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1.xml" ContentType="application/vnd.ms-office.activeX+xml"/>
  <Override PartName="/ppt/activeX/activeX1.bin" ContentType="application/vnd.ms-office.activeX"/>
  <Override PartName="/ppt/notesSlides/notesSlide8.xml" ContentType="application/vnd.openxmlformats-officedocument.presentationml.notesSlide+xml"/>
  <Override PartName="/ppt/activeX/activeX2.xml" ContentType="application/vnd.ms-office.activeX+xml"/>
  <Override PartName="/ppt/activeX/activeX2.bin" ContentType="application/vnd.ms-office.activeX"/>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ctiveX/activeX3.xml" ContentType="application/vnd.ms-office.activeX+xml"/>
  <Override PartName="/ppt/activeX/activeX3.bin" ContentType="application/vnd.ms-office.activeX"/>
  <Override PartName="/ppt/notesSlides/notesSlide25.xml" ContentType="application/vnd.openxmlformats-officedocument.presentationml.notesSlide+xml"/>
  <Override PartName="/ppt/activeX/activeX4.xml" ContentType="application/vnd.ms-office.activeX+xml"/>
  <Override PartName="/ppt/activeX/activeX4.bin" ContentType="application/vnd.ms-office.activeX"/>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ctiveX/activeX5.xml" ContentType="application/vnd.ms-office.activeX+xml"/>
  <Override PartName="/ppt/activeX/activeX5.bin" ContentType="application/vnd.ms-office.activeX"/>
  <Override PartName="/ppt/notesSlides/notesSlide29.xml" ContentType="application/vnd.openxmlformats-officedocument.presentationml.notesSlide+xml"/>
  <Override PartName="/ppt/activeX/activeX6.xml" ContentType="application/vnd.ms-office.activeX+xml"/>
  <Override PartName="/ppt/activeX/activeX6.bin" ContentType="application/vnd.ms-office.activeX"/>
  <Override PartName="/ppt/notesSlides/notesSlide30.xml" ContentType="application/vnd.openxmlformats-officedocument.presentationml.notesSlide+xml"/>
  <Override PartName="/ppt/notesSlides/notesSlide31.xml" ContentType="application/vnd.openxmlformats-officedocument.presentationml.notesSlide+xml"/>
  <Override PartName="/ppt/activeX/activeX7.xml" ContentType="application/vnd.ms-office.activeX+xml"/>
  <Override PartName="/ppt/activeX/activeX7.bin" ContentType="application/vnd.ms-office.activeX"/>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ctiveX/activeX8.xml" ContentType="application/vnd.ms-office.activeX+xml"/>
  <Override PartName="/ppt/activeX/activeX8.bin" ContentType="application/vnd.ms-office.activeX"/>
  <Override PartName="/ppt/notesSlides/notesSlide38.xml" ContentType="application/vnd.openxmlformats-officedocument.presentationml.notesSlide+xml"/>
  <Override PartName="/ppt/activeX/activeX9.xml" ContentType="application/vnd.ms-office.activeX+xml"/>
  <Override PartName="/ppt/activeX/activeX9.bin" ContentType="application/vnd.ms-office.activeX"/>
  <Override PartName="/ppt/notesSlides/notesSlide39.xml" ContentType="application/vnd.openxmlformats-officedocument.presentationml.notesSlide+xml"/>
  <Override PartName="/ppt/activeX/activeX10.xml" ContentType="application/vnd.ms-office.activeX+xml"/>
  <Override PartName="/ppt/activeX/activeX10.bin" ContentType="application/vnd.ms-office.activeX"/>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2"/>
  </p:notesMasterIdLst>
  <p:sldIdLst>
    <p:sldId id="277" r:id="rId2"/>
    <p:sldId id="279" r:id="rId3"/>
    <p:sldId id="292" r:id="rId4"/>
    <p:sldId id="301" r:id="rId5"/>
    <p:sldId id="286" r:id="rId6"/>
    <p:sldId id="287" r:id="rId7"/>
    <p:sldId id="289" r:id="rId8"/>
    <p:sldId id="290" r:id="rId9"/>
    <p:sldId id="291" r:id="rId10"/>
    <p:sldId id="293" r:id="rId11"/>
    <p:sldId id="304" r:id="rId12"/>
    <p:sldId id="280" r:id="rId13"/>
    <p:sldId id="302" r:id="rId14"/>
    <p:sldId id="294" r:id="rId15"/>
    <p:sldId id="317" r:id="rId16"/>
    <p:sldId id="295" r:id="rId17"/>
    <p:sldId id="300" r:id="rId18"/>
    <p:sldId id="296" r:id="rId19"/>
    <p:sldId id="320" r:id="rId20"/>
    <p:sldId id="319" r:id="rId21"/>
    <p:sldId id="318" r:id="rId22"/>
    <p:sldId id="281" r:id="rId23"/>
    <p:sldId id="311" r:id="rId24"/>
    <p:sldId id="335" r:id="rId25"/>
    <p:sldId id="306" r:id="rId26"/>
    <p:sldId id="307" r:id="rId27"/>
    <p:sldId id="312" r:id="rId28"/>
    <p:sldId id="322" r:id="rId29"/>
    <p:sldId id="299" r:id="rId30"/>
    <p:sldId id="303" r:id="rId31"/>
    <p:sldId id="310" r:id="rId32"/>
    <p:sldId id="309" r:id="rId33"/>
    <p:sldId id="282" r:id="rId34"/>
    <p:sldId id="297" r:id="rId35"/>
    <p:sldId id="323" r:id="rId36"/>
    <p:sldId id="324" r:id="rId37"/>
    <p:sldId id="325" r:id="rId38"/>
    <p:sldId id="313" r:id="rId39"/>
    <p:sldId id="314" r:id="rId40"/>
    <p:sldId id="315" r:id="rId41"/>
    <p:sldId id="316" r:id="rId42"/>
    <p:sldId id="326" r:id="rId43"/>
    <p:sldId id="283" r:id="rId44"/>
    <p:sldId id="298" r:id="rId45"/>
    <p:sldId id="327" r:id="rId46"/>
    <p:sldId id="328" r:id="rId47"/>
    <p:sldId id="329" r:id="rId48"/>
    <p:sldId id="330" r:id="rId49"/>
    <p:sldId id="331" r:id="rId50"/>
    <p:sldId id="332" r:id="rId51"/>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rgbClr val="010066"/>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rgbClr val="010066"/>
        </a:solidFill>
        <a:latin typeface="Arial" pitchFamily="34" charset="0"/>
        <a:ea typeface="+mn-ea"/>
        <a:cs typeface="Arial" pitchFamily="34" charset="0"/>
      </a:defRPr>
    </a:lvl2pPr>
    <a:lvl3pPr marL="914400" algn="l" rtl="0" eaLnBrk="0" fontAlgn="base" hangingPunct="0">
      <a:spcBef>
        <a:spcPct val="0"/>
      </a:spcBef>
      <a:spcAft>
        <a:spcPct val="0"/>
      </a:spcAft>
      <a:defRPr sz="2400" kern="1200">
        <a:solidFill>
          <a:srgbClr val="010066"/>
        </a:solidFill>
        <a:latin typeface="Arial" pitchFamily="34" charset="0"/>
        <a:ea typeface="+mn-ea"/>
        <a:cs typeface="Arial" pitchFamily="34" charset="0"/>
      </a:defRPr>
    </a:lvl3pPr>
    <a:lvl4pPr marL="1371600" algn="l" rtl="0" eaLnBrk="0" fontAlgn="base" hangingPunct="0">
      <a:spcBef>
        <a:spcPct val="0"/>
      </a:spcBef>
      <a:spcAft>
        <a:spcPct val="0"/>
      </a:spcAft>
      <a:defRPr sz="2400" kern="1200">
        <a:solidFill>
          <a:srgbClr val="010066"/>
        </a:solidFill>
        <a:latin typeface="Arial" pitchFamily="34" charset="0"/>
        <a:ea typeface="+mn-ea"/>
        <a:cs typeface="Arial" pitchFamily="34" charset="0"/>
      </a:defRPr>
    </a:lvl4pPr>
    <a:lvl5pPr marL="1828800" algn="l" rtl="0" eaLnBrk="0" fontAlgn="base" hangingPunct="0">
      <a:spcBef>
        <a:spcPct val="0"/>
      </a:spcBef>
      <a:spcAft>
        <a:spcPct val="0"/>
      </a:spcAft>
      <a:defRPr sz="2400" kern="1200">
        <a:solidFill>
          <a:srgbClr val="010066"/>
        </a:solidFill>
        <a:latin typeface="Arial" pitchFamily="34" charset="0"/>
        <a:ea typeface="+mn-ea"/>
        <a:cs typeface="Arial" pitchFamily="34" charset="0"/>
      </a:defRPr>
    </a:lvl5pPr>
    <a:lvl6pPr marL="2286000" algn="l" defTabSz="914400" rtl="0" eaLnBrk="1" latinLnBrk="0" hangingPunct="1">
      <a:defRPr sz="2400" kern="1200">
        <a:solidFill>
          <a:srgbClr val="010066"/>
        </a:solidFill>
        <a:latin typeface="Arial" pitchFamily="34" charset="0"/>
        <a:ea typeface="+mn-ea"/>
        <a:cs typeface="Arial" pitchFamily="34" charset="0"/>
      </a:defRPr>
    </a:lvl6pPr>
    <a:lvl7pPr marL="2743200" algn="l" defTabSz="914400" rtl="0" eaLnBrk="1" latinLnBrk="0" hangingPunct="1">
      <a:defRPr sz="2400" kern="1200">
        <a:solidFill>
          <a:srgbClr val="010066"/>
        </a:solidFill>
        <a:latin typeface="Arial" pitchFamily="34" charset="0"/>
        <a:ea typeface="+mn-ea"/>
        <a:cs typeface="Arial" pitchFamily="34" charset="0"/>
      </a:defRPr>
    </a:lvl7pPr>
    <a:lvl8pPr marL="3200400" algn="l" defTabSz="914400" rtl="0" eaLnBrk="1" latinLnBrk="0" hangingPunct="1">
      <a:defRPr sz="2400" kern="1200">
        <a:solidFill>
          <a:srgbClr val="010066"/>
        </a:solidFill>
        <a:latin typeface="Arial" pitchFamily="34" charset="0"/>
        <a:ea typeface="+mn-ea"/>
        <a:cs typeface="Arial" pitchFamily="34" charset="0"/>
      </a:defRPr>
    </a:lvl8pPr>
    <a:lvl9pPr marL="3657600" algn="l" defTabSz="914400" rtl="0" eaLnBrk="1" latinLnBrk="0" hangingPunct="1">
      <a:defRPr sz="2400" kern="1200">
        <a:solidFill>
          <a:srgbClr val="010066"/>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FF99"/>
    <a:srgbClr val="DDDDDD"/>
    <a:srgbClr val="FF6600"/>
    <a:srgbClr val="72C872"/>
    <a:srgbClr val="FEB2B2"/>
    <a:srgbClr val="B2E0E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01" autoAdjust="0"/>
    <p:restoredTop sz="81576" autoAdjust="0"/>
  </p:normalViewPr>
  <p:slideViewPr>
    <p:cSldViewPr>
      <p:cViewPr varScale="1">
        <p:scale>
          <a:sx n="36" d="100"/>
          <a:sy n="36" d="100"/>
        </p:scale>
        <p:origin x="-864" y="-8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smtClean="0">
                <a:solidFill>
                  <a:schemeClr val="tx1"/>
                </a:solidFill>
                <a:latin typeface="Arial" charset="0"/>
                <a:cs typeface="+mn-cs"/>
              </a:defRPr>
            </a:lvl1pPr>
          </a:lstStyle>
          <a:p>
            <a:pPr>
              <a:defRPr/>
            </a:pPr>
            <a:endParaRPr lang="en-GB"/>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smtClean="0">
                <a:solidFill>
                  <a:schemeClr val="tx1"/>
                </a:solidFill>
                <a:latin typeface="Arial" charset="0"/>
                <a:cs typeface="+mn-cs"/>
              </a:defRPr>
            </a:lvl1pPr>
          </a:lstStyle>
          <a:p>
            <a:pPr>
              <a:defRPr/>
            </a:pPr>
            <a:endParaRPr lang="en-GB"/>
          </a:p>
        </p:txBody>
      </p:sp>
      <p:sp>
        <p:nvSpPr>
          <p:cNvPr id="5325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smtClean="0">
                <a:solidFill>
                  <a:schemeClr val="tx1"/>
                </a:solidFill>
                <a:latin typeface="Arial" charset="0"/>
                <a:cs typeface="+mn-cs"/>
              </a:defRPr>
            </a:lvl1pPr>
          </a:lstStyle>
          <a:p>
            <a:pPr>
              <a:defRPr/>
            </a:pPr>
            <a:endParaRPr lang="en-GB"/>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smtClean="0">
                <a:solidFill>
                  <a:schemeClr val="tx1"/>
                </a:solidFill>
                <a:latin typeface="Arial" charset="0"/>
                <a:cs typeface="+mn-cs"/>
              </a:defRPr>
            </a:lvl1pPr>
          </a:lstStyle>
          <a:p>
            <a:pPr>
              <a:defRPr/>
            </a:pPr>
            <a:fld id="{7629E2EF-D003-4C7B-8E37-429036C2B350}" type="slidenum">
              <a:rPr lang="en-GB"/>
              <a:pPr>
                <a:defRPr/>
              </a:pPr>
              <a:t>‹#›</a:t>
            </a:fld>
            <a:endParaRPr lang="en-GB"/>
          </a:p>
        </p:txBody>
      </p:sp>
    </p:spTree>
    <p:extLst>
      <p:ext uri="{BB962C8B-B14F-4D97-AF65-F5344CB8AC3E}">
        <p14:creationId xmlns:p14="http://schemas.microsoft.com/office/powerpoint/2010/main" val="3456852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1F8E4702-D8D5-4346-B8F4-9CE8DACC6B9E}" type="slidenum">
              <a:rPr lang="en-GB" sz="1200">
                <a:solidFill>
                  <a:schemeClr val="tx1"/>
                </a:solidFill>
              </a:rPr>
              <a:pPr/>
              <a:t>1</a:t>
            </a:fld>
            <a:endParaRPr lang="en-GB" sz="1200">
              <a:solidFill>
                <a:schemeClr val="tx1"/>
              </a:solidFill>
            </a:endParaRPr>
          </a:p>
        </p:txBody>
      </p:sp>
      <p:sp>
        <p:nvSpPr>
          <p:cNvPr id="54275" name="Rectangle 2"/>
          <p:cNvSpPr>
            <a:spLocks noChangeArrowheads="1" noTextEdit="1"/>
          </p:cNvSpPr>
          <p:nvPr>
            <p:ph type="sldImg"/>
          </p:nvPr>
        </p:nvSpPr>
        <p:spPr>
          <a:solidFill>
            <a:srgbClr val="FFFFFF"/>
          </a:solidFill>
          <a:ln/>
        </p:spPr>
      </p:sp>
      <p:sp>
        <p:nvSpPr>
          <p:cNvPr id="5427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52A28EF6-3EB8-4EDE-9F82-FBCCFDE5CC09}" type="slidenum">
              <a:rPr lang="en-GB" sz="1200">
                <a:solidFill>
                  <a:schemeClr val="tx1"/>
                </a:solidFill>
              </a:rPr>
              <a:pPr/>
              <a:t>10</a:t>
            </a:fld>
            <a:endParaRPr lang="en-GB" sz="1200">
              <a:solidFill>
                <a:schemeClr val="tx1"/>
              </a:solidFill>
            </a:endParaRPr>
          </a:p>
        </p:txBody>
      </p:sp>
      <p:sp>
        <p:nvSpPr>
          <p:cNvPr id="63491" name="Rectangle 2"/>
          <p:cNvSpPr>
            <a:spLocks noChangeArrowheads="1" noTextEdit="1"/>
          </p:cNvSpPr>
          <p:nvPr>
            <p:ph type="sldImg"/>
          </p:nvPr>
        </p:nvSpPr>
        <p:spPr>
          <a:solidFill>
            <a:srgbClr val="FFFFFF"/>
          </a:solidFill>
          <a:ln/>
        </p:spPr>
      </p:sp>
      <p:sp>
        <p:nvSpPr>
          <p:cNvPr id="6349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0ACB2D8-B307-4231-BDCB-47C137827798}" type="slidenum">
              <a:rPr lang="en-GB" sz="1200">
                <a:solidFill>
                  <a:schemeClr val="tx1"/>
                </a:solidFill>
              </a:rPr>
              <a:pPr/>
              <a:t>11</a:t>
            </a:fld>
            <a:endParaRPr lang="en-GB" sz="1200">
              <a:solidFill>
                <a:schemeClr val="tx1"/>
              </a:solidFill>
            </a:endParaRPr>
          </a:p>
        </p:txBody>
      </p:sp>
      <p:sp>
        <p:nvSpPr>
          <p:cNvPr id="64515" name="Rectangle 2"/>
          <p:cNvSpPr>
            <a:spLocks noChangeArrowheads="1" noTextEdit="1"/>
          </p:cNvSpPr>
          <p:nvPr>
            <p:ph type="sldImg"/>
          </p:nvPr>
        </p:nvSpPr>
        <p:spPr>
          <a:solidFill>
            <a:srgbClr val="FFFFFF"/>
          </a:solidFill>
          <a:ln/>
        </p:spPr>
      </p:sp>
      <p:sp>
        <p:nvSpPr>
          <p:cNvPr id="6451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8598E51E-152D-4F42-8E36-DC36AAAD0809}" type="slidenum">
              <a:rPr lang="en-GB" sz="1200">
                <a:solidFill>
                  <a:schemeClr val="tx1"/>
                </a:solidFill>
              </a:rPr>
              <a:pPr/>
              <a:t>12</a:t>
            </a:fld>
            <a:endParaRPr lang="en-GB" sz="1200">
              <a:solidFill>
                <a:schemeClr val="tx1"/>
              </a:solidFill>
            </a:endParaRPr>
          </a:p>
        </p:txBody>
      </p:sp>
      <p:sp>
        <p:nvSpPr>
          <p:cNvPr id="65539" name="Rectangle 2"/>
          <p:cNvSpPr>
            <a:spLocks noChangeArrowheads="1" noTextEdit="1"/>
          </p:cNvSpPr>
          <p:nvPr>
            <p:ph type="sldImg"/>
          </p:nvPr>
        </p:nvSpPr>
        <p:spPr>
          <a:solidFill>
            <a:srgbClr val="FFFFFF"/>
          </a:solidFill>
          <a:ln/>
        </p:spPr>
      </p:sp>
      <p:sp>
        <p:nvSpPr>
          <p:cNvPr id="6554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A8D686E-1FC7-4C4F-887F-5587F309869E}" type="slidenum">
              <a:rPr lang="en-GB" sz="1200">
                <a:solidFill>
                  <a:schemeClr val="tx1"/>
                </a:solidFill>
              </a:rPr>
              <a:pPr/>
              <a:t>13</a:t>
            </a:fld>
            <a:endParaRPr lang="en-GB" sz="1200">
              <a:solidFill>
                <a:schemeClr val="tx1"/>
              </a:solidFill>
            </a:endParaRPr>
          </a:p>
        </p:txBody>
      </p:sp>
      <p:sp>
        <p:nvSpPr>
          <p:cNvPr id="66563" name="Rectangle 2"/>
          <p:cNvSpPr>
            <a:spLocks noChangeArrowheads="1" noTextEdit="1"/>
          </p:cNvSpPr>
          <p:nvPr>
            <p:ph type="sldImg"/>
          </p:nvPr>
        </p:nvSpPr>
        <p:spPr>
          <a:solidFill>
            <a:srgbClr val="FFFFFF"/>
          </a:solidFill>
          <a:ln/>
        </p:spPr>
      </p:sp>
      <p:sp>
        <p:nvSpPr>
          <p:cNvPr id="66564"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When we talk about solving an inequality we are talking about finding the values of </a:t>
            </a:r>
            <a:r>
              <a:rPr lang="en-US" i="1" smtClean="0"/>
              <a:t>x</a:t>
            </a:r>
            <a:r>
              <a:rPr lang="en-US" smtClean="0"/>
              <a:t> that make the inequality true.</a:t>
            </a:r>
          </a:p>
          <a:p>
            <a:pPr eaLnBrk="1" hangingPunct="1"/>
            <a:r>
              <a:rPr lang="en-US" smtClean="0"/>
              <a:t>Start by finding the solution by trial and improvement.</a:t>
            </a:r>
          </a:p>
          <a:p>
            <a:pPr eaLnBrk="1" hangingPunct="1"/>
            <a:r>
              <a:rPr lang="en-US" smtClean="0"/>
              <a:t>For example, if </a:t>
            </a:r>
            <a:r>
              <a:rPr lang="en-US" i="1" smtClean="0"/>
              <a:t>x</a:t>
            </a:r>
            <a:r>
              <a:rPr lang="en-US" smtClean="0"/>
              <a:t> = 2 we have 2 + 3 </a:t>
            </a:r>
            <a:r>
              <a:rPr lang="en-GB" smtClean="0">
                <a:cs typeface="Arial" pitchFamily="34" charset="0"/>
              </a:rPr>
              <a:t>≥</a:t>
            </a:r>
            <a:r>
              <a:rPr lang="en-US" smtClean="0">
                <a:cs typeface="Arial" pitchFamily="34" charset="0"/>
              </a:rPr>
              <a:t> 7. This is untrue and so </a:t>
            </a:r>
            <a:r>
              <a:rPr lang="en-US" i="1" smtClean="0">
                <a:cs typeface="Arial" pitchFamily="34" charset="0"/>
              </a:rPr>
              <a:t>x</a:t>
            </a:r>
            <a:r>
              <a:rPr lang="en-US" smtClean="0">
                <a:cs typeface="Arial" pitchFamily="34" charset="0"/>
              </a:rPr>
              <a:t> cannot be equal to 2.</a:t>
            </a:r>
          </a:p>
          <a:p>
            <a:pPr eaLnBrk="1" hangingPunct="1"/>
            <a:r>
              <a:rPr lang="en-US" smtClean="0">
                <a:cs typeface="Arial" pitchFamily="34" charset="0"/>
              </a:rPr>
              <a:t>If </a:t>
            </a:r>
            <a:r>
              <a:rPr lang="en-US" i="1" smtClean="0">
                <a:cs typeface="Arial" pitchFamily="34" charset="0"/>
              </a:rPr>
              <a:t>x</a:t>
            </a:r>
            <a:r>
              <a:rPr lang="en-US" smtClean="0">
                <a:cs typeface="Arial" pitchFamily="34" charset="0"/>
              </a:rPr>
              <a:t> = 4 we have 4 + 3 </a:t>
            </a:r>
            <a:r>
              <a:rPr lang="en-GB" smtClean="0">
                <a:cs typeface="Arial" pitchFamily="34" charset="0"/>
              </a:rPr>
              <a:t>≥</a:t>
            </a:r>
            <a:r>
              <a:rPr lang="en-US" smtClean="0">
                <a:cs typeface="Arial" pitchFamily="34" charset="0"/>
              </a:rPr>
              <a:t> 7. This is true and so </a:t>
            </a:r>
            <a:r>
              <a:rPr lang="en-US" i="1" smtClean="0">
                <a:cs typeface="Arial" pitchFamily="34" charset="0"/>
              </a:rPr>
              <a:t>x</a:t>
            </a:r>
            <a:r>
              <a:rPr lang="en-US" smtClean="0">
                <a:cs typeface="Arial" pitchFamily="34" charset="0"/>
              </a:rPr>
              <a:t> is a solution.</a:t>
            </a:r>
          </a:p>
          <a:p>
            <a:pPr eaLnBrk="1" hangingPunct="1"/>
            <a:r>
              <a:rPr lang="en-US" smtClean="0">
                <a:cs typeface="Arial" pitchFamily="34" charset="0"/>
              </a:rPr>
              <a:t>Discuss the fact that any number less then 4 would not satisfy the inequality. Any number greater than 4 would satisfy the inequality and so the solution is </a:t>
            </a:r>
            <a:r>
              <a:rPr lang="en-US" i="1" smtClean="0">
                <a:cs typeface="Arial" pitchFamily="34" charset="0"/>
              </a:rPr>
              <a:t>x</a:t>
            </a:r>
            <a:r>
              <a:rPr lang="en-US" smtClean="0">
                <a:cs typeface="Arial" pitchFamily="34" charset="0"/>
              </a:rPr>
              <a:t> </a:t>
            </a:r>
            <a:r>
              <a:rPr lang="en-GB" smtClean="0">
                <a:cs typeface="Arial" pitchFamily="34" charset="0"/>
              </a:rPr>
              <a:t>≥</a:t>
            </a:r>
            <a:r>
              <a:rPr lang="en-US" smtClean="0">
                <a:cs typeface="Arial" pitchFamily="34" charset="0"/>
              </a:rPr>
              <a:t> 4.</a:t>
            </a:r>
          </a:p>
          <a:p>
            <a:pPr eaLnBrk="1" hangingPunct="1"/>
            <a:r>
              <a:rPr lang="en-US" smtClean="0">
                <a:cs typeface="Arial" pitchFamily="34" charset="0"/>
              </a:rPr>
              <a:t>Point out that when we solve an inequality we line up the inequality sign in the same way as solving an equation.</a:t>
            </a:r>
            <a:endParaRPr lang="en-GB" smtClean="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8DA9676D-0DB1-4056-9F6A-DC7084521C2C}" type="slidenum">
              <a:rPr lang="en-GB" sz="1200">
                <a:solidFill>
                  <a:schemeClr val="tx1"/>
                </a:solidFill>
              </a:rPr>
              <a:pPr/>
              <a:t>14</a:t>
            </a:fld>
            <a:endParaRPr lang="en-GB" sz="1200">
              <a:solidFill>
                <a:schemeClr val="tx1"/>
              </a:solidFill>
            </a:endParaRPr>
          </a:p>
        </p:txBody>
      </p:sp>
      <p:sp>
        <p:nvSpPr>
          <p:cNvPr id="67587" name="Rectangle 2"/>
          <p:cNvSpPr>
            <a:spLocks noChangeArrowheads="1" noTextEdit="1"/>
          </p:cNvSpPr>
          <p:nvPr>
            <p:ph type="sldImg"/>
          </p:nvPr>
        </p:nvSpPr>
        <p:spPr>
          <a:solidFill>
            <a:srgbClr val="FFFFFF"/>
          </a:solidFill>
          <a:ln/>
        </p:spPr>
      </p:sp>
      <p:sp>
        <p:nvSpPr>
          <p:cNvPr id="6758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597E10BA-5DE0-4E40-8203-84C49BEAB1F1}" type="slidenum">
              <a:rPr lang="en-GB" sz="1200">
                <a:solidFill>
                  <a:schemeClr val="tx1"/>
                </a:solidFill>
              </a:rPr>
              <a:pPr/>
              <a:t>15</a:t>
            </a:fld>
            <a:endParaRPr lang="en-GB" sz="1200">
              <a:solidFill>
                <a:schemeClr val="tx1"/>
              </a:solidFill>
            </a:endParaRPr>
          </a:p>
        </p:txBody>
      </p:sp>
      <p:sp>
        <p:nvSpPr>
          <p:cNvPr id="68611" name="Rectangle 2"/>
          <p:cNvSpPr>
            <a:spLocks noChangeArrowheads="1" noTextEdit="1"/>
          </p:cNvSpPr>
          <p:nvPr>
            <p:ph type="sldImg"/>
          </p:nvPr>
        </p:nvSpPr>
        <p:spPr>
          <a:solidFill>
            <a:srgbClr val="FFFFFF"/>
          </a:solidFill>
          <a:ln/>
        </p:spPr>
      </p:sp>
      <p:sp>
        <p:nvSpPr>
          <p:cNvPr id="68612" name="Rectangle 3"/>
          <p:cNvSpPr>
            <a:spLocks noChangeArrowheads="1"/>
          </p:cNvSpPr>
          <p:nvPr>
            <p:ph type="body" idx="1"/>
          </p:nvPr>
        </p:nvSpPr>
        <p:spPr>
          <a:solidFill>
            <a:srgbClr val="FFFFFF"/>
          </a:solidFill>
          <a:ln>
            <a:solidFill>
              <a:srgbClr val="000000"/>
            </a:solidFill>
          </a:ln>
        </p:spPr>
        <p:txBody>
          <a:bodyPr/>
          <a:lstStyle/>
          <a:p>
            <a:pPr eaLnBrk="1" hangingPunct="1"/>
            <a:r>
              <a:rPr lang="en-GB" smtClean="0"/>
              <a:t>Explain that if </a:t>
            </a:r>
            <a:r>
              <a:rPr lang="en-GB" i="1" smtClean="0"/>
              <a:t>x</a:t>
            </a:r>
            <a:r>
              <a:rPr lang="en-GB" smtClean="0"/>
              <a:t> &gt; 3 is the solution then any value of </a:t>
            </a:r>
            <a:r>
              <a:rPr lang="en-GB" i="1" smtClean="0"/>
              <a:t>x</a:t>
            </a:r>
            <a:r>
              <a:rPr lang="en-GB" smtClean="0"/>
              <a:t> above 3 will make the original inequality true. Any value of below 3 will make the inequality untrue.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ABF15E9-16DA-4889-B194-48023494885E}" type="slidenum">
              <a:rPr lang="en-GB" sz="1200">
                <a:solidFill>
                  <a:schemeClr val="tx1"/>
                </a:solidFill>
              </a:rPr>
              <a:pPr/>
              <a:t>16</a:t>
            </a:fld>
            <a:endParaRPr lang="en-GB" sz="1200">
              <a:solidFill>
                <a:schemeClr val="tx1"/>
              </a:solidFill>
            </a:endParaRPr>
          </a:p>
        </p:txBody>
      </p:sp>
      <p:sp>
        <p:nvSpPr>
          <p:cNvPr id="69635" name="Rectangle 2"/>
          <p:cNvSpPr>
            <a:spLocks noChangeArrowheads="1" noTextEdit="1"/>
          </p:cNvSpPr>
          <p:nvPr>
            <p:ph type="sldImg"/>
          </p:nvPr>
        </p:nvSpPr>
        <p:spPr>
          <a:solidFill>
            <a:srgbClr val="FFFFFF"/>
          </a:solidFill>
          <a:ln/>
        </p:spPr>
      </p:sp>
      <p:sp>
        <p:nvSpPr>
          <p:cNvPr id="6963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748AA8C-C6E5-4A47-911A-4D76524F1B9F}" type="slidenum">
              <a:rPr lang="en-GB" sz="1200">
                <a:solidFill>
                  <a:schemeClr val="tx1"/>
                </a:solidFill>
              </a:rPr>
              <a:pPr/>
              <a:t>17</a:t>
            </a:fld>
            <a:endParaRPr lang="en-GB" sz="1200">
              <a:solidFill>
                <a:schemeClr val="tx1"/>
              </a:solidFill>
            </a:endParaRPr>
          </a:p>
        </p:txBody>
      </p:sp>
      <p:sp>
        <p:nvSpPr>
          <p:cNvPr id="70659" name="Rectangle 2"/>
          <p:cNvSpPr>
            <a:spLocks noChangeArrowheads="1" noTextEdit="1"/>
          </p:cNvSpPr>
          <p:nvPr>
            <p:ph type="sldImg"/>
          </p:nvPr>
        </p:nvSpPr>
        <p:spPr>
          <a:solidFill>
            <a:srgbClr val="FFFFFF"/>
          </a:solidFill>
          <a:ln/>
        </p:spPr>
      </p:sp>
      <p:sp>
        <p:nvSpPr>
          <p:cNvPr id="70660" name="Rectangle 3"/>
          <p:cNvSpPr>
            <a:spLocks noChangeArrowheads="1"/>
          </p:cNvSpPr>
          <p:nvPr>
            <p:ph type="body" idx="1"/>
          </p:nvPr>
        </p:nvSpPr>
        <p:spPr>
          <a:solidFill>
            <a:srgbClr val="FFFFFF"/>
          </a:solidFill>
          <a:ln>
            <a:solidFill>
              <a:srgbClr val="000000"/>
            </a:solidFill>
          </a:ln>
        </p:spPr>
        <p:txBody>
          <a:bodyPr/>
          <a:lstStyle/>
          <a:p>
            <a:pPr eaLnBrk="1" hangingPunct="1"/>
            <a:r>
              <a:rPr lang="en-GB" smtClean="0"/>
              <a:t>Point out that the second method involves more steps. However, some pupils may find it easier.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96295A7-C23D-43CC-BD60-2D7884632774}" type="slidenum">
              <a:rPr lang="en-GB" sz="1200">
                <a:solidFill>
                  <a:schemeClr val="tx1"/>
                </a:solidFill>
              </a:rPr>
              <a:pPr/>
              <a:t>18</a:t>
            </a:fld>
            <a:endParaRPr lang="en-GB" sz="1200">
              <a:solidFill>
                <a:schemeClr val="tx1"/>
              </a:solidFill>
            </a:endParaRPr>
          </a:p>
        </p:txBody>
      </p:sp>
      <p:sp>
        <p:nvSpPr>
          <p:cNvPr id="71683" name="Rectangle 2"/>
          <p:cNvSpPr>
            <a:spLocks noChangeArrowheads="1" noTextEdit="1"/>
          </p:cNvSpPr>
          <p:nvPr>
            <p:ph type="sldImg"/>
          </p:nvPr>
        </p:nvSpPr>
        <p:spPr>
          <a:solidFill>
            <a:srgbClr val="FFFFFF"/>
          </a:solidFill>
          <a:ln/>
        </p:spPr>
      </p:sp>
      <p:sp>
        <p:nvSpPr>
          <p:cNvPr id="71684" name="Rectangle 3"/>
          <p:cNvSpPr>
            <a:spLocks noChangeArrowheads="1"/>
          </p:cNvSpPr>
          <p:nvPr>
            <p:ph type="body" idx="1"/>
          </p:nvPr>
        </p:nvSpPr>
        <p:spPr>
          <a:solidFill>
            <a:srgbClr val="FFFFFF"/>
          </a:solidFill>
          <a:ln>
            <a:solidFill>
              <a:srgbClr val="000000"/>
            </a:solidFill>
          </a:ln>
        </p:spPr>
        <p:txBody>
          <a:bodyPr/>
          <a:lstStyle/>
          <a:p>
            <a:pPr eaLnBrk="1" hangingPunct="1"/>
            <a:r>
              <a:rPr lang="en-GB" smtClean="0"/>
              <a:t>Stress that the same thing must be done to all three parts of the inequality.</a:t>
            </a:r>
          </a:p>
          <a:p>
            <a:pPr eaLnBrk="1" hangingPunct="1"/>
            <a:r>
              <a:rPr lang="en-GB" smtClean="0"/>
              <a:t>This shows that inequalities may also involve fractional solutions.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2348FD4F-36EE-473B-8B00-6B636BBE0186}" type="slidenum">
              <a:rPr lang="en-GB" sz="1200">
                <a:solidFill>
                  <a:schemeClr val="tx1"/>
                </a:solidFill>
              </a:rPr>
              <a:pPr/>
              <a:t>19</a:t>
            </a:fld>
            <a:endParaRPr lang="en-GB" sz="1200">
              <a:solidFill>
                <a:schemeClr val="tx1"/>
              </a:solidFill>
            </a:endParaRPr>
          </a:p>
        </p:txBody>
      </p:sp>
      <p:sp>
        <p:nvSpPr>
          <p:cNvPr id="72707" name="Rectangle 2"/>
          <p:cNvSpPr>
            <a:spLocks noChangeArrowheads="1" noTextEdit="1"/>
          </p:cNvSpPr>
          <p:nvPr>
            <p:ph type="sldImg"/>
          </p:nvPr>
        </p:nvSpPr>
        <p:spPr>
          <a:solidFill>
            <a:srgbClr val="FFFFFF"/>
          </a:solidFill>
          <a:ln/>
        </p:spPr>
      </p:sp>
      <p:sp>
        <p:nvSpPr>
          <p:cNvPr id="7270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C7DBFB4-B431-44CF-B6DA-E89437515FC7}" type="slidenum">
              <a:rPr lang="en-GB" sz="1200">
                <a:solidFill>
                  <a:schemeClr val="tx1"/>
                </a:solidFill>
              </a:rPr>
              <a:pPr/>
              <a:t>2</a:t>
            </a:fld>
            <a:endParaRPr lang="en-GB" sz="1200">
              <a:solidFill>
                <a:schemeClr val="tx1"/>
              </a:solidFill>
            </a:endParaRPr>
          </a:p>
        </p:txBody>
      </p:sp>
      <p:sp>
        <p:nvSpPr>
          <p:cNvPr id="55299" name="Rectangle 2"/>
          <p:cNvSpPr>
            <a:spLocks noChangeArrowheads="1" noTextEdit="1"/>
          </p:cNvSpPr>
          <p:nvPr>
            <p:ph type="sldImg"/>
          </p:nvPr>
        </p:nvSpPr>
        <p:spPr>
          <a:solidFill>
            <a:srgbClr val="FFFFFF"/>
          </a:solidFill>
          <a:ln/>
        </p:spPr>
      </p:sp>
      <p:sp>
        <p:nvSpPr>
          <p:cNvPr id="5530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891F70B-73C1-47A6-9CD7-7758A85A8E9C}" type="slidenum">
              <a:rPr lang="en-GB" sz="1200">
                <a:solidFill>
                  <a:schemeClr val="tx1"/>
                </a:solidFill>
              </a:rPr>
              <a:pPr/>
              <a:t>20</a:t>
            </a:fld>
            <a:endParaRPr lang="en-GB" sz="1200">
              <a:solidFill>
                <a:schemeClr val="tx1"/>
              </a:solidFill>
            </a:endParaRPr>
          </a:p>
        </p:txBody>
      </p:sp>
      <p:sp>
        <p:nvSpPr>
          <p:cNvPr id="73731" name="Rectangle 2"/>
          <p:cNvSpPr>
            <a:spLocks noChangeArrowheads="1" noTextEdit="1"/>
          </p:cNvSpPr>
          <p:nvPr>
            <p:ph type="sldImg"/>
          </p:nvPr>
        </p:nvSpPr>
        <p:spPr>
          <a:solidFill>
            <a:srgbClr val="FFFFFF"/>
          </a:solidFill>
          <a:ln/>
        </p:spPr>
      </p:sp>
      <p:sp>
        <p:nvSpPr>
          <p:cNvPr id="7373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A3C10289-B4B2-4D91-A6AA-CB13B873CE7E}" type="slidenum">
              <a:rPr lang="en-GB" sz="1200">
                <a:solidFill>
                  <a:schemeClr val="tx1"/>
                </a:solidFill>
              </a:rPr>
              <a:pPr/>
              <a:t>21</a:t>
            </a:fld>
            <a:endParaRPr lang="en-GB" sz="1200">
              <a:solidFill>
                <a:schemeClr val="tx1"/>
              </a:solidFill>
            </a:endParaRPr>
          </a:p>
        </p:txBody>
      </p:sp>
      <p:sp>
        <p:nvSpPr>
          <p:cNvPr id="74755" name="Rectangle 2"/>
          <p:cNvSpPr>
            <a:spLocks noChangeArrowheads="1" noTextEdit="1"/>
          </p:cNvSpPr>
          <p:nvPr>
            <p:ph type="sldImg"/>
          </p:nvPr>
        </p:nvSpPr>
        <p:spPr>
          <a:solidFill>
            <a:srgbClr val="FFFFFF"/>
          </a:solidFill>
          <a:ln/>
        </p:spPr>
      </p:sp>
      <p:sp>
        <p:nvSpPr>
          <p:cNvPr id="74756"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The working has not been shown so ask pupils to tell you what has been done at each stage.</a:t>
            </a:r>
          </a:p>
          <a:p>
            <a:pPr eaLnBrk="1" hangingPunct="1"/>
            <a:r>
              <a:rPr lang="en-US" smtClean="0"/>
              <a:t>Ask pupils to substitute </a:t>
            </a:r>
            <a:r>
              <a:rPr lang="en-US" i="1" smtClean="0"/>
              <a:t>x</a:t>
            </a:r>
            <a:r>
              <a:rPr lang="en-US" smtClean="0"/>
              <a:t> = 1 into the original inequality to show that it is not true for this value.</a:t>
            </a:r>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8235026E-3F18-4433-92F3-156DA09B5B40}" type="slidenum">
              <a:rPr lang="en-GB" sz="1200">
                <a:solidFill>
                  <a:schemeClr val="tx1"/>
                </a:solidFill>
              </a:rPr>
              <a:pPr/>
              <a:t>22</a:t>
            </a:fld>
            <a:endParaRPr lang="en-GB" sz="1200">
              <a:solidFill>
                <a:schemeClr val="tx1"/>
              </a:solidFill>
            </a:endParaRPr>
          </a:p>
        </p:txBody>
      </p:sp>
      <p:sp>
        <p:nvSpPr>
          <p:cNvPr id="75779" name="Rectangle 2"/>
          <p:cNvSpPr>
            <a:spLocks noChangeArrowheads="1" noTextEdit="1"/>
          </p:cNvSpPr>
          <p:nvPr>
            <p:ph type="sldImg"/>
          </p:nvPr>
        </p:nvSpPr>
        <p:spPr>
          <a:solidFill>
            <a:srgbClr val="FFFFFF"/>
          </a:solidFill>
          <a:ln/>
        </p:spPr>
      </p:sp>
      <p:sp>
        <p:nvSpPr>
          <p:cNvPr id="7578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2123D7E-3A33-4535-94E9-76F1D0F3E5D1}" type="slidenum">
              <a:rPr lang="en-GB" sz="1200">
                <a:solidFill>
                  <a:schemeClr val="tx1"/>
                </a:solidFill>
              </a:rPr>
              <a:pPr/>
              <a:t>23</a:t>
            </a:fld>
            <a:endParaRPr lang="en-GB" sz="1200">
              <a:solidFill>
                <a:schemeClr val="tx1"/>
              </a:solidFill>
            </a:endParaRPr>
          </a:p>
        </p:txBody>
      </p:sp>
      <p:sp>
        <p:nvSpPr>
          <p:cNvPr id="76803" name="Rectangle 2"/>
          <p:cNvSpPr>
            <a:spLocks noChangeArrowheads="1" noTextEdit="1"/>
          </p:cNvSpPr>
          <p:nvPr>
            <p:ph type="sldImg"/>
          </p:nvPr>
        </p:nvSpPr>
        <p:spPr>
          <a:solidFill>
            <a:srgbClr val="FFFFFF"/>
          </a:solidFill>
          <a:ln/>
        </p:spPr>
      </p:sp>
      <p:sp>
        <p:nvSpPr>
          <p:cNvPr id="76804" name="Rectangle 3"/>
          <p:cNvSpPr>
            <a:spLocks noChangeArrowheads="1"/>
          </p:cNvSpPr>
          <p:nvPr>
            <p:ph type="body" idx="1"/>
          </p:nvPr>
        </p:nvSpPr>
        <p:spPr>
          <a:solidFill>
            <a:srgbClr val="FFFFFF"/>
          </a:solidFill>
          <a:ln>
            <a:solidFill>
              <a:srgbClr val="000000"/>
            </a:solidFill>
          </a:ln>
        </p:spPr>
        <p:txBody>
          <a:bodyPr/>
          <a:lstStyle/>
          <a:p>
            <a:pPr eaLnBrk="1" hangingPunct="1"/>
            <a:r>
              <a:rPr lang="en-GB" smtClean="0"/>
              <a:t>Ask pupils to give points that would satisfy </a:t>
            </a:r>
            <a:r>
              <a:rPr lang="en-GB" i="1" smtClean="0"/>
              <a:t>x</a:t>
            </a:r>
            <a:r>
              <a:rPr lang="en-GB" smtClean="0"/>
              <a:t> &gt; 2. Point out that it doesn’t matter what the </a:t>
            </a:r>
            <a:r>
              <a:rPr lang="en-GB" i="1" smtClean="0"/>
              <a:t>y</a:t>
            </a:r>
            <a:r>
              <a:rPr lang="en-GB" smtClean="0"/>
              <a:t>-coordinate is as long as the </a:t>
            </a:r>
            <a:r>
              <a:rPr lang="en-GB" i="1" smtClean="0"/>
              <a:t>x</a:t>
            </a:r>
            <a:r>
              <a:rPr lang="en-GB" smtClean="0"/>
              <a:t>-coordinate is more than 2.</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B3D215D6-CAA0-4053-B106-E214D6F986D7}" type="slidenum">
              <a:rPr lang="en-GB" sz="1200">
                <a:solidFill>
                  <a:schemeClr val="tx1"/>
                </a:solidFill>
              </a:rPr>
              <a:pPr/>
              <a:t>24</a:t>
            </a:fld>
            <a:endParaRPr lang="en-GB" sz="1200">
              <a:solidFill>
                <a:schemeClr val="tx1"/>
              </a:solidFill>
            </a:endParaRPr>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A common mistake is to think that the line </a:t>
            </a:r>
            <a:r>
              <a:rPr lang="en-GB" i="1" smtClean="0"/>
              <a:t>x</a:t>
            </a:r>
            <a:r>
              <a:rPr lang="en-GB" smtClean="0"/>
              <a:t> = 2 will be horizontal because the </a:t>
            </a:r>
            <a:r>
              <a:rPr lang="en-GB" i="1" smtClean="0"/>
              <a:t>x</a:t>
            </a:r>
            <a:r>
              <a:rPr lang="en-GB" smtClean="0"/>
              <a:t>-axis is horizontal. Show that the line </a:t>
            </a:r>
            <a:r>
              <a:rPr lang="en-GB" i="1" smtClean="0"/>
              <a:t>x</a:t>
            </a:r>
            <a:r>
              <a:rPr lang="en-GB" smtClean="0"/>
              <a:t> = 2 is as shown by asking pupils to tell you the coordinates of any point lying on the line.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AFB500E7-94E5-4CCF-9C76-2864FE485EDE}" type="slidenum">
              <a:rPr lang="en-GB" sz="1200">
                <a:solidFill>
                  <a:schemeClr val="tx1"/>
                </a:solidFill>
              </a:rPr>
              <a:pPr/>
              <a:t>25</a:t>
            </a:fld>
            <a:endParaRPr lang="en-GB" sz="1200">
              <a:solidFill>
                <a:schemeClr val="tx1"/>
              </a:solidFill>
            </a:endParaRPr>
          </a:p>
        </p:txBody>
      </p:sp>
      <p:sp>
        <p:nvSpPr>
          <p:cNvPr id="78851" name="Rectangle 2"/>
          <p:cNvSpPr>
            <a:spLocks noChangeArrowheads="1" noTextEdit="1"/>
          </p:cNvSpPr>
          <p:nvPr>
            <p:ph type="sldImg"/>
          </p:nvPr>
        </p:nvSpPr>
        <p:spPr>
          <a:solidFill>
            <a:srgbClr val="FFFFFF"/>
          </a:solidFill>
          <a:ln/>
        </p:spPr>
      </p:sp>
      <p:sp>
        <p:nvSpPr>
          <p:cNvPr id="78852" name="Rectangle 3"/>
          <p:cNvSpPr>
            <a:spLocks noChangeArrowheads="1"/>
          </p:cNvSpPr>
          <p:nvPr>
            <p:ph type="body" idx="1"/>
          </p:nvPr>
        </p:nvSpPr>
        <p:spPr>
          <a:solidFill>
            <a:srgbClr val="FFFFFF"/>
          </a:solidFill>
          <a:ln>
            <a:solidFill>
              <a:srgbClr val="000000"/>
            </a:solidFill>
          </a:ln>
        </p:spPr>
        <p:txBody>
          <a:bodyPr/>
          <a:lstStyle/>
          <a:p>
            <a:pPr eaLnBrk="1" hangingPunct="1"/>
            <a:r>
              <a:rPr lang="en-GB" smtClean="0"/>
              <a:t>Demonstrate a variety of regions involving </a:t>
            </a:r>
            <a:r>
              <a:rPr lang="en-GB" i="1" smtClean="0"/>
              <a:t>x</a:t>
            </a:r>
            <a:r>
              <a:rPr lang="en-GB" smtClean="0"/>
              <a:t>. Stress that a solid line means that the points on the line are included and a dotted line means that they are not included.</a:t>
            </a:r>
          </a:p>
          <a:p>
            <a:pPr eaLnBrk="1" hangingPunct="1"/>
            <a:r>
              <a:rPr lang="en-GB" smtClean="0"/>
              <a:t>Tell pupils that it is always a good idea to take a few points in the required region and check that the co-ordinates satisfy the required inequality.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70EB6B2-8518-4470-9D0C-11379339E351}" type="slidenum">
              <a:rPr lang="en-GB" sz="1200">
                <a:solidFill>
                  <a:schemeClr val="tx1"/>
                </a:solidFill>
              </a:rPr>
              <a:pPr/>
              <a:t>26</a:t>
            </a:fld>
            <a:endParaRPr lang="en-GB" sz="1200">
              <a:solidFill>
                <a:schemeClr val="tx1"/>
              </a:solidFill>
            </a:endParaRPr>
          </a:p>
        </p:txBody>
      </p:sp>
      <p:sp>
        <p:nvSpPr>
          <p:cNvPr id="79875" name="Rectangle 2"/>
          <p:cNvSpPr>
            <a:spLocks noChangeArrowheads="1" noTextEdit="1"/>
          </p:cNvSpPr>
          <p:nvPr>
            <p:ph type="sldImg"/>
          </p:nvPr>
        </p:nvSpPr>
        <p:spPr>
          <a:solidFill>
            <a:srgbClr val="FFFFFF"/>
          </a:solidFill>
          <a:ln/>
        </p:spPr>
      </p:sp>
      <p:sp>
        <p:nvSpPr>
          <p:cNvPr id="79876" name="Rectangle 3"/>
          <p:cNvSpPr>
            <a:spLocks noChangeArrowheads="1"/>
          </p:cNvSpPr>
          <p:nvPr>
            <p:ph type="body" idx="1"/>
          </p:nvPr>
        </p:nvSpPr>
        <p:spPr>
          <a:solidFill>
            <a:srgbClr val="FFFFFF"/>
          </a:solidFill>
          <a:ln>
            <a:solidFill>
              <a:srgbClr val="000000"/>
            </a:solidFill>
          </a:ln>
        </p:spPr>
        <p:txBody>
          <a:bodyPr/>
          <a:lstStyle/>
          <a:p>
            <a:pPr eaLnBrk="1" hangingPunct="1"/>
            <a:r>
              <a:rPr lang="en-GB" smtClean="0"/>
              <a:t>Demonstrate the effect of combining more than one region involving </a:t>
            </a:r>
            <a:r>
              <a:rPr lang="en-GB" i="1" smtClean="0"/>
              <a:t>x</a:t>
            </a:r>
            <a:r>
              <a:rPr lang="en-GB" smtClean="0"/>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98B6A216-2C9E-4676-8A39-71BD5FF3E770}" type="slidenum">
              <a:rPr lang="en-GB" sz="1200">
                <a:solidFill>
                  <a:schemeClr val="tx1"/>
                </a:solidFill>
              </a:rPr>
              <a:pPr/>
              <a:t>27</a:t>
            </a:fld>
            <a:endParaRPr lang="en-GB" sz="1200">
              <a:solidFill>
                <a:schemeClr val="tx1"/>
              </a:solidFill>
            </a:endParaRPr>
          </a:p>
        </p:txBody>
      </p:sp>
      <p:sp>
        <p:nvSpPr>
          <p:cNvPr id="80899" name="Rectangle 2"/>
          <p:cNvSpPr>
            <a:spLocks noChangeArrowheads="1" noTextEdit="1"/>
          </p:cNvSpPr>
          <p:nvPr>
            <p:ph type="sldImg"/>
          </p:nvPr>
        </p:nvSpPr>
        <p:spPr>
          <a:solidFill>
            <a:srgbClr val="FFFFFF"/>
          </a:solidFill>
          <a:ln/>
        </p:spPr>
      </p:sp>
      <p:sp>
        <p:nvSpPr>
          <p:cNvPr id="80900" name="Rectangle 3"/>
          <p:cNvSpPr>
            <a:spLocks noChangeArrowheads="1"/>
          </p:cNvSpPr>
          <p:nvPr>
            <p:ph type="body" idx="1"/>
          </p:nvPr>
        </p:nvSpPr>
        <p:spPr>
          <a:solidFill>
            <a:srgbClr val="FFFFFF"/>
          </a:solidFill>
          <a:ln>
            <a:solidFill>
              <a:srgbClr val="000000"/>
            </a:solidFill>
          </a:ln>
        </p:spPr>
        <p:txBody>
          <a:bodyPr/>
          <a:lstStyle/>
          <a:p>
            <a:pPr eaLnBrk="1" hangingPunct="1"/>
            <a:r>
              <a:rPr lang="en-GB" smtClean="0"/>
              <a:t>Ask pupils to give points that would satisfy </a:t>
            </a:r>
            <a:r>
              <a:rPr lang="en-GB" i="1" smtClean="0"/>
              <a:t>y</a:t>
            </a:r>
            <a:r>
              <a:rPr lang="en-GB" smtClean="0"/>
              <a:t> </a:t>
            </a:r>
            <a:r>
              <a:rPr lang="en-US" smtClean="0"/>
              <a:t>≤</a:t>
            </a:r>
            <a:r>
              <a:rPr lang="en-GB" smtClean="0"/>
              <a:t> 3. Point out that it doesn’t matter what the </a:t>
            </a:r>
            <a:r>
              <a:rPr lang="en-GB" i="1" smtClean="0"/>
              <a:t>x</a:t>
            </a:r>
            <a:r>
              <a:rPr lang="en-GB" smtClean="0"/>
              <a:t>-coordinate is as long as the </a:t>
            </a:r>
            <a:r>
              <a:rPr lang="en-GB" i="1" smtClean="0"/>
              <a:t>y</a:t>
            </a:r>
            <a:r>
              <a:rPr lang="en-GB" smtClean="0"/>
              <a:t>-coordinate is less than or equal to 2.</a:t>
            </a:r>
          </a:p>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47DA1FB-0797-4CB0-8E38-E44428BD6180}" type="slidenum">
              <a:rPr lang="en-GB" sz="1200">
                <a:solidFill>
                  <a:schemeClr val="tx1"/>
                </a:solidFill>
              </a:rPr>
              <a:pPr/>
              <a:t>28</a:t>
            </a:fld>
            <a:endParaRPr lang="en-GB" sz="1200">
              <a:solidFill>
                <a:schemeClr val="tx1"/>
              </a:solidFill>
            </a:endParaRPr>
          </a:p>
        </p:txBody>
      </p:sp>
      <p:sp>
        <p:nvSpPr>
          <p:cNvPr id="81923" name="Rectangle 2"/>
          <p:cNvSpPr>
            <a:spLocks noChangeArrowheads="1" noTextEdit="1"/>
          </p:cNvSpPr>
          <p:nvPr>
            <p:ph type="sldImg"/>
          </p:nvPr>
        </p:nvSpPr>
        <p:spPr>
          <a:solidFill>
            <a:srgbClr val="FFFFFF"/>
          </a:solidFill>
          <a:ln/>
        </p:spPr>
      </p:sp>
      <p:sp>
        <p:nvSpPr>
          <p:cNvPr id="81924" name="Rectangle 3"/>
          <p:cNvSpPr>
            <a:spLocks noChangeArrowheads="1"/>
          </p:cNvSpPr>
          <p:nvPr>
            <p:ph type="body" idx="1"/>
          </p:nvPr>
        </p:nvSpPr>
        <p:spPr>
          <a:solidFill>
            <a:srgbClr val="FFFFFF"/>
          </a:solidFill>
          <a:ln>
            <a:solidFill>
              <a:srgbClr val="000000"/>
            </a:solidFill>
          </a:ln>
        </p:spPr>
        <p:txBody>
          <a:bodyPr/>
          <a:lstStyle/>
          <a:p>
            <a:pPr eaLnBrk="1" hangingPunct="1"/>
            <a:r>
              <a:rPr lang="en-GB" smtClean="0"/>
              <a:t>A common mistake is to think that the line </a:t>
            </a:r>
            <a:r>
              <a:rPr lang="en-GB" i="1" smtClean="0"/>
              <a:t>y</a:t>
            </a:r>
            <a:r>
              <a:rPr lang="en-GB" smtClean="0"/>
              <a:t> = 3 will be vertical because the </a:t>
            </a:r>
            <a:r>
              <a:rPr lang="en-GB" i="1" smtClean="0"/>
              <a:t>y</a:t>
            </a:r>
            <a:r>
              <a:rPr lang="en-GB" smtClean="0"/>
              <a:t>-axis is vertical. Show that the line </a:t>
            </a:r>
            <a:r>
              <a:rPr lang="en-GB" i="1" smtClean="0"/>
              <a:t>y</a:t>
            </a:r>
            <a:r>
              <a:rPr lang="en-GB" smtClean="0"/>
              <a:t> = 3 is as shown by asking pupils to tell you the coordinates of any point lying on the line.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53686D5-C66D-4013-8ACC-5D203FC50F89}" type="slidenum">
              <a:rPr lang="en-GB" sz="1200">
                <a:solidFill>
                  <a:schemeClr val="tx1"/>
                </a:solidFill>
              </a:rPr>
              <a:pPr/>
              <a:t>29</a:t>
            </a:fld>
            <a:endParaRPr lang="en-GB" sz="1200">
              <a:solidFill>
                <a:schemeClr val="tx1"/>
              </a:solidFill>
            </a:endParaRPr>
          </a:p>
        </p:txBody>
      </p:sp>
      <p:sp>
        <p:nvSpPr>
          <p:cNvPr id="82947" name="Rectangle 2"/>
          <p:cNvSpPr>
            <a:spLocks noChangeArrowheads="1" noTextEdit="1"/>
          </p:cNvSpPr>
          <p:nvPr>
            <p:ph type="sldImg"/>
          </p:nvPr>
        </p:nvSpPr>
        <p:spPr>
          <a:solidFill>
            <a:srgbClr val="FFFFFF"/>
          </a:solidFill>
          <a:ln/>
        </p:spPr>
      </p:sp>
      <p:sp>
        <p:nvSpPr>
          <p:cNvPr id="82948" name="Rectangle 3"/>
          <p:cNvSpPr>
            <a:spLocks noChangeArrowheads="1"/>
          </p:cNvSpPr>
          <p:nvPr>
            <p:ph type="body" idx="1"/>
          </p:nvPr>
        </p:nvSpPr>
        <p:spPr>
          <a:solidFill>
            <a:srgbClr val="FFFFFF"/>
          </a:solidFill>
          <a:ln>
            <a:solidFill>
              <a:srgbClr val="000000"/>
            </a:solidFill>
          </a:ln>
        </p:spPr>
        <p:txBody>
          <a:bodyPr/>
          <a:lstStyle/>
          <a:p>
            <a:pPr eaLnBrk="1" hangingPunct="1"/>
            <a:r>
              <a:rPr lang="en-GB" smtClean="0"/>
              <a:t>Demonstrate a variety of regions involving </a:t>
            </a:r>
            <a:r>
              <a:rPr lang="en-GB" i="1" smtClean="0"/>
              <a:t>y</a:t>
            </a:r>
            <a:r>
              <a:rPr lang="en-GB" smtClean="0"/>
              <a:t>. Stress that a solid line means that the points on the line are included and a dotted line means that they are not included.</a:t>
            </a:r>
          </a:p>
          <a:p>
            <a:pPr eaLnBrk="1" hangingPunct="1"/>
            <a:r>
              <a:rPr lang="en-GB" smtClean="0"/>
              <a:t>Tell pupils that it is always a good idea to take a few points in the required region and check that the co-ordinates satisfy the required inequality.</a:t>
            </a:r>
          </a:p>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A6DB0A54-B2EB-4652-BA87-27E517F809EE}" type="slidenum">
              <a:rPr lang="en-GB" sz="1200">
                <a:solidFill>
                  <a:schemeClr val="tx1"/>
                </a:solidFill>
              </a:rPr>
              <a:pPr/>
              <a:t>3</a:t>
            </a:fld>
            <a:endParaRPr lang="en-GB" sz="1200">
              <a:solidFill>
                <a:schemeClr val="tx1"/>
              </a:solidFill>
            </a:endParaRPr>
          </a:p>
        </p:txBody>
      </p:sp>
      <p:sp>
        <p:nvSpPr>
          <p:cNvPr id="56323" name="Rectangle 2"/>
          <p:cNvSpPr>
            <a:spLocks noChangeArrowheads="1" noTextEdit="1"/>
          </p:cNvSpPr>
          <p:nvPr>
            <p:ph type="sldImg"/>
          </p:nvPr>
        </p:nvSpPr>
        <p:spPr>
          <a:solidFill>
            <a:srgbClr val="FFFFFF"/>
          </a:solidFill>
          <a:ln/>
        </p:spPr>
      </p:sp>
      <p:sp>
        <p:nvSpPr>
          <p:cNvPr id="56324" name="Rectangle 3"/>
          <p:cNvSpPr>
            <a:spLocks noChangeArrowheads="1"/>
          </p:cNvSpPr>
          <p:nvPr>
            <p:ph type="body" idx="1"/>
          </p:nvPr>
        </p:nvSpPr>
        <p:spPr>
          <a:solidFill>
            <a:srgbClr val="FFFFFF"/>
          </a:solidFill>
          <a:ln>
            <a:solidFill>
              <a:srgbClr val="000000"/>
            </a:solidFill>
          </a:ln>
        </p:spPr>
        <p:txBody>
          <a:bodyPr/>
          <a:lstStyle/>
          <a:p>
            <a:pPr eaLnBrk="1" hangingPunct="1"/>
            <a:r>
              <a:rPr lang="en-GB" smtClean="0"/>
              <a:t>For each example ask pupils to give you some values that </a:t>
            </a:r>
            <a:r>
              <a:rPr lang="en-GB" i="1" smtClean="0"/>
              <a:t>x</a:t>
            </a:r>
            <a:r>
              <a:rPr lang="en-GB" smtClean="0"/>
              <a:t> could have. Praise more imaginative answers involving fractions or decimals.</a:t>
            </a:r>
          </a:p>
          <a:p>
            <a:pPr eaLnBrk="1" hangingPunct="1"/>
            <a:r>
              <a:rPr lang="en-GB" smtClean="0"/>
              <a:t>Tell pupils that we can combine two inequalities as shown whenever the same variable falls between two values.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25EA70F4-B4D8-4B4F-A0E3-3AF3B49E30AB}" type="slidenum">
              <a:rPr lang="en-GB" sz="1200">
                <a:solidFill>
                  <a:schemeClr val="tx1"/>
                </a:solidFill>
              </a:rPr>
              <a:pPr/>
              <a:t>30</a:t>
            </a:fld>
            <a:endParaRPr lang="en-GB" sz="1200">
              <a:solidFill>
                <a:schemeClr val="tx1"/>
              </a:solidFill>
            </a:endParaRPr>
          </a:p>
        </p:txBody>
      </p:sp>
      <p:sp>
        <p:nvSpPr>
          <p:cNvPr id="83971" name="Rectangle 2"/>
          <p:cNvSpPr>
            <a:spLocks noChangeArrowheads="1" noTextEdit="1"/>
          </p:cNvSpPr>
          <p:nvPr>
            <p:ph type="sldImg"/>
          </p:nvPr>
        </p:nvSpPr>
        <p:spPr>
          <a:solidFill>
            <a:srgbClr val="FFFFFF"/>
          </a:solidFill>
          <a:ln/>
        </p:spPr>
      </p:sp>
      <p:sp>
        <p:nvSpPr>
          <p:cNvPr id="83972" name="Rectangle 3"/>
          <p:cNvSpPr>
            <a:spLocks noChangeArrowheads="1"/>
          </p:cNvSpPr>
          <p:nvPr>
            <p:ph type="body" idx="1"/>
          </p:nvPr>
        </p:nvSpPr>
        <p:spPr>
          <a:solidFill>
            <a:srgbClr val="FFFFFF"/>
          </a:solidFill>
          <a:ln>
            <a:solidFill>
              <a:srgbClr val="000000"/>
            </a:solidFill>
          </a:ln>
        </p:spPr>
        <p:txBody>
          <a:bodyPr/>
          <a:lstStyle/>
          <a:p>
            <a:pPr eaLnBrk="1" hangingPunct="1"/>
            <a:r>
              <a:rPr lang="en-GB" smtClean="0"/>
              <a:t>Demonstrate the effect of combining more than one region involving </a:t>
            </a:r>
            <a:r>
              <a:rPr lang="en-GB" i="1" smtClean="0"/>
              <a:t>y</a:t>
            </a:r>
            <a:r>
              <a:rPr lang="en-GB" smtClean="0"/>
              <a:t>.</a:t>
            </a:r>
          </a:p>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B233EC6A-CD59-4BD1-A7AD-8F4E89B6FA62}" type="slidenum">
              <a:rPr lang="en-GB" sz="1200">
                <a:solidFill>
                  <a:schemeClr val="tx1"/>
                </a:solidFill>
              </a:rPr>
              <a:pPr/>
              <a:t>31</a:t>
            </a:fld>
            <a:endParaRPr lang="en-GB" sz="1200">
              <a:solidFill>
                <a:schemeClr val="tx1"/>
              </a:solidFill>
            </a:endParaRPr>
          </a:p>
        </p:txBody>
      </p:sp>
      <p:sp>
        <p:nvSpPr>
          <p:cNvPr id="84995" name="Rectangle 2"/>
          <p:cNvSpPr>
            <a:spLocks noChangeArrowheads="1" noTextEdit="1"/>
          </p:cNvSpPr>
          <p:nvPr>
            <p:ph type="sldImg"/>
          </p:nvPr>
        </p:nvSpPr>
        <p:spPr>
          <a:solidFill>
            <a:srgbClr val="FFFFFF"/>
          </a:solidFill>
          <a:ln/>
        </p:spPr>
      </p:sp>
      <p:sp>
        <p:nvSpPr>
          <p:cNvPr id="84996" name="Rectangle 3"/>
          <p:cNvSpPr>
            <a:spLocks noChangeArrowheads="1"/>
          </p:cNvSpPr>
          <p:nvPr>
            <p:ph type="body" idx="1"/>
          </p:nvPr>
        </p:nvSpPr>
        <p:spPr>
          <a:solidFill>
            <a:srgbClr val="FFFFFF"/>
          </a:solidFill>
          <a:ln>
            <a:solidFill>
              <a:srgbClr val="000000"/>
            </a:solidFill>
          </a:ln>
        </p:spPr>
        <p:txBody>
          <a:bodyPr/>
          <a:lstStyle/>
          <a:p>
            <a:pPr eaLnBrk="1" hangingPunct="1"/>
            <a:r>
              <a:rPr lang="en-GB" smtClean="0"/>
              <a:t>Explain that we usually shade out the unwanted regions when combining several inequalities on one graph so the the required area can easily be identified. Tell pupil that it is very important to check any question to see whether the required region should be shaded or not.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3CDA974-DD06-4EF2-8C48-E49697C608BE}" type="slidenum">
              <a:rPr lang="en-GB" sz="1200">
                <a:solidFill>
                  <a:schemeClr val="tx1"/>
                </a:solidFill>
              </a:rPr>
              <a:pPr/>
              <a:t>32</a:t>
            </a:fld>
            <a:endParaRPr lang="en-GB" sz="1200">
              <a:solidFill>
                <a:schemeClr val="tx1"/>
              </a:solidFill>
            </a:endParaRPr>
          </a:p>
        </p:txBody>
      </p:sp>
      <p:sp>
        <p:nvSpPr>
          <p:cNvPr id="86019" name="Rectangle 2"/>
          <p:cNvSpPr>
            <a:spLocks noChangeArrowheads="1" noTextEdit="1"/>
          </p:cNvSpPr>
          <p:nvPr>
            <p:ph type="sldImg"/>
          </p:nvPr>
        </p:nvSpPr>
        <p:spPr>
          <a:solidFill>
            <a:srgbClr val="FFFFFF"/>
          </a:solidFill>
          <a:ln/>
        </p:spPr>
      </p:sp>
      <p:sp>
        <p:nvSpPr>
          <p:cNvPr id="8602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57E1726-4890-4958-943E-46602954646F}" type="slidenum">
              <a:rPr lang="en-GB" sz="1200">
                <a:solidFill>
                  <a:schemeClr val="tx1"/>
                </a:solidFill>
              </a:rPr>
              <a:pPr/>
              <a:t>33</a:t>
            </a:fld>
            <a:endParaRPr lang="en-GB" sz="1200">
              <a:solidFill>
                <a:schemeClr val="tx1"/>
              </a:solidFill>
            </a:endParaRPr>
          </a:p>
        </p:txBody>
      </p:sp>
      <p:sp>
        <p:nvSpPr>
          <p:cNvPr id="87043" name="Rectangle 2"/>
          <p:cNvSpPr>
            <a:spLocks noChangeArrowheads="1" noTextEdit="1"/>
          </p:cNvSpPr>
          <p:nvPr>
            <p:ph type="sldImg"/>
          </p:nvPr>
        </p:nvSpPr>
        <p:spPr>
          <a:solidFill>
            <a:srgbClr val="FFFFFF"/>
          </a:solidFill>
          <a:ln/>
        </p:spPr>
      </p:sp>
      <p:sp>
        <p:nvSpPr>
          <p:cNvPr id="8704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DB19039D-D3D8-40E4-9518-FC13D7C699E7}" type="slidenum">
              <a:rPr lang="en-GB" sz="1200">
                <a:solidFill>
                  <a:schemeClr val="tx1"/>
                </a:solidFill>
              </a:rPr>
              <a:pPr/>
              <a:t>34</a:t>
            </a:fld>
            <a:endParaRPr lang="en-GB" sz="1200">
              <a:solidFill>
                <a:schemeClr val="tx1"/>
              </a:solidFill>
            </a:endParaRPr>
          </a:p>
        </p:txBody>
      </p:sp>
      <p:sp>
        <p:nvSpPr>
          <p:cNvPr id="88067" name="Rectangle 2"/>
          <p:cNvSpPr>
            <a:spLocks noChangeArrowheads="1" noTextEdit="1"/>
          </p:cNvSpPr>
          <p:nvPr>
            <p:ph type="sldImg"/>
          </p:nvPr>
        </p:nvSpPr>
        <p:spPr>
          <a:solidFill>
            <a:srgbClr val="FFFFFF"/>
          </a:solidFill>
          <a:ln/>
        </p:spPr>
      </p:sp>
      <p:sp>
        <p:nvSpPr>
          <p:cNvPr id="8806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B61E88BB-E5AD-4AB7-8703-4B8B69209940}" type="slidenum">
              <a:rPr lang="en-GB" sz="1200">
                <a:solidFill>
                  <a:schemeClr val="tx1"/>
                </a:solidFill>
              </a:rPr>
              <a:pPr/>
              <a:t>35</a:t>
            </a:fld>
            <a:endParaRPr lang="en-GB" sz="1200">
              <a:solidFill>
                <a:schemeClr val="tx1"/>
              </a:solidFill>
            </a:endParaRPr>
          </a:p>
        </p:txBody>
      </p:sp>
      <p:sp>
        <p:nvSpPr>
          <p:cNvPr id="89091" name="Rectangle 2"/>
          <p:cNvSpPr>
            <a:spLocks noChangeArrowheads="1" noTextEdit="1"/>
          </p:cNvSpPr>
          <p:nvPr>
            <p:ph type="sldImg"/>
          </p:nvPr>
        </p:nvSpPr>
        <p:spPr>
          <a:solidFill>
            <a:srgbClr val="FFFFFF"/>
          </a:solidFill>
          <a:ln/>
        </p:spPr>
      </p:sp>
      <p:sp>
        <p:nvSpPr>
          <p:cNvPr id="8909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5A48ABB5-6C9E-4781-97D7-C69B55CC3B34}" type="slidenum">
              <a:rPr lang="en-GB" sz="1200">
                <a:solidFill>
                  <a:schemeClr val="tx1"/>
                </a:solidFill>
              </a:rPr>
              <a:pPr/>
              <a:t>36</a:t>
            </a:fld>
            <a:endParaRPr lang="en-GB" sz="1200">
              <a:solidFill>
                <a:schemeClr val="tx1"/>
              </a:solidFill>
            </a:endParaRPr>
          </a:p>
        </p:txBody>
      </p:sp>
      <p:sp>
        <p:nvSpPr>
          <p:cNvPr id="90115" name="Rectangle 2"/>
          <p:cNvSpPr>
            <a:spLocks noChangeArrowheads="1" noTextEdit="1"/>
          </p:cNvSpPr>
          <p:nvPr>
            <p:ph type="sldImg"/>
          </p:nvPr>
        </p:nvSpPr>
        <p:spPr>
          <a:solidFill>
            <a:srgbClr val="FFFFFF"/>
          </a:solidFill>
          <a:ln/>
        </p:spPr>
      </p:sp>
      <p:sp>
        <p:nvSpPr>
          <p:cNvPr id="9011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1373ED8E-1250-4E00-B3E8-9BBF463B3F56}" type="slidenum">
              <a:rPr lang="en-GB" sz="1200">
                <a:solidFill>
                  <a:schemeClr val="tx1"/>
                </a:solidFill>
              </a:rPr>
              <a:pPr/>
              <a:t>37</a:t>
            </a:fld>
            <a:endParaRPr lang="en-GB" sz="1200">
              <a:solidFill>
                <a:schemeClr val="tx1"/>
              </a:solidFill>
            </a:endParaRPr>
          </a:p>
        </p:txBody>
      </p:sp>
      <p:sp>
        <p:nvSpPr>
          <p:cNvPr id="91139" name="Rectangle 2"/>
          <p:cNvSpPr>
            <a:spLocks noChangeArrowheads="1" noTextEdit="1"/>
          </p:cNvSpPr>
          <p:nvPr>
            <p:ph type="sldImg"/>
          </p:nvPr>
        </p:nvSpPr>
        <p:spPr>
          <a:solidFill>
            <a:srgbClr val="FFFFFF"/>
          </a:solidFill>
          <a:ln/>
        </p:spPr>
      </p:sp>
      <p:sp>
        <p:nvSpPr>
          <p:cNvPr id="91140" name="Rectangle 3"/>
          <p:cNvSpPr>
            <a:spLocks noChangeArrowheads="1"/>
          </p:cNvSpPr>
          <p:nvPr>
            <p:ph type="body" idx="1"/>
          </p:nvPr>
        </p:nvSpPr>
        <p:spPr>
          <a:solidFill>
            <a:srgbClr val="FFFFFF"/>
          </a:solidFill>
          <a:ln>
            <a:solidFill>
              <a:srgbClr val="000000"/>
            </a:solidFill>
          </a:ln>
        </p:spPr>
        <p:txBody>
          <a:bodyPr/>
          <a:lstStyle/>
          <a:p>
            <a:pPr eaLnBrk="1" hangingPunct="1"/>
            <a:r>
              <a:rPr lang="en-GB" smtClean="0"/>
              <a:t>We can see that substituting 0 for </a:t>
            </a:r>
            <a:r>
              <a:rPr lang="en-GB" i="1" smtClean="0"/>
              <a:t>x</a:t>
            </a:r>
            <a:r>
              <a:rPr lang="en-GB" smtClean="0"/>
              <a:t> and </a:t>
            </a:r>
            <a:r>
              <a:rPr lang="en-GB" i="1" smtClean="0"/>
              <a:t>y</a:t>
            </a:r>
            <a:r>
              <a:rPr lang="en-GB" smtClean="0"/>
              <a:t> can quickly be done mentally. The point (0, 0) is also easy to locate.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8A176534-1550-4B82-B9D5-99E15819F4B0}" type="slidenum">
              <a:rPr lang="en-GB" sz="1200">
                <a:solidFill>
                  <a:schemeClr val="tx1"/>
                </a:solidFill>
              </a:rPr>
              <a:pPr/>
              <a:t>38</a:t>
            </a:fld>
            <a:endParaRPr lang="en-GB" sz="1200">
              <a:solidFill>
                <a:schemeClr val="tx1"/>
              </a:solidFill>
            </a:endParaRPr>
          </a:p>
        </p:txBody>
      </p:sp>
      <p:sp>
        <p:nvSpPr>
          <p:cNvPr id="92163" name="Rectangle 2"/>
          <p:cNvSpPr>
            <a:spLocks noChangeArrowheads="1" noTextEdit="1"/>
          </p:cNvSpPr>
          <p:nvPr>
            <p:ph type="sldImg"/>
          </p:nvPr>
        </p:nvSpPr>
        <p:spPr>
          <a:solidFill>
            <a:srgbClr val="FFFFFF"/>
          </a:solidFill>
          <a:ln/>
        </p:spPr>
      </p:sp>
      <p:sp>
        <p:nvSpPr>
          <p:cNvPr id="9216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827F4D9-0195-4B67-813F-EB632435F5CE}" type="slidenum">
              <a:rPr lang="en-GB" sz="1200">
                <a:solidFill>
                  <a:schemeClr val="tx1"/>
                </a:solidFill>
              </a:rPr>
              <a:pPr/>
              <a:t>39</a:t>
            </a:fld>
            <a:endParaRPr lang="en-GB" sz="1200">
              <a:solidFill>
                <a:schemeClr val="tx1"/>
              </a:solidFill>
            </a:endParaRPr>
          </a:p>
        </p:txBody>
      </p:sp>
      <p:sp>
        <p:nvSpPr>
          <p:cNvPr id="93187" name="Rectangle 2"/>
          <p:cNvSpPr>
            <a:spLocks noChangeArrowheads="1" noTextEdit="1"/>
          </p:cNvSpPr>
          <p:nvPr>
            <p:ph type="sldImg"/>
          </p:nvPr>
        </p:nvSpPr>
        <p:spPr>
          <a:solidFill>
            <a:srgbClr val="FFFFFF"/>
          </a:solidFill>
          <a:ln/>
        </p:spPr>
      </p:sp>
      <p:sp>
        <p:nvSpPr>
          <p:cNvPr id="93188"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This activity demonstrates the effect of combining two inequalities.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EC57997-3BA7-4D4A-9F03-27F9DB446071}" type="slidenum">
              <a:rPr lang="en-GB" sz="1200">
                <a:solidFill>
                  <a:schemeClr val="tx1"/>
                </a:solidFill>
              </a:rPr>
              <a:pPr/>
              <a:t>4</a:t>
            </a:fld>
            <a:endParaRPr lang="en-GB" sz="1200">
              <a:solidFill>
                <a:schemeClr val="tx1"/>
              </a:solidFill>
            </a:endParaRPr>
          </a:p>
        </p:txBody>
      </p:sp>
      <p:sp>
        <p:nvSpPr>
          <p:cNvPr id="57347" name="Rectangle 2"/>
          <p:cNvSpPr>
            <a:spLocks noChangeArrowheads="1" noTextEdit="1"/>
          </p:cNvSpPr>
          <p:nvPr>
            <p:ph type="sldImg"/>
          </p:nvPr>
        </p:nvSpPr>
        <p:spPr>
          <a:solidFill>
            <a:srgbClr val="FFFFFF"/>
          </a:solidFill>
          <a:ln/>
        </p:spPr>
      </p:sp>
      <p:sp>
        <p:nvSpPr>
          <p:cNvPr id="57348" name="Rectangle 3"/>
          <p:cNvSpPr>
            <a:spLocks noChangeArrowheads="1"/>
          </p:cNvSpPr>
          <p:nvPr>
            <p:ph type="body" idx="1"/>
          </p:nvPr>
        </p:nvSpPr>
        <p:spPr>
          <a:solidFill>
            <a:srgbClr val="FFFFFF"/>
          </a:solidFill>
          <a:ln>
            <a:solidFill>
              <a:srgbClr val="000000"/>
            </a:solidFill>
          </a:ln>
        </p:spPr>
        <p:txBody>
          <a:bodyPr/>
          <a:lstStyle/>
          <a:p>
            <a:pPr eaLnBrk="1" hangingPunct="1"/>
            <a:r>
              <a:rPr lang="en-GB" smtClean="0"/>
              <a:t>Explain that we can write equivalent inequalities by swapping the terms on either side of the inequality sign and reversing the sign.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88E60A3-F251-408A-8888-C4C8CB71845B}" type="slidenum">
              <a:rPr lang="en-GB" sz="1200">
                <a:solidFill>
                  <a:schemeClr val="tx1"/>
                </a:solidFill>
              </a:rPr>
              <a:pPr/>
              <a:t>40</a:t>
            </a:fld>
            <a:endParaRPr lang="en-GB" sz="1200">
              <a:solidFill>
                <a:schemeClr val="tx1"/>
              </a:solidFill>
            </a:endParaRPr>
          </a:p>
        </p:txBody>
      </p:sp>
      <p:sp>
        <p:nvSpPr>
          <p:cNvPr id="94211" name="Rectangle 2"/>
          <p:cNvSpPr>
            <a:spLocks noChangeArrowheads="1" noTextEdit="1"/>
          </p:cNvSpPr>
          <p:nvPr>
            <p:ph type="sldImg"/>
          </p:nvPr>
        </p:nvSpPr>
        <p:spPr>
          <a:solidFill>
            <a:srgbClr val="FFFFFF"/>
          </a:solidFill>
          <a:ln/>
        </p:spPr>
      </p:sp>
      <p:sp>
        <p:nvSpPr>
          <p:cNvPr id="94212"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This activity demonstrates the effect of combining three inequalities.</a:t>
            </a:r>
          </a:p>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9BF5ED90-2F51-49CD-B017-F84CBA9100C1}" type="slidenum">
              <a:rPr lang="en-GB" sz="1200">
                <a:solidFill>
                  <a:schemeClr val="tx1"/>
                </a:solidFill>
              </a:rPr>
              <a:pPr/>
              <a:t>41</a:t>
            </a:fld>
            <a:endParaRPr lang="en-GB" sz="1200">
              <a:solidFill>
                <a:schemeClr val="tx1"/>
              </a:solidFill>
            </a:endParaRPr>
          </a:p>
        </p:txBody>
      </p:sp>
      <p:sp>
        <p:nvSpPr>
          <p:cNvPr id="95235" name="Rectangle 2"/>
          <p:cNvSpPr>
            <a:spLocks noChangeArrowheads="1" noTextEdit="1"/>
          </p:cNvSpPr>
          <p:nvPr>
            <p:ph type="sldImg"/>
          </p:nvPr>
        </p:nvSpPr>
        <p:spPr>
          <a:solidFill>
            <a:srgbClr val="FFFFFF"/>
          </a:solidFill>
          <a:ln/>
        </p:spPr>
      </p:sp>
      <p:sp>
        <p:nvSpPr>
          <p:cNvPr id="95236" name="Rectangle 3"/>
          <p:cNvSpPr>
            <a:spLocks noChangeArrowheads="1"/>
          </p:cNvSpPr>
          <p:nvPr>
            <p:ph type="body" idx="1"/>
          </p:nvPr>
        </p:nvSpPr>
        <p:spPr>
          <a:solidFill>
            <a:srgbClr val="FFFFFF"/>
          </a:solidFill>
          <a:ln>
            <a:solidFill>
              <a:srgbClr val="000000"/>
            </a:solidFill>
          </a:ln>
        </p:spPr>
        <p:txBody>
          <a:bodyPr/>
          <a:lstStyle/>
          <a:p>
            <a:pPr eaLnBrk="1" hangingPunct="1"/>
            <a:r>
              <a:rPr lang="en-GB" smtClean="0"/>
              <a:t>Point out that we cannot have a fraction of a lorry and so the most lorries that would fit on if there were already 20 cars on board is 3.</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90BADEE8-18B5-4B22-8F45-84C5FF25FB09}" type="slidenum">
              <a:rPr lang="en-GB" sz="1200">
                <a:solidFill>
                  <a:schemeClr val="tx1"/>
                </a:solidFill>
              </a:rPr>
              <a:pPr/>
              <a:t>42</a:t>
            </a:fld>
            <a:endParaRPr lang="en-GB" sz="1200">
              <a:solidFill>
                <a:schemeClr val="tx1"/>
              </a:solidFill>
            </a:endParaRPr>
          </a:p>
        </p:txBody>
      </p:sp>
      <p:sp>
        <p:nvSpPr>
          <p:cNvPr id="96259" name="Rectangle 2"/>
          <p:cNvSpPr>
            <a:spLocks noChangeArrowheads="1" noTextEdit="1"/>
          </p:cNvSpPr>
          <p:nvPr>
            <p:ph type="sldImg"/>
          </p:nvPr>
        </p:nvSpPr>
        <p:spPr>
          <a:solidFill>
            <a:srgbClr val="FFFFFF"/>
          </a:solidFill>
          <a:ln/>
        </p:spPr>
      </p:sp>
      <p:sp>
        <p:nvSpPr>
          <p:cNvPr id="96260" name="Rectangle 3"/>
          <p:cNvSpPr>
            <a:spLocks noChangeArrowheads="1"/>
          </p:cNvSpPr>
          <p:nvPr>
            <p:ph type="body" idx="1"/>
          </p:nvPr>
        </p:nvSpPr>
        <p:spPr>
          <a:solidFill>
            <a:srgbClr val="FFFFFF"/>
          </a:solidFill>
          <a:ln>
            <a:solidFill>
              <a:srgbClr val="000000"/>
            </a:solidFill>
          </a:ln>
        </p:spPr>
        <p:txBody>
          <a:bodyPr/>
          <a:lstStyle/>
          <a:p>
            <a:pPr eaLnBrk="1" hangingPunct="1"/>
            <a:r>
              <a:rPr lang="en-GB" smtClean="0"/>
              <a:t>Going back to the original problem, we can see that the most cars that could fit on the ferry is 30 and the most lorries is 10. Since every solution will be within this range we can draw the </a:t>
            </a:r>
            <a:r>
              <a:rPr lang="en-GB" i="1" smtClean="0"/>
              <a:t>x</a:t>
            </a:r>
            <a:r>
              <a:rPr lang="en-GB" smtClean="0"/>
              <a:t>- and </a:t>
            </a:r>
            <a:r>
              <a:rPr lang="en-GB" i="1" smtClean="0"/>
              <a:t>y</a:t>
            </a:r>
            <a:r>
              <a:rPr lang="en-GB" smtClean="0"/>
              <a:t>- axes accordingly.</a:t>
            </a:r>
          </a:p>
          <a:p>
            <a:pPr eaLnBrk="1" hangingPunct="1"/>
            <a:r>
              <a:rPr lang="en-GB" smtClean="0"/>
              <a:t>The solution set is represented by a finite set of points rather than a region. This is because the numbers of cars or lorries can only be whole positive numbers.</a:t>
            </a:r>
          </a:p>
          <a:p>
            <a:pPr eaLnBrk="1" hangingPunct="1"/>
            <a:r>
              <a:rPr lang="en-GB" smtClean="0"/>
              <a:t>This is often the case in real life problems where discrete data is involved.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E093099-C8A5-4140-81D7-D73CEBA27E4E}" type="slidenum">
              <a:rPr lang="en-GB" sz="1200">
                <a:solidFill>
                  <a:schemeClr val="tx1"/>
                </a:solidFill>
              </a:rPr>
              <a:pPr/>
              <a:t>43</a:t>
            </a:fld>
            <a:endParaRPr lang="en-GB" sz="1200">
              <a:solidFill>
                <a:schemeClr val="tx1"/>
              </a:solidFill>
            </a:endParaRPr>
          </a:p>
        </p:txBody>
      </p:sp>
      <p:sp>
        <p:nvSpPr>
          <p:cNvPr id="97283" name="Rectangle 2"/>
          <p:cNvSpPr>
            <a:spLocks noChangeArrowheads="1" noTextEdit="1"/>
          </p:cNvSpPr>
          <p:nvPr>
            <p:ph type="sldImg"/>
          </p:nvPr>
        </p:nvSpPr>
        <p:spPr>
          <a:solidFill>
            <a:srgbClr val="FFFFFF"/>
          </a:solidFill>
          <a:ln/>
        </p:spPr>
      </p:sp>
      <p:sp>
        <p:nvSpPr>
          <p:cNvPr id="9728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51DA8C17-0FD5-4947-844B-21B293C07C2A}" type="slidenum">
              <a:rPr lang="en-GB" sz="1200">
                <a:solidFill>
                  <a:schemeClr val="tx1"/>
                </a:solidFill>
              </a:rPr>
              <a:pPr/>
              <a:t>44</a:t>
            </a:fld>
            <a:endParaRPr lang="en-GB" sz="1200">
              <a:solidFill>
                <a:schemeClr val="tx1"/>
              </a:solidFill>
            </a:endParaRPr>
          </a:p>
        </p:txBody>
      </p:sp>
      <p:sp>
        <p:nvSpPr>
          <p:cNvPr id="98307" name="Rectangle 2"/>
          <p:cNvSpPr>
            <a:spLocks noChangeArrowheads="1" noTextEdit="1"/>
          </p:cNvSpPr>
          <p:nvPr>
            <p:ph type="sldImg"/>
          </p:nvPr>
        </p:nvSpPr>
        <p:spPr>
          <a:solidFill>
            <a:srgbClr val="FFFFFF"/>
          </a:solidFill>
          <a:ln/>
        </p:spPr>
      </p:sp>
      <p:sp>
        <p:nvSpPr>
          <p:cNvPr id="98308" name="Rectangle 3"/>
          <p:cNvSpPr>
            <a:spLocks noChangeArrowheads="1"/>
          </p:cNvSpPr>
          <p:nvPr>
            <p:ph type="body" idx="1"/>
          </p:nvPr>
        </p:nvSpPr>
        <p:spPr>
          <a:solidFill>
            <a:srgbClr val="FFFFFF"/>
          </a:solidFill>
          <a:ln>
            <a:solidFill>
              <a:srgbClr val="000000"/>
            </a:solidFill>
          </a:ln>
        </p:spPr>
        <p:txBody>
          <a:bodyPr/>
          <a:lstStyle/>
          <a:p>
            <a:pPr eaLnBrk="1" hangingPunct="1"/>
            <a:r>
              <a:rPr lang="en-GB" smtClean="0"/>
              <a:t>Explain that either positive </a:t>
            </a:r>
            <a:r>
              <a:rPr lang="en-GB" i="1" smtClean="0"/>
              <a:t>x</a:t>
            </a:r>
            <a:r>
              <a:rPr lang="en-GB" smtClean="0"/>
              <a:t> squared is less than 4 or negative </a:t>
            </a:r>
            <a:r>
              <a:rPr lang="en-GB" i="1" smtClean="0"/>
              <a:t>x</a:t>
            </a:r>
            <a:r>
              <a:rPr lang="en-GB" smtClean="0"/>
              <a:t> squared is less than 4.</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DE3DC5AC-8398-4AD7-8DAB-839B69D7A32E}" type="slidenum">
              <a:rPr lang="en-GB" sz="1200">
                <a:solidFill>
                  <a:schemeClr val="tx1"/>
                </a:solidFill>
              </a:rPr>
              <a:pPr/>
              <a:t>45</a:t>
            </a:fld>
            <a:endParaRPr lang="en-GB" sz="1200">
              <a:solidFill>
                <a:schemeClr val="tx1"/>
              </a:solidFill>
            </a:endParaRPr>
          </a:p>
        </p:txBody>
      </p:sp>
      <p:sp>
        <p:nvSpPr>
          <p:cNvPr id="99331" name="Rectangle 2"/>
          <p:cNvSpPr>
            <a:spLocks noChangeArrowheads="1" noTextEdit="1"/>
          </p:cNvSpPr>
          <p:nvPr>
            <p:ph type="sldImg"/>
          </p:nvPr>
        </p:nvSpPr>
        <p:spPr>
          <a:solidFill>
            <a:srgbClr val="FFFFFF"/>
          </a:solidFill>
          <a:ln/>
        </p:spPr>
      </p:sp>
      <p:sp>
        <p:nvSpPr>
          <p:cNvPr id="99332"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Check the solution by substituting values such as –3, 1 and 3.</a:t>
            </a:r>
            <a:endParaRPr lang="en-GB"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D295EC4D-A31D-4360-BDFC-4C1E2E139C86}" type="slidenum">
              <a:rPr lang="en-GB" sz="1200">
                <a:solidFill>
                  <a:schemeClr val="tx1"/>
                </a:solidFill>
              </a:rPr>
              <a:pPr/>
              <a:t>46</a:t>
            </a:fld>
            <a:endParaRPr lang="en-GB" sz="1200">
              <a:solidFill>
                <a:schemeClr val="tx1"/>
              </a:solidFill>
            </a:endParaRPr>
          </a:p>
        </p:txBody>
      </p:sp>
      <p:sp>
        <p:nvSpPr>
          <p:cNvPr id="100355" name="Rectangle 2"/>
          <p:cNvSpPr>
            <a:spLocks noChangeArrowheads="1" noTextEdit="1"/>
          </p:cNvSpPr>
          <p:nvPr>
            <p:ph type="sldImg"/>
          </p:nvPr>
        </p:nvSpPr>
        <p:spPr>
          <a:solidFill>
            <a:srgbClr val="FFFFFF"/>
          </a:solidFill>
          <a:ln/>
        </p:spPr>
      </p:sp>
      <p:sp>
        <p:nvSpPr>
          <p:cNvPr id="10035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90F3D50-1889-4432-9018-C9127164218D}" type="slidenum">
              <a:rPr lang="en-GB" sz="1200">
                <a:solidFill>
                  <a:schemeClr val="tx1"/>
                </a:solidFill>
              </a:rPr>
              <a:pPr/>
              <a:t>47</a:t>
            </a:fld>
            <a:endParaRPr lang="en-GB" sz="1200">
              <a:solidFill>
                <a:schemeClr val="tx1"/>
              </a:solidFill>
            </a:endParaRPr>
          </a:p>
        </p:txBody>
      </p:sp>
      <p:sp>
        <p:nvSpPr>
          <p:cNvPr id="101379" name="Rectangle 2"/>
          <p:cNvSpPr>
            <a:spLocks noChangeArrowheads="1" noTextEdit="1"/>
          </p:cNvSpPr>
          <p:nvPr>
            <p:ph type="sldImg"/>
          </p:nvPr>
        </p:nvSpPr>
        <p:spPr>
          <a:solidFill>
            <a:srgbClr val="FFFFFF"/>
          </a:solidFill>
          <a:ln/>
        </p:spPr>
      </p:sp>
      <p:sp>
        <p:nvSpPr>
          <p:cNvPr id="10138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6E4BBADE-AF1A-4B78-8456-6FC6D3EA57B8}" type="slidenum">
              <a:rPr lang="en-GB" sz="1200">
                <a:solidFill>
                  <a:schemeClr val="tx1"/>
                </a:solidFill>
              </a:rPr>
              <a:pPr/>
              <a:t>48</a:t>
            </a:fld>
            <a:endParaRPr lang="en-GB" sz="1200">
              <a:solidFill>
                <a:schemeClr val="tx1"/>
              </a:solidFill>
            </a:endParaRPr>
          </a:p>
        </p:txBody>
      </p:sp>
      <p:sp>
        <p:nvSpPr>
          <p:cNvPr id="102403" name="Rectangle 2"/>
          <p:cNvSpPr>
            <a:spLocks noChangeArrowheads="1" noTextEdit="1"/>
          </p:cNvSpPr>
          <p:nvPr>
            <p:ph type="sldImg"/>
          </p:nvPr>
        </p:nvSpPr>
        <p:spPr>
          <a:solidFill>
            <a:srgbClr val="FFFFFF"/>
          </a:solidFill>
          <a:ln/>
        </p:spPr>
      </p:sp>
      <p:sp>
        <p:nvSpPr>
          <p:cNvPr id="102404"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We choose 0 because it is an easy value to substitute.</a:t>
            </a:r>
            <a:endParaRPr lang="en-GB"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F9CCDCA-9AA6-49F2-9835-4E89AF7DA8D1}" type="slidenum">
              <a:rPr lang="en-GB" sz="1200">
                <a:solidFill>
                  <a:schemeClr val="tx1"/>
                </a:solidFill>
              </a:rPr>
              <a:pPr/>
              <a:t>49</a:t>
            </a:fld>
            <a:endParaRPr lang="en-GB" sz="1200">
              <a:solidFill>
                <a:schemeClr val="tx1"/>
              </a:solidFill>
            </a:endParaRPr>
          </a:p>
        </p:txBody>
      </p:sp>
      <p:sp>
        <p:nvSpPr>
          <p:cNvPr id="103427" name="Rectangle 2"/>
          <p:cNvSpPr>
            <a:spLocks noChangeArrowheads="1" noTextEdit="1"/>
          </p:cNvSpPr>
          <p:nvPr>
            <p:ph type="sldImg"/>
          </p:nvPr>
        </p:nvSpPr>
        <p:spPr>
          <a:solidFill>
            <a:srgbClr val="FFFFFF"/>
          </a:solidFill>
          <a:ln/>
        </p:spPr>
      </p:sp>
      <p:sp>
        <p:nvSpPr>
          <p:cNvPr id="10342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8901DFEA-FA7D-4F36-B597-6E554C539EAD}" type="slidenum">
              <a:rPr lang="en-GB" sz="1200">
                <a:solidFill>
                  <a:schemeClr val="tx1"/>
                </a:solidFill>
              </a:rPr>
              <a:pPr/>
              <a:t>5</a:t>
            </a:fld>
            <a:endParaRPr lang="en-GB" sz="1200">
              <a:solidFill>
                <a:schemeClr val="tx1"/>
              </a:solidFill>
            </a:endParaRPr>
          </a:p>
        </p:txBody>
      </p:sp>
      <p:sp>
        <p:nvSpPr>
          <p:cNvPr id="58371" name="Rectangle 2"/>
          <p:cNvSpPr>
            <a:spLocks noChangeArrowheads="1" noTextEdit="1"/>
          </p:cNvSpPr>
          <p:nvPr>
            <p:ph type="sldImg"/>
          </p:nvPr>
        </p:nvSpPr>
        <p:spPr>
          <a:solidFill>
            <a:srgbClr val="FFFFFF"/>
          </a:solidFill>
          <a:ln/>
        </p:spPr>
      </p:sp>
      <p:sp>
        <p:nvSpPr>
          <p:cNvPr id="58372"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Tell pupils that we call the set of values that solve the inequality the solution set.</a:t>
            </a:r>
            <a:endParaRPr lang="en-GB"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BE83B3FE-3800-45B0-87A1-D3331EC48415}" type="slidenum">
              <a:rPr lang="en-GB" sz="1200">
                <a:solidFill>
                  <a:schemeClr val="tx1"/>
                </a:solidFill>
              </a:rPr>
              <a:pPr/>
              <a:t>50</a:t>
            </a:fld>
            <a:endParaRPr lang="en-GB" sz="1200">
              <a:solidFill>
                <a:schemeClr val="tx1"/>
              </a:solidFill>
            </a:endParaRPr>
          </a:p>
        </p:txBody>
      </p:sp>
      <p:sp>
        <p:nvSpPr>
          <p:cNvPr id="104451" name="Rectangle 2"/>
          <p:cNvSpPr>
            <a:spLocks noChangeArrowheads="1" noTextEdit="1"/>
          </p:cNvSpPr>
          <p:nvPr>
            <p:ph type="sldImg"/>
          </p:nvPr>
        </p:nvSpPr>
        <p:spPr>
          <a:solidFill>
            <a:srgbClr val="FFFFFF"/>
          </a:solidFill>
          <a:ln/>
        </p:spPr>
      </p:sp>
      <p:sp>
        <p:nvSpPr>
          <p:cNvPr id="10445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F10C6D6-D421-45C8-A049-3A36F36C7045}" type="slidenum">
              <a:rPr lang="en-GB" sz="1200">
                <a:solidFill>
                  <a:schemeClr val="tx1"/>
                </a:solidFill>
              </a:rPr>
              <a:pPr/>
              <a:t>6</a:t>
            </a:fld>
            <a:endParaRPr lang="en-GB" sz="1200">
              <a:solidFill>
                <a:schemeClr val="tx1"/>
              </a:solidFill>
            </a:endParaRPr>
          </a:p>
        </p:txBody>
      </p:sp>
      <p:sp>
        <p:nvSpPr>
          <p:cNvPr id="59395" name="Rectangle 2"/>
          <p:cNvSpPr>
            <a:spLocks noChangeArrowheads="1" noTextEdit="1"/>
          </p:cNvSpPr>
          <p:nvPr>
            <p:ph type="sldImg"/>
          </p:nvPr>
        </p:nvSpPr>
        <p:spPr>
          <a:solidFill>
            <a:srgbClr val="FFFFFF"/>
          </a:solidFill>
          <a:ln/>
        </p:spPr>
      </p:sp>
      <p:sp>
        <p:nvSpPr>
          <p:cNvPr id="5939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98AF873-50A7-4E77-A5F4-BA52557E7271}" type="slidenum">
              <a:rPr lang="en-GB" sz="1200">
                <a:solidFill>
                  <a:schemeClr val="tx1"/>
                </a:solidFill>
              </a:rPr>
              <a:pPr/>
              <a:t>7</a:t>
            </a:fld>
            <a:endParaRPr lang="en-GB" sz="1200">
              <a:solidFill>
                <a:schemeClr val="tx1"/>
              </a:solidFill>
            </a:endParaRPr>
          </a:p>
        </p:txBody>
      </p:sp>
      <p:sp>
        <p:nvSpPr>
          <p:cNvPr id="60419" name="Rectangle 2"/>
          <p:cNvSpPr>
            <a:spLocks noChangeArrowheads="1" noTextEdit="1"/>
          </p:cNvSpPr>
          <p:nvPr>
            <p:ph type="sldImg"/>
          </p:nvPr>
        </p:nvSpPr>
        <p:spPr>
          <a:solidFill>
            <a:srgbClr val="FFFFFF"/>
          </a:solidFill>
          <a:ln/>
        </p:spPr>
      </p:sp>
      <p:sp>
        <p:nvSpPr>
          <p:cNvPr id="60420" name="Rectangle 3"/>
          <p:cNvSpPr>
            <a:spLocks noChangeArrowheads="1"/>
          </p:cNvSpPr>
          <p:nvPr>
            <p:ph type="body" idx="1"/>
          </p:nvPr>
        </p:nvSpPr>
        <p:spPr>
          <a:solidFill>
            <a:srgbClr val="FFFFFF"/>
          </a:solidFill>
          <a:ln>
            <a:solidFill>
              <a:srgbClr val="000000"/>
            </a:solidFill>
          </a:ln>
        </p:spPr>
        <p:txBody>
          <a:bodyPr/>
          <a:lstStyle/>
          <a:p>
            <a:pPr eaLnBrk="1" hangingPunct="1"/>
            <a:r>
              <a:rPr lang="en-GB" smtClean="0"/>
              <a:t>It may not be obvious to pupils that between any two numbers there are infinitely many real numbers. This is due to the fact that a number line is continuous with no gaps. This means that any two values, no matter how close, would always have infinitely many other values between them.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D68D917-8A99-432D-9251-6D93073E090D}" type="slidenum">
              <a:rPr lang="en-GB" sz="1200">
                <a:solidFill>
                  <a:schemeClr val="tx1"/>
                </a:solidFill>
              </a:rPr>
              <a:pPr/>
              <a:t>8</a:t>
            </a:fld>
            <a:endParaRPr lang="en-GB" sz="1200">
              <a:solidFill>
                <a:schemeClr val="tx1"/>
              </a:solidFill>
            </a:endParaRPr>
          </a:p>
        </p:txBody>
      </p:sp>
      <p:sp>
        <p:nvSpPr>
          <p:cNvPr id="61443" name="Rectangle 2"/>
          <p:cNvSpPr>
            <a:spLocks noChangeArrowheads="1" noTextEdit="1"/>
          </p:cNvSpPr>
          <p:nvPr>
            <p:ph type="sldImg"/>
          </p:nvPr>
        </p:nvSpPr>
        <p:spPr>
          <a:solidFill>
            <a:srgbClr val="FFFFFF"/>
          </a:solidFill>
          <a:ln/>
        </p:spPr>
      </p:sp>
      <p:sp>
        <p:nvSpPr>
          <p:cNvPr id="6144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15B70F3-2087-49A1-B47A-0B5812E3F32C}" type="slidenum">
              <a:rPr lang="en-GB" sz="1200">
                <a:solidFill>
                  <a:schemeClr val="tx1"/>
                </a:solidFill>
              </a:rPr>
              <a:pPr/>
              <a:t>9</a:t>
            </a:fld>
            <a:endParaRPr lang="en-GB" sz="1200">
              <a:solidFill>
                <a:schemeClr val="tx1"/>
              </a:solidFill>
            </a:endParaRPr>
          </a:p>
        </p:txBody>
      </p:sp>
      <p:sp>
        <p:nvSpPr>
          <p:cNvPr id="62467" name="Rectangle 2"/>
          <p:cNvSpPr>
            <a:spLocks noChangeArrowheads="1" noTextEdit="1"/>
          </p:cNvSpPr>
          <p:nvPr>
            <p:ph type="sldImg"/>
          </p:nvPr>
        </p:nvSpPr>
        <p:spPr>
          <a:solidFill>
            <a:srgbClr val="FFFFFF"/>
          </a:solidFill>
          <a:ln/>
        </p:spPr>
      </p:sp>
      <p:sp>
        <p:nvSpPr>
          <p:cNvPr id="6246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6387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89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50813"/>
            <a:ext cx="2133600" cy="5975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0813" y="150813"/>
            <a:ext cx="6249987" cy="59753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322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3536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749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7759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5400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26575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90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3152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63519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2" descr="underlin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7032625" y="6627813"/>
            <a:ext cx="2133600" cy="274637"/>
          </a:xfrm>
          <a:prstGeom prst="rect">
            <a:avLst/>
          </a:prstGeom>
          <a:noFill/>
          <a:ln w="9525">
            <a:noFill/>
            <a:miter lim="800000"/>
            <a:headEnd/>
            <a:tailEnd/>
          </a:ln>
          <a:effectLst/>
        </p:spPr>
        <p:txBody>
          <a:bodyPr>
            <a:spAutoFit/>
          </a:bodyPr>
          <a:lstStyle/>
          <a:p>
            <a:pPr algn="r">
              <a:defRPr/>
            </a:pPr>
            <a:r>
              <a:rPr lang="en-GB" sz="1200">
                <a:solidFill>
                  <a:srgbClr val="9900CC"/>
                </a:solidFill>
                <a:latin typeface="Arial" charset="0"/>
                <a:cs typeface="Arial" charset="0"/>
              </a:rPr>
              <a:t>© Boardworks Ltd 200</a:t>
            </a:r>
            <a:r>
              <a:rPr lang="en-US" sz="1200">
                <a:solidFill>
                  <a:srgbClr val="9900CC"/>
                </a:solidFill>
                <a:latin typeface="Arial" charset="0"/>
                <a:cs typeface="Arial" charset="0"/>
              </a:rPr>
              <a:t>5</a:t>
            </a:r>
            <a:endParaRPr lang="en-GB" sz="1200">
              <a:solidFill>
                <a:srgbClr val="9900CC"/>
              </a:solidFill>
              <a:latin typeface="Arial" charset="0"/>
              <a:cs typeface="Arial" charset="0"/>
            </a:endParaRPr>
          </a:p>
        </p:txBody>
      </p:sp>
      <p:pic>
        <p:nvPicPr>
          <p:cNvPr id="12292" name="Picture 4" descr="swish"/>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92150"/>
            <a:ext cx="72358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boardworks_logo"/>
          <p:cNvPicPr>
            <a:picLocks noChangeAspect="1" noChangeArrowheads="1"/>
          </p:cNvPicPr>
          <p:nvPr/>
        </p:nvPicPr>
        <p:blipFill>
          <a:blip r:embed="rId15">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p:cNvSpPr>
            <a:spLocks noGrp="1" noChangeArrowheads="1"/>
          </p:cNvSpPr>
          <p:nvPr>
            <p:ph type="title"/>
          </p:nvPr>
        </p:nvSpPr>
        <p:spPr bwMode="auto">
          <a:xfrm>
            <a:off x="150813" y="150813"/>
            <a:ext cx="77739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15368" name="Text Box 8"/>
          <p:cNvSpPr txBox="1">
            <a:spLocks noChangeArrowheads="1"/>
          </p:cNvSpPr>
          <p:nvPr userDrawn="1"/>
        </p:nvSpPr>
        <p:spPr bwMode="auto">
          <a:xfrm>
            <a:off x="0" y="6621463"/>
            <a:ext cx="811213" cy="274637"/>
          </a:xfrm>
          <a:prstGeom prst="rect">
            <a:avLst/>
          </a:prstGeom>
          <a:noFill/>
          <a:ln w="9525">
            <a:noFill/>
            <a:miter lim="800000"/>
            <a:headEnd/>
            <a:tailEnd/>
          </a:ln>
          <a:effectLst/>
        </p:spPr>
        <p:txBody>
          <a:bodyPr wrap="none">
            <a:spAutoFit/>
          </a:bodyPr>
          <a:lstStyle/>
          <a:p>
            <a:pPr>
              <a:defRPr/>
            </a:pPr>
            <a:r>
              <a:rPr lang="en-GB" sz="1200" b="1">
                <a:solidFill>
                  <a:schemeClr val="bg1"/>
                </a:solidFill>
                <a:latin typeface="Arial" charset="0"/>
                <a:cs typeface="+mn-cs"/>
              </a:rPr>
              <a:t> </a:t>
            </a:r>
            <a:fld id="{4BC19FAE-F572-4648-BB90-BBC9A8AC517D}" type="slidenum">
              <a:rPr lang="en-GB" sz="1200" b="1">
                <a:solidFill>
                  <a:schemeClr val="bg1"/>
                </a:solidFill>
                <a:latin typeface="Arial" charset="0"/>
                <a:cs typeface="+mn-cs"/>
              </a:rPr>
              <a:pPr>
                <a:defRPr/>
              </a:pPr>
              <a:t>‹#›</a:t>
            </a:fld>
            <a:r>
              <a:rPr lang="en-GB" sz="1200" b="1">
                <a:latin typeface="Arial" charset="0"/>
                <a:cs typeface="+mn-cs"/>
              </a:rPr>
              <a:t> </a:t>
            </a:r>
            <a:r>
              <a:rPr lang="en-GB" sz="1200" b="1">
                <a:solidFill>
                  <a:schemeClr val="bg1"/>
                </a:solidFill>
                <a:latin typeface="Arial" charset="0"/>
                <a:cs typeface="+mn-cs"/>
              </a:rPr>
              <a:t>of 50</a:t>
            </a:r>
            <a:endParaRPr lang="en-US" sz="1200" b="1">
              <a:solidFill>
                <a:schemeClr val="bg1"/>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cs typeface="Arial" charset="0"/>
        </a:defRPr>
      </a:lvl2pPr>
      <a:lvl3pPr algn="l" rtl="0" eaLnBrk="0" fontAlgn="base" hangingPunct="0">
        <a:spcBef>
          <a:spcPct val="0"/>
        </a:spcBef>
        <a:spcAft>
          <a:spcPct val="0"/>
        </a:spcAft>
        <a:defRPr sz="2800" b="1">
          <a:solidFill>
            <a:schemeClr val="tx2"/>
          </a:solidFill>
          <a:latin typeface="Arial" charset="0"/>
          <a:cs typeface="Arial" charset="0"/>
        </a:defRPr>
      </a:lvl3pPr>
      <a:lvl4pPr algn="l" rtl="0" eaLnBrk="0" fontAlgn="base" hangingPunct="0">
        <a:spcBef>
          <a:spcPct val="0"/>
        </a:spcBef>
        <a:spcAft>
          <a:spcPct val="0"/>
        </a:spcAft>
        <a:defRPr sz="2800" b="1">
          <a:solidFill>
            <a:schemeClr val="tx2"/>
          </a:solidFill>
          <a:latin typeface="Arial" charset="0"/>
          <a:cs typeface="Arial" charset="0"/>
        </a:defRPr>
      </a:lvl4pPr>
      <a:lvl5pPr algn="l" rtl="0" eaLnBrk="0" fontAlgn="base" hangingPunct="0">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control" Target="../activeX/activeX3.xml"/><Relationship Id="rId1" Type="http://schemas.openxmlformats.org/officeDocument/2006/relationships/vmlDrawing" Target="../drawings/vmlDrawing4.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control" Target="../activeX/activeX4.xml"/><Relationship Id="rId1" Type="http://schemas.openxmlformats.org/officeDocument/2006/relationships/vmlDrawing" Target="../drawings/vmlDrawing5.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control" Target="../activeX/activeX5.xml"/><Relationship Id="rId1" Type="http://schemas.openxmlformats.org/officeDocument/2006/relationships/vmlDrawing" Target="../drawings/vmlDrawing6.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control" Target="../activeX/activeX6.xml"/><Relationship Id="rId1" Type="http://schemas.openxmlformats.org/officeDocument/2006/relationships/vmlDrawing" Target="../drawings/vmlDrawing7.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control" Target="../activeX/activeX7.xml"/><Relationship Id="rId1" Type="http://schemas.openxmlformats.org/officeDocument/2006/relationships/vmlDrawing" Target="../drawings/vmlDrawing8.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control" Target="../activeX/activeX8.xml"/><Relationship Id="rId1" Type="http://schemas.openxmlformats.org/officeDocument/2006/relationships/vmlDrawing" Target="../drawings/vmlDrawing9.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control" Target="../activeX/activeX9.xml"/><Relationship Id="rId1" Type="http://schemas.openxmlformats.org/officeDocument/2006/relationships/vmlDrawing" Target="../drawings/vmlDrawing10.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control" Target="../activeX/activeX10.xml"/><Relationship Id="rId1" Type="http://schemas.openxmlformats.org/officeDocument/2006/relationships/vmlDrawing" Target="../drawings/vmlDrawing11.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control" Target="../activeX/activeX1.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control" Target="../activeX/activeX2.xml"/><Relationship Id="rId1" Type="http://schemas.openxmlformats.org/officeDocument/2006/relationships/vmlDrawing" Target="../drawings/vmlDrawing3.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9" name="Group 75"/>
          <p:cNvGrpSpPr>
            <a:grpSpLocks/>
          </p:cNvGrpSpPr>
          <p:nvPr/>
        </p:nvGrpSpPr>
        <p:grpSpPr bwMode="auto">
          <a:xfrm>
            <a:off x="252413" y="558800"/>
            <a:ext cx="7443787" cy="5659438"/>
            <a:chOff x="159" y="352"/>
            <a:chExt cx="4689" cy="3565"/>
          </a:xfrm>
        </p:grpSpPr>
        <p:sp>
          <p:nvSpPr>
            <p:cNvPr id="1031" name="Oval 76"/>
            <p:cNvSpPr>
              <a:spLocks noChangeAspect="1" noChangeArrowheads="1"/>
            </p:cNvSpPr>
            <p:nvPr/>
          </p:nvSpPr>
          <p:spPr bwMode="auto">
            <a:xfrm>
              <a:off x="159" y="585"/>
              <a:ext cx="3332" cy="3332"/>
            </a:xfrm>
            <a:prstGeom prst="ellipse">
              <a:avLst/>
            </a:prstGeom>
            <a:gradFill rotWithShape="1">
              <a:gsLst>
                <a:gs pos="0">
                  <a:srgbClr val="FFE682"/>
                </a:gs>
                <a:gs pos="100000">
                  <a:srgbClr val="FFCC00"/>
                </a:gs>
              </a:gsLst>
              <a:path path="shape">
                <a:fillToRect l="50000" t="50000" r="50000" b="50000"/>
              </a:path>
            </a:gradFill>
            <a:ln w="279400">
              <a:solidFill>
                <a:srgbClr val="010066"/>
              </a:solidFill>
              <a:round/>
              <a:headEnd/>
              <a:tailEnd/>
            </a:ln>
          </p:spPr>
          <p:txBody>
            <a:bodyPr wrap="none" lIns="90000" tIns="46800" rIns="90000" bIns="46800" anchor="ctr"/>
            <a:lstStyle/>
            <a:p>
              <a:endParaRPr lang="en-US"/>
            </a:p>
          </p:txBody>
        </p:sp>
        <p:sp>
          <p:nvSpPr>
            <p:cNvPr id="1032" name="Oval 77"/>
            <p:cNvSpPr>
              <a:spLocks noChangeAspect="1" noChangeArrowheads="1"/>
            </p:cNvSpPr>
            <p:nvPr/>
          </p:nvSpPr>
          <p:spPr bwMode="auto">
            <a:xfrm>
              <a:off x="3533" y="1678"/>
              <a:ext cx="1315" cy="1315"/>
            </a:xfrm>
            <a:prstGeom prst="ellipse">
              <a:avLst/>
            </a:prstGeom>
            <a:gradFill rotWithShape="1">
              <a:gsLst>
                <a:gs pos="0">
                  <a:srgbClr val="FFE682"/>
                </a:gs>
                <a:gs pos="100000">
                  <a:srgbClr val="FFCC00"/>
                </a:gs>
              </a:gsLst>
              <a:path path="shape">
                <a:fillToRect l="50000" t="50000" r="50000" b="50000"/>
              </a:path>
            </a:gradFill>
            <a:ln w="177800">
              <a:solidFill>
                <a:srgbClr val="010066"/>
              </a:solidFill>
              <a:round/>
              <a:headEnd/>
              <a:tailEnd/>
            </a:ln>
          </p:spPr>
          <p:txBody>
            <a:bodyPr wrap="none" lIns="90000" tIns="46800" rIns="90000" bIns="46800" anchor="ctr"/>
            <a:lstStyle/>
            <a:p>
              <a:endParaRPr lang="en-US"/>
            </a:p>
          </p:txBody>
        </p:sp>
        <p:sp>
          <p:nvSpPr>
            <p:cNvPr id="1033" name="Oval 78"/>
            <p:cNvSpPr>
              <a:spLocks noChangeAspect="1" noChangeArrowheads="1"/>
            </p:cNvSpPr>
            <p:nvPr/>
          </p:nvSpPr>
          <p:spPr bwMode="auto">
            <a:xfrm>
              <a:off x="3276" y="352"/>
              <a:ext cx="1315" cy="1315"/>
            </a:xfrm>
            <a:prstGeom prst="ellipse">
              <a:avLst/>
            </a:prstGeom>
            <a:gradFill rotWithShape="1">
              <a:gsLst>
                <a:gs pos="0">
                  <a:srgbClr val="FFE682"/>
                </a:gs>
                <a:gs pos="100000">
                  <a:srgbClr val="FFCC00"/>
                </a:gs>
              </a:gsLst>
              <a:path path="shape">
                <a:fillToRect l="50000" t="50000" r="50000" b="50000"/>
              </a:path>
            </a:gradFill>
            <a:ln w="177800">
              <a:solidFill>
                <a:srgbClr val="010066"/>
              </a:solidFill>
              <a:round/>
              <a:headEnd/>
              <a:tailEnd/>
            </a:ln>
          </p:spPr>
          <p:txBody>
            <a:bodyPr wrap="none" lIns="90000" tIns="46800" rIns="90000" bIns="46800" anchor="ctr"/>
            <a:lstStyle/>
            <a:p>
              <a:endParaRPr lang="en-US"/>
            </a:p>
          </p:txBody>
        </p:sp>
        <p:graphicFrame>
          <p:nvGraphicFramePr>
            <p:cNvPr id="1026" name="Object 79"/>
            <p:cNvGraphicFramePr>
              <a:graphicFrameLocks noChangeAspect="1"/>
            </p:cNvGraphicFramePr>
            <p:nvPr/>
          </p:nvGraphicFramePr>
          <p:xfrm>
            <a:off x="516" y="1343"/>
            <a:ext cx="2618" cy="1815"/>
          </p:xfrm>
          <a:graphic>
            <a:graphicData uri="http://schemas.openxmlformats.org/presentationml/2006/ole">
              <mc:AlternateContent xmlns:mc="http://schemas.openxmlformats.org/markup-compatibility/2006">
                <mc:Choice xmlns:v="urn:schemas-microsoft-com:vml" Requires="v">
                  <p:oleObj spid="_x0000_s1034" name="Flash Document" r:id="rId4" imgW="3797280" imgH="2631600" progId="Flash.Movie">
                    <p:embed/>
                  </p:oleObj>
                </mc:Choice>
                <mc:Fallback>
                  <p:oleObj name="Flash Document" r:id="rId4" imgW="3797280" imgH="2631600" progId="Flash.Movie">
                    <p:embed/>
                    <p:pic>
                      <p:nvPicPr>
                        <p:cNvPr id="0" name="Object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 y="1343"/>
                          <a:ext cx="2618" cy="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80"/>
            <p:cNvGraphicFramePr>
              <a:graphicFrameLocks noChangeAspect="1"/>
            </p:cNvGraphicFramePr>
            <p:nvPr/>
          </p:nvGraphicFramePr>
          <p:xfrm>
            <a:off x="3457" y="679"/>
            <a:ext cx="952" cy="660"/>
          </p:xfrm>
          <a:graphic>
            <a:graphicData uri="http://schemas.openxmlformats.org/presentationml/2006/ole">
              <mc:AlternateContent xmlns:mc="http://schemas.openxmlformats.org/markup-compatibility/2006">
                <mc:Choice xmlns:v="urn:schemas-microsoft-com:vml" Requires="v">
                  <p:oleObj spid="_x0000_s1035" name="Flash Document" r:id="rId6" imgW="3797280" imgH="2631600" progId="Flash.Movie">
                    <p:embed/>
                  </p:oleObj>
                </mc:Choice>
                <mc:Fallback>
                  <p:oleObj name="Flash Document" r:id="rId6" imgW="3797280" imgH="2631600" progId="Flash.Movie">
                    <p:embed/>
                    <p:pic>
                      <p:nvPicPr>
                        <p:cNvPr id="0" name="Object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7" y="679"/>
                          <a:ext cx="952" cy="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81"/>
            <p:cNvGraphicFramePr>
              <a:graphicFrameLocks noChangeAspect="1"/>
            </p:cNvGraphicFramePr>
            <p:nvPr/>
          </p:nvGraphicFramePr>
          <p:xfrm>
            <a:off x="3714" y="2006"/>
            <a:ext cx="952" cy="660"/>
          </p:xfrm>
          <a:graphic>
            <a:graphicData uri="http://schemas.openxmlformats.org/presentationml/2006/ole">
              <mc:AlternateContent xmlns:mc="http://schemas.openxmlformats.org/markup-compatibility/2006">
                <mc:Choice xmlns:v="urn:schemas-microsoft-com:vml" Requires="v">
                  <p:oleObj spid="_x0000_s1036" name="Flash Document" r:id="rId7" imgW="3797280" imgH="2631600" progId="Flash.Movie">
                    <p:embed/>
                  </p:oleObj>
                </mc:Choice>
                <mc:Fallback>
                  <p:oleObj name="Flash Document" r:id="rId7" imgW="3797280" imgH="2631600" progId="Flash.Movie">
                    <p:embed/>
                    <p:pic>
                      <p:nvPicPr>
                        <p:cNvPr id="0" name="Object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 y="2006"/>
                          <a:ext cx="952" cy="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30" name="AutoShape 10"/>
          <p:cNvSpPr>
            <a:spLocks noGrp="1" noChangeArrowheads="1"/>
          </p:cNvSpPr>
          <p:nvPr>
            <p:ph type="subTitle" idx="1"/>
          </p:nvPr>
        </p:nvSpPr>
        <p:spPr bwMode="auto">
          <a:xfrm>
            <a:off x="3429000" y="4868863"/>
            <a:ext cx="5607050" cy="1008062"/>
          </a:xfrm>
          <a:prstGeom prst="roundRect">
            <a:avLst>
              <a:gd name="adj" fmla="val 43579"/>
            </a:avLst>
          </a:prstGeom>
          <a:solidFill>
            <a:srgbClr val="010066"/>
          </a:solidFill>
          <a:ln w="63500">
            <a:solidFill>
              <a:srgbClr val="5B0091"/>
            </a:solidFill>
            <a:round/>
            <a:headEnd/>
            <a:tailEnd/>
          </a:ln>
        </p:spPr>
        <p:txBody>
          <a:bodyPr vert="horz" wrap="square" lIns="91440" tIns="0" rIns="91440" bIns="0" numCol="1" anchor="ctr" anchorCtr="0" compatLnSpc="1">
            <a:prstTxWarp prst="textNoShape">
              <a:avLst/>
            </a:prstTxWarp>
          </a:bodyPr>
          <a:lstStyle/>
          <a:p>
            <a:pPr eaLnBrk="1" hangingPunct="1">
              <a:lnSpc>
                <a:spcPct val="80000"/>
              </a:lnSpc>
              <a:spcBef>
                <a:spcPct val="0"/>
              </a:spcBef>
            </a:pPr>
            <a:r>
              <a:rPr lang="en-GB" sz="3600" smtClean="0">
                <a:solidFill>
                  <a:schemeClr val="bg1"/>
                </a:solidFill>
              </a:rPr>
              <a:t>INEQUALITIES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p:cNvSpPr>
            <a:spLocks noGrp="1" noChangeArrowheads="1"/>
          </p:cNvSpPr>
          <p:nvPr>
            <p:ph type="title" idx="4294967295"/>
          </p:nvPr>
        </p:nvSpPr>
        <p:spPr/>
        <p:txBody>
          <a:bodyPr/>
          <a:lstStyle/>
          <a:p>
            <a:pPr eaLnBrk="1" hangingPunct="1"/>
            <a:r>
              <a:rPr lang="en-US" smtClean="0"/>
              <a:t>Integer solutions</a:t>
            </a:r>
            <a:endParaRPr lang="en-GB" smtClean="0"/>
          </a:p>
        </p:txBody>
      </p:sp>
      <p:sp>
        <p:nvSpPr>
          <p:cNvPr id="19461" name="Text Box 5"/>
          <p:cNvSpPr txBox="1">
            <a:spLocks noChangeArrowheads="1"/>
          </p:cNvSpPr>
          <p:nvPr/>
        </p:nvSpPr>
        <p:spPr bwMode="auto">
          <a:xfrm>
            <a:off x="304800" y="1143000"/>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In the examples that we have looked at so far we have assumed that the value of </a:t>
            </a:r>
            <a:r>
              <a:rPr lang="en-US" i="1">
                <a:latin typeface="Times New Roman" pitchFamily="18" charset="0"/>
              </a:rPr>
              <a:t>x</a:t>
            </a:r>
            <a:r>
              <a:rPr lang="en-US"/>
              <a:t> can be any real number.</a:t>
            </a:r>
            <a:endParaRPr lang="en-GB"/>
          </a:p>
        </p:txBody>
      </p:sp>
      <p:sp>
        <p:nvSpPr>
          <p:cNvPr id="64520" name="Text Box 8"/>
          <p:cNvSpPr txBox="1">
            <a:spLocks noChangeArrowheads="1"/>
          </p:cNvSpPr>
          <p:nvPr/>
        </p:nvSpPr>
        <p:spPr bwMode="auto">
          <a:xfrm>
            <a:off x="304800" y="2144713"/>
            <a:ext cx="853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Sometimes we are told that</a:t>
            </a:r>
            <a:r>
              <a:rPr lang="en-US" i="1">
                <a:latin typeface="Times New Roman" pitchFamily="18" charset="0"/>
              </a:rPr>
              <a:t> </a:t>
            </a:r>
            <a:r>
              <a:rPr lang="en-GB" i="1">
                <a:latin typeface="Times New Roman" pitchFamily="18" charset="0"/>
              </a:rPr>
              <a:t>x</a:t>
            </a:r>
            <a:r>
              <a:rPr lang="en-GB"/>
              <a:t> </a:t>
            </a:r>
            <a:r>
              <a:rPr lang="en-US"/>
              <a:t>can only be an integer, that is a positive or negative whole number.</a:t>
            </a:r>
            <a:endParaRPr lang="en-GB"/>
          </a:p>
        </p:txBody>
      </p:sp>
      <p:sp>
        <p:nvSpPr>
          <p:cNvPr id="64556" name="Text Box 44"/>
          <p:cNvSpPr txBox="1">
            <a:spLocks noChangeArrowheads="1"/>
          </p:cNvSpPr>
          <p:nvPr/>
        </p:nvSpPr>
        <p:spPr bwMode="auto">
          <a:xfrm>
            <a:off x="304800" y="3146425"/>
            <a:ext cx="196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For example,</a:t>
            </a:r>
          </a:p>
        </p:txBody>
      </p:sp>
      <p:sp>
        <p:nvSpPr>
          <p:cNvPr id="64557" name="Text Box 45"/>
          <p:cNvSpPr txBox="1">
            <a:spLocks noChangeArrowheads="1"/>
          </p:cNvSpPr>
          <p:nvPr/>
        </p:nvSpPr>
        <p:spPr bwMode="auto">
          <a:xfrm>
            <a:off x="1162050" y="3783013"/>
            <a:ext cx="6821488" cy="850900"/>
          </a:xfrm>
          <a:prstGeom prst="rect">
            <a:avLst/>
          </a:prstGeom>
          <a:solidFill>
            <a:srgbClr val="FFFFCC"/>
          </a:solidFill>
          <a:ln w="28575">
            <a:solidFill>
              <a:schemeClr val="tx1"/>
            </a:solidFill>
            <a:miter lim="800000"/>
            <a:headEnd/>
            <a:tailEnd/>
          </a:ln>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a:t>–3 &lt; </a:t>
            </a:r>
            <a:r>
              <a:rPr lang="en-GB" i="1">
                <a:latin typeface="Times New Roman" pitchFamily="18" charset="0"/>
              </a:rPr>
              <a:t>x</a:t>
            </a:r>
            <a:r>
              <a:rPr lang="en-GB"/>
              <a:t> </a:t>
            </a:r>
            <a:r>
              <a:rPr lang="en-US">
                <a:solidFill>
                  <a:schemeClr val="tx1"/>
                </a:solidFill>
              </a:rPr>
              <a:t>≤ 5</a:t>
            </a:r>
          </a:p>
          <a:p>
            <a:pPr algn="ctr"/>
            <a:r>
              <a:rPr lang="en-US">
                <a:solidFill>
                  <a:schemeClr val="tx1"/>
                </a:solidFill>
              </a:rPr>
              <a:t>List the integer values that satisfy this inequality.</a:t>
            </a:r>
            <a:r>
              <a:rPr lang="en-GB"/>
              <a:t> </a:t>
            </a:r>
          </a:p>
        </p:txBody>
      </p:sp>
      <p:sp>
        <p:nvSpPr>
          <p:cNvPr id="64558" name="Text Box 46"/>
          <p:cNvSpPr txBox="1">
            <a:spLocks noChangeArrowheads="1"/>
          </p:cNvSpPr>
          <p:nvPr/>
        </p:nvSpPr>
        <p:spPr bwMode="auto">
          <a:xfrm>
            <a:off x="304800" y="4926013"/>
            <a:ext cx="669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integer values that satisfy this inequality are</a:t>
            </a:r>
          </a:p>
        </p:txBody>
      </p:sp>
      <p:sp>
        <p:nvSpPr>
          <p:cNvPr id="64559" name="Text Box 47"/>
          <p:cNvSpPr txBox="1">
            <a:spLocks noChangeArrowheads="1"/>
          </p:cNvSpPr>
          <p:nvPr/>
        </p:nvSpPr>
        <p:spPr bwMode="auto">
          <a:xfrm>
            <a:off x="2116138" y="5562600"/>
            <a:ext cx="4911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    –1,    0,    1,    2,    3,    4,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p:bldP spid="64556" grpId="0"/>
      <p:bldP spid="64557" grpId="0" animBg="1"/>
      <p:bldP spid="64558" grpId="0"/>
      <p:bldP spid="645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4"/>
          <p:cNvSpPr>
            <a:spLocks noGrp="1" noChangeArrowheads="1"/>
          </p:cNvSpPr>
          <p:nvPr>
            <p:ph type="title" idx="4294967295"/>
          </p:nvPr>
        </p:nvSpPr>
        <p:spPr/>
        <p:txBody>
          <a:bodyPr/>
          <a:lstStyle/>
          <a:p>
            <a:pPr eaLnBrk="1" hangingPunct="1"/>
            <a:r>
              <a:rPr lang="en-US" smtClean="0"/>
              <a:t>Integer solutions</a:t>
            </a:r>
            <a:endParaRPr lang="en-GB" smtClean="0"/>
          </a:p>
        </p:txBody>
      </p:sp>
      <p:sp>
        <p:nvSpPr>
          <p:cNvPr id="20485" name="Text Box 5"/>
          <p:cNvSpPr txBox="1">
            <a:spLocks noChangeArrowheads="1"/>
          </p:cNvSpPr>
          <p:nvPr/>
        </p:nvSpPr>
        <p:spPr bwMode="auto">
          <a:xfrm>
            <a:off x="685800" y="1143000"/>
            <a:ext cx="7772400" cy="1216025"/>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Write down an inequality that is obeyed by the following set of integers:</a:t>
            </a:r>
          </a:p>
          <a:p>
            <a:pPr algn="ctr"/>
            <a:r>
              <a:rPr lang="en-US"/>
              <a:t>–4,  –3,  –2,  –1,  0,  1.</a:t>
            </a:r>
            <a:endParaRPr lang="en-GB"/>
          </a:p>
        </p:txBody>
      </p:sp>
      <p:sp>
        <p:nvSpPr>
          <p:cNvPr id="89099" name="Text Box 11"/>
          <p:cNvSpPr txBox="1">
            <a:spLocks noChangeArrowheads="1"/>
          </p:cNvSpPr>
          <p:nvPr/>
        </p:nvSpPr>
        <p:spPr bwMode="auto">
          <a:xfrm>
            <a:off x="365125" y="2590800"/>
            <a:ext cx="8440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There are four possible inequalities that give this solution set,</a:t>
            </a:r>
          </a:p>
        </p:txBody>
      </p:sp>
      <p:sp>
        <p:nvSpPr>
          <p:cNvPr id="89100" name="Text Box 12"/>
          <p:cNvSpPr txBox="1">
            <a:spLocks noChangeArrowheads="1"/>
          </p:cNvSpPr>
          <p:nvPr/>
        </p:nvSpPr>
        <p:spPr bwMode="auto">
          <a:xfrm>
            <a:off x="3803650" y="3108325"/>
            <a:ext cx="152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 &lt; </a:t>
            </a:r>
            <a:r>
              <a:rPr lang="en-GB" i="1">
                <a:latin typeface="Times New Roman" pitchFamily="18" charset="0"/>
              </a:rPr>
              <a:t>x</a:t>
            </a:r>
            <a:r>
              <a:rPr lang="en-GB"/>
              <a:t> &lt; 2</a:t>
            </a:r>
          </a:p>
        </p:txBody>
      </p:sp>
      <p:sp>
        <p:nvSpPr>
          <p:cNvPr id="89101" name="Text Box 13"/>
          <p:cNvSpPr txBox="1">
            <a:spLocks noChangeArrowheads="1"/>
          </p:cNvSpPr>
          <p:nvPr/>
        </p:nvSpPr>
        <p:spPr bwMode="auto">
          <a:xfrm>
            <a:off x="3810000" y="3625850"/>
            <a:ext cx="1509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 </a:t>
            </a:r>
            <a:r>
              <a:rPr lang="en-US">
                <a:solidFill>
                  <a:schemeClr val="tx1"/>
                </a:solidFill>
              </a:rPr>
              <a:t>≤</a:t>
            </a:r>
            <a:r>
              <a:rPr lang="en-GB"/>
              <a:t> </a:t>
            </a:r>
            <a:r>
              <a:rPr lang="en-GB" i="1">
                <a:latin typeface="Times New Roman" pitchFamily="18" charset="0"/>
              </a:rPr>
              <a:t>x</a:t>
            </a:r>
            <a:r>
              <a:rPr lang="en-GB"/>
              <a:t> &lt; 2</a:t>
            </a:r>
          </a:p>
        </p:txBody>
      </p:sp>
      <p:sp>
        <p:nvSpPr>
          <p:cNvPr id="89102" name="Text Box 14"/>
          <p:cNvSpPr txBox="1">
            <a:spLocks noChangeArrowheads="1"/>
          </p:cNvSpPr>
          <p:nvPr/>
        </p:nvSpPr>
        <p:spPr bwMode="auto">
          <a:xfrm>
            <a:off x="3810000" y="4144963"/>
            <a:ext cx="1509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 &lt; </a:t>
            </a:r>
            <a:r>
              <a:rPr lang="en-GB" i="1">
                <a:latin typeface="Times New Roman" pitchFamily="18" charset="0"/>
              </a:rPr>
              <a:t>x</a:t>
            </a:r>
            <a:r>
              <a:rPr lang="en-GB"/>
              <a:t> </a:t>
            </a:r>
            <a:r>
              <a:rPr lang="en-US">
                <a:solidFill>
                  <a:schemeClr val="tx1"/>
                </a:solidFill>
              </a:rPr>
              <a:t>≤</a:t>
            </a:r>
            <a:r>
              <a:rPr lang="en-GB"/>
              <a:t> 1</a:t>
            </a:r>
          </a:p>
        </p:txBody>
      </p:sp>
      <p:sp>
        <p:nvSpPr>
          <p:cNvPr id="89104" name="Text Box 16"/>
          <p:cNvSpPr txBox="1">
            <a:spLocks noChangeArrowheads="1"/>
          </p:cNvSpPr>
          <p:nvPr/>
        </p:nvSpPr>
        <p:spPr bwMode="auto">
          <a:xfrm>
            <a:off x="3814763" y="4662488"/>
            <a:ext cx="149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 </a:t>
            </a:r>
            <a:r>
              <a:rPr lang="en-US">
                <a:solidFill>
                  <a:schemeClr val="tx1"/>
                </a:solidFill>
              </a:rPr>
              <a:t>≤</a:t>
            </a:r>
            <a:r>
              <a:rPr lang="en-GB"/>
              <a:t> </a:t>
            </a:r>
            <a:r>
              <a:rPr lang="en-GB" i="1">
                <a:latin typeface="Times New Roman" pitchFamily="18" charset="0"/>
              </a:rPr>
              <a:t>x</a:t>
            </a:r>
            <a:r>
              <a:rPr lang="en-GB"/>
              <a:t> </a:t>
            </a:r>
            <a:r>
              <a:rPr lang="en-US">
                <a:solidFill>
                  <a:schemeClr val="tx1"/>
                </a:solidFill>
              </a:rPr>
              <a:t>≤</a:t>
            </a:r>
            <a:r>
              <a:rPr lang="en-GB"/>
              <a:t> 1</a:t>
            </a:r>
          </a:p>
        </p:txBody>
      </p:sp>
      <p:sp>
        <p:nvSpPr>
          <p:cNvPr id="89105" name="Text Box 17"/>
          <p:cNvSpPr txBox="1">
            <a:spLocks noChangeArrowheads="1"/>
          </p:cNvSpPr>
          <p:nvPr/>
        </p:nvSpPr>
        <p:spPr bwMode="auto">
          <a:xfrm>
            <a:off x="365125" y="5181600"/>
            <a:ext cx="861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Remember that when we use &lt; and &gt; the values at either end are not included in the solution set.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1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1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10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10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9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9" grpId="0"/>
      <p:bldP spid="89100" grpId="0"/>
      <p:bldP spid="89101" grpId="0"/>
      <p:bldP spid="89102" grpId="0"/>
      <p:bldP spid="89104" grpId="0"/>
      <p:bldP spid="891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12"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21"/>
          <p:cNvSpPr>
            <a:spLocks noGrp="1" noChangeArrowheads="1"/>
          </p:cNvSpPr>
          <p:nvPr>
            <p:ph type="ctrTitle"/>
          </p:nvPr>
        </p:nvSpPr>
        <p:spPr>
          <a:xfrm>
            <a:off x="150813" y="150813"/>
            <a:ext cx="7772400" cy="457200"/>
          </a:xfrm>
        </p:spPr>
        <p:txBody>
          <a:bodyPr/>
          <a:lstStyle/>
          <a:p>
            <a:pPr eaLnBrk="1" hangingPunct="1"/>
            <a:r>
              <a:rPr lang="en-GB" smtClean="0"/>
              <a:t>Contents</a:t>
            </a:r>
          </a:p>
        </p:txBody>
      </p:sp>
      <p:sp>
        <p:nvSpPr>
          <p:cNvPr id="21509" name="Rectangle 46"/>
          <p:cNvSpPr>
            <a:spLocks noChangeArrowheads="1"/>
          </p:cNvSpPr>
          <p:nvPr/>
        </p:nvSpPr>
        <p:spPr bwMode="auto">
          <a:xfrm>
            <a:off x="250825" y="290988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US">
                <a:solidFill>
                  <a:schemeClr val="bg1"/>
                </a:solidFill>
              </a:rPr>
              <a:t>A</a:t>
            </a:r>
            <a:endParaRPr lang="en-GB">
              <a:solidFill>
                <a:schemeClr val="bg1"/>
              </a:solidFill>
            </a:endParaRPr>
          </a:p>
        </p:txBody>
      </p:sp>
      <p:sp>
        <p:nvSpPr>
          <p:cNvPr id="21510" name="Rectangle 47"/>
          <p:cNvSpPr>
            <a:spLocks noChangeArrowheads="1"/>
          </p:cNvSpPr>
          <p:nvPr/>
        </p:nvSpPr>
        <p:spPr bwMode="auto">
          <a:xfrm>
            <a:off x="250825" y="373538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US">
                <a:solidFill>
                  <a:schemeClr val="bg1"/>
                </a:solidFill>
              </a:rPr>
              <a:t>A</a:t>
            </a:r>
            <a:endParaRPr lang="en-GB">
              <a:solidFill>
                <a:schemeClr val="bg1"/>
              </a:solidFill>
            </a:endParaRPr>
          </a:p>
        </p:txBody>
      </p:sp>
      <p:sp>
        <p:nvSpPr>
          <p:cNvPr id="21511" name="Rectangle 48"/>
          <p:cNvSpPr>
            <a:spLocks noChangeArrowheads="1"/>
          </p:cNvSpPr>
          <p:nvPr/>
        </p:nvSpPr>
        <p:spPr bwMode="auto">
          <a:xfrm>
            <a:off x="250825" y="5384800"/>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US">
                <a:solidFill>
                  <a:schemeClr val="bg1"/>
                </a:solidFill>
              </a:rPr>
              <a:t>A</a:t>
            </a:r>
            <a:endParaRPr lang="en-GB">
              <a:solidFill>
                <a:schemeClr val="bg1"/>
              </a:solidFill>
            </a:endParaRPr>
          </a:p>
        </p:txBody>
      </p:sp>
      <p:sp>
        <p:nvSpPr>
          <p:cNvPr id="21512" name="Rectangle 49"/>
          <p:cNvSpPr>
            <a:spLocks noChangeArrowheads="1"/>
          </p:cNvSpPr>
          <p:nvPr/>
        </p:nvSpPr>
        <p:spPr bwMode="auto">
          <a:xfrm>
            <a:off x="250825" y="4559300"/>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US">
                <a:solidFill>
                  <a:schemeClr val="bg1"/>
                </a:solidFill>
              </a:rPr>
              <a:t>A</a:t>
            </a:r>
            <a:endParaRPr lang="en-GB">
              <a:solidFill>
                <a:schemeClr val="bg1"/>
              </a:solidFill>
            </a:endParaRPr>
          </a:p>
        </p:txBody>
      </p:sp>
      <p:sp>
        <p:nvSpPr>
          <p:cNvPr id="21513" name="Rectangle 50"/>
          <p:cNvSpPr>
            <a:spLocks noChangeArrowheads="1"/>
          </p:cNvSpPr>
          <p:nvPr/>
        </p:nvSpPr>
        <p:spPr bwMode="auto">
          <a:xfrm>
            <a:off x="250825" y="20859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US">
                <a:solidFill>
                  <a:schemeClr val="bg1"/>
                </a:solidFill>
              </a:rPr>
              <a:t>A</a:t>
            </a:r>
            <a:endParaRPr lang="en-GB">
              <a:solidFill>
                <a:schemeClr val="bg1"/>
              </a:solidFill>
            </a:endParaRPr>
          </a:p>
        </p:txBody>
      </p:sp>
      <p:sp>
        <p:nvSpPr>
          <p:cNvPr id="21514" name="AutoShape 2"/>
          <p:cNvSpPr>
            <a:spLocks noGrp="1" noChangeArrowheads="1"/>
          </p:cNvSpPr>
          <p:nvPr>
            <p:ph type="subTitle" idx="1"/>
          </p:nvPr>
        </p:nvSpPr>
        <p:spPr bwMode="auto">
          <a:xfrm>
            <a:off x="685800" y="2876550"/>
            <a:ext cx="4876800" cy="525463"/>
          </a:xfrm>
          <a:prstGeom prst="roundRect">
            <a:avLst>
              <a:gd name="adj" fmla="val 43579"/>
            </a:avLst>
          </a:prstGeom>
          <a:solidFill>
            <a:srgbClr val="33CC33"/>
          </a:solidFill>
          <a:ln w="38100">
            <a:solidFill>
              <a:srgbClr val="9900CC"/>
            </a:solidFill>
            <a:round/>
            <a:headEnd/>
            <a:tailEnd/>
          </a:ln>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chemeClr val="bg1"/>
                </a:solidFill>
              </a:rPr>
              <a:t>A4.2 Solving linear inequalities</a:t>
            </a:r>
          </a:p>
        </p:txBody>
      </p:sp>
      <p:sp>
        <p:nvSpPr>
          <p:cNvPr id="21515" name="AutoShape 41"/>
          <p:cNvSpPr>
            <a:spLocks noChangeArrowheads="1"/>
          </p:cNvSpPr>
          <p:nvPr/>
        </p:nvSpPr>
        <p:spPr bwMode="auto">
          <a:xfrm>
            <a:off x="304800" y="1033463"/>
            <a:ext cx="3124200" cy="719137"/>
          </a:xfrm>
          <a:prstGeom prst="roundRect">
            <a:avLst>
              <a:gd name="adj" fmla="val 43579"/>
            </a:avLst>
          </a:prstGeom>
          <a:solidFill>
            <a:srgbClr val="010066"/>
          </a:solidFill>
          <a:ln w="63500">
            <a:solidFill>
              <a:srgbClr val="9900CC"/>
            </a:solidFill>
            <a:round/>
            <a:headEnd/>
            <a:tailEnd/>
          </a:ln>
        </p:spPr>
        <p:txBody>
          <a:bodyPr/>
          <a:lstStyle/>
          <a:p>
            <a:pPr marL="342900" indent="-342900">
              <a:lnSpc>
                <a:spcPct val="90000"/>
              </a:lnSpc>
            </a:pPr>
            <a:r>
              <a:rPr lang="en-GB" sz="3000" b="1">
                <a:solidFill>
                  <a:schemeClr val="bg1"/>
                </a:solidFill>
              </a:rPr>
              <a:t>A4 Inequalities</a:t>
            </a:r>
            <a:endParaRPr lang="en-GB" sz="3000">
              <a:solidFill>
                <a:schemeClr val="bg1"/>
              </a:solidFill>
            </a:endParaRPr>
          </a:p>
        </p:txBody>
      </p:sp>
      <p:sp>
        <p:nvSpPr>
          <p:cNvPr id="21516" name="AutoShape 42"/>
          <p:cNvSpPr>
            <a:spLocks noChangeArrowheads="1"/>
          </p:cNvSpPr>
          <p:nvPr/>
        </p:nvSpPr>
        <p:spPr bwMode="auto">
          <a:xfrm>
            <a:off x="685800" y="2051050"/>
            <a:ext cx="7239000" cy="525463"/>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A4.1 Representing inequalities on number lines</a:t>
            </a:r>
          </a:p>
        </p:txBody>
      </p:sp>
      <p:sp>
        <p:nvSpPr>
          <p:cNvPr id="21517" name="AutoShape 43"/>
          <p:cNvSpPr>
            <a:spLocks noChangeArrowheads="1"/>
          </p:cNvSpPr>
          <p:nvPr/>
        </p:nvSpPr>
        <p:spPr bwMode="auto">
          <a:xfrm>
            <a:off x="685800" y="3700463"/>
            <a:ext cx="45720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A4.3 Inequalities and regions</a:t>
            </a:r>
          </a:p>
        </p:txBody>
      </p:sp>
      <p:sp>
        <p:nvSpPr>
          <p:cNvPr id="21518" name="AutoShape 44"/>
          <p:cNvSpPr>
            <a:spLocks noChangeArrowheads="1"/>
          </p:cNvSpPr>
          <p:nvPr/>
        </p:nvSpPr>
        <p:spPr bwMode="auto">
          <a:xfrm>
            <a:off x="685800" y="4525963"/>
            <a:ext cx="51816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A4.4 Inequalities in two variables</a:t>
            </a:r>
          </a:p>
        </p:txBody>
      </p:sp>
      <p:sp>
        <p:nvSpPr>
          <p:cNvPr id="21519" name="AutoShape 45"/>
          <p:cNvSpPr>
            <a:spLocks noChangeArrowheads="1"/>
          </p:cNvSpPr>
          <p:nvPr/>
        </p:nvSpPr>
        <p:spPr bwMode="auto">
          <a:xfrm>
            <a:off x="685800" y="5351463"/>
            <a:ext cx="42672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A4.5 Quadratic inequalities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4"/>
          <p:cNvSpPr>
            <a:spLocks noGrp="1" noChangeArrowheads="1"/>
          </p:cNvSpPr>
          <p:nvPr>
            <p:ph type="title" idx="4294967295"/>
          </p:nvPr>
        </p:nvSpPr>
        <p:spPr/>
        <p:txBody>
          <a:bodyPr/>
          <a:lstStyle/>
          <a:p>
            <a:pPr eaLnBrk="1" hangingPunct="1"/>
            <a:r>
              <a:rPr lang="en-US" smtClean="0"/>
              <a:t>Solving linear inequalities</a:t>
            </a:r>
            <a:endParaRPr lang="en-GB" smtClean="0"/>
          </a:p>
        </p:txBody>
      </p:sp>
      <p:sp>
        <p:nvSpPr>
          <p:cNvPr id="22533" name="Text Box 5"/>
          <p:cNvSpPr txBox="1">
            <a:spLocks noChangeArrowheads="1"/>
          </p:cNvSpPr>
          <p:nvPr/>
        </p:nvSpPr>
        <p:spPr bwMode="auto">
          <a:xfrm>
            <a:off x="288925" y="990600"/>
            <a:ext cx="862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Look at the following inequality,</a:t>
            </a:r>
            <a:endParaRPr lang="en-GB" sz="3200">
              <a:solidFill>
                <a:schemeClr val="tx1"/>
              </a:solidFill>
            </a:endParaRPr>
          </a:p>
        </p:txBody>
      </p:sp>
      <p:sp>
        <p:nvSpPr>
          <p:cNvPr id="84998" name="Text Box 6"/>
          <p:cNvSpPr txBox="1">
            <a:spLocks noChangeArrowheads="1"/>
          </p:cNvSpPr>
          <p:nvPr/>
        </p:nvSpPr>
        <p:spPr bwMode="auto">
          <a:xfrm>
            <a:off x="1135063" y="2286000"/>
            <a:ext cx="6873875" cy="485775"/>
          </a:xfrm>
          <a:prstGeom prst="rect">
            <a:avLst/>
          </a:prstGeom>
          <a:solidFill>
            <a:srgbClr val="FFFFCC"/>
          </a:solidFill>
          <a:ln w="28575">
            <a:solidFill>
              <a:schemeClr val="tx1"/>
            </a:solidFill>
            <a:miter lim="800000"/>
            <a:headEnd/>
            <a:tailEnd/>
          </a:ln>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What values of </a:t>
            </a:r>
            <a:r>
              <a:rPr lang="en-US" i="1">
                <a:latin typeface="Times New Roman" pitchFamily="18" charset="0"/>
              </a:rPr>
              <a:t>x</a:t>
            </a:r>
            <a:r>
              <a:rPr lang="en-US"/>
              <a:t> would make this inequality true?</a:t>
            </a:r>
            <a:endParaRPr lang="en-GB"/>
          </a:p>
        </p:txBody>
      </p:sp>
      <p:sp>
        <p:nvSpPr>
          <p:cNvPr id="84999" name="Text Box 7"/>
          <p:cNvSpPr txBox="1">
            <a:spLocks noChangeArrowheads="1"/>
          </p:cNvSpPr>
          <p:nvPr/>
        </p:nvSpPr>
        <p:spPr bwMode="auto">
          <a:xfrm>
            <a:off x="288925" y="2971800"/>
            <a:ext cx="925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Any value of </a:t>
            </a:r>
            <a:r>
              <a:rPr lang="en-US" i="1">
                <a:latin typeface="Times New Roman" pitchFamily="18" charset="0"/>
              </a:rPr>
              <a:t>x</a:t>
            </a:r>
            <a:r>
              <a:rPr lang="en-US"/>
              <a:t> greater or equal to 4 would </a:t>
            </a:r>
            <a:r>
              <a:rPr lang="en-US" b="1">
                <a:solidFill>
                  <a:srgbClr val="FF6600"/>
                </a:solidFill>
              </a:rPr>
              <a:t>solve</a:t>
            </a:r>
            <a:r>
              <a:rPr lang="en-US"/>
              <a:t> this inequality.</a:t>
            </a:r>
            <a:endParaRPr lang="en-GB">
              <a:solidFill>
                <a:schemeClr val="tx1"/>
              </a:solidFill>
            </a:endParaRPr>
          </a:p>
        </p:txBody>
      </p:sp>
      <p:sp>
        <p:nvSpPr>
          <p:cNvPr id="85000" name="Rectangle 8"/>
          <p:cNvSpPr>
            <a:spLocks noChangeArrowheads="1"/>
          </p:cNvSpPr>
          <p:nvPr/>
        </p:nvSpPr>
        <p:spPr bwMode="auto">
          <a:xfrm>
            <a:off x="3887788" y="1571625"/>
            <a:ext cx="1368425" cy="485775"/>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spAutoFit/>
          </a:bodyPr>
          <a:lstStyle/>
          <a:p>
            <a:pPr>
              <a:defRPr/>
            </a:pPr>
            <a:r>
              <a:rPr lang="en-US" i="1">
                <a:solidFill>
                  <a:schemeClr val="tx1"/>
                </a:solidFill>
                <a:latin typeface="Times New Roman" pitchFamily="18" charset="0"/>
                <a:cs typeface="+mn-cs"/>
              </a:rPr>
              <a:t>x</a:t>
            </a:r>
            <a:r>
              <a:rPr lang="en-US">
                <a:solidFill>
                  <a:schemeClr val="tx1"/>
                </a:solidFill>
                <a:latin typeface="Arial" charset="0"/>
                <a:cs typeface="+mn-cs"/>
              </a:rPr>
              <a:t> + 3 </a:t>
            </a:r>
            <a:r>
              <a:rPr lang="en-GB">
                <a:solidFill>
                  <a:schemeClr val="tx1"/>
                </a:solidFill>
                <a:latin typeface="Arial" charset="0"/>
                <a:cs typeface="Arial" charset="0"/>
              </a:rPr>
              <a:t>≥</a:t>
            </a:r>
            <a:r>
              <a:rPr lang="en-US">
                <a:solidFill>
                  <a:schemeClr val="tx1"/>
                </a:solidFill>
                <a:latin typeface="Arial" charset="0"/>
                <a:cs typeface="+mn-cs"/>
              </a:rPr>
              <a:t> 7</a:t>
            </a:r>
            <a:endParaRPr lang="en-GB">
              <a:solidFill>
                <a:schemeClr val="tx1"/>
              </a:solidFill>
              <a:latin typeface="Arial" charset="0"/>
              <a:cs typeface="+mn-cs"/>
            </a:endParaRPr>
          </a:p>
        </p:txBody>
      </p:sp>
      <p:sp>
        <p:nvSpPr>
          <p:cNvPr id="85001" name="Text Box 9"/>
          <p:cNvSpPr txBox="1">
            <a:spLocks noChangeArrowheads="1"/>
          </p:cNvSpPr>
          <p:nvPr/>
        </p:nvSpPr>
        <p:spPr bwMode="auto">
          <a:xfrm>
            <a:off x="288925" y="34290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could have solved this inequality as follows,</a:t>
            </a:r>
            <a:endParaRPr lang="en-GB">
              <a:solidFill>
                <a:schemeClr val="tx1"/>
              </a:solidFill>
            </a:endParaRPr>
          </a:p>
        </p:txBody>
      </p:sp>
      <p:sp>
        <p:nvSpPr>
          <p:cNvPr id="85002" name="Rectangle 10"/>
          <p:cNvSpPr>
            <a:spLocks noChangeArrowheads="1"/>
          </p:cNvSpPr>
          <p:nvPr/>
        </p:nvSpPr>
        <p:spPr bwMode="auto">
          <a:xfrm>
            <a:off x="4038600" y="3886200"/>
            <a:ext cx="1339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chemeClr val="tx1"/>
                </a:solidFill>
                <a:latin typeface="Times New Roman" pitchFamily="18" charset="0"/>
              </a:rPr>
              <a:t>x</a:t>
            </a:r>
            <a:r>
              <a:rPr lang="en-US">
                <a:solidFill>
                  <a:schemeClr val="tx1"/>
                </a:solidFill>
              </a:rPr>
              <a:t> + 3 </a:t>
            </a:r>
            <a:r>
              <a:rPr lang="en-GB">
                <a:solidFill>
                  <a:schemeClr val="tx1"/>
                </a:solidFill>
              </a:rPr>
              <a:t>≥</a:t>
            </a:r>
            <a:r>
              <a:rPr lang="en-US">
                <a:solidFill>
                  <a:schemeClr val="tx1"/>
                </a:solidFill>
              </a:rPr>
              <a:t> 7</a:t>
            </a:r>
            <a:endParaRPr lang="en-GB">
              <a:solidFill>
                <a:schemeClr val="tx1"/>
              </a:solidFill>
            </a:endParaRPr>
          </a:p>
        </p:txBody>
      </p:sp>
      <p:sp>
        <p:nvSpPr>
          <p:cNvPr id="85003" name="Text Box 11"/>
          <p:cNvSpPr txBox="1">
            <a:spLocks noChangeArrowheads="1"/>
          </p:cNvSpPr>
          <p:nvPr/>
        </p:nvSpPr>
        <p:spPr bwMode="auto">
          <a:xfrm>
            <a:off x="288925" y="4403725"/>
            <a:ext cx="3170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solidFill>
                  <a:srgbClr val="FF6600"/>
                </a:solidFill>
              </a:rPr>
              <a:t>subtract 3 from both sides:</a:t>
            </a:r>
            <a:endParaRPr lang="en-GB" sz="2000">
              <a:solidFill>
                <a:srgbClr val="FF6600"/>
              </a:solidFill>
            </a:endParaRPr>
          </a:p>
        </p:txBody>
      </p:sp>
      <p:sp>
        <p:nvSpPr>
          <p:cNvPr id="85004" name="Rectangle 12"/>
          <p:cNvSpPr>
            <a:spLocks noChangeArrowheads="1"/>
          </p:cNvSpPr>
          <p:nvPr/>
        </p:nvSpPr>
        <p:spPr bwMode="auto">
          <a:xfrm>
            <a:off x="3505200" y="4343400"/>
            <a:ext cx="2355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chemeClr val="tx1"/>
                </a:solidFill>
                <a:latin typeface="Times New Roman" pitchFamily="18" charset="0"/>
              </a:rPr>
              <a:t>x</a:t>
            </a:r>
            <a:r>
              <a:rPr lang="en-US">
                <a:solidFill>
                  <a:schemeClr val="tx1"/>
                </a:solidFill>
              </a:rPr>
              <a:t> + 3 </a:t>
            </a:r>
            <a:r>
              <a:rPr lang="en-US">
                <a:solidFill>
                  <a:srgbClr val="FF6600"/>
                </a:solidFill>
              </a:rPr>
              <a:t>– 3</a:t>
            </a:r>
            <a:r>
              <a:rPr lang="en-US">
                <a:solidFill>
                  <a:schemeClr val="tx1"/>
                </a:solidFill>
              </a:rPr>
              <a:t> </a:t>
            </a:r>
            <a:r>
              <a:rPr lang="en-GB">
                <a:solidFill>
                  <a:schemeClr val="tx1"/>
                </a:solidFill>
              </a:rPr>
              <a:t>≥</a:t>
            </a:r>
            <a:r>
              <a:rPr lang="en-US">
                <a:solidFill>
                  <a:schemeClr val="tx1"/>
                </a:solidFill>
              </a:rPr>
              <a:t> 7 </a:t>
            </a:r>
            <a:r>
              <a:rPr lang="en-US">
                <a:solidFill>
                  <a:srgbClr val="FF6600"/>
                </a:solidFill>
              </a:rPr>
              <a:t>– 3</a:t>
            </a:r>
            <a:endParaRPr lang="en-GB">
              <a:solidFill>
                <a:srgbClr val="FF6600"/>
              </a:solidFill>
            </a:endParaRPr>
          </a:p>
        </p:txBody>
      </p:sp>
      <p:sp>
        <p:nvSpPr>
          <p:cNvPr id="85005" name="Rectangle 13"/>
          <p:cNvSpPr>
            <a:spLocks noChangeArrowheads="1"/>
          </p:cNvSpPr>
          <p:nvPr/>
        </p:nvSpPr>
        <p:spPr bwMode="auto">
          <a:xfrm>
            <a:off x="4510088" y="4800600"/>
            <a:ext cx="823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chemeClr val="tx1"/>
                </a:solidFill>
                <a:latin typeface="Times New Roman" pitchFamily="18" charset="0"/>
              </a:rPr>
              <a:t>x</a:t>
            </a:r>
            <a:r>
              <a:rPr lang="en-US">
                <a:solidFill>
                  <a:schemeClr val="tx1"/>
                </a:solidFill>
              </a:rPr>
              <a:t> </a:t>
            </a:r>
            <a:r>
              <a:rPr lang="en-GB">
                <a:solidFill>
                  <a:schemeClr val="tx1"/>
                </a:solidFill>
              </a:rPr>
              <a:t>≥</a:t>
            </a:r>
            <a:r>
              <a:rPr lang="en-US">
                <a:solidFill>
                  <a:schemeClr val="tx1"/>
                </a:solidFill>
              </a:rPr>
              <a:t> 4</a:t>
            </a:r>
            <a:endParaRPr lang="en-GB">
              <a:solidFill>
                <a:schemeClr val="tx1"/>
              </a:solidFill>
            </a:endParaRPr>
          </a:p>
        </p:txBody>
      </p:sp>
      <p:sp>
        <p:nvSpPr>
          <p:cNvPr id="85006" name="Text Box 14"/>
          <p:cNvSpPr txBox="1">
            <a:spLocks noChangeArrowheads="1"/>
          </p:cNvSpPr>
          <p:nvPr/>
        </p:nvSpPr>
        <p:spPr bwMode="auto">
          <a:xfrm>
            <a:off x="288925" y="5257800"/>
            <a:ext cx="7864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solution has one letter on one side of the inequality sign and a number on the other.</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9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0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00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500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500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00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50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animBg="1"/>
      <p:bldP spid="84999" grpId="0"/>
      <p:bldP spid="85001" grpId="0"/>
      <p:bldP spid="85002" grpId="0"/>
      <p:bldP spid="85003" grpId="0"/>
      <p:bldP spid="85004" grpId="0"/>
      <p:bldP spid="85005" grpId="0"/>
      <p:bldP spid="8500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Grp="1" noChangeArrowheads="1"/>
          </p:cNvSpPr>
          <p:nvPr>
            <p:ph type="title" idx="4294967295"/>
          </p:nvPr>
        </p:nvSpPr>
        <p:spPr/>
        <p:txBody>
          <a:bodyPr/>
          <a:lstStyle/>
          <a:p>
            <a:pPr eaLnBrk="1" hangingPunct="1"/>
            <a:r>
              <a:rPr lang="en-US" smtClean="0"/>
              <a:t>Solving linear inequalities</a:t>
            </a:r>
            <a:endParaRPr lang="en-GB" smtClean="0"/>
          </a:p>
        </p:txBody>
      </p:sp>
      <p:sp>
        <p:nvSpPr>
          <p:cNvPr id="23557" name="Text Box 5"/>
          <p:cNvSpPr txBox="1">
            <a:spLocks noChangeArrowheads="1"/>
          </p:cNvSpPr>
          <p:nvPr/>
        </p:nvSpPr>
        <p:spPr bwMode="auto">
          <a:xfrm>
            <a:off x="288925" y="1066800"/>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Like an equation, we can solve an inequality by adding or subtracting the same value to both sides of the inequality sign. </a:t>
            </a:r>
            <a:endParaRPr lang="en-GB" sz="3200">
              <a:solidFill>
                <a:schemeClr val="tx1"/>
              </a:solidFill>
            </a:endParaRPr>
          </a:p>
        </p:txBody>
      </p:sp>
      <p:sp>
        <p:nvSpPr>
          <p:cNvPr id="66576" name="Rectangle 16"/>
          <p:cNvSpPr>
            <a:spLocks noChangeArrowheads="1"/>
          </p:cNvSpPr>
          <p:nvPr/>
        </p:nvSpPr>
        <p:spPr bwMode="auto">
          <a:xfrm>
            <a:off x="288925" y="1981200"/>
            <a:ext cx="8458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We can also multiply or divide both sides of the inequality by a </a:t>
            </a:r>
            <a:r>
              <a:rPr lang="en-US" b="1"/>
              <a:t>positive</a:t>
            </a:r>
            <a:r>
              <a:rPr lang="en-US"/>
              <a:t> value. For example,</a:t>
            </a:r>
            <a:endParaRPr lang="en-GB"/>
          </a:p>
        </p:txBody>
      </p:sp>
      <p:sp>
        <p:nvSpPr>
          <p:cNvPr id="66577" name="Text Box 17"/>
          <p:cNvSpPr txBox="1">
            <a:spLocks noChangeArrowheads="1"/>
          </p:cNvSpPr>
          <p:nvPr/>
        </p:nvSpPr>
        <p:spPr bwMode="auto">
          <a:xfrm>
            <a:off x="2952750" y="3019425"/>
            <a:ext cx="3201988" cy="485775"/>
          </a:xfrm>
          <a:prstGeom prst="rect">
            <a:avLst/>
          </a:prstGeom>
          <a:solidFill>
            <a:srgbClr val="FFFFCC"/>
          </a:solidFill>
          <a:ln w="28575">
            <a:solidFill>
              <a:schemeClr val="tx1"/>
            </a:solidFill>
            <a:miter lim="800000"/>
            <a:headEnd/>
            <a:tailEnd/>
          </a:ln>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Solve 4</a:t>
            </a:r>
            <a:r>
              <a:rPr lang="en-GB" i="1">
                <a:latin typeface="Times New Roman" pitchFamily="18" charset="0"/>
              </a:rPr>
              <a:t>x</a:t>
            </a:r>
            <a:r>
              <a:rPr lang="en-GB"/>
              <a:t> – 7 &gt; 11 – 2</a:t>
            </a:r>
            <a:r>
              <a:rPr lang="en-GB" i="1">
                <a:latin typeface="Times New Roman" pitchFamily="18" charset="0"/>
              </a:rPr>
              <a:t>x</a:t>
            </a:r>
          </a:p>
        </p:txBody>
      </p:sp>
      <p:sp>
        <p:nvSpPr>
          <p:cNvPr id="66578" name="Text Box 18"/>
          <p:cNvSpPr txBox="1">
            <a:spLocks noChangeArrowheads="1"/>
          </p:cNvSpPr>
          <p:nvPr/>
        </p:nvSpPr>
        <p:spPr bwMode="auto">
          <a:xfrm>
            <a:off x="288925" y="3763963"/>
            <a:ext cx="2397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add 7 to both sides:</a:t>
            </a:r>
          </a:p>
        </p:txBody>
      </p:sp>
      <p:sp>
        <p:nvSpPr>
          <p:cNvPr id="66579" name="Text Box 19"/>
          <p:cNvSpPr txBox="1">
            <a:spLocks noChangeArrowheads="1"/>
          </p:cNvSpPr>
          <p:nvPr/>
        </p:nvSpPr>
        <p:spPr bwMode="auto">
          <a:xfrm>
            <a:off x="4343400" y="3733800"/>
            <a:ext cx="1817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r>
              <a:rPr lang="en-GB" i="1">
                <a:latin typeface="Times New Roman" pitchFamily="18" charset="0"/>
              </a:rPr>
              <a:t>x</a:t>
            </a:r>
            <a:r>
              <a:rPr lang="en-GB"/>
              <a:t> &gt; 18 – 2</a:t>
            </a:r>
            <a:r>
              <a:rPr lang="en-GB" i="1">
                <a:latin typeface="Times New Roman" pitchFamily="18" charset="0"/>
              </a:rPr>
              <a:t>x</a:t>
            </a:r>
            <a:endParaRPr lang="en-GB"/>
          </a:p>
        </p:txBody>
      </p:sp>
      <p:sp>
        <p:nvSpPr>
          <p:cNvPr id="66580" name="Text Box 20"/>
          <p:cNvSpPr txBox="1">
            <a:spLocks noChangeArrowheads="1"/>
          </p:cNvSpPr>
          <p:nvPr/>
        </p:nvSpPr>
        <p:spPr bwMode="auto">
          <a:xfrm>
            <a:off x="288925" y="4359275"/>
            <a:ext cx="2509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add 2</a:t>
            </a:r>
            <a:r>
              <a:rPr lang="en-GB" sz="2000" i="1">
                <a:solidFill>
                  <a:srgbClr val="FF6600"/>
                </a:solidFill>
                <a:latin typeface="Times New Roman" pitchFamily="18" charset="0"/>
              </a:rPr>
              <a:t>x</a:t>
            </a:r>
            <a:r>
              <a:rPr lang="en-GB" sz="2000">
                <a:solidFill>
                  <a:srgbClr val="FF6600"/>
                </a:solidFill>
              </a:rPr>
              <a:t> to both sides:</a:t>
            </a:r>
          </a:p>
        </p:txBody>
      </p:sp>
      <p:sp>
        <p:nvSpPr>
          <p:cNvPr id="66581" name="Text Box 21"/>
          <p:cNvSpPr txBox="1">
            <a:spLocks noChangeArrowheads="1"/>
          </p:cNvSpPr>
          <p:nvPr/>
        </p:nvSpPr>
        <p:spPr bwMode="auto">
          <a:xfrm>
            <a:off x="4343400" y="4329113"/>
            <a:ext cx="1174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a:t>
            </a:r>
            <a:r>
              <a:rPr lang="en-GB" i="1">
                <a:latin typeface="Times New Roman" pitchFamily="18" charset="0"/>
              </a:rPr>
              <a:t>x</a:t>
            </a:r>
            <a:r>
              <a:rPr lang="en-GB"/>
              <a:t> &gt; 18</a:t>
            </a:r>
          </a:p>
        </p:txBody>
      </p:sp>
      <p:sp>
        <p:nvSpPr>
          <p:cNvPr id="66582" name="Text Box 22"/>
          <p:cNvSpPr txBox="1">
            <a:spLocks noChangeArrowheads="1"/>
          </p:cNvSpPr>
          <p:nvPr/>
        </p:nvSpPr>
        <p:spPr bwMode="auto">
          <a:xfrm>
            <a:off x="288925" y="4906963"/>
            <a:ext cx="2695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divide both sides by 6:</a:t>
            </a:r>
          </a:p>
        </p:txBody>
      </p:sp>
      <p:sp>
        <p:nvSpPr>
          <p:cNvPr id="66583" name="Text Box 23"/>
          <p:cNvSpPr txBox="1">
            <a:spLocks noChangeArrowheads="1"/>
          </p:cNvSpPr>
          <p:nvPr/>
        </p:nvSpPr>
        <p:spPr bwMode="auto">
          <a:xfrm>
            <a:off x="4498975" y="4876800"/>
            <a:ext cx="83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a:t>
            </a:r>
            <a:r>
              <a:rPr lang="en-GB"/>
              <a:t> &gt; 3</a:t>
            </a:r>
          </a:p>
        </p:txBody>
      </p:sp>
      <p:sp>
        <p:nvSpPr>
          <p:cNvPr id="66584" name="Text Box 24"/>
          <p:cNvSpPr txBox="1">
            <a:spLocks noChangeArrowheads="1"/>
          </p:cNvSpPr>
          <p:nvPr/>
        </p:nvSpPr>
        <p:spPr bwMode="auto">
          <a:xfrm>
            <a:off x="2155825" y="5638800"/>
            <a:ext cx="4859338" cy="485775"/>
          </a:xfrm>
          <a:prstGeom prst="rect">
            <a:avLst/>
          </a:prstGeom>
          <a:solidFill>
            <a:srgbClr val="FFFFCC"/>
          </a:solidFill>
          <a:ln w="28575">
            <a:solidFill>
              <a:schemeClr val="tx1"/>
            </a:solidFill>
            <a:miter lim="800000"/>
            <a:headEnd/>
            <a:tailEnd/>
          </a:ln>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How could we check this solution?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7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58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58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58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58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6" grpId="0"/>
      <p:bldP spid="66577" grpId="0" animBg="1"/>
      <p:bldP spid="66578" grpId="0"/>
      <p:bldP spid="66579" grpId="0"/>
      <p:bldP spid="66580" grpId="0"/>
      <p:bldP spid="66581" grpId="0"/>
      <p:bldP spid="66582" grpId="0"/>
      <p:bldP spid="66583" grpId="0"/>
      <p:bldP spid="665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p:cNvSpPr>
            <a:spLocks noGrp="1" noChangeArrowheads="1"/>
          </p:cNvSpPr>
          <p:nvPr>
            <p:ph type="title" idx="4294967295"/>
          </p:nvPr>
        </p:nvSpPr>
        <p:spPr/>
        <p:txBody>
          <a:bodyPr/>
          <a:lstStyle/>
          <a:p>
            <a:pPr eaLnBrk="1" hangingPunct="1"/>
            <a:r>
              <a:rPr lang="en-US" smtClean="0"/>
              <a:t>Checking solutions</a:t>
            </a:r>
            <a:endParaRPr lang="en-GB" smtClean="0"/>
          </a:p>
        </p:txBody>
      </p:sp>
      <p:sp>
        <p:nvSpPr>
          <p:cNvPr id="24581" name="Text Box 5"/>
          <p:cNvSpPr txBox="1">
            <a:spLocks noChangeArrowheads="1"/>
          </p:cNvSpPr>
          <p:nvPr/>
        </p:nvSpPr>
        <p:spPr bwMode="auto">
          <a:xfrm>
            <a:off x="288925" y="1066800"/>
            <a:ext cx="199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To verify that</a:t>
            </a:r>
            <a:endParaRPr lang="en-GB"/>
          </a:p>
        </p:txBody>
      </p:sp>
      <p:sp>
        <p:nvSpPr>
          <p:cNvPr id="117766" name="Rectangle 6"/>
          <p:cNvSpPr>
            <a:spLocks noChangeArrowheads="1"/>
          </p:cNvSpPr>
          <p:nvPr/>
        </p:nvSpPr>
        <p:spPr bwMode="auto">
          <a:xfrm>
            <a:off x="288925" y="1998663"/>
            <a:ext cx="8458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substitute a value just above 3 into the inequality and then substitute a value just below 3.</a:t>
            </a:r>
            <a:endParaRPr lang="en-GB"/>
          </a:p>
        </p:txBody>
      </p:sp>
      <p:sp>
        <p:nvSpPr>
          <p:cNvPr id="24583" name="Rectangle 15"/>
          <p:cNvSpPr>
            <a:spLocks noChangeArrowheads="1"/>
          </p:cNvSpPr>
          <p:nvPr/>
        </p:nvSpPr>
        <p:spPr bwMode="auto">
          <a:xfrm>
            <a:off x="4154488" y="1066800"/>
            <a:ext cx="83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i="1">
                <a:latin typeface="Times New Roman" pitchFamily="18" charset="0"/>
              </a:rPr>
              <a:t>x</a:t>
            </a:r>
            <a:r>
              <a:rPr lang="en-GB"/>
              <a:t> &gt; 3</a:t>
            </a:r>
          </a:p>
        </p:txBody>
      </p:sp>
      <p:sp>
        <p:nvSpPr>
          <p:cNvPr id="24584" name="Text Box 16"/>
          <p:cNvSpPr txBox="1">
            <a:spLocks noChangeArrowheads="1"/>
          </p:cNvSpPr>
          <p:nvPr/>
        </p:nvSpPr>
        <p:spPr bwMode="auto">
          <a:xfrm>
            <a:off x="288925" y="1524000"/>
            <a:ext cx="336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is the solution to</a:t>
            </a:r>
            <a:endParaRPr lang="en-GB"/>
          </a:p>
        </p:txBody>
      </p:sp>
      <p:sp>
        <p:nvSpPr>
          <p:cNvPr id="24585" name="Rectangle 17"/>
          <p:cNvSpPr>
            <a:spLocks noChangeArrowheads="1"/>
          </p:cNvSpPr>
          <p:nvPr/>
        </p:nvSpPr>
        <p:spPr bwMode="auto">
          <a:xfrm>
            <a:off x="3409950" y="1531938"/>
            <a:ext cx="2325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4</a:t>
            </a:r>
            <a:r>
              <a:rPr lang="en-GB" i="1">
                <a:latin typeface="Times New Roman" pitchFamily="18" charset="0"/>
              </a:rPr>
              <a:t>x</a:t>
            </a:r>
            <a:r>
              <a:rPr lang="en-GB"/>
              <a:t> – 7 &gt; 11 – 2</a:t>
            </a:r>
            <a:r>
              <a:rPr lang="en-GB" i="1">
                <a:latin typeface="Times New Roman" pitchFamily="18" charset="0"/>
              </a:rPr>
              <a:t>x</a:t>
            </a:r>
          </a:p>
        </p:txBody>
      </p:sp>
      <p:sp>
        <p:nvSpPr>
          <p:cNvPr id="117778" name="Text Box 18"/>
          <p:cNvSpPr txBox="1">
            <a:spLocks noChangeArrowheads="1"/>
          </p:cNvSpPr>
          <p:nvPr/>
        </p:nvSpPr>
        <p:spPr bwMode="auto">
          <a:xfrm>
            <a:off x="288925" y="2830513"/>
            <a:ext cx="6630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If we substitute </a:t>
            </a:r>
            <a:r>
              <a:rPr lang="en-GB" i="1">
                <a:latin typeface="Times New Roman" pitchFamily="18" charset="0"/>
              </a:rPr>
              <a:t>x</a:t>
            </a:r>
            <a:r>
              <a:rPr lang="en-GB"/>
              <a:t> = 4 into the inequality we have</a:t>
            </a:r>
          </a:p>
        </p:txBody>
      </p:sp>
      <p:sp>
        <p:nvSpPr>
          <p:cNvPr id="117779" name="Rectangle 19"/>
          <p:cNvSpPr>
            <a:spLocks noChangeArrowheads="1"/>
          </p:cNvSpPr>
          <p:nvPr/>
        </p:nvSpPr>
        <p:spPr bwMode="auto">
          <a:xfrm>
            <a:off x="2968625" y="3297238"/>
            <a:ext cx="3087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4 × 4 – 7 &gt; 11 – 2 × 4</a:t>
            </a:r>
            <a:endParaRPr lang="en-GB" i="1">
              <a:latin typeface="Times New Roman" pitchFamily="18" charset="0"/>
            </a:endParaRPr>
          </a:p>
        </p:txBody>
      </p:sp>
      <p:sp>
        <p:nvSpPr>
          <p:cNvPr id="117780" name="Text Box 20"/>
          <p:cNvSpPr txBox="1">
            <a:spLocks noChangeArrowheads="1"/>
          </p:cNvSpPr>
          <p:nvPr/>
        </p:nvSpPr>
        <p:spPr bwMode="auto">
          <a:xfrm>
            <a:off x="3352800" y="3763963"/>
            <a:ext cx="222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16 – 7 &gt; 11 – 8</a:t>
            </a:r>
          </a:p>
        </p:txBody>
      </p:sp>
      <p:sp>
        <p:nvSpPr>
          <p:cNvPr id="117781" name="Text Box 21"/>
          <p:cNvSpPr txBox="1">
            <a:spLocks noChangeArrowheads="1"/>
          </p:cNvSpPr>
          <p:nvPr/>
        </p:nvSpPr>
        <p:spPr bwMode="auto">
          <a:xfrm>
            <a:off x="4054475" y="4229100"/>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9 &gt; 3</a:t>
            </a:r>
          </a:p>
        </p:txBody>
      </p:sp>
      <p:sp>
        <p:nvSpPr>
          <p:cNvPr id="117782" name="Text Box 22"/>
          <p:cNvSpPr txBox="1">
            <a:spLocks noChangeArrowheads="1"/>
          </p:cNvSpPr>
          <p:nvPr/>
        </p:nvSpPr>
        <p:spPr bwMode="auto">
          <a:xfrm>
            <a:off x="5353050" y="4229100"/>
            <a:ext cx="175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This is true.</a:t>
            </a:r>
          </a:p>
        </p:txBody>
      </p:sp>
      <p:sp>
        <p:nvSpPr>
          <p:cNvPr id="117783" name="Text Box 23"/>
          <p:cNvSpPr txBox="1">
            <a:spLocks noChangeArrowheads="1"/>
          </p:cNvSpPr>
          <p:nvPr/>
        </p:nvSpPr>
        <p:spPr bwMode="auto">
          <a:xfrm>
            <a:off x="288925" y="4695825"/>
            <a:ext cx="6715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If we substitute </a:t>
            </a:r>
            <a:r>
              <a:rPr lang="en-GB" i="1">
                <a:latin typeface="Times New Roman" pitchFamily="18" charset="0"/>
              </a:rPr>
              <a:t>x</a:t>
            </a:r>
            <a:r>
              <a:rPr lang="en-GB"/>
              <a:t> = 2 into the inequality we have,</a:t>
            </a:r>
          </a:p>
        </p:txBody>
      </p:sp>
      <p:sp>
        <p:nvSpPr>
          <p:cNvPr id="117784" name="Rectangle 24"/>
          <p:cNvSpPr>
            <a:spLocks noChangeArrowheads="1"/>
          </p:cNvSpPr>
          <p:nvPr/>
        </p:nvSpPr>
        <p:spPr bwMode="auto">
          <a:xfrm>
            <a:off x="2968625" y="5162550"/>
            <a:ext cx="3087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4 × 2 – 7 &gt; 11 – 2 × 2</a:t>
            </a:r>
            <a:endParaRPr lang="en-GB" i="1">
              <a:latin typeface="Times New Roman" pitchFamily="18" charset="0"/>
            </a:endParaRPr>
          </a:p>
        </p:txBody>
      </p:sp>
      <p:sp>
        <p:nvSpPr>
          <p:cNvPr id="117785" name="Text Box 25"/>
          <p:cNvSpPr txBox="1">
            <a:spLocks noChangeArrowheads="1"/>
          </p:cNvSpPr>
          <p:nvPr/>
        </p:nvSpPr>
        <p:spPr bwMode="auto">
          <a:xfrm>
            <a:off x="3524250" y="5629275"/>
            <a:ext cx="2055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8 – 7 &gt; 11 – 4</a:t>
            </a:r>
          </a:p>
        </p:txBody>
      </p:sp>
      <p:sp>
        <p:nvSpPr>
          <p:cNvPr id="117786" name="Text Box 26"/>
          <p:cNvSpPr txBox="1">
            <a:spLocks noChangeArrowheads="1"/>
          </p:cNvSpPr>
          <p:nvPr/>
        </p:nvSpPr>
        <p:spPr bwMode="auto">
          <a:xfrm>
            <a:off x="4054475" y="6096000"/>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 &gt; 7</a:t>
            </a:r>
          </a:p>
        </p:txBody>
      </p:sp>
      <p:sp>
        <p:nvSpPr>
          <p:cNvPr id="117787" name="Text Box 27"/>
          <p:cNvSpPr txBox="1">
            <a:spLocks noChangeArrowheads="1"/>
          </p:cNvSpPr>
          <p:nvPr/>
        </p:nvSpPr>
        <p:spPr bwMode="auto">
          <a:xfrm>
            <a:off x="5353050" y="6096000"/>
            <a:ext cx="226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This is not true.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7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77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78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778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778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778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778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778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778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7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 grpId="0"/>
      <p:bldP spid="117778" grpId="0"/>
      <p:bldP spid="117779" grpId="0"/>
      <p:bldP spid="117780" grpId="0"/>
      <p:bldP spid="117781" grpId="0"/>
      <p:bldP spid="117782" grpId="0"/>
      <p:bldP spid="117783" grpId="0"/>
      <p:bldP spid="117784" grpId="0"/>
      <p:bldP spid="117785" grpId="0"/>
      <p:bldP spid="117786" grpId="0"/>
      <p:bldP spid="11778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4"/>
          <p:cNvSpPr>
            <a:spLocks noGrp="1" noChangeArrowheads="1"/>
          </p:cNvSpPr>
          <p:nvPr>
            <p:ph type="title" idx="4294967295"/>
          </p:nvPr>
        </p:nvSpPr>
        <p:spPr/>
        <p:txBody>
          <a:bodyPr/>
          <a:lstStyle/>
          <a:p>
            <a:pPr eaLnBrk="1" hangingPunct="1"/>
            <a:r>
              <a:rPr lang="en-US" smtClean="0"/>
              <a:t>Multiplying or dividing by negatives</a:t>
            </a:r>
            <a:endParaRPr lang="en-GB" smtClean="0"/>
          </a:p>
        </p:txBody>
      </p:sp>
      <p:sp>
        <p:nvSpPr>
          <p:cNvPr id="25605" name="Text Box 5"/>
          <p:cNvSpPr txBox="1">
            <a:spLocks noChangeArrowheads="1"/>
          </p:cNvSpPr>
          <p:nvPr/>
        </p:nvSpPr>
        <p:spPr bwMode="auto">
          <a:xfrm>
            <a:off x="288925" y="1066800"/>
            <a:ext cx="86264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chemeClr val="tx1"/>
                </a:solidFill>
              </a:rPr>
              <a:t>Although most inequalities can be solved like equations we have to take great care when multiplying or dividing both sides of an inequality by a negative value.</a:t>
            </a:r>
            <a:endParaRPr lang="en-GB">
              <a:solidFill>
                <a:schemeClr val="tx1"/>
              </a:solidFill>
            </a:endParaRPr>
          </a:p>
        </p:txBody>
      </p:sp>
      <p:sp>
        <p:nvSpPr>
          <p:cNvPr id="68614" name="Text Box 6"/>
          <p:cNvSpPr txBox="1">
            <a:spLocks noChangeArrowheads="1"/>
          </p:cNvSpPr>
          <p:nvPr/>
        </p:nvSpPr>
        <p:spPr bwMode="auto">
          <a:xfrm>
            <a:off x="288925" y="2325688"/>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following simple inequality is true,</a:t>
            </a:r>
            <a:endParaRPr lang="en-GB">
              <a:solidFill>
                <a:schemeClr val="tx1"/>
              </a:solidFill>
            </a:endParaRPr>
          </a:p>
        </p:txBody>
      </p:sp>
      <p:sp>
        <p:nvSpPr>
          <p:cNvPr id="68616" name="Rectangle 8"/>
          <p:cNvSpPr>
            <a:spLocks noChangeArrowheads="1"/>
          </p:cNvSpPr>
          <p:nvPr/>
        </p:nvSpPr>
        <p:spPr bwMode="auto">
          <a:xfrm>
            <a:off x="4052888" y="2854325"/>
            <a:ext cx="1039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–3 &lt; 5</a:t>
            </a:r>
            <a:endParaRPr lang="en-GB"/>
          </a:p>
        </p:txBody>
      </p:sp>
      <p:sp>
        <p:nvSpPr>
          <p:cNvPr id="68617" name="Text Box 9"/>
          <p:cNvSpPr txBox="1">
            <a:spLocks noChangeArrowheads="1"/>
          </p:cNvSpPr>
          <p:nvPr/>
        </p:nvSpPr>
        <p:spPr bwMode="auto">
          <a:xfrm>
            <a:off x="288925" y="3384550"/>
            <a:ext cx="6897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Look what happen if we multiply both sides by –1,</a:t>
            </a:r>
            <a:endParaRPr lang="en-GB"/>
          </a:p>
        </p:txBody>
      </p:sp>
      <p:sp>
        <p:nvSpPr>
          <p:cNvPr id="68618" name="Rectangle 10"/>
          <p:cNvSpPr>
            <a:spLocks noChangeArrowheads="1"/>
          </p:cNvSpPr>
          <p:nvPr/>
        </p:nvSpPr>
        <p:spPr bwMode="auto">
          <a:xfrm>
            <a:off x="3324225" y="3913188"/>
            <a:ext cx="2495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–3 </a:t>
            </a:r>
            <a:r>
              <a:rPr lang="en-US">
                <a:solidFill>
                  <a:srgbClr val="FF6600"/>
                </a:solidFill>
              </a:rPr>
              <a:t>× –1</a:t>
            </a:r>
            <a:r>
              <a:rPr lang="en-US"/>
              <a:t> &lt; 5 </a:t>
            </a:r>
            <a:r>
              <a:rPr lang="en-US">
                <a:solidFill>
                  <a:srgbClr val="FF6600"/>
                </a:solidFill>
              </a:rPr>
              <a:t>× –1</a:t>
            </a:r>
            <a:r>
              <a:rPr lang="en-US"/>
              <a:t> </a:t>
            </a:r>
            <a:endParaRPr lang="en-GB"/>
          </a:p>
        </p:txBody>
      </p:sp>
      <p:sp>
        <p:nvSpPr>
          <p:cNvPr id="68619" name="Rectangle 11"/>
          <p:cNvSpPr>
            <a:spLocks noChangeArrowheads="1"/>
          </p:cNvSpPr>
          <p:nvPr/>
        </p:nvSpPr>
        <p:spPr bwMode="auto">
          <a:xfrm>
            <a:off x="4191000" y="4443413"/>
            <a:ext cx="1123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rPr>
              <a:t>3 &lt; –5 </a:t>
            </a:r>
            <a:endParaRPr lang="en-GB">
              <a:solidFill>
                <a:schemeClr val="tx1"/>
              </a:solidFill>
            </a:endParaRPr>
          </a:p>
        </p:txBody>
      </p:sp>
      <p:sp>
        <p:nvSpPr>
          <p:cNvPr id="68620" name="Text Box 12"/>
          <p:cNvSpPr txBox="1">
            <a:spLocks noChangeArrowheads="1"/>
          </p:cNvSpPr>
          <p:nvPr/>
        </p:nvSpPr>
        <p:spPr bwMode="auto">
          <a:xfrm>
            <a:off x="288925" y="4972050"/>
            <a:ext cx="8702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3 is not less than –5. To keep the inequality true we have to reverse the inequality sign.</a:t>
            </a:r>
            <a:endParaRPr lang="en-GB"/>
          </a:p>
        </p:txBody>
      </p:sp>
      <p:sp>
        <p:nvSpPr>
          <p:cNvPr id="68621" name="Rectangle 13"/>
          <p:cNvSpPr>
            <a:spLocks noChangeArrowheads="1"/>
          </p:cNvSpPr>
          <p:nvPr/>
        </p:nvSpPr>
        <p:spPr bwMode="auto">
          <a:xfrm>
            <a:off x="4191000" y="5867400"/>
            <a:ext cx="1123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3 &gt; –5 </a:t>
            </a:r>
            <a:endParaRPr lang="en-GB"/>
          </a:p>
        </p:txBody>
      </p:sp>
      <p:sp>
        <p:nvSpPr>
          <p:cNvPr id="68622" name="Line 14"/>
          <p:cNvSpPr>
            <a:spLocks noChangeShapeType="1"/>
          </p:cNvSpPr>
          <p:nvPr/>
        </p:nvSpPr>
        <p:spPr bwMode="auto">
          <a:xfrm flipV="1">
            <a:off x="4284663" y="4508500"/>
            <a:ext cx="935037" cy="360363"/>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3" name="Line 15"/>
          <p:cNvSpPr>
            <a:spLocks noChangeShapeType="1"/>
          </p:cNvSpPr>
          <p:nvPr/>
        </p:nvSpPr>
        <p:spPr bwMode="auto">
          <a:xfrm flipH="1" flipV="1">
            <a:off x="4284663" y="4508500"/>
            <a:ext cx="935037" cy="360363"/>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4" name="Line 16"/>
          <p:cNvSpPr>
            <a:spLocks noChangeShapeType="1"/>
          </p:cNvSpPr>
          <p:nvPr/>
        </p:nvSpPr>
        <p:spPr bwMode="auto">
          <a:xfrm>
            <a:off x="5364163" y="6237288"/>
            <a:ext cx="144462" cy="144462"/>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5" name="Line 17"/>
          <p:cNvSpPr>
            <a:spLocks noChangeShapeType="1"/>
          </p:cNvSpPr>
          <p:nvPr/>
        </p:nvSpPr>
        <p:spPr bwMode="auto">
          <a:xfrm flipV="1">
            <a:off x="5508625" y="5734050"/>
            <a:ext cx="503238" cy="647700"/>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6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8623"/>
                                        </p:tgtEl>
                                        <p:attrNameLst>
                                          <p:attrName>style.visibility</p:attrName>
                                        </p:attrNameLst>
                                      </p:cBhvr>
                                      <p:to>
                                        <p:strVal val="visible"/>
                                      </p:to>
                                    </p:set>
                                    <p:animEffect transition="in" filter="wipe(up)">
                                      <p:cBhvr>
                                        <p:cTn id="27" dur="500"/>
                                        <p:tgtEl>
                                          <p:spTgt spid="68623"/>
                                        </p:tgtEl>
                                      </p:cBhvr>
                                    </p:animEffect>
                                  </p:childTnLst>
                                </p:cTn>
                              </p:par>
                            </p:childTnLst>
                          </p:cTn>
                        </p:par>
                        <p:par>
                          <p:cTn id="28" fill="hold" nodeType="afterGroup">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68622"/>
                                        </p:tgtEl>
                                        <p:attrNameLst>
                                          <p:attrName>style.visibility</p:attrName>
                                        </p:attrNameLst>
                                      </p:cBhvr>
                                      <p:to>
                                        <p:strVal val="visible"/>
                                      </p:to>
                                    </p:set>
                                    <p:animEffect transition="in" filter="wipe(up)">
                                      <p:cBhvr>
                                        <p:cTn id="31" dur="500"/>
                                        <p:tgtEl>
                                          <p:spTgt spid="6862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620"/>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8621"/>
                                        </p:tgtEl>
                                        <p:attrNameLst>
                                          <p:attrName>style.visibility</p:attrName>
                                        </p:attrNameLst>
                                      </p:cBhvr>
                                      <p:to>
                                        <p:strVal val="visible"/>
                                      </p:to>
                                    </p:set>
                                  </p:childTnLst>
                                </p:cTn>
                              </p:par>
                            </p:childTnLst>
                          </p:cTn>
                        </p:par>
                        <p:par>
                          <p:cTn id="40" fill="hold" nodeType="afterGroup">
                            <p:stCondLst>
                              <p:cond delay="0"/>
                            </p:stCondLst>
                            <p:childTnLst>
                              <p:par>
                                <p:cTn id="41" presetID="22" presetClass="entr" presetSubtype="1" fill="hold" grpId="0" nodeType="afterEffect">
                                  <p:stCondLst>
                                    <p:cond delay="0"/>
                                  </p:stCondLst>
                                  <p:childTnLst>
                                    <p:set>
                                      <p:cBhvr>
                                        <p:cTn id="42" dur="1" fill="hold">
                                          <p:stCondLst>
                                            <p:cond delay="0"/>
                                          </p:stCondLst>
                                        </p:cTn>
                                        <p:tgtEl>
                                          <p:spTgt spid="68624"/>
                                        </p:tgtEl>
                                        <p:attrNameLst>
                                          <p:attrName>style.visibility</p:attrName>
                                        </p:attrNameLst>
                                      </p:cBhvr>
                                      <p:to>
                                        <p:strVal val="visible"/>
                                      </p:to>
                                    </p:set>
                                    <p:animEffect transition="in" filter="wipe(up)">
                                      <p:cBhvr>
                                        <p:cTn id="43" dur="500"/>
                                        <p:tgtEl>
                                          <p:spTgt spid="68624"/>
                                        </p:tgtEl>
                                      </p:cBhvr>
                                    </p:animEffect>
                                  </p:childTnLst>
                                </p:cTn>
                              </p:par>
                            </p:childTnLst>
                          </p:cTn>
                        </p:par>
                        <p:par>
                          <p:cTn id="44" fill="hold" nodeType="afterGroup">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68625"/>
                                        </p:tgtEl>
                                        <p:attrNameLst>
                                          <p:attrName>style.visibility</p:attrName>
                                        </p:attrNameLst>
                                      </p:cBhvr>
                                      <p:to>
                                        <p:strVal val="visible"/>
                                      </p:to>
                                    </p:set>
                                    <p:animEffect transition="in" filter="wipe(down)">
                                      <p:cBhvr>
                                        <p:cTn id="47" dur="500"/>
                                        <p:tgtEl>
                                          <p:spTgt spid="68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p:bldP spid="68616" grpId="0"/>
      <p:bldP spid="68617" grpId="0"/>
      <p:bldP spid="68618" grpId="0"/>
      <p:bldP spid="68619" grpId="0"/>
      <p:bldP spid="68620" grpId="0"/>
      <p:bldP spid="68621" grpId="0"/>
      <p:bldP spid="68622" grpId="0" animBg="1"/>
      <p:bldP spid="68623" grpId="0" animBg="1"/>
      <p:bldP spid="68624" grpId="0" animBg="1"/>
      <p:bldP spid="686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Grp="1" noChangeArrowheads="1"/>
          </p:cNvSpPr>
          <p:nvPr>
            <p:ph type="title" idx="4294967295"/>
          </p:nvPr>
        </p:nvSpPr>
        <p:spPr/>
        <p:txBody>
          <a:bodyPr/>
          <a:lstStyle/>
          <a:p>
            <a:pPr eaLnBrk="1" hangingPunct="1"/>
            <a:r>
              <a:rPr lang="en-US" smtClean="0"/>
              <a:t>Multiplying or dividing by negatives</a:t>
            </a:r>
            <a:endParaRPr lang="en-GB" smtClean="0"/>
          </a:p>
        </p:txBody>
      </p:sp>
      <p:sp>
        <p:nvSpPr>
          <p:cNvPr id="78853" name="Text Box 5"/>
          <p:cNvSpPr txBox="1">
            <a:spLocks noChangeArrowheads="1"/>
          </p:cNvSpPr>
          <p:nvPr/>
        </p:nvSpPr>
        <p:spPr bwMode="auto">
          <a:xfrm>
            <a:off x="288925" y="1066800"/>
            <a:ext cx="8626475" cy="850900"/>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p>
            <a:pPr algn="ctr">
              <a:defRPr/>
            </a:pPr>
            <a:r>
              <a:rPr lang="en-US">
                <a:solidFill>
                  <a:schemeClr val="tx1"/>
                </a:solidFill>
                <a:latin typeface="Arial" charset="0"/>
                <a:cs typeface="+mn-cs"/>
              </a:rPr>
              <a:t>Remember, when both sides of an inequality are multiplied or divided by a negative number the inequality is reversed.</a:t>
            </a:r>
            <a:endParaRPr lang="en-GB">
              <a:solidFill>
                <a:schemeClr val="tx1"/>
              </a:solidFill>
              <a:latin typeface="Arial" charset="0"/>
              <a:cs typeface="+mn-cs"/>
            </a:endParaRPr>
          </a:p>
        </p:txBody>
      </p:sp>
      <p:grpSp>
        <p:nvGrpSpPr>
          <p:cNvPr id="2" name="Group 25"/>
          <p:cNvGrpSpPr>
            <a:grpSpLocks/>
          </p:cNvGrpSpPr>
          <p:nvPr/>
        </p:nvGrpSpPr>
        <p:grpSpPr bwMode="auto">
          <a:xfrm>
            <a:off x="304800" y="2133600"/>
            <a:ext cx="4800600" cy="457200"/>
            <a:chOff x="192" y="1392"/>
            <a:chExt cx="3024" cy="288"/>
          </a:xfrm>
        </p:grpSpPr>
        <p:sp>
          <p:nvSpPr>
            <p:cNvPr id="26650" name="Text Box 13"/>
            <p:cNvSpPr txBox="1">
              <a:spLocks noChangeArrowheads="1"/>
            </p:cNvSpPr>
            <p:nvPr/>
          </p:nvSpPr>
          <p:spPr bwMode="auto">
            <a:xfrm>
              <a:off x="192" y="1392"/>
              <a:ext cx="12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example,</a:t>
              </a:r>
              <a:endParaRPr lang="en-GB"/>
            </a:p>
          </p:txBody>
        </p:sp>
        <p:sp>
          <p:nvSpPr>
            <p:cNvPr id="26651" name="Text Box 14"/>
            <p:cNvSpPr txBox="1">
              <a:spLocks noChangeArrowheads="1"/>
            </p:cNvSpPr>
            <p:nvPr/>
          </p:nvSpPr>
          <p:spPr bwMode="auto">
            <a:xfrm>
              <a:off x="2110" y="1392"/>
              <a:ext cx="11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 – 3</a:t>
              </a:r>
              <a:r>
                <a:rPr lang="en-GB" i="1">
                  <a:latin typeface="Times New Roman" pitchFamily="18" charset="0"/>
                </a:rPr>
                <a:t>x</a:t>
              </a:r>
              <a:r>
                <a:rPr lang="en-GB"/>
                <a:t> </a:t>
              </a:r>
              <a:r>
                <a:rPr lang="en-US">
                  <a:solidFill>
                    <a:schemeClr val="tx1"/>
                  </a:solidFill>
                </a:rPr>
                <a:t>≤ 10</a:t>
              </a:r>
              <a:r>
                <a:rPr lang="en-GB"/>
                <a:t> </a:t>
              </a:r>
            </a:p>
          </p:txBody>
        </p:sp>
      </p:grpSp>
      <p:grpSp>
        <p:nvGrpSpPr>
          <p:cNvPr id="3" name="Group 24"/>
          <p:cNvGrpSpPr>
            <a:grpSpLocks/>
          </p:cNvGrpSpPr>
          <p:nvPr/>
        </p:nvGrpSpPr>
        <p:grpSpPr bwMode="auto">
          <a:xfrm>
            <a:off x="304800" y="2574925"/>
            <a:ext cx="4524375" cy="457200"/>
            <a:chOff x="192" y="1728"/>
            <a:chExt cx="2850" cy="288"/>
          </a:xfrm>
        </p:grpSpPr>
        <p:sp>
          <p:nvSpPr>
            <p:cNvPr id="26648" name="Text Box 15"/>
            <p:cNvSpPr txBox="1">
              <a:spLocks noChangeArrowheads="1"/>
            </p:cNvSpPr>
            <p:nvPr/>
          </p:nvSpPr>
          <p:spPr bwMode="auto">
            <a:xfrm>
              <a:off x="192" y="1747"/>
              <a:ext cx="199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subtract 4 from both sides:</a:t>
              </a:r>
            </a:p>
          </p:txBody>
        </p:sp>
        <p:sp>
          <p:nvSpPr>
            <p:cNvPr id="26649" name="Text Box 16"/>
            <p:cNvSpPr txBox="1">
              <a:spLocks noChangeArrowheads="1"/>
            </p:cNvSpPr>
            <p:nvPr/>
          </p:nvSpPr>
          <p:spPr bwMode="auto">
            <a:xfrm>
              <a:off x="2256" y="1728"/>
              <a:ext cx="7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3</a:t>
              </a:r>
              <a:r>
                <a:rPr lang="en-GB" i="1">
                  <a:latin typeface="Times New Roman" pitchFamily="18" charset="0"/>
                </a:rPr>
                <a:t>x</a:t>
              </a:r>
              <a:r>
                <a:rPr lang="en-GB"/>
                <a:t> </a:t>
              </a:r>
              <a:r>
                <a:rPr lang="en-US">
                  <a:solidFill>
                    <a:schemeClr val="tx1"/>
                  </a:solidFill>
                </a:rPr>
                <a:t>≤ 6</a:t>
              </a:r>
              <a:endParaRPr lang="en-GB"/>
            </a:p>
          </p:txBody>
        </p:sp>
      </p:grpSp>
      <p:sp>
        <p:nvSpPr>
          <p:cNvPr id="78867" name="Text Box 19"/>
          <p:cNvSpPr txBox="1">
            <a:spLocks noChangeArrowheads="1"/>
          </p:cNvSpPr>
          <p:nvPr/>
        </p:nvSpPr>
        <p:spPr bwMode="auto">
          <a:xfrm>
            <a:off x="304800" y="3454400"/>
            <a:ext cx="8702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We could also solve this type of inequality by collecting </a:t>
            </a:r>
            <a:r>
              <a:rPr lang="en-GB" i="1">
                <a:latin typeface="Times New Roman" pitchFamily="18" charset="0"/>
              </a:rPr>
              <a:t>x</a:t>
            </a:r>
            <a:r>
              <a:rPr lang="en-GB"/>
              <a:t> terms on the right and reversing the inequality sign at the end.</a:t>
            </a:r>
          </a:p>
        </p:txBody>
      </p:sp>
      <p:sp>
        <p:nvSpPr>
          <p:cNvPr id="78868" name="Text Box 20"/>
          <p:cNvSpPr txBox="1">
            <a:spLocks noChangeArrowheads="1"/>
          </p:cNvSpPr>
          <p:nvPr/>
        </p:nvSpPr>
        <p:spPr bwMode="auto">
          <a:xfrm>
            <a:off x="3352800" y="4259263"/>
            <a:ext cx="175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 – 3</a:t>
            </a:r>
            <a:r>
              <a:rPr lang="en-GB" i="1">
                <a:latin typeface="Times New Roman" pitchFamily="18" charset="0"/>
              </a:rPr>
              <a:t>x</a:t>
            </a:r>
            <a:r>
              <a:rPr lang="en-GB"/>
              <a:t> </a:t>
            </a:r>
            <a:r>
              <a:rPr lang="en-US">
                <a:solidFill>
                  <a:schemeClr val="tx1"/>
                </a:solidFill>
              </a:rPr>
              <a:t>≤ 10</a:t>
            </a:r>
            <a:r>
              <a:rPr lang="en-GB"/>
              <a:t> </a:t>
            </a:r>
          </a:p>
        </p:txBody>
      </p:sp>
      <p:grpSp>
        <p:nvGrpSpPr>
          <p:cNvPr id="4" name="Group 34"/>
          <p:cNvGrpSpPr>
            <a:grpSpLocks/>
          </p:cNvGrpSpPr>
          <p:nvPr/>
        </p:nvGrpSpPr>
        <p:grpSpPr bwMode="auto">
          <a:xfrm>
            <a:off x="304800" y="4700588"/>
            <a:ext cx="5337175" cy="457200"/>
            <a:chOff x="192" y="3168"/>
            <a:chExt cx="3362" cy="288"/>
          </a:xfrm>
        </p:grpSpPr>
        <p:sp>
          <p:nvSpPr>
            <p:cNvPr id="26646" name="Text Box 21"/>
            <p:cNvSpPr txBox="1">
              <a:spLocks noChangeArrowheads="1"/>
            </p:cNvSpPr>
            <p:nvPr/>
          </p:nvSpPr>
          <p:spPr bwMode="auto">
            <a:xfrm>
              <a:off x="192" y="3187"/>
              <a:ext cx="158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add 3</a:t>
              </a:r>
              <a:r>
                <a:rPr lang="en-GB" sz="2000" i="1">
                  <a:solidFill>
                    <a:srgbClr val="FF6600"/>
                  </a:solidFill>
                  <a:latin typeface="Times New Roman" pitchFamily="18" charset="0"/>
                </a:rPr>
                <a:t>x</a:t>
              </a:r>
              <a:r>
                <a:rPr lang="en-GB" sz="2000">
                  <a:solidFill>
                    <a:srgbClr val="FF6600"/>
                  </a:solidFill>
                </a:rPr>
                <a:t> to both sides:</a:t>
              </a:r>
            </a:p>
          </p:txBody>
        </p:sp>
        <p:sp>
          <p:nvSpPr>
            <p:cNvPr id="26647" name="Text Box 22"/>
            <p:cNvSpPr txBox="1">
              <a:spLocks noChangeArrowheads="1"/>
            </p:cNvSpPr>
            <p:nvPr/>
          </p:nvSpPr>
          <p:spPr bwMode="auto">
            <a:xfrm>
              <a:off x="2496" y="3168"/>
              <a:ext cx="105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 </a:t>
              </a:r>
              <a:r>
                <a:rPr lang="en-US">
                  <a:solidFill>
                    <a:schemeClr val="tx1"/>
                  </a:solidFill>
                </a:rPr>
                <a:t>≤ 10 + 3</a:t>
              </a:r>
              <a:r>
                <a:rPr lang="en-US" i="1">
                  <a:solidFill>
                    <a:schemeClr val="tx1"/>
                  </a:solidFill>
                  <a:latin typeface="Times New Roman" pitchFamily="18" charset="0"/>
                </a:rPr>
                <a:t>x</a:t>
              </a:r>
              <a:endParaRPr lang="en-GB" i="1">
                <a:latin typeface="Times New Roman" pitchFamily="18" charset="0"/>
              </a:endParaRPr>
            </a:p>
          </p:txBody>
        </p:sp>
      </p:grpSp>
      <p:grpSp>
        <p:nvGrpSpPr>
          <p:cNvPr id="5" name="Group 33"/>
          <p:cNvGrpSpPr>
            <a:grpSpLocks/>
          </p:cNvGrpSpPr>
          <p:nvPr/>
        </p:nvGrpSpPr>
        <p:grpSpPr bwMode="auto">
          <a:xfrm>
            <a:off x="304800" y="5140325"/>
            <a:ext cx="4668838" cy="457200"/>
            <a:chOff x="192" y="3360"/>
            <a:chExt cx="2941" cy="288"/>
          </a:xfrm>
        </p:grpSpPr>
        <p:sp>
          <p:nvSpPr>
            <p:cNvPr id="26644" name="Text Box 26"/>
            <p:cNvSpPr txBox="1">
              <a:spLocks noChangeArrowheads="1"/>
            </p:cNvSpPr>
            <p:nvPr/>
          </p:nvSpPr>
          <p:spPr bwMode="auto">
            <a:xfrm>
              <a:off x="192" y="3379"/>
              <a:ext cx="208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subtract 10 from both sides:</a:t>
              </a:r>
            </a:p>
          </p:txBody>
        </p:sp>
        <p:sp>
          <p:nvSpPr>
            <p:cNvPr id="26645" name="Text Box 27"/>
            <p:cNvSpPr txBox="1">
              <a:spLocks noChangeArrowheads="1"/>
            </p:cNvSpPr>
            <p:nvPr/>
          </p:nvSpPr>
          <p:spPr bwMode="auto">
            <a:xfrm>
              <a:off x="2400" y="3360"/>
              <a:ext cx="7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 </a:t>
              </a:r>
              <a:r>
                <a:rPr lang="en-US">
                  <a:solidFill>
                    <a:schemeClr val="tx1"/>
                  </a:solidFill>
                </a:rPr>
                <a:t>≤ 3</a:t>
              </a:r>
              <a:r>
                <a:rPr lang="en-US" i="1">
                  <a:solidFill>
                    <a:schemeClr val="tx1"/>
                  </a:solidFill>
                  <a:latin typeface="Times New Roman" pitchFamily="18" charset="0"/>
                </a:rPr>
                <a:t>x</a:t>
              </a:r>
              <a:endParaRPr lang="en-GB" i="1">
                <a:latin typeface="Times New Roman" pitchFamily="18" charset="0"/>
              </a:endParaRPr>
            </a:p>
          </p:txBody>
        </p:sp>
      </p:grpSp>
      <p:grpSp>
        <p:nvGrpSpPr>
          <p:cNvPr id="6" name="Group 32"/>
          <p:cNvGrpSpPr>
            <a:grpSpLocks/>
          </p:cNvGrpSpPr>
          <p:nvPr/>
        </p:nvGrpSpPr>
        <p:grpSpPr bwMode="auto">
          <a:xfrm>
            <a:off x="304800" y="5580063"/>
            <a:ext cx="4498975" cy="457200"/>
            <a:chOff x="192" y="3600"/>
            <a:chExt cx="2834" cy="288"/>
          </a:xfrm>
        </p:grpSpPr>
        <p:sp>
          <p:nvSpPr>
            <p:cNvPr id="26642" name="Text Box 28"/>
            <p:cNvSpPr txBox="1">
              <a:spLocks noChangeArrowheads="1"/>
            </p:cNvSpPr>
            <p:nvPr/>
          </p:nvSpPr>
          <p:spPr bwMode="auto">
            <a:xfrm>
              <a:off x="192" y="3619"/>
              <a:ext cx="16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divide both sides by 3:</a:t>
              </a:r>
            </a:p>
          </p:txBody>
        </p:sp>
        <p:sp>
          <p:nvSpPr>
            <p:cNvPr id="26643" name="Text Box 29"/>
            <p:cNvSpPr txBox="1">
              <a:spLocks noChangeArrowheads="1"/>
            </p:cNvSpPr>
            <p:nvPr/>
          </p:nvSpPr>
          <p:spPr bwMode="auto">
            <a:xfrm>
              <a:off x="2400" y="3600"/>
              <a:ext cx="6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 </a:t>
              </a:r>
              <a:r>
                <a:rPr lang="en-US">
                  <a:solidFill>
                    <a:schemeClr val="tx1"/>
                  </a:solidFill>
                </a:rPr>
                <a:t>≤ </a:t>
              </a:r>
              <a:r>
                <a:rPr lang="en-US" i="1">
                  <a:solidFill>
                    <a:schemeClr val="tx1"/>
                  </a:solidFill>
                  <a:latin typeface="Times New Roman" pitchFamily="18" charset="0"/>
                </a:rPr>
                <a:t>x</a:t>
              </a:r>
              <a:endParaRPr lang="en-GB" i="1">
                <a:latin typeface="Times New Roman" pitchFamily="18" charset="0"/>
              </a:endParaRPr>
            </a:p>
          </p:txBody>
        </p:sp>
      </p:grpSp>
      <p:grpSp>
        <p:nvGrpSpPr>
          <p:cNvPr id="7" name="Group 35"/>
          <p:cNvGrpSpPr>
            <a:grpSpLocks/>
          </p:cNvGrpSpPr>
          <p:nvPr/>
        </p:nvGrpSpPr>
        <p:grpSpPr bwMode="auto">
          <a:xfrm>
            <a:off x="304800" y="3014663"/>
            <a:ext cx="8637588" cy="457200"/>
            <a:chOff x="192" y="2079"/>
            <a:chExt cx="5441" cy="288"/>
          </a:xfrm>
        </p:grpSpPr>
        <p:sp>
          <p:nvSpPr>
            <p:cNvPr id="26639" name="Text Box 17"/>
            <p:cNvSpPr txBox="1">
              <a:spLocks noChangeArrowheads="1"/>
            </p:cNvSpPr>
            <p:nvPr/>
          </p:nvSpPr>
          <p:spPr bwMode="auto">
            <a:xfrm>
              <a:off x="192" y="2097"/>
              <a:ext cx="20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divide both side by –3:</a:t>
              </a:r>
            </a:p>
          </p:txBody>
        </p:sp>
        <p:sp>
          <p:nvSpPr>
            <p:cNvPr id="26640" name="Text Box 18"/>
            <p:cNvSpPr txBox="1">
              <a:spLocks noChangeArrowheads="1"/>
            </p:cNvSpPr>
            <p:nvPr/>
          </p:nvSpPr>
          <p:spPr bwMode="auto">
            <a:xfrm>
              <a:off x="2542" y="2079"/>
              <a:ext cx="6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a:t>
              </a:r>
              <a:r>
                <a:rPr lang="en-GB"/>
                <a:t> </a:t>
              </a:r>
              <a:r>
                <a:rPr lang="en-GB">
                  <a:solidFill>
                    <a:schemeClr val="tx1"/>
                  </a:solidFill>
                </a:rPr>
                <a:t>≥</a:t>
              </a:r>
              <a:r>
                <a:rPr lang="en-US">
                  <a:solidFill>
                    <a:schemeClr val="tx1"/>
                  </a:solidFill>
                </a:rPr>
                <a:t> –2</a:t>
              </a:r>
              <a:endParaRPr lang="en-GB">
                <a:solidFill>
                  <a:schemeClr val="tx1"/>
                </a:solidFill>
              </a:endParaRPr>
            </a:p>
          </p:txBody>
        </p:sp>
        <p:sp>
          <p:nvSpPr>
            <p:cNvPr id="26641" name="Rectangle 30"/>
            <p:cNvSpPr>
              <a:spLocks noChangeArrowheads="1"/>
            </p:cNvSpPr>
            <p:nvPr/>
          </p:nvSpPr>
          <p:spPr bwMode="auto">
            <a:xfrm>
              <a:off x="3312" y="2097"/>
              <a:ext cx="23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a:solidFill>
                    <a:srgbClr val="FF6600"/>
                  </a:solidFill>
                </a:rPr>
                <a:t>The inequality sign is reversed.</a:t>
              </a:r>
            </a:p>
          </p:txBody>
        </p:sp>
      </p:grpSp>
      <p:sp>
        <p:nvSpPr>
          <p:cNvPr id="78879" name="Text Box 31"/>
          <p:cNvSpPr txBox="1">
            <a:spLocks noChangeArrowheads="1"/>
          </p:cNvSpPr>
          <p:nvPr/>
        </p:nvSpPr>
        <p:spPr bwMode="auto">
          <a:xfrm>
            <a:off x="4035425" y="6019800"/>
            <a:ext cx="99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a:t>
            </a:r>
            <a:r>
              <a:rPr lang="en-GB"/>
              <a:t> </a:t>
            </a:r>
            <a:r>
              <a:rPr lang="en-GB">
                <a:solidFill>
                  <a:schemeClr val="tx1"/>
                </a:solidFill>
              </a:rPr>
              <a:t>≥</a:t>
            </a:r>
            <a:r>
              <a:rPr lang="en-US">
                <a:solidFill>
                  <a:schemeClr val="tx1"/>
                </a:solidFill>
              </a:rPr>
              <a:t> –2</a:t>
            </a:r>
            <a:endParaRPr lang="en-GB">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86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86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8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7" grpId="0"/>
      <p:bldP spid="78868" grpId="0"/>
      <p:bldP spid="788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4"/>
          <p:cNvSpPr>
            <a:spLocks noGrp="1" noChangeArrowheads="1"/>
          </p:cNvSpPr>
          <p:nvPr>
            <p:ph type="title" idx="4294967295"/>
          </p:nvPr>
        </p:nvSpPr>
        <p:spPr/>
        <p:txBody>
          <a:bodyPr/>
          <a:lstStyle/>
          <a:p>
            <a:pPr eaLnBrk="1" hangingPunct="1"/>
            <a:r>
              <a:rPr lang="en-US" smtClean="0"/>
              <a:t>Solving combined linear inequalities</a:t>
            </a:r>
            <a:endParaRPr lang="en-GB" smtClean="0"/>
          </a:p>
        </p:txBody>
      </p:sp>
      <p:sp>
        <p:nvSpPr>
          <p:cNvPr id="27653" name="Text Box 5"/>
          <p:cNvSpPr txBox="1">
            <a:spLocks noChangeArrowheads="1"/>
          </p:cNvSpPr>
          <p:nvPr/>
        </p:nvSpPr>
        <p:spPr bwMode="auto">
          <a:xfrm>
            <a:off x="288925" y="1066800"/>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two inequalities 4</a:t>
            </a:r>
            <a:r>
              <a:rPr lang="en-US" i="1">
                <a:latin typeface="Times New Roman" pitchFamily="18" charset="0"/>
              </a:rPr>
              <a:t>x</a:t>
            </a:r>
            <a:r>
              <a:rPr lang="en-US"/>
              <a:t> + 3 </a:t>
            </a:r>
            <a:r>
              <a:rPr lang="en-GB">
                <a:solidFill>
                  <a:schemeClr val="tx1"/>
                </a:solidFill>
              </a:rPr>
              <a:t>≥ 5 and </a:t>
            </a:r>
            <a:r>
              <a:rPr lang="en-US"/>
              <a:t>4</a:t>
            </a:r>
            <a:r>
              <a:rPr lang="en-US" i="1">
                <a:latin typeface="Times New Roman" pitchFamily="18" charset="0"/>
              </a:rPr>
              <a:t>x</a:t>
            </a:r>
            <a:r>
              <a:rPr lang="en-US"/>
              <a:t> + 3 </a:t>
            </a:r>
            <a:r>
              <a:rPr lang="en-GB">
                <a:solidFill>
                  <a:schemeClr val="tx1"/>
                </a:solidFill>
              </a:rPr>
              <a:t>&lt; 15 can be written as a single combined inequality. </a:t>
            </a:r>
          </a:p>
        </p:txBody>
      </p:sp>
      <p:sp>
        <p:nvSpPr>
          <p:cNvPr id="70663" name="Text Box 7"/>
          <p:cNvSpPr txBox="1">
            <a:spLocks noChangeArrowheads="1"/>
          </p:cNvSpPr>
          <p:nvPr/>
        </p:nvSpPr>
        <p:spPr bwMode="auto">
          <a:xfrm>
            <a:off x="288925" y="2625725"/>
            <a:ext cx="5730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solve this inequality as follows:</a:t>
            </a:r>
            <a:endParaRPr lang="en-GB">
              <a:solidFill>
                <a:schemeClr val="tx1"/>
              </a:solidFill>
            </a:endParaRPr>
          </a:p>
        </p:txBody>
      </p:sp>
      <p:sp>
        <p:nvSpPr>
          <p:cNvPr id="27655" name="Text Box 8"/>
          <p:cNvSpPr txBox="1">
            <a:spLocks noChangeArrowheads="1"/>
          </p:cNvSpPr>
          <p:nvPr/>
        </p:nvSpPr>
        <p:spPr bwMode="auto">
          <a:xfrm>
            <a:off x="3432175" y="2028825"/>
            <a:ext cx="227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 </a:t>
            </a:r>
            <a:r>
              <a:rPr lang="en-US">
                <a:solidFill>
                  <a:schemeClr val="tx1"/>
                </a:solidFill>
              </a:rPr>
              <a:t>≤ </a:t>
            </a:r>
            <a:r>
              <a:rPr lang="en-US"/>
              <a:t>4</a:t>
            </a:r>
            <a:r>
              <a:rPr lang="en-US" i="1">
                <a:latin typeface="Times New Roman" pitchFamily="18" charset="0"/>
              </a:rPr>
              <a:t>x</a:t>
            </a:r>
            <a:r>
              <a:rPr lang="en-US"/>
              <a:t> + 3 </a:t>
            </a:r>
            <a:r>
              <a:rPr lang="en-GB">
                <a:solidFill>
                  <a:schemeClr val="tx1"/>
                </a:solidFill>
              </a:rPr>
              <a:t>&lt; 15</a:t>
            </a:r>
            <a:r>
              <a:rPr lang="en-GB"/>
              <a:t> </a:t>
            </a:r>
          </a:p>
        </p:txBody>
      </p:sp>
      <p:grpSp>
        <p:nvGrpSpPr>
          <p:cNvPr id="2" name="Group 43"/>
          <p:cNvGrpSpPr>
            <a:grpSpLocks/>
          </p:cNvGrpSpPr>
          <p:nvPr/>
        </p:nvGrpSpPr>
        <p:grpSpPr bwMode="auto">
          <a:xfrm>
            <a:off x="288925" y="3224213"/>
            <a:ext cx="5113338" cy="457200"/>
            <a:chOff x="182" y="2112"/>
            <a:chExt cx="3221" cy="288"/>
          </a:xfrm>
        </p:grpSpPr>
        <p:sp>
          <p:nvSpPr>
            <p:cNvPr id="27688" name="Text Box 9"/>
            <p:cNvSpPr txBox="1">
              <a:spLocks noChangeArrowheads="1"/>
            </p:cNvSpPr>
            <p:nvPr/>
          </p:nvSpPr>
          <p:spPr bwMode="auto">
            <a:xfrm>
              <a:off x="182" y="2131"/>
              <a:ext cx="19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subtract 3 from each part:</a:t>
              </a:r>
            </a:p>
          </p:txBody>
        </p:sp>
        <p:sp>
          <p:nvSpPr>
            <p:cNvPr id="27689" name="Text Box 10"/>
            <p:cNvSpPr txBox="1">
              <a:spLocks noChangeArrowheads="1"/>
            </p:cNvSpPr>
            <p:nvPr/>
          </p:nvSpPr>
          <p:spPr bwMode="auto">
            <a:xfrm>
              <a:off x="2345" y="2112"/>
              <a:ext cx="105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 </a:t>
              </a:r>
              <a:r>
                <a:rPr lang="en-US">
                  <a:solidFill>
                    <a:schemeClr val="tx1"/>
                  </a:solidFill>
                </a:rPr>
                <a:t>≤ </a:t>
              </a:r>
              <a:r>
                <a:rPr lang="en-US"/>
                <a:t>4</a:t>
              </a:r>
              <a:r>
                <a:rPr lang="en-US" i="1">
                  <a:latin typeface="Times New Roman" pitchFamily="18" charset="0"/>
                </a:rPr>
                <a:t>x</a:t>
              </a:r>
              <a:r>
                <a:rPr lang="en-US"/>
                <a:t> </a:t>
              </a:r>
              <a:r>
                <a:rPr lang="en-GB">
                  <a:solidFill>
                    <a:schemeClr val="tx1"/>
                  </a:solidFill>
                </a:rPr>
                <a:t>&lt; 12</a:t>
              </a:r>
              <a:endParaRPr lang="en-GB"/>
            </a:p>
          </p:txBody>
        </p:sp>
      </p:grpSp>
      <p:grpSp>
        <p:nvGrpSpPr>
          <p:cNvPr id="3" name="Group 42"/>
          <p:cNvGrpSpPr>
            <a:grpSpLocks/>
          </p:cNvGrpSpPr>
          <p:nvPr/>
        </p:nvGrpSpPr>
        <p:grpSpPr bwMode="auto">
          <a:xfrm>
            <a:off x="288925" y="3821113"/>
            <a:ext cx="5027613" cy="457200"/>
            <a:chOff x="182" y="2496"/>
            <a:chExt cx="3167" cy="288"/>
          </a:xfrm>
        </p:grpSpPr>
        <p:sp>
          <p:nvSpPr>
            <p:cNvPr id="27686" name="Text Box 11"/>
            <p:cNvSpPr txBox="1">
              <a:spLocks noChangeArrowheads="1"/>
            </p:cNvSpPr>
            <p:nvPr/>
          </p:nvSpPr>
          <p:spPr bwMode="auto">
            <a:xfrm>
              <a:off x="182" y="2515"/>
              <a:ext cx="16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divide each part by 4:</a:t>
              </a:r>
            </a:p>
          </p:txBody>
        </p:sp>
        <p:sp>
          <p:nvSpPr>
            <p:cNvPr id="27687" name="Text Box 12"/>
            <p:cNvSpPr txBox="1">
              <a:spLocks noChangeArrowheads="1"/>
            </p:cNvSpPr>
            <p:nvPr/>
          </p:nvSpPr>
          <p:spPr bwMode="auto">
            <a:xfrm>
              <a:off x="2345" y="2496"/>
              <a:ext cx="10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0.5 </a:t>
              </a:r>
              <a:r>
                <a:rPr lang="en-US">
                  <a:solidFill>
                    <a:schemeClr val="tx1"/>
                  </a:solidFill>
                </a:rPr>
                <a:t>≤ </a:t>
              </a:r>
              <a:r>
                <a:rPr lang="en-US" i="1">
                  <a:latin typeface="Times New Roman" pitchFamily="18" charset="0"/>
                </a:rPr>
                <a:t>x</a:t>
              </a:r>
              <a:r>
                <a:rPr lang="en-US"/>
                <a:t> </a:t>
              </a:r>
              <a:r>
                <a:rPr lang="en-GB">
                  <a:solidFill>
                    <a:schemeClr val="tx1"/>
                  </a:solidFill>
                </a:rPr>
                <a:t>&lt; 3</a:t>
              </a:r>
              <a:endParaRPr lang="en-GB"/>
            </a:p>
          </p:txBody>
        </p:sp>
      </p:grpSp>
      <p:sp>
        <p:nvSpPr>
          <p:cNvPr id="70669" name="Text Box 13"/>
          <p:cNvSpPr txBox="1">
            <a:spLocks noChangeArrowheads="1"/>
          </p:cNvSpPr>
          <p:nvPr/>
        </p:nvSpPr>
        <p:spPr bwMode="auto">
          <a:xfrm>
            <a:off x="288925" y="4419600"/>
            <a:ext cx="6897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We can illustrate this solution on a number line as</a:t>
            </a:r>
          </a:p>
        </p:txBody>
      </p:sp>
      <p:grpSp>
        <p:nvGrpSpPr>
          <p:cNvPr id="4" name="Group 41"/>
          <p:cNvGrpSpPr>
            <a:grpSpLocks/>
          </p:cNvGrpSpPr>
          <p:nvPr/>
        </p:nvGrpSpPr>
        <p:grpSpPr bwMode="auto">
          <a:xfrm>
            <a:off x="425450" y="5360988"/>
            <a:ext cx="8291513" cy="588962"/>
            <a:chOff x="268" y="3456"/>
            <a:chExt cx="5223" cy="371"/>
          </a:xfrm>
        </p:grpSpPr>
        <p:sp>
          <p:nvSpPr>
            <p:cNvPr id="27663" name="Line 15"/>
            <p:cNvSpPr>
              <a:spLocks noChangeShapeType="1"/>
            </p:cNvSpPr>
            <p:nvPr/>
          </p:nvSpPr>
          <p:spPr bwMode="auto">
            <a:xfrm>
              <a:off x="338" y="3456"/>
              <a:ext cx="51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4" name="Line 16"/>
            <p:cNvSpPr>
              <a:spLocks noChangeShapeType="1"/>
            </p:cNvSpPr>
            <p:nvPr/>
          </p:nvSpPr>
          <p:spPr bwMode="auto">
            <a:xfrm>
              <a:off x="434" y="3456"/>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5" name="Line 17"/>
            <p:cNvSpPr>
              <a:spLocks noChangeShapeType="1"/>
            </p:cNvSpPr>
            <p:nvPr/>
          </p:nvSpPr>
          <p:spPr bwMode="auto">
            <a:xfrm>
              <a:off x="928" y="3456"/>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6" name="Line 18"/>
            <p:cNvSpPr>
              <a:spLocks noChangeShapeType="1"/>
            </p:cNvSpPr>
            <p:nvPr/>
          </p:nvSpPr>
          <p:spPr bwMode="auto">
            <a:xfrm>
              <a:off x="1422" y="3456"/>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7" name="Line 19"/>
            <p:cNvSpPr>
              <a:spLocks noChangeShapeType="1"/>
            </p:cNvSpPr>
            <p:nvPr/>
          </p:nvSpPr>
          <p:spPr bwMode="auto">
            <a:xfrm>
              <a:off x="1917" y="3456"/>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8" name="Line 20"/>
            <p:cNvSpPr>
              <a:spLocks noChangeShapeType="1"/>
            </p:cNvSpPr>
            <p:nvPr/>
          </p:nvSpPr>
          <p:spPr bwMode="auto">
            <a:xfrm>
              <a:off x="2411" y="3456"/>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9" name="Line 21"/>
            <p:cNvSpPr>
              <a:spLocks noChangeShapeType="1"/>
            </p:cNvSpPr>
            <p:nvPr/>
          </p:nvSpPr>
          <p:spPr bwMode="auto">
            <a:xfrm>
              <a:off x="2906" y="3456"/>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0" name="Line 22"/>
            <p:cNvSpPr>
              <a:spLocks noChangeShapeType="1"/>
            </p:cNvSpPr>
            <p:nvPr/>
          </p:nvSpPr>
          <p:spPr bwMode="auto">
            <a:xfrm>
              <a:off x="3400" y="3456"/>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1" name="Line 23"/>
            <p:cNvSpPr>
              <a:spLocks noChangeShapeType="1"/>
            </p:cNvSpPr>
            <p:nvPr/>
          </p:nvSpPr>
          <p:spPr bwMode="auto">
            <a:xfrm>
              <a:off x="3894" y="3456"/>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2" name="Line 24"/>
            <p:cNvSpPr>
              <a:spLocks noChangeShapeType="1"/>
            </p:cNvSpPr>
            <p:nvPr/>
          </p:nvSpPr>
          <p:spPr bwMode="auto">
            <a:xfrm>
              <a:off x="4389" y="3456"/>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3" name="Line 25"/>
            <p:cNvSpPr>
              <a:spLocks noChangeShapeType="1"/>
            </p:cNvSpPr>
            <p:nvPr/>
          </p:nvSpPr>
          <p:spPr bwMode="auto">
            <a:xfrm>
              <a:off x="4883" y="3456"/>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4" name="Line 26"/>
            <p:cNvSpPr>
              <a:spLocks noChangeShapeType="1"/>
            </p:cNvSpPr>
            <p:nvPr/>
          </p:nvSpPr>
          <p:spPr bwMode="auto">
            <a:xfrm>
              <a:off x="5378" y="3456"/>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5" name="Text Box 27"/>
            <p:cNvSpPr txBox="1">
              <a:spLocks noChangeArrowheads="1"/>
            </p:cNvSpPr>
            <p:nvPr/>
          </p:nvSpPr>
          <p:spPr bwMode="auto">
            <a:xfrm>
              <a:off x="268" y="3539"/>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27676" name="Text Box 28"/>
            <p:cNvSpPr txBox="1">
              <a:spLocks noChangeArrowheads="1"/>
            </p:cNvSpPr>
            <p:nvPr/>
          </p:nvSpPr>
          <p:spPr bwMode="auto">
            <a:xfrm>
              <a:off x="678" y="3539"/>
              <a:ext cx="4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–0.5</a:t>
              </a:r>
            </a:p>
          </p:txBody>
        </p:sp>
        <p:sp>
          <p:nvSpPr>
            <p:cNvPr id="27677" name="Text Box 29"/>
            <p:cNvSpPr txBox="1">
              <a:spLocks noChangeArrowheads="1"/>
            </p:cNvSpPr>
            <p:nvPr/>
          </p:nvSpPr>
          <p:spPr bwMode="auto">
            <a:xfrm>
              <a:off x="1302" y="3539"/>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a:t>
              </a:r>
            </a:p>
          </p:txBody>
        </p:sp>
        <p:sp>
          <p:nvSpPr>
            <p:cNvPr id="27678" name="Text Box 30"/>
            <p:cNvSpPr txBox="1">
              <a:spLocks noChangeArrowheads="1"/>
            </p:cNvSpPr>
            <p:nvPr/>
          </p:nvSpPr>
          <p:spPr bwMode="auto">
            <a:xfrm>
              <a:off x="1717" y="3539"/>
              <a:ext cx="3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0.5</a:t>
              </a:r>
            </a:p>
          </p:txBody>
        </p:sp>
        <p:sp>
          <p:nvSpPr>
            <p:cNvPr id="27679" name="Text Box 31"/>
            <p:cNvSpPr txBox="1">
              <a:spLocks noChangeArrowheads="1"/>
            </p:cNvSpPr>
            <p:nvPr/>
          </p:nvSpPr>
          <p:spPr bwMode="auto">
            <a:xfrm>
              <a:off x="2297" y="3539"/>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27680" name="Text Box 32"/>
            <p:cNvSpPr txBox="1">
              <a:spLocks noChangeArrowheads="1"/>
            </p:cNvSpPr>
            <p:nvPr/>
          </p:nvSpPr>
          <p:spPr bwMode="auto">
            <a:xfrm>
              <a:off x="2705" y="3539"/>
              <a:ext cx="3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1.5</a:t>
              </a:r>
            </a:p>
          </p:txBody>
        </p:sp>
        <p:sp>
          <p:nvSpPr>
            <p:cNvPr id="27681" name="Text Box 33"/>
            <p:cNvSpPr txBox="1">
              <a:spLocks noChangeArrowheads="1"/>
            </p:cNvSpPr>
            <p:nvPr/>
          </p:nvSpPr>
          <p:spPr bwMode="auto">
            <a:xfrm>
              <a:off x="3283" y="3539"/>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sp>
          <p:nvSpPr>
            <p:cNvPr id="27682" name="Text Box 34"/>
            <p:cNvSpPr txBox="1">
              <a:spLocks noChangeArrowheads="1"/>
            </p:cNvSpPr>
            <p:nvPr/>
          </p:nvSpPr>
          <p:spPr bwMode="auto">
            <a:xfrm>
              <a:off x="3696" y="3539"/>
              <a:ext cx="3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2.5</a:t>
              </a:r>
            </a:p>
          </p:txBody>
        </p:sp>
        <p:sp>
          <p:nvSpPr>
            <p:cNvPr id="27683" name="Text Box 35"/>
            <p:cNvSpPr txBox="1">
              <a:spLocks noChangeArrowheads="1"/>
            </p:cNvSpPr>
            <p:nvPr/>
          </p:nvSpPr>
          <p:spPr bwMode="auto">
            <a:xfrm>
              <a:off x="4274" y="3539"/>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sp>
          <p:nvSpPr>
            <p:cNvPr id="27684" name="Text Box 36"/>
            <p:cNvSpPr txBox="1">
              <a:spLocks noChangeArrowheads="1"/>
            </p:cNvSpPr>
            <p:nvPr/>
          </p:nvSpPr>
          <p:spPr bwMode="auto">
            <a:xfrm>
              <a:off x="4705" y="3539"/>
              <a:ext cx="3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3.5</a:t>
              </a:r>
            </a:p>
          </p:txBody>
        </p:sp>
        <p:sp>
          <p:nvSpPr>
            <p:cNvPr id="27685" name="Text Box 37"/>
            <p:cNvSpPr txBox="1">
              <a:spLocks noChangeArrowheads="1"/>
            </p:cNvSpPr>
            <p:nvPr/>
          </p:nvSpPr>
          <p:spPr bwMode="auto">
            <a:xfrm>
              <a:off x="5268" y="3539"/>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p>
          </p:txBody>
        </p:sp>
      </p:grpSp>
      <p:sp>
        <p:nvSpPr>
          <p:cNvPr id="70694" name="Oval 38"/>
          <p:cNvSpPr>
            <a:spLocks noChangeArrowheads="1"/>
          </p:cNvSpPr>
          <p:nvPr/>
        </p:nvSpPr>
        <p:spPr bwMode="auto">
          <a:xfrm>
            <a:off x="6907213" y="5105400"/>
            <a:ext cx="179387" cy="179388"/>
          </a:xfrm>
          <a:prstGeom prst="ellipse">
            <a:avLst/>
          </a:pr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95" name="Line 39"/>
          <p:cNvSpPr>
            <a:spLocks noChangeShapeType="1"/>
          </p:cNvSpPr>
          <p:nvPr/>
        </p:nvSpPr>
        <p:spPr bwMode="auto">
          <a:xfrm>
            <a:off x="3165475" y="5195888"/>
            <a:ext cx="3748088"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96" name="Oval 40"/>
          <p:cNvSpPr>
            <a:spLocks noChangeArrowheads="1"/>
          </p:cNvSpPr>
          <p:nvPr/>
        </p:nvSpPr>
        <p:spPr bwMode="auto">
          <a:xfrm>
            <a:off x="2984500" y="5105400"/>
            <a:ext cx="179388" cy="179388"/>
          </a:xfrm>
          <a:prstGeom prst="ellipse">
            <a:avLst/>
          </a:prstGeom>
          <a:solidFill>
            <a:srgbClr val="FF8E41"/>
          </a:solidFill>
          <a:ln w="28575">
            <a:solidFill>
              <a:srgbClr val="FF66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66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70696"/>
                                        </p:tgtEl>
                                        <p:attrNameLst>
                                          <p:attrName>style.visibility</p:attrName>
                                        </p:attrNameLst>
                                      </p:cBhvr>
                                      <p:to>
                                        <p:strVal val="visible"/>
                                      </p:to>
                                    </p:set>
                                  </p:childTnLst>
                                </p:cTn>
                              </p:par>
                            </p:childTnLst>
                          </p:cTn>
                        </p:par>
                        <p:par>
                          <p:cTn id="26" fill="hold" nodeType="afterGroup">
                            <p:stCondLst>
                              <p:cond delay="0"/>
                            </p:stCondLst>
                            <p:childTnLst>
                              <p:par>
                                <p:cTn id="27" presetID="22" presetClass="entr" presetSubtype="8" fill="hold" grpId="0" nodeType="afterEffect">
                                  <p:stCondLst>
                                    <p:cond delay="0"/>
                                  </p:stCondLst>
                                  <p:childTnLst>
                                    <p:set>
                                      <p:cBhvr>
                                        <p:cTn id="28" dur="1" fill="hold">
                                          <p:stCondLst>
                                            <p:cond delay="0"/>
                                          </p:stCondLst>
                                        </p:cTn>
                                        <p:tgtEl>
                                          <p:spTgt spid="70695"/>
                                        </p:tgtEl>
                                        <p:attrNameLst>
                                          <p:attrName>style.visibility</p:attrName>
                                        </p:attrNameLst>
                                      </p:cBhvr>
                                      <p:to>
                                        <p:strVal val="visible"/>
                                      </p:to>
                                    </p:set>
                                    <p:animEffect transition="in" filter="wipe(left)">
                                      <p:cBhvr>
                                        <p:cTn id="29" dur="1000"/>
                                        <p:tgtEl>
                                          <p:spTgt spid="70695"/>
                                        </p:tgtEl>
                                      </p:cBhvr>
                                    </p:animEffect>
                                  </p:childTnLst>
                                </p:cTn>
                              </p:par>
                            </p:childTnLst>
                          </p:cTn>
                        </p:par>
                        <p:par>
                          <p:cTn id="30" fill="hold" nodeType="afterGroup">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70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P spid="70669" grpId="0"/>
      <p:bldP spid="70694" grpId="0" animBg="1"/>
      <p:bldP spid="70695" grpId="0" animBg="1"/>
      <p:bldP spid="7069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4"/>
          <p:cNvSpPr>
            <a:spLocks noGrp="1" noChangeArrowheads="1"/>
          </p:cNvSpPr>
          <p:nvPr>
            <p:ph type="title" idx="4294967295"/>
          </p:nvPr>
        </p:nvSpPr>
        <p:spPr/>
        <p:txBody>
          <a:bodyPr/>
          <a:lstStyle/>
          <a:p>
            <a:pPr eaLnBrk="1" hangingPunct="1"/>
            <a:r>
              <a:rPr lang="en-US" smtClean="0"/>
              <a:t>Solving combined linear inequalities</a:t>
            </a:r>
            <a:endParaRPr lang="en-GB" smtClean="0"/>
          </a:p>
        </p:txBody>
      </p:sp>
      <p:sp>
        <p:nvSpPr>
          <p:cNvPr id="28677" name="Text Box 5"/>
          <p:cNvSpPr txBox="1">
            <a:spLocks noChangeArrowheads="1"/>
          </p:cNvSpPr>
          <p:nvPr/>
        </p:nvSpPr>
        <p:spPr bwMode="auto">
          <a:xfrm>
            <a:off x="288925" y="1066800"/>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Some </a:t>
            </a:r>
            <a:r>
              <a:rPr lang="en-GB">
                <a:solidFill>
                  <a:schemeClr val="tx1"/>
                </a:solidFill>
              </a:rPr>
              <a:t>combined inequalities contain variables in more than one part. For example,</a:t>
            </a:r>
          </a:p>
        </p:txBody>
      </p:sp>
      <p:sp>
        <p:nvSpPr>
          <p:cNvPr id="123910" name="Text Box 6"/>
          <p:cNvSpPr txBox="1">
            <a:spLocks noChangeArrowheads="1"/>
          </p:cNvSpPr>
          <p:nvPr/>
        </p:nvSpPr>
        <p:spPr bwMode="auto">
          <a:xfrm>
            <a:off x="288925" y="2252663"/>
            <a:ext cx="5730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Treat this as two separate inequalities,</a:t>
            </a:r>
            <a:endParaRPr lang="en-GB">
              <a:solidFill>
                <a:schemeClr val="tx1"/>
              </a:solidFill>
            </a:endParaRPr>
          </a:p>
        </p:txBody>
      </p:sp>
      <p:sp>
        <p:nvSpPr>
          <p:cNvPr id="28679" name="Text Box 7"/>
          <p:cNvSpPr txBox="1">
            <a:spLocks noChangeArrowheads="1"/>
          </p:cNvSpPr>
          <p:nvPr/>
        </p:nvSpPr>
        <p:spPr bwMode="auto">
          <a:xfrm>
            <a:off x="2960688" y="1843088"/>
            <a:ext cx="322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a:t>
            </a:r>
            <a:r>
              <a:rPr lang="en-GB"/>
              <a:t> – 2 </a:t>
            </a:r>
            <a:r>
              <a:rPr lang="en-US">
                <a:solidFill>
                  <a:schemeClr val="tx1"/>
                </a:solidFill>
              </a:rPr>
              <a:t>≤ </a:t>
            </a:r>
            <a:r>
              <a:rPr lang="en-US"/>
              <a:t>3</a:t>
            </a:r>
            <a:r>
              <a:rPr lang="en-US" i="1">
                <a:latin typeface="Times New Roman" pitchFamily="18" charset="0"/>
              </a:rPr>
              <a:t>x</a:t>
            </a:r>
            <a:r>
              <a:rPr lang="en-US"/>
              <a:t> + 2 </a:t>
            </a:r>
            <a:r>
              <a:rPr lang="en-US">
                <a:solidFill>
                  <a:schemeClr val="tx1"/>
                </a:solidFill>
              </a:rPr>
              <a:t>≤</a:t>
            </a:r>
            <a:r>
              <a:rPr lang="en-GB">
                <a:solidFill>
                  <a:schemeClr val="tx1"/>
                </a:solidFill>
              </a:rPr>
              <a:t> 2</a:t>
            </a:r>
            <a:r>
              <a:rPr lang="en-US" i="1">
                <a:latin typeface="Times New Roman" pitchFamily="18" charset="0"/>
              </a:rPr>
              <a:t>x</a:t>
            </a:r>
            <a:r>
              <a:rPr lang="en-US"/>
              <a:t> + 7 </a:t>
            </a:r>
            <a:endParaRPr lang="en-GB"/>
          </a:p>
        </p:txBody>
      </p:sp>
      <p:sp>
        <p:nvSpPr>
          <p:cNvPr id="123912" name="Text Box 8"/>
          <p:cNvSpPr txBox="1">
            <a:spLocks noChangeArrowheads="1"/>
          </p:cNvSpPr>
          <p:nvPr/>
        </p:nvSpPr>
        <p:spPr bwMode="auto">
          <a:xfrm>
            <a:off x="1371600" y="2663825"/>
            <a:ext cx="1982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a:t>
            </a:r>
            <a:r>
              <a:rPr lang="en-GB"/>
              <a:t> – 2 </a:t>
            </a:r>
            <a:r>
              <a:rPr lang="en-US">
                <a:solidFill>
                  <a:schemeClr val="tx1"/>
                </a:solidFill>
              </a:rPr>
              <a:t>≤ </a:t>
            </a:r>
            <a:r>
              <a:rPr lang="en-US"/>
              <a:t>3</a:t>
            </a:r>
            <a:r>
              <a:rPr lang="en-US" i="1">
                <a:latin typeface="Times New Roman" pitchFamily="18" charset="0"/>
              </a:rPr>
              <a:t>x</a:t>
            </a:r>
            <a:r>
              <a:rPr lang="en-US"/>
              <a:t> + 2</a:t>
            </a:r>
            <a:endParaRPr lang="en-GB"/>
          </a:p>
        </p:txBody>
      </p:sp>
      <p:sp>
        <p:nvSpPr>
          <p:cNvPr id="123913" name="Text Box 9"/>
          <p:cNvSpPr txBox="1">
            <a:spLocks noChangeArrowheads="1"/>
          </p:cNvSpPr>
          <p:nvPr/>
        </p:nvSpPr>
        <p:spPr bwMode="auto">
          <a:xfrm>
            <a:off x="1589088" y="3073400"/>
            <a:ext cx="1763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2 </a:t>
            </a:r>
            <a:r>
              <a:rPr lang="en-US">
                <a:solidFill>
                  <a:schemeClr val="tx1"/>
                </a:solidFill>
              </a:rPr>
              <a:t>≤ </a:t>
            </a:r>
            <a:r>
              <a:rPr lang="en-US"/>
              <a:t>2</a:t>
            </a:r>
            <a:r>
              <a:rPr lang="en-US" i="1">
                <a:latin typeface="Times New Roman" pitchFamily="18" charset="0"/>
              </a:rPr>
              <a:t>x</a:t>
            </a:r>
            <a:r>
              <a:rPr lang="en-US"/>
              <a:t> + 2</a:t>
            </a:r>
            <a:endParaRPr lang="en-GB"/>
          </a:p>
        </p:txBody>
      </p:sp>
      <p:sp>
        <p:nvSpPr>
          <p:cNvPr id="123914" name="Text Box 10"/>
          <p:cNvSpPr txBox="1">
            <a:spLocks noChangeArrowheads="1"/>
          </p:cNvSpPr>
          <p:nvPr/>
        </p:nvSpPr>
        <p:spPr bwMode="auto">
          <a:xfrm>
            <a:off x="1600200" y="3484563"/>
            <a:ext cx="1247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4 </a:t>
            </a:r>
            <a:r>
              <a:rPr lang="en-US">
                <a:solidFill>
                  <a:schemeClr val="tx1"/>
                </a:solidFill>
              </a:rPr>
              <a:t>≤ </a:t>
            </a:r>
            <a:r>
              <a:rPr lang="en-US"/>
              <a:t>2</a:t>
            </a:r>
            <a:r>
              <a:rPr lang="en-US" i="1">
                <a:latin typeface="Times New Roman" pitchFamily="18" charset="0"/>
              </a:rPr>
              <a:t>x</a:t>
            </a:r>
            <a:endParaRPr lang="en-GB"/>
          </a:p>
        </p:txBody>
      </p:sp>
      <p:sp>
        <p:nvSpPr>
          <p:cNvPr id="123915" name="Text Box 11"/>
          <p:cNvSpPr txBox="1">
            <a:spLocks noChangeArrowheads="1"/>
          </p:cNvSpPr>
          <p:nvPr/>
        </p:nvSpPr>
        <p:spPr bwMode="auto">
          <a:xfrm>
            <a:off x="1600200" y="3894138"/>
            <a:ext cx="107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2 </a:t>
            </a:r>
            <a:r>
              <a:rPr lang="en-US">
                <a:solidFill>
                  <a:schemeClr val="tx1"/>
                </a:solidFill>
              </a:rPr>
              <a:t>≤ </a:t>
            </a:r>
            <a:r>
              <a:rPr lang="en-US" i="1">
                <a:latin typeface="Times New Roman" pitchFamily="18" charset="0"/>
              </a:rPr>
              <a:t>x</a:t>
            </a:r>
            <a:endParaRPr lang="en-GB"/>
          </a:p>
        </p:txBody>
      </p:sp>
      <p:sp>
        <p:nvSpPr>
          <p:cNvPr id="123916" name="Text Box 12"/>
          <p:cNvSpPr txBox="1">
            <a:spLocks noChangeArrowheads="1"/>
          </p:cNvSpPr>
          <p:nvPr/>
        </p:nvSpPr>
        <p:spPr bwMode="auto">
          <a:xfrm>
            <a:off x="4025900" y="2663825"/>
            <a:ext cx="69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and</a:t>
            </a:r>
          </a:p>
        </p:txBody>
      </p:sp>
      <p:sp>
        <p:nvSpPr>
          <p:cNvPr id="123917" name="Rectangle 13"/>
          <p:cNvSpPr>
            <a:spLocks noChangeArrowheads="1"/>
          </p:cNvSpPr>
          <p:nvPr/>
        </p:nvSpPr>
        <p:spPr bwMode="auto">
          <a:xfrm>
            <a:off x="5392738" y="2663825"/>
            <a:ext cx="224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3</a:t>
            </a:r>
            <a:r>
              <a:rPr lang="en-US" i="1">
                <a:latin typeface="Times New Roman" pitchFamily="18" charset="0"/>
              </a:rPr>
              <a:t>x</a:t>
            </a:r>
            <a:r>
              <a:rPr lang="en-US"/>
              <a:t> + 2 </a:t>
            </a:r>
            <a:r>
              <a:rPr lang="en-US">
                <a:solidFill>
                  <a:schemeClr val="tx1"/>
                </a:solidFill>
              </a:rPr>
              <a:t>≤</a:t>
            </a:r>
            <a:r>
              <a:rPr lang="en-GB">
                <a:solidFill>
                  <a:schemeClr val="tx1"/>
                </a:solidFill>
              </a:rPr>
              <a:t> 2</a:t>
            </a:r>
            <a:r>
              <a:rPr lang="en-US" i="1">
                <a:latin typeface="Times New Roman" pitchFamily="18" charset="0"/>
              </a:rPr>
              <a:t>x</a:t>
            </a:r>
            <a:r>
              <a:rPr lang="en-US"/>
              <a:t> + 7 </a:t>
            </a:r>
            <a:endParaRPr lang="en-GB"/>
          </a:p>
        </p:txBody>
      </p:sp>
      <p:sp>
        <p:nvSpPr>
          <p:cNvPr id="123918" name="Rectangle 14"/>
          <p:cNvSpPr>
            <a:spLocks noChangeArrowheads="1"/>
          </p:cNvSpPr>
          <p:nvPr/>
        </p:nvSpPr>
        <p:spPr bwMode="auto">
          <a:xfrm>
            <a:off x="5586413" y="3073400"/>
            <a:ext cx="1423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latin typeface="Times New Roman" pitchFamily="18" charset="0"/>
              </a:rPr>
              <a:t>x</a:t>
            </a:r>
            <a:r>
              <a:rPr lang="en-US"/>
              <a:t> + 2 </a:t>
            </a:r>
            <a:r>
              <a:rPr lang="en-US">
                <a:solidFill>
                  <a:schemeClr val="tx1"/>
                </a:solidFill>
              </a:rPr>
              <a:t>≤</a:t>
            </a:r>
            <a:r>
              <a:rPr lang="en-US"/>
              <a:t> 7 </a:t>
            </a:r>
            <a:endParaRPr lang="en-GB"/>
          </a:p>
        </p:txBody>
      </p:sp>
      <p:sp>
        <p:nvSpPr>
          <p:cNvPr id="123919" name="Rectangle 15"/>
          <p:cNvSpPr>
            <a:spLocks noChangeArrowheads="1"/>
          </p:cNvSpPr>
          <p:nvPr/>
        </p:nvSpPr>
        <p:spPr bwMode="auto">
          <a:xfrm>
            <a:off x="6102350" y="3484563"/>
            <a:ext cx="908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latin typeface="Times New Roman" pitchFamily="18" charset="0"/>
              </a:rPr>
              <a:t>x</a:t>
            </a:r>
            <a:r>
              <a:rPr lang="en-US"/>
              <a:t> </a:t>
            </a:r>
            <a:r>
              <a:rPr lang="en-US">
                <a:solidFill>
                  <a:schemeClr val="tx1"/>
                </a:solidFill>
              </a:rPr>
              <a:t>≤</a:t>
            </a:r>
            <a:r>
              <a:rPr lang="en-US"/>
              <a:t> 5 </a:t>
            </a:r>
            <a:endParaRPr lang="en-GB"/>
          </a:p>
        </p:txBody>
      </p:sp>
      <p:sp>
        <p:nvSpPr>
          <p:cNvPr id="123920" name="Text Box 16"/>
          <p:cNvSpPr txBox="1">
            <a:spLocks noChangeArrowheads="1"/>
          </p:cNvSpPr>
          <p:nvPr/>
        </p:nvSpPr>
        <p:spPr bwMode="auto">
          <a:xfrm>
            <a:off x="381000" y="4303713"/>
            <a:ext cx="838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We can write the complete solution as –2 </a:t>
            </a:r>
            <a:r>
              <a:rPr lang="en-US">
                <a:solidFill>
                  <a:schemeClr val="tx1"/>
                </a:solidFill>
              </a:rPr>
              <a:t>≤ </a:t>
            </a:r>
            <a:r>
              <a:rPr lang="en-US" i="1">
                <a:latin typeface="Times New Roman" pitchFamily="18" charset="0"/>
              </a:rPr>
              <a:t>x </a:t>
            </a:r>
            <a:r>
              <a:rPr lang="en-US">
                <a:solidFill>
                  <a:schemeClr val="tx1"/>
                </a:solidFill>
              </a:rPr>
              <a:t>≤</a:t>
            </a:r>
            <a:r>
              <a:rPr lang="en-US"/>
              <a:t> 5 and illustrate it on a number line as:</a:t>
            </a:r>
            <a:endParaRPr lang="en-GB"/>
          </a:p>
        </p:txBody>
      </p:sp>
      <p:grpSp>
        <p:nvGrpSpPr>
          <p:cNvPr id="2" name="Group 17"/>
          <p:cNvGrpSpPr>
            <a:grpSpLocks/>
          </p:cNvGrpSpPr>
          <p:nvPr/>
        </p:nvGrpSpPr>
        <p:grpSpPr bwMode="auto">
          <a:xfrm>
            <a:off x="425450" y="5486400"/>
            <a:ext cx="8291513" cy="609600"/>
            <a:chOff x="268" y="2705"/>
            <a:chExt cx="5223" cy="384"/>
          </a:xfrm>
        </p:grpSpPr>
        <p:sp>
          <p:nvSpPr>
            <p:cNvPr id="28693" name="Line 18"/>
            <p:cNvSpPr>
              <a:spLocks noChangeShapeType="1"/>
            </p:cNvSpPr>
            <p:nvPr/>
          </p:nvSpPr>
          <p:spPr bwMode="auto">
            <a:xfrm>
              <a:off x="338" y="2705"/>
              <a:ext cx="51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4" name="Line 19"/>
            <p:cNvSpPr>
              <a:spLocks noChangeShapeType="1"/>
            </p:cNvSpPr>
            <p:nvPr/>
          </p:nvSpPr>
          <p:spPr bwMode="auto">
            <a:xfrm>
              <a:off x="434"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5" name="Line 20"/>
            <p:cNvSpPr>
              <a:spLocks noChangeShapeType="1"/>
            </p:cNvSpPr>
            <p:nvPr/>
          </p:nvSpPr>
          <p:spPr bwMode="auto">
            <a:xfrm>
              <a:off x="928"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6" name="Line 21"/>
            <p:cNvSpPr>
              <a:spLocks noChangeShapeType="1"/>
            </p:cNvSpPr>
            <p:nvPr/>
          </p:nvSpPr>
          <p:spPr bwMode="auto">
            <a:xfrm>
              <a:off x="1422"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7" name="Line 22"/>
            <p:cNvSpPr>
              <a:spLocks noChangeShapeType="1"/>
            </p:cNvSpPr>
            <p:nvPr/>
          </p:nvSpPr>
          <p:spPr bwMode="auto">
            <a:xfrm>
              <a:off x="1917"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8" name="Line 23"/>
            <p:cNvSpPr>
              <a:spLocks noChangeShapeType="1"/>
            </p:cNvSpPr>
            <p:nvPr/>
          </p:nvSpPr>
          <p:spPr bwMode="auto">
            <a:xfrm>
              <a:off x="2411"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9" name="Line 24"/>
            <p:cNvSpPr>
              <a:spLocks noChangeShapeType="1"/>
            </p:cNvSpPr>
            <p:nvPr/>
          </p:nvSpPr>
          <p:spPr bwMode="auto">
            <a:xfrm>
              <a:off x="2906"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0" name="Line 25"/>
            <p:cNvSpPr>
              <a:spLocks noChangeShapeType="1"/>
            </p:cNvSpPr>
            <p:nvPr/>
          </p:nvSpPr>
          <p:spPr bwMode="auto">
            <a:xfrm>
              <a:off x="3400"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1" name="Line 26"/>
            <p:cNvSpPr>
              <a:spLocks noChangeShapeType="1"/>
            </p:cNvSpPr>
            <p:nvPr/>
          </p:nvSpPr>
          <p:spPr bwMode="auto">
            <a:xfrm>
              <a:off x="3894"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2" name="Line 27"/>
            <p:cNvSpPr>
              <a:spLocks noChangeShapeType="1"/>
            </p:cNvSpPr>
            <p:nvPr/>
          </p:nvSpPr>
          <p:spPr bwMode="auto">
            <a:xfrm>
              <a:off x="4389"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3" name="Line 28"/>
            <p:cNvSpPr>
              <a:spLocks noChangeShapeType="1"/>
            </p:cNvSpPr>
            <p:nvPr/>
          </p:nvSpPr>
          <p:spPr bwMode="auto">
            <a:xfrm>
              <a:off x="4883"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4" name="Line 29"/>
            <p:cNvSpPr>
              <a:spLocks noChangeShapeType="1"/>
            </p:cNvSpPr>
            <p:nvPr/>
          </p:nvSpPr>
          <p:spPr bwMode="auto">
            <a:xfrm>
              <a:off x="5378"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5" name="Text Box 30"/>
            <p:cNvSpPr txBox="1">
              <a:spLocks noChangeArrowheads="1"/>
            </p:cNvSpPr>
            <p:nvPr/>
          </p:nvSpPr>
          <p:spPr bwMode="auto">
            <a:xfrm>
              <a:off x="268" y="280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sp>
          <p:nvSpPr>
            <p:cNvPr id="28706" name="Text Box 31"/>
            <p:cNvSpPr txBox="1">
              <a:spLocks noChangeArrowheads="1"/>
            </p:cNvSpPr>
            <p:nvPr/>
          </p:nvSpPr>
          <p:spPr bwMode="auto">
            <a:xfrm>
              <a:off x="763" y="280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sp>
          <p:nvSpPr>
            <p:cNvPr id="28707" name="Text Box 32"/>
            <p:cNvSpPr txBox="1">
              <a:spLocks noChangeArrowheads="1"/>
            </p:cNvSpPr>
            <p:nvPr/>
          </p:nvSpPr>
          <p:spPr bwMode="auto">
            <a:xfrm>
              <a:off x="1256" y="280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28708" name="Text Box 33"/>
            <p:cNvSpPr txBox="1">
              <a:spLocks noChangeArrowheads="1"/>
            </p:cNvSpPr>
            <p:nvPr/>
          </p:nvSpPr>
          <p:spPr bwMode="auto">
            <a:xfrm>
              <a:off x="1802"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a:t>
              </a:r>
            </a:p>
          </p:txBody>
        </p:sp>
        <p:sp>
          <p:nvSpPr>
            <p:cNvPr id="28709" name="Text Box 34"/>
            <p:cNvSpPr txBox="1">
              <a:spLocks noChangeArrowheads="1"/>
            </p:cNvSpPr>
            <p:nvPr/>
          </p:nvSpPr>
          <p:spPr bwMode="auto">
            <a:xfrm>
              <a:off x="2297"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28710" name="Text Box 35"/>
            <p:cNvSpPr txBox="1">
              <a:spLocks noChangeArrowheads="1"/>
            </p:cNvSpPr>
            <p:nvPr/>
          </p:nvSpPr>
          <p:spPr bwMode="auto">
            <a:xfrm>
              <a:off x="2796"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sp>
          <p:nvSpPr>
            <p:cNvPr id="28711" name="Text Box 36"/>
            <p:cNvSpPr txBox="1">
              <a:spLocks noChangeArrowheads="1"/>
            </p:cNvSpPr>
            <p:nvPr/>
          </p:nvSpPr>
          <p:spPr bwMode="auto">
            <a:xfrm>
              <a:off x="3283"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sp>
          <p:nvSpPr>
            <p:cNvPr id="28712" name="Text Box 37"/>
            <p:cNvSpPr txBox="1">
              <a:spLocks noChangeArrowheads="1"/>
            </p:cNvSpPr>
            <p:nvPr/>
          </p:nvSpPr>
          <p:spPr bwMode="auto">
            <a:xfrm>
              <a:off x="3781"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p>
          </p:txBody>
        </p:sp>
        <p:sp>
          <p:nvSpPr>
            <p:cNvPr id="28713" name="Text Box 38"/>
            <p:cNvSpPr txBox="1">
              <a:spLocks noChangeArrowheads="1"/>
            </p:cNvSpPr>
            <p:nvPr/>
          </p:nvSpPr>
          <p:spPr bwMode="auto">
            <a:xfrm>
              <a:off x="4274"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a:t>
              </a:r>
            </a:p>
          </p:txBody>
        </p:sp>
        <p:sp>
          <p:nvSpPr>
            <p:cNvPr id="28714" name="Text Box 39"/>
            <p:cNvSpPr txBox="1">
              <a:spLocks noChangeArrowheads="1"/>
            </p:cNvSpPr>
            <p:nvPr/>
          </p:nvSpPr>
          <p:spPr bwMode="auto">
            <a:xfrm>
              <a:off x="4771"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a:t>
              </a:r>
            </a:p>
          </p:txBody>
        </p:sp>
        <p:sp>
          <p:nvSpPr>
            <p:cNvPr id="28715" name="Text Box 40"/>
            <p:cNvSpPr txBox="1">
              <a:spLocks noChangeArrowheads="1"/>
            </p:cNvSpPr>
            <p:nvPr/>
          </p:nvSpPr>
          <p:spPr bwMode="auto">
            <a:xfrm>
              <a:off x="5268"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7</a:t>
              </a:r>
            </a:p>
          </p:txBody>
        </p:sp>
      </p:grpSp>
      <p:sp>
        <p:nvSpPr>
          <p:cNvPr id="123945" name="Oval 41"/>
          <p:cNvSpPr>
            <a:spLocks noChangeArrowheads="1"/>
          </p:cNvSpPr>
          <p:nvPr/>
        </p:nvSpPr>
        <p:spPr bwMode="auto">
          <a:xfrm>
            <a:off x="6886575" y="5230813"/>
            <a:ext cx="179388" cy="179387"/>
          </a:xfrm>
          <a:prstGeom prst="ellipse">
            <a:avLst/>
          </a:prstGeom>
          <a:solidFill>
            <a:srgbClr val="FF8E41"/>
          </a:solidFill>
          <a:ln w="28575">
            <a:solidFill>
              <a:srgbClr val="FF6600"/>
            </a:solidFill>
            <a:round/>
            <a:headEnd/>
            <a:tailEnd/>
          </a:ln>
        </p:spPr>
        <p:txBody>
          <a:bodyPr wrap="none" anchor="ctr"/>
          <a:lstStyle/>
          <a:p>
            <a:endParaRPr lang="en-US"/>
          </a:p>
        </p:txBody>
      </p:sp>
      <p:sp>
        <p:nvSpPr>
          <p:cNvPr id="123946" name="Line 42"/>
          <p:cNvSpPr>
            <a:spLocks noChangeShapeType="1"/>
          </p:cNvSpPr>
          <p:nvPr/>
        </p:nvSpPr>
        <p:spPr bwMode="auto">
          <a:xfrm>
            <a:off x="1589088" y="5321300"/>
            <a:ext cx="5307012"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47" name="Oval 43"/>
          <p:cNvSpPr>
            <a:spLocks noChangeArrowheads="1"/>
          </p:cNvSpPr>
          <p:nvPr/>
        </p:nvSpPr>
        <p:spPr bwMode="auto">
          <a:xfrm>
            <a:off x="1400175" y="5230813"/>
            <a:ext cx="179388" cy="179387"/>
          </a:xfrm>
          <a:prstGeom prst="ellipse">
            <a:avLst/>
          </a:prstGeom>
          <a:solidFill>
            <a:srgbClr val="FF8E41"/>
          </a:solidFill>
          <a:ln w="28575">
            <a:solidFill>
              <a:srgbClr val="FF66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9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9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9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3916"/>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23917"/>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391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3919"/>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23920"/>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childTnLst>
                                </p:cTn>
                              </p:par>
                            </p:childTnLst>
                          </p:cTn>
                        </p:par>
                        <p:par>
                          <p:cTn id="46" fill="hold" nodeType="afterGroup">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123947"/>
                                        </p:tgtEl>
                                        <p:attrNameLst>
                                          <p:attrName>style.visibility</p:attrName>
                                        </p:attrNameLst>
                                      </p:cBhvr>
                                      <p:to>
                                        <p:strVal val="visible"/>
                                      </p:to>
                                    </p:set>
                                  </p:childTnLst>
                                </p:cTn>
                              </p:par>
                            </p:childTnLst>
                          </p:cTn>
                        </p:par>
                        <p:par>
                          <p:cTn id="49" fill="hold" nodeType="afterGroup">
                            <p:stCondLst>
                              <p:cond delay="0"/>
                            </p:stCondLst>
                            <p:childTnLst>
                              <p:par>
                                <p:cTn id="50" presetID="22" presetClass="entr" presetSubtype="8" fill="hold" grpId="0" nodeType="afterEffect">
                                  <p:stCondLst>
                                    <p:cond delay="0"/>
                                  </p:stCondLst>
                                  <p:childTnLst>
                                    <p:set>
                                      <p:cBhvr>
                                        <p:cTn id="51" dur="1" fill="hold">
                                          <p:stCondLst>
                                            <p:cond delay="0"/>
                                          </p:stCondLst>
                                        </p:cTn>
                                        <p:tgtEl>
                                          <p:spTgt spid="123946"/>
                                        </p:tgtEl>
                                        <p:attrNameLst>
                                          <p:attrName>style.visibility</p:attrName>
                                        </p:attrNameLst>
                                      </p:cBhvr>
                                      <p:to>
                                        <p:strVal val="visible"/>
                                      </p:to>
                                    </p:set>
                                    <p:animEffect transition="in" filter="wipe(left)">
                                      <p:cBhvr>
                                        <p:cTn id="52" dur="1000"/>
                                        <p:tgtEl>
                                          <p:spTgt spid="123946"/>
                                        </p:tgtEl>
                                      </p:cBhvr>
                                    </p:animEffect>
                                  </p:childTnLst>
                                </p:cTn>
                              </p:par>
                            </p:childTnLst>
                          </p:cTn>
                        </p:par>
                        <p:par>
                          <p:cTn id="53" fill="hold" nodeType="afterGroup">
                            <p:stCondLst>
                              <p:cond delay="1000"/>
                            </p:stCondLst>
                            <p:childTnLst>
                              <p:par>
                                <p:cTn id="54" presetID="1" presetClass="entr" presetSubtype="0" fill="hold" grpId="0" nodeType="afterEffect">
                                  <p:stCondLst>
                                    <p:cond delay="0"/>
                                  </p:stCondLst>
                                  <p:childTnLst>
                                    <p:set>
                                      <p:cBhvr>
                                        <p:cTn id="55" dur="1" fill="hold">
                                          <p:stCondLst>
                                            <p:cond delay="0"/>
                                          </p:stCondLst>
                                        </p:cTn>
                                        <p:tgtEl>
                                          <p:spTgt spid="123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0" grpId="0"/>
      <p:bldP spid="123912" grpId="0"/>
      <p:bldP spid="123913" grpId="0"/>
      <p:bldP spid="123914" grpId="0"/>
      <p:bldP spid="123915" grpId="0"/>
      <p:bldP spid="123916" grpId="0"/>
      <p:bldP spid="123917" grpId="0"/>
      <p:bldP spid="123918" grpId="0"/>
      <p:bldP spid="123919" grpId="0"/>
      <p:bldP spid="123920" grpId="0"/>
      <p:bldP spid="123945" grpId="0" animBg="1"/>
      <p:bldP spid="123946" grpId="0" animBg="1"/>
      <p:bldP spid="1239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4"/>
          <p:cNvSpPr>
            <a:spLocks noChangeArrowheads="1"/>
          </p:cNvSpPr>
          <p:nvPr/>
        </p:nvSpPr>
        <p:spPr bwMode="auto">
          <a:xfrm>
            <a:off x="250825" y="290988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13315" name="Rectangle 45"/>
          <p:cNvSpPr>
            <a:spLocks noChangeArrowheads="1"/>
          </p:cNvSpPr>
          <p:nvPr/>
        </p:nvSpPr>
        <p:spPr bwMode="auto">
          <a:xfrm>
            <a:off x="250825" y="373538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13316" name="Rectangle 46"/>
          <p:cNvSpPr>
            <a:spLocks noChangeArrowheads="1"/>
          </p:cNvSpPr>
          <p:nvPr/>
        </p:nvSpPr>
        <p:spPr bwMode="auto">
          <a:xfrm>
            <a:off x="250825" y="5384800"/>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13317" name="Rectangle 47"/>
          <p:cNvSpPr>
            <a:spLocks noChangeArrowheads="1"/>
          </p:cNvSpPr>
          <p:nvPr/>
        </p:nvSpPr>
        <p:spPr bwMode="auto">
          <a:xfrm>
            <a:off x="250825" y="4559300"/>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13318" name="Rectangle 48"/>
          <p:cNvSpPr>
            <a:spLocks noChangeArrowheads="1"/>
          </p:cNvSpPr>
          <p:nvPr/>
        </p:nvSpPr>
        <p:spPr bwMode="auto">
          <a:xfrm>
            <a:off x="250825" y="20859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13319" name="AutoShape 2"/>
          <p:cNvSpPr>
            <a:spLocks noGrp="1" noChangeArrowheads="1"/>
          </p:cNvSpPr>
          <p:nvPr>
            <p:ph type="subTitle" idx="1"/>
          </p:nvPr>
        </p:nvSpPr>
        <p:spPr bwMode="auto">
          <a:xfrm>
            <a:off x="685800" y="2051050"/>
            <a:ext cx="7239000" cy="525463"/>
          </a:xfrm>
          <a:prstGeom prst="roundRect">
            <a:avLst>
              <a:gd name="adj" fmla="val 43579"/>
            </a:avLst>
          </a:prstGeom>
          <a:solidFill>
            <a:srgbClr val="33CC33"/>
          </a:solidFill>
          <a:ln w="38100">
            <a:solidFill>
              <a:srgbClr val="9900CC"/>
            </a:solidFill>
            <a:round/>
            <a:headEnd/>
            <a:tailEnd/>
          </a:ln>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rgbClr val="FFFFFF"/>
                </a:solidFill>
              </a:rPr>
              <a:t>A4.1 Representing inequalities on number lines</a:t>
            </a:r>
          </a:p>
        </p:txBody>
      </p:sp>
      <p:sp>
        <p:nvSpPr>
          <p:cNvPr id="13320" name="AutoShape 4"/>
          <p:cNvSpPr>
            <a:spLocks noChangeArrowheads="1"/>
          </p:cNvSpPr>
          <p:nvPr/>
        </p:nvSpPr>
        <p:spPr bwMode="auto">
          <a:xfrm>
            <a:off x="304800" y="1033463"/>
            <a:ext cx="3124200" cy="719137"/>
          </a:xfrm>
          <a:prstGeom prst="roundRect">
            <a:avLst>
              <a:gd name="adj" fmla="val 43579"/>
            </a:avLst>
          </a:prstGeom>
          <a:solidFill>
            <a:srgbClr val="010066"/>
          </a:solidFill>
          <a:ln w="63500">
            <a:solidFill>
              <a:srgbClr val="9900CC"/>
            </a:solidFill>
            <a:round/>
            <a:headEnd/>
            <a:tailEnd/>
          </a:ln>
        </p:spPr>
        <p:txBody>
          <a:bodyPr/>
          <a:lstStyle/>
          <a:p>
            <a:pPr marL="342900" indent="-342900">
              <a:lnSpc>
                <a:spcPct val="90000"/>
              </a:lnSpc>
            </a:pPr>
            <a:r>
              <a:rPr lang="en-GB" sz="3000" b="1">
                <a:solidFill>
                  <a:schemeClr val="bg1"/>
                </a:solidFill>
              </a:rPr>
              <a:t>A4 Inequalities</a:t>
            </a:r>
            <a:endParaRPr lang="en-GB" sz="3000">
              <a:solidFill>
                <a:schemeClr val="bg1"/>
              </a:solidFill>
            </a:endParaRPr>
          </a:p>
        </p:txBody>
      </p:sp>
      <p:pic>
        <p:nvPicPr>
          <p:cNvPr id="13321" name="Picture 12"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3"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Rectangle 19"/>
          <p:cNvSpPr>
            <a:spLocks noGrp="1" noChangeArrowheads="1"/>
          </p:cNvSpPr>
          <p:nvPr>
            <p:ph type="ctrTitle"/>
          </p:nvPr>
        </p:nvSpPr>
        <p:spPr>
          <a:xfrm>
            <a:off x="150813" y="150813"/>
            <a:ext cx="7772400" cy="533400"/>
          </a:xfrm>
        </p:spPr>
        <p:txBody>
          <a:bodyPr/>
          <a:lstStyle/>
          <a:p>
            <a:pPr eaLnBrk="1" hangingPunct="1"/>
            <a:r>
              <a:rPr lang="en-GB" smtClean="0"/>
              <a:t>Contents</a:t>
            </a:r>
          </a:p>
        </p:txBody>
      </p:sp>
      <p:sp>
        <p:nvSpPr>
          <p:cNvPr id="13324" name="AutoShape 37"/>
          <p:cNvSpPr>
            <a:spLocks noChangeArrowheads="1"/>
          </p:cNvSpPr>
          <p:nvPr/>
        </p:nvSpPr>
        <p:spPr bwMode="auto">
          <a:xfrm>
            <a:off x="685800" y="2876550"/>
            <a:ext cx="4876800" cy="525463"/>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A4.2 Solving linear inequalities</a:t>
            </a:r>
          </a:p>
        </p:txBody>
      </p:sp>
      <p:sp>
        <p:nvSpPr>
          <p:cNvPr id="13325" name="AutoShape 41"/>
          <p:cNvSpPr>
            <a:spLocks noChangeArrowheads="1"/>
          </p:cNvSpPr>
          <p:nvPr/>
        </p:nvSpPr>
        <p:spPr bwMode="auto">
          <a:xfrm>
            <a:off x="685800" y="3700463"/>
            <a:ext cx="45720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A4.3 Inequalities and regions</a:t>
            </a:r>
          </a:p>
        </p:txBody>
      </p:sp>
      <p:sp>
        <p:nvSpPr>
          <p:cNvPr id="13326" name="AutoShape 42"/>
          <p:cNvSpPr>
            <a:spLocks noChangeArrowheads="1"/>
          </p:cNvSpPr>
          <p:nvPr/>
        </p:nvSpPr>
        <p:spPr bwMode="auto">
          <a:xfrm>
            <a:off x="685800" y="4525963"/>
            <a:ext cx="51816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A4.4 Inequalities in two variables</a:t>
            </a:r>
          </a:p>
        </p:txBody>
      </p:sp>
      <p:sp>
        <p:nvSpPr>
          <p:cNvPr id="13327" name="AutoShape 43"/>
          <p:cNvSpPr>
            <a:spLocks noChangeArrowheads="1"/>
          </p:cNvSpPr>
          <p:nvPr/>
        </p:nvSpPr>
        <p:spPr bwMode="auto">
          <a:xfrm>
            <a:off x="685800" y="5351463"/>
            <a:ext cx="42672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A4.5 Quadratic inequalities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p:cNvSpPr>
            <a:spLocks noGrp="1" noChangeArrowheads="1"/>
          </p:cNvSpPr>
          <p:nvPr>
            <p:ph type="title" idx="4294967295"/>
          </p:nvPr>
        </p:nvSpPr>
        <p:spPr/>
        <p:txBody>
          <a:bodyPr/>
          <a:lstStyle/>
          <a:p>
            <a:pPr eaLnBrk="1" hangingPunct="1"/>
            <a:r>
              <a:rPr lang="en-US" smtClean="0"/>
              <a:t>Overlapping solutions</a:t>
            </a:r>
            <a:endParaRPr lang="en-GB" smtClean="0"/>
          </a:p>
        </p:txBody>
      </p:sp>
      <p:sp>
        <p:nvSpPr>
          <p:cNvPr id="29701" name="Text Box 5"/>
          <p:cNvSpPr txBox="1">
            <a:spLocks noChangeArrowheads="1"/>
          </p:cNvSpPr>
          <p:nvPr/>
        </p:nvSpPr>
        <p:spPr bwMode="auto">
          <a:xfrm>
            <a:off x="288925" y="1066800"/>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Solve the following inequality and illustrate the solution on a number line.</a:t>
            </a:r>
            <a:endParaRPr lang="en-GB"/>
          </a:p>
        </p:txBody>
      </p:sp>
      <p:sp>
        <p:nvSpPr>
          <p:cNvPr id="121862" name="Text Box 6"/>
          <p:cNvSpPr txBox="1">
            <a:spLocks noChangeArrowheads="1"/>
          </p:cNvSpPr>
          <p:nvPr/>
        </p:nvSpPr>
        <p:spPr bwMode="auto">
          <a:xfrm>
            <a:off x="288925" y="2192338"/>
            <a:ext cx="5730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Treating as two separate inequalities,</a:t>
            </a:r>
            <a:endParaRPr lang="en-GB"/>
          </a:p>
        </p:txBody>
      </p:sp>
      <p:sp>
        <p:nvSpPr>
          <p:cNvPr id="29703" name="Text Box 7"/>
          <p:cNvSpPr txBox="1">
            <a:spLocks noChangeArrowheads="1"/>
          </p:cNvSpPr>
          <p:nvPr/>
        </p:nvSpPr>
        <p:spPr bwMode="auto">
          <a:xfrm>
            <a:off x="3286125" y="1782763"/>
            <a:ext cx="2582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r>
              <a:rPr lang="en-GB" i="1">
                <a:latin typeface="Times New Roman" pitchFamily="18" charset="0"/>
              </a:rPr>
              <a:t>x</a:t>
            </a:r>
            <a:r>
              <a:rPr lang="en-GB"/>
              <a:t> – </a:t>
            </a:r>
            <a:r>
              <a:rPr lang="en-US"/>
              <a:t>1</a:t>
            </a:r>
            <a:r>
              <a:rPr lang="en-GB"/>
              <a:t> </a:t>
            </a:r>
            <a:r>
              <a:rPr lang="en-US">
                <a:solidFill>
                  <a:schemeClr val="tx1"/>
                </a:solidFill>
              </a:rPr>
              <a:t>≤ </a:t>
            </a:r>
            <a:r>
              <a:rPr lang="en-US" i="1">
                <a:latin typeface="Times New Roman" pitchFamily="18" charset="0"/>
              </a:rPr>
              <a:t>x</a:t>
            </a:r>
            <a:r>
              <a:rPr lang="en-US"/>
              <a:t> + 2 </a:t>
            </a:r>
            <a:r>
              <a:rPr lang="en-US">
                <a:solidFill>
                  <a:schemeClr val="tx1"/>
                </a:solidFill>
              </a:rPr>
              <a:t>&lt;</a:t>
            </a:r>
            <a:r>
              <a:rPr lang="en-GB">
                <a:solidFill>
                  <a:schemeClr val="tx1"/>
                </a:solidFill>
              </a:rPr>
              <a:t> </a:t>
            </a:r>
            <a:r>
              <a:rPr lang="en-US">
                <a:solidFill>
                  <a:schemeClr val="tx1"/>
                </a:solidFill>
              </a:rPr>
              <a:t>7</a:t>
            </a:r>
            <a:r>
              <a:rPr lang="en-US"/>
              <a:t> </a:t>
            </a:r>
            <a:endParaRPr lang="en-GB"/>
          </a:p>
        </p:txBody>
      </p:sp>
      <p:sp>
        <p:nvSpPr>
          <p:cNvPr id="121864" name="Text Box 8"/>
          <p:cNvSpPr txBox="1">
            <a:spLocks noChangeArrowheads="1"/>
          </p:cNvSpPr>
          <p:nvPr/>
        </p:nvSpPr>
        <p:spPr bwMode="auto">
          <a:xfrm>
            <a:off x="1371600" y="2603500"/>
            <a:ext cx="1982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r>
              <a:rPr lang="en-GB" i="1">
                <a:latin typeface="Times New Roman" pitchFamily="18" charset="0"/>
              </a:rPr>
              <a:t>x</a:t>
            </a:r>
            <a:r>
              <a:rPr lang="en-GB"/>
              <a:t> – </a:t>
            </a:r>
            <a:r>
              <a:rPr lang="en-US"/>
              <a:t>1</a:t>
            </a:r>
            <a:r>
              <a:rPr lang="en-GB"/>
              <a:t> </a:t>
            </a:r>
            <a:r>
              <a:rPr lang="en-US">
                <a:solidFill>
                  <a:schemeClr val="tx1"/>
                </a:solidFill>
              </a:rPr>
              <a:t>≤ </a:t>
            </a:r>
            <a:r>
              <a:rPr lang="en-US" i="1">
                <a:latin typeface="Times New Roman" pitchFamily="18" charset="0"/>
              </a:rPr>
              <a:t>x</a:t>
            </a:r>
            <a:r>
              <a:rPr lang="en-US"/>
              <a:t> + 2</a:t>
            </a:r>
            <a:endParaRPr lang="en-GB"/>
          </a:p>
        </p:txBody>
      </p:sp>
      <p:sp>
        <p:nvSpPr>
          <p:cNvPr id="121865" name="Text Box 9"/>
          <p:cNvSpPr txBox="1">
            <a:spLocks noChangeArrowheads="1"/>
          </p:cNvSpPr>
          <p:nvPr/>
        </p:nvSpPr>
        <p:spPr bwMode="auto">
          <a:xfrm>
            <a:off x="1524000" y="3013075"/>
            <a:ext cx="1331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a:t>
            </a:r>
            <a:r>
              <a:rPr lang="en-GB"/>
              <a:t> – </a:t>
            </a:r>
            <a:r>
              <a:rPr lang="en-US"/>
              <a:t>1</a:t>
            </a:r>
            <a:r>
              <a:rPr lang="en-GB"/>
              <a:t> </a:t>
            </a:r>
            <a:r>
              <a:rPr lang="en-US">
                <a:solidFill>
                  <a:schemeClr val="tx1"/>
                </a:solidFill>
              </a:rPr>
              <a:t>≤ </a:t>
            </a:r>
            <a:r>
              <a:rPr lang="en-US"/>
              <a:t>2</a:t>
            </a:r>
            <a:endParaRPr lang="en-GB"/>
          </a:p>
        </p:txBody>
      </p:sp>
      <p:sp>
        <p:nvSpPr>
          <p:cNvPr id="121866" name="Text Box 10"/>
          <p:cNvSpPr txBox="1">
            <a:spLocks noChangeArrowheads="1"/>
          </p:cNvSpPr>
          <p:nvPr/>
        </p:nvSpPr>
        <p:spPr bwMode="auto">
          <a:xfrm>
            <a:off x="2006600" y="3424238"/>
            <a:ext cx="823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a:t>
            </a:r>
            <a:r>
              <a:rPr lang="en-GB"/>
              <a:t> </a:t>
            </a:r>
            <a:r>
              <a:rPr lang="en-US">
                <a:solidFill>
                  <a:schemeClr val="tx1"/>
                </a:solidFill>
              </a:rPr>
              <a:t>≤ </a:t>
            </a:r>
            <a:r>
              <a:rPr lang="en-US"/>
              <a:t>3</a:t>
            </a:r>
            <a:endParaRPr lang="en-GB"/>
          </a:p>
        </p:txBody>
      </p:sp>
      <p:sp>
        <p:nvSpPr>
          <p:cNvPr id="121868" name="Text Box 12"/>
          <p:cNvSpPr txBox="1">
            <a:spLocks noChangeArrowheads="1"/>
          </p:cNvSpPr>
          <p:nvPr/>
        </p:nvSpPr>
        <p:spPr bwMode="auto">
          <a:xfrm>
            <a:off x="4025900" y="2603500"/>
            <a:ext cx="69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and</a:t>
            </a:r>
          </a:p>
        </p:txBody>
      </p:sp>
      <p:sp>
        <p:nvSpPr>
          <p:cNvPr id="121869" name="Rectangle 13"/>
          <p:cNvSpPr>
            <a:spLocks noChangeArrowheads="1"/>
          </p:cNvSpPr>
          <p:nvPr/>
        </p:nvSpPr>
        <p:spPr bwMode="auto">
          <a:xfrm>
            <a:off x="5392738" y="2603500"/>
            <a:ext cx="143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latin typeface="Times New Roman" pitchFamily="18" charset="0"/>
              </a:rPr>
              <a:t>x</a:t>
            </a:r>
            <a:r>
              <a:rPr lang="en-US"/>
              <a:t> + 2 </a:t>
            </a:r>
            <a:r>
              <a:rPr lang="en-US">
                <a:solidFill>
                  <a:schemeClr val="tx1"/>
                </a:solidFill>
              </a:rPr>
              <a:t>&lt;</a:t>
            </a:r>
            <a:r>
              <a:rPr lang="en-GB">
                <a:solidFill>
                  <a:schemeClr val="tx1"/>
                </a:solidFill>
              </a:rPr>
              <a:t> </a:t>
            </a:r>
            <a:r>
              <a:rPr lang="en-US">
                <a:solidFill>
                  <a:schemeClr val="tx1"/>
                </a:solidFill>
              </a:rPr>
              <a:t>7</a:t>
            </a:r>
            <a:r>
              <a:rPr lang="en-US"/>
              <a:t> </a:t>
            </a:r>
            <a:endParaRPr lang="en-GB"/>
          </a:p>
        </p:txBody>
      </p:sp>
      <p:sp>
        <p:nvSpPr>
          <p:cNvPr id="121870" name="Rectangle 14"/>
          <p:cNvSpPr>
            <a:spLocks noChangeArrowheads="1"/>
          </p:cNvSpPr>
          <p:nvPr/>
        </p:nvSpPr>
        <p:spPr bwMode="auto">
          <a:xfrm>
            <a:off x="5862638" y="3013075"/>
            <a:ext cx="919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latin typeface="Times New Roman" pitchFamily="18" charset="0"/>
              </a:rPr>
              <a:t>x</a:t>
            </a:r>
            <a:r>
              <a:rPr lang="en-US"/>
              <a:t> </a:t>
            </a:r>
            <a:r>
              <a:rPr lang="en-US">
                <a:solidFill>
                  <a:schemeClr val="tx1"/>
                </a:solidFill>
              </a:rPr>
              <a:t>&lt;</a:t>
            </a:r>
            <a:r>
              <a:rPr lang="en-US"/>
              <a:t> 5 </a:t>
            </a:r>
            <a:endParaRPr lang="en-GB"/>
          </a:p>
        </p:txBody>
      </p:sp>
      <p:sp>
        <p:nvSpPr>
          <p:cNvPr id="121872" name="Text Box 16"/>
          <p:cNvSpPr txBox="1">
            <a:spLocks noChangeArrowheads="1"/>
          </p:cNvSpPr>
          <p:nvPr/>
        </p:nvSpPr>
        <p:spPr bwMode="auto">
          <a:xfrm>
            <a:off x="381000" y="3902075"/>
            <a:ext cx="838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If </a:t>
            </a:r>
            <a:r>
              <a:rPr lang="en-US" i="1">
                <a:latin typeface="Times New Roman" pitchFamily="18" charset="0"/>
              </a:rPr>
              <a:t>x</a:t>
            </a:r>
            <a:r>
              <a:rPr lang="en-US"/>
              <a:t> &lt; 5 then it is also </a:t>
            </a:r>
            <a:r>
              <a:rPr lang="en-US">
                <a:solidFill>
                  <a:schemeClr val="tx1"/>
                </a:solidFill>
              </a:rPr>
              <a:t>≤ </a:t>
            </a:r>
            <a:r>
              <a:rPr lang="en-US"/>
              <a:t>3. The whole solution set is therefore given by </a:t>
            </a:r>
            <a:r>
              <a:rPr lang="en-US" i="1">
                <a:latin typeface="Times New Roman" pitchFamily="18" charset="0"/>
              </a:rPr>
              <a:t>x</a:t>
            </a:r>
            <a:r>
              <a:rPr lang="en-US"/>
              <a:t> </a:t>
            </a:r>
            <a:r>
              <a:rPr lang="en-US">
                <a:solidFill>
                  <a:schemeClr val="tx1"/>
                </a:solidFill>
              </a:rPr>
              <a:t>≤ </a:t>
            </a:r>
            <a:r>
              <a:rPr lang="en-US"/>
              <a:t>3. This is can be seen on the number line:</a:t>
            </a:r>
            <a:endParaRPr lang="en-GB"/>
          </a:p>
        </p:txBody>
      </p:sp>
      <p:grpSp>
        <p:nvGrpSpPr>
          <p:cNvPr id="2" name="Group 17"/>
          <p:cNvGrpSpPr>
            <a:grpSpLocks/>
          </p:cNvGrpSpPr>
          <p:nvPr/>
        </p:nvGrpSpPr>
        <p:grpSpPr bwMode="auto">
          <a:xfrm>
            <a:off x="425450" y="5486400"/>
            <a:ext cx="8291513" cy="609600"/>
            <a:chOff x="268" y="2705"/>
            <a:chExt cx="5223" cy="384"/>
          </a:xfrm>
        </p:grpSpPr>
        <p:sp>
          <p:nvSpPr>
            <p:cNvPr id="29716" name="Line 18"/>
            <p:cNvSpPr>
              <a:spLocks noChangeShapeType="1"/>
            </p:cNvSpPr>
            <p:nvPr/>
          </p:nvSpPr>
          <p:spPr bwMode="auto">
            <a:xfrm>
              <a:off x="338" y="2705"/>
              <a:ext cx="51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7" name="Line 19"/>
            <p:cNvSpPr>
              <a:spLocks noChangeShapeType="1"/>
            </p:cNvSpPr>
            <p:nvPr/>
          </p:nvSpPr>
          <p:spPr bwMode="auto">
            <a:xfrm>
              <a:off x="434"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8" name="Line 20"/>
            <p:cNvSpPr>
              <a:spLocks noChangeShapeType="1"/>
            </p:cNvSpPr>
            <p:nvPr/>
          </p:nvSpPr>
          <p:spPr bwMode="auto">
            <a:xfrm>
              <a:off x="928"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9" name="Line 21"/>
            <p:cNvSpPr>
              <a:spLocks noChangeShapeType="1"/>
            </p:cNvSpPr>
            <p:nvPr/>
          </p:nvSpPr>
          <p:spPr bwMode="auto">
            <a:xfrm>
              <a:off x="1422"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0" name="Line 22"/>
            <p:cNvSpPr>
              <a:spLocks noChangeShapeType="1"/>
            </p:cNvSpPr>
            <p:nvPr/>
          </p:nvSpPr>
          <p:spPr bwMode="auto">
            <a:xfrm>
              <a:off x="1917"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1" name="Line 23"/>
            <p:cNvSpPr>
              <a:spLocks noChangeShapeType="1"/>
            </p:cNvSpPr>
            <p:nvPr/>
          </p:nvSpPr>
          <p:spPr bwMode="auto">
            <a:xfrm>
              <a:off x="2411"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2" name="Line 24"/>
            <p:cNvSpPr>
              <a:spLocks noChangeShapeType="1"/>
            </p:cNvSpPr>
            <p:nvPr/>
          </p:nvSpPr>
          <p:spPr bwMode="auto">
            <a:xfrm>
              <a:off x="2906"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3" name="Line 25"/>
            <p:cNvSpPr>
              <a:spLocks noChangeShapeType="1"/>
            </p:cNvSpPr>
            <p:nvPr/>
          </p:nvSpPr>
          <p:spPr bwMode="auto">
            <a:xfrm>
              <a:off x="3400"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4" name="Line 26"/>
            <p:cNvSpPr>
              <a:spLocks noChangeShapeType="1"/>
            </p:cNvSpPr>
            <p:nvPr/>
          </p:nvSpPr>
          <p:spPr bwMode="auto">
            <a:xfrm>
              <a:off x="3894"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5" name="Line 27"/>
            <p:cNvSpPr>
              <a:spLocks noChangeShapeType="1"/>
            </p:cNvSpPr>
            <p:nvPr/>
          </p:nvSpPr>
          <p:spPr bwMode="auto">
            <a:xfrm>
              <a:off x="4389"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6" name="Line 28"/>
            <p:cNvSpPr>
              <a:spLocks noChangeShapeType="1"/>
            </p:cNvSpPr>
            <p:nvPr/>
          </p:nvSpPr>
          <p:spPr bwMode="auto">
            <a:xfrm>
              <a:off x="4883"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7" name="Line 29"/>
            <p:cNvSpPr>
              <a:spLocks noChangeShapeType="1"/>
            </p:cNvSpPr>
            <p:nvPr/>
          </p:nvSpPr>
          <p:spPr bwMode="auto">
            <a:xfrm>
              <a:off x="5378"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8" name="Text Box 30"/>
            <p:cNvSpPr txBox="1">
              <a:spLocks noChangeArrowheads="1"/>
            </p:cNvSpPr>
            <p:nvPr/>
          </p:nvSpPr>
          <p:spPr bwMode="auto">
            <a:xfrm>
              <a:off x="268" y="280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sp>
          <p:nvSpPr>
            <p:cNvPr id="29729" name="Text Box 31"/>
            <p:cNvSpPr txBox="1">
              <a:spLocks noChangeArrowheads="1"/>
            </p:cNvSpPr>
            <p:nvPr/>
          </p:nvSpPr>
          <p:spPr bwMode="auto">
            <a:xfrm>
              <a:off x="763" y="280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sp>
          <p:nvSpPr>
            <p:cNvPr id="29730" name="Text Box 32"/>
            <p:cNvSpPr txBox="1">
              <a:spLocks noChangeArrowheads="1"/>
            </p:cNvSpPr>
            <p:nvPr/>
          </p:nvSpPr>
          <p:spPr bwMode="auto">
            <a:xfrm>
              <a:off x="1256" y="280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29731" name="Text Box 33"/>
            <p:cNvSpPr txBox="1">
              <a:spLocks noChangeArrowheads="1"/>
            </p:cNvSpPr>
            <p:nvPr/>
          </p:nvSpPr>
          <p:spPr bwMode="auto">
            <a:xfrm>
              <a:off x="1802"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a:t>
              </a:r>
            </a:p>
          </p:txBody>
        </p:sp>
        <p:sp>
          <p:nvSpPr>
            <p:cNvPr id="29732" name="Text Box 34"/>
            <p:cNvSpPr txBox="1">
              <a:spLocks noChangeArrowheads="1"/>
            </p:cNvSpPr>
            <p:nvPr/>
          </p:nvSpPr>
          <p:spPr bwMode="auto">
            <a:xfrm>
              <a:off x="2297"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29733" name="Text Box 35"/>
            <p:cNvSpPr txBox="1">
              <a:spLocks noChangeArrowheads="1"/>
            </p:cNvSpPr>
            <p:nvPr/>
          </p:nvSpPr>
          <p:spPr bwMode="auto">
            <a:xfrm>
              <a:off x="2796"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sp>
          <p:nvSpPr>
            <p:cNvPr id="29734" name="Text Box 36"/>
            <p:cNvSpPr txBox="1">
              <a:spLocks noChangeArrowheads="1"/>
            </p:cNvSpPr>
            <p:nvPr/>
          </p:nvSpPr>
          <p:spPr bwMode="auto">
            <a:xfrm>
              <a:off x="3283"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sp>
          <p:nvSpPr>
            <p:cNvPr id="29735" name="Text Box 37"/>
            <p:cNvSpPr txBox="1">
              <a:spLocks noChangeArrowheads="1"/>
            </p:cNvSpPr>
            <p:nvPr/>
          </p:nvSpPr>
          <p:spPr bwMode="auto">
            <a:xfrm>
              <a:off x="3781"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p>
          </p:txBody>
        </p:sp>
        <p:sp>
          <p:nvSpPr>
            <p:cNvPr id="29736" name="Text Box 38"/>
            <p:cNvSpPr txBox="1">
              <a:spLocks noChangeArrowheads="1"/>
            </p:cNvSpPr>
            <p:nvPr/>
          </p:nvSpPr>
          <p:spPr bwMode="auto">
            <a:xfrm>
              <a:off x="4274"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a:t>
              </a:r>
            </a:p>
          </p:txBody>
        </p:sp>
        <p:sp>
          <p:nvSpPr>
            <p:cNvPr id="29737" name="Text Box 39"/>
            <p:cNvSpPr txBox="1">
              <a:spLocks noChangeArrowheads="1"/>
            </p:cNvSpPr>
            <p:nvPr/>
          </p:nvSpPr>
          <p:spPr bwMode="auto">
            <a:xfrm>
              <a:off x="4771"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a:t>
              </a:r>
            </a:p>
          </p:txBody>
        </p:sp>
        <p:sp>
          <p:nvSpPr>
            <p:cNvPr id="29738" name="Text Box 40"/>
            <p:cNvSpPr txBox="1">
              <a:spLocks noChangeArrowheads="1"/>
            </p:cNvSpPr>
            <p:nvPr/>
          </p:nvSpPr>
          <p:spPr bwMode="auto">
            <a:xfrm>
              <a:off x="5268"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7</a:t>
              </a:r>
            </a:p>
          </p:txBody>
        </p:sp>
      </p:grpSp>
      <p:sp>
        <p:nvSpPr>
          <p:cNvPr id="121897" name="Oval 41"/>
          <p:cNvSpPr>
            <a:spLocks noChangeArrowheads="1"/>
          </p:cNvSpPr>
          <p:nvPr/>
        </p:nvSpPr>
        <p:spPr bwMode="auto">
          <a:xfrm>
            <a:off x="6886575" y="5230813"/>
            <a:ext cx="179388" cy="179387"/>
          </a:xfrm>
          <a:prstGeom prst="ellipse">
            <a:avLst/>
          </a:prstGeom>
          <a:solidFill>
            <a:schemeClr val="bg1"/>
          </a:solidFill>
          <a:ln w="28575">
            <a:solidFill>
              <a:srgbClr val="FF6600"/>
            </a:solidFill>
            <a:round/>
            <a:headEnd/>
            <a:tailEnd/>
          </a:ln>
        </p:spPr>
        <p:txBody>
          <a:bodyPr wrap="none" anchor="ctr"/>
          <a:lstStyle/>
          <a:p>
            <a:endParaRPr lang="en-US"/>
          </a:p>
        </p:txBody>
      </p:sp>
      <p:sp>
        <p:nvSpPr>
          <p:cNvPr id="121898" name="Line 42"/>
          <p:cNvSpPr>
            <a:spLocks noChangeShapeType="1"/>
          </p:cNvSpPr>
          <p:nvPr/>
        </p:nvSpPr>
        <p:spPr bwMode="auto">
          <a:xfrm>
            <a:off x="601663" y="5321300"/>
            <a:ext cx="6294437" cy="0"/>
          </a:xfrm>
          <a:prstGeom prst="line">
            <a:avLst/>
          </a:prstGeom>
          <a:noFill/>
          <a:ln w="28575">
            <a:solidFill>
              <a:srgbClr val="FF66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21900" name="Oval 44"/>
          <p:cNvSpPr>
            <a:spLocks noChangeArrowheads="1"/>
          </p:cNvSpPr>
          <p:nvPr/>
        </p:nvSpPr>
        <p:spPr bwMode="auto">
          <a:xfrm>
            <a:off x="5294313" y="4953000"/>
            <a:ext cx="179387" cy="179388"/>
          </a:xfrm>
          <a:prstGeom prst="ellipse">
            <a:avLst/>
          </a:prstGeom>
          <a:solidFill>
            <a:srgbClr val="FF8E41"/>
          </a:solidFill>
          <a:ln w="28575">
            <a:solidFill>
              <a:srgbClr val="FF6600"/>
            </a:solidFill>
            <a:round/>
            <a:headEnd/>
            <a:tailEnd/>
          </a:ln>
        </p:spPr>
        <p:txBody>
          <a:bodyPr wrap="none" anchor="ctr"/>
          <a:lstStyle/>
          <a:p>
            <a:endParaRPr lang="en-US"/>
          </a:p>
        </p:txBody>
      </p:sp>
      <p:sp>
        <p:nvSpPr>
          <p:cNvPr id="121901" name="Line 45"/>
          <p:cNvSpPr>
            <a:spLocks noChangeShapeType="1"/>
          </p:cNvSpPr>
          <p:nvPr/>
        </p:nvSpPr>
        <p:spPr bwMode="auto">
          <a:xfrm>
            <a:off x="588963" y="5043488"/>
            <a:ext cx="4714875" cy="0"/>
          </a:xfrm>
          <a:prstGeom prst="line">
            <a:avLst/>
          </a:prstGeom>
          <a:noFill/>
          <a:ln w="28575">
            <a:solidFill>
              <a:srgbClr val="FF66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8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8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186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1868"/>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2186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187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1872"/>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21900"/>
                                        </p:tgtEl>
                                        <p:attrNameLst>
                                          <p:attrName>style.visibility</p:attrName>
                                        </p:attrNameLst>
                                      </p:cBhvr>
                                      <p:to>
                                        <p:strVal val="visible"/>
                                      </p:to>
                                    </p:set>
                                  </p:childTnLst>
                                </p:cTn>
                              </p:par>
                              <p:par>
                                <p:cTn id="40" presetID="22" presetClass="entr" presetSubtype="2" fill="hold" grpId="0" nodeType="withEffect">
                                  <p:stCondLst>
                                    <p:cond delay="0"/>
                                  </p:stCondLst>
                                  <p:childTnLst>
                                    <p:set>
                                      <p:cBhvr>
                                        <p:cTn id="41" dur="1" fill="hold">
                                          <p:stCondLst>
                                            <p:cond delay="0"/>
                                          </p:stCondLst>
                                        </p:cTn>
                                        <p:tgtEl>
                                          <p:spTgt spid="121901"/>
                                        </p:tgtEl>
                                        <p:attrNameLst>
                                          <p:attrName>style.visibility</p:attrName>
                                        </p:attrNameLst>
                                      </p:cBhvr>
                                      <p:to>
                                        <p:strVal val="visible"/>
                                      </p:to>
                                    </p:set>
                                    <p:animEffect transition="in" filter="wipe(right)">
                                      <p:cBhvr>
                                        <p:cTn id="42" dur="1000"/>
                                        <p:tgtEl>
                                          <p:spTgt spid="121901"/>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121897"/>
                                        </p:tgtEl>
                                        <p:attrNameLst>
                                          <p:attrName>style.visibility</p:attrName>
                                        </p:attrNameLst>
                                      </p:cBhvr>
                                      <p:to>
                                        <p:strVal val="visible"/>
                                      </p:to>
                                    </p:set>
                                  </p:childTnLst>
                                </p:cTn>
                              </p:par>
                              <p:par>
                                <p:cTn id="45" presetID="22" presetClass="entr" presetSubtype="2" fill="hold" grpId="0" nodeType="withEffect">
                                  <p:stCondLst>
                                    <p:cond delay="0"/>
                                  </p:stCondLst>
                                  <p:childTnLst>
                                    <p:set>
                                      <p:cBhvr>
                                        <p:cTn id="46" dur="1" fill="hold">
                                          <p:stCondLst>
                                            <p:cond delay="0"/>
                                          </p:stCondLst>
                                        </p:cTn>
                                        <p:tgtEl>
                                          <p:spTgt spid="121898"/>
                                        </p:tgtEl>
                                        <p:attrNameLst>
                                          <p:attrName>style.visibility</p:attrName>
                                        </p:attrNameLst>
                                      </p:cBhvr>
                                      <p:to>
                                        <p:strVal val="visible"/>
                                      </p:to>
                                    </p:set>
                                    <p:animEffect transition="in" filter="wipe(right)">
                                      <p:cBhvr>
                                        <p:cTn id="47" dur="1000"/>
                                        <p:tgtEl>
                                          <p:spTgt spid="121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2" grpId="0"/>
      <p:bldP spid="121864" grpId="0"/>
      <p:bldP spid="121865" grpId="0"/>
      <p:bldP spid="121866" grpId="0"/>
      <p:bldP spid="121868" grpId="0"/>
      <p:bldP spid="121869" grpId="0"/>
      <p:bldP spid="121870" grpId="0"/>
      <p:bldP spid="121872" grpId="0"/>
      <p:bldP spid="121897" grpId="0" animBg="1"/>
      <p:bldP spid="121898" grpId="0" animBg="1"/>
      <p:bldP spid="121900" grpId="0" animBg="1"/>
      <p:bldP spid="12190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4"/>
          <p:cNvSpPr>
            <a:spLocks noGrp="1" noChangeArrowheads="1"/>
          </p:cNvSpPr>
          <p:nvPr>
            <p:ph type="title" idx="4294967295"/>
          </p:nvPr>
        </p:nvSpPr>
        <p:spPr/>
        <p:txBody>
          <a:bodyPr/>
          <a:lstStyle/>
          <a:p>
            <a:pPr eaLnBrk="1" hangingPunct="1"/>
            <a:r>
              <a:rPr lang="en-US" smtClean="0"/>
              <a:t>Solutions in two parts</a:t>
            </a:r>
            <a:endParaRPr lang="en-GB" smtClean="0"/>
          </a:p>
        </p:txBody>
      </p:sp>
      <p:sp>
        <p:nvSpPr>
          <p:cNvPr id="30725" name="Text Box 5"/>
          <p:cNvSpPr txBox="1">
            <a:spLocks noChangeArrowheads="1"/>
          </p:cNvSpPr>
          <p:nvPr/>
        </p:nvSpPr>
        <p:spPr bwMode="auto">
          <a:xfrm>
            <a:off x="288925" y="1066800"/>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Solve the following inequality and illustrate the solution on a number line:</a:t>
            </a:r>
            <a:endParaRPr lang="en-GB">
              <a:solidFill>
                <a:schemeClr val="tx1"/>
              </a:solidFill>
            </a:endParaRPr>
          </a:p>
        </p:txBody>
      </p:sp>
      <p:sp>
        <p:nvSpPr>
          <p:cNvPr id="119814" name="Text Box 6"/>
          <p:cNvSpPr txBox="1">
            <a:spLocks noChangeArrowheads="1"/>
          </p:cNvSpPr>
          <p:nvPr/>
        </p:nvSpPr>
        <p:spPr bwMode="auto">
          <a:xfrm>
            <a:off x="288925" y="2209800"/>
            <a:ext cx="5730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Treating as two separate inequalities,</a:t>
            </a:r>
            <a:endParaRPr lang="en-GB">
              <a:solidFill>
                <a:schemeClr val="tx1"/>
              </a:solidFill>
            </a:endParaRPr>
          </a:p>
        </p:txBody>
      </p:sp>
      <p:sp>
        <p:nvSpPr>
          <p:cNvPr id="30727" name="Text Box 7"/>
          <p:cNvSpPr txBox="1">
            <a:spLocks noChangeArrowheads="1"/>
          </p:cNvSpPr>
          <p:nvPr/>
        </p:nvSpPr>
        <p:spPr bwMode="auto">
          <a:xfrm>
            <a:off x="2871788" y="1752600"/>
            <a:ext cx="3411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4</a:t>
            </a:r>
            <a:r>
              <a:rPr lang="en-GB" i="1">
                <a:latin typeface="Times New Roman" pitchFamily="18" charset="0"/>
              </a:rPr>
              <a:t>x</a:t>
            </a:r>
            <a:r>
              <a:rPr lang="en-GB"/>
              <a:t> </a:t>
            </a:r>
            <a:r>
              <a:rPr lang="en-US"/>
              <a:t>+</a:t>
            </a:r>
            <a:r>
              <a:rPr lang="en-GB"/>
              <a:t> </a:t>
            </a:r>
            <a:r>
              <a:rPr lang="en-US"/>
              <a:t>5</a:t>
            </a:r>
            <a:r>
              <a:rPr lang="en-GB"/>
              <a:t> </a:t>
            </a:r>
            <a:r>
              <a:rPr lang="en-US">
                <a:solidFill>
                  <a:schemeClr val="tx1"/>
                </a:solidFill>
              </a:rPr>
              <a:t>&lt; </a:t>
            </a:r>
            <a:r>
              <a:rPr lang="en-US"/>
              <a:t>3</a:t>
            </a:r>
            <a:r>
              <a:rPr lang="en-US" i="1">
                <a:latin typeface="Times New Roman" pitchFamily="18" charset="0"/>
              </a:rPr>
              <a:t>x</a:t>
            </a:r>
            <a:r>
              <a:rPr lang="en-US"/>
              <a:t> + 5 </a:t>
            </a:r>
            <a:r>
              <a:rPr lang="en-US">
                <a:solidFill>
                  <a:schemeClr val="tx1"/>
                </a:solidFill>
              </a:rPr>
              <a:t>≤</a:t>
            </a:r>
            <a:r>
              <a:rPr lang="en-GB">
                <a:solidFill>
                  <a:schemeClr val="tx1"/>
                </a:solidFill>
              </a:rPr>
              <a:t> </a:t>
            </a:r>
            <a:r>
              <a:rPr lang="en-US">
                <a:solidFill>
                  <a:schemeClr val="tx1"/>
                </a:solidFill>
              </a:rPr>
              <a:t>4</a:t>
            </a:r>
            <a:r>
              <a:rPr lang="en-US" i="1">
                <a:latin typeface="Times New Roman" pitchFamily="18" charset="0"/>
              </a:rPr>
              <a:t>x</a:t>
            </a:r>
            <a:r>
              <a:rPr lang="en-US"/>
              <a:t> + 3 </a:t>
            </a:r>
            <a:endParaRPr lang="en-GB"/>
          </a:p>
        </p:txBody>
      </p:sp>
      <p:sp>
        <p:nvSpPr>
          <p:cNvPr id="119818" name="Text Box 10"/>
          <p:cNvSpPr txBox="1">
            <a:spLocks noChangeArrowheads="1"/>
          </p:cNvSpPr>
          <p:nvPr/>
        </p:nvSpPr>
        <p:spPr bwMode="auto">
          <a:xfrm>
            <a:off x="1219200" y="2663825"/>
            <a:ext cx="2171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4</a:t>
            </a:r>
            <a:r>
              <a:rPr lang="en-GB" i="1">
                <a:latin typeface="Times New Roman" pitchFamily="18" charset="0"/>
              </a:rPr>
              <a:t>x</a:t>
            </a:r>
            <a:r>
              <a:rPr lang="en-GB"/>
              <a:t> </a:t>
            </a:r>
            <a:r>
              <a:rPr lang="en-US"/>
              <a:t>+</a:t>
            </a:r>
            <a:r>
              <a:rPr lang="en-GB"/>
              <a:t> </a:t>
            </a:r>
            <a:r>
              <a:rPr lang="en-US"/>
              <a:t>5</a:t>
            </a:r>
            <a:r>
              <a:rPr lang="en-GB"/>
              <a:t> </a:t>
            </a:r>
            <a:r>
              <a:rPr lang="en-US">
                <a:solidFill>
                  <a:schemeClr val="tx1"/>
                </a:solidFill>
              </a:rPr>
              <a:t>&lt; </a:t>
            </a:r>
            <a:r>
              <a:rPr lang="en-US"/>
              <a:t>3</a:t>
            </a:r>
            <a:r>
              <a:rPr lang="en-US" i="1">
                <a:latin typeface="Times New Roman" pitchFamily="18" charset="0"/>
              </a:rPr>
              <a:t>x</a:t>
            </a:r>
            <a:r>
              <a:rPr lang="en-US"/>
              <a:t> + 5</a:t>
            </a:r>
            <a:endParaRPr lang="en-GB"/>
          </a:p>
        </p:txBody>
      </p:sp>
      <p:sp>
        <p:nvSpPr>
          <p:cNvPr id="119850" name="Text Box 42"/>
          <p:cNvSpPr txBox="1">
            <a:spLocks noChangeArrowheads="1"/>
          </p:cNvSpPr>
          <p:nvPr/>
        </p:nvSpPr>
        <p:spPr bwMode="auto">
          <a:xfrm>
            <a:off x="1735138" y="3073400"/>
            <a:ext cx="113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4</a:t>
            </a:r>
            <a:r>
              <a:rPr lang="en-US" i="1">
                <a:latin typeface="Times New Roman" pitchFamily="18" charset="0"/>
              </a:rPr>
              <a:t>x</a:t>
            </a:r>
            <a:r>
              <a:rPr lang="en-GB"/>
              <a:t> </a:t>
            </a:r>
            <a:r>
              <a:rPr lang="en-US">
                <a:solidFill>
                  <a:schemeClr val="tx1"/>
                </a:solidFill>
              </a:rPr>
              <a:t>&lt; </a:t>
            </a:r>
            <a:r>
              <a:rPr lang="en-US"/>
              <a:t>3</a:t>
            </a:r>
            <a:r>
              <a:rPr lang="en-US" i="1">
                <a:latin typeface="Times New Roman" pitchFamily="18" charset="0"/>
              </a:rPr>
              <a:t>x</a:t>
            </a:r>
            <a:endParaRPr lang="en-GB" i="1">
              <a:latin typeface="Times New Roman" pitchFamily="18" charset="0"/>
            </a:endParaRPr>
          </a:p>
        </p:txBody>
      </p:sp>
      <p:sp>
        <p:nvSpPr>
          <p:cNvPr id="119851" name="Text Box 43"/>
          <p:cNvSpPr txBox="1">
            <a:spLocks noChangeArrowheads="1"/>
          </p:cNvSpPr>
          <p:nvPr/>
        </p:nvSpPr>
        <p:spPr bwMode="auto">
          <a:xfrm>
            <a:off x="1887538" y="3484563"/>
            <a:ext cx="83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x</a:t>
            </a:r>
            <a:r>
              <a:rPr lang="en-GB"/>
              <a:t> </a:t>
            </a:r>
            <a:r>
              <a:rPr lang="en-US">
                <a:solidFill>
                  <a:schemeClr val="tx1"/>
                </a:solidFill>
              </a:rPr>
              <a:t>&lt; </a:t>
            </a:r>
            <a:r>
              <a:rPr lang="en-US"/>
              <a:t>0</a:t>
            </a:r>
            <a:endParaRPr lang="en-GB"/>
          </a:p>
        </p:txBody>
      </p:sp>
      <p:sp>
        <p:nvSpPr>
          <p:cNvPr id="119853" name="Text Box 45"/>
          <p:cNvSpPr txBox="1">
            <a:spLocks noChangeArrowheads="1"/>
          </p:cNvSpPr>
          <p:nvPr/>
        </p:nvSpPr>
        <p:spPr bwMode="auto">
          <a:xfrm>
            <a:off x="4044950" y="2663825"/>
            <a:ext cx="69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and</a:t>
            </a:r>
          </a:p>
        </p:txBody>
      </p:sp>
      <p:sp>
        <p:nvSpPr>
          <p:cNvPr id="119854" name="Rectangle 46"/>
          <p:cNvSpPr>
            <a:spLocks noChangeArrowheads="1"/>
          </p:cNvSpPr>
          <p:nvPr/>
        </p:nvSpPr>
        <p:spPr bwMode="auto">
          <a:xfrm>
            <a:off x="5392738" y="2663825"/>
            <a:ext cx="2244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3</a:t>
            </a:r>
            <a:r>
              <a:rPr lang="en-US" i="1">
                <a:latin typeface="Times New Roman" pitchFamily="18" charset="0"/>
              </a:rPr>
              <a:t>x</a:t>
            </a:r>
            <a:r>
              <a:rPr lang="en-US"/>
              <a:t> + 5 </a:t>
            </a:r>
            <a:r>
              <a:rPr lang="en-US">
                <a:solidFill>
                  <a:schemeClr val="tx1"/>
                </a:solidFill>
              </a:rPr>
              <a:t>≤</a:t>
            </a:r>
            <a:r>
              <a:rPr lang="en-GB">
                <a:solidFill>
                  <a:schemeClr val="tx1"/>
                </a:solidFill>
              </a:rPr>
              <a:t> </a:t>
            </a:r>
            <a:r>
              <a:rPr lang="en-US">
                <a:solidFill>
                  <a:schemeClr val="tx1"/>
                </a:solidFill>
              </a:rPr>
              <a:t>4</a:t>
            </a:r>
            <a:r>
              <a:rPr lang="en-US" i="1">
                <a:latin typeface="Times New Roman" pitchFamily="18" charset="0"/>
              </a:rPr>
              <a:t>x</a:t>
            </a:r>
            <a:r>
              <a:rPr lang="en-US"/>
              <a:t> + 3 </a:t>
            </a:r>
            <a:endParaRPr lang="en-GB"/>
          </a:p>
        </p:txBody>
      </p:sp>
      <p:sp>
        <p:nvSpPr>
          <p:cNvPr id="119855" name="Rectangle 47"/>
          <p:cNvSpPr>
            <a:spLocks noChangeArrowheads="1"/>
          </p:cNvSpPr>
          <p:nvPr/>
        </p:nvSpPr>
        <p:spPr bwMode="auto">
          <a:xfrm>
            <a:off x="6067425" y="3073400"/>
            <a:ext cx="1423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5 </a:t>
            </a:r>
            <a:r>
              <a:rPr lang="en-US">
                <a:solidFill>
                  <a:schemeClr val="tx1"/>
                </a:solidFill>
              </a:rPr>
              <a:t>≤</a:t>
            </a:r>
            <a:r>
              <a:rPr lang="en-US"/>
              <a:t> </a:t>
            </a:r>
            <a:r>
              <a:rPr lang="en-US" i="1">
                <a:latin typeface="Times New Roman" pitchFamily="18" charset="0"/>
              </a:rPr>
              <a:t>x</a:t>
            </a:r>
            <a:r>
              <a:rPr lang="en-US"/>
              <a:t> + 3 </a:t>
            </a:r>
            <a:endParaRPr lang="en-GB"/>
          </a:p>
        </p:txBody>
      </p:sp>
      <p:sp>
        <p:nvSpPr>
          <p:cNvPr id="119856" name="Rectangle 48"/>
          <p:cNvSpPr>
            <a:spLocks noChangeArrowheads="1"/>
          </p:cNvSpPr>
          <p:nvPr/>
        </p:nvSpPr>
        <p:spPr bwMode="auto">
          <a:xfrm>
            <a:off x="6102350" y="3484563"/>
            <a:ext cx="823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2 </a:t>
            </a:r>
            <a:r>
              <a:rPr lang="en-US">
                <a:solidFill>
                  <a:schemeClr val="tx1"/>
                </a:solidFill>
              </a:rPr>
              <a:t>≤</a:t>
            </a:r>
            <a:r>
              <a:rPr lang="en-US"/>
              <a:t> </a:t>
            </a:r>
            <a:r>
              <a:rPr lang="en-US" i="1">
                <a:latin typeface="Times New Roman" pitchFamily="18" charset="0"/>
              </a:rPr>
              <a:t>x</a:t>
            </a:r>
            <a:endParaRPr lang="en-GB" i="1">
              <a:latin typeface="Times New Roman" pitchFamily="18" charset="0"/>
            </a:endParaRPr>
          </a:p>
        </p:txBody>
      </p:sp>
      <p:sp>
        <p:nvSpPr>
          <p:cNvPr id="119857" name="Text Box 49"/>
          <p:cNvSpPr txBox="1">
            <a:spLocks noChangeArrowheads="1"/>
          </p:cNvSpPr>
          <p:nvPr/>
        </p:nvSpPr>
        <p:spPr bwMode="auto">
          <a:xfrm>
            <a:off x="381000" y="4303713"/>
            <a:ext cx="838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cannot write these solutions as a single combined inequality. The solution has two parts.</a:t>
            </a:r>
            <a:endParaRPr lang="en-GB"/>
          </a:p>
        </p:txBody>
      </p:sp>
      <p:grpSp>
        <p:nvGrpSpPr>
          <p:cNvPr id="2" name="Group 50"/>
          <p:cNvGrpSpPr>
            <a:grpSpLocks/>
          </p:cNvGrpSpPr>
          <p:nvPr/>
        </p:nvGrpSpPr>
        <p:grpSpPr bwMode="auto">
          <a:xfrm>
            <a:off x="425450" y="5486400"/>
            <a:ext cx="8291513" cy="609600"/>
            <a:chOff x="268" y="2705"/>
            <a:chExt cx="5223" cy="384"/>
          </a:xfrm>
        </p:grpSpPr>
        <p:sp>
          <p:nvSpPr>
            <p:cNvPr id="30742" name="Line 51"/>
            <p:cNvSpPr>
              <a:spLocks noChangeShapeType="1"/>
            </p:cNvSpPr>
            <p:nvPr/>
          </p:nvSpPr>
          <p:spPr bwMode="auto">
            <a:xfrm>
              <a:off x="338" y="2705"/>
              <a:ext cx="51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3" name="Line 52"/>
            <p:cNvSpPr>
              <a:spLocks noChangeShapeType="1"/>
            </p:cNvSpPr>
            <p:nvPr/>
          </p:nvSpPr>
          <p:spPr bwMode="auto">
            <a:xfrm>
              <a:off x="434"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4" name="Line 53"/>
            <p:cNvSpPr>
              <a:spLocks noChangeShapeType="1"/>
            </p:cNvSpPr>
            <p:nvPr/>
          </p:nvSpPr>
          <p:spPr bwMode="auto">
            <a:xfrm>
              <a:off x="928"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5" name="Line 54"/>
            <p:cNvSpPr>
              <a:spLocks noChangeShapeType="1"/>
            </p:cNvSpPr>
            <p:nvPr/>
          </p:nvSpPr>
          <p:spPr bwMode="auto">
            <a:xfrm>
              <a:off x="1422"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6" name="Line 55"/>
            <p:cNvSpPr>
              <a:spLocks noChangeShapeType="1"/>
            </p:cNvSpPr>
            <p:nvPr/>
          </p:nvSpPr>
          <p:spPr bwMode="auto">
            <a:xfrm>
              <a:off x="1917"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7" name="Line 56"/>
            <p:cNvSpPr>
              <a:spLocks noChangeShapeType="1"/>
            </p:cNvSpPr>
            <p:nvPr/>
          </p:nvSpPr>
          <p:spPr bwMode="auto">
            <a:xfrm>
              <a:off x="2411"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8" name="Line 57"/>
            <p:cNvSpPr>
              <a:spLocks noChangeShapeType="1"/>
            </p:cNvSpPr>
            <p:nvPr/>
          </p:nvSpPr>
          <p:spPr bwMode="auto">
            <a:xfrm>
              <a:off x="2906"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9" name="Line 58"/>
            <p:cNvSpPr>
              <a:spLocks noChangeShapeType="1"/>
            </p:cNvSpPr>
            <p:nvPr/>
          </p:nvSpPr>
          <p:spPr bwMode="auto">
            <a:xfrm>
              <a:off x="3400"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0" name="Line 59"/>
            <p:cNvSpPr>
              <a:spLocks noChangeShapeType="1"/>
            </p:cNvSpPr>
            <p:nvPr/>
          </p:nvSpPr>
          <p:spPr bwMode="auto">
            <a:xfrm>
              <a:off x="3894"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1" name="Line 60"/>
            <p:cNvSpPr>
              <a:spLocks noChangeShapeType="1"/>
            </p:cNvSpPr>
            <p:nvPr/>
          </p:nvSpPr>
          <p:spPr bwMode="auto">
            <a:xfrm>
              <a:off x="4389"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2" name="Line 61"/>
            <p:cNvSpPr>
              <a:spLocks noChangeShapeType="1"/>
            </p:cNvSpPr>
            <p:nvPr/>
          </p:nvSpPr>
          <p:spPr bwMode="auto">
            <a:xfrm>
              <a:off x="4883"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3" name="Line 62"/>
            <p:cNvSpPr>
              <a:spLocks noChangeShapeType="1"/>
            </p:cNvSpPr>
            <p:nvPr/>
          </p:nvSpPr>
          <p:spPr bwMode="auto">
            <a:xfrm>
              <a:off x="5378"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4" name="Text Box 63"/>
            <p:cNvSpPr txBox="1">
              <a:spLocks noChangeArrowheads="1"/>
            </p:cNvSpPr>
            <p:nvPr/>
          </p:nvSpPr>
          <p:spPr bwMode="auto">
            <a:xfrm>
              <a:off x="268" y="280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sp>
          <p:nvSpPr>
            <p:cNvPr id="30755" name="Text Box 64"/>
            <p:cNvSpPr txBox="1">
              <a:spLocks noChangeArrowheads="1"/>
            </p:cNvSpPr>
            <p:nvPr/>
          </p:nvSpPr>
          <p:spPr bwMode="auto">
            <a:xfrm>
              <a:off x="763" y="280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sp>
          <p:nvSpPr>
            <p:cNvPr id="30756" name="Text Box 65"/>
            <p:cNvSpPr txBox="1">
              <a:spLocks noChangeArrowheads="1"/>
            </p:cNvSpPr>
            <p:nvPr/>
          </p:nvSpPr>
          <p:spPr bwMode="auto">
            <a:xfrm>
              <a:off x="1256" y="280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30757" name="Text Box 66"/>
            <p:cNvSpPr txBox="1">
              <a:spLocks noChangeArrowheads="1"/>
            </p:cNvSpPr>
            <p:nvPr/>
          </p:nvSpPr>
          <p:spPr bwMode="auto">
            <a:xfrm>
              <a:off x="1802"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a:t>
              </a:r>
            </a:p>
          </p:txBody>
        </p:sp>
        <p:sp>
          <p:nvSpPr>
            <p:cNvPr id="30758" name="Text Box 67"/>
            <p:cNvSpPr txBox="1">
              <a:spLocks noChangeArrowheads="1"/>
            </p:cNvSpPr>
            <p:nvPr/>
          </p:nvSpPr>
          <p:spPr bwMode="auto">
            <a:xfrm>
              <a:off x="2297"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30759" name="Text Box 68"/>
            <p:cNvSpPr txBox="1">
              <a:spLocks noChangeArrowheads="1"/>
            </p:cNvSpPr>
            <p:nvPr/>
          </p:nvSpPr>
          <p:spPr bwMode="auto">
            <a:xfrm>
              <a:off x="2796"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sp>
          <p:nvSpPr>
            <p:cNvPr id="30760" name="Text Box 69"/>
            <p:cNvSpPr txBox="1">
              <a:spLocks noChangeArrowheads="1"/>
            </p:cNvSpPr>
            <p:nvPr/>
          </p:nvSpPr>
          <p:spPr bwMode="auto">
            <a:xfrm>
              <a:off x="3283"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sp>
          <p:nvSpPr>
            <p:cNvPr id="30761" name="Text Box 70"/>
            <p:cNvSpPr txBox="1">
              <a:spLocks noChangeArrowheads="1"/>
            </p:cNvSpPr>
            <p:nvPr/>
          </p:nvSpPr>
          <p:spPr bwMode="auto">
            <a:xfrm>
              <a:off x="3781"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p>
          </p:txBody>
        </p:sp>
        <p:sp>
          <p:nvSpPr>
            <p:cNvPr id="30762" name="Text Box 71"/>
            <p:cNvSpPr txBox="1">
              <a:spLocks noChangeArrowheads="1"/>
            </p:cNvSpPr>
            <p:nvPr/>
          </p:nvSpPr>
          <p:spPr bwMode="auto">
            <a:xfrm>
              <a:off x="4274"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a:t>
              </a:r>
            </a:p>
          </p:txBody>
        </p:sp>
        <p:sp>
          <p:nvSpPr>
            <p:cNvPr id="30763" name="Text Box 72"/>
            <p:cNvSpPr txBox="1">
              <a:spLocks noChangeArrowheads="1"/>
            </p:cNvSpPr>
            <p:nvPr/>
          </p:nvSpPr>
          <p:spPr bwMode="auto">
            <a:xfrm>
              <a:off x="4771"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a:t>
              </a:r>
            </a:p>
          </p:txBody>
        </p:sp>
        <p:sp>
          <p:nvSpPr>
            <p:cNvPr id="30764" name="Text Box 73"/>
            <p:cNvSpPr txBox="1">
              <a:spLocks noChangeArrowheads="1"/>
            </p:cNvSpPr>
            <p:nvPr/>
          </p:nvSpPr>
          <p:spPr bwMode="auto">
            <a:xfrm>
              <a:off x="5268"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7</a:t>
              </a:r>
            </a:p>
          </p:txBody>
        </p:sp>
      </p:grpSp>
      <p:sp>
        <p:nvSpPr>
          <p:cNvPr id="119882" name="Oval 74"/>
          <p:cNvSpPr>
            <a:spLocks noChangeArrowheads="1"/>
          </p:cNvSpPr>
          <p:nvPr/>
        </p:nvSpPr>
        <p:spPr bwMode="auto">
          <a:xfrm>
            <a:off x="4545013" y="5230813"/>
            <a:ext cx="179387" cy="179387"/>
          </a:xfrm>
          <a:prstGeom prst="ellipse">
            <a:avLst/>
          </a:prstGeom>
          <a:solidFill>
            <a:srgbClr val="FF8E41"/>
          </a:solidFill>
          <a:ln w="28575">
            <a:solidFill>
              <a:srgbClr val="FF6600"/>
            </a:solidFill>
            <a:round/>
            <a:headEnd/>
            <a:tailEnd/>
          </a:ln>
        </p:spPr>
        <p:txBody>
          <a:bodyPr wrap="none" anchor="ctr"/>
          <a:lstStyle/>
          <a:p>
            <a:endParaRPr lang="en-US"/>
          </a:p>
        </p:txBody>
      </p:sp>
      <p:sp>
        <p:nvSpPr>
          <p:cNvPr id="119883" name="Line 75"/>
          <p:cNvSpPr>
            <a:spLocks noChangeShapeType="1"/>
          </p:cNvSpPr>
          <p:nvPr/>
        </p:nvSpPr>
        <p:spPr bwMode="auto">
          <a:xfrm>
            <a:off x="609600" y="5321300"/>
            <a:ext cx="2355850" cy="0"/>
          </a:xfrm>
          <a:prstGeom prst="line">
            <a:avLst/>
          </a:prstGeom>
          <a:noFill/>
          <a:ln w="28575">
            <a:solidFill>
              <a:srgbClr val="FF66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19884" name="Oval 76"/>
          <p:cNvSpPr>
            <a:spLocks noChangeArrowheads="1"/>
          </p:cNvSpPr>
          <p:nvPr/>
        </p:nvSpPr>
        <p:spPr bwMode="auto">
          <a:xfrm>
            <a:off x="2944813" y="5230813"/>
            <a:ext cx="179387" cy="179387"/>
          </a:xfrm>
          <a:prstGeom prst="ellipse">
            <a:avLst/>
          </a:prstGeom>
          <a:solidFill>
            <a:schemeClr val="bg1"/>
          </a:solidFill>
          <a:ln w="28575">
            <a:solidFill>
              <a:srgbClr val="FF6600"/>
            </a:solidFill>
            <a:round/>
            <a:headEnd/>
            <a:tailEnd/>
          </a:ln>
        </p:spPr>
        <p:txBody>
          <a:bodyPr wrap="none" anchor="ctr"/>
          <a:lstStyle/>
          <a:p>
            <a:endParaRPr lang="en-US"/>
          </a:p>
        </p:txBody>
      </p:sp>
      <p:sp>
        <p:nvSpPr>
          <p:cNvPr id="119885" name="Line 77"/>
          <p:cNvSpPr>
            <a:spLocks noChangeShapeType="1"/>
          </p:cNvSpPr>
          <p:nvPr/>
        </p:nvSpPr>
        <p:spPr bwMode="auto">
          <a:xfrm>
            <a:off x="4730750" y="5334000"/>
            <a:ext cx="3810000" cy="0"/>
          </a:xfrm>
          <a:prstGeom prst="line">
            <a:avLst/>
          </a:prstGeom>
          <a:noFill/>
          <a:ln w="2857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19887" name="Text Box 79"/>
          <p:cNvSpPr txBox="1">
            <a:spLocks noChangeArrowheads="1"/>
          </p:cNvSpPr>
          <p:nvPr/>
        </p:nvSpPr>
        <p:spPr bwMode="auto">
          <a:xfrm>
            <a:off x="6118225" y="3886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x </a:t>
            </a:r>
            <a:r>
              <a:rPr lang="en-GB">
                <a:solidFill>
                  <a:schemeClr val="tx1"/>
                </a:solidFill>
              </a:rPr>
              <a:t>≥</a:t>
            </a:r>
            <a:r>
              <a:rPr lang="en-US">
                <a:solidFill>
                  <a:schemeClr val="tx1"/>
                </a:solidFill>
              </a:rPr>
              <a:t> 2</a:t>
            </a:r>
            <a:endParaRPr lang="en-GB" i="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8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8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8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9853"/>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19854"/>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9855"/>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9856"/>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9887"/>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9857"/>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childTnLst>
                                </p:cTn>
                              </p:par>
                            </p:childTnLst>
                          </p:cTn>
                        </p:par>
                        <p:par>
                          <p:cTn id="46" fill="hold" nodeType="afterGroup">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119884"/>
                                        </p:tgtEl>
                                        <p:attrNameLst>
                                          <p:attrName>style.visibility</p:attrName>
                                        </p:attrNameLst>
                                      </p:cBhvr>
                                      <p:to>
                                        <p:strVal val="visible"/>
                                      </p:to>
                                    </p:set>
                                  </p:childTnLst>
                                </p:cTn>
                              </p:par>
                            </p:childTnLst>
                          </p:cTn>
                        </p:par>
                        <p:par>
                          <p:cTn id="49" fill="hold" nodeType="afterGroup">
                            <p:stCondLst>
                              <p:cond delay="0"/>
                            </p:stCondLst>
                            <p:childTnLst>
                              <p:par>
                                <p:cTn id="50" presetID="22" presetClass="entr" presetSubtype="2" fill="hold" grpId="0" nodeType="afterEffect">
                                  <p:stCondLst>
                                    <p:cond delay="0"/>
                                  </p:stCondLst>
                                  <p:childTnLst>
                                    <p:set>
                                      <p:cBhvr>
                                        <p:cTn id="51" dur="1" fill="hold">
                                          <p:stCondLst>
                                            <p:cond delay="0"/>
                                          </p:stCondLst>
                                        </p:cTn>
                                        <p:tgtEl>
                                          <p:spTgt spid="119883"/>
                                        </p:tgtEl>
                                        <p:attrNameLst>
                                          <p:attrName>style.visibility</p:attrName>
                                        </p:attrNameLst>
                                      </p:cBhvr>
                                      <p:to>
                                        <p:strVal val="visible"/>
                                      </p:to>
                                    </p:set>
                                    <p:animEffect transition="in" filter="wipe(right)">
                                      <p:cBhvr>
                                        <p:cTn id="52" dur="1000"/>
                                        <p:tgtEl>
                                          <p:spTgt spid="119883"/>
                                        </p:tgtEl>
                                      </p:cBhvr>
                                    </p:animEffect>
                                  </p:childTnLst>
                                </p:cTn>
                              </p:par>
                            </p:childTnLst>
                          </p:cTn>
                        </p:par>
                        <p:par>
                          <p:cTn id="53" fill="hold" nodeType="afterGroup">
                            <p:stCondLst>
                              <p:cond delay="1000"/>
                            </p:stCondLst>
                            <p:childTnLst>
                              <p:par>
                                <p:cTn id="54" presetID="1" presetClass="entr" presetSubtype="0" fill="hold" grpId="0" nodeType="afterEffect">
                                  <p:stCondLst>
                                    <p:cond delay="0"/>
                                  </p:stCondLst>
                                  <p:childTnLst>
                                    <p:set>
                                      <p:cBhvr>
                                        <p:cTn id="55" dur="1" fill="hold">
                                          <p:stCondLst>
                                            <p:cond delay="0"/>
                                          </p:stCondLst>
                                        </p:cTn>
                                        <p:tgtEl>
                                          <p:spTgt spid="119882"/>
                                        </p:tgtEl>
                                        <p:attrNameLst>
                                          <p:attrName>style.visibility</p:attrName>
                                        </p:attrNameLst>
                                      </p:cBhvr>
                                      <p:to>
                                        <p:strVal val="visible"/>
                                      </p:to>
                                    </p:set>
                                  </p:childTnLst>
                                </p:cTn>
                              </p:par>
                            </p:childTnLst>
                          </p:cTn>
                        </p:par>
                        <p:par>
                          <p:cTn id="56" fill="hold" nodeType="afterGroup">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19885"/>
                                        </p:tgtEl>
                                        <p:attrNameLst>
                                          <p:attrName>style.visibility</p:attrName>
                                        </p:attrNameLst>
                                      </p:cBhvr>
                                      <p:to>
                                        <p:strVal val="visible"/>
                                      </p:to>
                                    </p:set>
                                    <p:animEffect transition="in" filter="wipe(left)">
                                      <p:cBhvr>
                                        <p:cTn id="59" dur="1000"/>
                                        <p:tgtEl>
                                          <p:spTgt spid="119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p:bldP spid="119818" grpId="0"/>
      <p:bldP spid="119850" grpId="0"/>
      <p:bldP spid="119851" grpId="0"/>
      <p:bldP spid="119853" grpId="0"/>
      <p:bldP spid="119854" grpId="0"/>
      <p:bldP spid="119855" grpId="0"/>
      <p:bldP spid="119856" grpId="0"/>
      <p:bldP spid="119857" grpId="0"/>
      <p:bldP spid="119882" grpId="0" animBg="1"/>
      <p:bldP spid="119883" grpId="0" animBg="1"/>
      <p:bldP spid="119884" grpId="0" animBg="1"/>
      <p:bldP spid="119885" grpId="0" animBg="1"/>
      <p:bldP spid="11988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1"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12"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20"/>
          <p:cNvSpPr>
            <a:spLocks noGrp="1" noChangeArrowheads="1"/>
          </p:cNvSpPr>
          <p:nvPr>
            <p:ph type="ctrTitle"/>
          </p:nvPr>
        </p:nvSpPr>
        <p:spPr>
          <a:xfrm>
            <a:off x="150813" y="150813"/>
            <a:ext cx="7772400" cy="609600"/>
          </a:xfrm>
        </p:spPr>
        <p:txBody>
          <a:bodyPr/>
          <a:lstStyle/>
          <a:p>
            <a:pPr eaLnBrk="1" hangingPunct="1"/>
            <a:r>
              <a:rPr lang="en-GB" smtClean="0"/>
              <a:t>Contents</a:t>
            </a:r>
          </a:p>
        </p:txBody>
      </p:sp>
      <p:sp>
        <p:nvSpPr>
          <p:cNvPr id="31749" name="Rectangle 44"/>
          <p:cNvSpPr>
            <a:spLocks noChangeArrowheads="1"/>
          </p:cNvSpPr>
          <p:nvPr/>
        </p:nvSpPr>
        <p:spPr bwMode="auto">
          <a:xfrm>
            <a:off x="250825" y="290988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US">
                <a:solidFill>
                  <a:schemeClr val="bg1"/>
                </a:solidFill>
              </a:rPr>
              <a:t>A</a:t>
            </a:r>
            <a:endParaRPr lang="en-GB">
              <a:solidFill>
                <a:schemeClr val="bg1"/>
              </a:solidFill>
            </a:endParaRPr>
          </a:p>
        </p:txBody>
      </p:sp>
      <p:sp>
        <p:nvSpPr>
          <p:cNvPr id="31750" name="Rectangle 45"/>
          <p:cNvSpPr>
            <a:spLocks noChangeArrowheads="1"/>
          </p:cNvSpPr>
          <p:nvPr/>
        </p:nvSpPr>
        <p:spPr bwMode="auto">
          <a:xfrm>
            <a:off x="250825" y="373538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US">
                <a:solidFill>
                  <a:schemeClr val="bg1"/>
                </a:solidFill>
              </a:rPr>
              <a:t>A</a:t>
            </a:r>
            <a:endParaRPr lang="en-GB">
              <a:solidFill>
                <a:schemeClr val="bg1"/>
              </a:solidFill>
            </a:endParaRPr>
          </a:p>
        </p:txBody>
      </p:sp>
      <p:sp>
        <p:nvSpPr>
          <p:cNvPr id="31751" name="Rectangle 46"/>
          <p:cNvSpPr>
            <a:spLocks noChangeArrowheads="1"/>
          </p:cNvSpPr>
          <p:nvPr/>
        </p:nvSpPr>
        <p:spPr bwMode="auto">
          <a:xfrm>
            <a:off x="250825" y="5384800"/>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US">
                <a:solidFill>
                  <a:schemeClr val="bg1"/>
                </a:solidFill>
              </a:rPr>
              <a:t>A</a:t>
            </a:r>
            <a:endParaRPr lang="en-GB">
              <a:solidFill>
                <a:schemeClr val="bg1"/>
              </a:solidFill>
            </a:endParaRPr>
          </a:p>
        </p:txBody>
      </p:sp>
      <p:sp>
        <p:nvSpPr>
          <p:cNvPr id="31752" name="Rectangle 47"/>
          <p:cNvSpPr>
            <a:spLocks noChangeArrowheads="1"/>
          </p:cNvSpPr>
          <p:nvPr/>
        </p:nvSpPr>
        <p:spPr bwMode="auto">
          <a:xfrm>
            <a:off x="250825" y="4559300"/>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US">
                <a:solidFill>
                  <a:schemeClr val="bg1"/>
                </a:solidFill>
              </a:rPr>
              <a:t>A</a:t>
            </a:r>
            <a:endParaRPr lang="en-GB">
              <a:solidFill>
                <a:schemeClr val="bg1"/>
              </a:solidFill>
            </a:endParaRPr>
          </a:p>
        </p:txBody>
      </p:sp>
      <p:sp>
        <p:nvSpPr>
          <p:cNvPr id="31753" name="Rectangle 48"/>
          <p:cNvSpPr>
            <a:spLocks noChangeArrowheads="1"/>
          </p:cNvSpPr>
          <p:nvPr/>
        </p:nvSpPr>
        <p:spPr bwMode="auto">
          <a:xfrm>
            <a:off x="250825" y="20859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US">
                <a:solidFill>
                  <a:schemeClr val="bg1"/>
                </a:solidFill>
              </a:rPr>
              <a:t>A</a:t>
            </a:r>
            <a:endParaRPr lang="en-GB">
              <a:solidFill>
                <a:schemeClr val="bg1"/>
              </a:solidFill>
            </a:endParaRPr>
          </a:p>
        </p:txBody>
      </p:sp>
      <p:sp>
        <p:nvSpPr>
          <p:cNvPr id="31754" name="AutoShape 2"/>
          <p:cNvSpPr>
            <a:spLocks noGrp="1" noChangeArrowheads="1"/>
          </p:cNvSpPr>
          <p:nvPr>
            <p:ph type="subTitle" idx="1"/>
          </p:nvPr>
        </p:nvSpPr>
        <p:spPr bwMode="auto">
          <a:xfrm>
            <a:off x="685800" y="3700463"/>
            <a:ext cx="4572000" cy="525462"/>
          </a:xfrm>
          <a:prstGeom prst="roundRect">
            <a:avLst>
              <a:gd name="adj" fmla="val 43579"/>
            </a:avLst>
          </a:prstGeom>
          <a:solidFill>
            <a:srgbClr val="33CC33"/>
          </a:solidFill>
          <a:ln w="38100">
            <a:solidFill>
              <a:srgbClr val="9900CC"/>
            </a:solidFill>
            <a:round/>
            <a:headEnd/>
            <a:tailEnd/>
          </a:ln>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rgbClr val="FFFFFF"/>
                </a:solidFill>
              </a:rPr>
              <a:t>A4.3 Inequalities and regions</a:t>
            </a:r>
          </a:p>
        </p:txBody>
      </p:sp>
      <p:sp>
        <p:nvSpPr>
          <p:cNvPr id="31755" name="AutoShape 39"/>
          <p:cNvSpPr>
            <a:spLocks noChangeArrowheads="1"/>
          </p:cNvSpPr>
          <p:nvPr/>
        </p:nvSpPr>
        <p:spPr bwMode="auto">
          <a:xfrm>
            <a:off x="304800" y="1033463"/>
            <a:ext cx="3124200" cy="719137"/>
          </a:xfrm>
          <a:prstGeom prst="roundRect">
            <a:avLst>
              <a:gd name="adj" fmla="val 43579"/>
            </a:avLst>
          </a:prstGeom>
          <a:solidFill>
            <a:srgbClr val="010066"/>
          </a:solidFill>
          <a:ln w="63500">
            <a:solidFill>
              <a:srgbClr val="9900CC"/>
            </a:solidFill>
            <a:round/>
            <a:headEnd/>
            <a:tailEnd/>
          </a:ln>
        </p:spPr>
        <p:txBody>
          <a:bodyPr/>
          <a:lstStyle/>
          <a:p>
            <a:pPr marL="342900" indent="-342900">
              <a:lnSpc>
                <a:spcPct val="90000"/>
              </a:lnSpc>
            </a:pPr>
            <a:r>
              <a:rPr lang="en-GB" sz="3000" b="1">
                <a:solidFill>
                  <a:schemeClr val="bg1"/>
                </a:solidFill>
              </a:rPr>
              <a:t>A4 Inequalities</a:t>
            </a:r>
            <a:endParaRPr lang="en-GB" sz="3000">
              <a:solidFill>
                <a:schemeClr val="bg1"/>
              </a:solidFill>
            </a:endParaRPr>
          </a:p>
        </p:txBody>
      </p:sp>
      <p:sp>
        <p:nvSpPr>
          <p:cNvPr id="31756" name="AutoShape 40"/>
          <p:cNvSpPr>
            <a:spLocks noChangeArrowheads="1"/>
          </p:cNvSpPr>
          <p:nvPr/>
        </p:nvSpPr>
        <p:spPr bwMode="auto">
          <a:xfrm>
            <a:off x="685800" y="2876550"/>
            <a:ext cx="4876800" cy="525463"/>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A4.2 Solving linear inequalities</a:t>
            </a:r>
          </a:p>
        </p:txBody>
      </p:sp>
      <p:sp>
        <p:nvSpPr>
          <p:cNvPr id="31757" name="AutoShape 41"/>
          <p:cNvSpPr>
            <a:spLocks noChangeArrowheads="1"/>
          </p:cNvSpPr>
          <p:nvPr/>
        </p:nvSpPr>
        <p:spPr bwMode="auto">
          <a:xfrm>
            <a:off x="685800" y="2051050"/>
            <a:ext cx="7239000" cy="525463"/>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A4.1 Representing inequalities on number lines</a:t>
            </a:r>
          </a:p>
        </p:txBody>
      </p:sp>
      <p:sp>
        <p:nvSpPr>
          <p:cNvPr id="31758" name="AutoShape 42"/>
          <p:cNvSpPr>
            <a:spLocks noChangeArrowheads="1"/>
          </p:cNvSpPr>
          <p:nvPr/>
        </p:nvSpPr>
        <p:spPr bwMode="auto">
          <a:xfrm>
            <a:off x="685800" y="4525963"/>
            <a:ext cx="51816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A4.4 Inequalities in two variables</a:t>
            </a:r>
          </a:p>
        </p:txBody>
      </p:sp>
      <p:sp>
        <p:nvSpPr>
          <p:cNvPr id="31759" name="AutoShape 43"/>
          <p:cNvSpPr>
            <a:spLocks noChangeArrowheads="1"/>
          </p:cNvSpPr>
          <p:nvPr/>
        </p:nvSpPr>
        <p:spPr bwMode="auto">
          <a:xfrm>
            <a:off x="685800" y="5351463"/>
            <a:ext cx="42672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A4.5 Quadratic inequalities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4"/>
          <p:cNvSpPr>
            <a:spLocks noGrp="1" noChangeArrowheads="1"/>
          </p:cNvSpPr>
          <p:nvPr>
            <p:ph type="title" idx="4294967295"/>
          </p:nvPr>
        </p:nvSpPr>
        <p:spPr/>
        <p:txBody>
          <a:bodyPr/>
          <a:lstStyle/>
          <a:p>
            <a:pPr eaLnBrk="1" hangingPunct="1"/>
            <a:r>
              <a:rPr lang="en-US" smtClean="0"/>
              <a:t>Vertical regions</a:t>
            </a:r>
            <a:endParaRPr lang="en-GB" smtClean="0"/>
          </a:p>
        </p:txBody>
      </p:sp>
      <p:sp>
        <p:nvSpPr>
          <p:cNvPr id="32773" name="Text Box 5"/>
          <p:cNvSpPr txBox="1">
            <a:spLocks noChangeArrowheads="1"/>
          </p:cNvSpPr>
          <p:nvPr/>
        </p:nvSpPr>
        <p:spPr bwMode="auto">
          <a:xfrm>
            <a:off x="288925" y="1143000"/>
            <a:ext cx="862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Inequalities can be represented by </a:t>
            </a:r>
            <a:r>
              <a:rPr lang="en-US" b="1">
                <a:solidFill>
                  <a:srgbClr val="FF6600"/>
                </a:solidFill>
              </a:rPr>
              <a:t>regions</a:t>
            </a:r>
            <a:r>
              <a:rPr lang="en-US"/>
              <a:t> on a graph.</a:t>
            </a:r>
            <a:endParaRPr lang="en-GB" sz="3200">
              <a:solidFill>
                <a:schemeClr val="tx1"/>
              </a:solidFill>
            </a:endParaRPr>
          </a:p>
        </p:txBody>
      </p:sp>
      <p:sp>
        <p:nvSpPr>
          <p:cNvPr id="105478" name="Text Box 6"/>
          <p:cNvSpPr txBox="1">
            <a:spLocks noChangeArrowheads="1"/>
          </p:cNvSpPr>
          <p:nvPr/>
        </p:nvSpPr>
        <p:spPr bwMode="auto">
          <a:xfrm>
            <a:off x="288925" y="173355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 region is an area where all the points obey a given rule.</a:t>
            </a:r>
            <a:endParaRPr lang="en-GB">
              <a:solidFill>
                <a:schemeClr val="tx1"/>
              </a:solidFill>
            </a:endParaRPr>
          </a:p>
        </p:txBody>
      </p:sp>
      <p:sp>
        <p:nvSpPr>
          <p:cNvPr id="105479" name="Text Box 7"/>
          <p:cNvSpPr txBox="1">
            <a:spLocks noChangeArrowheads="1"/>
          </p:cNvSpPr>
          <p:nvPr/>
        </p:nvSpPr>
        <p:spPr bwMode="auto">
          <a:xfrm>
            <a:off x="288925" y="2325688"/>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Suppose we want to find the region where</a:t>
            </a:r>
            <a:endParaRPr lang="en-GB">
              <a:solidFill>
                <a:schemeClr val="tx1"/>
              </a:solidFill>
            </a:endParaRPr>
          </a:p>
        </p:txBody>
      </p:sp>
      <p:sp>
        <p:nvSpPr>
          <p:cNvPr id="105480" name="Text Box 8"/>
          <p:cNvSpPr txBox="1">
            <a:spLocks noChangeArrowheads="1"/>
          </p:cNvSpPr>
          <p:nvPr/>
        </p:nvSpPr>
        <p:spPr bwMode="auto">
          <a:xfrm>
            <a:off x="4154488" y="2876550"/>
            <a:ext cx="83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a:t>
            </a:r>
            <a:r>
              <a:rPr lang="en-GB"/>
              <a:t> &gt; 2</a:t>
            </a:r>
          </a:p>
        </p:txBody>
      </p:sp>
      <p:sp>
        <p:nvSpPr>
          <p:cNvPr id="105481" name="Text Box 9"/>
          <p:cNvSpPr txBox="1">
            <a:spLocks noChangeArrowheads="1"/>
          </p:cNvSpPr>
          <p:nvPr/>
        </p:nvSpPr>
        <p:spPr bwMode="auto">
          <a:xfrm>
            <a:off x="288925" y="3429000"/>
            <a:ext cx="861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This means that we want to show the area of a graph where the </a:t>
            </a:r>
            <a:r>
              <a:rPr lang="en-US" i="1">
                <a:latin typeface="Times New Roman" pitchFamily="18" charset="0"/>
              </a:rPr>
              <a:t>x</a:t>
            </a:r>
            <a:r>
              <a:rPr lang="en-US"/>
              <a:t>-coordinate of every point is greater than 2.</a:t>
            </a:r>
            <a:endParaRPr lang="en-GB">
              <a:solidFill>
                <a:schemeClr val="tx1"/>
              </a:solidFill>
            </a:endParaRPr>
          </a:p>
        </p:txBody>
      </p:sp>
      <p:sp>
        <p:nvSpPr>
          <p:cNvPr id="105482" name="Text Box 10"/>
          <p:cNvSpPr txBox="1">
            <a:spLocks noChangeArrowheads="1"/>
          </p:cNvSpPr>
          <p:nvPr/>
        </p:nvSpPr>
        <p:spPr bwMode="auto">
          <a:xfrm>
            <a:off x="1827213" y="4481513"/>
            <a:ext cx="5487987" cy="850900"/>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a:t>Give the coordinates of three points that would satisfy this condition. </a:t>
            </a:r>
          </a:p>
        </p:txBody>
      </p:sp>
      <p:sp>
        <p:nvSpPr>
          <p:cNvPr id="105483" name="Text Box 11"/>
          <p:cNvSpPr txBox="1">
            <a:spLocks noChangeArrowheads="1"/>
          </p:cNvSpPr>
          <p:nvPr/>
        </p:nvSpPr>
        <p:spPr bwMode="auto">
          <a:xfrm>
            <a:off x="288925" y="5562600"/>
            <a:ext cx="6207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For example    (4, 1),    (6, 5),    and    (3,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4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4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48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48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5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p:bldP spid="105479" grpId="0"/>
      <p:bldP spid="105480" grpId="0"/>
      <p:bldP spid="105481" grpId="0"/>
      <p:bldP spid="105482" grpId="0" animBg="1"/>
      <p:bldP spid="10548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170" name="Rectangle 378"/>
          <p:cNvSpPr>
            <a:spLocks noChangeArrowheads="1"/>
          </p:cNvSpPr>
          <p:nvPr/>
        </p:nvSpPr>
        <p:spPr bwMode="auto">
          <a:xfrm>
            <a:off x="442913" y="2390775"/>
            <a:ext cx="2581275" cy="3429000"/>
          </a:xfrm>
          <a:prstGeom prst="rect">
            <a:avLst/>
          </a:prstGeom>
          <a:solidFill>
            <a:srgbClr val="FE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2171" name="Rectangle 379"/>
          <p:cNvSpPr>
            <a:spLocks noChangeArrowheads="1"/>
          </p:cNvSpPr>
          <p:nvPr/>
        </p:nvSpPr>
        <p:spPr bwMode="auto">
          <a:xfrm>
            <a:off x="3019425" y="2395538"/>
            <a:ext cx="1433513" cy="3424237"/>
          </a:xfrm>
          <a:prstGeom prst="rect">
            <a:avLst/>
          </a:prstGeom>
          <a:solidFill>
            <a:srgbClr val="B2E0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33796" name="Picture 4"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6"/>
          <p:cNvSpPr>
            <a:spLocks noGrp="1" noChangeArrowheads="1"/>
          </p:cNvSpPr>
          <p:nvPr>
            <p:ph type="title" idx="4294967295"/>
          </p:nvPr>
        </p:nvSpPr>
        <p:spPr/>
        <p:txBody>
          <a:bodyPr/>
          <a:lstStyle/>
          <a:p>
            <a:pPr eaLnBrk="1" hangingPunct="1"/>
            <a:r>
              <a:rPr lang="en-US" smtClean="0"/>
              <a:t>Vertical regions</a:t>
            </a:r>
            <a:endParaRPr lang="en-GB" smtClean="0"/>
          </a:p>
        </p:txBody>
      </p:sp>
      <p:sp>
        <p:nvSpPr>
          <p:cNvPr id="33799" name="Text Box 7"/>
          <p:cNvSpPr txBox="1">
            <a:spLocks noChangeArrowheads="1"/>
          </p:cNvSpPr>
          <p:nvPr/>
        </p:nvSpPr>
        <p:spPr bwMode="auto">
          <a:xfrm>
            <a:off x="288925" y="1052513"/>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represent all the points where the </a:t>
            </a:r>
            <a:r>
              <a:rPr lang="en-US" i="1">
                <a:latin typeface="Times New Roman" pitchFamily="18" charset="0"/>
              </a:rPr>
              <a:t>x</a:t>
            </a:r>
            <a:r>
              <a:rPr lang="en-US"/>
              <a:t>-coordinate is equal to 2 with the line </a:t>
            </a:r>
            <a:r>
              <a:rPr lang="en-US" i="1">
                <a:latin typeface="Times New Roman" pitchFamily="18" charset="0"/>
              </a:rPr>
              <a:t>x</a:t>
            </a:r>
            <a:r>
              <a:rPr lang="en-US"/>
              <a:t> = 2.</a:t>
            </a:r>
            <a:endParaRPr lang="en-GB" sz="3200">
              <a:solidFill>
                <a:schemeClr val="tx1"/>
              </a:solidFill>
            </a:endParaRPr>
          </a:p>
        </p:txBody>
      </p:sp>
      <p:sp>
        <p:nvSpPr>
          <p:cNvPr id="161800" name="Text Box 8"/>
          <p:cNvSpPr txBox="1">
            <a:spLocks noChangeArrowheads="1"/>
          </p:cNvSpPr>
          <p:nvPr/>
        </p:nvSpPr>
        <p:spPr bwMode="auto">
          <a:xfrm>
            <a:off x="4876800" y="2073275"/>
            <a:ext cx="3657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region where </a:t>
            </a:r>
            <a:r>
              <a:rPr lang="en-US" i="1">
                <a:latin typeface="Times New Roman" pitchFamily="18" charset="0"/>
              </a:rPr>
              <a:t>x</a:t>
            </a:r>
            <a:r>
              <a:rPr lang="en-US"/>
              <a:t> &gt; 2 does not include points where </a:t>
            </a:r>
            <a:r>
              <a:rPr lang="en-US" i="1">
                <a:latin typeface="Times New Roman" pitchFamily="18" charset="0"/>
              </a:rPr>
              <a:t>x</a:t>
            </a:r>
            <a:r>
              <a:rPr lang="en-US"/>
              <a:t> = 2 and so we draw this as a dotted line.</a:t>
            </a:r>
            <a:endParaRPr lang="en-GB">
              <a:solidFill>
                <a:schemeClr val="tx1"/>
              </a:solidFill>
            </a:endParaRPr>
          </a:p>
        </p:txBody>
      </p:sp>
      <p:sp>
        <p:nvSpPr>
          <p:cNvPr id="161801" name="Text Box 9"/>
          <p:cNvSpPr txBox="1">
            <a:spLocks noChangeArrowheads="1"/>
          </p:cNvSpPr>
          <p:nvPr/>
        </p:nvSpPr>
        <p:spPr bwMode="auto">
          <a:xfrm>
            <a:off x="4876800" y="3733800"/>
            <a:ext cx="3657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region to the </a:t>
            </a:r>
            <a:r>
              <a:rPr lang="en-US" i="1"/>
              <a:t>right</a:t>
            </a:r>
            <a:r>
              <a:rPr lang="en-US"/>
              <a:t> of the line </a:t>
            </a:r>
            <a:r>
              <a:rPr lang="en-US" i="1">
                <a:latin typeface="Times New Roman" pitchFamily="18" charset="0"/>
              </a:rPr>
              <a:t>x</a:t>
            </a:r>
            <a:r>
              <a:rPr lang="en-US"/>
              <a:t> = 2 contains every point where </a:t>
            </a:r>
            <a:r>
              <a:rPr lang="en-US" i="1">
                <a:latin typeface="Times New Roman" pitchFamily="18" charset="0"/>
              </a:rPr>
              <a:t>x</a:t>
            </a:r>
            <a:r>
              <a:rPr lang="en-US"/>
              <a:t> &gt; 2.</a:t>
            </a:r>
            <a:endParaRPr lang="en-GB">
              <a:solidFill>
                <a:schemeClr val="tx1"/>
              </a:solidFill>
            </a:endParaRPr>
          </a:p>
        </p:txBody>
      </p:sp>
      <p:sp>
        <p:nvSpPr>
          <p:cNvPr id="161802" name="Text Box 10"/>
          <p:cNvSpPr txBox="1">
            <a:spLocks noChangeArrowheads="1"/>
          </p:cNvSpPr>
          <p:nvPr/>
        </p:nvSpPr>
        <p:spPr bwMode="auto">
          <a:xfrm>
            <a:off x="4876800" y="5029200"/>
            <a:ext cx="3657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region to the </a:t>
            </a:r>
            <a:r>
              <a:rPr lang="en-US" i="1"/>
              <a:t>left</a:t>
            </a:r>
            <a:r>
              <a:rPr lang="en-US"/>
              <a:t> of the line </a:t>
            </a:r>
            <a:r>
              <a:rPr lang="en-US" i="1">
                <a:latin typeface="Times New Roman" pitchFamily="18" charset="0"/>
              </a:rPr>
              <a:t>x</a:t>
            </a:r>
            <a:r>
              <a:rPr lang="en-US"/>
              <a:t> = 2 contains every point where </a:t>
            </a:r>
            <a:r>
              <a:rPr lang="en-US" i="1">
                <a:latin typeface="Times New Roman" pitchFamily="18" charset="0"/>
              </a:rPr>
              <a:t>x</a:t>
            </a:r>
            <a:r>
              <a:rPr lang="en-US"/>
              <a:t> &lt; 2.</a:t>
            </a:r>
            <a:endParaRPr lang="en-GB">
              <a:solidFill>
                <a:schemeClr val="tx1"/>
              </a:solidFill>
            </a:endParaRPr>
          </a:p>
        </p:txBody>
      </p:sp>
      <p:grpSp>
        <p:nvGrpSpPr>
          <p:cNvPr id="33803" name="Group 377"/>
          <p:cNvGrpSpPr>
            <a:grpSpLocks/>
          </p:cNvGrpSpPr>
          <p:nvPr/>
        </p:nvGrpSpPr>
        <p:grpSpPr bwMode="auto">
          <a:xfrm>
            <a:off x="447675" y="2184400"/>
            <a:ext cx="4000500" cy="3638550"/>
            <a:chOff x="282" y="1376"/>
            <a:chExt cx="2520" cy="2292"/>
          </a:xfrm>
        </p:grpSpPr>
        <p:grpSp>
          <p:nvGrpSpPr>
            <p:cNvPr id="33807" name="Group 208"/>
            <p:cNvGrpSpPr>
              <a:grpSpLocks/>
            </p:cNvGrpSpPr>
            <p:nvPr/>
          </p:nvGrpSpPr>
          <p:grpSpPr bwMode="auto">
            <a:xfrm>
              <a:off x="282" y="1508"/>
              <a:ext cx="2520" cy="2160"/>
              <a:chOff x="282" y="1508"/>
              <a:chExt cx="2520" cy="2160"/>
            </a:xfrm>
          </p:grpSpPr>
          <p:sp>
            <p:nvSpPr>
              <p:cNvPr id="33835" name="Rectangle 209"/>
              <p:cNvSpPr>
                <a:spLocks noChangeArrowheads="1"/>
              </p:cNvSpPr>
              <p:nvPr/>
            </p:nvSpPr>
            <p:spPr bwMode="auto">
              <a:xfrm>
                <a:off x="28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36" name="Rectangle 210"/>
              <p:cNvSpPr>
                <a:spLocks noChangeArrowheads="1"/>
              </p:cNvSpPr>
              <p:nvPr/>
            </p:nvSpPr>
            <p:spPr bwMode="auto">
              <a:xfrm>
                <a:off x="28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37" name="Rectangle 211"/>
              <p:cNvSpPr>
                <a:spLocks noChangeArrowheads="1"/>
              </p:cNvSpPr>
              <p:nvPr/>
            </p:nvSpPr>
            <p:spPr bwMode="auto">
              <a:xfrm>
                <a:off x="46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38" name="Rectangle 212"/>
              <p:cNvSpPr>
                <a:spLocks noChangeArrowheads="1"/>
              </p:cNvSpPr>
              <p:nvPr/>
            </p:nvSpPr>
            <p:spPr bwMode="auto">
              <a:xfrm>
                <a:off x="64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39" name="Rectangle 213"/>
              <p:cNvSpPr>
                <a:spLocks noChangeArrowheads="1"/>
              </p:cNvSpPr>
              <p:nvPr/>
            </p:nvSpPr>
            <p:spPr bwMode="auto">
              <a:xfrm>
                <a:off x="46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40" name="Rectangle 214"/>
              <p:cNvSpPr>
                <a:spLocks noChangeArrowheads="1"/>
              </p:cNvSpPr>
              <p:nvPr/>
            </p:nvSpPr>
            <p:spPr bwMode="auto">
              <a:xfrm>
                <a:off x="64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41" name="Rectangle 215"/>
              <p:cNvSpPr>
                <a:spLocks noChangeArrowheads="1"/>
              </p:cNvSpPr>
              <p:nvPr/>
            </p:nvSpPr>
            <p:spPr bwMode="auto">
              <a:xfrm>
                <a:off x="82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42" name="Rectangle 216"/>
              <p:cNvSpPr>
                <a:spLocks noChangeArrowheads="1"/>
              </p:cNvSpPr>
              <p:nvPr/>
            </p:nvSpPr>
            <p:spPr bwMode="auto">
              <a:xfrm>
                <a:off x="100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43" name="Rectangle 217"/>
              <p:cNvSpPr>
                <a:spLocks noChangeArrowheads="1"/>
              </p:cNvSpPr>
              <p:nvPr/>
            </p:nvSpPr>
            <p:spPr bwMode="auto">
              <a:xfrm>
                <a:off x="82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44" name="Rectangle 218"/>
              <p:cNvSpPr>
                <a:spLocks noChangeArrowheads="1"/>
              </p:cNvSpPr>
              <p:nvPr/>
            </p:nvSpPr>
            <p:spPr bwMode="auto">
              <a:xfrm>
                <a:off x="100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45" name="Rectangle 219"/>
              <p:cNvSpPr>
                <a:spLocks noChangeArrowheads="1"/>
              </p:cNvSpPr>
              <p:nvPr/>
            </p:nvSpPr>
            <p:spPr bwMode="auto">
              <a:xfrm>
                <a:off x="118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46" name="Rectangle 220"/>
              <p:cNvSpPr>
                <a:spLocks noChangeArrowheads="1"/>
              </p:cNvSpPr>
              <p:nvPr/>
            </p:nvSpPr>
            <p:spPr bwMode="auto">
              <a:xfrm>
                <a:off x="136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47" name="Rectangle 221"/>
              <p:cNvSpPr>
                <a:spLocks noChangeArrowheads="1"/>
              </p:cNvSpPr>
              <p:nvPr/>
            </p:nvSpPr>
            <p:spPr bwMode="auto">
              <a:xfrm>
                <a:off x="118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48" name="Rectangle 222"/>
              <p:cNvSpPr>
                <a:spLocks noChangeArrowheads="1"/>
              </p:cNvSpPr>
              <p:nvPr/>
            </p:nvSpPr>
            <p:spPr bwMode="auto">
              <a:xfrm>
                <a:off x="136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49" name="Rectangle 223"/>
              <p:cNvSpPr>
                <a:spLocks noChangeArrowheads="1"/>
              </p:cNvSpPr>
              <p:nvPr/>
            </p:nvSpPr>
            <p:spPr bwMode="auto">
              <a:xfrm>
                <a:off x="28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50" name="Rectangle 224"/>
              <p:cNvSpPr>
                <a:spLocks noChangeArrowheads="1"/>
              </p:cNvSpPr>
              <p:nvPr/>
            </p:nvSpPr>
            <p:spPr bwMode="auto">
              <a:xfrm>
                <a:off x="28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51" name="Rectangle 225"/>
              <p:cNvSpPr>
                <a:spLocks noChangeArrowheads="1"/>
              </p:cNvSpPr>
              <p:nvPr/>
            </p:nvSpPr>
            <p:spPr bwMode="auto">
              <a:xfrm>
                <a:off x="46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52" name="Rectangle 226"/>
              <p:cNvSpPr>
                <a:spLocks noChangeArrowheads="1"/>
              </p:cNvSpPr>
              <p:nvPr/>
            </p:nvSpPr>
            <p:spPr bwMode="auto">
              <a:xfrm>
                <a:off x="64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53" name="Rectangle 227"/>
              <p:cNvSpPr>
                <a:spLocks noChangeArrowheads="1"/>
              </p:cNvSpPr>
              <p:nvPr/>
            </p:nvSpPr>
            <p:spPr bwMode="auto">
              <a:xfrm>
                <a:off x="46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54" name="Rectangle 228"/>
              <p:cNvSpPr>
                <a:spLocks noChangeArrowheads="1"/>
              </p:cNvSpPr>
              <p:nvPr/>
            </p:nvSpPr>
            <p:spPr bwMode="auto">
              <a:xfrm>
                <a:off x="64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55" name="Rectangle 229"/>
              <p:cNvSpPr>
                <a:spLocks noChangeArrowheads="1"/>
              </p:cNvSpPr>
              <p:nvPr/>
            </p:nvSpPr>
            <p:spPr bwMode="auto">
              <a:xfrm>
                <a:off x="28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56" name="Rectangle 230"/>
              <p:cNvSpPr>
                <a:spLocks noChangeArrowheads="1"/>
              </p:cNvSpPr>
              <p:nvPr/>
            </p:nvSpPr>
            <p:spPr bwMode="auto">
              <a:xfrm>
                <a:off x="28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57" name="Rectangle 231"/>
              <p:cNvSpPr>
                <a:spLocks noChangeArrowheads="1"/>
              </p:cNvSpPr>
              <p:nvPr/>
            </p:nvSpPr>
            <p:spPr bwMode="auto">
              <a:xfrm>
                <a:off x="46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58" name="Rectangle 232"/>
              <p:cNvSpPr>
                <a:spLocks noChangeArrowheads="1"/>
              </p:cNvSpPr>
              <p:nvPr/>
            </p:nvSpPr>
            <p:spPr bwMode="auto">
              <a:xfrm>
                <a:off x="64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59" name="Rectangle 233"/>
              <p:cNvSpPr>
                <a:spLocks noChangeArrowheads="1"/>
              </p:cNvSpPr>
              <p:nvPr/>
            </p:nvSpPr>
            <p:spPr bwMode="auto">
              <a:xfrm>
                <a:off x="46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60" name="Rectangle 234"/>
              <p:cNvSpPr>
                <a:spLocks noChangeArrowheads="1"/>
              </p:cNvSpPr>
              <p:nvPr/>
            </p:nvSpPr>
            <p:spPr bwMode="auto">
              <a:xfrm>
                <a:off x="64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61" name="Rectangle 235"/>
              <p:cNvSpPr>
                <a:spLocks noChangeArrowheads="1"/>
              </p:cNvSpPr>
              <p:nvPr/>
            </p:nvSpPr>
            <p:spPr bwMode="auto">
              <a:xfrm>
                <a:off x="82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62" name="Rectangle 236"/>
              <p:cNvSpPr>
                <a:spLocks noChangeArrowheads="1"/>
              </p:cNvSpPr>
              <p:nvPr/>
            </p:nvSpPr>
            <p:spPr bwMode="auto">
              <a:xfrm>
                <a:off x="100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63" name="Rectangle 237"/>
              <p:cNvSpPr>
                <a:spLocks noChangeArrowheads="1"/>
              </p:cNvSpPr>
              <p:nvPr/>
            </p:nvSpPr>
            <p:spPr bwMode="auto">
              <a:xfrm>
                <a:off x="82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64" name="Rectangle 238"/>
              <p:cNvSpPr>
                <a:spLocks noChangeArrowheads="1"/>
              </p:cNvSpPr>
              <p:nvPr/>
            </p:nvSpPr>
            <p:spPr bwMode="auto">
              <a:xfrm>
                <a:off x="100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65" name="Rectangle 239"/>
              <p:cNvSpPr>
                <a:spLocks noChangeArrowheads="1"/>
              </p:cNvSpPr>
              <p:nvPr/>
            </p:nvSpPr>
            <p:spPr bwMode="auto">
              <a:xfrm>
                <a:off x="118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66" name="Rectangle 240"/>
              <p:cNvSpPr>
                <a:spLocks noChangeArrowheads="1"/>
              </p:cNvSpPr>
              <p:nvPr/>
            </p:nvSpPr>
            <p:spPr bwMode="auto">
              <a:xfrm>
                <a:off x="136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67" name="Rectangle 241"/>
              <p:cNvSpPr>
                <a:spLocks noChangeArrowheads="1"/>
              </p:cNvSpPr>
              <p:nvPr/>
            </p:nvSpPr>
            <p:spPr bwMode="auto">
              <a:xfrm>
                <a:off x="118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68" name="Rectangle 242"/>
              <p:cNvSpPr>
                <a:spLocks noChangeArrowheads="1"/>
              </p:cNvSpPr>
              <p:nvPr/>
            </p:nvSpPr>
            <p:spPr bwMode="auto">
              <a:xfrm>
                <a:off x="136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69" name="Rectangle 243"/>
              <p:cNvSpPr>
                <a:spLocks noChangeArrowheads="1"/>
              </p:cNvSpPr>
              <p:nvPr/>
            </p:nvSpPr>
            <p:spPr bwMode="auto">
              <a:xfrm>
                <a:off x="82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70" name="Rectangle 244"/>
              <p:cNvSpPr>
                <a:spLocks noChangeArrowheads="1"/>
              </p:cNvSpPr>
              <p:nvPr/>
            </p:nvSpPr>
            <p:spPr bwMode="auto">
              <a:xfrm>
                <a:off x="100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71" name="Rectangle 245"/>
              <p:cNvSpPr>
                <a:spLocks noChangeArrowheads="1"/>
              </p:cNvSpPr>
              <p:nvPr/>
            </p:nvSpPr>
            <p:spPr bwMode="auto">
              <a:xfrm>
                <a:off x="82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72" name="Rectangle 246"/>
              <p:cNvSpPr>
                <a:spLocks noChangeArrowheads="1"/>
              </p:cNvSpPr>
              <p:nvPr/>
            </p:nvSpPr>
            <p:spPr bwMode="auto">
              <a:xfrm>
                <a:off x="100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73" name="Rectangle 247"/>
              <p:cNvSpPr>
                <a:spLocks noChangeArrowheads="1"/>
              </p:cNvSpPr>
              <p:nvPr/>
            </p:nvSpPr>
            <p:spPr bwMode="auto">
              <a:xfrm>
                <a:off x="118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74" name="Rectangle 248"/>
              <p:cNvSpPr>
                <a:spLocks noChangeArrowheads="1"/>
              </p:cNvSpPr>
              <p:nvPr/>
            </p:nvSpPr>
            <p:spPr bwMode="auto">
              <a:xfrm>
                <a:off x="136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75" name="Rectangle 249"/>
              <p:cNvSpPr>
                <a:spLocks noChangeArrowheads="1"/>
              </p:cNvSpPr>
              <p:nvPr/>
            </p:nvSpPr>
            <p:spPr bwMode="auto">
              <a:xfrm>
                <a:off x="118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76" name="Rectangle 250"/>
              <p:cNvSpPr>
                <a:spLocks noChangeArrowheads="1"/>
              </p:cNvSpPr>
              <p:nvPr/>
            </p:nvSpPr>
            <p:spPr bwMode="auto">
              <a:xfrm>
                <a:off x="136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77" name="Rectangle 251"/>
              <p:cNvSpPr>
                <a:spLocks noChangeArrowheads="1"/>
              </p:cNvSpPr>
              <p:nvPr/>
            </p:nvSpPr>
            <p:spPr bwMode="auto">
              <a:xfrm>
                <a:off x="154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78" name="Rectangle 252"/>
              <p:cNvSpPr>
                <a:spLocks noChangeArrowheads="1"/>
              </p:cNvSpPr>
              <p:nvPr/>
            </p:nvSpPr>
            <p:spPr bwMode="auto">
              <a:xfrm>
                <a:off x="172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79" name="Rectangle 253"/>
              <p:cNvSpPr>
                <a:spLocks noChangeArrowheads="1"/>
              </p:cNvSpPr>
              <p:nvPr/>
            </p:nvSpPr>
            <p:spPr bwMode="auto">
              <a:xfrm>
                <a:off x="154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80" name="Rectangle 254"/>
              <p:cNvSpPr>
                <a:spLocks noChangeArrowheads="1"/>
              </p:cNvSpPr>
              <p:nvPr/>
            </p:nvSpPr>
            <p:spPr bwMode="auto">
              <a:xfrm>
                <a:off x="172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81" name="Rectangle 255"/>
              <p:cNvSpPr>
                <a:spLocks noChangeArrowheads="1"/>
              </p:cNvSpPr>
              <p:nvPr/>
            </p:nvSpPr>
            <p:spPr bwMode="auto">
              <a:xfrm>
                <a:off x="190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82" name="Rectangle 256"/>
              <p:cNvSpPr>
                <a:spLocks noChangeArrowheads="1"/>
              </p:cNvSpPr>
              <p:nvPr/>
            </p:nvSpPr>
            <p:spPr bwMode="auto">
              <a:xfrm>
                <a:off x="208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83" name="Rectangle 257"/>
              <p:cNvSpPr>
                <a:spLocks noChangeArrowheads="1"/>
              </p:cNvSpPr>
              <p:nvPr/>
            </p:nvSpPr>
            <p:spPr bwMode="auto">
              <a:xfrm>
                <a:off x="190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84" name="Rectangle 258"/>
              <p:cNvSpPr>
                <a:spLocks noChangeArrowheads="1"/>
              </p:cNvSpPr>
              <p:nvPr/>
            </p:nvSpPr>
            <p:spPr bwMode="auto">
              <a:xfrm>
                <a:off x="208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85" name="Rectangle 259"/>
              <p:cNvSpPr>
                <a:spLocks noChangeArrowheads="1"/>
              </p:cNvSpPr>
              <p:nvPr/>
            </p:nvSpPr>
            <p:spPr bwMode="auto">
              <a:xfrm>
                <a:off x="226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86" name="Rectangle 260"/>
              <p:cNvSpPr>
                <a:spLocks noChangeArrowheads="1"/>
              </p:cNvSpPr>
              <p:nvPr/>
            </p:nvSpPr>
            <p:spPr bwMode="auto">
              <a:xfrm>
                <a:off x="244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87" name="Rectangle 261"/>
              <p:cNvSpPr>
                <a:spLocks noChangeArrowheads="1"/>
              </p:cNvSpPr>
              <p:nvPr/>
            </p:nvSpPr>
            <p:spPr bwMode="auto">
              <a:xfrm>
                <a:off x="226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88" name="Rectangle 262"/>
              <p:cNvSpPr>
                <a:spLocks noChangeArrowheads="1"/>
              </p:cNvSpPr>
              <p:nvPr/>
            </p:nvSpPr>
            <p:spPr bwMode="auto">
              <a:xfrm>
                <a:off x="244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89" name="Rectangle 263"/>
              <p:cNvSpPr>
                <a:spLocks noChangeArrowheads="1"/>
              </p:cNvSpPr>
              <p:nvPr/>
            </p:nvSpPr>
            <p:spPr bwMode="auto">
              <a:xfrm>
                <a:off x="262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90" name="Rectangle 264"/>
              <p:cNvSpPr>
                <a:spLocks noChangeArrowheads="1"/>
              </p:cNvSpPr>
              <p:nvPr/>
            </p:nvSpPr>
            <p:spPr bwMode="auto">
              <a:xfrm>
                <a:off x="262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91" name="Rectangle 265"/>
              <p:cNvSpPr>
                <a:spLocks noChangeArrowheads="1"/>
              </p:cNvSpPr>
              <p:nvPr/>
            </p:nvSpPr>
            <p:spPr bwMode="auto">
              <a:xfrm>
                <a:off x="154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92" name="Rectangle 266"/>
              <p:cNvSpPr>
                <a:spLocks noChangeArrowheads="1"/>
              </p:cNvSpPr>
              <p:nvPr/>
            </p:nvSpPr>
            <p:spPr bwMode="auto">
              <a:xfrm>
                <a:off x="172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93" name="Rectangle 267"/>
              <p:cNvSpPr>
                <a:spLocks noChangeArrowheads="1"/>
              </p:cNvSpPr>
              <p:nvPr/>
            </p:nvSpPr>
            <p:spPr bwMode="auto">
              <a:xfrm>
                <a:off x="154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94" name="Rectangle 268"/>
              <p:cNvSpPr>
                <a:spLocks noChangeArrowheads="1"/>
              </p:cNvSpPr>
              <p:nvPr/>
            </p:nvSpPr>
            <p:spPr bwMode="auto">
              <a:xfrm>
                <a:off x="172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95" name="Rectangle 269"/>
              <p:cNvSpPr>
                <a:spLocks noChangeArrowheads="1"/>
              </p:cNvSpPr>
              <p:nvPr/>
            </p:nvSpPr>
            <p:spPr bwMode="auto">
              <a:xfrm>
                <a:off x="190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96" name="Rectangle 270"/>
              <p:cNvSpPr>
                <a:spLocks noChangeArrowheads="1"/>
              </p:cNvSpPr>
              <p:nvPr/>
            </p:nvSpPr>
            <p:spPr bwMode="auto">
              <a:xfrm>
                <a:off x="208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97" name="Rectangle 271"/>
              <p:cNvSpPr>
                <a:spLocks noChangeArrowheads="1"/>
              </p:cNvSpPr>
              <p:nvPr/>
            </p:nvSpPr>
            <p:spPr bwMode="auto">
              <a:xfrm>
                <a:off x="190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98" name="Rectangle 272"/>
              <p:cNvSpPr>
                <a:spLocks noChangeArrowheads="1"/>
              </p:cNvSpPr>
              <p:nvPr/>
            </p:nvSpPr>
            <p:spPr bwMode="auto">
              <a:xfrm>
                <a:off x="208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99" name="Rectangle 273"/>
              <p:cNvSpPr>
                <a:spLocks noChangeArrowheads="1"/>
              </p:cNvSpPr>
              <p:nvPr/>
            </p:nvSpPr>
            <p:spPr bwMode="auto">
              <a:xfrm>
                <a:off x="154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00" name="Rectangle 274"/>
              <p:cNvSpPr>
                <a:spLocks noChangeArrowheads="1"/>
              </p:cNvSpPr>
              <p:nvPr/>
            </p:nvSpPr>
            <p:spPr bwMode="auto">
              <a:xfrm>
                <a:off x="172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01" name="Rectangle 275"/>
              <p:cNvSpPr>
                <a:spLocks noChangeArrowheads="1"/>
              </p:cNvSpPr>
              <p:nvPr/>
            </p:nvSpPr>
            <p:spPr bwMode="auto">
              <a:xfrm>
                <a:off x="154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02" name="Rectangle 276"/>
              <p:cNvSpPr>
                <a:spLocks noChangeArrowheads="1"/>
              </p:cNvSpPr>
              <p:nvPr/>
            </p:nvSpPr>
            <p:spPr bwMode="auto">
              <a:xfrm>
                <a:off x="172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03" name="Rectangle 277"/>
              <p:cNvSpPr>
                <a:spLocks noChangeArrowheads="1"/>
              </p:cNvSpPr>
              <p:nvPr/>
            </p:nvSpPr>
            <p:spPr bwMode="auto">
              <a:xfrm>
                <a:off x="190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04" name="Rectangle 278"/>
              <p:cNvSpPr>
                <a:spLocks noChangeArrowheads="1"/>
              </p:cNvSpPr>
              <p:nvPr/>
            </p:nvSpPr>
            <p:spPr bwMode="auto">
              <a:xfrm>
                <a:off x="208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05" name="Rectangle 279"/>
              <p:cNvSpPr>
                <a:spLocks noChangeArrowheads="1"/>
              </p:cNvSpPr>
              <p:nvPr/>
            </p:nvSpPr>
            <p:spPr bwMode="auto">
              <a:xfrm>
                <a:off x="190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06" name="Rectangle 280"/>
              <p:cNvSpPr>
                <a:spLocks noChangeArrowheads="1"/>
              </p:cNvSpPr>
              <p:nvPr/>
            </p:nvSpPr>
            <p:spPr bwMode="auto">
              <a:xfrm>
                <a:off x="208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07" name="Rectangle 281"/>
              <p:cNvSpPr>
                <a:spLocks noChangeArrowheads="1"/>
              </p:cNvSpPr>
              <p:nvPr/>
            </p:nvSpPr>
            <p:spPr bwMode="auto">
              <a:xfrm>
                <a:off x="226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08" name="Rectangle 282"/>
              <p:cNvSpPr>
                <a:spLocks noChangeArrowheads="1"/>
              </p:cNvSpPr>
              <p:nvPr/>
            </p:nvSpPr>
            <p:spPr bwMode="auto">
              <a:xfrm>
                <a:off x="244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09" name="Rectangle 283"/>
              <p:cNvSpPr>
                <a:spLocks noChangeArrowheads="1"/>
              </p:cNvSpPr>
              <p:nvPr/>
            </p:nvSpPr>
            <p:spPr bwMode="auto">
              <a:xfrm>
                <a:off x="226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10" name="Rectangle 284"/>
              <p:cNvSpPr>
                <a:spLocks noChangeArrowheads="1"/>
              </p:cNvSpPr>
              <p:nvPr/>
            </p:nvSpPr>
            <p:spPr bwMode="auto">
              <a:xfrm>
                <a:off x="244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11" name="Rectangle 285"/>
              <p:cNvSpPr>
                <a:spLocks noChangeArrowheads="1"/>
              </p:cNvSpPr>
              <p:nvPr/>
            </p:nvSpPr>
            <p:spPr bwMode="auto">
              <a:xfrm>
                <a:off x="262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12" name="Rectangle 286"/>
              <p:cNvSpPr>
                <a:spLocks noChangeArrowheads="1"/>
              </p:cNvSpPr>
              <p:nvPr/>
            </p:nvSpPr>
            <p:spPr bwMode="auto">
              <a:xfrm>
                <a:off x="262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13" name="Rectangle 287"/>
              <p:cNvSpPr>
                <a:spLocks noChangeArrowheads="1"/>
              </p:cNvSpPr>
              <p:nvPr/>
            </p:nvSpPr>
            <p:spPr bwMode="auto">
              <a:xfrm>
                <a:off x="226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14" name="Rectangle 288"/>
              <p:cNvSpPr>
                <a:spLocks noChangeArrowheads="1"/>
              </p:cNvSpPr>
              <p:nvPr/>
            </p:nvSpPr>
            <p:spPr bwMode="auto">
              <a:xfrm>
                <a:off x="244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15" name="Rectangle 289"/>
              <p:cNvSpPr>
                <a:spLocks noChangeArrowheads="1"/>
              </p:cNvSpPr>
              <p:nvPr/>
            </p:nvSpPr>
            <p:spPr bwMode="auto">
              <a:xfrm>
                <a:off x="226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16" name="Rectangle 290"/>
              <p:cNvSpPr>
                <a:spLocks noChangeArrowheads="1"/>
              </p:cNvSpPr>
              <p:nvPr/>
            </p:nvSpPr>
            <p:spPr bwMode="auto">
              <a:xfrm>
                <a:off x="244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17" name="Rectangle 291"/>
              <p:cNvSpPr>
                <a:spLocks noChangeArrowheads="1"/>
              </p:cNvSpPr>
              <p:nvPr/>
            </p:nvSpPr>
            <p:spPr bwMode="auto">
              <a:xfrm>
                <a:off x="262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18" name="Rectangle 292"/>
              <p:cNvSpPr>
                <a:spLocks noChangeArrowheads="1"/>
              </p:cNvSpPr>
              <p:nvPr/>
            </p:nvSpPr>
            <p:spPr bwMode="auto">
              <a:xfrm>
                <a:off x="262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19" name="Rectangle 293"/>
              <p:cNvSpPr>
                <a:spLocks noChangeArrowheads="1"/>
              </p:cNvSpPr>
              <p:nvPr/>
            </p:nvSpPr>
            <p:spPr bwMode="auto">
              <a:xfrm>
                <a:off x="28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20" name="Rectangle 294"/>
              <p:cNvSpPr>
                <a:spLocks noChangeArrowheads="1"/>
              </p:cNvSpPr>
              <p:nvPr/>
            </p:nvSpPr>
            <p:spPr bwMode="auto">
              <a:xfrm>
                <a:off x="28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21" name="Rectangle 295"/>
              <p:cNvSpPr>
                <a:spLocks noChangeArrowheads="1"/>
              </p:cNvSpPr>
              <p:nvPr/>
            </p:nvSpPr>
            <p:spPr bwMode="auto">
              <a:xfrm>
                <a:off x="46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22" name="Rectangle 296"/>
              <p:cNvSpPr>
                <a:spLocks noChangeArrowheads="1"/>
              </p:cNvSpPr>
              <p:nvPr/>
            </p:nvSpPr>
            <p:spPr bwMode="auto">
              <a:xfrm>
                <a:off x="64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23" name="Rectangle 297"/>
              <p:cNvSpPr>
                <a:spLocks noChangeArrowheads="1"/>
              </p:cNvSpPr>
              <p:nvPr/>
            </p:nvSpPr>
            <p:spPr bwMode="auto">
              <a:xfrm>
                <a:off x="46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24" name="Rectangle 298"/>
              <p:cNvSpPr>
                <a:spLocks noChangeArrowheads="1"/>
              </p:cNvSpPr>
              <p:nvPr/>
            </p:nvSpPr>
            <p:spPr bwMode="auto">
              <a:xfrm>
                <a:off x="64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25" name="Rectangle 299"/>
              <p:cNvSpPr>
                <a:spLocks noChangeArrowheads="1"/>
              </p:cNvSpPr>
              <p:nvPr/>
            </p:nvSpPr>
            <p:spPr bwMode="auto">
              <a:xfrm>
                <a:off x="28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26" name="Rectangle 300"/>
              <p:cNvSpPr>
                <a:spLocks noChangeArrowheads="1"/>
              </p:cNvSpPr>
              <p:nvPr/>
            </p:nvSpPr>
            <p:spPr bwMode="auto">
              <a:xfrm>
                <a:off x="28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27" name="Rectangle 301"/>
              <p:cNvSpPr>
                <a:spLocks noChangeArrowheads="1"/>
              </p:cNvSpPr>
              <p:nvPr/>
            </p:nvSpPr>
            <p:spPr bwMode="auto">
              <a:xfrm>
                <a:off x="46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28" name="Rectangle 302"/>
              <p:cNvSpPr>
                <a:spLocks noChangeArrowheads="1"/>
              </p:cNvSpPr>
              <p:nvPr/>
            </p:nvSpPr>
            <p:spPr bwMode="auto">
              <a:xfrm>
                <a:off x="64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29" name="Rectangle 303"/>
              <p:cNvSpPr>
                <a:spLocks noChangeArrowheads="1"/>
              </p:cNvSpPr>
              <p:nvPr/>
            </p:nvSpPr>
            <p:spPr bwMode="auto">
              <a:xfrm>
                <a:off x="46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30" name="Rectangle 304"/>
              <p:cNvSpPr>
                <a:spLocks noChangeArrowheads="1"/>
              </p:cNvSpPr>
              <p:nvPr/>
            </p:nvSpPr>
            <p:spPr bwMode="auto">
              <a:xfrm>
                <a:off x="64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31" name="Rectangle 305"/>
              <p:cNvSpPr>
                <a:spLocks noChangeArrowheads="1"/>
              </p:cNvSpPr>
              <p:nvPr/>
            </p:nvSpPr>
            <p:spPr bwMode="auto">
              <a:xfrm>
                <a:off x="82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32" name="Rectangle 306"/>
              <p:cNvSpPr>
                <a:spLocks noChangeArrowheads="1"/>
              </p:cNvSpPr>
              <p:nvPr/>
            </p:nvSpPr>
            <p:spPr bwMode="auto">
              <a:xfrm>
                <a:off x="100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33" name="Rectangle 307"/>
              <p:cNvSpPr>
                <a:spLocks noChangeArrowheads="1"/>
              </p:cNvSpPr>
              <p:nvPr/>
            </p:nvSpPr>
            <p:spPr bwMode="auto">
              <a:xfrm>
                <a:off x="82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34" name="Rectangle 308"/>
              <p:cNvSpPr>
                <a:spLocks noChangeArrowheads="1"/>
              </p:cNvSpPr>
              <p:nvPr/>
            </p:nvSpPr>
            <p:spPr bwMode="auto">
              <a:xfrm>
                <a:off x="100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35" name="Rectangle 309"/>
              <p:cNvSpPr>
                <a:spLocks noChangeArrowheads="1"/>
              </p:cNvSpPr>
              <p:nvPr/>
            </p:nvSpPr>
            <p:spPr bwMode="auto">
              <a:xfrm>
                <a:off x="118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36" name="Rectangle 310"/>
              <p:cNvSpPr>
                <a:spLocks noChangeArrowheads="1"/>
              </p:cNvSpPr>
              <p:nvPr/>
            </p:nvSpPr>
            <p:spPr bwMode="auto">
              <a:xfrm>
                <a:off x="136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37" name="Rectangle 311"/>
              <p:cNvSpPr>
                <a:spLocks noChangeArrowheads="1"/>
              </p:cNvSpPr>
              <p:nvPr/>
            </p:nvSpPr>
            <p:spPr bwMode="auto">
              <a:xfrm>
                <a:off x="118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38" name="Rectangle 312"/>
              <p:cNvSpPr>
                <a:spLocks noChangeArrowheads="1"/>
              </p:cNvSpPr>
              <p:nvPr/>
            </p:nvSpPr>
            <p:spPr bwMode="auto">
              <a:xfrm>
                <a:off x="136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39" name="Rectangle 313"/>
              <p:cNvSpPr>
                <a:spLocks noChangeArrowheads="1"/>
              </p:cNvSpPr>
              <p:nvPr/>
            </p:nvSpPr>
            <p:spPr bwMode="auto">
              <a:xfrm>
                <a:off x="82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40" name="Rectangle 314"/>
              <p:cNvSpPr>
                <a:spLocks noChangeArrowheads="1"/>
              </p:cNvSpPr>
              <p:nvPr/>
            </p:nvSpPr>
            <p:spPr bwMode="auto">
              <a:xfrm>
                <a:off x="100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41" name="Rectangle 315"/>
              <p:cNvSpPr>
                <a:spLocks noChangeArrowheads="1"/>
              </p:cNvSpPr>
              <p:nvPr/>
            </p:nvSpPr>
            <p:spPr bwMode="auto">
              <a:xfrm>
                <a:off x="82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42" name="Rectangle 316"/>
              <p:cNvSpPr>
                <a:spLocks noChangeArrowheads="1"/>
              </p:cNvSpPr>
              <p:nvPr/>
            </p:nvSpPr>
            <p:spPr bwMode="auto">
              <a:xfrm>
                <a:off x="100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43" name="Rectangle 317"/>
              <p:cNvSpPr>
                <a:spLocks noChangeArrowheads="1"/>
              </p:cNvSpPr>
              <p:nvPr/>
            </p:nvSpPr>
            <p:spPr bwMode="auto">
              <a:xfrm>
                <a:off x="118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44" name="Rectangle 318"/>
              <p:cNvSpPr>
                <a:spLocks noChangeArrowheads="1"/>
              </p:cNvSpPr>
              <p:nvPr/>
            </p:nvSpPr>
            <p:spPr bwMode="auto">
              <a:xfrm>
                <a:off x="136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45" name="Rectangle 319"/>
              <p:cNvSpPr>
                <a:spLocks noChangeArrowheads="1"/>
              </p:cNvSpPr>
              <p:nvPr/>
            </p:nvSpPr>
            <p:spPr bwMode="auto">
              <a:xfrm>
                <a:off x="118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46" name="Rectangle 320"/>
              <p:cNvSpPr>
                <a:spLocks noChangeArrowheads="1"/>
              </p:cNvSpPr>
              <p:nvPr/>
            </p:nvSpPr>
            <p:spPr bwMode="auto">
              <a:xfrm>
                <a:off x="136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47" name="Rectangle 321"/>
              <p:cNvSpPr>
                <a:spLocks noChangeArrowheads="1"/>
              </p:cNvSpPr>
              <p:nvPr/>
            </p:nvSpPr>
            <p:spPr bwMode="auto">
              <a:xfrm>
                <a:off x="28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48" name="Rectangle 322"/>
              <p:cNvSpPr>
                <a:spLocks noChangeArrowheads="1"/>
              </p:cNvSpPr>
              <p:nvPr/>
            </p:nvSpPr>
            <p:spPr bwMode="auto">
              <a:xfrm>
                <a:off x="28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49" name="Rectangle 323"/>
              <p:cNvSpPr>
                <a:spLocks noChangeArrowheads="1"/>
              </p:cNvSpPr>
              <p:nvPr/>
            </p:nvSpPr>
            <p:spPr bwMode="auto">
              <a:xfrm>
                <a:off x="46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50" name="Rectangle 324"/>
              <p:cNvSpPr>
                <a:spLocks noChangeArrowheads="1"/>
              </p:cNvSpPr>
              <p:nvPr/>
            </p:nvSpPr>
            <p:spPr bwMode="auto">
              <a:xfrm>
                <a:off x="64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51" name="Rectangle 325"/>
              <p:cNvSpPr>
                <a:spLocks noChangeArrowheads="1"/>
              </p:cNvSpPr>
              <p:nvPr/>
            </p:nvSpPr>
            <p:spPr bwMode="auto">
              <a:xfrm>
                <a:off x="46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52" name="Rectangle 326"/>
              <p:cNvSpPr>
                <a:spLocks noChangeArrowheads="1"/>
              </p:cNvSpPr>
              <p:nvPr/>
            </p:nvSpPr>
            <p:spPr bwMode="auto">
              <a:xfrm>
                <a:off x="64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53" name="Rectangle 327"/>
              <p:cNvSpPr>
                <a:spLocks noChangeArrowheads="1"/>
              </p:cNvSpPr>
              <p:nvPr/>
            </p:nvSpPr>
            <p:spPr bwMode="auto">
              <a:xfrm>
                <a:off x="82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54" name="Rectangle 328"/>
              <p:cNvSpPr>
                <a:spLocks noChangeArrowheads="1"/>
              </p:cNvSpPr>
              <p:nvPr/>
            </p:nvSpPr>
            <p:spPr bwMode="auto">
              <a:xfrm>
                <a:off x="100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55" name="Rectangle 329"/>
              <p:cNvSpPr>
                <a:spLocks noChangeArrowheads="1"/>
              </p:cNvSpPr>
              <p:nvPr/>
            </p:nvSpPr>
            <p:spPr bwMode="auto">
              <a:xfrm>
                <a:off x="82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56" name="Rectangle 330"/>
              <p:cNvSpPr>
                <a:spLocks noChangeArrowheads="1"/>
              </p:cNvSpPr>
              <p:nvPr/>
            </p:nvSpPr>
            <p:spPr bwMode="auto">
              <a:xfrm>
                <a:off x="100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57" name="Rectangle 331"/>
              <p:cNvSpPr>
                <a:spLocks noChangeArrowheads="1"/>
              </p:cNvSpPr>
              <p:nvPr/>
            </p:nvSpPr>
            <p:spPr bwMode="auto">
              <a:xfrm>
                <a:off x="118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58" name="Rectangle 332"/>
              <p:cNvSpPr>
                <a:spLocks noChangeArrowheads="1"/>
              </p:cNvSpPr>
              <p:nvPr/>
            </p:nvSpPr>
            <p:spPr bwMode="auto">
              <a:xfrm>
                <a:off x="136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59" name="Rectangle 333"/>
              <p:cNvSpPr>
                <a:spLocks noChangeArrowheads="1"/>
              </p:cNvSpPr>
              <p:nvPr/>
            </p:nvSpPr>
            <p:spPr bwMode="auto">
              <a:xfrm>
                <a:off x="118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60" name="Rectangle 334"/>
              <p:cNvSpPr>
                <a:spLocks noChangeArrowheads="1"/>
              </p:cNvSpPr>
              <p:nvPr/>
            </p:nvSpPr>
            <p:spPr bwMode="auto">
              <a:xfrm>
                <a:off x="136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61" name="Rectangle 335"/>
              <p:cNvSpPr>
                <a:spLocks noChangeArrowheads="1"/>
              </p:cNvSpPr>
              <p:nvPr/>
            </p:nvSpPr>
            <p:spPr bwMode="auto">
              <a:xfrm>
                <a:off x="154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62" name="Rectangle 336"/>
              <p:cNvSpPr>
                <a:spLocks noChangeArrowheads="1"/>
              </p:cNvSpPr>
              <p:nvPr/>
            </p:nvSpPr>
            <p:spPr bwMode="auto">
              <a:xfrm>
                <a:off x="172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63" name="Rectangle 337"/>
              <p:cNvSpPr>
                <a:spLocks noChangeArrowheads="1"/>
              </p:cNvSpPr>
              <p:nvPr/>
            </p:nvSpPr>
            <p:spPr bwMode="auto">
              <a:xfrm>
                <a:off x="154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64" name="Rectangle 338"/>
              <p:cNvSpPr>
                <a:spLocks noChangeArrowheads="1"/>
              </p:cNvSpPr>
              <p:nvPr/>
            </p:nvSpPr>
            <p:spPr bwMode="auto">
              <a:xfrm>
                <a:off x="172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65" name="Rectangle 339"/>
              <p:cNvSpPr>
                <a:spLocks noChangeArrowheads="1"/>
              </p:cNvSpPr>
              <p:nvPr/>
            </p:nvSpPr>
            <p:spPr bwMode="auto">
              <a:xfrm>
                <a:off x="190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66" name="Rectangle 340"/>
              <p:cNvSpPr>
                <a:spLocks noChangeArrowheads="1"/>
              </p:cNvSpPr>
              <p:nvPr/>
            </p:nvSpPr>
            <p:spPr bwMode="auto">
              <a:xfrm>
                <a:off x="208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67" name="Rectangle 341"/>
              <p:cNvSpPr>
                <a:spLocks noChangeArrowheads="1"/>
              </p:cNvSpPr>
              <p:nvPr/>
            </p:nvSpPr>
            <p:spPr bwMode="auto">
              <a:xfrm>
                <a:off x="190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68" name="Rectangle 342"/>
              <p:cNvSpPr>
                <a:spLocks noChangeArrowheads="1"/>
              </p:cNvSpPr>
              <p:nvPr/>
            </p:nvSpPr>
            <p:spPr bwMode="auto">
              <a:xfrm>
                <a:off x="208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69" name="Rectangle 343"/>
              <p:cNvSpPr>
                <a:spLocks noChangeArrowheads="1"/>
              </p:cNvSpPr>
              <p:nvPr/>
            </p:nvSpPr>
            <p:spPr bwMode="auto">
              <a:xfrm>
                <a:off x="154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70" name="Rectangle 344"/>
              <p:cNvSpPr>
                <a:spLocks noChangeArrowheads="1"/>
              </p:cNvSpPr>
              <p:nvPr/>
            </p:nvSpPr>
            <p:spPr bwMode="auto">
              <a:xfrm>
                <a:off x="172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71" name="Rectangle 345"/>
              <p:cNvSpPr>
                <a:spLocks noChangeArrowheads="1"/>
              </p:cNvSpPr>
              <p:nvPr/>
            </p:nvSpPr>
            <p:spPr bwMode="auto">
              <a:xfrm>
                <a:off x="154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72" name="Rectangle 346"/>
              <p:cNvSpPr>
                <a:spLocks noChangeArrowheads="1"/>
              </p:cNvSpPr>
              <p:nvPr/>
            </p:nvSpPr>
            <p:spPr bwMode="auto">
              <a:xfrm>
                <a:off x="172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73" name="Rectangle 347"/>
              <p:cNvSpPr>
                <a:spLocks noChangeArrowheads="1"/>
              </p:cNvSpPr>
              <p:nvPr/>
            </p:nvSpPr>
            <p:spPr bwMode="auto">
              <a:xfrm>
                <a:off x="190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74" name="Rectangle 348"/>
              <p:cNvSpPr>
                <a:spLocks noChangeArrowheads="1"/>
              </p:cNvSpPr>
              <p:nvPr/>
            </p:nvSpPr>
            <p:spPr bwMode="auto">
              <a:xfrm>
                <a:off x="208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75" name="Rectangle 349"/>
              <p:cNvSpPr>
                <a:spLocks noChangeArrowheads="1"/>
              </p:cNvSpPr>
              <p:nvPr/>
            </p:nvSpPr>
            <p:spPr bwMode="auto">
              <a:xfrm>
                <a:off x="190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76" name="Rectangle 350"/>
              <p:cNvSpPr>
                <a:spLocks noChangeArrowheads="1"/>
              </p:cNvSpPr>
              <p:nvPr/>
            </p:nvSpPr>
            <p:spPr bwMode="auto">
              <a:xfrm>
                <a:off x="208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77" name="Rectangle 351"/>
              <p:cNvSpPr>
                <a:spLocks noChangeArrowheads="1"/>
              </p:cNvSpPr>
              <p:nvPr/>
            </p:nvSpPr>
            <p:spPr bwMode="auto">
              <a:xfrm>
                <a:off x="226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78" name="Rectangle 352"/>
              <p:cNvSpPr>
                <a:spLocks noChangeArrowheads="1"/>
              </p:cNvSpPr>
              <p:nvPr/>
            </p:nvSpPr>
            <p:spPr bwMode="auto">
              <a:xfrm>
                <a:off x="244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79" name="Rectangle 353"/>
              <p:cNvSpPr>
                <a:spLocks noChangeArrowheads="1"/>
              </p:cNvSpPr>
              <p:nvPr/>
            </p:nvSpPr>
            <p:spPr bwMode="auto">
              <a:xfrm>
                <a:off x="226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80" name="Rectangle 354"/>
              <p:cNvSpPr>
                <a:spLocks noChangeArrowheads="1"/>
              </p:cNvSpPr>
              <p:nvPr/>
            </p:nvSpPr>
            <p:spPr bwMode="auto">
              <a:xfrm>
                <a:off x="244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81" name="Rectangle 355"/>
              <p:cNvSpPr>
                <a:spLocks noChangeArrowheads="1"/>
              </p:cNvSpPr>
              <p:nvPr/>
            </p:nvSpPr>
            <p:spPr bwMode="auto">
              <a:xfrm>
                <a:off x="262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82" name="Rectangle 356"/>
              <p:cNvSpPr>
                <a:spLocks noChangeArrowheads="1"/>
              </p:cNvSpPr>
              <p:nvPr/>
            </p:nvSpPr>
            <p:spPr bwMode="auto">
              <a:xfrm>
                <a:off x="262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83" name="Rectangle 357"/>
              <p:cNvSpPr>
                <a:spLocks noChangeArrowheads="1"/>
              </p:cNvSpPr>
              <p:nvPr/>
            </p:nvSpPr>
            <p:spPr bwMode="auto">
              <a:xfrm>
                <a:off x="226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84" name="Rectangle 358"/>
              <p:cNvSpPr>
                <a:spLocks noChangeArrowheads="1"/>
              </p:cNvSpPr>
              <p:nvPr/>
            </p:nvSpPr>
            <p:spPr bwMode="auto">
              <a:xfrm>
                <a:off x="244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85" name="Rectangle 359"/>
              <p:cNvSpPr>
                <a:spLocks noChangeArrowheads="1"/>
              </p:cNvSpPr>
              <p:nvPr/>
            </p:nvSpPr>
            <p:spPr bwMode="auto">
              <a:xfrm>
                <a:off x="226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86" name="Rectangle 360"/>
              <p:cNvSpPr>
                <a:spLocks noChangeArrowheads="1"/>
              </p:cNvSpPr>
              <p:nvPr/>
            </p:nvSpPr>
            <p:spPr bwMode="auto">
              <a:xfrm>
                <a:off x="244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87" name="Rectangle 361"/>
              <p:cNvSpPr>
                <a:spLocks noChangeArrowheads="1"/>
              </p:cNvSpPr>
              <p:nvPr/>
            </p:nvSpPr>
            <p:spPr bwMode="auto">
              <a:xfrm>
                <a:off x="262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88" name="Rectangle 362"/>
              <p:cNvSpPr>
                <a:spLocks noChangeArrowheads="1"/>
              </p:cNvSpPr>
              <p:nvPr/>
            </p:nvSpPr>
            <p:spPr bwMode="auto">
              <a:xfrm>
                <a:off x="262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89" name="Rectangle 363"/>
              <p:cNvSpPr>
                <a:spLocks noChangeArrowheads="1"/>
              </p:cNvSpPr>
              <p:nvPr/>
            </p:nvSpPr>
            <p:spPr bwMode="auto">
              <a:xfrm>
                <a:off x="154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90" name="Rectangle 364"/>
              <p:cNvSpPr>
                <a:spLocks noChangeArrowheads="1"/>
              </p:cNvSpPr>
              <p:nvPr/>
            </p:nvSpPr>
            <p:spPr bwMode="auto">
              <a:xfrm>
                <a:off x="172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91" name="Rectangle 365"/>
              <p:cNvSpPr>
                <a:spLocks noChangeArrowheads="1"/>
              </p:cNvSpPr>
              <p:nvPr/>
            </p:nvSpPr>
            <p:spPr bwMode="auto">
              <a:xfrm>
                <a:off x="154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92" name="Rectangle 366"/>
              <p:cNvSpPr>
                <a:spLocks noChangeArrowheads="1"/>
              </p:cNvSpPr>
              <p:nvPr/>
            </p:nvSpPr>
            <p:spPr bwMode="auto">
              <a:xfrm>
                <a:off x="172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93" name="Rectangle 367"/>
              <p:cNvSpPr>
                <a:spLocks noChangeArrowheads="1"/>
              </p:cNvSpPr>
              <p:nvPr/>
            </p:nvSpPr>
            <p:spPr bwMode="auto">
              <a:xfrm>
                <a:off x="190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94" name="Rectangle 368"/>
              <p:cNvSpPr>
                <a:spLocks noChangeArrowheads="1"/>
              </p:cNvSpPr>
              <p:nvPr/>
            </p:nvSpPr>
            <p:spPr bwMode="auto">
              <a:xfrm>
                <a:off x="208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95" name="Rectangle 369"/>
              <p:cNvSpPr>
                <a:spLocks noChangeArrowheads="1"/>
              </p:cNvSpPr>
              <p:nvPr/>
            </p:nvSpPr>
            <p:spPr bwMode="auto">
              <a:xfrm>
                <a:off x="190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96" name="Rectangle 370"/>
              <p:cNvSpPr>
                <a:spLocks noChangeArrowheads="1"/>
              </p:cNvSpPr>
              <p:nvPr/>
            </p:nvSpPr>
            <p:spPr bwMode="auto">
              <a:xfrm>
                <a:off x="208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97" name="Rectangle 371"/>
              <p:cNvSpPr>
                <a:spLocks noChangeArrowheads="1"/>
              </p:cNvSpPr>
              <p:nvPr/>
            </p:nvSpPr>
            <p:spPr bwMode="auto">
              <a:xfrm>
                <a:off x="226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98" name="Rectangle 372"/>
              <p:cNvSpPr>
                <a:spLocks noChangeArrowheads="1"/>
              </p:cNvSpPr>
              <p:nvPr/>
            </p:nvSpPr>
            <p:spPr bwMode="auto">
              <a:xfrm>
                <a:off x="244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999" name="Rectangle 373"/>
              <p:cNvSpPr>
                <a:spLocks noChangeArrowheads="1"/>
              </p:cNvSpPr>
              <p:nvPr/>
            </p:nvSpPr>
            <p:spPr bwMode="auto">
              <a:xfrm>
                <a:off x="226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000" name="Rectangle 374"/>
              <p:cNvSpPr>
                <a:spLocks noChangeArrowheads="1"/>
              </p:cNvSpPr>
              <p:nvPr/>
            </p:nvSpPr>
            <p:spPr bwMode="auto">
              <a:xfrm>
                <a:off x="244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001" name="Rectangle 375"/>
              <p:cNvSpPr>
                <a:spLocks noChangeArrowheads="1"/>
              </p:cNvSpPr>
              <p:nvPr/>
            </p:nvSpPr>
            <p:spPr bwMode="auto">
              <a:xfrm>
                <a:off x="262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002" name="Rectangle 376"/>
              <p:cNvSpPr>
                <a:spLocks noChangeArrowheads="1"/>
              </p:cNvSpPr>
              <p:nvPr/>
            </p:nvSpPr>
            <p:spPr bwMode="auto">
              <a:xfrm>
                <a:off x="262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3808" name="Text Box 180"/>
            <p:cNvSpPr txBox="1">
              <a:spLocks noChangeArrowheads="1"/>
            </p:cNvSpPr>
            <p:nvPr/>
          </p:nvSpPr>
          <p:spPr bwMode="auto">
            <a:xfrm>
              <a:off x="1405" y="254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0</a:t>
              </a:r>
              <a:endParaRPr lang="en-GB" sz="1600"/>
            </a:p>
          </p:txBody>
        </p:sp>
        <p:sp>
          <p:nvSpPr>
            <p:cNvPr id="33809" name="Text Box 181"/>
            <p:cNvSpPr txBox="1">
              <a:spLocks noChangeArrowheads="1"/>
            </p:cNvSpPr>
            <p:nvPr/>
          </p:nvSpPr>
          <p:spPr bwMode="auto">
            <a:xfrm>
              <a:off x="1628" y="254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1</a:t>
              </a:r>
              <a:endParaRPr lang="en-GB" sz="1600"/>
            </a:p>
          </p:txBody>
        </p:sp>
        <p:sp>
          <p:nvSpPr>
            <p:cNvPr id="33810" name="Text Box 182"/>
            <p:cNvSpPr txBox="1">
              <a:spLocks noChangeArrowheads="1"/>
            </p:cNvSpPr>
            <p:nvPr/>
          </p:nvSpPr>
          <p:spPr bwMode="auto">
            <a:xfrm>
              <a:off x="1809" y="254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2</a:t>
              </a:r>
              <a:endParaRPr lang="en-GB" sz="1600"/>
            </a:p>
          </p:txBody>
        </p:sp>
        <p:sp>
          <p:nvSpPr>
            <p:cNvPr id="33811" name="Text Box 183"/>
            <p:cNvSpPr txBox="1">
              <a:spLocks noChangeArrowheads="1"/>
            </p:cNvSpPr>
            <p:nvPr/>
          </p:nvSpPr>
          <p:spPr bwMode="auto">
            <a:xfrm>
              <a:off x="1990" y="254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3</a:t>
              </a:r>
              <a:endParaRPr lang="en-GB" sz="1600"/>
            </a:p>
          </p:txBody>
        </p:sp>
        <p:sp>
          <p:nvSpPr>
            <p:cNvPr id="33812" name="Text Box 184"/>
            <p:cNvSpPr txBox="1">
              <a:spLocks noChangeArrowheads="1"/>
            </p:cNvSpPr>
            <p:nvPr/>
          </p:nvSpPr>
          <p:spPr bwMode="auto">
            <a:xfrm>
              <a:off x="2170" y="254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4</a:t>
              </a:r>
              <a:endParaRPr lang="en-GB" sz="1600"/>
            </a:p>
          </p:txBody>
        </p:sp>
        <p:sp>
          <p:nvSpPr>
            <p:cNvPr id="33813" name="Text Box 185"/>
            <p:cNvSpPr txBox="1">
              <a:spLocks noChangeArrowheads="1"/>
            </p:cNvSpPr>
            <p:nvPr/>
          </p:nvSpPr>
          <p:spPr bwMode="auto">
            <a:xfrm>
              <a:off x="2351" y="254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5</a:t>
              </a:r>
              <a:endParaRPr lang="en-GB" sz="1600"/>
            </a:p>
          </p:txBody>
        </p:sp>
        <p:sp>
          <p:nvSpPr>
            <p:cNvPr id="33814" name="Text Box 186"/>
            <p:cNvSpPr txBox="1">
              <a:spLocks noChangeArrowheads="1"/>
            </p:cNvSpPr>
            <p:nvPr/>
          </p:nvSpPr>
          <p:spPr bwMode="auto">
            <a:xfrm>
              <a:off x="2531" y="254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6</a:t>
              </a:r>
              <a:endParaRPr lang="en-GB" sz="1600"/>
            </a:p>
          </p:txBody>
        </p:sp>
        <p:sp>
          <p:nvSpPr>
            <p:cNvPr id="33815" name="Text Box 187"/>
            <p:cNvSpPr txBox="1">
              <a:spLocks noChangeArrowheads="1"/>
            </p:cNvSpPr>
            <p:nvPr/>
          </p:nvSpPr>
          <p:spPr bwMode="auto">
            <a:xfrm>
              <a:off x="1236" y="254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–1</a:t>
              </a:r>
              <a:endParaRPr lang="en-GB" sz="1600"/>
            </a:p>
          </p:txBody>
        </p:sp>
        <p:sp>
          <p:nvSpPr>
            <p:cNvPr id="33816" name="Text Box 188"/>
            <p:cNvSpPr txBox="1">
              <a:spLocks noChangeArrowheads="1"/>
            </p:cNvSpPr>
            <p:nvPr/>
          </p:nvSpPr>
          <p:spPr bwMode="auto">
            <a:xfrm>
              <a:off x="1054" y="254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–2</a:t>
              </a:r>
              <a:endParaRPr lang="en-GB" sz="1600"/>
            </a:p>
          </p:txBody>
        </p:sp>
        <p:sp>
          <p:nvSpPr>
            <p:cNvPr id="33817" name="Text Box 189"/>
            <p:cNvSpPr txBox="1">
              <a:spLocks noChangeArrowheads="1"/>
            </p:cNvSpPr>
            <p:nvPr/>
          </p:nvSpPr>
          <p:spPr bwMode="auto">
            <a:xfrm>
              <a:off x="873" y="254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–3</a:t>
              </a:r>
              <a:endParaRPr lang="en-GB" sz="1600"/>
            </a:p>
          </p:txBody>
        </p:sp>
        <p:sp>
          <p:nvSpPr>
            <p:cNvPr id="33818" name="Text Box 190"/>
            <p:cNvSpPr txBox="1">
              <a:spLocks noChangeArrowheads="1"/>
            </p:cNvSpPr>
            <p:nvPr/>
          </p:nvSpPr>
          <p:spPr bwMode="auto">
            <a:xfrm>
              <a:off x="692" y="254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–4</a:t>
              </a:r>
              <a:endParaRPr lang="en-GB" sz="1600"/>
            </a:p>
          </p:txBody>
        </p:sp>
        <p:sp>
          <p:nvSpPr>
            <p:cNvPr id="33819" name="Text Box 191"/>
            <p:cNvSpPr txBox="1">
              <a:spLocks noChangeArrowheads="1"/>
            </p:cNvSpPr>
            <p:nvPr/>
          </p:nvSpPr>
          <p:spPr bwMode="auto">
            <a:xfrm>
              <a:off x="511" y="254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–5</a:t>
              </a:r>
              <a:endParaRPr lang="en-GB" sz="1600"/>
            </a:p>
          </p:txBody>
        </p:sp>
        <p:sp>
          <p:nvSpPr>
            <p:cNvPr id="33820" name="Text Box 192"/>
            <p:cNvSpPr txBox="1">
              <a:spLocks noChangeArrowheads="1"/>
            </p:cNvSpPr>
            <p:nvPr/>
          </p:nvSpPr>
          <p:spPr bwMode="auto">
            <a:xfrm>
              <a:off x="329" y="254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–6</a:t>
              </a:r>
              <a:endParaRPr lang="en-GB" sz="1600"/>
            </a:p>
          </p:txBody>
        </p:sp>
        <p:sp>
          <p:nvSpPr>
            <p:cNvPr id="33821" name="Text Box 193"/>
            <p:cNvSpPr txBox="1">
              <a:spLocks noChangeArrowheads="1"/>
            </p:cNvSpPr>
            <p:nvPr/>
          </p:nvSpPr>
          <p:spPr bwMode="auto">
            <a:xfrm>
              <a:off x="1391" y="2295"/>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1</a:t>
              </a:r>
              <a:endParaRPr lang="en-GB" sz="1600"/>
            </a:p>
          </p:txBody>
        </p:sp>
        <p:sp>
          <p:nvSpPr>
            <p:cNvPr id="33822" name="Text Box 194"/>
            <p:cNvSpPr txBox="1">
              <a:spLocks noChangeArrowheads="1"/>
            </p:cNvSpPr>
            <p:nvPr/>
          </p:nvSpPr>
          <p:spPr bwMode="auto">
            <a:xfrm>
              <a:off x="1391" y="2114"/>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2</a:t>
              </a:r>
              <a:endParaRPr lang="en-GB" sz="1600"/>
            </a:p>
          </p:txBody>
        </p:sp>
        <p:sp>
          <p:nvSpPr>
            <p:cNvPr id="33823" name="Text Box 195"/>
            <p:cNvSpPr txBox="1">
              <a:spLocks noChangeArrowheads="1"/>
            </p:cNvSpPr>
            <p:nvPr/>
          </p:nvSpPr>
          <p:spPr bwMode="auto">
            <a:xfrm>
              <a:off x="1391" y="193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3</a:t>
              </a:r>
              <a:endParaRPr lang="en-GB" sz="1600"/>
            </a:p>
          </p:txBody>
        </p:sp>
        <p:sp>
          <p:nvSpPr>
            <p:cNvPr id="33824" name="Text Box 196"/>
            <p:cNvSpPr txBox="1">
              <a:spLocks noChangeArrowheads="1"/>
            </p:cNvSpPr>
            <p:nvPr/>
          </p:nvSpPr>
          <p:spPr bwMode="auto">
            <a:xfrm>
              <a:off x="1391" y="175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4</a:t>
              </a:r>
              <a:endParaRPr lang="en-GB" sz="1600"/>
            </a:p>
          </p:txBody>
        </p:sp>
        <p:sp>
          <p:nvSpPr>
            <p:cNvPr id="33825" name="Text Box 197"/>
            <p:cNvSpPr txBox="1">
              <a:spLocks noChangeArrowheads="1"/>
            </p:cNvSpPr>
            <p:nvPr/>
          </p:nvSpPr>
          <p:spPr bwMode="auto">
            <a:xfrm>
              <a:off x="1391" y="156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5</a:t>
              </a:r>
              <a:endParaRPr lang="en-GB" sz="1600"/>
            </a:p>
          </p:txBody>
        </p:sp>
        <p:sp>
          <p:nvSpPr>
            <p:cNvPr id="33826" name="Text Box 198"/>
            <p:cNvSpPr txBox="1">
              <a:spLocks noChangeArrowheads="1"/>
            </p:cNvSpPr>
            <p:nvPr/>
          </p:nvSpPr>
          <p:spPr bwMode="auto">
            <a:xfrm>
              <a:off x="1320" y="2838"/>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–2</a:t>
              </a:r>
              <a:endParaRPr lang="en-GB" sz="1600"/>
            </a:p>
          </p:txBody>
        </p:sp>
        <p:sp>
          <p:nvSpPr>
            <p:cNvPr id="33827" name="Text Box 199"/>
            <p:cNvSpPr txBox="1">
              <a:spLocks noChangeArrowheads="1"/>
            </p:cNvSpPr>
            <p:nvPr/>
          </p:nvSpPr>
          <p:spPr bwMode="auto">
            <a:xfrm>
              <a:off x="1320" y="3201"/>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–4</a:t>
              </a:r>
              <a:endParaRPr lang="en-GB" sz="1600"/>
            </a:p>
          </p:txBody>
        </p:sp>
        <p:sp>
          <p:nvSpPr>
            <p:cNvPr id="33828" name="Text Box 200"/>
            <p:cNvSpPr txBox="1">
              <a:spLocks noChangeArrowheads="1"/>
            </p:cNvSpPr>
            <p:nvPr/>
          </p:nvSpPr>
          <p:spPr bwMode="auto">
            <a:xfrm>
              <a:off x="1320" y="3020"/>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–3</a:t>
              </a:r>
              <a:endParaRPr lang="en-GB" sz="1600"/>
            </a:p>
          </p:txBody>
        </p:sp>
        <p:sp>
          <p:nvSpPr>
            <p:cNvPr id="33829" name="Text Box 201"/>
            <p:cNvSpPr txBox="1">
              <a:spLocks noChangeArrowheads="1"/>
            </p:cNvSpPr>
            <p:nvPr/>
          </p:nvSpPr>
          <p:spPr bwMode="auto">
            <a:xfrm>
              <a:off x="1320" y="338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–5</a:t>
              </a:r>
              <a:endParaRPr lang="en-GB" sz="1600"/>
            </a:p>
          </p:txBody>
        </p:sp>
        <p:sp>
          <p:nvSpPr>
            <p:cNvPr id="33830" name="Line 202"/>
            <p:cNvSpPr>
              <a:spLocks noChangeShapeType="1"/>
            </p:cNvSpPr>
            <p:nvPr/>
          </p:nvSpPr>
          <p:spPr bwMode="auto">
            <a:xfrm rot="-5400000">
              <a:off x="465" y="2585"/>
              <a:ext cx="2160" cy="5"/>
            </a:xfrm>
            <a:prstGeom prst="line">
              <a:avLst/>
            </a:prstGeom>
            <a:noFill/>
            <a:ln w="2857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3831" name="Text Box 203"/>
            <p:cNvSpPr txBox="1">
              <a:spLocks noChangeArrowheads="1"/>
            </p:cNvSpPr>
            <p:nvPr/>
          </p:nvSpPr>
          <p:spPr bwMode="auto">
            <a:xfrm>
              <a:off x="1320" y="2657"/>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–1</a:t>
              </a:r>
              <a:endParaRPr lang="en-GB" sz="1600"/>
            </a:p>
          </p:txBody>
        </p:sp>
        <p:sp>
          <p:nvSpPr>
            <p:cNvPr id="33832" name="Text Box 204"/>
            <p:cNvSpPr txBox="1">
              <a:spLocks noChangeArrowheads="1"/>
            </p:cNvSpPr>
            <p:nvPr/>
          </p:nvSpPr>
          <p:spPr bwMode="auto">
            <a:xfrm>
              <a:off x="1352" y="1376"/>
              <a:ext cx="1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i="1">
                  <a:latin typeface="Times New Roman" pitchFamily="18" charset="0"/>
                </a:rPr>
                <a:t>y</a:t>
              </a:r>
            </a:p>
          </p:txBody>
        </p:sp>
        <p:sp>
          <p:nvSpPr>
            <p:cNvPr id="33833" name="Text Box 205"/>
            <p:cNvSpPr txBox="1">
              <a:spLocks noChangeArrowheads="1"/>
            </p:cNvSpPr>
            <p:nvPr/>
          </p:nvSpPr>
          <p:spPr bwMode="auto">
            <a:xfrm>
              <a:off x="2614" y="2326"/>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i="1">
                  <a:latin typeface="Times New Roman" pitchFamily="18" charset="0"/>
                </a:rPr>
                <a:t>x</a:t>
              </a:r>
            </a:p>
          </p:txBody>
        </p:sp>
        <p:sp>
          <p:nvSpPr>
            <p:cNvPr id="33834" name="Line 206"/>
            <p:cNvSpPr>
              <a:spLocks noChangeShapeType="1"/>
            </p:cNvSpPr>
            <p:nvPr/>
          </p:nvSpPr>
          <p:spPr bwMode="auto">
            <a:xfrm>
              <a:off x="282" y="2588"/>
              <a:ext cx="2520" cy="0"/>
            </a:xfrm>
            <a:prstGeom prst="line">
              <a:avLst/>
            </a:prstGeom>
            <a:noFill/>
            <a:ln w="2857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spAutoFit/>
            </a:bodyPr>
            <a:lstStyle/>
            <a:p>
              <a:endParaRPr lang="en-US"/>
            </a:p>
          </p:txBody>
        </p:sp>
      </p:grpSp>
      <p:sp>
        <p:nvSpPr>
          <p:cNvPr id="162172" name="Line 380"/>
          <p:cNvSpPr>
            <a:spLocks noChangeShapeType="1"/>
          </p:cNvSpPr>
          <p:nvPr/>
        </p:nvSpPr>
        <p:spPr bwMode="auto">
          <a:xfrm>
            <a:off x="3021013" y="2416175"/>
            <a:ext cx="0" cy="3384550"/>
          </a:xfrm>
          <a:prstGeom prst="line">
            <a:avLst/>
          </a:prstGeom>
          <a:noFill/>
          <a:ln w="28575">
            <a:solidFill>
              <a:srgbClr val="FF33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62175" name="Rectangle 383"/>
          <p:cNvSpPr>
            <a:spLocks noChangeArrowheads="1"/>
          </p:cNvSpPr>
          <p:nvPr/>
        </p:nvSpPr>
        <p:spPr bwMode="auto">
          <a:xfrm>
            <a:off x="3348038" y="2997200"/>
            <a:ext cx="83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latin typeface="Times New Roman" pitchFamily="18" charset="0"/>
              </a:rPr>
              <a:t>x</a:t>
            </a:r>
            <a:r>
              <a:rPr lang="en-US"/>
              <a:t> &gt; 2</a:t>
            </a:r>
            <a:endParaRPr lang="en-GB"/>
          </a:p>
        </p:txBody>
      </p:sp>
      <p:sp>
        <p:nvSpPr>
          <p:cNvPr id="162177" name="Rectangle 385"/>
          <p:cNvSpPr>
            <a:spLocks noChangeArrowheads="1"/>
          </p:cNvSpPr>
          <p:nvPr/>
        </p:nvSpPr>
        <p:spPr bwMode="auto">
          <a:xfrm>
            <a:off x="971550" y="2997200"/>
            <a:ext cx="83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latin typeface="Times New Roman" pitchFamily="18" charset="0"/>
              </a:rPr>
              <a:t>x</a:t>
            </a:r>
            <a:r>
              <a:rPr lang="en-US"/>
              <a:t> &lt; 2</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2172"/>
                                        </p:tgtEl>
                                        <p:attrNameLst>
                                          <p:attrName>style.visibility</p:attrName>
                                        </p:attrNameLst>
                                      </p:cBhvr>
                                      <p:to>
                                        <p:strVal val="visible"/>
                                      </p:to>
                                    </p:set>
                                    <p:animEffect transition="in" filter="wipe(up)">
                                      <p:cBhvr>
                                        <p:cTn id="7" dur="1000"/>
                                        <p:tgtEl>
                                          <p:spTgt spid="162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180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180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2171"/>
                                        </p:tgtEl>
                                        <p:attrNameLst>
                                          <p:attrName>style.visibility</p:attrName>
                                        </p:attrNameLst>
                                      </p:cBhvr>
                                      <p:to>
                                        <p:strVal val="visible"/>
                                      </p:to>
                                    </p:set>
                                    <p:animEffect transition="in" filter="wipe(left)">
                                      <p:cBhvr>
                                        <p:cTn id="20" dur="1000"/>
                                        <p:tgtEl>
                                          <p:spTgt spid="162171"/>
                                        </p:tgtEl>
                                      </p:cBhvr>
                                    </p:animEffect>
                                  </p:childTnLst>
                                </p:cTn>
                              </p:par>
                            </p:childTnLst>
                          </p:cTn>
                        </p:par>
                        <p:par>
                          <p:cTn id="21" fill="hold" nodeType="afterGroup">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16217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1802"/>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62170"/>
                                        </p:tgtEl>
                                        <p:attrNameLst>
                                          <p:attrName>style.visibility</p:attrName>
                                        </p:attrNameLst>
                                      </p:cBhvr>
                                      <p:to>
                                        <p:strVal val="visible"/>
                                      </p:to>
                                    </p:set>
                                    <p:animEffect transition="in" filter="wipe(right)">
                                      <p:cBhvr>
                                        <p:cTn id="32" dur="1000"/>
                                        <p:tgtEl>
                                          <p:spTgt spid="162170"/>
                                        </p:tgtEl>
                                      </p:cBhvr>
                                    </p:animEffect>
                                  </p:childTnLst>
                                </p:cTn>
                              </p:par>
                            </p:childTnLst>
                          </p:cTn>
                        </p:par>
                        <p:par>
                          <p:cTn id="33" fill="hold" nodeType="afterGroup">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162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170" grpId="0" animBg="1"/>
      <p:bldP spid="162171" grpId="0" animBg="1"/>
      <p:bldP spid="161800" grpId="0"/>
      <p:bldP spid="161801" grpId="0"/>
      <p:bldP spid="161802" grpId="0"/>
      <p:bldP spid="162172" grpId="0" animBg="1"/>
      <p:bldP spid="162175" grpId="0"/>
      <p:bldP spid="1621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5"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7"/>
          <p:cNvSpPr>
            <a:spLocks noGrp="1" noChangeArrowheads="1"/>
          </p:cNvSpPr>
          <p:nvPr>
            <p:ph type="title" idx="4294967295"/>
          </p:nvPr>
        </p:nvSpPr>
        <p:spPr/>
        <p:txBody>
          <a:bodyPr/>
          <a:lstStyle/>
          <a:p>
            <a:pPr eaLnBrk="1" hangingPunct="1"/>
            <a:r>
              <a:rPr lang="en-US" smtClean="0"/>
              <a:t>Vertical regions 1</a:t>
            </a:r>
            <a:endParaRPr lang="en-GB" smtClean="0"/>
          </a:p>
        </p:txBody>
      </p:sp>
      <p:grpSp>
        <p:nvGrpSpPr>
          <p:cNvPr id="4102" name="Group 310"/>
          <p:cNvGrpSpPr>
            <a:grpSpLocks/>
          </p:cNvGrpSpPr>
          <p:nvPr/>
        </p:nvGrpSpPr>
        <p:grpSpPr bwMode="auto">
          <a:xfrm>
            <a:off x="7304088" y="115888"/>
            <a:ext cx="576262" cy="576262"/>
            <a:chOff x="4601" y="73"/>
            <a:chExt cx="363" cy="363"/>
          </a:xfrm>
        </p:grpSpPr>
        <p:pic>
          <p:nvPicPr>
            <p:cNvPr id="4103" name="Picture 311"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Oval 312"/>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4105" name="Oval 313"/>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4098" r:id="rId2" imgW="9142857" imgH="5185068"/>
        </mc:Choice>
        <mc:Fallback>
          <p:control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5"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7"/>
          <p:cNvSpPr>
            <a:spLocks noGrp="1" noChangeArrowheads="1"/>
          </p:cNvSpPr>
          <p:nvPr>
            <p:ph type="title" idx="4294967295"/>
          </p:nvPr>
        </p:nvSpPr>
        <p:spPr/>
        <p:txBody>
          <a:bodyPr/>
          <a:lstStyle/>
          <a:p>
            <a:pPr eaLnBrk="1" hangingPunct="1"/>
            <a:r>
              <a:rPr lang="en-US" smtClean="0"/>
              <a:t>Vertical regions 2</a:t>
            </a:r>
            <a:endParaRPr lang="en-GB" smtClean="0"/>
          </a:p>
        </p:txBody>
      </p:sp>
      <p:grpSp>
        <p:nvGrpSpPr>
          <p:cNvPr id="5126" name="Group 309"/>
          <p:cNvGrpSpPr>
            <a:grpSpLocks/>
          </p:cNvGrpSpPr>
          <p:nvPr/>
        </p:nvGrpSpPr>
        <p:grpSpPr bwMode="auto">
          <a:xfrm>
            <a:off x="7304088" y="115888"/>
            <a:ext cx="576262" cy="576262"/>
            <a:chOff x="4601" y="73"/>
            <a:chExt cx="363" cy="363"/>
          </a:xfrm>
        </p:grpSpPr>
        <p:pic>
          <p:nvPicPr>
            <p:cNvPr id="5127" name="Picture 310"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Oval 311"/>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5129" name="Oval 312"/>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5122" r:id="rId2" imgW="9142857" imgH="5187731"/>
        </mc:Choice>
        <mc:Fallback>
          <p:control r:id="rId2" imgW="9142857" imgH="5187731">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6463"/>
                  <a:ext cx="9142413" cy="51879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4"/>
          <p:cNvSpPr>
            <a:spLocks noGrp="1" noChangeArrowheads="1"/>
          </p:cNvSpPr>
          <p:nvPr>
            <p:ph type="title" idx="4294967295"/>
          </p:nvPr>
        </p:nvSpPr>
        <p:spPr/>
        <p:txBody>
          <a:bodyPr/>
          <a:lstStyle/>
          <a:p>
            <a:pPr eaLnBrk="1" hangingPunct="1"/>
            <a:r>
              <a:rPr lang="en-US" smtClean="0"/>
              <a:t>Horizontal regions</a:t>
            </a:r>
            <a:endParaRPr lang="en-GB" smtClean="0"/>
          </a:p>
        </p:txBody>
      </p:sp>
      <p:sp>
        <p:nvSpPr>
          <p:cNvPr id="34821" name="Text Box 10"/>
          <p:cNvSpPr txBox="1">
            <a:spLocks noChangeArrowheads="1"/>
          </p:cNvSpPr>
          <p:nvPr/>
        </p:nvSpPr>
        <p:spPr bwMode="auto">
          <a:xfrm>
            <a:off x="288925" y="11430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Suppose we want to find the region where</a:t>
            </a:r>
            <a:endParaRPr lang="en-GB">
              <a:solidFill>
                <a:schemeClr val="tx1"/>
              </a:solidFill>
            </a:endParaRPr>
          </a:p>
        </p:txBody>
      </p:sp>
      <p:sp>
        <p:nvSpPr>
          <p:cNvPr id="34822" name="Text Box 11"/>
          <p:cNvSpPr txBox="1">
            <a:spLocks noChangeArrowheads="1"/>
          </p:cNvSpPr>
          <p:nvPr/>
        </p:nvSpPr>
        <p:spPr bwMode="auto">
          <a:xfrm>
            <a:off x="4154488" y="1693863"/>
            <a:ext cx="823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y</a:t>
            </a:r>
            <a:r>
              <a:rPr lang="en-GB"/>
              <a:t> </a:t>
            </a:r>
            <a:r>
              <a:rPr lang="en-US">
                <a:solidFill>
                  <a:schemeClr val="tx1"/>
                </a:solidFill>
              </a:rPr>
              <a:t>≤</a:t>
            </a:r>
            <a:r>
              <a:rPr lang="en-GB"/>
              <a:t> 3</a:t>
            </a:r>
          </a:p>
        </p:txBody>
      </p:sp>
      <p:sp>
        <p:nvSpPr>
          <p:cNvPr id="107532" name="Text Box 12"/>
          <p:cNvSpPr txBox="1">
            <a:spLocks noChangeArrowheads="1"/>
          </p:cNvSpPr>
          <p:nvPr/>
        </p:nvSpPr>
        <p:spPr bwMode="auto">
          <a:xfrm>
            <a:off x="288925" y="2246313"/>
            <a:ext cx="861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This means that we want to show the area of a graph where the </a:t>
            </a:r>
            <a:r>
              <a:rPr lang="en-US" i="1">
                <a:latin typeface="Times New Roman" pitchFamily="18" charset="0"/>
              </a:rPr>
              <a:t>y</a:t>
            </a:r>
            <a:r>
              <a:rPr lang="en-US"/>
              <a:t>-coordinate of every point is less than or equal to 3.</a:t>
            </a:r>
            <a:endParaRPr lang="en-GB">
              <a:solidFill>
                <a:schemeClr val="tx1"/>
              </a:solidFill>
            </a:endParaRPr>
          </a:p>
        </p:txBody>
      </p:sp>
      <p:sp>
        <p:nvSpPr>
          <p:cNvPr id="107533" name="Text Box 13"/>
          <p:cNvSpPr txBox="1">
            <a:spLocks noChangeArrowheads="1"/>
          </p:cNvSpPr>
          <p:nvPr/>
        </p:nvSpPr>
        <p:spPr bwMode="auto">
          <a:xfrm>
            <a:off x="1827213" y="3298825"/>
            <a:ext cx="5487987" cy="850900"/>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a:t>Give the coordinates of three points that would satisfy this condition. </a:t>
            </a:r>
          </a:p>
        </p:txBody>
      </p:sp>
      <p:sp>
        <p:nvSpPr>
          <p:cNvPr id="107534" name="Text Box 14"/>
          <p:cNvSpPr txBox="1">
            <a:spLocks noChangeArrowheads="1"/>
          </p:cNvSpPr>
          <p:nvPr/>
        </p:nvSpPr>
        <p:spPr bwMode="auto">
          <a:xfrm>
            <a:off x="288925" y="4379913"/>
            <a:ext cx="6461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For example,    (5, 1),    (–3, –4),    and    (0, 2)</a:t>
            </a:r>
          </a:p>
        </p:txBody>
      </p:sp>
      <p:sp>
        <p:nvSpPr>
          <p:cNvPr id="107536" name="Text Box 16"/>
          <p:cNvSpPr txBox="1">
            <a:spLocks noChangeArrowheads="1"/>
          </p:cNvSpPr>
          <p:nvPr/>
        </p:nvSpPr>
        <p:spPr bwMode="auto">
          <a:xfrm>
            <a:off x="288925" y="5029200"/>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represent all the points where the </a:t>
            </a:r>
            <a:r>
              <a:rPr lang="en-US" i="1">
                <a:latin typeface="Times New Roman" pitchFamily="18" charset="0"/>
              </a:rPr>
              <a:t>y</a:t>
            </a:r>
            <a:r>
              <a:rPr lang="en-US"/>
              <a:t>-coordinate is equal to 3 with the line </a:t>
            </a:r>
            <a:r>
              <a:rPr lang="en-US" i="1">
                <a:latin typeface="Times New Roman" pitchFamily="18" charset="0"/>
              </a:rPr>
              <a:t>y</a:t>
            </a:r>
            <a:r>
              <a:rPr lang="en-US"/>
              <a:t> = 3.</a:t>
            </a:r>
            <a:endParaRPr lang="en-GB" sz="32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5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2" grpId="0"/>
      <p:bldP spid="107533" grpId="0" animBg="1"/>
      <p:bldP spid="107534" grpId="0"/>
      <p:bldP spid="1075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p:cNvSpPr>
            <a:spLocks noGrp="1" noChangeArrowheads="1"/>
          </p:cNvSpPr>
          <p:nvPr>
            <p:ph type="title" idx="4294967295"/>
          </p:nvPr>
        </p:nvSpPr>
        <p:spPr/>
        <p:txBody>
          <a:bodyPr/>
          <a:lstStyle/>
          <a:p>
            <a:pPr eaLnBrk="1" hangingPunct="1"/>
            <a:r>
              <a:rPr lang="en-US" smtClean="0"/>
              <a:t>Horizontal regions</a:t>
            </a:r>
            <a:endParaRPr lang="en-GB" smtClean="0"/>
          </a:p>
        </p:txBody>
      </p:sp>
      <p:sp>
        <p:nvSpPr>
          <p:cNvPr id="35845" name="Text Box 5"/>
          <p:cNvSpPr txBox="1">
            <a:spLocks noChangeArrowheads="1"/>
          </p:cNvSpPr>
          <p:nvPr/>
        </p:nvSpPr>
        <p:spPr bwMode="auto">
          <a:xfrm>
            <a:off x="288925" y="1143000"/>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region where </a:t>
            </a:r>
            <a:r>
              <a:rPr lang="en-GB" i="1">
                <a:latin typeface="Times New Roman" pitchFamily="18" charset="0"/>
              </a:rPr>
              <a:t>y</a:t>
            </a:r>
            <a:r>
              <a:rPr lang="en-GB"/>
              <a:t> </a:t>
            </a:r>
            <a:r>
              <a:rPr lang="en-US">
                <a:solidFill>
                  <a:schemeClr val="tx1"/>
                </a:solidFill>
              </a:rPr>
              <a:t>≤</a:t>
            </a:r>
            <a:r>
              <a:rPr lang="en-GB"/>
              <a:t> 3</a:t>
            </a:r>
            <a:r>
              <a:rPr lang="en-US"/>
              <a:t> includes points where </a:t>
            </a:r>
            <a:r>
              <a:rPr lang="en-US" i="1">
                <a:latin typeface="Times New Roman" pitchFamily="18" charset="0"/>
              </a:rPr>
              <a:t>y</a:t>
            </a:r>
            <a:r>
              <a:rPr lang="en-US"/>
              <a:t> = 3 and so we draw </a:t>
            </a:r>
            <a:r>
              <a:rPr lang="en-US" i="1">
                <a:latin typeface="Times New Roman" pitchFamily="18" charset="0"/>
              </a:rPr>
              <a:t>y</a:t>
            </a:r>
            <a:r>
              <a:rPr lang="en-US"/>
              <a:t> = 3 as a solid line.</a:t>
            </a:r>
            <a:endParaRPr lang="en-GB"/>
          </a:p>
        </p:txBody>
      </p:sp>
      <p:sp>
        <p:nvSpPr>
          <p:cNvPr id="128007" name="Text Box 7"/>
          <p:cNvSpPr txBox="1">
            <a:spLocks noChangeArrowheads="1"/>
          </p:cNvSpPr>
          <p:nvPr/>
        </p:nvSpPr>
        <p:spPr bwMode="auto">
          <a:xfrm>
            <a:off x="4876800" y="2362200"/>
            <a:ext cx="3657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region </a:t>
            </a:r>
            <a:r>
              <a:rPr lang="en-US" i="1"/>
              <a:t>below</a:t>
            </a:r>
            <a:r>
              <a:rPr lang="en-US"/>
              <a:t> the line </a:t>
            </a:r>
            <a:r>
              <a:rPr lang="en-US" i="1">
                <a:latin typeface="Times New Roman" pitchFamily="18" charset="0"/>
              </a:rPr>
              <a:t>y</a:t>
            </a:r>
            <a:r>
              <a:rPr lang="en-US"/>
              <a:t> = 3 contains every point where </a:t>
            </a:r>
            <a:r>
              <a:rPr lang="en-GB" i="1">
                <a:latin typeface="Times New Roman" pitchFamily="18" charset="0"/>
              </a:rPr>
              <a:t>y</a:t>
            </a:r>
            <a:r>
              <a:rPr lang="en-GB"/>
              <a:t> </a:t>
            </a:r>
            <a:r>
              <a:rPr lang="en-US">
                <a:solidFill>
                  <a:schemeClr val="tx1"/>
                </a:solidFill>
              </a:rPr>
              <a:t>≤</a:t>
            </a:r>
            <a:r>
              <a:rPr lang="en-GB"/>
              <a:t> 3</a:t>
            </a:r>
            <a:r>
              <a:rPr lang="en-US"/>
              <a:t>.</a:t>
            </a:r>
            <a:endParaRPr lang="en-GB"/>
          </a:p>
        </p:txBody>
      </p:sp>
      <p:sp>
        <p:nvSpPr>
          <p:cNvPr id="128008" name="Text Box 8"/>
          <p:cNvSpPr txBox="1">
            <a:spLocks noChangeArrowheads="1"/>
          </p:cNvSpPr>
          <p:nvPr/>
        </p:nvSpPr>
        <p:spPr bwMode="auto">
          <a:xfrm>
            <a:off x="4876800" y="4038600"/>
            <a:ext cx="3657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region </a:t>
            </a:r>
            <a:r>
              <a:rPr lang="en-US" i="1"/>
              <a:t>above</a:t>
            </a:r>
            <a:r>
              <a:rPr lang="en-US"/>
              <a:t> the line </a:t>
            </a:r>
            <a:r>
              <a:rPr lang="en-US" i="1">
                <a:latin typeface="Times New Roman" pitchFamily="18" charset="0"/>
              </a:rPr>
              <a:t>y</a:t>
            </a:r>
            <a:r>
              <a:rPr lang="en-US"/>
              <a:t> = 3 contains every point where </a:t>
            </a:r>
            <a:r>
              <a:rPr lang="en-GB" i="1">
                <a:latin typeface="Times New Roman" pitchFamily="18" charset="0"/>
              </a:rPr>
              <a:t>y</a:t>
            </a:r>
            <a:r>
              <a:rPr lang="en-GB"/>
              <a:t> </a:t>
            </a:r>
            <a:r>
              <a:rPr lang="en-GB">
                <a:solidFill>
                  <a:schemeClr val="tx1"/>
                </a:solidFill>
              </a:rPr>
              <a:t>≥</a:t>
            </a:r>
            <a:r>
              <a:rPr lang="en-GB"/>
              <a:t> 3</a:t>
            </a:r>
            <a:r>
              <a:rPr lang="en-US"/>
              <a:t>.</a:t>
            </a:r>
            <a:endParaRPr lang="en-GB"/>
          </a:p>
        </p:txBody>
      </p:sp>
      <p:sp>
        <p:nvSpPr>
          <p:cNvPr id="128010" name="Rectangle 10"/>
          <p:cNvSpPr>
            <a:spLocks noChangeArrowheads="1"/>
          </p:cNvSpPr>
          <p:nvPr/>
        </p:nvSpPr>
        <p:spPr bwMode="auto">
          <a:xfrm>
            <a:off x="442913" y="3241675"/>
            <a:ext cx="3992562" cy="2578100"/>
          </a:xfrm>
          <a:prstGeom prst="rect">
            <a:avLst/>
          </a:prstGeom>
          <a:solidFill>
            <a:srgbClr val="FE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8011" name="Rectangle 11"/>
          <p:cNvSpPr>
            <a:spLocks noChangeArrowheads="1"/>
          </p:cNvSpPr>
          <p:nvPr/>
        </p:nvSpPr>
        <p:spPr bwMode="auto">
          <a:xfrm>
            <a:off x="441325" y="2395538"/>
            <a:ext cx="4011613" cy="846137"/>
          </a:xfrm>
          <a:prstGeom prst="rect">
            <a:avLst/>
          </a:prstGeom>
          <a:solidFill>
            <a:srgbClr val="B2E0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35850" name="Group 12"/>
          <p:cNvGrpSpPr>
            <a:grpSpLocks/>
          </p:cNvGrpSpPr>
          <p:nvPr/>
        </p:nvGrpSpPr>
        <p:grpSpPr bwMode="auto">
          <a:xfrm>
            <a:off x="447675" y="2184400"/>
            <a:ext cx="4000500" cy="3638550"/>
            <a:chOff x="282" y="1376"/>
            <a:chExt cx="2520" cy="2292"/>
          </a:xfrm>
        </p:grpSpPr>
        <p:grpSp>
          <p:nvGrpSpPr>
            <p:cNvPr id="35854" name="Group 13"/>
            <p:cNvGrpSpPr>
              <a:grpSpLocks/>
            </p:cNvGrpSpPr>
            <p:nvPr/>
          </p:nvGrpSpPr>
          <p:grpSpPr bwMode="auto">
            <a:xfrm>
              <a:off x="282" y="1508"/>
              <a:ext cx="2520" cy="2160"/>
              <a:chOff x="282" y="1508"/>
              <a:chExt cx="2520" cy="2160"/>
            </a:xfrm>
          </p:grpSpPr>
          <p:sp>
            <p:nvSpPr>
              <p:cNvPr id="35882" name="Rectangle 14"/>
              <p:cNvSpPr>
                <a:spLocks noChangeArrowheads="1"/>
              </p:cNvSpPr>
              <p:nvPr/>
            </p:nvSpPr>
            <p:spPr bwMode="auto">
              <a:xfrm>
                <a:off x="28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83" name="Rectangle 15"/>
              <p:cNvSpPr>
                <a:spLocks noChangeArrowheads="1"/>
              </p:cNvSpPr>
              <p:nvPr/>
            </p:nvSpPr>
            <p:spPr bwMode="auto">
              <a:xfrm>
                <a:off x="28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84" name="Rectangle 16"/>
              <p:cNvSpPr>
                <a:spLocks noChangeArrowheads="1"/>
              </p:cNvSpPr>
              <p:nvPr/>
            </p:nvSpPr>
            <p:spPr bwMode="auto">
              <a:xfrm>
                <a:off x="46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85" name="Rectangle 17"/>
              <p:cNvSpPr>
                <a:spLocks noChangeArrowheads="1"/>
              </p:cNvSpPr>
              <p:nvPr/>
            </p:nvSpPr>
            <p:spPr bwMode="auto">
              <a:xfrm>
                <a:off x="64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86" name="Rectangle 18"/>
              <p:cNvSpPr>
                <a:spLocks noChangeArrowheads="1"/>
              </p:cNvSpPr>
              <p:nvPr/>
            </p:nvSpPr>
            <p:spPr bwMode="auto">
              <a:xfrm>
                <a:off x="46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87" name="Rectangle 19"/>
              <p:cNvSpPr>
                <a:spLocks noChangeArrowheads="1"/>
              </p:cNvSpPr>
              <p:nvPr/>
            </p:nvSpPr>
            <p:spPr bwMode="auto">
              <a:xfrm>
                <a:off x="64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88" name="Rectangle 20"/>
              <p:cNvSpPr>
                <a:spLocks noChangeArrowheads="1"/>
              </p:cNvSpPr>
              <p:nvPr/>
            </p:nvSpPr>
            <p:spPr bwMode="auto">
              <a:xfrm>
                <a:off x="82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89" name="Rectangle 21"/>
              <p:cNvSpPr>
                <a:spLocks noChangeArrowheads="1"/>
              </p:cNvSpPr>
              <p:nvPr/>
            </p:nvSpPr>
            <p:spPr bwMode="auto">
              <a:xfrm>
                <a:off x="100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90" name="Rectangle 22"/>
              <p:cNvSpPr>
                <a:spLocks noChangeArrowheads="1"/>
              </p:cNvSpPr>
              <p:nvPr/>
            </p:nvSpPr>
            <p:spPr bwMode="auto">
              <a:xfrm>
                <a:off x="82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91" name="Rectangle 23"/>
              <p:cNvSpPr>
                <a:spLocks noChangeArrowheads="1"/>
              </p:cNvSpPr>
              <p:nvPr/>
            </p:nvSpPr>
            <p:spPr bwMode="auto">
              <a:xfrm>
                <a:off x="100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92" name="Rectangle 24"/>
              <p:cNvSpPr>
                <a:spLocks noChangeArrowheads="1"/>
              </p:cNvSpPr>
              <p:nvPr/>
            </p:nvSpPr>
            <p:spPr bwMode="auto">
              <a:xfrm>
                <a:off x="118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93" name="Rectangle 25"/>
              <p:cNvSpPr>
                <a:spLocks noChangeArrowheads="1"/>
              </p:cNvSpPr>
              <p:nvPr/>
            </p:nvSpPr>
            <p:spPr bwMode="auto">
              <a:xfrm>
                <a:off x="136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94" name="Rectangle 26"/>
              <p:cNvSpPr>
                <a:spLocks noChangeArrowheads="1"/>
              </p:cNvSpPr>
              <p:nvPr/>
            </p:nvSpPr>
            <p:spPr bwMode="auto">
              <a:xfrm>
                <a:off x="118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95" name="Rectangle 27"/>
              <p:cNvSpPr>
                <a:spLocks noChangeArrowheads="1"/>
              </p:cNvSpPr>
              <p:nvPr/>
            </p:nvSpPr>
            <p:spPr bwMode="auto">
              <a:xfrm>
                <a:off x="136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96" name="Rectangle 28"/>
              <p:cNvSpPr>
                <a:spLocks noChangeArrowheads="1"/>
              </p:cNvSpPr>
              <p:nvPr/>
            </p:nvSpPr>
            <p:spPr bwMode="auto">
              <a:xfrm>
                <a:off x="28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97" name="Rectangle 29"/>
              <p:cNvSpPr>
                <a:spLocks noChangeArrowheads="1"/>
              </p:cNvSpPr>
              <p:nvPr/>
            </p:nvSpPr>
            <p:spPr bwMode="auto">
              <a:xfrm>
                <a:off x="28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98" name="Rectangle 30"/>
              <p:cNvSpPr>
                <a:spLocks noChangeArrowheads="1"/>
              </p:cNvSpPr>
              <p:nvPr/>
            </p:nvSpPr>
            <p:spPr bwMode="auto">
              <a:xfrm>
                <a:off x="46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99" name="Rectangle 31"/>
              <p:cNvSpPr>
                <a:spLocks noChangeArrowheads="1"/>
              </p:cNvSpPr>
              <p:nvPr/>
            </p:nvSpPr>
            <p:spPr bwMode="auto">
              <a:xfrm>
                <a:off x="64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00" name="Rectangle 32"/>
              <p:cNvSpPr>
                <a:spLocks noChangeArrowheads="1"/>
              </p:cNvSpPr>
              <p:nvPr/>
            </p:nvSpPr>
            <p:spPr bwMode="auto">
              <a:xfrm>
                <a:off x="46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01" name="Rectangle 33"/>
              <p:cNvSpPr>
                <a:spLocks noChangeArrowheads="1"/>
              </p:cNvSpPr>
              <p:nvPr/>
            </p:nvSpPr>
            <p:spPr bwMode="auto">
              <a:xfrm>
                <a:off x="64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02" name="Rectangle 34"/>
              <p:cNvSpPr>
                <a:spLocks noChangeArrowheads="1"/>
              </p:cNvSpPr>
              <p:nvPr/>
            </p:nvSpPr>
            <p:spPr bwMode="auto">
              <a:xfrm>
                <a:off x="28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03" name="Rectangle 35"/>
              <p:cNvSpPr>
                <a:spLocks noChangeArrowheads="1"/>
              </p:cNvSpPr>
              <p:nvPr/>
            </p:nvSpPr>
            <p:spPr bwMode="auto">
              <a:xfrm>
                <a:off x="28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04" name="Rectangle 36"/>
              <p:cNvSpPr>
                <a:spLocks noChangeArrowheads="1"/>
              </p:cNvSpPr>
              <p:nvPr/>
            </p:nvSpPr>
            <p:spPr bwMode="auto">
              <a:xfrm>
                <a:off x="46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05" name="Rectangle 37"/>
              <p:cNvSpPr>
                <a:spLocks noChangeArrowheads="1"/>
              </p:cNvSpPr>
              <p:nvPr/>
            </p:nvSpPr>
            <p:spPr bwMode="auto">
              <a:xfrm>
                <a:off x="64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06" name="Rectangle 38"/>
              <p:cNvSpPr>
                <a:spLocks noChangeArrowheads="1"/>
              </p:cNvSpPr>
              <p:nvPr/>
            </p:nvSpPr>
            <p:spPr bwMode="auto">
              <a:xfrm>
                <a:off x="46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07" name="Rectangle 39"/>
              <p:cNvSpPr>
                <a:spLocks noChangeArrowheads="1"/>
              </p:cNvSpPr>
              <p:nvPr/>
            </p:nvSpPr>
            <p:spPr bwMode="auto">
              <a:xfrm>
                <a:off x="64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08" name="Rectangle 40"/>
              <p:cNvSpPr>
                <a:spLocks noChangeArrowheads="1"/>
              </p:cNvSpPr>
              <p:nvPr/>
            </p:nvSpPr>
            <p:spPr bwMode="auto">
              <a:xfrm>
                <a:off x="82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09" name="Rectangle 41"/>
              <p:cNvSpPr>
                <a:spLocks noChangeArrowheads="1"/>
              </p:cNvSpPr>
              <p:nvPr/>
            </p:nvSpPr>
            <p:spPr bwMode="auto">
              <a:xfrm>
                <a:off x="100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10" name="Rectangle 42"/>
              <p:cNvSpPr>
                <a:spLocks noChangeArrowheads="1"/>
              </p:cNvSpPr>
              <p:nvPr/>
            </p:nvSpPr>
            <p:spPr bwMode="auto">
              <a:xfrm>
                <a:off x="82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11" name="Rectangle 43"/>
              <p:cNvSpPr>
                <a:spLocks noChangeArrowheads="1"/>
              </p:cNvSpPr>
              <p:nvPr/>
            </p:nvSpPr>
            <p:spPr bwMode="auto">
              <a:xfrm>
                <a:off x="100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12" name="Rectangle 44"/>
              <p:cNvSpPr>
                <a:spLocks noChangeArrowheads="1"/>
              </p:cNvSpPr>
              <p:nvPr/>
            </p:nvSpPr>
            <p:spPr bwMode="auto">
              <a:xfrm>
                <a:off x="118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13" name="Rectangle 45"/>
              <p:cNvSpPr>
                <a:spLocks noChangeArrowheads="1"/>
              </p:cNvSpPr>
              <p:nvPr/>
            </p:nvSpPr>
            <p:spPr bwMode="auto">
              <a:xfrm>
                <a:off x="136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14" name="Rectangle 46"/>
              <p:cNvSpPr>
                <a:spLocks noChangeArrowheads="1"/>
              </p:cNvSpPr>
              <p:nvPr/>
            </p:nvSpPr>
            <p:spPr bwMode="auto">
              <a:xfrm>
                <a:off x="118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15" name="Rectangle 47"/>
              <p:cNvSpPr>
                <a:spLocks noChangeArrowheads="1"/>
              </p:cNvSpPr>
              <p:nvPr/>
            </p:nvSpPr>
            <p:spPr bwMode="auto">
              <a:xfrm>
                <a:off x="136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16" name="Rectangle 48"/>
              <p:cNvSpPr>
                <a:spLocks noChangeArrowheads="1"/>
              </p:cNvSpPr>
              <p:nvPr/>
            </p:nvSpPr>
            <p:spPr bwMode="auto">
              <a:xfrm>
                <a:off x="82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17" name="Rectangle 49"/>
              <p:cNvSpPr>
                <a:spLocks noChangeArrowheads="1"/>
              </p:cNvSpPr>
              <p:nvPr/>
            </p:nvSpPr>
            <p:spPr bwMode="auto">
              <a:xfrm>
                <a:off x="100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18" name="Rectangle 50"/>
              <p:cNvSpPr>
                <a:spLocks noChangeArrowheads="1"/>
              </p:cNvSpPr>
              <p:nvPr/>
            </p:nvSpPr>
            <p:spPr bwMode="auto">
              <a:xfrm>
                <a:off x="82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19" name="Rectangle 51"/>
              <p:cNvSpPr>
                <a:spLocks noChangeArrowheads="1"/>
              </p:cNvSpPr>
              <p:nvPr/>
            </p:nvSpPr>
            <p:spPr bwMode="auto">
              <a:xfrm>
                <a:off x="100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20" name="Rectangle 52"/>
              <p:cNvSpPr>
                <a:spLocks noChangeArrowheads="1"/>
              </p:cNvSpPr>
              <p:nvPr/>
            </p:nvSpPr>
            <p:spPr bwMode="auto">
              <a:xfrm>
                <a:off x="118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21" name="Rectangle 53"/>
              <p:cNvSpPr>
                <a:spLocks noChangeArrowheads="1"/>
              </p:cNvSpPr>
              <p:nvPr/>
            </p:nvSpPr>
            <p:spPr bwMode="auto">
              <a:xfrm>
                <a:off x="136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22" name="Rectangle 54"/>
              <p:cNvSpPr>
                <a:spLocks noChangeArrowheads="1"/>
              </p:cNvSpPr>
              <p:nvPr/>
            </p:nvSpPr>
            <p:spPr bwMode="auto">
              <a:xfrm>
                <a:off x="118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23" name="Rectangle 55"/>
              <p:cNvSpPr>
                <a:spLocks noChangeArrowheads="1"/>
              </p:cNvSpPr>
              <p:nvPr/>
            </p:nvSpPr>
            <p:spPr bwMode="auto">
              <a:xfrm>
                <a:off x="136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24" name="Rectangle 56"/>
              <p:cNvSpPr>
                <a:spLocks noChangeArrowheads="1"/>
              </p:cNvSpPr>
              <p:nvPr/>
            </p:nvSpPr>
            <p:spPr bwMode="auto">
              <a:xfrm>
                <a:off x="154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25" name="Rectangle 57"/>
              <p:cNvSpPr>
                <a:spLocks noChangeArrowheads="1"/>
              </p:cNvSpPr>
              <p:nvPr/>
            </p:nvSpPr>
            <p:spPr bwMode="auto">
              <a:xfrm>
                <a:off x="172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26" name="Rectangle 58"/>
              <p:cNvSpPr>
                <a:spLocks noChangeArrowheads="1"/>
              </p:cNvSpPr>
              <p:nvPr/>
            </p:nvSpPr>
            <p:spPr bwMode="auto">
              <a:xfrm>
                <a:off x="154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27" name="Rectangle 59"/>
              <p:cNvSpPr>
                <a:spLocks noChangeArrowheads="1"/>
              </p:cNvSpPr>
              <p:nvPr/>
            </p:nvSpPr>
            <p:spPr bwMode="auto">
              <a:xfrm>
                <a:off x="172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28" name="Rectangle 60"/>
              <p:cNvSpPr>
                <a:spLocks noChangeArrowheads="1"/>
              </p:cNvSpPr>
              <p:nvPr/>
            </p:nvSpPr>
            <p:spPr bwMode="auto">
              <a:xfrm>
                <a:off x="190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29" name="Rectangle 61"/>
              <p:cNvSpPr>
                <a:spLocks noChangeArrowheads="1"/>
              </p:cNvSpPr>
              <p:nvPr/>
            </p:nvSpPr>
            <p:spPr bwMode="auto">
              <a:xfrm>
                <a:off x="208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30" name="Rectangle 62"/>
              <p:cNvSpPr>
                <a:spLocks noChangeArrowheads="1"/>
              </p:cNvSpPr>
              <p:nvPr/>
            </p:nvSpPr>
            <p:spPr bwMode="auto">
              <a:xfrm>
                <a:off x="190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31" name="Rectangle 63"/>
              <p:cNvSpPr>
                <a:spLocks noChangeArrowheads="1"/>
              </p:cNvSpPr>
              <p:nvPr/>
            </p:nvSpPr>
            <p:spPr bwMode="auto">
              <a:xfrm>
                <a:off x="208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32" name="Rectangle 64"/>
              <p:cNvSpPr>
                <a:spLocks noChangeArrowheads="1"/>
              </p:cNvSpPr>
              <p:nvPr/>
            </p:nvSpPr>
            <p:spPr bwMode="auto">
              <a:xfrm>
                <a:off x="226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33" name="Rectangle 65"/>
              <p:cNvSpPr>
                <a:spLocks noChangeArrowheads="1"/>
              </p:cNvSpPr>
              <p:nvPr/>
            </p:nvSpPr>
            <p:spPr bwMode="auto">
              <a:xfrm>
                <a:off x="244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34" name="Rectangle 66"/>
              <p:cNvSpPr>
                <a:spLocks noChangeArrowheads="1"/>
              </p:cNvSpPr>
              <p:nvPr/>
            </p:nvSpPr>
            <p:spPr bwMode="auto">
              <a:xfrm>
                <a:off x="226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35" name="Rectangle 67"/>
              <p:cNvSpPr>
                <a:spLocks noChangeArrowheads="1"/>
              </p:cNvSpPr>
              <p:nvPr/>
            </p:nvSpPr>
            <p:spPr bwMode="auto">
              <a:xfrm>
                <a:off x="244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36" name="Rectangle 68"/>
              <p:cNvSpPr>
                <a:spLocks noChangeArrowheads="1"/>
              </p:cNvSpPr>
              <p:nvPr/>
            </p:nvSpPr>
            <p:spPr bwMode="auto">
              <a:xfrm>
                <a:off x="262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37" name="Rectangle 69"/>
              <p:cNvSpPr>
                <a:spLocks noChangeArrowheads="1"/>
              </p:cNvSpPr>
              <p:nvPr/>
            </p:nvSpPr>
            <p:spPr bwMode="auto">
              <a:xfrm>
                <a:off x="262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38" name="Rectangle 70"/>
              <p:cNvSpPr>
                <a:spLocks noChangeArrowheads="1"/>
              </p:cNvSpPr>
              <p:nvPr/>
            </p:nvSpPr>
            <p:spPr bwMode="auto">
              <a:xfrm>
                <a:off x="154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39" name="Rectangle 71"/>
              <p:cNvSpPr>
                <a:spLocks noChangeArrowheads="1"/>
              </p:cNvSpPr>
              <p:nvPr/>
            </p:nvSpPr>
            <p:spPr bwMode="auto">
              <a:xfrm>
                <a:off x="172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40" name="Rectangle 72"/>
              <p:cNvSpPr>
                <a:spLocks noChangeArrowheads="1"/>
              </p:cNvSpPr>
              <p:nvPr/>
            </p:nvSpPr>
            <p:spPr bwMode="auto">
              <a:xfrm>
                <a:off x="154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41" name="Rectangle 73"/>
              <p:cNvSpPr>
                <a:spLocks noChangeArrowheads="1"/>
              </p:cNvSpPr>
              <p:nvPr/>
            </p:nvSpPr>
            <p:spPr bwMode="auto">
              <a:xfrm>
                <a:off x="172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42" name="Rectangle 74"/>
              <p:cNvSpPr>
                <a:spLocks noChangeArrowheads="1"/>
              </p:cNvSpPr>
              <p:nvPr/>
            </p:nvSpPr>
            <p:spPr bwMode="auto">
              <a:xfrm>
                <a:off x="190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43" name="Rectangle 75"/>
              <p:cNvSpPr>
                <a:spLocks noChangeArrowheads="1"/>
              </p:cNvSpPr>
              <p:nvPr/>
            </p:nvSpPr>
            <p:spPr bwMode="auto">
              <a:xfrm>
                <a:off x="208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44" name="Rectangle 76"/>
              <p:cNvSpPr>
                <a:spLocks noChangeArrowheads="1"/>
              </p:cNvSpPr>
              <p:nvPr/>
            </p:nvSpPr>
            <p:spPr bwMode="auto">
              <a:xfrm>
                <a:off x="190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45" name="Rectangle 77"/>
              <p:cNvSpPr>
                <a:spLocks noChangeArrowheads="1"/>
              </p:cNvSpPr>
              <p:nvPr/>
            </p:nvSpPr>
            <p:spPr bwMode="auto">
              <a:xfrm>
                <a:off x="208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46" name="Rectangle 78"/>
              <p:cNvSpPr>
                <a:spLocks noChangeArrowheads="1"/>
              </p:cNvSpPr>
              <p:nvPr/>
            </p:nvSpPr>
            <p:spPr bwMode="auto">
              <a:xfrm>
                <a:off x="154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47" name="Rectangle 79"/>
              <p:cNvSpPr>
                <a:spLocks noChangeArrowheads="1"/>
              </p:cNvSpPr>
              <p:nvPr/>
            </p:nvSpPr>
            <p:spPr bwMode="auto">
              <a:xfrm>
                <a:off x="172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48" name="Rectangle 80"/>
              <p:cNvSpPr>
                <a:spLocks noChangeArrowheads="1"/>
              </p:cNvSpPr>
              <p:nvPr/>
            </p:nvSpPr>
            <p:spPr bwMode="auto">
              <a:xfrm>
                <a:off x="154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49" name="Rectangle 81"/>
              <p:cNvSpPr>
                <a:spLocks noChangeArrowheads="1"/>
              </p:cNvSpPr>
              <p:nvPr/>
            </p:nvSpPr>
            <p:spPr bwMode="auto">
              <a:xfrm>
                <a:off x="172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50" name="Rectangle 82"/>
              <p:cNvSpPr>
                <a:spLocks noChangeArrowheads="1"/>
              </p:cNvSpPr>
              <p:nvPr/>
            </p:nvSpPr>
            <p:spPr bwMode="auto">
              <a:xfrm>
                <a:off x="190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51" name="Rectangle 83"/>
              <p:cNvSpPr>
                <a:spLocks noChangeArrowheads="1"/>
              </p:cNvSpPr>
              <p:nvPr/>
            </p:nvSpPr>
            <p:spPr bwMode="auto">
              <a:xfrm>
                <a:off x="208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52" name="Rectangle 84"/>
              <p:cNvSpPr>
                <a:spLocks noChangeArrowheads="1"/>
              </p:cNvSpPr>
              <p:nvPr/>
            </p:nvSpPr>
            <p:spPr bwMode="auto">
              <a:xfrm>
                <a:off x="190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53" name="Rectangle 85"/>
              <p:cNvSpPr>
                <a:spLocks noChangeArrowheads="1"/>
              </p:cNvSpPr>
              <p:nvPr/>
            </p:nvSpPr>
            <p:spPr bwMode="auto">
              <a:xfrm>
                <a:off x="208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54" name="Rectangle 86"/>
              <p:cNvSpPr>
                <a:spLocks noChangeArrowheads="1"/>
              </p:cNvSpPr>
              <p:nvPr/>
            </p:nvSpPr>
            <p:spPr bwMode="auto">
              <a:xfrm>
                <a:off x="226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55" name="Rectangle 87"/>
              <p:cNvSpPr>
                <a:spLocks noChangeArrowheads="1"/>
              </p:cNvSpPr>
              <p:nvPr/>
            </p:nvSpPr>
            <p:spPr bwMode="auto">
              <a:xfrm>
                <a:off x="244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56" name="Rectangle 88"/>
              <p:cNvSpPr>
                <a:spLocks noChangeArrowheads="1"/>
              </p:cNvSpPr>
              <p:nvPr/>
            </p:nvSpPr>
            <p:spPr bwMode="auto">
              <a:xfrm>
                <a:off x="226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57" name="Rectangle 89"/>
              <p:cNvSpPr>
                <a:spLocks noChangeArrowheads="1"/>
              </p:cNvSpPr>
              <p:nvPr/>
            </p:nvSpPr>
            <p:spPr bwMode="auto">
              <a:xfrm>
                <a:off x="244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58" name="Rectangle 90"/>
              <p:cNvSpPr>
                <a:spLocks noChangeArrowheads="1"/>
              </p:cNvSpPr>
              <p:nvPr/>
            </p:nvSpPr>
            <p:spPr bwMode="auto">
              <a:xfrm>
                <a:off x="262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59" name="Rectangle 91"/>
              <p:cNvSpPr>
                <a:spLocks noChangeArrowheads="1"/>
              </p:cNvSpPr>
              <p:nvPr/>
            </p:nvSpPr>
            <p:spPr bwMode="auto">
              <a:xfrm>
                <a:off x="262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60" name="Rectangle 92"/>
              <p:cNvSpPr>
                <a:spLocks noChangeArrowheads="1"/>
              </p:cNvSpPr>
              <p:nvPr/>
            </p:nvSpPr>
            <p:spPr bwMode="auto">
              <a:xfrm>
                <a:off x="226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61" name="Rectangle 93"/>
              <p:cNvSpPr>
                <a:spLocks noChangeArrowheads="1"/>
              </p:cNvSpPr>
              <p:nvPr/>
            </p:nvSpPr>
            <p:spPr bwMode="auto">
              <a:xfrm>
                <a:off x="244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62" name="Rectangle 94"/>
              <p:cNvSpPr>
                <a:spLocks noChangeArrowheads="1"/>
              </p:cNvSpPr>
              <p:nvPr/>
            </p:nvSpPr>
            <p:spPr bwMode="auto">
              <a:xfrm>
                <a:off x="226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63" name="Rectangle 95"/>
              <p:cNvSpPr>
                <a:spLocks noChangeArrowheads="1"/>
              </p:cNvSpPr>
              <p:nvPr/>
            </p:nvSpPr>
            <p:spPr bwMode="auto">
              <a:xfrm>
                <a:off x="244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64" name="Rectangle 96"/>
              <p:cNvSpPr>
                <a:spLocks noChangeArrowheads="1"/>
              </p:cNvSpPr>
              <p:nvPr/>
            </p:nvSpPr>
            <p:spPr bwMode="auto">
              <a:xfrm>
                <a:off x="262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65" name="Rectangle 97"/>
              <p:cNvSpPr>
                <a:spLocks noChangeArrowheads="1"/>
              </p:cNvSpPr>
              <p:nvPr/>
            </p:nvSpPr>
            <p:spPr bwMode="auto">
              <a:xfrm>
                <a:off x="262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66" name="Rectangle 98"/>
              <p:cNvSpPr>
                <a:spLocks noChangeArrowheads="1"/>
              </p:cNvSpPr>
              <p:nvPr/>
            </p:nvSpPr>
            <p:spPr bwMode="auto">
              <a:xfrm>
                <a:off x="28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67" name="Rectangle 99"/>
              <p:cNvSpPr>
                <a:spLocks noChangeArrowheads="1"/>
              </p:cNvSpPr>
              <p:nvPr/>
            </p:nvSpPr>
            <p:spPr bwMode="auto">
              <a:xfrm>
                <a:off x="28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68" name="Rectangle 100"/>
              <p:cNvSpPr>
                <a:spLocks noChangeArrowheads="1"/>
              </p:cNvSpPr>
              <p:nvPr/>
            </p:nvSpPr>
            <p:spPr bwMode="auto">
              <a:xfrm>
                <a:off x="46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69" name="Rectangle 101"/>
              <p:cNvSpPr>
                <a:spLocks noChangeArrowheads="1"/>
              </p:cNvSpPr>
              <p:nvPr/>
            </p:nvSpPr>
            <p:spPr bwMode="auto">
              <a:xfrm>
                <a:off x="64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70" name="Rectangle 102"/>
              <p:cNvSpPr>
                <a:spLocks noChangeArrowheads="1"/>
              </p:cNvSpPr>
              <p:nvPr/>
            </p:nvSpPr>
            <p:spPr bwMode="auto">
              <a:xfrm>
                <a:off x="46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71" name="Rectangle 103"/>
              <p:cNvSpPr>
                <a:spLocks noChangeArrowheads="1"/>
              </p:cNvSpPr>
              <p:nvPr/>
            </p:nvSpPr>
            <p:spPr bwMode="auto">
              <a:xfrm>
                <a:off x="64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72" name="Rectangle 104"/>
              <p:cNvSpPr>
                <a:spLocks noChangeArrowheads="1"/>
              </p:cNvSpPr>
              <p:nvPr/>
            </p:nvSpPr>
            <p:spPr bwMode="auto">
              <a:xfrm>
                <a:off x="28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73" name="Rectangle 105"/>
              <p:cNvSpPr>
                <a:spLocks noChangeArrowheads="1"/>
              </p:cNvSpPr>
              <p:nvPr/>
            </p:nvSpPr>
            <p:spPr bwMode="auto">
              <a:xfrm>
                <a:off x="28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74" name="Rectangle 106"/>
              <p:cNvSpPr>
                <a:spLocks noChangeArrowheads="1"/>
              </p:cNvSpPr>
              <p:nvPr/>
            </p:nvSpPr>
            <p:spPr bwMode="auto">
              <a:xfrm>
                <a:off x="46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75" name="Rectangle 107"/>
              <p:cNvSpPr>
                <a:spLocks noChangeArrowheads="1"/>
              </p:cNvSpPr>
              <p:nvPr/>
            </p:nvSpPr>
            <p:spPr bwMode="auto">
              <a:xfrm>
                <a:off x="64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76" name="Rectangle 108"/>
              <p:cNvSpPr>
                <a:spLocks noChangeArrowheads="1"/>
              </p:cNvSpPr>
              <p:nvPr/>
            </p:nvSpPr>
            <p:spPr bwMode="auto">
              <a:xfrm>
                <a:off x="46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77" name="Rectangle 109"/>
              <p:cNvSpPr>
                <a:spLocks noChangeArrowheads="1"/>
              </p:cNvSpPr>
              <p:nvPr/>
            </p:nvSpPr>
            <p:spPr bwMode="auto">
              <a:xfrm>
                <a:off x="64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78" name="Rectangle 110"/>
              <p:cNvSpPr>
                <a:spLocks noChangeArrowheads="1"/>
              </p:cNvSpPr>
              <p:nvPr/>
            </p:nvSpPr>
            <p:spPr bwMode="auto">
              <a:xfrm>
                <a:off x="82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79" name="Rectangle 111"/>
              <p:cNvSpPr>
                <a:spLocks noChangeArrowheads="1"/>
              </p:cNvSpPr>
              <p:nvPr/>
            </p:nvSpPr>
            <p:spPr bwMode="auto">
              <a:xfrm>
                <a:off x="100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80" name="Rectangle 112"/>
              <p:cNvSpPr>
                <a:spLocks noChangeArrowheads="1"/>
              </p:cNvSpPr>
              <p:nvPr/>
            </p:nvSpPr>
            <p:spPr bwMode="auto">
              <a:xfrm>
                <a:off x="82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81" name="Rectangle 113"/>
              <p:cNvSpPr>
                <a:spLocks noChangeArrowheads="1"/>
              </p:cNvSpPr>
              <p:nvPr/>
            </p:nvSpPr>
            <p:spPr bwMode="auto">
              <a:xfrm>
                <a:off x="100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82" name="Rectangle 114"/>
              <p:cNvSpPr>
                <a:spLocks noChangeArrowheads="1"/>
              </p:cNvSpPr>
              <p:nvPr/>
            </p:nvSpPr>
            <p:spPr bwMode="auto">
              <a:xfrm>
                <a:off x="118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83" name="Rectangle 115"/>
              <p:cNvSpPr>
                <a:spLocks noChangeArrowheads="1"/>
              </p:cNvSpPr>
              <p:nvPr/>
            </p:nvSpPr>
            <p:spPr bwMode="auto">
              <a:xfrm>
                <a:off x="136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84" name="Rectangle 116"/>
              <p:cNvSpPr>
                <a:spLocks noChangeArrowheads="1"/>
              </p:cNvSpPr>
              <p:nvPr/>
            </p:nvSpPr>
            <p:spPr bwMode="auto">
              <a:xfrm>
                <a:off x="118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85" name="Rectangle 117"/>
              <p:cNvSpPr>
                <a:spLocks noChangeArrowheads="1"/>
              </p:cNvSpPr>
              <p:nvPr/>
            </p:nvSpPr>
            <p:spPr bwMode="auto">
              <a:xfrm>
                <a:off x="136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86" name="Rectangle 118"/>
              <p:cNvSpPr>
                <a:spLocks noChangeArrowheads="1"/>
              </p:cNvSpPr>
              <p:nvPr/>
            </p:nvSpPr>
            <p:spPr bwMode="auto">
              <a:xfrm>
                <a:off x="82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87" name="Rectangle 119"/>
              <p:cNvSpPr>
                <a:spLocks noChangeArrowheads="1"/>
              </p:cNvSpPr>
              <p:nvPr/>
            </p:nvSpPr>
            <p:spPr bwMode="auto">
              <a:xfrm>
                <a:off x="100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88" name="Rectangle 120"/>
              <p:cNvSpPr>
                <a:spLocks noChangeArrowheads="1"/>
              </p:cNvSpPr>
              <p:nvPr/>
            </p:nvSpPr>
            <p:spPr bwMode="auto">
              <a:xfrm>
                <a:off x="82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89" name="Rectangle 121"/>
              <p:cNvSpPr>
                <a:spLocks noChangeArrowheads="1"/>
              </p:cNvSpPr>
              <p:nvPr/>
            </p:nvSpPr>
            <p:spPr bwMode="auto">
              <a:xfrm>
                <a:off x="100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90" name="Rectangle 122"/>
              <p:cNvSpPr>
                <a:spLocks noChangeArrowheads="1"/>
              </p:cNvSpPr>
              <p:nvPr/>
            </p:nvSpPr>
            <p:spPr bwMode="auto">
              <a:xfrm>
                <a:off x="118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91" name="Rectangle 123"/>
              <p:cNvSpPr>
                <a:spLocks noChangeArrowheads="1"/>
              </p:cNvSpPr>
              <p:nvPr/>
            </p:nvSpPr>
            <p:spPr bwMode="auto">
              <a:xfrm>
                <a:off x="136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92" name="Rectangle 124"/>
              <p:cNvSpPr>
                <a:spLocks noChangeArrowheads="1"/>
              </p:cNvSpPr>
              <p:nvPr/>
            </p:nvSpPr>
            <p:spPr bwMode="auto">
              <a:xfrm>
                <a:off x="118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93" name="Rectangle 125"/>
              <p:cNvSpPr>
                <a:spLocks noChangeArrowheads="1"/>
              </p:cNvSpPr>
              <p:nvPr/>
            </p:nvSpPr>
            <p:spPr bwMode="auto">
              <a:xfrm>
                <a:off x="136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94" name="Rectangle 126"/>
              <p:cNvSpPr>
                <a:spLocks noChangeArrowheads="1"/>
              </p:cNvSpPr>
              <p:nvPr/>
            </p:nvSpPr>
            <p:spPr bwMode="auto">
              <a:xfrm>
                <a:off x="28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95" name="Rectangle 127"/>
              <p:cNvSpPr>
                <a:spLocks noChangeArrowheads="1"/>
              </p:cNvSpPr>
              <p:nvPr/>
            </p:nvSpPr>
            <p:spPr bwMode="auto">
              <a:xfrm>
                <a:off x="28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96" name="Rectangle 128"/>
              <p:cNvSpPr>
                <a:spLocks noChangeArrowheads="1"/>
              </p:cNvSpPr>
              <p:nvPr/>
            </p:nvSpPr>
            <p:spPr bwMode="auto">
              <a:xfrm>
                <a:off x="46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97" name="Rectangle 129"/>
              <p:cNvSpPr>
                <a:spLocks noChangeArrowheads="1"/>
              </p:cNvSpPr>
              <p:nvPr/>
            </p:nvSpPr>
            <p:spPr bwMode="auto">
              <a:xfrm>
                <a:off x="64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98" name="Rectangle 130"/>
              <p:cNvSpPr>
                <a:spLocks noChangeArrowheads="1"/>
              </p:cNvSpPr>
              <p:nvPr/>
            </p:nvSpPr>
            <p:spPr bwMode="auto">
              <a:xfrm>
                <a:off x="46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99" name="Rectangle 131"/>
              <p:cNvSpPr>
                <a:spLocks noChangeArrowheads="1"/>
              </p:cNvSpPr>
              <p:nvPr/>
            </p:nvSpPr>
            <p:spPr bwMode="auto">
              <a:xfrm>
                <a:off x="64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00" name="Rectangle 132"/>
              <p:cNvSpPr>
                <a:spLocks noChangeArrowheads="1"/>
              </p:cNvSpPr>
              <p:nvPr/>
            </p:nvSpPr>
            <p:spPr bwMode="auto">
              <a:xfrm>
                <a:off x="82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01" name="Rectangle 133"/>
              <p:cNvSpPr>
                <a:spLocks noChangeArrowheads="1"/>
              </p:cNvSpPr>
              <p:nvPr/>
            </p:nvSpPr>
            <p:spPr bwMode="auto">
              <a:xfrm>
                <a:off x="100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02" name="Rectangle 134"/>
              <p:cNvSpPr>
                <a:spLocks noChangeArrowheads="1"/>
              </p:cNvSpPr>
              <p:nvPr/>
            </p:nvSpPr>
            <p:spPr bwMode="auto">
              <a:xfrm>
                <a:off x="82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03" name="Rectangle 135"/>
              <p:cNvSpPr>
                <a:spLocks noChangeArrowheads="1"/>
              </p:cNvSpPr>
              <p:nvPr/>
            </p:nvSpPr>
            <p:spPr bwMode="auto">
              <a:xfrm>
                <a:off x="100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04" name="Rectangle 136"/>
              <p:cNvSpPr>
                <a:spLocks noChangeArrowheads="1"/>
              </p:cNvSpPr>
              <p:nvPr/>
            </p:nvSpPr>
            <p:spPr bwMode="auto">
              <a:xfrm>
                <a:off x="118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05" name="Rectangle 137"/>
              <p:cNvSpPr>
                <a:spLocks noChangeArrowheads="1"/>
              </p:cNvSpPr>
              <p:nvPr/>
            </p:nvSpPr>
            <p:spPr bwMode="auto">
              <a:xfrm>
                <a:off x="136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06" name="Rectangle 138"/>
              <p:cNvSpPr>
                <a:spLocks noChangeArrowheads="1"/>
              </p:cNvSpPr>
              <p:nvPr/>
            </p:nvSpPr>
            <p:spPr bwMode="auto">
              <a:xfrm>
                <a:off x="118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07" name="Rectangle 139"/>
              <p:cNvSpPr>
                <a:spLocks noChangeArrowheads="1"/>
              </p:cNvSpPr>
              <p:nvPr/>
            </p:nvSpPr>
            <p:spPr bwMode="auto">
              <a:xfrm>
                <a:off x="136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08" name="Rectangle 140"/>
              <p:cNvSpPr>
                <a:spLocks noChangeArrowheads="1"/>
              </p:cNvSpPr>
              <p:nvPr/>
            </p:nvSpPr>
            <p:spPr bwMode="auto">
              <a:xfrm>
                <a:off x="154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09" name="Rectangle 141"/>
              <p:cNvSpPr>
                <a:spLocks noChangeArrowheads="1"/>
              </p:cNvSpPr>
              <p:nvPr/>
            </p:nvSpPr>
            <p:spPr bwMode="auto">
              <a:xfrm>
                <a:off x="172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10" name="Rectangle 142"/>
              <p:cNvSpPr>
                <a:spLocks noChangeArrowheads="1"/>
              </p:cNvSpPr>
              <p:nvPr/>
            </p:nvSpPr>
            <p:spPr bwMode="auto">
              <a:xfrm>
                <a:off x="154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11" name="Rectangle 143"/>
              <p:cNvSpPr>
                <a:spLocks noChangeArrowheads="1"/>
              </p:cNvSpPr>
              <p:nvPr/>
            </p:nvSpPr>
            <p:spPr bwMode="auto">
              <a:xfrm>
                <a:off x="172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12" name="Rectangle 144"/>
              <p:cNvSpPr>
                <a:spLocks noChangeArrowheads="1"/>
              </p:cNvSpPr>
              <p:nvPr/>
            </p:nvSpPr>
            <p:spPr bwMode="auto">
              <a:xfrm>
                <a:off x="190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13" name="Rectangle 145"/>
              <p:cNvSpPr>
                <a:spLocks noChangeArrowheads="1"/>
              </p:cNvSpPr>
              <p:nvPr/>
            </p:nvSpPr>
            <p:spPr bwMode="auto">
              <a:xfrm>
                <a:off x="208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14" name="Rectangle 146"/>
              <p:cNvSpPr>
                <a:spLocks noChangeArrowheads="1"/>
              </p:cNvSpPr>
              <p:nvPr/>
            </p:nvSpPr>
            <p:spPr bwMode="auto">
              <a:xfrm>
                <a:off x="190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15" name="Rectangle 147"/>
              <p:cNvSpPr>
                <a:spLocks noChangeArrowheads="1"/>
              </p:cNvSpPr>
              <p:nvPr/>
            </p:nvSpPr>
            <p:spPr bwMode="auto">
              <a:xfrm>
                <a:off x="208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16" name="Rectangle 148"/>
              <p:cNvSpPr>
                <a:spLocks noChangeArrowheads="1"/>
              </p:cNvSpPr>
              <p:nvPr/>
            </p:nvSpPr>
            <p:spPr bwMode="auto">
              <a:xfrm>
                <a:off x="154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17" name="Rectangle 149"/>
              <p:cNvSpPr>
                <a:spLocks noChangeArrowheads="1"/>
              </p:cNvSpPr>
              <p:nvPr/>
            </p:nvSpPr>
            <p:spPr bwMode="auto">
              <a:xfrm>
                <a:off x="172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18" name="Rectangle 150"/>
              <p:cNvSpPr>
                <a:spLocks noChangeArrowheads="1"/>
              </p:cNvSpPr>
              <p:nvPr/>
            </p:nvSpPr>
            <p:spPr bwMode="auto">
              <a:xfrm>
                <a:off x="154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19" name="Rectangle 151"/>
              <p:cNvSpPr>
                <a:spLocks noChangeArrowheads="1"/>
              </p:cNvSpPr>
              <p:nvPr/>
            </p:nvSpPr>
            <p:spPr bwMode="auto">
              <a:xfrm>
                <a:off x="172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20" name="Rectangle 152"/>
              <p:cNvSpPr>
                <a:spLocks noChangeArrowheads="1"/>
              </p:cNvSpPr>
              <p:nvPr/>
            </p:nvSpPr>
            <p:spPr bwMode="auto">
              <a:xfrm>
                <a:off x="190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21" name="Rectangle 153"/>
              <p:cNvSpPr>
                <a:spLocks noChangeArrowheads="1"/>
              </p:cNvSpPr>
              <p:nvPr/>
            </p:nvSpPr>
            <p:spPr bwMode="auto">
              <a:xfrm>
                <a:off x="208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22" name="Rectangle 154"/>
              <p:cNvSpPr>
                <a:spLocks noChangeArrowheads="1"/>
              </p:cNvSpPr>
              <p:nvPr/>
            </p:nvSpPr>
            <p:spPr bwMode="auto">
              <a:xfrm>
                <a:off x="190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23" name="Rectangle 155"/>
              <p:cNvSpPr>
                <a:spLocks noChangeArrowheads="1"/>
              </p:cNvSpPr>
              <p:nvPr/>
            </p:nvSpPr>
            <p:spPr bwMode="auto">
              <a:xfrm>
                <a:off x="208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24" name="Rectangle 156"/>
              <p:cNvSpPr>
                <a:spLocks noChangeArrowheads="1"/>
              </p:cNvSpPr>
              <p:nvPr/>
            </p:nvSpPr>
            <p:spPr bwMode="auto">
              <a:xfrm>
                <a:off x="226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25" name="Rectangle 157"/>
              <p:cNvSpPr>
                <a:spLocks noChangeArrowheads="1"/>
              </p:cNvSpPr>
              <p:nvPr/>
            </p:nvSpPr>
            <p:spPr bwMode="auto">
              <a:xfrm>
                <a:off x="244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26" name="Rectangle 158"/>
              <p:cNvSpPr>
                <a:spLocks noChangeArrowheads="1"/>
              </p:cNvSpPr>
              <p:nvPr/>
            </p:nvSpPr>
            <p:spPr bwMode="auto">
              <a:xfrm>
                <a:off x="226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27" name="Rectangle 159"/>
              <p:cNvSpPr>
                <a:spLocks noChangeArrowheads="1"/>
              </p:cNvSpPr>
              <p:nvPr/>
            </p:nvSpPr>
            <p:spPr bwMode="auto">
              <a:xfrm>
                <a:off x="244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28" name="Rectangle 160"/>
              <p:cNvSpPr>
                <a:spLocks noChangeArrowheads="1"/>
              </p:cNvSpPr>
              <p:nvPr/>
            </p:nvSpPr>
            <p:spPr bwMode="auto">
              <a:xfrm>
                <a:off x="262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29" name="Rectangle 161"/>
              <p:cNvSpPr>
                <a:spLocks noChangeArrowheads="1"/>
              </p:cNvSpPr>
              <p:nvPr/>
            </p:nvSpPr>
            <p:spPr bwMode="auto">
              <a:xfrm>
                <a:off x="262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30" name="Rectangle 162"/>
              <p:cNvSpPr>
                <a:spLocks noChangeArrowheads="1"/>
              </p:cNvSpPr>
              <p:nvPr/>
            </p:nvSpPr>
            <p:spPr bwMode="auto">
              <a:xfrm>
                <a:off x="226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31" name="Rectangle 163"/>
              <p:cNvSpPr>
                <a:spLocks noChangeArrowheads="1"/>
              </p:cNvSpPr>
              <p:nvPr/>
            </p:nvSpPr>
            <p:spPr bwMode="auto">
              <a:xfrm>
                <a:off x="244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32" name="Rectangle 164"/>
              <p:cNvSpPr>
                <a:spLocks noChangeArrowheads="1"/>
              </p:cNvSpPr>
              <p:nvPr/>
            </p:nvSpPr>
            <p:spPr bwMode="auto">
              <a:xfrm>
                <a:off x="226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33" name="Rectangle 165"/>
              <p:cNvSpPr>
                <a:spLocks noChangeArrowheads="1"/>
              </p:cNvSpPr>
              <p:nvPr/>
            </p:nvSpPr>
            <p:spPr bwMode="auto">
              <a:xfrm>
                <a:off x="244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34" name="Rectangle 166"/>
              <p:cNvSpPr>
                <a:spLocks noChangeArrowheads="1"/>
              </p:cNvSpPr>
              <p:nvPr/>
            </p:nvSpPr>
            <p:spPr bwMode="auto">
              <a:xfrm>
                <a:off x="262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35" name="Rectangle 167"/>
              <p:cNvSpPr>
                <a:spLocks noChangeArrowheads="1"/>
              </p:cNvSpPr>
              <p:nvPr/>
            </p:nvSpPr>
            <p:spPr bwMode="auto">
              <a:xfrm>
                <a:off x="262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36" name="Rectangle 168"/>
              <p:cNvSpPr>
                <a:spLocks noChangeArrowheads="1"/>
              </p:cNvSpPr>
              <p:nvPr/>
            </p:nvSpPr>
            <p:spPr bwMode="auto">
              <a:xfrm>
                <a:off x="154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37" name="Rectangle 169"/>
              <p:cNvSpPr>
                <a:spLocks noChangeArrowheads="1"/>
              </p:cNvSpPr>
              <p:nvPr/>
            </p:nvSpPr>
            <p:spPr bwMode="auto">
              <a:xfrm>
                <a:off x="172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38" name="Rectangle 170"/>
              <p:cNvSpPr>
                <a:spLocks noChangeArrowheads="1"/>
              </p:cNvSpPr>
              <p:nvPr/>
            </p:nvSpPr>
            <p:spPr bwMode="auto">
              <a:xfrm>
                <a:off x="154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39" name="Rectangle 171"/>
              <p:cNvSpPr>
                <a:spLocks noChangeArrowheads="1"/>
              </p:cNvSpPr>
              <p:nvPr/>
            </p:nvSpPr>
            <p:spPr bwMode="auto">
              <a:xfrm>
                <a:off x="172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40" name="Rectangle 172"/>
              <p:cNvSpPr>
                <a:spLocks noChangeArrowheads="1"/>
              </p:cNvSpPr>
              <p:nvPr/>
            </p:nvSpPr>
            <p:spPr bwMode="auto">
              <a:xfrm>
                <a:off x="190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41" name="Rectangle 173"/>
              <p:cNvSpPr>
                <a:spLocks noChangeArrowheads="1"/>
              </p:cNvSpPr>
              <p:nvPr/>
            </p:nvSpPr>
            <p:spPr bwMode="auto">
              <a:xfrm>
                <a:off x="208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42" name="Rectangle 174"/>
              <p:cNvSpPr>
                <a:spLocks noChangeArrowheads="1"/>
              </p:cNvSpPr>
              <p:nvPr/>
            </p:nvSpPr>
            <p:spPr bwMode="auto">
              <a:xfrm>
                <a:off x="190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43" name="Rectangle 175"/>
              <p:cNvSpPr>
                <a:spLocks noChangeArrowheads="1"/>
              </p:cNvSpPr>
              <p:nvPr/>
            </p:nvSpPr>
            <p:spPr bwMode="auto">
              <a:xfrm>
                <a:off x="208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44" name="Rectangle 176"/>
              <p:cNvSpPr>
                <a:spLocks noChangeArrowheads="1"/>
              </p:cNvSpPr>
              <p:nvPr/>
            </p:nvSpPr>
            <p:spPr bwMode="auto">
              <a:xfrm>
                <a:off x="226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45" name="Rectangle 177"/>
              <p:cNvSpPr>
                <a:spLocks noChangeArrowheads="1"/>
              </p:cNvSpPr>
              <p:nvPr/>
            </p:nvSpPr>
            <p:spPr bwMode="auto">
              <a:xfrm>
                <a:off x="244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46" name="Rectangle 178"/>
              <p:cNvSpPr>
                <a:spLocks noChangeArrowheads="1"/>
              </p:cNvSpPr>
              <p:nvPr/>
            </p:nvSpPr>
            <p:spPr bwMode="auto">
              <a:xfrm>
                <a:off x="226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47" name="Rectangle 179"/>
              <p:cNvSpPr>
                <a:spLocks noChangeArrowheads="1"/>
              </p:cNvSpPr>
              <p:nvPr/>
            </p:nvSpPr>
            <p:spPr bwMode="auto">
              <a:xfrm>
                <a:off x="244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48" name="Rectangle 180"/>
              <p:cNvSpPr>
                <a:spLocks noChangeArrowheads="1"/>
              </p:cNvSpPr>
              <p:nvPr/>
            </p:nvSpPr>
            <p:spPr bwMode="auto">
              <a:xfrm>
                <a:off x="262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049" name="Rectangle 181"/>
              <p:cNvSpPr>
                <a:spLocks noChangeArrowheads="1"/>
              </p:cNvSpPr>
              <p:nvPr/>
            </p:nvSpPr>
            <p:spPr bwMode="auto">
              <a:xfrm>
                <a:off x="262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5855" name="Text Box 182"/>
            <p:cNvSpPr txBox="1">
              <a:spLocks noChangeArrowheads="1"/>
            </p:cNvSpPr>
            <p:nvPr/>
          </p:nvSpPr>
          <p:spPr bwMode="auto">
            <a:xfrm>
              <a:off x="1405" y="254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0</a:t>
              </a:r>
              <a:endParaRPr lang="en-GB" sz="1600"/>
            </a:p>
          </p:txBody>
        </p:sp>
        <p:sp>
          <p:nvSpPr>
            <p:cNvPr id="35856" name="Text Box 183"/>
            <p:cNvSpPr txBox="1">
              <a:spLocks noChangeArrowheads="1"/>
            </p:cNvSpPr>
            <p:nvPr/>
          </p:nvSpPr>
          <p:spPr bwMode="auto">
            <a:xfrm>
              <a:off x="1628" y="254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1</a:t>
              </a:r>
              <a:endParaRPr lang="en-GB" sz="1600"/>
            </a:p>
          </p:txBody>
        </p:sp>
        <p:sp>
          <p:nvSpPr>
            <p:cNvPr id="35857" name="Text Box 184"/>
            <p:cNvSpPr txBox="1">
              <a:spLocks noChangeArrowheads="1"/>
            </p:cNvSpPr>
            <p:nvPr/>
          </p:nvSpPr>
          <p:spPr bwMode="auto">
            <a:xfrm>
              <a:off x="1809" y="254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2</a:t>
              </a:r>
              <a:endParaRPr lang="en-GB" sz="1600"/>
            </a:p>
          </p:txBody>
        </p:sp>
        <p:sp>
          <p:nvSpPr>
            <p:cNvPr id="35858" name="Text Box 185"/>
            <p:cNvSpPr txBox="1">
              <a:spLocks noChangeArrowheads="1"/>
            </p:cNvSpPr>
            <p:nvPr/>
          </p:nvSpPr>
          <p:spPr bwMode="auto">
            <a:xfrm>
              <a:off x="1990" y="254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3</a:t>
              </a:r>
              <a:endParaRPr lang="en-GB" sz="1600"/>
            </a:p>
          </p:txBody>
        </p:sp>
        <p:sp>
          <p:nvSpPr>
            <p:cNvPr id="35859" name="Text Box 186"/>
            <p:cNvSpPr txBox="1">
              <a:spLocks noChangeArrowheads="1"/>
            </p:cNvSpPr>
            <p:nvPr/>
          </p:nvSpPr>
          <p:spPr bwMode="auto">
            <a:xfrm>
              <a:off x="2170" y="254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4</a:t>
              </a:r>
              <a:endParaRPr lang="en-GB" sz="1600"/>
            </a:p>
          </p:txBody>
        </p:sp>
        <p:sp>
          <p:nvSpPr>
            <p:cNvPr id="35860" name="Text Box 187"/>
            <p:cNvSpPr txBox="1">
              <a:spLocks noChangeArrowheads="1"/>
            </p:cNvSpPr>
            <p:nvPr/>
          </p:nvSpPr>
          <p:spPr bwMode="auto">
            <a:xfrm>
              <a:off x="2351" y="254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5</a:t>
              </a:r>
              <a:endParaRPr lang="en-GB" sz="1600"/>
            </a:p>
          </p:txBody>
        </p:sp>
        <p:sp>
          <p:nvSpPr>
            <p:cNvPr id="35861" name="Text Box 188"/>
            <p:cNvSpPr txBox="1">
              <a:spLocks noChangeArrowheads="1"/>
            </p:cNvSpPr>
            <p:nvPr/>
          </p:nvSpPr>
          <p:spPr bwMode="auto">
            <a:xfrm>
              <a:off x="2531" y="254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6</a:t>
              </a:r>
              <a:endParaRPr lang="en-GB" sz="1600"/>
            </a:p>
          </p:txBody>
        </p:sp>
        <p:sp>
          <p:nvSpPr>
            <p:cNvPr id="35862" name="Text Box 189"/>
            <p:cNvSpPr txBox="1">
              <a:spLocks noChangeArrowheads="1"/>
            </p:cNvSpPr>
            <p:nvPr/>
          </p:nvSpPr>
          <p:spPr bwMode="auto">
            <a:xfrm>
              <a:off x="1236" y="254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–1</a:t>
              </a:r>
              <a:endParaRPr lang="en-GB" sz="1600"/>
            </a:p>
          </p:txBody>
        </p:sp>
        <p:sp>
          <p:nvSpPr>
            <p:cNvPr id="35863" name="Text Box 190"/>
            <p:cNvSpPr txBox="1">
              <a:spLocks noChangeArrowheads="1"/>
            </p:cNvSpPr>
            <p:nvPr/>
          </p:nvSpPr>
          <p:spPr bwMode="auto">
            <a:xfrm>
              <a:off x="1054" y="254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–2</a:t>
              </a:r>
              <a:endParaRPr lang="en-GB" sz="1600"/>
            </a:p>
          </p:txBody>
        </p:sp>
        <p:sp>
          <p:nvSpPr>
            <p:cNvPr id="35864" name="Text Box 191"/>
            <p:cNvSpPr txBox="1">
              <a:spLocks noChangeArrowheads="1"/>
            </p:cNvSpPr>
            <p:nvPr/>
          </p:nvSpPr>
          <p:spPr bwMode="auto">
            <a:xfrm>
              <a:off x="873" y="254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–3</a:t>
              </a:r>
              <a:endParaRPr lang="en-GB" sz="1600"/>
            </a:p>
          </p:txBody>
        </p:sp>
        <p:sp>
          <p:nvSpPr>
            <p:cNvPr id="35865" name="Text Box 192"/>
            <p:cNvSpPr txBox="1">
              <a:spLocks noChangeArrowheads="1"/>
            </p:cNvSpPr>
            <p:nvPr/>
          </p:nvSpPr>
          <p:spPr bwMode="auto">
            <a:xfrm>
              <a:off x="692" y="254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–4</a:t>
              </a:r>
              <a:endParaRPr lang="en-GB" sz="1600"/>
            </a:p>
          </p:txBody>
        </p:sp>
        <p:sp>
          <p:nvSpPr>
            <p:cNvPr id="35866" name="Text Box 193"/>
            <p:cNvSpPr txBox="1">
              <a:spLocks noChangeArrowheads="1"/>
            </p:cNvSpPr>
            <p:nvPr/>
          </p:nvSpPr>
          <p:spPr bwMode="auto">
            <a:xfrm>
              <a:off x="511" y="254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–5</a:t>
              </a:r>
              <a:endParaRPr lang="en-GB" sz="1600"/>
            </a:p>
          </p:txBody>
        </p:sp>
        <p:sp>
          <p:nvSpPr>
            <p:cNvPr id="35867" name="Text Box 194"/>
            <p:cNvSpPr txBox="1">
              <a:spLocks noChangeArrowheads="1"/>
            </p:cNvSpPr>
            <p:nvPr/>
          </p:nvSpPr>
          <p:spPr bwMode="auto">
            <a:xfrm>
              <a:off x="329" y="254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–6</a:t>
              </a:r>
              <a:endParaRPr lang="en-GB" sz="1600"/>
            </a:p>
          </p:txBody>
        </p:sp>
        <p:sp>
          <p:nvSpPr>
            <p:cNvPr id="35868" name="Text Box 195"/>
            <p:cNvSpPr txBox="1">
              <a:spLocks noChangeArrowheads="1"/>
            </p:cNvSpPr>
            <p:nvPr/>
          </p:nvSpPr>
          <p:spPr bwMode="auto">
            <a:xfrm>
              <a:off x="1391" y="2295"/>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1</a:t>
              </a:r>
              <a:endParaRPr lang="en-GB" sz="1600"/>
            </a:p>
          </p:txBody>
        </p:sp>
        <p:sp>
          <p:nvSpPr>
            <p:cNvPr id="35869" name="Text Box 196"/>
            <p:cNvSpPr txBox="1">
              <a:spLocks noChangeArrowheads="1"/>
            </p:cNvSpPr>
            <p:nvPr/>
          </p:nvSpPr>
          <p:spPr bwMode="auto">
            <a:xfrm>
              <a:off x="1391" y="2114"/>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2</a:t>
              </a:r>
              <a:endParaRPr lang="en-GB" sz="1600"/>
            </a:p>
          </p:txBody>
        </p:sp>
        <p:sp>
          <p:nvSpPr>
            <p:cNvPr id="35870" name="Text Box 197"/>
            <p:cNvSpPr txBox="1">
              <a:spLocks noChangeArrowheads="1"/>
            </p:cNvSpPr>
            <p:nvPr/>
          </p:nvSpPr>
          <p:spPr bwMode="auto">
            <a:xfrm>
              <a:off x="1391" y="193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3</a:t>
              </a:r>
              <a:endParaRPr lang="en-GB" sz="1600"/>
            </a:p>
          </p:txBody>
        </p:sp>
        <p:sp>
          <p:nvSpPr>
            <p:cNvPr id="35871" name="Text Box 198"/>
            <p:cNvSpPr txBox="1">
              <a:spLocks noChangeArrowheads="1"/>
            </p:cNvSpPr>
            <p:nvPr/>
          </p:nvSpPr>
          <p:spPr bwMode="auto">
            <a:xfrm>
              <a:off x="1391" y="175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4</a:t>
              </a:r>
              <a:endParaRPr lang="en-GB" sz="1600"/>
            </a:p>
          </p:txBody>
        </p:sp>
        <p:sp>
          <p:nvSpPr>
            <p:cNvPr id="35872" name="Text Box 199"/>
            <p:cNvSpPr txBox="1">
              <a:spLocks noChangeArrowheads="1"/>
            </p:cNvSpPr>
            <p:nvPr/>
          </p:nvSpPr>
          <p:spPr bwMode="auto">
            <a:xfrm>
              <a:off x="1391" y="156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5</a:t>
              </a:r>
              <a:endParaRPr lang="en-GB" sz="1600"/>
            </a:p>
          </p:txBody>
        </p:sp>
        <p:sp>
          <p:nvSpPr>
            <p:cNvPr id="35873" name="Text Box 200"/>
            <p:cNvSpPr txBox="1">
              <a:spLocks noChangeArrowheads="1"/>
            </p:cNvSpPr>
            <p:nvPr/>
          </p:nvSpPr>
          <p:spPr bwMode="auto">
            <a:xfrm>
              <a:off x="1320" y="2838"/>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–2</a:t>
              </a:r>
              <a:endParaRPr lang="en-GB" sz="1600"/>
            </a:p>
          </p:txBody>
        </p:sp>
        <p:sp>
          <p:nvSpPr>
            <p:cNvPr id="35874" name="Text Box 201"/>
            <p:cNvSpPr txBox="1">
              <a:spLocks noChangeArrowheads="1"/>
            </p:cNvSpPr>
            <p:nvPr/>
          </p:nvSpPr>
          <p:spPr bwMode="auto">
            <a:xfrm>
              <a:off x="1320" y="3201"/>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–4</a:t>
              </a:r>
              <a:endParaRPr lang="en-GB" sz="1600"/>
            </a:p>
          </p:txBody>
        </p:sp>
        <p:sp>
          <p:nvSpPr>
            <p:cNvPr id="35875" name="Text Box 202"/>
            <p:cNvSpPr txBox="1">
              <a:spLocks noChangeArrowheads="1"/>
            </p:cNvSpPr>
            <p:nvPr/>
          </p:nvSpPr>
          <p:spPr bwMode="auto">
            <a:xfrm>
              <a:off x="1320" y="3020"/>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–3</a:t>
              </a:r>
              <a:endParaRPr lang="en-GB" sz="1600"/>
            </a:p>
          </p:txBody>
        </p:sp>
        <p:sp>
          <p:nvSpPr>
            <p:cNvPr id="35876" name="Text Box 203"/>
            <p:cNvSpPr txBox="1">
              <a:spLocks noChangeArrowheads="1"/>
            </p:cNvSpPr>
            <p:nvPr/>
          </p:nvSpPr>
          <p:spPr bwMode="auto">
            <a:xfrm>
              <a:off x="1320" y="338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–5</a:t>
              </a:r>
              <a:endParaRPr lang="en-GB" sz="1600"/>
            </a:p>
          </p:txBody>
        </p:sp>
        <p:sp>
          <p:nvSpPr>
            <p:cNvPr id="35877" name="Line 204"/>
            <p:cNvSpPr>
              <a:spLocks noChangeShapeType="1"/>
            </p:cNvSpPr>
            <p:nvPr/>
          </p:nvSpPr>
          <p:spPr bwMode="auto">
            <a:xfrm rot="-5400000">
              <a:off x="465" y="2585"/>
              <a:ext cx="2160" cy="5"/>
            </a:xfrm>
            <a:prstGeom prst="line">
              <a:avLst/>
            </a:prstGeom>
            <a:noFill/>
            <a:ln w="2857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5878" name="Text Box 205"/>
            <p:cNvSpPr txBox="1">
              <a:spLocks noChangeArrowheads="1"/>
            </p:cNvSpPr>
            <p:nvPr/>
          </p:nvSpPr>
          <p:spPr bwMode="auto">
            <a:xfrm>
              <a:off x="1320" y="2657"/>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–1</a:t>
              </a:r>
              <a:endParaRPr lang="en-GB" sz="1600"/>
            </a:p>
          </p:txBody>
        </p:sp>
        <p:sp>
          <p:nvSpPr>
            <p:cNvPr id="35879" name="Text Box 206"/>
            <p:cNvSpPr txBox="1">
              <a:spLocks noChangeArrowheads="1"/>
            </p:cNvSpPr>
            <p:nvPr/>
          </p:nvSpPr>
          <p:spPr bwMode="auto">
            <a:xfrm>
              <a:off x="1352" y="1376"/>
              <a:ext cx="1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i="1">
                  <a:latin typeface="Times New Roman" pitchFamily="18" charset="0"/>
                </a:rPr>
                <a:t>y</a:t>
              </a:r>
            </a:p>
          </p:txBody>
        </p:sp>
        <p:sp>
          <p:nvSpPr>
            <p:cNvPr id="35880" name="Text Box 207"/>
            <p:cNvSpPr txBox="1">
              <a:spLocks noChangeArrowheads="1"/>
            </p:cNvSpPr>
            <p:nvPr/>
          </p:nvSpPr>
          <p:spPr bwMode="auto">
            <a:xfrm>
              <a:off x="2614" y="2326"/>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i="1">
                  <a:latin typeface="Times New Roman" pitchFamily="18" charset="0"/>
                </a:rPr>
                <a:t>x</a:t>
              </a:r>
            </a:p>
          </p:txBody>
        </p:sp>
        <p:sp>
          <p:nvSpPr>
            <p:cNvPr id="35881" name="Line 208"/>
            <p:cNvSpPr>
              <a:spLocks noChangeShapeType="1"/>
            </p:cNvSpPr>
            <p:nvPr/>
          </p:nvSpPr>
          <p:spPr bwMode="auto">
            <a:xfrm>
              <a:off x="282" y="2588"/>
              <a:ext cx="2520" cy="0"/>
            </a:xfrm>
            <a:prstGeom prst="line">
              <a:avLst/>
            </a:prstGeom>
            <a:noFill/>
            <a:ln w="2857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spAutoFit/>
            </a:bodyPr>
            <a:lstStyle/>
            <a:p>
              <a:endParaRPr lang="en-US"/>
            </a:p>
          </p:txBody>
        </p:sp>
      </p:grpSp>
      <p:sp>
        <p:nvSpPr>
          <p:cNvPr id="128209" name="Line 209"/>
          <p:cNvSpPr>
            <a:spLocks noChangeShapeType="1"/>
          </p:cNvSpPr>
          <p:nvPr/>
        </p:nvSpPr>
        <p:spPr bwMode="auto">
          <a:xfrm rot="-5400000">
            <a:off x="2428876" y="1257300"/>
            <a:ext cx="0" cy="398462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210" name="Rectangle 210"/>
          <p:cNvSpPr>
            <a:spLocks noChangeArrowheads="1"/>
          </p:cNvSpPr>
          <p:nvPr/>
        </p:nvSpPr>
        <p:spPr bwMode="auto">
          <a:xfrm>
            <a:off x="1042988" y="2565400"/>
            <a:ext cx="823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i="1">
                <a:latin typeface="Times New Roman" pitchFamily="18" charset="0"/>
              </a:rPr>
              <a:t>y</a:t>
            </a:r>
            <a:r>
              <a:rPr lang="en-GB"/>
              <a:t> </a:t>
            </a:r>
            <a:r>
              <a:rPr lang="en-GB">
                <a:solidFill>
                  <a:schemeClr val="tx1"/>
                </a:solidFill>
              </a:rPr>
              <a:t>≥</a:t>
            </a:r>
            <a:r>
              <a:rPr lang="en-GB"/>
              <a:t> 3</a:t>
            </a:r>
          </a:p>
        </p:txBody>
      </p:sp>
      <p:sp>
        <p:nvSpPr>
          <p:cNvPr id="128211" name="Rectangle 211"/>
          <p:cNvSpPr>
            <a:spLocks noChangeArrowheads="1"/>
          </p:cNvSpPr>
          <p:nvPr/>
        </p:nvSpPr>
        <p:spPr bwMode="auto">
          <a:xfrm>
            <a:off x="1042988" y="4724400"/>
            <a:ext cx="823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i="1">
                <a:latin typeface="Times New Roman" pitchFamily="18" charset="0"/>
              </a:rPr>
              <a:t>y</a:t>
            </a:r>
            <a:r>
              <a:rPr lang="en-GB"/>
              <a:t> </a:t>
            </a:r>
            <a:r>
              <a:rPr lang="en-US">
                <a:solidFill>
                  <a:schemeClr val="tx1"/>
                </a:solidFill>
              </a:rPr>
              <a:t>≤</a:t>
            </a:r>
            <a:r>
              <a:rPr lang="en-GB"/>
              <a:t>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8209"/>
                                        </p:tgtEl>
                                        <p:attrNameLst>
                                          <p:attrName>style.visibility</p:attrName>
                                        </p:attrNameLst>
                                      </p:cBhvr>
                                      <p:to>
                                        <p:strVal val="visible"/>
                                      </p:to>
                                    </p:set>
                                    <p:animEffect transition="in" filter="wipe(left)">
                                      <p:cBhvr>
                                        <p:cTn id="7" dur="1000"/>
                                        <p:tgtEl>
                                          <p:spTgt spid="128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800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8010"/>
                                        </p:tgtEl>
                                        <p:attrNameLst>
                                          <p:attrName>style.visibility</p:attrName>
                                        </p:attrNameLst>
                                      </p:cBhvr>
                                      <p:to>
                                        <p:strVal val="visible"/>
                                      </p:to>
                                    </p:set>
                                    <p:animEffect transition="in" filter="wipe(up)">
                                      <p:cBhvr>
                                        <p:cTn id="16" dur="1000"/>
                                        <p:tgtEl>
                                          <p:spTgt spid="128010"/>
                                        </p:tgtEl>
                                      </p:cBhvr>
                                    </p:animEffec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2821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8008"/>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8011"/>
                                        </p:tgtEl>
                                        <p:attrNameLst>
                                          <p:attrName>style.visibility</p:attrName>
                                        </p:attrNameLst>
                                      </p:cBhvr>
                                      <p:to>
                                        <p:strVal val="visible"/>
                                      </p:to>
                                    </p:set>
                                    <p:animEffect transition="in" filter="wipe(down)">
                                      <p:cBhvr>
                                        <p:cTn id="28" dur="1000"/>
                                        <p:tgtEl>
                                          <p:spTgt spid="128011"/>
                                        </p:tgtEl>
                                      </p:cBhvr>
                                    </p:animEffect>
                                  </p:childTnLst>
                                </p:cTn>
                              </p:par>
                            </p:childTnLst>
                          </p:cTn>
                        </p:par>
                        <p:par>
                          <p:cTn id="29" fill="hold" nodeType="afterGroup">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128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7" grpId="0"/>
      <p:bldP spid="128008" grpId="0"/>
      <p:bldP spid="128010" grpId="0" animBg="1"/>
      <p:bldP spid="128011" grpId="0" animBg="1"/>
      <p:bldP spid="128209" grpId="0" animBg="1"/>
      <p:bldP spid="128210" grpId="0"/>
      <p:bldP spid="1282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4"/>
          <p:cNvSpPr>
            <a:spLocks noGrp="1" noChangeArrowheads="1"/>
          </p:cNvSpPr>
          <p:nvPr>
            <p:ph type="title" idx="4294967295"/>
          </p:nvPr>
        </p:nvSpPr>
        <p:spPr/>
        <p:txBody>
          <a:bodyPr/>
          <a:lstStyle/>
          <a:p>
            <a:pPr eaLnBrk="1" hangingPunct="1"/>
            <a:r>
              <a:rPr lang="en-US" smtClean="0"/>
              <a:t>Horizontal regions 1</a:t>
            </a:r>
            <a:endParaRPr lang="en-GB" smtClean="0"/>
          </a:p>
        </p:txBody>
      </p:sp>
      <p:grpSp>
        <p:nvGrpSpPr>
          <p:cNvPr id="6150" name="Group 431"/>
          <p:cNvGrpSpPr>
            <a:grpSpLocks/>
          </p:cNvGrpSpPr>
          <p:nvPr/>
        </p:nvGrpSpPr>
        <p:grpSpPr bwMode="auto">
          <a:xfrm>
            <a:off x="7304088" y="115888"/>
            <a:ext cx="576262" cy="576262"/>
            <a:chOff x="4601" y="73"/>
            <a:chExt cx="363" cy="363"/>
          </a:xfrm>
        </p:grpSpPr>
        <p:pic>
          <p:nvPicPr>
            <p:cNvPr id="6151" name="Picture 432"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Oval 433"/>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6153" name="Oval 434"/>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6146" r:id="rId2" imgW="9142857" imgH="5111581"/>
        </mc:Choice>
        <mc:Fallback>
          <p:control r:id="rId2" imgW="9142857" imgH="5111581">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81075"/>
                  <a:ext cx="9142413" cy="51117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type="title" idx="4294967295"/>
          </p:nvPr>
        </p:nvSpPr>
        <p:spPr/>
        <p:txBody>
          <a:bodyPr/>
          <a:lstStyle/>
          <a:p>
            <a:pPr eaLnBrk="1" hangingPunct="1"/>
            <a:r>
              <a:rPr lang="en-GB" smtClean="0"/>
              <a:t>Inequalities</a:t>
            </a:r>
          </a:p>
        </p:txBody>
      </p:sp>
      <p:sp>
        <p:nvSpPr>
          <p:cNvPr id="14341" name="Text Box 5"/>
          <p:cNvSpPr txBox="1">
            <a:spLocks noChangeArrowheads="1"/>
          </p:cNvSpPr>
          <p:nvPr/>
        </p:nvSpPr>
        <p:spPr bwMode="auto">
          <a:xfrm>
            <a:off x="304800" y="1143000"/>
            <a:ext cx="862647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An </a:t>
            </a:r>
            <a:r>
              <a:rPr lang="en-GB" b="1">
                <a:solidFill>
                  <a:srgbClr val="FF6600"/>
                </a:solidFill>
              </a:rPr>
              <a:t>inequality</a:t>
            </a:r>
            <a:r>
              <a:rPr lang="en-GB"/>
              <a:t> is an algebraic statement involving the symbols</a:t>
            </a:r>
          </a:p>
          <a:p>
            <a:pPr algn="ctr"/>
            <a:r>
              <a:rPr lang="en-GB" sz="3200"/>
              <a:t>&gt;, &lt;, ≥ or </a:t>
            </a:r>
            <a:r>
              <a:rPr lang="en-US" sz="3200">
                <a:solidFill>
                  <a:schemeClr val="tx1"/>
                </a:solidFill>
              </a:rPr>
              <a:t>≤</a:t>
            </a:r>
            <a:endParaRPr lang="en-GB" sz="3200">
              <a:solidFill>
                <a:schemeClr val="tx1"/>
              </a:solidFill>
            </a:endParaRPr>
          </a:p>
        </p:txBody>
      </p:sp>
      <p:grpSp>
        <p:nvGrpSpPr>
          <p:cNvPr id="2" name="Group 22"/>
          <p:cNvGrpSpPr>
            <a:grpSpLocks/>
          </p:cNvGrpSpPr>
          <p:nvPr/>
        </p:nvGrpSpPr>
        <p:grpSpPr bwMode="auto">
          <a:xfrm>
            <a:off x="304800" y="1981200"/>
            <a:ext cx="6181725" cy="931863"/>
            <a:chOff x="192" y="1248"/>
            <a:chExt cx="3894" cy="587"/>
          </a:xfrm>
        </p:grpSpPr>
        <p:sp>
          <p:nvSpPr>
            <p:cNvPr id="14355" name="Text Box 6"/>
            <p:cNvSpPr txBox="1">
              <a:spLocks noChangeArrowheads="1"/>
            </p:cNvSpPr>
            <p:nvPr/>
          </p:nvSpPr>
          <p:spPr bwMode="auto">
            <a:xfrm>
              <a:off x="192" y="1248"/>
              <a:ext cx="12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For example,</a:t>
              </a:r>
            </a:p>
          </p:txBody>
        </p:sp>
        <p:grpSp>
          <p:nvGrpSpPr>
            <p:cNvPr id="14356" name="Group 7"/>
            <p:cNvGrpSpPr>
              <a:grpSpLocks/>
            </p:cNvGrpSpPr>
            <p:nvPr/>
          </p:nvGrpSpPr>
          <p:grpSpPr bwMode="auto">
            <a:xfrm>
              <a:off x="525" y="1547"/>
              <a:ext cx="3561" cy="288"/>
              <a:chOff x="672" y="1547"/>
              <a:chExt cx="3561" cy="288"/>
            </a:xfrm>
          </p:grpSpPr>
          <p:sp>
            <p:nvSpPr>
              <p:cNvPr id="14357" name="Text Box 8"/>
              <p:cNvSpPr txBox="1">
                <a:spLocks noChangeArrowheads="1"/>
              </p:cNvSpPr>
              <p:nvPr/>
            </p:nvSpPr>
            <p:spPr bwMode="auto">
              <a:xfrm>
                <a:off x="672" y="1547"/>
                <a:ext cx="5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a:t>
                </a:r>
                <a:r>
                  <a:rPr lang="en-GB"/>
                  <a:t> </a:t>
                </a:r>
                <a:r>
                  <a:rPr lang="en-GB" b="1">
                    <a:solidFill>
                      <a:srgbClr val="FF6600"/>
                    </a:solidFill>
                  </a:rPr>
                  <a:t>&gt;</a:t>
                </a:r>
                <a:r>
                  <a:rPr lang="en-GB"/>
                  <a:t> 3</a:t>
                </a:r>
              </a:p>
            </p:txBody>
          </p:sp>
          <p:sp>
            <p:nvSpPr>
              <p:cNvPr id="14358" name="Text Box 9"/>
              <p:cNvSpPr txBox="1">
                <a:spLocks noChangeArrowheads="1"/>
              </p:cNvSpPr>
              <p:nvPr/>
            </p:nvSpPr>
            <p:spPr bwMode="auto">
              <a:xfrm>
                <a:off x="1536" y="1547"/>
                <a:ext cx="26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means     ‘</a:t>
                </a:r>
                <a:r>
                  <a:rPr lang="en-GB" i="1">
                    <a:latin typeface="Times New Roman" pitchFamily="18" charset="0"/>
                  </a:rPr>
                  <a:t>x</a:t>
                </a:r>
                <a:r>
                  <a:rPr lang="en-GB"/>
                  <a:t> is </a:t>
                </a:r>
                <a:r>
                  <a:rPr lang="en-GB" b="1">
                    <a:solidFill>
                      <a:srgbClr val="FF6600"/>
                    </a:solidFill>
                  </a:rPr>
                  <a:t>greater than</a:t>
                </a:r>
                <a:r>
                  <a:rPr lang="en-GB"/>
                  <a:t> 3’.</a:t>
                </a:r>
              </a:p>
            </p:txBody>
          </p:sp>
        </p:grpSp>
      </p:grpSp>
      <p:grpSp>
        <p:nvGrpSpPr>
          <p:cNvPr id="4" name="Group 10"/>
          <p:cNvGrpSpPr>
            <a:grpSpLocks/>
          </p:cNvGrpSpPr>
          <p:nvPr/>
        </p:nvGrpSpPr>
        <p:grpSpPr bwMode="auto">
          <a:xfrm>
            <a:off x="833438" y="2930525"/>
            <a:ext cx="5397500" cy="457200"/>
            <a:chOff x="672" y="1846"/>
            <a:chExt cx="3400" cy="288"/>
          </a:xfrm>
        </p:grpSpPr>
        <p:sp>
          <p:nvSpPr>
            <p:cNvPr id="14353" name="Text Box 11"/>
            <p:cNvSpPr txBox="1">
              <a:spLocks noChangeArrowheads="1"/>
            </p:cNvSpPr>
            <p:nvPr/>
          </p:nvSpPr>
          <p:spPr bwMode="auto">
            <a:xfrm>
              <a:off x="672" y="1846"/>
              <a:ext cx="6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a:t>
              </a:r>
              <a:r>
                <a:rPr lang="en-GB"/>
                <a:t> </a:t>
              </a:r>
              <a:r>
                <a:rPr lang="en-GB" b="1">
                  <a:solidFill>
                    <a:srgbClr val="FF6600"/>
                  </a:solidFill>
                </a:rPr>
                <a:t>&lt;</a:t>
              </a:r>
              <a:r>
                <a:rPr lang="en-GB"/>
                <a:t> –6</a:t>
              </a:r>
            </a:p>
          </p:txBody>
        </p:sp>
        <p:sp>
          <p:nvSpPr>
            <p:cNvPr id="14354" name="Text Box 12"/>
            <p:cNvSpPr txBox="1">
              <a:spLocks noChangeArrowheads="1"/>
            </p:cNvSpPr>
            <p:nvPr/>
          </p:nvSpPr>
          <p:spPr bwMode="auto">
            <a:xfrm>
              <a:off x="1546" y="1846"/>
              <a:ext cx="25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means     ‘</a:t>
              </a:r>
              <a:r>
                <a:rPr lang="en-GB" i="1">
                  <a:latin typeface="Times New Roman" pitchFamily="18" charset="0"/>
                </a:rPr>
                <a:t>x</a:t>
              </a:r>
              <a:r>
                <a:rPr lang="en-GB"/>
                <a:t> is </a:t>
              </a:r>
              <a:r>
                <a:rPr lang="en-GB" b="1">
                  <a:solidFill>
                    <a:srgbClr val="FF6600"/>
                  </a:solidFill>
                </a:rPr>
                <a:t>less than</a:t>
              </a:r>
              <a:r>
                <a:rPr lang="en-GB"/>
                <a:t> –6’.</a:t>
              </a:r>
            </a:p>
          </p:txBody>
        </p:sp>
      </p:grpSp>
      <p:grpSp>
        <p:nvGrpSpPr>
          <p:cNvPr id="5" name="Group 13"/>
          <p:cNvGrpSpPr>
            <a:grpSpLocks/>
          </p:cNvGrpSpPr>
          <p:nvPr/>
        </p:nvGrpSpPr>
        <p:grpSpPr bwMode="auto">
          <a:xfrm>
            <a:off x="833438" y="3405188"/>
            <a:ext cx="7478712" cy="457200"/>
            <a:chOff x="672" y="2145"/>
            <a:chExt cx="4711" cy="288"/>
          </a:xfrm>
        </p:grpSpPr>
        <p:sp>
          <p:nvSpPr>
            <p:cNvPr id="14351" name="Text Box 14"/>
            <p:cNvSpPr txBox="1">
              <a:spLocks noChangeArrowheads="1"/>
            </p:cNvSpPr>
            <p:nvPr/>
          </p:nvSpPr>
          <p:spPr bwMode="auto">
            <a:xfrm>
              <a:off x="672" y="2145"/>
              <a:ext cx="6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a:t>
              </a:r>
              <a:r>
                <a:rPr lang="en-GB"/>
                <a:t> </a:t>
              </a:r>
              <a:r>
                <a:rPr lang="en-GB" b="1">
                  <a:solidFill>
                    <a:srgbClr val="FF6600"/>
                  </a:solidFill>
                </a:rPr>
                <a:t>≥</a:t>
              </a:r>
              <a:r>
                <a:rPr lang="en-GB"/>
                <a:t> –2</a:t>
              </a:r>
            </a:p>
          </p:txBody>
        </p:sp>
        <p:sp>
          <p:nvSpPr>
            <p:cNvPr id="14352" name="Text Box 15"/>
            <p:cNvSpPr txBox="1">
              <a:spLocks noChangeArrowheads="1"/>
            </p:cNvSpPr>
            <p:nvPr/>
          </p:nvSpPr>
          <p:spPr bwMode="auto">
            <a:xfrm>
              <a:off x="1546" y="2145"/>
              <a:ext cx="38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means     ‘</a:t>
              </a:r>
              <a:r>
                <a:rPr lang="en-GB" i="1">
                  <a:latin typeface="Times New Roman" pitchFamily="18" charset="0"/>
                </a:rPr>
                <a:t>x</a:t>
              </a:r>
              <a:r>
                <a:rPr lang="en-GB"/>
                <a:t> is </a:t>
              </a:r>
              <a:r>
                <a:rPr lang="en-GB" b="1">
                  <a:solidFill>
                    <a:srgbClr val="FF6600"/>
                  </a:solidFill>
                </a:rPr>
                <a:t>greater than or equal to</a:t>
              </a:r>
              <a:r>
                <a:rPr lang="en-GB"/>
                <a:t> –2’.</a:t>
              </a:r>
            </a:p>
          </p:txBody>
        </p:sp>
      </p:grpSp>
      <p:grpSp>
        <p:nvGrpSpPr>
          <p:cNvPr id="6" name="Group 16"/>
          <p:cNvGrpSpPr>
            <a:grpSpLocks/>
          </p:cNvGrpSpPr>
          <p:nvPr/>
        </p:nvGrpSpPr>
        <p:grpSpPr bwMode="auto">
          <a:xfrm>
            <a:off x="833438" y="3879850"/>
            <a:ext cx="7037387" cy="457200"/>
            <a:chOff x="672" y="2444"/>
            <a:chExt cx="4433" cy="288"/>
          </a:xfrm>
        </p:grpSpPr>
        <p:sp>
          <p:nvSpPr>
            <p:cNvPr id="14349" name="Text Box 17"/>
            <p:cNvSpPr txBox="1">
              <a:spLocks noChangeArrowheads="1"/>
            </p:cNvSpPr>
            <p:nvPr/>
          </p:nvSpPr>
          <p:spPr bwMode="auto">
            <a:xfrm>
              <a:off x="672" y="2444"/>
              <a:ext cx="6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a:t>
              </a:r>
              <a:r>
                <a:rPr lang="en-GB"/>
                <a:t> </a:t>
              </a:r>
              <a:r>
                <a:rPr lang="en-US" b="1">
                  <a:solidFill>
                    <a:srgbClr val="FF6600"/>
                  </a:solidFill>
                </a:rPr>
                <a:t>≤</a:t>
              </a:r>
              <a:r>
                <a:rPr lang="en-GB"/>
                <a:t> 10</a:t>
              </a:r>
            </a:p>
          </p:txBody>
        </p:sp>
        <p:sp>
          <p:nvSpPr>
            <p:cNvPr id="14350" name="Text Box 18"/>
            <p:cNvSpPr txBox="1">
              <a:spLocks noChangeArrowheads="1"/>
            </p:cNvSpPr>
            <p:nvPr/>
          </p:nvSpPr>
          <p:spPr bwMode="auto">
            <a:xfrm>
              <a:off x="1546" y="2444"/>
              <a:ext cx="35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means     ‘</a:t>
              </a:r>
              <a:r>
                <a:rPr lang="en-GB" i="1">
                  <a:latin typeface="Times New Roman" pitchFamily="18" charset="0"/>
                </a:rPr>
                <a:t>x</a:t>
              </a:r>
              <a:r>
                <a:rPr lang="en-GB"/>
                <a:t> is </a:t>
              </a:r>
              <a:r>
                <a:rPr lang="en-GB" b="1">
                  <a:solidFill>
                    <a:srgbClr val="FF6600"/>
                  </a:solidFill>
                </a:rPr>
                <a:t>less than or equal to</a:t>
              </a:r>
              <a:r>
                <a:rPr lang="en-GB"/>
                <a:t> 10’.</a:t>
              </a:r>
            </a:p>
          </p:txBody>
        </p:sp>
      </p:grpSp>
      <p:sp>
        <p:nvSpPr>
          <p:cNvPr id="62483" name="Text Box 19"/>
          <p:cNvSpPr txBox="1">
            <a:spLocks noChangeArrowheads="1"/>
          </p:cNvSpPr>
          <p:nvPr/>
        </p:nvSpPr>
        <p:spPr bwMode="auto">
          <a:xfrm>
            <a:off x="304800" y="4476750"/>
            <a:ext cx="861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Sometimes two inequalities can be combined in a single statement. For example,</a:t>
            </a:r>
            <a:endParaRPr lang="en-GB">
              <a:solidFill>
                <a:schemeClr val="tx1"/>
              </a:solidFill>
            </a:endParaRPr>
          </a:p>
        </p:txBody>
      </p:sp>
      <p:sp>
        <p:nvSpPr>
          <p:cNvPr id="62484" name="Rectangle 20"/>
          <p:cNvSpPr>
            <a:spLocks noChangeArrowheads="1"/>
          </p:cNvSpPr>
          <p:nvPr/>
        </p:nvSpPr>
        <p:spPr bwMode="auto">
          <a:xfrm>
            <a:off x="2378075" y="5383213"/>
            <a:ext cx="438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If </a:t>
            </a:r>
            <a:r>
              <a:rPr lang="en-GB" i="1">
                <a:latin typeface="Times New Roman" pitchFamily="18" charset="0"/>
              </a:rPr>
              <a:t>x</a:t>
            </a:r>
            <a:r>
              <a:rPr lang="en-GB"/>
              <a:t> &gt; 3 </a:t>
            </a:r>
            <a:r>
              <a:rPr lang="en-GB" b="1"/>
              <a:t>and</a:t>
            </a:r>
            <a:r>
              <a:rPr lang="en-GB"/>
              <a:t> </a:t>
            </a:r>
            <a:r>
              <a:rPr lang="en-GB" i="1">
                <a:latin typeface="Times New Roman" pitchFamily="18" charset="0"/>
              </a:rPr>
              <a:t>x</a:t>
            </a:r>
            <a:r>
              <a:rPr lang="en-GB"/>
              <a:t> </a:t>
            </a:r>
            <a:r>
              <a:rPr lang="en-US">
                <a:solidFill>
                  <a:schemeClr val="tx1"/>
                </a:solidFill>
              </a:rPr>
              <a:t>≤ 14 we can write</a:t>
            </a:r>
            <a:endParaRPr lang="en-GB">
              <a:solidFill>
                <a:schemeClr val="tx1"/>
              </a:solidFill>
            </a:endParaRPr>
          </a:p>
        </p:txBody>
      </p:sp>
      <p:sp>
        <p:nvSpPr>
          <p:cNvPr id="62485" name="Rectangle 21"/>
          <p:cNvSpPr>
            <a:spLocks noChangeArrowheads="1"/>
          </p:cNvSpPr>
          <p:nvPr/>
        </p:nvSpPr>
        <p:spPr bwMode="auto">
          <a:xfrm>
            <a:off x="3783013" y="5924550"/>
            <a:ext cx="1577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3 &lt; </a:t>
            </a:r>
            <a:r>
              <a:rPr lang="en-GB" i="1">
                <a:latin typeface="Times New Roman" pitchFamily="18" charset="0"/>
              </a:rPr>
              <a:t>x </a:t>
            </a:r>
            <a:r>
              <a:rPr lang="en-US">
                <a:solidFill>
                  <a:schemeClr val="tx1"/>
                </a:solidFill>
              </a:rPr>
              <a:t>≤ 14</a:t>
            </a:r>
            <a:r>
              <a:rPr lang="en-GB" i="1">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8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48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3" grpId="0"/>
      <p:bldP spid="62484" grpId="0"/>
      <p:bldP spid="6248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4"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6"/>
          <p:cNvSpPr>
            <a:spLocks noGrp="1" noChangeArrowheads="1"/>
          </p:cNvSpPr>
          <p:nvPr>
            <p:ph type="title" idx="4294967295"/>
          </p:nvPr>
        </p:nvSpPr>
        <p:spPr/>
        <p:txBody>
          <a:bodyPr/>
          <a:lstStyle/>
          <a:p>
            <a:pPr eaLnBrk="1" hangingPunct="1"/>
            <a:r>
              <a:rPr lang="en-US" smtClean="0"/>
              <a:t>Horizontal regions 2</a:t>
            </a:r>
            <a:endParaRPr lang="en-GB" smtClean="0"/>
          </a:p>
        </p:txBody>
      </p:sp>
      <p:grpSp>
        <p:nvGrpSpPr>
          <p:cNvPr id="7174" name="Group 308"/>
          <p:cNvGrpSpPr>
            <a:grpSpLocks/>
          </p:cNvGrpSpPr>
          <p:nvPr/>
        </p:nvGrpSpPr>
        <p:grpSpPr bwMode="auto">
          <a:xfrm>
            <a:off x="7304088" y="115888"/>
            <a:ext cx="576262" cy="576262"/>
            <a:chOff x="4601" y="73"/>
            <a:chExt cx="363" cy="363"/>
          </a:xfrm>
        </p:grpSpPr>
        <p:pic>
          <p:nvPicPr>
            <p:cNvPr id="7175" name="Picture 309"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Oval 310"/>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7177" name="Oval 311"/>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7170" r:id="rId2" imgW="9130918" imgH="5185068"/>
        </mc:Choice>
        <mc:Fallback>
          <p:control r:id="rId2" imgW="9130918"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19050" y="908050"/>
                  <a:ext cx="91313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46" name="Rectangle 222"/>
          <p:cNvSpPr>
            <a:spLocks noChangeArrowheads="1"/>
          </p:cNvSpPr>
          <p:nvPr/>
        </p:nvSpPr>
        <p:spPr bwMode="auto">
          <a:xfrm>
            <a:off x="444500" y="2620963"/>
            <a:ext cx="3990975" cy="844550"/>
          </a:xfrm>
          <a:prstGeom prst="rect">
            <a:avLst/>
          </a:prstGeom>
          <a:solidFill>
            <a:srgbClr val="FEB2B2">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645" name="Rectangle 221"/>
          <p:cNvSpPr>
            <a:spLocks noChangeArrowheads="1"/>
          </p:cNvSpPr>
          <p:nvPr/>
        </p:nvSpPr>
        <p:spPr bwMode="auto">
          <a:xfrm>
            <a:off x="438150" y="4652963"/>
            <a:ext cx="4002088" cy="1406525"/>
          </a:xfrm>
          <a:prstGeom prst="rect">
            <a:avLst/>
          </a:prstGeom>
          <a:solidFill>
            <a:srgbClr val="A5E9A5">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642" name="Rectangle 218"/>
          <p:cNvSpPr>
            <a:spLocks noChangeArrowheads="1"/>
          </p:cNvSpPr>
          <p:nvPr/>
        </p:nvSpPr>
        <p:spPr bwMode="auto">
          <a:xfrm>
            <a:off x="2166938" y="2617788"/>
            <a:ext cx="2282825" cy="3436937"/>
          </a:xfrm>
          <a:prstGeom prst="rect">
            <a:avLst/>
          </a:prstGeom>
          <a:solidFill>
            <a:srgbClr val="FFFF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640" name="Rectangle 216"/>
          <p:cNvSpPr>
            <a:spLocks noChangeArrowheads="1"/>
          </p:cNvSpPr>
          <p:nvPr/>
        </p:nvSpPr>
        <p:spPr bwMode="auto">
          <a:xfrm>
            <a:off x="441325" y="2622550"/>
            <a:ext cx="858838" cy="3436938"/>
          </a:xfrm>
          <a:prstGeom prst="rect">
            <a:avLst/>
          </a:prstGeom>
          <a:solidFill>
            <a:srgbClr val="B2E0E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3687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4"/>
          <p:cNvSpPr>
            <a:spLocks noGrp="1" noChangeArrowheads="1"/>
          </p:cNvSpPr>
          <p:nvPr>
            <p:ph type="title" idx="4294967295"/>
          </p:nvPr>
        </p:nvSpPr>
        <p:spPr/>
        <p:txBody>
          <a:bodyPr/>
          <a:lstStyle/>
          <a:p>
            <a:pPr eaLnBrk="1" hangingPunct="1"/>
            <a:r>
              <a:rPr lang="en-US" smtClean="0"/>
              <a:t>Horizontal and vertical regions combined</a:t>
            </a:r>
            <a:endParaRPr lang="en-GB" smtClean="0"/>
          </a:p>
        </p:txBody>
      </p:sp>
      <p:sp>
        <p:nvSpPr>
          <p:cNvPr id="36873" name="Text Box 5"/>
          <p:cNvSpPr txBox="1">
            <a:spLocks noChangeArrowheads="1"/>
          </p:cNvSpPr>
          <p:nvPr/>
        </p:nvSpPr>
        <p:spPr bwMode="auto">
          <a:xfrm>
            <a:off x="288925" y="990600"/>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When several regions are shown on the same graph it is usual to shade out the </a:t>
            </a:r>
            <a:r>
              <a:rPr lang="en-US" i="1"/>
              <a:t>unwanted</a:t>
            </a:r>
            <a:r>
              <a:rPr lang="en-US"/>
              <a:t> regions.</a:t>
            </a:r>
            <a:endParaRPr lang="en-GB" sz="3200">
              <a:solidFill>
                <a:schemeClr val="tx1"/>
              </a:solidFill>
            </a:endParaRPr>
          </a:p>
        </p:txBody>
      </p:sp>
      <p:sp>
        <p:nvSpPr>
          <p:cNvPr id="103430" name="Text Box 6"/>
          <p:cNvSpPr txBox="1">
            <a:spLocks noChangeArrowheads="1"/>
          </p:cNvSpPr>
          <p:nvPr/>
        </p:nvSpPr>
        <p:spPr bwMode="auto">
          <a:xfrm>
            <a:off x="288925" y="1752600"/>
            <a:ext cx="861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This is so that the required area where the regions overlap can easily be identified.</a:t>
            </a:r>
            <a:endParaRPr lang="en-GB">
              <a:solidFill>
                <a:schemeClr val="tx1"/>
              </a:solidFill>
            </a:endParaRPr>
          </a:p>
        </p:txBody>
      </p:sp>
      <p:sp>
        <p:nvSpPr>
          <p:cNvPr id="103431" name="Text Box 7"/>
          <p:cNvSpPr txBox="1">
            <a:spLocks noChangeArrowheads="1"/>
          </p:cNvSpPr>
          <p:nvPr/>
        </p:nvSpPr>
        <p:spPr bwMode="auto">
          <a:xfrm>
            <a:off x="4876800" y="2346325"/>
            <a:ext cx="37179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example, to show the region where –4 &lt; </a:t>
            </a:r>
            <a:r>
              <a:rPr lang="en-US" i="1">
                <a:latin typeface="Times New Roman" pitchFamily="18" charset="0"/>
              </a:rPr>
              <a:t>x</a:t>
            </a:r>
            <a:r>
              <a:rPr lang="en-US"/>
              <a:t> &lt; –1 and –1 &lt; </a:t>
            </a:r>
            <a:r>
              <a:rPr lang="en-US" i="1">
                <a:latin typeface="Times New Roman" pitchFamily="18" charset="0"/>
              </a:rPr>
              <a:t>y </a:t>
            </a:r>
            <a:r>
              <a:rPr lang="en-US">
                <a:solidFill>
                  <a:schemeClr val="tx1"/>
                </a:solidFill>
              </a:rPr>
              <a:t>≤ 3,</a:t>
            </a:r>
            <a:endParaRPr lang="en-GB">
              <a:solidFill>
                <a:schemeClr val="tx1"/>
              </a:solidFill>
            </a:endParaRPr>
          </a:p>
        </p:txBody>
      </p:sp>
      <p:sp>
        <p:nvSpPr>
          <p:cNvPr id="103433" name="Text Box 9"/>
          <p:cNvSpPr txBox="1">
            <a:spLocks noChangeArrowheads="1"/>
          </p:cNvSpPr>
          <p:nvPr/>
        </p:nvSpPr>
        <p:spPr bwMode="auto">
          <a:xfrm>
            <a:off x="4876800" y="3533775"/>
            <a:ext cx="3717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buFontTx/>
              <a:buAutoNum type="arabicParenR"/>
            </a:pPr>
            <a:r>
              <a:rPr lang="en-US"/>
              <a:t>Shade out the regions</a:t>
            </a:r>
          </a:p>
          <a:p>
            <a:r>
              <a:rPr lang="en-US"/>
              <a:t>     </a:t>
            </a:r>
            <a:r>
              <a:rPr lang="en-US" i="1">
                <a:latin typeface="Times New Roman" pitchFamily="18" charset="0"/>
              </a:rPr>
              <a:t>x</a:t>
            </a:r>
            <a:r>
              <a:rPr lang="en-US"/>
              <a:t> &lt; –4 and </a:t>
            </a:r>
            <a:r>
              <a:rPr lang="en-US" i="1">
                <a:latin typeface="Times New Roman" pitchFamily="18" charset="0"/>
              </a:rPr>
              <a:t>x</a:t>
            </a:r>
            <a:r>
              <a:rPr lang="en-US"/>
              <a:t> &gt; –1.</a:t>
            </a:r>
            <a:endParaRPr lang="en-GB">
              <a:solidFill>
                <a:schemeClr val="tx1"/>
              </a:solidFill>
            </a:endParaRPr>
          </a:p>
        </p:txBody>
      </p:sp>
      <p:sp>
        <p:nvSpPr>
          <p:cNvPr id="103434" name="Text Box 10"/>
          <p:cNvSpPr txBox="1">
            <a:spLocks noChangeArrowheads="1"/>
          </p:cNvSpPr>
          <p:nvPr/>
        </p:nvSpPr>
        <p:spPr bwMode="auto">
          <a:xfrm>
            <a:off x="4876800" y="4357688"/>
            <a:ext cx="3717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  Shade out the regions</a:t>
            </a:r>
          </a:p>
          <a:p>
            <a:r>
              <a:rPr lang="en-US"/>
              <a:t>     </a:t>
            </a:r>
            <a:r>
              <a:rPr lang="en-US" i="1">
                <a:latin typeface="Times New Roman" pitchFamily="18" charset="0"/>
              </a:rPr>
              <a:t>y</a:t>
            </a:r>
            <a:r>
              <a:rPr lang="en-US"/>
              <a:t> &lt; –1 and </a:t>
            </a:r>
            <a:r>
              <a:rPr lang="en-US" i="1">
                <a:latin typeface="Times New Roman" pitchFamily="18" charset="0"/>
              </a:rPr>
              <a:t>y</a:t>
            </a:r>
            <a:r>
              <a:rPr lang="en-US"/>
              <a:t> </a:t>
            </a:r>
            <a:r>
              <a:rPr lang="en-GB">
                <a:solidFill>
                  <a:schemeClr val="tx1"/>
                </a:solidFill>
              </a:rPr>
              <a:t>≥</a:t>
            </a:r>
            <a:r>
              <a:rPr lang="en-US"/>
              <a:t> 3.</a:t>
            </a:r>
            <a:endParaRPr lang="en-GB"/>
          </a:p>
        </p:txBody>
      </p:sp>
      <p:sp>
        <p:nvSpPr>
          <p:cNvPr id="103435" name="Text Box 11"/>
          <p:cNvSpPr txBox="1">
            <a:spLocks noChangeArrowheads="1"/>
          </p:cNvSpPr>
          <p:nvPr/>
        </p:nvSpPr>
        <p:spPr bwMode="auto">
          <a:xfrm>
            <a:off x="4876800" y="5181600"/>
            <a:ext cx="37179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unshaded region satisfies both –4 &lt; </a:t>
            </a:r>
            <a:r>
              <a:rPr lang="en-US" i="1">
                <a:latin typeface="Times New Roman" pitchFamily="18" charset="0"/>
              </a:rPr>
              <a:t>x</a:t>
            </a:r>
            <a:r>
              <a:rPr lang="en-US"/>
              <a:t> &lt; –1 and –1 &lt; </a:t>
            </a:r>
            <a:r>
              <a:rPr lang="en-US" i="1">
                <a:latin typeface="Times New Roman" pitchFamily="18" charset="0"/>
              </a:rPr>
              <a:t>y </a:t>
            </a:r>
            <a:r>
              <a:rPr lang="en-US">
                <a:solidFill>
                  <a:schemeClr val="tx1"/>
                </a:solidFill>
              </a:rPr>
              <a:t>≤ 3.</a:t>
            </a:r>
            <a:endParaRPr lang="en-GB">
              <a:solidFill>
                <a:schemeClr val="tx1"/>
              </a:solidFill>
            </a:endParaRPr>
          </a:p>
        </p:txBody>
      </p:sp>
      <p:grpSp>
        <p:nvGrpSpPr>
          <p:cNvPr id="2" name="Group 14"/>
          <p:cNvGrpSpPr>
            <a:grpSpLocks/>
          </p:cNvGrpSpPr>
          <p:nvPr/>
        </p:nvGrpSpPr>
        <p:grpSpPr bwMode="auto">
          <a:xfrm>
            <a:off x="447675" y="2420938"/>
            <a:ext cx="4000500" cy="3638550"/>
            <a:chOff x="282" y="1376"/>
            <a:chExt cx="2520" cy="2292"/>
          </a:xfrm>
        </p:grpSpPr>
        <p:grpSp>
          <p:nvGrpSpPr>
            <p:cNvPr id="36884" name="Group 15"/>
            <p:cNvGrpSpPr>
              <a:grpSpLocks/>
            </p:cNvGrpSpPr>
            <p:nvPr/>
          </p:nvGrpSpPr>
          <p:grpSpPr bwMode="auto">
            <a:xfrm>
              <a:off x="282" y="1508"/>
              <a:ext cx="2520" cy="2160"/>
              <a:chOff x="282" y="1508"/>
              <a:chExt cx="2520" cy="2160"/>
            </a:xfrm>
          </p:grpSpPr>
          <p:sp>
            <p:nvSpPr>
              <p:cNvPr id="36912" name="Rectangle 16"/>
              <p:cNvSpPr>
                <a:spLocks noChangeArrowheads="1"/>
              </p:cNvSpPr>
              <p:nvPr/>
            </p:nvSpPr>
            <p:spPr bwMode="auto">
              <a:xfrm>
                <a:off x="28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13" name="Rectangle 17"/>
              <p:cNvSpPr>
                <a:spLocks noChangeArrowheads="1"/>
              </p:cNvSpPr>
              <p:nvPr/>
            </p:nvSpPr>
            <p:spPr bwMode="auto">
              <a:xfrm>
                <a:off x="28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14" name="Rectangle 18"/>
              <p:cNvSpPr>
                <a:spLocks noChangeArrowheads="1"/>
              </p:cNvSpPr>
              <p:nvPr/>
            </p:nvSpPr>
            <p:spPr bwMode="auto">
              <a:xfrm>
                <a:off x="46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15" name="Rectangle 19"/>
              <p:cNvSpPr>
                <a:spLocks noChangeArrowheads="1"/>
              </p:cNvSpPr>
              <p:nvPr/>
            </p:nvSpPr>
            <p:spPr bwMode="auto">
              <a:xfrm>
                <a:off x="64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16" name="Rectangle 20"/>
              <p:cNvSpPr>
                <a:spLocks noChangeArrowheads="1"/>
              </p:cNvSpPr>
              <p:nvPr/>
            </p:nvSpPr>
            <p:spPr bwMode="auto">
              <a:xfrm>
                <a:off x="46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17" name="Rectangle 21"/>
              <p:cNvSpPr>
                <a:spLocks noChangeArrowheads="1"/>
              </p:cNvSpPr>
              <p:nvPr/>
            </p:nvSpPr>
            <p:spPr bwMode="auto">
              <a:xfrm>
                <a:off x="64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18" name="Rectangle 22"/>
              <p:cNvSpPr>
                <a:spLocks noChangeArrowheads="1"/>
              </p:cNvSpPr>
              <p:nvPr/>
            </p:nvSpPr>
            <p:spPr bwMode="auto">
              <a:xfrm>
                <a:off x="82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19" name="Rectangle 23"/>
              <p:cNvSpPr>
                <a:spLocks noChangeArrowheads="1"/>
              </p:cNvSpPr>
              <p:nvPr/>
            </p:nvSpPr>
            <p:spPr bwMode="auto">
              <a:xfrm>
                <a:off x="100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20" name="Rectangle 24"/>
              <p:cNvSpPr>
                <a:spLocks noChangeArrowheads="1"/>
              </p:cNvSpPr>
              <p:nvPr/>
            </p:nvSpPr>
            <p:spPr bwMode="auto">
              <a:xfrm>
                <a:off x="82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21" name="Rectangle 25"/>
              <p:cNvSpPr>
                <a:spLocks noChangeArrowheads="1"/>
              </p:cNvSpPr>
              <p:nvPr/>
            </p:nvSpPr>
            <p:spPr bwMode="auto">
              <a:xfrm>
                <a:off x="100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22" name="Rectangle 26"/>
              <p:cNvSpPr>
                <a:spLocks noChangeArrowheads="1"/>
              </p:cNvSpPr>
              <p:nvPr/>
            </p:nvSpPr>
            <p:spPr bwMode="auto">
              <a:xfrm>
                <a:off x="118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23" name="Rectangle 27"/>
              <p:cNvSpPr>
                <a:spLocks noChangeArrowheads="1"/>
              </p:cNvSpPr>
              <p:nvPr/>
            </p:nvSpPr>
            <p:spPr bwMode="auto">
              <a:xfrm>
                <a:off x="136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24" name="Rectangle 28"/>
              <p:cNvSpPr>
                <a:spLocks noChangeArrowheads="1"/>
              </p:cNvSpPr>
              <p:nvPr/>
            </p:nvSpPr>
            <p:spPr bwMode="auto">
              <a:xfrm>
                <a:off x="118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25" name="Rectangle 29"/>
              <p:cNvSpPr>
                <a:spLocks noChangeArrowheads="1"/>
              </p:cNvSpPr>
              <p:nvPr/>
            </p:nvSpPr>
            <p:spPr bwMode="auto">
              <a:xfrm>
                <a:off x="136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26" name="Rectangle 30"/>
              <p:cNvSpPr>
                <a:spLocks noChangeArrowheads="1"/>
              </p:cNvSpPr>
              <p:nvPr/>
            </p:nvSpPr>
            <p:spPr bwMode="auto">
              <a:xfrm>
                <a:off x="28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27" name="Rectangle 31"/>
              <p:cNvSpPr>
                <a:spLocks noChangeArrowheads="1"/>
              </p:cNvSpPr>
              <p:nvPr/>
            </p:nvSpPr>
            <p:spPr bwMode="auto">
              <a:xfrm>
                <a:off x="28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28" name="Rectangle 32"/>
              <p:cNvSpPr>
                <a:spLocks noChangeArrowheads="1"/>
              </p:cNvSpPr>
              <p:nvPr/>
            </p:nvSpPr>
            <p:spPr bwMode="auto">
              <a:xfrm>
                <a:off x="46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29" name="Rectangle 33"/>
              <p:cNvSpPr>
                <a:spLocks noChangeArrowheads="1"/>
              </p:cNvSpPr>
              <p:nvPr/>
            </p:nvSpPr>
            <p:spPr bwMode="auto">
              <a:xfrm>
                <a:off x="64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30" name="Rectangle 34"/>
              <p:cNvSpPr>
                <a:spLocks noChangeArrowheads="1"/>
              </p:cNvSpPr>
              <p:nvPr/>
            </p:nvSpPr>
            <p:spPr bwMode="auto">
              <a:xfrm>
                <a:off x="46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31" name="Rectangle 35"/>
              <p:cNvSpPr>
                <a:spLocks noChangeArrowheads="1"/>
              </p:cNvSpPr>
              <p:nvPr/>
            </p:nvSpPr>
            <p:spPr bwMode="auto">
              <a:xfrm>
                <a:off x="64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32" name="Rectangle 36"/>
              <p:cNvSpPr>
                <a:spLocks noChangeArrowheads="1"/>
              </p:cNvSpPr>
              <p:nvPr/>
            </p:nvSpPr>
            <p:spPr bwMode="auto">
              <a:xfrm>
                <a:off x="28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33" name="Rectangle 37"/>
              <p:cNvSpPr>
                <a:spLocks noChangeArrowheads="1"/>
              </p:cNvSpPr>
              <p:nvPr/>
            </p:nvSpPr>
            <p:spPr bwMode="auto">
              <a:xfrm>
                <a:off x="28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34" name="Rectangle 38"/>
              <p:cNvSpPr>
                <a:spLocks noChangeArrowheads="1"/>
              </p:cNvSpPr>
              <p:nvPr/>
            </p:nvSpPr>
            <p:spPr bwMode="auto">
              <a:xfrm>
                <a:off x="46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35" name="Rectangle 39"/>
              <p:cNvSpPr>
                <a:spLocks noChangeArrowheads="1"/>
              </p:cNvSpPr>
              <p:nvPr/>
            </p:nvSpPr>
            <p:spPr bwMode="auto">
              <a:xfrm>
                <a:off x="64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36" name="Rectangle 40"/>
              <p:cNvSpPr>
                <a:spLocks noChangeArrowheads="1"/>
              </p:cNvSpPr>
              <p:nvPr/>
            </p:nvSpPr>
            <p:spPr bwMode="auto">
              <a:xfrm>
                <a:off x="46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37" name="Rectangle 41"/>
              <p:cNvSpPr>
                <a:spLocks noChangeArrowheads="1"/>
              </p:cNvSpPr>
              <p:nvPr/>
            </p:nvSpPr>
            <p:spPr bwMode="auto">
              <a:xfrm>
                <a:off x="64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38" name="Rectangle 42"/>
              <p:cNvSpPr>
                <a:spLocks noChangeArrowheads="1"/>
              </p:cNvSpPr>
              <p:nvPr/>
            </p:nvSpPr>
            <p:spPr bwMode="auto">
              <a:xfrm>
                <a:off x="82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39" name="Rectangle 43"/>
              <p:cNvSpPr>
                <a:spLocks noChangeArrowheads="1"/>
              </p:cNvSpPr>
              <p:nvPr/>
            </p:nvSpPr>
            <p:spPr bwMode="auto">
              <a:xfrm>
                <a:off x="100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40" name="Rectangle 44"/>
              <p:cNvSpPr>
                <a:spLocks noChangeArrowheads="1"/>
              </p:cNvSpPr>
              <p:nvPr/>
            </p:nvSpPr>
            <p:spPr bwMode="auto">
              <a:xfrm>
                <a:off x="82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41" name="Rectangle 45"/>
              <p:cNvSpPr>
                <a:spLocks noChangeArrowheads="1"/>
              </p:cNvSpPr>
              <p:nvPr/>
            </p:nvSpPr>
            <p:spPr bwMode="auto">
              <a:xfrm>
                <a:off x="100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42" name="Rectangle 46"/>
              <p:cNvSpPr>
                <a:spLocks noChangeArrowheads="1"/>
              </p:cNvSpPr>
              <p:nvPr/>
            </p:nvSpPr>
            <p:spPr bwMode="auto">
              <a:xfrm>
                <a:off x="118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43" name="Rectangle 47"/>
              <p:cNvSpPr>
                <a:spLocks noChangeArrowheads="1"/>
              </p:cNvSpPr>
              <p:nvPr/>
            </p:nvSpPr>
            <p:spPr bwMode="auto">
              <a:xfrm>
                <a:off x="136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44" name="Rectangle 48"/>
              <p:cNvSpPr>
                <a:spLocks noChangeArrowheads="1"/>
              </p:cNvSpPr>
              <p:nvPr/>
            </p:nvSpPr>
            <p:spPr bwMode="auto">
              <a:xfrm>
                <a:off x="118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45" name="Rectangle 49"/>
              <p:cNvSpPr>
                <a:spLocks noChangeArrowheads="1"/>
              </p:cNvSpPr>
              <p:nvPr/>
            </p:nvSpPr>
            <p:spPr bwMode="auto">
              <a:xfrm>
                <a:off x="136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46" name="Rectangle 50"/>
              <p:cNvSpPr>
                <a:spLocks noChangeArrowheads="1"/>
              </p:cNvSpPr>
              <p:nvPr/>
            </p:nvSpPr>
            <p:spPr bwMode="auto">
              <a:xfrm>
                <a:off x="82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47" name="Rectangle 51"/>
              <p:cNvSpPr>
                <a:spLocks noChangeArrowheads="1"/>
              </p:cNvSpPr>
              <p:nvPr/>
            </p:nvSpPr>
            <p:spPr bwMode="auto">
              <a:xfrm>
                <a:off x="100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48" name="Rectangle 52"/>
              <p:cNvSpPr>
                <a:spLocks noChangeArrowheads="1"/>
              </p:cNvSpPr>
              <p:nvPr/>
            </p:nvSpPr>
            <p:spPr bwMode="auto">
              <a:xfrm>
                <a:off x="82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49" name="Rectangle 53"/>
              <p:cNvSpPr>
                <a:spLocks noChangeArrowheads="1"/>
              </p:cNvSpPr>
              <p:nvPr/>
            </p:nvSpPr>
            <p:spPr bwMode="auto">
              <a:xfrm>
                <a:off x="100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50" name="Rectangle 54"/>
              <p:cNvSpPr>
                <a:spLocks noChangeArrowheads="1"/>
              </p:cNvSpPr>
              <p:nvPr/>
            </p:nvSpPr>
            <p:spPr bwMode="auto">
              <a:xfrm>
                <a:off x="118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51" name="Rectangle 55"/>
              <p:cNvSpPr>
                <a:spLocks noChangeArrowheads="1"/>
              </p:cNvSpPr>
              <p:nvPr/>
            </p:nvSpPr>
            <p:spPr bwMode="auto">
              <a:xfrm>
                <a:off x="136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52" name="Rectangle 56"/>
              <p:cNvSpPr>
                <a:spLocks noChangeArrowheads="1"/>
              </p:cNvSpPr>
              <p:nvPr/>
            </p:nvSpPr>
            <p:spPr bwMode="auto">
              <a:xfrm>
                <a:off x="118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53" name="Rectangle 57"/>
              <p:cNvSpPr>
                <a:spLocks noChangeArrowheads="1"/>
              </p:cNvSpPr>
              <p:nvPr/>
            </p:nvSpPr>
            <p:spPr bwMode="auto">
              <a:xfrm>
                <a:off x="136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54" name="Rectangle 58"/>
              <p:cNvSpPr>
                <a:spLocks noChangeArrowheads="1"/>
              </p:cNvSpPr>
              <p:nvPr/>
            </p:nvSpPr>
            <p:spPr bwMode="auto">
              <a:xfrm>
                <a:off x="154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55" name="Rectangle 59"/>
              <p:cNvSpPr>
                <a:spLocks noChangeArrowheads="1"/>
              </p:cNvSpPr>
              <p:nvPr/>
            </p:nvSpPr>
            <p:spPr bwMode="auto">
              <a:xfrm>
                <a:off x="172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56" name="Rectangle 60"/>
              <p:cNvSpPr>
                <a:spLocks noChangeArrowheads="1"/>
              </p:cNvSpPr>
              <p:nvPr/>
            </p:nvSpPr>
            <p:spPr bwMode="auto">
              <a:xfrm>
                <a:off x="154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57" name="Rectangle 61"/>
              <p:cNvSpPr>
                <a:spLocks noChangeArrowheads="1"/>
              </p:cNvSpPr>
              <p:nvPr/>
            </p:nvSpPr>
            <p:spPr bwMode="auto">
              <a:xfrm>
                <a:off x="172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58" name="Rectangle 62"/>
              <p:cNvSpPr>
                <a:spLocks noChangeArrowheads="1"/>
              </p:cNvSpPr>
              <p:nvPr/>
            </p:nvSpPr>
            <p:spPr bwMode="auto">
              <a:xfrm>
                <a:off x="190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59" name="Rectangle 63"/>
              <p:cNvSpPr>
                <a:spLocks noChangeArrowheads="1"/>
              </p:cNvSpPr>
              <p:nvPr/>
            </p:nvSpPr>
            <p:spPr bwMode="auto">
              <a:xfrm>
                <a:off x="208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60" name="Rectangle 64"/>
              <p:cNvSpPr>
                <a:spLocks noChangeArrowheads="1"/>
              </p:cNvSpPr>
              <p:nvPr/>
            </p:nvSpPr>
            <p:spPr bwMode="auto">
              <a:xfrm>
                <a:off x="190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61" name="Rectangle 65"/>
              <p:cNvSpPr>
                <a:spLocks noChangeArrowheads="1"/>
              </p:cNvSpPr>
              <p:nvPr/>
            </p:nvSpPr>
            <p:spPr bwMode="auto">
              <a:xfrm>
                <a:off x="208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62" name="Rectangle 66"/>
              <p:cNvSpPr>
                <a:spLocks noChangeArrowheads="1"/>
              </p:cNvSpPr>
              <p:nvPr/>
            </p:nvSpPr>
            <p:spPr bwMode="auto">
              <a:xfrm>
                <a:off x="226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63" name="Rectangle 67"/>
              <p:cNvSpPr>
                <a:spLocks noChangeArrowheads="1"/>
              </p:cNvSpPr>
              <p:nvPr/>
            </p:nvSpPr>
            <p:spPr bwMode="auto">
              <a:xfrm>
                <a:off x="244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64" name="Rectangle 68"/>
              <p:cNvSpPr>
                <a:spLocks noChangeArrowheads="1"/>
              </p:cNvSpPr>
              <p:nvPr/>
            </p:nvSpPr>
            <p:spPr bwMode="auto">
              <a:xfrm>
                <a:off x="226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65" name="Rectangle 69"/>
              <p:cNvSpPr>
                <a:spLocks noChangeArrowheads="1"/>
              </p:cNvSpPr>
              <p:nvPr/>
            </p:nvSpPr>
            <p:spPr bwMode="auto">
              <a:xfrm>
                <a:off x="244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66" name="Rectangle 70"/>
              <p:cNvSpPr>
                <a:spLocks noChangeArrowheads="1"/>
              </p:cNvSpPr>
              <p:nvPr/>
            </p:nvSpPr>
            <p:spPr bwMode="auto">
              <a:xfrm>
                <a:off x="262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67" name="Rectangle 71"/>
              <p:cNvSpPr>
                <a:spLocks noChangeArrowheads="1"/>
              </p:cNvSpPr>
              <p:nvPr/>
            </p:nvSpPr>
            <p:spPr bwMode="auto">
              <a:xfrm>
                <a:off x="262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68" name="Rectangle 72"/>
              <p:cNvSpPr>
                <a:spLocks noChangeArrowheads="1"/>
              </p:cNvSpPr>
              <p:nvPr/>
            </p:nvSpPr>
            <p:spPr bwMode="auto">
              <a:xfrm>
                <a:off x="154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69" name="Rectangle 73"/>
              <p:cNvSpPr>
                <a:spLocks noChangeArrowheads="1"/>
              </p:cNvSpPr>
              <p:nvPr/>
            </p:nvSpPr>
            <p:spPr bwMode="auto">
              <a:xfrm>
                <a:off x="172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70" name="Rectangle 74"/>
              <p:cNvSpPr>
                <a:spLocks noChangeArrowheads="1"/>
              </p:cNvSpPr>
              <p:nvPr/>
            </p:nvSpPr>
            <p:spPr bwMode="auto">
              <a:xfrm>
                <a:off x="154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71" name="Rectangle 75"/>
              <p:cNvSpPr>
                <a:spLocks noChangeArrowheads="1"/>
              </p:cNvSpPr>
              <p:nvPr/>
            </p:nvSpPr>
            <p:spPr bwMode="auto">
              <a:xfrm>
                <a:off x="172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72" name="Rectangle 76"/>
              <p:cNvSpPr>
                <a:spLocks noChangeArrowheads="1"/>
              </p:cNvSpPr>
              <p:nvPr/>
            </p:nvSpPr>
            <p:spPr bwMode="auto">
              <a:xfrm>
                <a:off x="190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73" name="Rectangle 77"/>
              <p:cNvSpPr>
                <a:spLocks noChangeArrowheads="1"/>
              </p:cNvSpPr>
              <p:nvPr/>
            </p:nvSpPr>
            <p:spPr bwMode="auto">
              <a:xfrm>
                <a:off x="208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74" name="Rectangle 78"/>
              <p:cNvSpPr>
                <a:spLocks noChangeArrowheads="1"/>
              </p:cNvSpPr>
              <p:nvPr/>
            </p:nvSpPr>
            <p:spPr bwMode="auto">
              <a:xfrm>
                <a:off x="190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75" name="Rectangle 79"/>
              <p:cNvSpPr>
                <a:spLocks noChangeArrowheads="1"/>
              </p:cNvSpPr>
              <p:nvPr/>
            </p:nvSpPr>
            <p:spPr bwMode="auto">
              <a:xfrm>
                <a:off x="208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76" name="Rectangle 80"/>
              <p:cNvSpPr>
                <a:spLocks noChangeArrowheads="1"/>
              </p:cNvSpPr>
              <p:nvPr/>
            </p:nvSpPr>
            <p:spPr bwMode="auto">
              <a:xfrm>
                <a:off x="154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77" name="Rectangle 81"/>
              <p:cNvSpPr>
                <a:spLocks noChangeArrowheads="1"/>
              </p:cNvSpPr>
              <p:nvPr/>
            </p:nvSpPr>
            <p:spPr bwMode="auto">
              <a:xfrm>
                <a:off x="172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78" name="Rectangle 82"/>
              <p:cNvSpPr>
                <a:spLocks noChangeArrowheads="1"/>
              </p:cNvSpPr>
              <p:nvPr/>
            </p:nvSpPr>
            <p:spPr bwMode="auto">
              <a:xfrm>
                <a:off x="154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79" name="Rectangle 83"/>
              <p:cNvSpPr>
                <a:spLocks noChangeArrowheads="1"/>
              </p:cNvSpPr>
              <p:nvPr/>
            </p:nvSpPr>
            <p:spPr bwMode="auto">
              <a:xfrm>
                <a:off x="172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80" name="Rectangle 84"/>
              <p:cNvSpPr>
                <a:spLocks noChangeArrowheads="1"/>
              </p:cNvSpPr>
              <p:nvPr/>
            </p:nvSpPr>
            <p:spPr bwMode="auto">
              <a:xfrm>
                <a:off x="190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81" name="Rectangle 85"/>
              <p:cNvSpPr>
                <a:spLocks noChangeArrowheads="1"/>
              </p:cNvSpPr>
              <p:nvPr/>
            </p:nvSpPr>
            <p:spPr bwMode="auto">
              <a:xfrm>
                <a:off x="208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82" name="Rectangle 86"/>
              <p:cNvSpPr>
                <a:spLocks noChangeArrowheads="1"/>
              </p:cNvSpPr>
              <p:nvPr/>
            </p:nvSpPr>
            <p:spPr bwMode="auto">
              <a:xfrm>
                <a:off x="190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83" name="Rectangle 87"/>
              <p:cNvSpPr>
                <a:spLocks noChangeArrowheads="1"/>
              </p:cNvSpPr>
              <p:nvPr/>
            </p:nvSpPr>
            <p:spPr bwMode="auto">
              <a:xfrm>
                <a:off x="208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84" name="Rectangle 88"/>
              <p:cNvSpPr>
                <a:spLocks noChangeArrowheads="1"/>
              </p:cNvSpPr>
              <p:nvPr/>
            </p:nvSpPr>
            <p:spPr bwMode="auto">
              <a:xfrm>
                <a:off x="226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85" name="Rectangle 89"/>
              <p:cNvSpPr>
                <a:spLocks noChangeArrowheads="1"/>
              </p:cNvSpPr>
              <p:nvPr/>
            </p:nvSpPr>
            <p:spPr bwMode="auto">
              <a:xfrm>
                <a:off x="244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86" name="Rectangle 90"/>
              <p:cNvSpPr>
                <a:spLocks noChangeArrowheads="1"/>
              </p:cNvSpPr>
              <p:nvPr/>
            </p:nvSpPr>
            <p:spPr bwMode="auto">
              <a:xfrm>
                <a:off x="226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87" name="Rectangle 91"/>
              <p:cNvSpPr>
                <a:spLocks noChangeArrowheads="1"/>
              </p:cNvSpPr>
              <p:nvPr/>
            </p:nvSpPr>
            <p:spPr bwMode="auto">
              <a:xfrm>
                <a:off x="244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88" name="Rectangle 92"/>
              <p:cNvSpPr>
                <a:spLocks noChangeArrowheads="1"/>
              </p:cNvSpPr>
              <p:nvPr/>
            </p:nvSpPr>
            <p:spPr bwMode="auto">
              <a:xfrm>
                <a:off x="262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89" name="Rectangle 93"/>
              <p:cNvSpPr>
                <a:spLocks noChangeArrowheads="1"/>
              </p:cNvSpPr>
              <p:nvPr/>
            </p:nvSpPr>
            <p:spPr bwMode="auto">
              <a:xfrm>
                <a:off x="262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90" name="Rectangle 94"/>
              <p:cNvSpPr>
                <a:spLocks noChangeArrowheads="1"/>
              </p:cNvSpPr>
              <p:nvPr/>
            </p:nvSpPr>
            <p:spPr bwMode="auto">
              <a:xfrm>
                <a:off x="226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91" name="Rectangle 95"/>
              <p:cNvSpPr>
                <a:spLocks noChangeArrowheads="1"/>
              </p:cNvSpPr>
              <p:nvPr/>
            </p:nvSpPr>
            <p:spPr bwMode="auto">
              <a:xfrm>
                <a:off x="244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92" name="Rectangle 96"/>
              <p:cNvSpPr>
                <a:spLocks noChangeArrowheads="1"/>
              </p:cNvSpPr>
              <p:nvPr/>
            </p:nvSpPr>
            <p:spPr bwMode="auto">
              <a:xfrm>
                <a:off x="226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93" name="Rectangle 97"/>
              <p:cNvSpPr>
                <a:spLocks noChangeArrowheads="1"/>
              </p:cNvSpPr>
              <p:nvPr/>
            </p:nvSpPr>
            <p:spPr bwMode="auto">
              <a:xfrm>
                <a:off x="244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94" name="Rectangle 98"/>
              <p:cNvSpPr>
                <a:spLocks noChangeArrowheads="1"/>
              </p:cNvSpPr>
              <p:nvPr/>
            </p:nvSpPr>
            <p:spPr bwMode="auto">
              <a:xfrm>
                <a:off x="262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95" name="Rectangle 99"/>
              <p:cNvSpPr>
                <a:spLocks noChangeArrowheads="1"/>
              </p:cNvSpPr>
              <p:nvPr/>
            </p:nvSpPr>
            <p:spPr bwMode="auto">
              <a:xfrm>
                <a:off x="262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96" name="Rectangle 100"/>
              <p:cNvSpPr>
                <a:spLocks noChangeArrowheads="1"/>
              </p:cNvSpPr>
              <p:nvPr/>
            </p:nvSpPr>
            <p:spPr bwMode="auto">
              <a:xfrm>
                <a:off x="28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97" name="Rectangle 101"/>
              <p:cNvSpPr>
                <a:spLocks noChangeArrowheads="1"/>
              </p:cNvSpPr>
              <p:nvPr/>
            </p:nvSpPr>
            <p:spPr bwMode="auto">
              <a:xfrm>
                <a:off x="28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98" name="Rectangle 102"/>
              <p:cNvSpPr>
                <a:spLocks noChangeArrowheads="1"/>
              </p:cNvSpPr>
              <p:nvPr/>
            </p:nvSpPr>
            <p:spPr bwMode="auto">
              <a:xfrm>
                <a:off x="46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99" name="Rectangle 103"/>
              <p:cNvSpPr>
                <a:spLocks noChangeArrowheads="1"/>
              </p:cNvSpPr>
              <p:nvPr/>
            </p:nvSpPr>
            <p:spPr bwMode="auto">
              <a:xfrm>
                <a:off x="64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00" name="Rectangle 104"/>
              <p:cNvSpPr>
                <a:spLocks noChangeArrowheads="1"/>
              </p:cNvSpPr>
              <p:nvPr/>
            </p:nvSpPr>
            <p:spPr bwMode="auto">
              <a:xfrm>
                <a:off x="46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01" name="Rectangle 105"/>
              <p:cNvSpPr>
                <a:spLocks noChangeArrowheads="1"/>
              </p:cNvSpPr>
              <p:nvPr/>
            </p:nvSpPr>
            <p:spPr bwMode="auto">
              <a:xfrm>
                <a:off x="64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02" name="Rectangle 106"/>
              <p:cNvSpPr>
                <a:spLocks noChangeArrowheads="1"/>
              </p:cNvSpPr>
              <p:nvPr/>
            </p:nvSpPr>
            <p:spPr bwMode="auto">
              <a:xfrm>
                <a:off x="28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03" name="Rectangle 107"/>
              <p:cNvSpPr>
                <a:spLocks noChangeArrowheads="1"/>
              </p:cNvSpPr>
              <p:nvPr/>
            </p:nvSpPr>
            <p:spPr bwMode="auto">
              <a:xfrm>
                <a:off x="28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04" name="Rectangle 108"/>
              <p:cNvSpPr>
                <a:spLocks noChangeArrowheads="1"/>
              </p:cNvSpPr>
              <p:nvPr/>
            </p:nvSpPr>
            <p:spPr bwMode="auto">
              <a:xfrm>
                <a:off x="46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05" name="Rectangle 109"/>
              <p:cNvSpPr>
                <a:spLocks noChangeArrowheads="1"/>
              </p:cNvSpPr>
              <p:nvPr/>
            </p:nvSpPr>
            <p:spPr bwMode="auto">
              <a:xfrm>
                <a:off x="64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06" name="Rectangle 110"/>
              <p:cNvSpPr>
                <a:spLocks noChangeArrowheads="1"/>
              </p:cNvSpPr>
              <p:nvPr/>
            </p:nvSpPr>
            <p:spPr bwMode="auto">
              <a:xfrm>
                <a:off x="46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07" name="Rectangle 111"/>
              <p:cNvSpPr>
                <a:spLocks noChangeArrowheads="1"/>
              </p:cNvSpPr>
              <p:nvPr/>
            </p:nvSpPr>
            <p:spPr bwMode="auto">
              <a:xfrm>
                <a:off x="64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08" name="Rectangle 112"/>
              <p:cNvSpPr>
                <a:spLocks noChangeArrowheads="1"/>
              </p:cNvSpPr>
              <p:nvPr/>
            </p:nvSpPr>
            <p:spPr bwMode="auto">
              <a:xfrm>
                <a:off x="82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09" name="Rectangle 113"/>
              <p:cNvSpPr>
                <a:spLocks noChangeArrowheads="1"/>
              </p:cNvSpPr>
              <p:nvPr/>
            </p:nvSpPr>
            <p:spPr bwMode="auto">
              <a:xfrm>
                <a:off x="100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10" name="Rectangle 114"/>
              <p:cNvSpPr>
                <a:spLocks noChangeArrowheads="1"/>
              </p:cNvSpPr>
              <p:nvPr/>
            </p:nvSpPr>
            <p:spPr bwMode="auto">
              <a:xfrm>
                <a:off x="82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11" name="Rectangle 115"/>
              <p:cNvSpPr>
                <a:spLocks noChangeArrowheads="1"/>
              </p:cNvSpPr>
              <p:nvPr/>
            </p:nvSpPr>
            <p:spPr bwMode="auto">
              <a:xfrm>
                <a:off x="100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12" name="Rectangle 116"/>
              <p:cNvSpPr>
                <a:spLocks noChangeArrowheads="1"/>
              </p:cNvSpPr>
              <p:nvPr/>
            </p:nvSpPr>
            <p:spPr bwMode="auto">
              <a:xfrm>
                <a:off x="118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13" name="Rectangle 117"/>
              <p:cNvSpPr>
                <a:spLocks noChangeArrowheads="1"/>
              </p:cNvSpPr>
              <p:nvPr/>
            </p:nvSpPr>
            <p:spPr bwMode="auto">
              <a:xfrm>
                <a:off x="136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14" name="Rectangle 118"/>
              <p:cNvSpPr>
                <a:spLocks noChangeArrowheads="1"/>
              </p:cNvSpPr>
              <p:nvPr/>
            </p:nvSpPr>
            <p:spPr bwMode="auto">
              <a:xfrm>
                <a:off x="118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15" name="Rectangle 119"/>
              <p:cNvSpPr>
                <a:spLocks noChangeArrowheads="1"/>
              </p:cNvSpPr>
              <p:nvPr/>
            </p:nvSpPr>
            <p:spPr bwMode="auto">
              <a:xfrm>
                <a:off x="136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16" name="Rectangle 120"/>
              <p:cNvSpPr>
                <a:spLocks noChangeArrowheads="1"/>
              </p:cNvSpPr>
              <p:nvPr/>
            </p:nvSpPr>
            <p:spPr bwMode="auto">
              <a:xfrm>
                <a:off x="82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17" name="Rectangle 121"/>
              <p:cNvSpPr>
                <a:spLocks noChangeArrowheads="1"/>
              </p:cNvSpPr>
              <p:nvPr/>
            </p:nvSpPr>
            <p:spPr bwMode="auto">
              <a:xfrm>
                <a:off x="100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18" name="Rectangle 122"/>
              <p:cNvSpPr>
                <a:spLocks noChangeArrowheads="1"/>
              </p:cNvSpPr>
              <p:nvPr/>
            </p:nvSpPr>
            <p:spPr bwMode="auto">
              <a:xfrm>
                <a:off x="82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19" name="Rectangle 123"/>
              <p:cNvSpPr>
                <a:spLocks noChangeArrowheads="1"/>
              </p:cNvSpPr>
              <p:nvPr/>
            </p:nvSpPr>
            <p:spPr bwMode="auto">
              <a:xfrm>
                <a:off x="100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20" name="Rectangle 124"/>
              <p:cNvSpPr>
                <a:spLocks noChangeArrowheads="1"/>
              </p:cNvSpPr>
              <p:nvPr/>
            </p:nvSpPr>
            <p:spPr bwMode="auto">
              <a:xfrm>
                <a:off x="118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21" name="Rectangle 125"/>
              <p:cNvSpPr>
                <a:spLocks noChangeArrowheads="1"/>
              </p:cNvSpPr>
              <p:nvPr/>
            </p:nvSpPr>
            <p:spPr bwMode="auto">
              <a:xfrm>
                <a:off x="136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22" name="Rectangle 126"/>
              <p:cNvSpPr>
                <a:spLocks noChangeArrowheads="1"/>
              </p:cNvSpPr>
              <p:nvPr/>
            </p:nvSpPr>
            <p:spPr bwMode="auto">
              <a:xfrm>
                <a:off x="118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23" name="Rectangle 127"/>
              <p:cNvSpPr>
                <a:spLocks noChangeArrowheads="1"/>
              </p:cNvSpPr>
              <p:nvPr/>
            </p:nvSpPr>
            <p:spPr bwMode="auto">
              <a:xfrm>
                <a:off x="136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24" name="Rectangle 128"/>
              <p:cNvSpPr>
                <a:spLocks noChangeArrowheads="1"/>
              </p:cNvSpPr>
              <p:nvPr/>
            </p:nvSpPr>
            <p:spPr bwMode="auto">
              <a:xfrm>
                <a:off x="28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25" name="Rectangle 129"/>
              <p:cNvSpPr>
                <a:spLocks noChangeArrowheads="1"/>
              </p:cNvSpPr>
              <p:nvPr/>
            </p:nvSpPr>
            <p:spPr bwMode="auto">
              <a:xfrm>
                <a:off x="28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26" name="Rectangle 130"/>
              <p:cNvSpPr>
                <a:spLocks noChangeArrowheads="1"/>
              </p:cNvSpPr>
              <p:nvPr/>
            </p:nvSpPr>
            <p:spPr bwMode="auto">
              <a:xfrm>
                <a:off x="46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27" name="Rectangle 131"/>
              <p:cNvSpPr>
                <a:spLocks noChangeArrowheads="1"/>
              </p:cNvSpPr>
              <p:nvPr/>
            </p:nvSpPr>
            <p:spPr bwMode="auto">
              <a:xfrm>
                <a:off x="64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28" name="Rectangle 132"/>
              <p:cNvSpPr>
                <a:spLocks noChangeArrowheads="1"/>
              </p:cNvSpPr>
              <p:nvPr/>
            </p:nvSpPr>
            <p:spPr bwMode="auto">
              <a:xfrm>
                <a:off x="46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29" name="Rectangle 133"/>
              <p:cNvSpPr>
                <a:spLocks noChangeArrowheads="1"/>
              </p:cNvSpPr>
              <p:nvPr/>
            </p:nvSpPr>
            <p:spPr bwMode="auto">
              <a:xfrm>
                <a:off x="64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30" name="Rectangle 134"/>
              <p:cNvSpPr>
                <a:spLocks noChangeArrowheads="1"/>
              </p:cNvSpPr>
              <p:nvPr/>
            </p:nvSpPr>
            <p:spPr bwMode="auto">
              <a:xfrm>
                <a:off x="82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31" name="Rectangle 135"/>
              <p:cNvSpPr>
                <a:spLocks noChangeArrowheads="1"/>
              </p:cNvSpPr>
              <p:nvPr/>
            </p:nvSpPr>
            <p:spPr bwMode="auto">
              <a:xfrm>
                <a:off x="100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32" name="Rectangle 136"/>
              <p:cNvSpPr>
                <a:spLocks noChangeArrowheads="1"/>
              </p:cNvSpPr>
              <p:nvPr/>
            </p:nvSpPr>
            <p:spPr bwMode="auto">
              <a:xfrm>
                <a:off x="82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33" name="Rectangle 137"/>
              <p:cNvSpPr>
                <a:spLocks noChangeArrowheads="1"/>
              </p:cNvSpPr>
              <p:nvPr/>
            </p:nvSpPr>
            <p:spPr bwMode="auto">
              <a:xfrm>
                <a:off x="100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34" name="Rectangle 138"/>
              <p:cNvSpPr>
                <a:spLocks noChangeArrowheads="1"/>
              </p:cNvSpPr>
              <p:nvPr/>
            </p:nvSpPr>
            <p:spPr bwMode="auto">
              <a:xfrm>
                <a:off x="118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35" name="Rectangle 139"/>
              <p:cNvSpPr>
                <a:spLocks noChangeArrowheads="1"/>
              </p:cNvSpPr>
              <p:nvPr/>
            </p:nvSpPr>
            <p:spPr bwMode="auto">
              <a:xfrm>
                <a:off x="136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36" name="Rectangle 140"/>
              <p:cNvSpPr>
                <a:spLocks noChangeArrowheads="1"/>
              </p:cNvSpPr>
              <p:nvPr/>
            </p:nvSpPr>
            <p:spPr bwMode="auto">
              <a:xfrm>
                <a:off x="118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37" name="Rectangle 141"/>
              <p:cNvSpPr>
                <a:spLocks noChangeArrowheads="1"/>
              </p:cNvSpPr>
              <p:nvPr/>
            </p:nvSpPr>
            <p:spPr bwMode="auto">
              <a:xfrm>
                <a:off x="136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38" name="Rectangle 142"/>
              <p:cNvSpPr>
                <a:spLocks noChangeArrowheads="1"/>
              </p:cNvSpPr>
              <p:nvPr/>
            </p:nvSpPr>
            <p:spPr bwMode="auto">
              <a:xfrm>
                <a:off x="154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39" name="Rectangle 143"/>
              <p:cNvSpPr>
                <a:spLocks noChangeArrowheads="1"/>
              </p:cNvSpPr>
              <p:nvPr/>
            </p:nvSpPr>
            <p:spPr bwMode="auto">
              <a:xfrm>
                <a:off x="172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40" name="Rectangle 144"/>
              <p:cNvSpPr>
                <a:spLocks noChangeArrowheads="1"/>
              </p:cNvSpPr>
              <p:nvPr/>
            </p:nvSpPr>
            <p:spPr bwMode="auto">
              <a:xfrm>
                <a:off x="154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41" name="Rectangle 145"/>
              <p:cNvSpPr>
                <a:spLocks noChangeArrowheads="1"/>
              </p:cNvSpPr>
              <p:nvPr/>
            </p:nvSpPr>
            <p:spPr bwMode="auto">
              <a:xfrm>
                <a:off x="172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42" name="Rectangle 146"/>
              <p:cNvSpPr>
                <a:spLocks noChangeArrowheads="1"/>
              </p:cNvSpPr>
              <p:nvPr/>
            </p:nvSpPr>
            <p:spPr bwMode="auto">
              <a:xfrm>
                <a:off x="190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43" name="Rectangle 147"/>
              <p:cNvSpPr>
                <a:spLocks noChangeArrowheads="1"/>
              </p:cNvSpPr>
              <p:nvPr/>
            </p:nvSpPr>
            <p:spPr bwMode="auto">
              <a:xfrm>
                <a:off x="208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44" name="Rectangle 148"/>
              <p:cNvSpPr>
                <a:spLocks noChangeArrowheads="1"/>
              </p:cNvSpPr>
              <p:nvPr/>
            </p:nvSpPr>
            <p:spPr bwMode="auto">
              <a:xfrm>
                <a:off x="190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45" name="Rectangle 149"/>
              <p:cNvSpPr>
                <a:spLocks noChangeArrowheads="1"/>
              </p:cNvSpPr>
              <p:nvPr/>
            </p:nvSpPr>
            <p:spPr bwMode="auto">
              <a:xfrm>
                <a:off x="208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46" name="Rectangle 150"/>
              <p:cNvSpPr>
                <a:spLocks noChangeArrowheads="1"/>
              </p:cNvSpPr>
              <p:nvPr/>
            </p:nvSpPr>
            <p:spPr bwMode="auto">
              <a:xfrm>
                <a:off x="154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47" name="Rectangle 151"/>
              <p:cNvSpPr>
                <a:spLocks noChangeArrowheads="1"/>
              </p:cNvSpPr>
              <p:nvPr/>
            </p:nvSpPr>
            <p:spPr bwMode="auto">
              <a:xfrm>
                <a:off x="172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48" name="Rectangle 152"/>
              <p:cNvSpPr>
                <a:spLocks noChangeArrowheads="1"/>
              </p:cNvSpPr>
              <p:nvPr/>
            </p:nvSpPr>
            <p:spPr bwMode="auto">
              <a:xfrm>
                <a:off x="154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49" name="Rectangle 153"/>
              <p:cNvSpPr>
                <a:spLocks noChangeArrowheads="1"/>
              </p:cNvSpPr>
              <p:nvPr/>
            </p:nvSpPr>
            <p:spPr bwMode="auto">
              <a:xfrm>
                <a:off x="172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50" name="Rectangle 154"/>
              <p:cNvSpPr>
                <a:spLocks noChangeArrowheads="1"/>
              </p:cNvSpPr>
              <p:nvPr/>
            </p:nvSpPr>
            <p:spPr bwMode="auto">
              <a:xfrm>
                <a:off x="190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51" name="Rectangle 155"/>
              <p:cNvSpPr>
                <a:spLocks noChangeArrowheads="1"/>
              </p:cNvSpPr>
              <p:nvPr/>
            </p:nvSpPr>
            <p:spPr bwMode="auto">
              <a:xfrm>
                <a:off x="208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52" name="Rectangle 156"/>
              <p:cNvSpPr>
                <a:spLocks noChangeArrowheads="1"/>
              </p:cNvSpPr>
              <p:nvPr/>
            </p:nvSpPr>
            <p:spPr bwMode="auto">
              <a:xfrm>
                <a:off x="190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53" name="Rectangle 157"/>
              <p:cNvSpPr>
                <a:spLocks noChangeArrowheads="1"/>
              </p:cNvSpPr>
              <p:nvPr/>
            </p:nvSpPr>
            <p:spPr bwMode="auto">
              <a:xfrm>
                <a:off x="208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54" name="Rectangle 158"/>
              <p:cNvSpPr>
                <a:spLocks noChangeArrowheads="1"/>
              </p:cNvSpPr>
              <p:nvPr/>
            </p:nvSpPr>
            <p:spPr bwMode="auto">
              <a:xfrm>
                <a:off x="226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55" name="Rectangle 159"/>
              <p:cNvSpPr>
                <a:spLocks noChangeArrowheads="1"/>
              </p:cNvSpPr>
              <p:nvPr/>
            </p:nvSpPr>
            <p:spPr bwMode="auto">
              <a:xfrm>
                <a:off x="244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56" name="Rectangle 160"/>
              <p:cNvSpPr>
                <a:spLocks noChangeArrowheads="1"/>
              </p:cNvSpPr>
              <p:nvPr/>
            </p:nvSpPr>
            <p:spPr bwMode="auto">
              <a:xfrm>
                <a:off x="226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57" name="Rectangle 161"/>
              <p:cNvSpPr>
                <a:spLocks noChangeArrowheads="1"/>
              </p:cNvSpPr>
              <p:nvPr/>
            </p:nvSpPr>
            <p:spPr bwMode="auto">
              <a:xfrm>
                <a:off x="244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58" name="Rectangle 162"/>
              <p:cNvSpPr>
                <a:spLocks noChangeArrowheads="1"/>
              </p:cNvSpPr>
              <p:nvPr/>
            </p:nvSpPr>
            <p:spPr bwMode="auto">
              <a:xfrm>
                <a:off x="262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59" name="Rectangle 163"/>
              <p:cNvSpPr>
                <a:spLocks noChangeArrowheads="1"/>
              </p:cNvSpPr>
              <p:nvPr/>
            </p:nvSpPr>
            <p:spPr bwMode="auto">
              <a:xfrm>
                <a:off x="262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60" name="Rectangle 164"/>
              <p:cNvSpPr>
                <a:spLocks noChangeArrowheads="1"/>
              </p:cNvSpPr>
              <p:nvPr/>
            </p:nvSpPr>
            <p:spPr bwMode="auto">
              <a:xfrm>
                <a:off x="226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61" name="Rectangle 165"/>
              <p:cNvSpPr>
                <a:spLocks noChangeArrowheads="1"/>
              </p:cNvSpPr>
              <p:nvPr/>
            </p:nvSpPr>
            <p:spPr bwMode="auto">
              <a:xfrm>
                <a:off x="244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62" name="Rectangle 166"/>
              <p:cNvSpPr>
                <a:spLocks noChangeArrowheads="1"/>
              </p:cNvSpPr>
              <p:nvPr/>
            </p:nvSpPr>
            <p:spPr bwMode="auto">
              <a:xfrm>
                <a:off x="226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63" name="Rectangle 167"/>
              <p:cNvSpPr>
                <a:spLocks noChangeArrowheads="1"/>
              </p:cNvSpPr>
              <p:nvPr/>
            </p:nvSpPr>
            <p:spPr bwMode="auto">
              <a:xfrm>
                <a:off x="244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64" name="Rectangle 168"/>
              <p:cNvSpPr>
                <a:spLocks noChangeArrowheads="1"/>
              </p:cNvSpPr>
              <p:nvPr/>
            </p:nvSpPr>
            <p:spPr bwMode="auto">
              <a:xfrm>
                <a:off x="262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65" name="Rectangle 169"/>
              <p:cNvSpPr>
                <a:spLocks noChangeArrowheads="1"/>
              </p:cNvSpPr>
              <p:nvPr/>
            </p:nvSpPr>
            <p:spPr bwMode="auto">
              <a:xfrm>
                <a:off x="262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66" name="Rectangle 170"/>
              <p:cNvSpPr>
                <a:spLocks noChangeArrowheads="1"/>
              </p:cNvSpPr>
              <p:nvPr/>
            </p:nvSpPr>
            <p:spPr bwMode="auto">
              <a:xfrm>
                <a:off x="154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67" name="Rectangle 171"/>
              <p:cNvSpPr>
                <a:spLocks noChangeArrowheads="1"/>
              </p:cNvSpPr>
              <p:nvPr/>
            </p:nvSpPr>
            <p:spPr bwMode="auto">
              <a:xfrm>
                <a:off x="172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68" name="Rectangle 172"/>
              <p:cNvSpPr>
                <a:spLocks noChangeArrowheads="1"/>
              </p:cNvSpPr>
              <p:nvPr/>
            </p:nvSpPr>
            <p:spPr bwMode="auto">
              <a:xfrm>
                <a:off x="154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69" name="Rectangle 173"/>
              <p:cNvSpPr>
                <a:spLocks noChangeArrowheads="1"/>
              </p:cNvSpPr>
              <p:nvPr/>
            </p:nvSpPr>
            <p:spPr bwMode="auto">
              <a:xfrm>
                <a:off x="172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70" name="Rectangle 174"/>
              <p:cNvSpPr>
                <a:spLocks noChangeArrowheads="1"/>
              </p:cNvSpPr>
              <p:nvPr/>
            </p:nvSpPr>
            <p:spPr bwMode="auto">
              <a:xfrm>
                <a:off x="190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71" name="Rectangle 175"/>
              <p:cNvSpPr>
                <a:spLocks noChangeArrowheads="1"/>
              </p:cNvSpPr>
              <p:nvPr/>
            </p:nvSpPr>
            <p:spPr bwMode="auto">
              <a:xfrm>
                <a:off x="208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72" name="Rectangle 176"/>
              <p:cNvSpPr>
                <a:spLocks noChangeArrowheads="1"/>
              </p:cNvSpPr>
              <p:nvPr/>
            </p:nvSpPr>
            <p:spPr bwMode="auto">
              <a:xfrm>
                <a:off x="190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73" name="Rectangle 177"/>
              <p:cNvSpPr>
                <a:spLocks noChangeArrowheads="1"/>
              </p:cNvSpPr>
              <p:nvPr/>
            </p:nvSpPr>
            <p:spPr bwMode="auto">
              <a:xfrm>
                <a:off x="208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74" name="Rectangle 178"/>
              <p:cNvSpPr>
                <a:spLocks noChangeArrowheads="1"/>
              </p:cNvSpPr>
              <p:nvPr/>
            </p:nvSpPr>
            <p:spPr bwMode="auto">
              <a:xfrm>
                <a:off x="226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75" name="Rectangle 179"/>
              <p:cNvSpPr>
                <a:spLocks noChangeArrowheads="1"/>
              </p:cNvSpPr>
              <p:nvPr/>
            </p:nvSpPr>
            <p:spPr bwMode="auto">
              <a:xfrm>
                <a:off x="244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76" name="Rectangle 180"/>
              <p:cNvSpPr>
                <a:spLocks noChangeArrowheads="1"/>
              </p:cNvSpPr>
              <p:nvPr/>
            </p:nvSpPr>
            <p:spPr bwMode="auto">
              <a:xfrm>
                <a:off x="226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77" name="Rectangle 181"/>
              <p:cNvSpPr>
                <a:spLocks noChangeArrowheads="1"/>
              </p:cNvSpPr>
              <p:nvPr/>
            </p:nvSpPr>
            <p:spPr bwMode="auto">
              <a:xfrm>
                <a:off x="244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78" name="Rectangle 182"/>
              <p:cNvSpPr>
                <a:spLocks noChangeArrowheads="1"/>
              </p:cNvSpPr>
              <p:nvPr/>
            </p:nvSpPr>
            <p:spPr bwMode="auto">
              <a:xfrm>
                <a:off x="262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079" name="Rectangle 183"/>
              <p:cNvSpPr>
                <a:spLocks noChangeArrowheads="1"/>
              </p:cNvSpPr>
              <p:nvPr/>
            </p:nvSpPr>
            <p:spPr bwMode="auto">
              <a:xfrm>
                <a:off x="262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6885" name="Text Box 184"/>
            <p:cNvSpPr txBox="1">
              <a:spLocks noChangeArrowheads="1"/>
            </p:cNvSpPr>
            <p:nvPr/>
          </p:nvSpPr>
          <p:spPr bwMode="auto">
            <a:xfrm>
              <a:off x="1405" y="254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0</a:t>
              </a:r>
              <a:endParaRPr lang="en-GB" sz="1600"/>
            </a:p>
          </p:txBody>
        </p:sp>
        <p:sp>
          <p:nvSpPr>
            <p:cNvPr id="36886" name="Text Box 185"/>
            <p:cNvSpPr txBox="1">
              <a:spLocks noChangeArrowheads="1"/>
            </p:cNvSpPr>
            <p:nvPr/>
          </p:nvSpPr>
          <p:spPr bwMode="auto">
            <a:xfrm>
              <a:off x="1628" y="254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1</a:t>
              </a:r>
              <a:endParaRPr lang="en-GB" sz="1600"/>
            </a:p>
          </p:txBody>
        </p:sp>
        <p:sp>
          <p:nvSpPr>
            <p:cNvPr id="36887" name="Text Box 186"/>
            <p:cNvSpPr txBox="1">
              <a:spLocks noChangeArrowheads="1"/>
            </p:cNvSpPr>
            <p:nvPr/>
          </p:nvSpPr>
          <p:spPr bwMode="auto">
            <a:xfrm>
              <a:off x="1809" y="254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2</a:t>
              </a:r>
              <a:endParaRPr lang="en-GB" sz="1600"/>
            </a:p>
          </p:txBody>
        </p:sp>
        <p:sp>
          <p:nvSpPr>
            <p:cNvPr id="36888" name="Text Box 187"/>
            <p:cNvSpPr txBox="1">
              <a:spLocks noChangeArrowheads="1"/>
            </p:cNvSpPr>
            <p:nvPr/>
          </p:nvSpPr>
          <p:spPr bwMode="auto">
            <a:xfrm>
              <a:off x="1990" y="254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3</a:t>
              </a:r>
              <a:endParaRPr lang="en-GB" sz="1600"/>
            </a:p>
          </p:txBody>
        </p:sp>
        <p:sp>
          <p:nvSpPr>
            <p:cNvPr id="36889" name="Text Box 188"/>
            <p:cNvSpPr txBox="1">
              <a:spLocks noChangeArrowheads="1"/>
            </p:cNvSpPr>
            <p:nvPr/>
          </p:nvSpPr>
          <p:spPr bwMode="auto">
            <a:xfrm>
              <a:off x="2170" y="254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4</a:t>
              </a:r>
              <a:endParaRPr lang="en-GB" sz="1600"/>
            </a:p>
          </p:txBody>
        </p:sp>
        <p:sp>
          <p:nvSpPr>
            <p:cNvPr id="36890" name="Text Box 189"/>
            <p:cNvSpPr txBox="1">
              <a:spLocks noChangeArrowheads="1"/>
            </p:cNvSpPr>
            <p:nvPr/>
          </p:nvSpPr>
          <p:spPr bwMode="auto">
            <a:xfrm>
              <a:off x="2351" y="254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5</a:t>
              </a:r>
              <a:endParaRPr lang="en-GB" sz="1600"/>
            </a:p>
          </p:txBody>
        </p:sp>
        <p:sp>
          <p:nvSpPr>
            <p:cNvPr id="36891" name="Text Box 190"/>
            <p:cNvSpPr txBox="1">
              <a:spLocks noChangeArrowheads="1"/>
            </p:cNvSpPr>
            <p:nvPr/>
          </p:nvSpPr>
          <p:spPr bwMode="auto">
            <a:xfrm>
              <a:off x="2531" y="254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6</a:t>
              </a:r>
              <a:endParaRPr lang="en-GB" sz="1600"/>
            </a:p>
          </p:txBody>
        </p:sp>
        <p:sp>
          <p:nvSpPr>
            <p:cNvPr id="36892" name="Text Box 191"/>
            <p:cNvSpPr txBox="1">
              <a:spLocks noChangeArrowheads="1"/>
            </p:cNvSpPr>
            <p:nvPr/>
          </p:nvSpPr>
          <p:spPr bwMode="auto">
            <a:xfrm>
              <a:off x="1236" y="254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–1</a:t>
              </a:r>
              <a:endParaRPr lang="en-GB" sz="1600"/>
            </a:p>
          </p:txBody>
        </p:sp>
        <p:sp>
          <p:nvSpPr>
            <p:cNvPr id="36893" name="Text Box 192"/>
            <p:cNvSpPr txBox="1">
              <a:spLocks noChangeArrowheads="1"/>
            </p:cNvSpPr>
            <p:nvPr/>
          </p:nvSpPr>
          <p:spPr bwMode="auto">
            <a:xfrm>
              <a:off x="1054" y="254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–2</a:t>
              </a:r>
              <a:endParaRPr lang="en-GB" sz="1600"/>
            </a:p>
          </p:txBody>
        </p:sp>
        <p:sp>
          <p:nvSpPr>
            <p:cNvPr id="36894" name="Text Box 193"/>
            <p:cNvSpPr txBox="1">
              <a:spLocks noChangeArrowheads="1"/>
            </p:cNvSpPr>
            <p:nvPr/>
          </p:nvSpPr>
          <p:spPr bwMode="auto">
            <a:xfrm>
              <a:off x="873" y="254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–3</a:t>
              </a:r>
              <a:endParaRPr lang="en-GB" sz="1600"/>
            </a:p>
          </p:txBody>
        </p:sp>
        <p:sp>
          <p:nvSpPr>
            <p:cNvPr id="36895" name="Text Box 194"/>
            <p:cNvSpPr txBox="1">
              <a:spLocks noChangeArrowheads="1"/>
            </p:cNvSpPr>
            <p:nvPr/>
          </p:nvSpPr>
          <p:spPr bwMode="auto">
            <a:xfrm>
              <a:off x="692" y="254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–4</a:t>
              </a:r>
              <a:endParaRPr lang="en-GB" sz="1600"/>
            </a:p>
          </p:txBody>
        </p:sp>
        <p:sp>
          <p:nvSpPr>
            <p:cNvPr id="36896" name="Text Box 195"/>
            <p:cNvSpPr txBox="1">
              <a:spLocks noChangeArrowheads="1"/>
            </p:cNvSpPr>
            <p:nvPr/>
          </p:nvSpPr>
          <p:spPr bwMode="auto">
            <a:xfrm>
              <a:off x="511" y="254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–5</a:t>
              </a:r>
              <a:endParaRPr lang="en-GB" sz="1600"/>
            </a:p>
          </p:txBody>
        </p:sp>
        <p:sp>
          <p:nvSpPr>
            <p:cNvPr id="36897" name="Text Box 196"/>
            <p:cNvSpPr txBox="1">
              <a:spLocks noChangeArrowheads="1"/>
            </p:cNvSpPr>
            <p:nvPr/>
          </p:nvSpPr>
          <p:spPr bwMode="auto">
            <a:xfrm>
              <a:off x="329" y="254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–6</a:t>
              </a:r>
              <a:endParaRPr lang="en-GB" sz="1600"/>
            </a:p>
          </p:txBody>
        </p:sp>
        <p:sp>
          <p:nvSpPr>
            <p:cNvPr id="36898" name="Text Box 197"/>
            <p:cNvSpPr txBox="1">
              <a:spLocks noChangeArrowheads="1"/>
            </p:cNvSpPr>
            <p:nvPr/>
          </p:nvSpPr>
          <p:spPr bwMode="auto">
            <a:xfrm>
              <a:off x="1391" y="2295"/>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1</a:t>
              </a:r>
              <a:endParaRPr lang="en-GB" sz="1600"/>
            </a:p>
          </p:txBody>
        </p:sp>
        <p:sp>
          <p:nvSpPr>
            <p:cNvPr id="36899" name="Text Box 198"/>
            <p:cNvSpPr txBox="1">
              <a:spLocks noChangeArrowheads="1"/>
            </p:cNvSpPr>
            <p:nvPr/>
          </p:nvSpPr>
          <p:spPr bwMode="auto">
            <a:xfrm>
              <a:off x="1391" y="2114"/>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2</a:t>
              </a:r>
              <a:endParaRPr lang="en-GB" sz="1600"/>
            </a:p>
          </p:txBody>
        </p:sp>
        <p:sp>
          <p:nvSpPr>
            <p:cNvPr id="36900" name="Text Box 199"/>
            <p:cNvSpPr txBox="1">
              <a:spLocks noChangeArrowheads="1"/>
            </p:cNvSpPr>
            <p:nvPr/>
          </p:nvSpPr>
          <p:spPr bwMode="auto">
            <a:xfrm>
              <a:off x="1391" y="193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3</a:t>
              </a:r>
              <a:endParaRPr lang="en-GB" sz="1600"/>
            </a:p>
          </p:txBody>
        </p:sp>
        <p:sp>
          <p:nvSpPr>
            <p:cNvPr id="36901" name="Text Box 200"/>
            <p:cNvSpPr txBox="1">
              <a:spLocks noChangeArrowheads="1"/>
            </p:cNvSpPr>
            <p:nvPr/>
          </p:nvSpPr>
          <p:spPr bwMode="auto">
            <a:xfrm>
              <a:off x="1391" y="175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4</a:t>
              </a:r>
              <a:endParaRPr lang="en-GB" sz="1600"/>
            </a:p>
          </p:txBody>
        </p:sp>
        <p:sp>
          <p:nvSpPr>
            <p:cNvPr id="36902" name="Text Box 201"/>
            <p:cNvSpPr txBox="1">
              <a:spLocks noChangeArrowheads="1"/>
            </p:cNvSpPr>
            <p:nvPr/>
          </p:nvSpPr>
          <p:spPr bwMode="auto">
            <a:xfrm>
              <a:off x="1391" y="156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5</a:t>
              </a:r>
              <a:endParaRPr lang="en-GB" sz="1600"/>
            </a:p>
          </p:txBody>
        </p:sp>
        <p:sp>
          <p:nvSpPr>
            <p:cNvPr id="36903" name="Text Box 202"/>
            <p:cNvSpPr txBox="1">
              <a:spLocks noChangeArrowheads="1"/>
            </p:cNvSpPr>
            <p:nvPr/>
          </p:nvSpPr>
          <p:spPr bwMode="auto">
            <a:xfrm>
              <a:off x="1320" y="2838"/>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–2</a:t>
              </a:r>
              <a:endParaRPr lang="en-GB" sz="1600"/>
            </a:p>
          </p:txBody>
        </p:sp>
        <p:sp>
          <p:nvSpPr>
            <p:cNvPr id="36904" name="Text Box 203"/>
            <p:cNvSpPr txBox="1">
              <a:spLocks noChangeArrowheads="1"/>
            </p:cNvSpPr>
            <p:nvPr/>
          </p:nvSpPr>
          <p:spPr bwMode="auto">
            <a:xfrm>
              <a:off x="1320" y="3201"/>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–4</a:t>
              </a:r>
              <a:endParaRPr lang="en-GB" sz="1600"/>
            </a:p>
          </p:txBody>
        </p:sp>
        <p:sp>
          <p:nvSpPr>
            <p:cNvPr id="36905" name="Text Box 204"/>
            <p:cNvSpPr txBox="1">
              <a:spLocks noChangeArrowheads="1"/>
            </p:cNvSpPr>
            <p:nvPr/>
          </p:nvSpPr>
          <p:spPr bwMode="auto">
            <a:xfrm>
              <a:off x="1320" y="3020"/>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–3</a:t>
              </a:r>
              <a:endParaRPr lang="en-GB" sz="1600"/>
            </a:p>
          </p:txBody>
        </p:sp>
        <p:sp>
          <p:nvSpPr>
            <p:cNvPr id="36906" name="Text Box 205"/>
            <p:cNvSpPr txBox="1">
              <a:spLocks noChangeArrowheads="1"/>
            </p:cNvSpPr>
            <p:nvPr/>
          </p:nvSpPr>
          <p:spPr bwMode="auto">
            <a:xfrm>
              <a:off x="1320" y="338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–5</a:t>
              </a:r>
              <a:endParaRPr lang="en-GB" sz="1600"/>
            </a:p>
          </p:txBody>
        </p:sp>
        <p:sp>
          <p:nvSpPr>
            <p:cNvPr id="36907" name="Line 206"/>
            <p:cNvSpPr>
              <a:spLocks noChangeShapeType="1"/>
            </p:cNvSpPr>
            <p:nvPr/>
          </p:nvSpPr>
          <p:spPr bwMode="auto">
            <a:xfrm rot="-5400000">
              <a:off x="465" y="2585"/>
              <a:ext cx="2160" cy="5"/>
            </a:xfrm>
            <a:prstGeom prst="line">
              <a:avLst/>
            </a:prstGeom>
            <a:noFill/>
            <a:ln w="2857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6908" name="Text Box 207"/>
            <p:cNvSpPr txBox="1">
              <a:spLocks noChangeArrowheads="1"/>
            </p:cNvSpPr>
            <p:nvPr/>
          </p:nvSpPr>
          <p:spPr bwMode="auto">
            <a:xfrm>
              <a:off x="1320" y="2657"/>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–1</a:t>
              </a:r>
              <a:endParaRPr lang="en-GB" sz="1600"/>
            </a:p>
          </p:txBody>
        </p:sp>
        <p:sp>
          <p:nvSpPr>
            <p:cNvPr id="36909" name="Text Box 208"/>
            <p:cNvSpPr txBox="1">
              <a:spLocks noChangeArrowheads="1"/>
            </p:cNvSpPr>
            <p:nvPr/>
          </p:nvSpPr>
          <p:spPr bwMode="auto">
            <a:xfrm>
              <a:off x="1352" y="1376"/>
              <a:ext cx="1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i="1">
                  <a:latin typeface="Times New Roman" pitchFamily="18" charset="0"/>
                </a:rPr>
                <a:t>y</a:t>
              </a:r>
            </a:p>
          </p:txBody>
        </p:sp>
        <p:sp>
          <p:nvSpPr>
            <p:cNvPr id="36910" name="Text Box 209"/>
            <p:cNvSpPr txBox="1">
              <a:spLocks noChangeArrowheads="1"/>
            </p:cNvSpPr>
            <p:nvPr/>
          </p:nvSpPr>
          <p:spPr bwMode="auto">
            <a:xfrm>
              <a:off x="2614" y="2326"/>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i="1">
                  <a:latin typeface="Times New Roman" pitchFamily="18" charset="0"/>
                </a:rPr>
                <a:t>x</a:t>
              </a:r>
            </a:p>
          </p:txBody>
        </p:sp>
        <p:sp>
          <p:nvSpPr>
            <p:cNvPr id="36911" name="Line 210"/>
            <p:cNvSpPr>
              <a:spLocks noChangeShapeType="1"/>
            </p:cNvSpPr>
            <p:nvPr/>
          </p:nvSpPr>
          <p:spPr bwMode="auto">
            <a:xfrm>
              <a:off x="282" y="2588"/>
              <a:ext cx="2520" cy="0"/>
            </a:xfrm>
            <a:prstGeom prst="line">
              <a:avLst/>
            </a:prstGeom>
            <a:noFill/>
            <a:ln w="2857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spAutoFit/>
            </a:bodyPr>
            <a:lstStyle/>
            <a:p>
              <a:endParaRPr lang="en-US"/>
            </a:p>
          </p:txBody>
        </p:sp>
      </p:grpSp>
      <p:sp>
        <p:nvSpPr>
          <p:cNvPr id="103638" name="Line 214"/>
          <p:cNvSpPr>
            <a:spLocks noChangeShapeType="1"/>
          </p:cNvSpPr>
          <p:nvPr/>
        </p:nvSpPr>
        <p:spPr bwMode="auto">
          <a:xfrm>
            <a:off x="1309688" y="2636838"/>
            <a:ext cx="0" cy="3433762"/>
          </a:xfrm>
          <a:prstGeom prst="line">
            <a:avLst/>
          </a:prstGeom>
          <a:noFill/>
          <a:ln w="28575">
            <a:solidFill>
              <a:srgbClr val="FF66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3641" name="Line 217"/>
          <p:cNvSpPr>
            <a:spLocks noChangeShapeType="1"/>
          </p:cNvSpPr>
          <p:nvPr/>
        </p:nvSpPr>
        <p:spPr bwMode="auto">
          <a:xfrm>
            <a:off x="2163763" y="2632075"/>
            <a:ext cx="0" cy="3433763"/>
          </a:xfrm>
          <a:prstGeom prst="line">
            <a:avLst/>
          </a:prstGeom>
          <a:noFill/>
          <a:ln w="28575">
            <a:solidFill>
              <a:srgbClr val="FF66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3643" name="Line 219"/>
          <p:cNvSpPr>
            <a:spLocks noChangeShapeType="1"/>
          </p:cNvSpPr>
          <p:nvPr/>
        </p:nvSpPr>
        <p:spPr bwMode="auto">
          <a:xfrm>
            <a:off x="449263" y="4641850"/>
            <a:ext cx="3998912" cy="0"/>
          </a:xfrm>
          <a:prstGeom prst="line">
            <a:avLst/>
          </a:prstGeom>
          <a:noFill/>
          <a:ln w="28575">
            <a:solidFill>
              <a:srgbClr val="FF66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3644" name="Line 220"/>
          <p:cNvSpPr>
            <a:spLocks noChangeShapeType="1"/>
          </p:cNvSpPr>
          <p:nvPr/>
        </p:nvSpPr>
        <p:spPr bwMode="auto">
          <a:xfrm>
            <a:off x="444500" y="3481388"/>
            <a:ext cx="4032250"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431"/>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343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3638"/>
                                        </p:tgtEl>
                                        <p:attrNameLst>
                                          <p:attrName>style.visibility</p:attrName>
                                        </p:attrNameLst>
                                      </p:cBhvr>
                                      <p:to>
                                        <p:strVal val="visible"/>
                                      </p:to>
                                    </p:set>
                                    <p:animEffect transition="in" filter="wipe(up)">
                                      <p:cBhvr>
                                        <p:cTn id="22" dur="500"/>
                                        <p:tgtEl>
                                          <p:spTgt spid="103638"/>
                                        </p:tgtEl>
                                      </p:cBhvr>
                                    </p:animEffect>
                                  </p:childTnLst>
                                </p:cTn>
                              </p:par>
                            </p:childTnLst>
                          </p:cTn>
                        </p:par>
                        <p:par>
                          <p:cTn id="23" fill="hold" nodeType="afterGroup">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103640"/>
                                        </p:tgtEl>
                                        <p:attrNameLst>
                                          <p:attrName>style.visibility</p:attrName>
                                        </p:attrNameLst>
                                      </p:cBhvr>
                                      <p:to>
                                        <p:strVal val="visible"/>
                                      </p:to>
                                    </p:set>
                                    <p:animEffect transition="in" filter="wipe(right)">
                                      <p:cBhvr>
                                        <p:cTn id="26" dur="500"/>
                                        <p:tgtEl>
                                          <p:spTgt spid="103640"/>
                                        </p:tgtEl>
                                      </p:cBhvr>
                                    </p:animEffect>
                                  </p:childTnLst>
                                </p:cTn>
                              </p:par>
                            </p:childTnLst>
                          </p:cTn>
                        </p:par>
                        <p:par>
                          <p:cTn id="27" fill="hold" nodeType="afterGroup">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103641"/>
                                        </p:tgtEl>
                                        <p:attrNameLst>
                                          <p:attrName>style.visibility</p:attrName>
                                        </p:attrNameLst>
                                      </p:cBhvr>
                                      <p:to>
                                        <p:strVal val="visible"/>
                                      </p:to>
                                    </p:set>
                                    <p:animEffect transition="in" filter="wipe(up)">
                                      <p:cBhvr>
                                        <p:cTn id="30" dur="500"/>
                                        <p:tgtEl>
                                          <p:spTgt spid="103641"/>
                                        </p:tgtEl>
                                      </p:cBhvr>
                                    </p:animEffect>
                                  </p:childTnLst>
                                </p:cTn>
                              </p:par>
                            </p:childTnLst>
                          </p:cTn>
                        </p:par>
                        <p:par>
                          <p:cTn id="31" fill="hold" nodeType="afterGroup">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103642"/>
                                        </p:tgtEl>
                                        <p:attrNameLst>
                                          <p:attrName>style.visibility</p:attrName>
                                        </p:attrNameLst>
                                      </p:cBhvr>
                                      <p:to>
                                        <p:strVal val="visible"/>
                                      </p:to>
                                    </p:set>
                                    <p:animEffect transition="in" filter="wipe(left)">
                                      <p:cBhvr>
                                        <p:cTn id="34" dur="500"/>
                                        <p:tgtEl>
                                          <p:spTgt spid="10364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343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3643"/>
                                        </p:tgtEl>
                                        <p:attrNameLst>
                                          <p:attrName>style.visibility</p:attrName>
                                        </p:attrNameLst>
                                      </p:cBhvr>
                                      <p:to>
                                        <p:strVal val="visible"/>
                                      </p:to>
                                    </p:set>
                                    <p:animEffect transition="in" filter="wipe(left)">
                                      <p:cBhvr>
                                        <p:cTn id="43" dur="500"/>
                                        <p:tgtEl>
                                          <p:spTgt spid="103643"/>
                                        </p:tgtEl>
                                      </p:cBhvr>
                                    </p:animEffect>
                                  </p:childTnLst>
                                </p:cTn>
                              </p:par>
                            </p:childTnLst>
                          </p:cTn>
                        </p:par>
                        <p:par>
                          <p:cTn id="44" fill="hold" nodeType="afterGroup">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103645"/>
                                        </p:tgtEl>
                                        <p:attrNameLst>
                                          <p:attrName>style.visibility</p:attrName>
                                        </p:attrNameLst>
                                      </p:cBhvr>
                                      <p:to>
                                        <p:strVal val="visible"/>
                                      </p:to>
                                    </p:set>
                                    <p:animEffect transition="in" filter="wipe(up)">
                                      <p:cBhvr>
                                        <p:cTn id="47" dur="500"/>
                                        <p:tgtEl>
                                          <p:spTgt spid="103645"/>
                                        </p:tgtEl>
                                      </p:cBhvr>
                                    </p:animEffect>
                                  </p:childTnLst>
                                </p:cTn>
                              </p:par>
                            </p:childTnLst>
                          </p:cTn>
                        </p:par>
                        <p:par>
                          <p:cTn id="48" fill="hold" nodeType="afterGroup">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03644"/>
                                        </p:tgtEl>
                                        <p:attrNameLst>
                                          <p:attrName>style.visibility</p:attrName>
                                        </p:attrNameLst>
                                      </p:cBhvr>
                                      <p:to>
                                        <p:strVal val="visible"/>
                                      </p:to>
                                    </p:set>
                                    <p:animEffect transition="in" filter="wipe(left)">
                                      <p:cBhvr>
                                        <p:cTn id="51" dur="500"/>
                                        <p:tgtEl>
                                          <p:spTgt spid="103644"/>
                                        </p:tgtEl>
                                      </p:cBhvr>
                                    </p:animEffect>
                                  </p:childTnLst>
                                </p:cTn>
                              </p:par>
                            </p:childTnLst>
                          </p:cTn>
                        </p:par>
                        <p:par>
                          <p:cTn id="52" fill="hold" nodeType="afterGroup">
                            <p:stCondLst>
                              <p:cond delay="1500"/>
                            </p:stCondLst>
                            <p:childTnLst>
                              <p:par>
                                <p:cTn id="53" presetID="22" presetClass="entr" presetSubtype="4" fill="hold" grpId="0" nodeType="afterEffect">
                                  <p:stCondLst>
                                    <p:cond delay="0"/>
                                  </p:stCondLst>
                                  <p:childTnLst>
                                    <p:set>
                                      <p:cBhvr>
                                        <p:cTn id="54" dur="1" fill="hold">
                                          <p:stCondLst>
                                            <p:cond delay="0"/>
                                          </p:stCondLst>
                                        </p:cTn>
                                        <p:tgtEl>
                                          <p:spTgt spid="103646"/>
                                        </p:tgtEl>
                                        <p:attrNameLst>
                                          <p:attrName>style.visibility</p:attrName>
                                        </p:attrNameLst>
                                      </p:cBhvr>
                                      <p:to>
                                        <p:strVal val="visible"/>
                                      </p:to>
                                    </p:set>
                                    <p:animEffect transition="in" filter="wipe(down)">
                                      <p:cBhvr>
                                        <p:cTn id="55" dur="500"/>
                                        <p:tgtEl>
                                          <p:spTgt spid="10364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03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46" grpId="0" animBg="1"/>
      <p:bldP spid="103645" grpId="0" animBg="1"/>
      <p:bldP spid="103642" grpId="0" animBg="1"/>
      <p:bldP spid="103640" grpId="0" animBg="1"/>
      <p:bldP spid="103430" grpId="0"/>
      <p:bldP spid="103431" grpId="0"/>
      <p:bldP spid="103433" grpId="0"/>
      <p:bldP spid="103434" grpId="0"/>
      <p:bldP spid="103435" grpId="0"/>
      <p:bldP spid="103638" grpId="0" animBg="1"/>
      <p:bldP spid="103641" grpId="0" animBg="1"/>
      <p:bldP spid="103643" grpId="0" animBg="1"/>
      <p:bldP spid="10364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6"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8"/>
          <p:cNvSpPr>
            <a:spLocks noGrp="1" noChangeArrowheads="1"/>
          </p:cNvSpPr>
          <p:nvPr>
            <p:ph type="title" idx="4294967295"/>
          </p:nvPr>
        </p:nvSpPr>
        <p:spPr/>
        <p:txBody>
          <a:bodyPr/>
          <a:lstStyle/>
          <a:p>
            <a:pPr eaLnBrk="1" hangingPunct="1"/>
            <a:r>
              <a:rPr lang="en-US" smtClean="0"/>
              <a:t>Horizontal and vertical regions combined</a:t>
            </a:r>
            <a:endParaRPr lang="en-GB" smtClean="0"/>
          </a:p>
        </p:txBody>
      </p:sp>
      <p:grpSp>
        <p:nvGrpSpPr>
          <p:cNvPr id="8198" name="Group 313"/>
          <p:cNvGrpSpPr>
            <a:grpSpLocks/>
          </p:cNvGrpSpPr>
          <p:nvPr/>
        </p:nvGrpSpPr>
        <p:grpSpPr bwMode="auto">
          <a:xfrm>
            <a:off x="7304088" y="115888"/>
            <a:ext cx="576262" cy="576262"/>
            <a:chOff x="4601" y="73"/>
            <a:chExt cx="363" cy="363"/>
          </a:xfrm>
        </p:grpSpPr>
        <p:pic>
          <p:nvPicPr>
            <p:cNvPr id="8199" name="Picture 314"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Oval 315"/>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8201" name="Oval 316"/>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8194" r:id="rId2" imgW="9142857" imgH="5111581"/>
        </mc:Choice>
        <mc:Fallback>
          <p:control r:id="rId2" imgW="9142857" imgH="5111581">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81075"/>
                  <a:ext cx="9144000" cy="51117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0"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11"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20"/>
          <p:cNvSpPr>
            <a:spLocks noGrp="1" noChangeArrowheads="1"/>
          </p:cNvSpPr>
          <p:nvPr>
            <p:ph type="ctrTitle"/>
          </p:nvPr>
        </p:nvSpPr>
        <p:spPr>
          <a:xfrm>
            <a:off x="150813" y="150813"/>
            <a:ext cx="7772400" cy="533400"/>
          </a:xfrm>
        </p:spPr>
        <p:txBody>
          <a:bodyPr/>
          <a:lstStyle/>
          <a:p>
            <a:pPr eaLnBrk="1" hangingPunct="1"/>
            <a:r>
              <a:rPr lang="en-GB" smtClean="0"/>
              <a:t>Contents</a:t>
            </a:r>
          </a:p>
        </p:txBody>
      </p:sp>
      <p:sp>
        <p:nvSpPr>
          <p:cNvPr id="37893" name="Rectangle 43"/>
          <p:cNvSpPr>
            <a:spLocks noChangeArrowheads="1"/>
          </p:cNvSpPr>
          <p:nvPr/>
        </p:nvSpPr>
        <p:spPr bwMode="auto">
          <a:xfrm>
            <a:off x="250825" y="290988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US">
                <a:solidFill>
                  <a:schemeClr val="bg1"/>
                </a:solidFill>
              </a:rPr>
              <a:t>A</a:t>
            </a:r>
            <a:endParaRPr lang="en-GB">
              <a:solidFill>
                <a:schemeClr val="bg1"/>
              </a:solidFill>
            </a:endParaRPr>
          </a:p>
        </p:txBody>
      </p:sp>
      <p:sp>
        <p:nvSpPr>
          <p:cNvPr id="37894" name="Rectangle 44"/>
          <p:cNvSpPr>
            <a:spLocks noChangeArrowheads="1"/>
          </p:cNvSpPr>
          <p:nvPr/>
        </p:nvSpPr>
        <p:spPr bwMode="auto">
          <a:xfrm>
            <a:off x="250825" y="373538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US">
                <a:solidFill>
                  <a:schemeClr val="bg1"/>
                </a:solidFill>
              </a:rPr>
              <a:t>A</a:t>
            </a:r>
            <a:endParaRPr lang="en-GB">
              <a:solidFill>
                <a:schemeClr val="bg1"/>
              </a:solidFill>
            </a:endParaRPr>
          </a:p>
        </p:txBody>
      </p:sp>
      <p:sp>
        <p:nvSpPr>
          <p:cNvPr id="37895" name="Rectangle 45"/>
          <p:cNvSpPr>
            <a:spLocks noChangeArrowheads="1"/>
          </p:cNvSpPr>
          <p:nvPr/>
        </p:nvSpPr>
        <p:spPr bwMode="auto">
          <a:xfrm>
            <a:off x="250825" y="5384800"/>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US">
                <a:solidFill>
                  <a:schemeClr val="bg1"/>
                </a:solidFill>
              </a:rPr>
              <a:t>A</a:t>
            </a:r>
            <a:endParaRPr lang="en-GB">
              <a:solidFill>
                <a:schemeClr val="bg1"/>
              </a:solidFill>
            </a:endParaRPr>
          </a:p>
        </p:txBody>
      </p:sp>
      <p:sp>
        <p:nvSpPr>
          <p:cNvPr id="37896" name="Rectangle 46"/>
          <p:cNvSpPr>
            <a:spLocks noChangeArrowheads="1"/>
          </p:cNvSpPr>
          <p:nvPr/>
        </p:nvSpPr>
        <p:spPr bwMode="auto">
          <a:xfrm>
            <a:off x="250825" y="4559300"/>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US">
                <a:solidFill>
                  <a:schemeClr val="bg1"/>
                </a:solidFill>
              </a:rPr>
              <a:t>A</a:t>
            </a:r>
            <a:endParaRPr lang="en-GB">
              <a:solidFill>
                <a:schemeClr val="bg1"/>
              </a:solidFill>
            </a:endParaRPr>
          </a:p>
        </p:txBody>
      </p:sp>
      <p:sp>
        <p:nvSpPr>
          <p:cNvPr id="37897" name="Rectangle 47"/>
          <p:cNvSpPr>
            <a:spLocks noChangeArrowheads="1"/>
          </p:cNvSpPr>
          <p:nvPr/>
        </p:nvSpPr>
        <p:spPr bwMode="auto">
          <a:xfrm>
            <a:off x="250825" y="20859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5"/>
              </a:buBlip>
            </a:pPr>
            <a:r>
              <a:rPr lang="en-US">
                <a:solidFill>
                  <a:schemeClr val="bg1"/>
                </a:solidFill>
              </a:rPr>
              <a:t>A</a:t>
            </a:r>
            <a:endParaRPr lang="en-GB">
              <a:solidFill>
                <a:schemeClr val="bg1"/>
              </a:solidFill>
            </a:endParaRPr>
          </a:p>
        </p:txBody>
      </p:sp>
      <p:sp>
        <p:nvSpPr>
          <p:cNvPr id="37898" name="AutoShape 2"/>
          <p:cNvSpPr>
            <a:spLocks noGrp="1" noChangeArrowheads="1"/>
          </p:cNvSpPr>
          <p:nvPr>
            <p:ph type="subTitle" idx="1"/>
          </p:nvPr>
        </p:nvSpPr>
        <p:spPr bwMode="auto">
          <a:xfrm>
            <a:off x="685800" y="4525963"/>
            <a:ext cx="5181600" cy="525462"/>
          </a:xfrm>
          <a:prstGeom prst="roundRect">
            <a:avLst>
              <a:gd name="adj" fmla="val 43579"/>
            </a:avLst>
          </a:prstGeom>
          <a:solidFill>
            <a:srgbClr val="33CC33"/>
          </a:solidFill>
          <a:ln w="38100">
            <a:solidFill>
              <a:srgbClr val="9900CC"/>
            </a:solidFill>
            <a:round/>
            <a:headEnd/>
            <a:tailEnd/>
          </a:ln>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chemeClr val="bg1"/>
                </a:solidFill>
              </a:rPr>
              <a:t>A4.4 Inequalities in two variables</a:t>
            </a:r>
          </a:p>
        </p:txBody>
      </p:sp>
      <p:sp>
        <p:nvSpPr>
          <p:cNvPr id="37899" name="AutoShape 38"/>
          <p:cNvSpPr>
            <a:spLocks noChangeArrowheads="1"/>
          </p:cNvSpPr>
          <p:nvPr/>
        </p:nvSpPr>
        <p:spPr bwMode="auto">
          <a:xfrm>
            <a:off x="304800" y="1033463"/>
            <a:ext cx="3124200" cy="719137"/>
          </a:xfrm>
          <a:prstGeom prst="roundRect">
            <a:avLst>
              <a:gd name="adj" fmla="val 43579"/>
            </a:avLst>
          </a:prstGeom>
          <a:solidFill>
            <a:srgbClr val="010066"/>
          </a:solidFill>
          <a:ln w="63500">
            <a:solidFill>
              <a:srgbClr val="9900CC"/>
            </a:solidFill>
            <a:round/>
            <a:headEnd/>
            <a:tailEnd/>
          </a:ln>
        </p:spPr>
        <p:txBody>
          <a:bodyPr/>
          <a:lstStyle/>
          <a:p>
            <a:pPr marL="342900" indent="-342900">
              <a:lnSpc>
                <a:spcPct val="90000"/>
              </a:lnSpc>
            </a:pPr>
            <a:r>
              <a:rPr lang="en-GB" sz="3000" b="1">
                <a:solidFill>
                  <a:schemeClr val="bg1"/>
                </a:solidFill>
              </a:rPr>
              <a:t>A4 Inequalities</a:t>
            </a:r>
            <a:endParaRPr lang="en-GB" sz="3000">
              <a:solidFill>
                <a:schemeClr val="bg1"/>
              </a:solidFill>
            </a:endParaRPr>
          </a:p>
        </p:txBody>
      </p:sp>
      <p:sp>
        <p:nvSpPr>
          <p:cNvPr id="37900" name="AutoShape 39"/>
          <p:cNvSpPr>
            <a:spLocks noChangeArrowheads="1"/>
          </p:cNvSpPr>
          <p:nvPr/>
        </p:nvSpPr>
        <p:spPr bwMode="auto">
          <a:xfrm>
            <a:off x="685800" y="3700463"/>
            <a:ext cx="51816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A4.3 Inequalities in two variables</a:t>
            </a:r>
          </a:p>
        </p:txBody>
      </p:sp>
      <p:sp>
        <p:nvSpPr>
          <p:cNvPr id="37901" name="AutoShape 40"/>
          <p:cNvSpPr>
            <a:spLocks noChangeArrowheads="1"/>
          </p:cNvSpPr>
          <p:nvPr/>
        </p:nvSpPr>
        <p:spPr bwMode="auto">
          <a:xfrm>
            <a:off x="685800" y="2876550"/>
            <a:ext cx="4876800" cy="525463"/>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A4.2 Solving linear inequalities</a:t>
            </a:r>
          </a:p>
        </p:txBody>
      </p:sp>
      <p:sp>
        <p:nvSpPr>
          <p:cNvPr id="37902" name="AutoShape 41"/>
          <p:cNvSpPr>
            <a:spLocks noChangeArrowheads="1"/>
          </p:cNvSpPr>
          <p:nvPr/>
        </p:nvSpPr>
        <p:spPr bwMode="auto">
          <a:xfrm>
            <a:off x="685800" y="2051050"/>
            <a:ext cx="7239000" cy="525463"/>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A4.1 Representing inequalities on number lines</a:t>
            </a:r>
          </a:p>
        </p:txBody>
      </p:sp>
      <p:sp>
        <p:nvSpPr>
          <p:cNvPr id="37903" name="AutoShape 42"/>
          <p:cNvSpPr>
            <a:spLocks noChangeArrowheads="1"/>
          </p:cNvSpPr>
          <p:nvPr/>
        </p:nvSpPr>
        <p:spPr bwMode="auto">
          <a:xfrm>
            <a:off x="685800" y="5351463"/>
            <a:ext cx="42672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A4.5 Quadratic inequalities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4"/>
          <p:cNvSpPr>
            <a:spLocks noGrp="1" noChangeArrowheads="1"/>
          </p:cNvSpPr>
          <p:nvPr>
            <p:ph type="title" idx="4294967295"/>
          </p:nvPr>
        </p:nvSpPr>
        <p:spPr/>
        <p:txBody>
          <a:bodyPr/>
          <a:lstStyle/>
          <a:p>
            <a:pPr eaLnBrk="1" hangingPunct="1"/>
            <a:r>
              <a:rPr lang="en-US" smtClean="0"/>
              <a:t>Inequalities in two variables</a:t>
            </a:r>
            <a:endParaRPr lang="en-GB" smtClean="0"/>
          </a:p>
        </p:txBody>
      </p:sp>
      <p:sp>
        <p:nvSpPr>
          <p:cNvPr id="38917" name="Text Box 5"/>
          <p:cNvSpPr txBox="1">
            <a:spLocks noChangeArrowheads="1"/>
          </p:cNvSpPr>
          <p:nvPr/>
        </p:nvSpPr>
        <p:spPr bwMode="auto">
          <a:xfrm>
            <a:off x="288925" y="1143000"/>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Linear inequalities can be given in two variables </a:t>
            </a:r>
            <a:r>
              <a:rPr lang="en-US" i="1">
                <a:latin typeface="Times New Roman" pitchFamily="18" charset="0"/>
              </a:rPr>
              <a:t>x</a:t>
            </a:r>
            <a:r>
              <a:rPr lang="en-US"/>
              <a:t> and </a:t>
            </a:r>
            <a:r>
              <a:rPr lang="en-US" i="1">
                <a:latin typeface="Times New Roman" pitchFamily="18" charset="0"/>
              </a:rPr>
              <a:t>y</a:t>
            </a:r>
            <a:r>
              <a:rPr lang="en-US"/>
              <a:t>. </a:t>
            </a:r>
          </a:p>
          <a:p>
            <a:r>
              <a:rPr lang="en-US"/>
              <a:t>For example,</a:t>
            </a:r>
            <a:endParaRPr lang="en-GB" sz="3200">
              <a:solidFill>
                <a:schemeClr val="tx1"/>
              </a:solidFill>
            </a:endParaRPr>
          </a:p>
        </p:txBody>
      </p:sp>
      <p:sp>
        <p:nvSpPr>
          <p:cNvPr id="38918" name="Text Box 8"/>
          <p:cNvSpPr txBox="1">
            <a:spLocks noChangeArrowheads="1"/>
          </p:cNvSpPr>
          <p:nvPr/>
        </p:nvSpPr>
        <p:spPr bwMode="auto">
          <a:xfrm>
            <a:off x="3913188" y="1752600"/>
            <a:ext cx="1316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a:t>
            </a:r>
            <a:r>
              <a:rPr lang="en-GB"/>
              <a:t> + </a:t>
            </a:r>
            <a:r>
              <a:rPr lang="en-GB" i="1">
                <a:latin typeface="Times New Roman" pitchFamily="18" charset="0"/>
              </a:rPr>
              <a:t>y</a:t>
            </a:r>
            <a:r>
              <a:rPr lang="en-GB"/>
              <a:t> &lt; 3</a:t>
            </a:r>
          </a:p>
        </p:txBody>
      </p:sp>
      <p:sp>
        <p:nvSpPr>
          <p:cNvPr id="72713" name="Text Box 9"/>
          <p:cNvSpPr txBox="1">
            <a:spLocks noChangeArrowheads="1"/>
          </p:cNvSpPr>
          <p:nvPr/>
        </p:nvSpPr>
        <p:spPr bwMode="auto">
          <a:xfrm>
            <a:off x="288925" y="2303463"/>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solution set to this inequality is made up of pair of values. For example,</a:t>
            </a:r>
            <a:endParaRPr lang="en-GB" sz="3200">
              <a:solidFill>
                <a:schemeClr val="tx1"/>
              </a:solidFill>
            </a:endParaRPr>
          </a:p>
        </p:txBody>
      </p:sp>
      <p:grpSp>
        <p:nvGrpSpPr>
          <p:cNvPr id="2" name="Group 19"/>
          <p:cNvGrpSpPr>
            <a:grpSpLocks/>
          </p:cNvGrpSpPr>
          <p:nvPr/>
        </p:nvGrpSpPr>
        <p:grpSpPr bwMode="auto">
          <a:xfrm>
            <a:off x="3200400" y="2971800"/>
            <a:ext cx="2878138" cy="457200"/>
            <a:chOff x="2016" y="2016"/>
            <a:chExt cx="1813" cy="288"/>
          </a:xfrm>
        </p:grpSpPr>
        <p:sp>
          <p:nvSpPr>
            <p:cNvPr id="38931" name="Text Box 10"/>
            <p:cNvSpPr txBox="1">
              <a:spLocks noChangeArrowheads="1"/>
            </p:cNvSpPr>
            <p:nvPr/>
          </p:nvSpPr>
          <p:spPr bwMode="auto">
            <a:xfrm>
              <a:off x="2016" y="2016"/>
              <a:ext cx="5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a:t>
              </a:r>
              <a:r>
                <a:rPr lang="en-GB"/>
                <a:t> = 1</a:t>
              </a:r>
            </a:p>
          </p:txBody>
        </p:sp>
        <p:sp>
          <p:nvSpPr>
            <p:cNvPr id="38932" name="Text Box 11"/>
            <p:cNvSpPr txBox="1">
              <a:spLocks noChangeArrowheads="1"/>
            </p:cNvSpPr>
            <p:nvPr/>
          </p:nvSpPr>
          <p:spPr bwMode="auto">
            <a:xfrm>
              <a:off x="2715" y="2016"/>
              <a:ext cx="4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and</a:t>
              </a:r>
            </a:p>
          </p:txBody>
        </p:sp>
        <p:sp>
          <p:nvSpPr>
            <p:cNvPr id="38933" name="Text Box 12"/>
            <p:cNvSpPr txBox="1">
              <a:spLocks noChangeArrowheads="1"/>
            </p:cNvSpPr>
            <p:nvPr/>
          </p:nvSpPr>
          <p:spPr bwMode="auto">
            <a:xfrm>
              <a:off x="3303" y="2016"/>
              <a:ext cx="5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y</a:t>
              </a:r>
              <a:r>
                <a:rPr lang="en-GB"/>
                <a:t> = 1</a:t>
              </a:r>
            </a:p>
          </p:txBody>
        </p:sp>
      </p:grpSp>
      <p:grpSp>
        <p:nvGrpSpPr>
          <p:cNvPr id="3" name="Group 20"/>
          <p:cNvGrpSpPr>
            <a:grpSpLocks/>
          </p:cNvGrpSpPr>
          <p:nvPr/>
        </p:nvGrpSpPr>
        <p:grpSpPr bwMode="auto">
          <a:xfrm>
            <a:off x="3200400" y="3446463"/>
            <a:ext cx="3048000" cy="457200"/>
            <a:chOff x="2016" y="2339"/>
            <a:chExt cx="1920" cy="288"/>
          </a:xfrm>
        </p:grpSpPr>
        <p:sp>
          <p:nvSpPr>
            <p:cNvPr id="38928" name="Text Box 13"/>
            <p:cNvSpPr txBox="1">
              <a:spLocks noChangeArrowheads="1"/>
            </p:cNvSpPr>
            <p:nvPr/>
          </p:nvSpPr>
          <p:spPr bwMode="auto">
            <a:xfrm>
              <a:off x="2016" y="2339"/>
              <a:ext cx="5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a:t>
              </a:r>
              <a:r>
                <a:rPr lang="en-GB"/>
                <a:t> = 4</a:t>
              </a:r>
            </a:p>
          </p:txBody>
        </p:sp>
        <p:sp>
          <p:nvSpPr>
            <p:cNvPr id="38929" name="Text Box 14"/>
            <p:cNvSpPr txBox="1">
              <a:spLocks noChangeArrowheads="1"/>
            </p:cNvSpPr>
            <p:nvPr/>
          </p:nvSpPr>
          <p:spPr bwMode="auto">
            <a:xfrm>
              <a:off x="2715" y="2339"/>
              <a:ext cx="4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and</a:t>
              </a:r>
            </a:p>
          </p:txBody>
        </p:sp>
        <p:sp>
          <p:nvSpPr>
            <p:cNvPr id="38930" name="Text Box 15"/>
            <p:cNvSpPr txBox="1">
              <a:spLocks noChangeArrowheads="1"/>
            </p:cNvSpPr>
            <p:nvPr/>
          </p:nvSpPr>
          <p:spPr bwMode="auto">
            <a:xfrm>
              <a:off x="3303" y="2339"/>
              <a:ext cx="6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y</a:t>
              </a:r>
              <a:r>
                <a:rPr lang="en-GB"/>
                <a:t> = –5</a:t>
              </a:r>
            </a:p>
          </p:txBody>
        </p:sp>
      </p:grpSp>
      <p:grpSp>
        <p:nvGrpSpPr>
          <p:cNvPr id="4" name="Group 21"/>
          <p:cNvGrpSpPr>
            <a:grpSpLocks/>
          </p:cNvGrpSpPr>
          <p:nvPr/>
        </p:nvGrpSpPr>
        <p:grpSpPr bwMode="auto">
          <a:xfrm>
            <a:off x="3200400" y="3921125"/>
            <a:ext cx="2878138" cy="457200"/>
            <a:chOff x="2016" y="2640"/>
            <a:chExt cx="1813" cy="288"/>
          </a:xfrm>
        </p:grpSpPr>
        <p:sp>
          <p:nvSpPr>
            <p:cNvPr id="38925" name="Text Box 16"/>
            <p:cNvSpPr txBox="1">
              <a:spLocks noChangeArrowheads="1"/>
            </p:cNvSpPr>
            <p:nvPr/>
          </p:nvSpPr>
          <p:spPr bwMode="auto">
            <a:xfrm>
              <a:off x="2016" y="2640"/>
              <a:ext cx="6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a:t>
              </a:r>
              <a:r>
                <a:rPr lang="en-GB"/>
                <a:t> = –1</a:t>
              </a:r>
            </a:p>
          </p:txBody>
        </p:sp>
        <p:sp>
          <p:nvSpPr>
            <p:cNvPr id="38926" name="Text Box 17"/>
            <p:cNvSpPr txBox="1">
              <a:spLocks noChangeArrowheads="1"/>
            </p:cNvSpPr>
            <p:nvPr/>
          </p:nvSpPr>
          <p:spPr bwMode="auto">
            <a:xfrm>
              <a:off x="2715" y="2640"/>
              <a:ext cx="4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and</a:t>
              </a:r>
            </a:p>
          </p:txBody>
        </p:sp>
        <p:sp>
          <p:nvSpPr>
            <p:cNvPr id="38927" name="Text Box 18"/>
            <p:cNvSpPr txBox="1">
              <a:spLocks noChangeArrowheads="1"/>
            </p:cNvSpPr>
            <p:nvPr/>
          </p:nvSpPr>
          <p:spPr bwMode="auto">
            <a:xfrm>
              <a:off x="3303" y="2640"/>
              <a:ext cx="5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y</a:t>
              </a:r>
              <a:r>
                <a:rPr lang="en-GB"/>
                <a:t> = 0</a:t>
              </a:r>
            </a:p>
          </p:txBody>
        </p:sp>
      </p:grpSp>
      <p:sp>
        <p:nvSpPr>
          <p:cNvPr id="72726" name="Text Box 22"/>
          <p:cNvSpPr txBox="1">
            <a:spLocks noChangeArrowheads="1"/>
          </p:cNvSpPr>
          <p:nvPr/>
        </p:nvSpPr>
        <p:spPr bwMode="auto">
          <a:xfrm>
            <a:off x="288925" y="4567238"/>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These solutions are usually written as coordinate pairs as</a:t>
            </a:r>
          </a:p>
          <a:p>
            <a:r>
              <a:rPr lang="en-US"/>
              <a:t>(1, 1), (4, –5) and (–1, 0).</a:t>
            </a:r>
            <a:endParaRPr lang="en-GB" sz="3200">
              <a:solidFill>
                <a:schemeClr val="tx1"/>
              </a:solidFill>
            </a:endParaRPr>
          </a:p>
        </p:txBody>
      </p:sp>
      <p:sp>
        <p:nvSpPr>
          <p:cNvPr id="72727" name="Text Box 23"/>
          <p:cNvSpPr txBox="1">
            <a:spLocks noChangeArrowheads="1"/>
          </p:cNvSpPr>
          <p:nvPr/>
        </p:nvSpPr>
        <p:spPr bwMode="auto">
          <a:xfrm>
            <a:off x="288925" y="5562600"/>
            <a:ext cx="862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whole solution set can be represented using a graph.</a:t>
            </a:r>
            <a:endParaRPr lang="en-GB" sz="32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3" grpId="0"/>
      <p:bldP spid="72726" grpId="0"/>
      <p:bldP spid="727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78" name="Freeform 230"/>
          <p:cNvSpPr>
            <a:spLocks/>
          </p:cNvSpPr>
          <p:nvPr/>
        </p:nvSpPr>
        <p:spPr bwMode="auto">
          <a:xfrm>
            <a:off x="444500" y="2393950"/>
            <a:ext cx="4006850" cy="3429000"/>
          </a:xfrm>
          <a:custGeom>
            <a:avLst/>
            <a:gdLst>
              <a:gd name="T0" fmla="*/ 2520 w 2524"/>
              <a:gd name="T1" fmla="*/ 1788 h 2160"/>
              <a:gd name="T2" fmla="*/ 2524 w 2524"/>
              <a:gd name="T3" fmla="*/ 2160 h 2160"/>
              <a:gd name="T4" fmla="*/ 0 w 2524"/>
              <a:gd name="T5" fmla="*/ 2160 h 2160"/>
              <a:gd name="T6" fmla="*/ 4 w 2524"/>
              <a:gd name="T7" fmla="*/ 0 h 2160"/>
              <a:gd name="T8" fmla="*/ 732 w 2524"/>
              <a:gd name="T9" fmla="*/ 0 h 2160"/>
              <a:gd name="T10" fmla="*/ 2520 w 2524"/>
              <a:gd name="T11" fmla="*/ 1788 h 2160"/>
              <a:gd name="T12" fmla="*/ 0 60000 65536"/>
              <a:gd name="T13" fmla="*/ 0 60000 65536"/>
              <a:gd name="T14" fmla="*/ 0 60000 65536"/>
              <a:gd name="T15" fmla="*/ 0 60000 65536"/>
              <a:gd name="T16" fmla="*/ 0 60000 65536"/>
              <a:gd name="T17" fmla="*/ 0 60000 65536"/>
              <a:gd name="T18" fmla="*/ 0 w 2524"/>
              <a:gd name="T19" fmla="*/ 0 h 2160"/>
              <a:gd name="T20" fmla="*/ 2524 w 2524"/>
              <a:gd name="T21" fmla="*/ 2160 h 2160"/>
            </a:gdLst>
            <a:ahLst/>
            <a:cxnLst>
              <a:cxn ang="T12">
                <a:pos x="T0" y="T1"/>
              </a:cxn>
              <a:cxn ang="T13">
                <a:pos x="T2" y="T3"/>
              </a:cxn>
              <a:cxn ang="T14">
                <a:pos x="T4" y="T5"/>
              </a:cxn>
              <a:cxn ang="T15">
                <a:pos x="T6" y="T7"/>
              </a:cxn>
              <a:cxn ang="T16">
                <a:pos x="T8" y="T9"/>
              </a:cxn>
              <a:cxn ang="T17">
                <a:pos x="T10" y="T11"/>
              </a:cxn>
            </a:cxnLst>
            <a:rect l="T18" t="T19" r="T20" b="T21"/>
            <a:pathLst>
              <a:path w="2524" h="2160">
                <a:moveTo>
                  <a:pt x="2520" y="1788"/>
                </a:moveTo>
                <a:lnTo>
                  <a:pt x="2524" y="2160"/>
                </a:lnTo>
                <a:lnTo>
                  <a:pt x="0" y="2160"/>
                </a:lnTo>
                <a:lnTo>
                  <a:pt x="4" y="0"/>
                </a:lnTo>
                <a:lnTo>
                  <a:pt x="732" y="0"/>
                </a:lnTo>
                <a:lnTo>
                  <a:pt x="2520" y="1788"/>
                </a:lnTo>
                <a:close/>
              </a:path>
            </a:pathLst>
          </a:custGeom>
          <a:solidFill>
            <a:srgbClr val="B2E0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277" name="Freeform 229"/>
          <p:cNvSpPr>
            <a:spLocks/>
          </p:cNvSpPr>
          <p:nvPr/>
        </p:nvSpPr>
        <p:spPr bwMode="auto">
          <a:xfrm>
            <a:off x="1600200" y="2390775"/>
            <a:ext cx="2852738" cy="2843213"/>
          </a:xfrm>
          <a:custGeom>
            <a:avLst/>
            <a:gdLst>
              <a:gd name="T0" fmla="*/ 1791 w 1797"/>
              <a:gd name="T1" fmla="*/ 1791 h 1791"/>
              <a:gd name="T2" fmla="*/ 1797 w 1797"/>
              <a:gd name="T3" fmla="*/ 0 h 1791"/>
              <a:gd name="T4" fmla="*/ 0 w 1797"/>
              <a:gd name="T5" fmla="*/ 3 h 1791"/>
              <a:gd name="T6" fmla="*/ 1791 w 1797"/>
              <a:gd name="T7" fmla="*/ 1791 h 1791"/>
              <a:gd name="T8" fmla="*/ 0 60000 65536"/>
              <a:gd name="T9" fmla="*/ 0 60000 65536"/>
              <a:gd name="T10" fmla="*/ 0 60000 65536"/>
              <a:gd name="T11" fmla="*/ 0 60000 65536"/>
              <a:gd name="T12" fmla="*/ 0 w 1797"/>
              <a:gd name="T13" fmla="*/ 0 h 1791"/>
              <a:gd name="T14" fmla="*/ 1797 w 1797"/>
              <a:gd name="T15" fmla="*/ 1791 h 1791"/>
            </a:gdLst>
            <a:ahLst/>
            <a:cxnLst>
              <a:cxn ang="T8">
                <a:pos x="T0" y="T1"/>
              </a:cxn>
              <a:cxn ang="T9">
                <a:pos x="T2" y="T3"/>
              </a:cxn>
              <a:cxn ang="T10">
                <a:pos x="T4" y="T5"/>
              </a:cxn>
              <a:cxn ang="T11">
                <a:pos x="T6" y="T7"/>
              </a:cxn>
            </a:cxnLst>
            <a:rect l="T12" t="T13" r="T14" b="T15"/>
            <a:pathLst>
              <a:path w="1797" h="1791">
                <a:moveTo>
                  <a:pt x="1791" y="1791"/>
                </a:moveTo>
                <a:lnTo>
                  <a:pt x="1797" y="0"/>
                </a:lnTo>
                <a:lnTo>
                  <a:pt x="0" y="3"/>
                </a:lnTo>
                <a:lnTo>
                  <a:pt x="1791" y="1791"/>
                </a:lnTo>
                <a:close/>
              </a:path>
            </a:pathLst>
          </a:custGeom>
          <a:solidFill>
            <a:srgbClr val="FE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994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4"/>
          <p:cNvSpPr>
            <a:spLocks noGrp="1" noChangeArrowheads="1"/>
          </p:cNvSpPr>
          <p:nvPr>
            <p:ph type="title" idx="4294967295"/>
          </p:nvPr>
        </p:nvSpPr>
        <p:spPr/>
        <p:txBody>
          <a:bodyPr/>
          <a:lstStyle/>
          <a:p>
            <a:pPr eaLnBrk="1" hangingPunct="1"/>
            <a:r>
              <a:rPr lang="en-US" smtClean="0"/>
              <a:t>Inequalities in two variables</a:t>
            </a:r>
            <a:endParaRPr lang="en-GB" smtClean="0"/>
          </a:p>
        </p:txBody>
      </p:sp>
      <p:sp>
        <p:nvSpPr>
          <p:cNvPr id="39943" name="Text Box 22"/>
          <p:cNvSpPr txBox="1">
            <a:spLocks noChangeArrowheads="1"/>
          </p:cNvSpPr>
          <p:nvPr/>
        </p:nvSpPr>
        <p:spPr bwMode="auto">
          <a:xfrm>
            <a:off x="288925" y="1143000"/>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represent all the points where the </a:t>
            </a:r>
            <a:r>
              <a:rPr lang="en-US" i="1">
                <a:latin typeface="Times New Roman" pitchFamily="18" charset="0"/>
              </a:rPr>
              <a:t>x</a:t>
            </a:r>
            <a:r>
              <a:rPr lang="en-US"/>
              <a:t>-coordinate and the </a:t>
            </a:r>
            <a:r>
              <a:rPr lang="en-US" i="1">
                <a:latin typeface="Times New Roman" pitchFamily="18" charset="0"/>
              </a:rPr>
              <a:t>y</a:t>
            </a:r>
            <a:r>
              <a:rPr lang="en-US"/>
              <a:t>-coordinate add up to 3 with the line </a:t>
            </a:r>
            <a:r>
              <a:rPr lang="en-GB" i="1">
                <a:latin typeface="Times New Roman" pitchFamily="18" charset="0"/>
              </a:rPr>
              <a:t>x</a:t>
            </a:r>
            <a:r>
              <a:rPr lang="en-GB"/>
              <a:t> + </a:t>
            </a:r>
            <a:r>
              <a:rPr lang="en-GB" i="1">
                <a:latin typeface="Times New Roman" pitchFamily="18" charset="0"/>
              </a:rPr>
              <a:t>y</a:t>
            </a:r>
            <a:r>
              <a:rPr lang="en-GB"/>
              <a:t> = 3</a:t>
            </a:r>
            <a:r>
              <a:rPr lang="en-US"/>
              <a:t>.</a:t>
            </a:r>
            <a:endParaRPr lang="en-GB"/>
          </a:p>
        </p:txBody>
      </p:sp>
      <p:sp>
        <p:nvSpPr>
          <p:cNvPr id="130071" name="Text Box 23"/>
          <p:cNvSpPr txBox="1">
            <a:spLocks noChangeArrowheads="1"/>
          </p:cNvSpPr>
          <p:nvPr/>
        </p:nvSpPr>
        <p:spPr bwMode="auto">
          <a:xfrm>
            <a:off x="4648200" y="2073275"/>
            <a:ext cx="41290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region where </a:t>
            </a:r>
            <a:r>
              <a:rPr lang="en-GB" i="1">
                <a:latin typeface="Times New Roman" pitchFamily="18" charset="0"/>
              </a:rPr>
              <a:t>x</a:t>
            </a:r>
            <a:r>
              <a:rPr lang="en-GB"/>
              <a:t> + </a:t>
            </a:r>
            <a:r>
              <a:rPr lang="en-GB" i="1">
                <a:latin typeface="Times New Roman" pitchFamily="18" charset="0"/>
              </a:rPr>
              <a:t>y</a:t>
            </a:r>
            <a:r>
              <a:rPr lang="en-GB"/>
              <a:t> &lt; 3 </a:t>
            </a:r>
            <a:r>
              <a:rPr lang="en-US"/>
              <a:t>does not include points where </a:t>
            </a:r>
            <a:r>
              <a:rPr lang="en-GB" i="1">
                <a:latin typeface="Times New Roman" pitchFamily="18" charset="0"/>
              </a:rPr>
              <a:t>x</a:t>
            </a:r>
            <a:r>
              <a:rPr lang="en-GB"/>
              <a:t> + </a:t>
            </a:r>
            <a:r>
              <a:rPr lang="en-GB" i="1">
                <a:latin typeface="Times New Roman" pitchFamily="18" charset="0"/>
              </a:rPr>
              <a:t>y</a:t>
            </a:r>
            <a:r>
              <a:rPr lang="en-GB"/>
              <a:t> = 3</a:t>
            </a:r>
            <a:r>
              <a:rPr lang="en-US"/>
              <a:t> and so we draw this as a dotted line.</a:t>
            </a:r>
            <a:endParaRPr lang="en-GB"/>
          </a:p>
        </p:txBody>
      </p:sp>
      <p:sp>
        <p:nvSpPr>
          <p:cNvPr id="130072" name="Text Box 24"/>
          <p:cNvSpPr txBox="1">
            <a:spLocks noChangeArrowheads="1"/>
          </p:cNvSpPr>
          <p:nvPr/>
        </p:nvSpPr>
        <p:spPr bwMode="auto">
          <a:xfrm>
            <a:off x="4648200" y="3733800"/>
            <a:ext cx="3733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region </a:t>
            </a:r>
            <a:r>
              <a:rPr lang="en-US" i="1"/>
              <a:t>below</a:t>
            </a:r>
            <a:r>
              <a:rPr lang="en-US"/>
              <a:t> the line </a:t>
            </a:r>
            <a:r>
              <a:rPr lang="en-GB" i="1">
                <a:latin typeface="Times New Roman" pitchFamily="18" charset="0"/>
              </a:rPr>
              <a:t>x</a:t>
            </a:r>
            <a:r>
              <a:rPr lang="en-GB"/>
              <a:t> + </a:t>
            </a:r>
            <a:r>
              <a:rPr lang="en-GB" i="1">
                <a:latin typeface="Times New Roman" pitchFamily="18" charset="0"/>
              </a:rPr>
              <a:t>y</a:t>
            </a:r>
            <a:r>
              <a:rPr lang="en-GB"/>
              <a:t> = 3</a:t>
            </a:r>
            <a:r>
              <a:rPr lang="en-US"/>
              <a:t> contains every point where </a:t>
            </a:r>
            <a:r>
              <a:rPr lang="en-GB" i="1">
                <a:latin typeface="Times New Roman" pitchFamily="18" charset="0"/>
              </a:rPr>
              <a:t>x</a:t>
            </a:r>
            <a:r>
              <a:rPr lang="en-GB"/>
              <a:t> + </a:t>
            </a:r>
            <a:r>
              <a:rPr lang="en-GB" i="1">
                <a:latin typeface="Times New Roman" pitchFamily="18" charset="0"/>
              </a:rPr>
              <a:t>y</a:t>
            </a:r>
            <a:r>
              <a:rPr lang="en-GB"/>
              <a:t> &lt; 3</a:t>
            </a:r>
            <a:r>
              <a:rPr lang="en-US"/>
              <a:t>.</a:t>
            </a:r>
            <a:endParaRPr lang="en-GB"/>
          </a:p>
        </p:txBody>
      </p:sp>
      <p:sp>
        <p:nvSpPr>
          <p:cNvPr id="130073" name="Text Box 25"/>
          <p:cNvSpPr txBox="1">
            <a:spLocks noChangeArrowheads="1"/>
          </p:cNvSpPr>
          <p:nvPr/>
        </p:nvSpPr>
        <p:spPr bwMode="auto">
          <a:xfrm>
            <a:off x="4648200" y="5029200"/>
            <a:ext cx="3810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region </a:t>
            </a:r>
            <a:r>
              <a:rPr lang="en-US" i="1"/>
              <a:t>above</a:t>
            </a:r>
            <a:r>
              <a:rPr lang="en-US"/>
              <a:t> the line </a:t>
            </a:r>
            <a:r>
              <a:rPr lang="en-GB" i="1">
                <a:latin typeface="Times New Roman" pitchFamily="18" charset="0"/>
              </a:rPr>
              <a:t>x</a:t>
            </a:r>
            <a:r>
              <a:rPr lang="en-GB"/>
              <a:t> + </a:t>
            </a:r>
            <a:r>
              <a:rPr lang="en-GB" i="1">
                <a:latin typeface="Times New Roman" pitchFamily="18" charset="0"/>
              </a:rPr>
              <a:t>y</a:t>
            </a:r>
            <a:r>
              <a:rPr lang="en-GB"/>
              <a:t> = 3</a:t>
            </a:r>
            <a:r>
              <a:rPr lang="en-US"/>
              <a:t> contains every point where </a:t>
            </a:r>
            <a:r>
              <a:rPr lang="en-GB" i="1">
                <a:latin typeface="Times New Roman" pitchFamily="18" charset="0"/>
              </a:rPr>
              <a:t>x</a:t>
            </a:r>
            <a:r>
              <a:rPr lang="en-GB"/>
              <a:t> + </a:t>
            </a:r>
            <a:r>
              <a:rPr lang="en-GB" i="1">
                <a:latin typeface="Times New Roman" pitchFamily="18" charset="0"/>
              </a:rPr>
              <a:t>y</a:t>
            </a:r>
            <a:r>
              <a:rPr lang="en-GB"/>
              <a:t> &gt; 3</a:t>
            </a:r>
            <a:r>
              <a:rPr lang="en-US"/>
              <a:t>.</a:t>
            </a:r>
            <a:endParaRPr lang="en-GB"/>
          </a:p>
        </p:txBody>
      </p:sp>
      <p:grpSp>
        <p:nvGrpSpPr>
          <p:cNvPr id="39947" name="Group 29"/>
          <p:cNvGrpSpPr>
            <a:grpSpLocks/>
          </p:cNvGrpSpPr>
          <p:nvPr/>
        </p:nvGrpSpPr>
        <p:grpSpPr bwMode="auto">
          <a:xfrm>
            <a:off x="447675" y="2184400"/>
            <a:ext cx="4000500" cy="3638550"/>
            <a:chOff x="282" y="1376"/>
            <a:chExt cx="2520" cy="2292"/>
          </a:xfrm>
        </p:grpSpPr>
        <p:grpSp>
          <p:nvGrpSpPr>
            <p:cNvPr id="39951" name="Group 30"/>
            <p:cNvGrpSpPr>
              <a:grpSpLocks/>
            </p:cNvGrpSpPr>
            <p:nvPr/>
          </p:nvGrpSpPr>
          <p:grpSpPr bwMode="auto">
            <a:xfrm>
              <a:off x="282" y="1508"/>
              <a:ext cx="2520" cy="2160"/>
              <a:chOff x="282" y="1508"/>
              <a:chExt cx="2520" cy="2160"/>
            </a:xfrm>
          </p:grpSpPr>
          <p:sp>
            <p:nvSpPr>
              <p:cNvPr id="39979" name="Rectangle 31"/>
              <p:cNvSpPr>
                <a:spLocks noChangeArrowheads="1"/>
              </p:cNvSpPr>
              <p:nvPr/>
            </p:nvSpPr>
            <p:spPr bwMode="auto">
              <a:xfrm>
                <a:off x="28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80" name="Rectangle 32"/>
              <p:cNvSpPr>
                <a:spLocks noChangeArrowheads="1"/>
              </p:cNvSpPr>
              <p:nvPr/>
            </p:nvSpPr>
            <p:spPr bwMode="auto">
              <a:xfrm>
                <a:off x="28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81" name="Rectangle 33"/>
              <p:cNvSpPr>
                <a:spLocks noChangeArrowheads="1"/>
              </p:cNvSpPr>
              <p:nvPr/>
            </p:nvSpPr>
            <p:spPr bwMode="auto">
              <a:xfrm>
                <a:off x="46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82" name="Rectangle 34"/>
              <p:cNvSpPr>
                <a:spLocks noChangeArrowheads="1"/>
              </p:cNvSpPr>
              <p:nvPr/>
            </p:nvSpPr>
            <p:spPr bwMode="auto">
              <a:xfrm>
                <a:off x="64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83" name="Rectangle 35"/>
              <p:cNvSpPr>
                <a:spLocks noChangeArrowheads="1"/>
              </p:cNvSpPr>
              <p:nvPr/>
            </p:nvSpPr>
            <p:spPr bwMode="auto">
              <a:xfrm>
                <a:off x="46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84" name="Rectangle 36"/>
              <p:cNvSpPr>
                <a:spLocks noChangeArrowheads="1"/>
              </p:cNvSpPr>
              <p:nvPr/>
            </p:nvSpPr>
            <p:spPr bwMode="auto">
              <a:xfrm>
                <a:off x="64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85" name="Rectangle 37"/>
              <p:cNvSpPr>
                <a:spLocks noChangeArrowheads="1"/>
              </p:cNvSpPr>
              <p:nvPr/>
            </p:nvSpPr>
            <p:spPr bwMode="auto">
              <a:xfrm>
                <a:off x="82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86" name="Rectangle 38"/>
              <p:cNvSpPr>
                <a:spLocks noChangeArrowheads="1"/>
              </p:cNvSpPr>
              <p:nvPr/>
            </p:nvSpPr>
            <p:spPr bwMode="auto">
              <a:xfrm>
                <a:off x="100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87" name="Rectangle 39"/>
              <p:cNvSpPr>
                <a:spLocks noChangeArrowheads="1"/>
              </p:cNvSpPr>
              <p:nvPr/>
            </p:nvSpPr>
            <p:spPr bwMode="auto">
              <a:xfrm>
                <a:off x="82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88" name="Rectangle 40"/>
              <p:cNvSpPr>
                <a:spLocks noChangeArrowheads="1"/>
              </p:cNvSpPr>
              <p:nvPr/>
            </p:nvSpPr>
            <p:spPr bwMode="auto">
              <a:xfrm>
                <a:off x="100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89" name="Rectangle 41"/>
              <p:cNvSpPr>
                <a:spLocks noChangeArrowheads="1"/>
              </p:cNvSpPr>
              <p:nvPr/>
            </p:nvSpPr>
            <p:spPr bwMode="auto">
              <a:xfrm>
                <a:off x="118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90" name="Rectangle 42"/>
              <p:cNvSpPr>
                <a:spLocks noChangeArrowheads="1"/>
              </p:cNvSpPr>
              <p:nvPr/>
            </p:nvSpPr>
            <p:spPr bwMode="auto">
              <a:xfrm>
                <a:off x="136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91" name="Rectangle 43"/>
              <p:cNvSpPr>
                <a:spLocks noChangeArrowheads="1"/>
              </p:cNvSpPr>
              <p:nvPr/>
            </p:nvSpPr>
            <p:spPr bwMode="auto">
              <a:xfrm>
                <a:off x="118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92" name="Rectangle 44"/>
              <p:cNvSpPr>
                <a:spLocks noChangeArrowheads="1"/>
              </p:cNvSpPr>
              <p:nvPr/>
            </p:nvSpPr>
            <p:spPr bwMode="auto">
              <a:xfrm>
                <a:off x="136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93" name="Rectangle 45"/>
              <p:cNvSpPr>
                <a:spLocks noChangeArrowheads="1"/>
              </p:cNvSpPr>
              <p:nvPr/>
            </p:nvSpPr>
            <p:spPr bwMode="auto">
              <a:xfrm>
                <a:off x="28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94" name="Rectangle 46"/>
              <p:cNvSpPr>
                <a:spLocks noChangeArrowheads="1"/>
              </p:cNvSpPr>
              <p:nvPr/>
            </p:nvSpPr>
            <p:spPr bwMode="auto">
              <a:xfrm>
                <a:off x="28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95" name="Rectangle 47"/>
              <p:cNvSpPr>
                <a:spLocks noChangeArrowheads="1"/>
              </p:cNvSpPr>
              <p:nvPr/>
            </p:nvSpPr>
            <p:spPr bwMode="auto">
              <a:xfrm>
                <a:off x="46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96" name="Rectangle 48"/>
              <p:cNvSpPr>
                <a:spLocks noChangeArrowheads="1"/>
              </p:cNvSpPr>
              <p:nvPr/>
            </p:nvSpPr>
            <p:spPr bwMode="auto">
              <a:xfrm>
                <a:off x="64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97" name="Rectangle 49"/>
              <p:cNvSpPr>
                <a:spLocks noChangeArrowheads="1"/>
              </p:cNvSpPr>
              <p:nvPr/>
            </p:nvSpPr>
            <p:spPr bwMode="auto">
              <a:xfrm>
                <a:off x="46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98" name="Rectangle 50"/>
              <p:cNvSpPr>
                <a:spLocks noChangeArrowheads="1"/>
              </p:cNvSpPr>
              <p:nvPr/>
            </p:nvSpPr>
            <p:spPr bwMode="auto">
              <a:xfrm>
                <a:off x="64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99" name="Rectangle 51"/>
              <p:cNvSpPr>
                <a:spLocks noChangeArrowheads="1"/>
              </p:cNvSpPr>
              <p:nvPr/>
            </p:nvSpPr>
            <p:spPr bwMode="auto">
              <a:xfrm>
                <a:off x="28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00" name="Rectangle 52"/>
              <p:cNvSpPr>
                <a:spLocks noChangeArrowheads="1"/>
              </p:cNvSpPr>
              <p:nvPr/>
            </p:nvSpPr>
            <p:spPr bwMode="auto">
              <a:xfrm>
                <a:off x="28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01" name="Rectangle 53"/>
              <p:cNvSpPr>
                <a:spLocks noChangeArrowheads="1"/>
              </p:cNvSpPr>
              <p:nvPr/>
            </p:nvSpPr>
            <p:spPr bwMode="auto">
              <a:xfrm>
                <a:off x="46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02" name="Rectangle 54"/>
              <p:cNvSpPr>
                <a:spLocks noChangeArrowheads="1"/>
              </p:cNvSpPr>
              <p:nvPr/>
            </p:nvSpPr>
            <p:spPr bwMode="auto">
              <a:xfrm>
                <a:off x="64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03" name="Rectangle 55"/>
              <p:cNvSpPr>
                <a:spLocks noChangeArrowheads="1"/>
              </p:cNvSpPr>
              <p:nvPr/>
            </p:nvSpPr>
            <p:spPr bwMode="auto">
              <a:xfrm>
                <a:off x="46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04" name="Rectangle 56"/>
              <p:cNvSpPr>
                <a:spLocks noChangeArrowheads="1"/>
              </p:cNvSpPr>
              <p:nvPr/>
            </p:nvSpPr>
            <p:spPr bwMode="auto">
              <a:xfrm>
                <a:off x="64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05" name="Rectangle 57"/>
              <p:cNvSpPr>
                <a:spLocks noChangeArrowheads="1"/>
              </p:cNvSpPr>
              <p:nvPr/>
            </p:nvSpPr>
            <p:spPr bwMode="auto">
              <a:xfrm>
                <a:off x="82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06" name="Rectangle 58"/>
              <p:cNvSpPr>
                <a:spLocks noChangeArrowheads="1"/>
              </p:cNvSpPr>
              <p:nvPr/>
            </p:nvSpPr>
            <p:spPr bwMode="auto">
              <a:xfrm>
                <a:off x="100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07" name="Rectangle 59"/>
              <p:cNvSpPr>
                <a:spLocks noChangeArrowheads="1"/>
              </p:cNvSpPr>
              <p:nvPr/>
            </p:nvSpPr>
            <p:spPr bwMode="auto">
              <a:xfrm>
                <a:off x="82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08" name="Rectangle 60"/>
              <p:cNvSpPr>
                <a:spLocks noChangeArrowheads="1"/>
              </p:cNvSpPr>
              <p:nvPr/>
            </p:nvSpPr>
            <p:spPr bwMode="auto">
              <a:xfrm>
                <a:off x="100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09" name="Rectangle 61"/>
              <p:cNvSpPr>
                <a:spLocks noChangeArrowheads="1"/>
              </p:cNvSpPr>
              <p:nvPr/>
            </p:nvSpPr>
            <p:spPr bwMode="auto">
              <a:xfrm>
                <a:off x="118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10" name="Rectangle 62"/>
              <p:cNvSpPr>
                <a:spLocks noChangeArrowheads="1"/>
              </p:cNvSpPr>
              <p:nvPr/>
            </p:nvSpPr>
            <p:spPr bwMode="auto">
              <a:xfrm>
                <a:off x="136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11" name="Rectangle 63"/>
              <p:cNvSpPr>
                <a:spLocks noChangeArrowheads="1"/>
              </p:cNvSpPr>
              <p:nvPr/>
            </p:nvSpPr>
            <p:spPr bwMode="auto">
              <a:xfrm>
                <a:off x="118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12" name="Rectangle 64"/>
              <p:cNvSpPr>
                <a:spLocks noChangeArrowheads="1"/>
              </p:cNvSpPr>
              <p:nvPr/>
            </p:nvSpPr>
            <p:spPr bwMode="auto">
              <a:xfrm>
                <a:off x="136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13" name="Rectangle 65"/>
              <p:cNvSpPr>
                <a:spLocks noChangeArrowheads="1"/>
              </p:cNvSpPr>
              <p:nvPr/>
            </p:nvSpPr>
            <p:spPr bwMode="auto">
              <a:xfrm>
                <a:off x="82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14" name="Rectangle 66"/>
              <p:cNvSpPr>
                <a:spLocks noChangeArrowheads="1"/>
              </p:cNvSpPr>
              <p:nvPr/>
            </p:nvSpPr>
            <p:spPr bwMode="auto">
              <a:xfrm>
                <a:off x="100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15" name="Rectangle 67"/>
              <p:cNvSpPr>
                <a:spLocks noChangeArrowheads="1"/>
              </p:cNvSpPr>
              <p:nvPr/>
            </p:nvSpPr>
            <p:spPr bwMode="auto">
              <a:xfrm>
                <a:off x="82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16" name="Rectangle 68"/>
              <p:cNvSpPr>
                <a:spLocks noChangeArrowheads="1"/>
              </p:cNvSpPr>
              <p:nvPr/>
            </p:nvSpPr>
            <p:spPr bwMode="auto">
              <a:xfrm>
                <a:off x="100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17" name="Rectangle 69"/>
              <p:cNvSpPr>
                <a:spLocks noChangeArrowheads="1"/>
              </p:cNvSpPr>
              <p:nvPr/>
            </p:nvSpPr>
            <p:spPr bwMode="auto">
              <a:xfrm>
                <a:off x="118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18" name="Rectangle 70"/>
              <p:cNvSpPr>
                <a:spLocks noChangeArrowheads="1"/>
              </p:cNvSpPr>
              <p:nvPr/>
            </p:nvSpPr>
            <p:spPr bwMode="auto">
              <a:xfrm>
                <a:off x="136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19" name="Rectangle 71"/>
              <p:cNvSpPr>
                <a:spLocks noChangeArrowheads="1"/>
              </p:cNvSpPr>
              <p:nvPr/>
            </p:nvSpPr>
            <p:spPr bwMode="auto">
              <a:xfrm>
                <a:off x="118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20" name="Rectangle 72"/>
              <p:cNvSpPr>
                <a:spLocks noChangeArrowheads="1"/>
              </p:cNvSpPr>
              <p:nvPr/>
            </p:nvSpPr>
            <p:spPr bwMode="auto">
              <a:xfrm>
                <a:off x="136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21" name="Rectangle 73"/>
              <p:cNvSpPr>
                <a:spLocks noChangeArrowheads="1"/>
              </p:cNvSpPr>
              <p:nvPr/>
            </p:nvSpPr>
            <p:spPr bwMode="auto">
              <a:xfrm>
                <a:off x="154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22" name="Rectangle 74"/>
              <p:cNvSpPr>
                <a:spLocks noChangeArrowheads="1"/>
              </p:cNvSpPr>
              <p:nvPr/>
            </p:nvSpPr>
            <p:spPr bwMode="auto">
              <a:xfrm>
                <a:off x="172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23" name="Rectangle 75"/>
              <p:cNvSpPr>
                <a:spLocks noChangeArrowheads="1"/>
              </p:cNvSpPr>
              <p:nvPr/>
            </p:nvSpPr>
            <p:spPr bwMode="auto">
              <a:xfrm>
                <a:off x="154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24" name="Rectangle 76"/>
              <p:cNvSpPr>
                <a:spLocks noChangeArrowheads="1"/>
              </p:cNvSpPr>
              <p:nvPr/>
            </p:nvSpPr>
            <p:spPr bwMode="auto">
              <a:xfrm>
                <a:off x="172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25" name="Rectangle 77"/>
              <p:cNvSpPr>
                <a:spLocks noChangeArrowheads="1"/>
              </p:cNvSpPr>
              <p:nvPr/>
            </p:nvSpPr>
            <p:spPr bwMode="auto">
              <a:xfrm>
                <a:off x="190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26" name="Rectangle 78"/>
              <p:cNvSpPr>
                <a:spLocks noChangeArrowheads="1"/>
              </p:cNvSpPr>
              <p:nvPr/>
            </p:nvSpPr>
            <p:spPr bwMode="auto">
              <a:xfrm>
                <a:off x="208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27" name="Rectangle 79"/>
              <p:cNvSpPr>
                <a:spLocks noChangeArrowheads="1"/>
              </p:cNvSpPr>
              <p:nvPr/>
            </p:nvSpPr>
            <p:spPr bwMode="auto">
              <a:xfrm>
                <a:off x="190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28" name="Rectangle 80"/>
              <p:cNvSpPr>
                <a:spLocks noChangeArrowheads="1"/>
              </p:cNvSpPr>
              <p:nvPr/>
            </p:nvSpPr>
            <p:spPr bwMode="auto">
              <a:xfrm>
                <a:off x="208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29" name="Rectangle 81"/>
              <p:cNvSpPr>
                <a:spLocks noChangeArrowheads="1"/>
              </p:cNvSpPr>
              <p:nvPr/>
            </p:nvSpPr>
            <p:spPr bwMode="auto">
              <a:xfrm>
                <a:off x="226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30" name="Rectangle 82"/>
              <p:cNvSpPr>
                <a:spLocks noChangeArrowheads="1"/>
              </p:cNvSpPr>
              <p:nvPr/>
            </p:nvSpPr>
            <p:spPr bwMode="auto">
              <a:xfrm>
                <a:off x="244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31" name="Rectangle 83"/>
              <p:cNvSpPr>
                <a:spLocks noChangeArrowheads="1"/>
              </p:cNvSpPr>
              <p:nvPr/>
            </p:nvSpPr>
            <p:spPr bwMode="auto">
              <a:xfrm>
                <a:off x="226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32" name="Rectangle 84"/>
              <p:cNvSpPr>
                <a:spLocks noChangeArrowheads="1"/>
              </p:cNvSpPr>
              <p:nvPr/>
            </p:nvSpPr>
            <p:spPr bwMode="auto">
              <a:xfrm>
                <a:off x="244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33" name="Rectangle 85"/>
              <p:cNvSpPr>
                <a:spLocks noChangeArrowheads="1"/>
              </p:cNvSpPr>
              <p:nvPr/>
            </p:nvSpPr>
            <p:spPr bwMode="auto">
              <a:xfrm>
                <a:off x="2622" y="15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34" name="Rectangle 86"/>
              <p:cNvSpPr>
                <a:spLocks noChangeArrowheads="1"/>
              </p:cNvSpPr>
              <p:nvPr/>
            </p:nvSpPr>
            <p:spPr bwMode="auto">
              <a:xfrm>
                <a:off x="2622" y="16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35" name="Rectangle 87"/>
              <p:cNvSpPr>
                <a:spLocks noChangeArrowheads="1"/>
              </p:cNvSpPr>
              <p:nvPr/>
            </p:nvSpPr>
            <p:spPr bwMode="auto">
              <a:xfrm>
                <a:off x="154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36" name="Rectangle 88"/>
              <p:cNvSpPr>
                <a:spLocks noChangeArrowheads="1"/>
              </p:cNvSpPr>
              <p:nvPr/>
            </p:nvSpPr>
            <p:spPr bwMode="auto">
              <a:xfrm>
                <a:off x="172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37" name="Rectangle 89"/>
              <p:cNvSpPr>
                <a:spLocks noChangeArrowheads="1"/>
              </p:cNvSpPr>
              <p:nvPr/>
            </p:nvSpPr>
            <p:spPr bwMode="auto">
              <a:xfrm>
                <a:off x="154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38" name="Rectangle 90"/>
              <p:cNvSpPr>
                <a:spLocks noChangeArrowheads="1"/>
              </p:cNvSpPr>
              <p:nvPr/>
            </p:nvSpPr>
            <p:spPr bwMode="auto">
              <a:xfrm>
                <a:off x="172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39" name="Rectangle 91"/>
              <p:cNvSpPr>
                <a:spLocks noChangeArrowheads="1"/>
              </p:cNvSpPr>
              <p:nvPr/>
            </p:nvSpPr>
            <p:spPr bwMode="auto">
              <a:xfrm>
                <a:off x="190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40" name="Rectangle 92"/>
              <p:cNvSpPr>
                <a:spLocks noChangeArrowheads="1"/>
              </p:cNvSpPr>
              <p:nvPr/>
            </p:nvSpPr>
            <p:spPr bwMode="auto">
              <a:xfrm>
                <a:off x="208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41" name="Rectangle 93"/>
              <p:cNvSpPr>
                <a:spLocks noChangeArrowheads="1"/>
              </p:cNvSpPr>
              <p:nvPr/>
            </p:nvSpPr>
            <p:spPr bwMode="auto">
              <a:xfrm>
                <a:off x="190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42" name="Rectangle 94"/>
              <p:cNvSpPr>
                <a:spLocks noChangeArrowheads="1"/>
              </p:cNvSpPr>
              <p:nvPr/>
            </p:nvSpPr>
            <p:spPr bwMode="auto">
              <a:xfrm>
                <a:off x="208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43" name="Rectangle 95"/>
              <p:cNvSpPr>
                <a:spLocks noChangeArrowheads="1"/>
              </p:cNvSpPr>
              <p:nvPr/>
            </p:nvSpPr>
            <p:spPr bwMode="auto">
              <a:xfrm>
                <a:off x="154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44" name="Rectangle 96"/>
              <p:cNvSpPr>
                <a:spLocks noChangeArrowheads="1"/>
              </p:cNvSpPr>
              <p:nvPr/>
            </p:nvSpPr>
            <p:spPr bwMode="auto">
              <a:xfrm>
                <a:off x="172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45" name="Rectangle 97"/>
              <p:cNvSpPr>
                <a:spLocks noChangeArrowheads="1"/>
              </p:cNvSpPr>
              <p:nvPr/>
            </p:nvSpPr>
            <p:spPr bwMode="auto">
              <a:xfrm>
                <a:off x="154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46" name="Rectangle 98"/>
              <p:cNvSpPr>
                <a:spLocks noChangeArrowheads="1"/>
              </p:cNvSpPr>
              <p:nvPr/>
            </p:nvSpPr>
            <p:spPr bwMode="auto">
              <a:xfrm>
                <a:off x="172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47" name="Rectangle 99"/>
              <p:cNvSpPr>
                <a:spLocks noChangeArrowheads="1"/>
              </p:cNvSpPr>
              <p:nvPr/>
            </p:nvSpPr>
            <p:spPr bwMode="auto">
              <a:xfrm>
                <a:off x="190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48" name="Rectangle 100"/>
              <p:cNvSpPr>
                <a:spLocks noChangeArrowheads="1"/>
              </p:cNvSpPr>
              <p:nvPr/>
            </p:nvSpPr>
            <p:spPr bwMode="auto">
              <a:xfrm>
                <a:off x="208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49" name="Rectangle 101"/>
              <p:cNvSpPr>
                <a:spLocks noChangeArrowheads="1"/>
              </p:cNvSpPr>
              <p:nvPr/>
            </p:nvSpPr>
            <p:spPr bwMode="auto">
              <a:xfrm>
                <a:off x="190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50" name="Rectangle 102"/>
              <p:cNvSpPr>
                <a:spLocks noChangeArrowheads="1"/>
              </p:cNvSpPr>
              <p:nvPr/>
            </p:nvSpPr>
            <p:spPr bwMode="auto">
              <a:xfrm>
                <a:off x="208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51" name="Rectangle 103"/>
              <p:cNvSpPr>
                <a:spLocks noChangeArrowheads="1"/>
              </p:cNvSpPr>
              <p:nvPr/>
            </p:nvSpPr>
            <p:spPr bwMode="auto">
              <a:xfrm>
                <a:off x="226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52" name="Rectangle 104"/>
              <p:cNvSpPr>
                <a:spLocks noChangeArrowheads="1"/>
              </p:cNvSpPr>
              <p:nvPr/>
            </p:nvSpPr>
            <p:spPr bwMode="auto">
              <a:xfrm>
                <a:off x="244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53" name="Rectangle 105"/>
              <p:cNvSpPr>
                <a:spLocks noChangeArrowheads="1"/>
              </p:cNvSpPr>
              <p:nvPr/>
            </p:nvSpPr>
            <p:spPr bwMode="auto">
              <a:xfrm>
                <a:off x="226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54" name="Rectangle 106"/>
              <p:cNvSpPr>
                <a:spLocks noChangeArrowheads="1"/>
              </p:cNvSpPr>
              <p:nvPr/>
            </p:nvSpPr>
            <p:spPr bwMode="auto">
              <a:xfrm>
                <a:off x="244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55" name="Rectangle 107"/>
              <p:cNvSpPr>
                <a:spLocks noChangeArrowheads="1"/>
              </p:cNvSpPr>
              <p:nvPr/>
            </p:nvSpPr>
            <p:spPr bwMode="auto">
              <a:xfrm>
                <a:off x="2622" y="18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56" name="Rectangle 108"/>
              <p:cNvSpPr>
                <a:spLocks noChangeArrowheads="1"/>
              </p:cNvSpPr>
              <p:nvPr/>
            </p:nvSpPr>
            <p:spPr bwMode="auto">
              <a:xfrm>
                <a:off x="2622" y="20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57" name="Rectangle 109"/>
              <p:cNvSpPr>
                <a:spLocks noChangeArrowheads="1"/>
              </p:cNvSpPr>
              <p:nvPr/>
            </p:nvSpPr>
            <p:spPr bwMode="auto">
              <a:xfrm>
                <a:off x="226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58" name="Rectangle 110"/>
              <p:cNvSpPr>
                <a:spLocks noChangeArrowheads="1"/>
              </p:cNvSpPr>
              <p:nvPr/>
            </p:nvSpPr>
            <p:spPr bwMode="auto">
              <a:xfrm>
                <a:off x="244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59" name="Rectangle 111"/>
              <p:cNvSpPr>
                <a:spLocks noChangeArrowheads="1"/>
              </p:cNvSpPr>
              <p:nvPr/>
            </p:nvSpPr>
            <p:spPr bwMode="auto">
              <a:xfrm>
                <a:off x="226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60" name="Rectangle 112"/>
              <p:cNvSpPr>
                <a:spLocks noChangeArrowheads="1"/>
              </p:cNvSpPr>
              <p:nvPr/>
            </p:nvSpPr>
            <p:spPr bwMode="auto">
              <a:xfrm>
                <a:off x="244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61" name="Rectangle 113"/>
              <p:cNvSpPr>
                <a:spLocks noChangeArrowheads="1"/>
              </p:cNvSpPr>
              <p:nvPr/>
            </p:nvSpPr>
            <p:spPr bwMode="auto">
              <a:xfrm>
                <a:off x="2622" y="22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62" name="Rectangle 114"/>
              <p:cNvSpPr>
                <a:spLocks noChangeArrowheads="1"/>
              </p:cNvSpPr>
              <p:nvPr/>
            </p:nvSpPr>
            <p:spPr bwMode="auto">
              <a:xfrm>
                <a:off x="2622" y="24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63" name="Rectangle 115"/>
              <p:cNvSpPr>
                <a:spLocks noChangeArrowheads="1"/>
              </p:cNvSpPr>
              <p:nvPr/>
            </p:nvSpPr>
            <p:spPr bwMode="auto">
              <a:xfrm>
                <a:off x="28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64" name="Rectangle 116"/>
              <p:cNvSpPr>
                <a:spLocks noChangeArrowheads="1"/>
              </p:cNvSpPr>
              <p:nvPr/>
            </p:nvSpPr>
            <p:spPr bwMode="auto">
              <a:xfrm>
                <a:off x="28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65" name="Rectangle 117"/>
              <p:cNvSpPr>
                <a:spLocks noChangeArrowheads="1"/>
              </p:cNvSpPr>
              <p:nvPr/>
            </p:nvSpPr>
            <p:spPr bwMode="auto">
              <a:xfrm>
                <a:off x="46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66" name="Rectangle 118"/>
              <p:cNvSpPr>
                <a:spLocks noChangeArrowheads="1"/>
              </p:cNvSpPr>
              <p:nvPr/>
            </p:nvSpPr>
            <p:spPr bwMode="auto">
              <a:xfrm>
                <a:off x="64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67" name="Rectangle 119"/>
              <p:cNvSpPr>
                <a:spLocks noChangeArrowheads="1"/>
              </p:cNvSpPr>
              <p:nvPr/>
            </p:nvSpPr>
            <p:spPr bwMode="auto">
              <a:xfrm>
                <a:off x="46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68" name="Rectangle 120"/>
              <p:cNvSpPr>
                <a:spLocks noChangeArrowheads="1"/>
              </p:cNvSpPr>
              <p:nvPr/>
            </p:nvSpPr>
            <p:spPr bwMode="auto">
              <a:xfrm>
                <a:off x="64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69" name="Rectangle 121"/>
              <p:cNvSpPr>
                <a:spLocks noChangeArrowheads="1"/>
              </p:cNvSpPr>
              <p:nvPr/>
            </p:nvSpPr>
            <p:spPr bwMode="auto">
              <a:xfrm>
                <a:off x="28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70" name="Rectangle 122"/>
              <p:cNvSpPr>
                <a:spLocks noChangeArrowheads="1"/>
              </p:cNvSpPr>
              <p:nvPr/>
            </p:nvSpPr>
            <p:spPr bwMode="auto">
              <a:xfrm>
                <a:off x="28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71" name="Rectangle 123"/>
              <p:cNvSpPr>
                <a:spLocks noChangeArrowheads="1"/>
              </p:cNvSpPr>
              <p:nvPr/>
            </p:nvSpPr>
            <p:spPr bwMode="auto">
              <a:xfrm>
                <a:off x="46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72" name="Rectangle 124"/>
              <p:cNvSpPr>
                <a:spLocks noChangeArrowheads="1"/>
              </p:cNvSpPr>
              <p:nvPr/>
            </p:nvSpPr>
            <p:spPr bwMode="auto">
              <a:xfrm>
                <a:off x="64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73" name="Rectangle 125"/>
              <p:cNvSpPr>
                <a:spLocks noChangeArrowheads="1"/>
              </p:cNvSpPr>
              <p:nvPr/>
            </p:nvSpPr>
            <p:spPr bwMode="auto">
              <a:xfrm>
                <a:off x="46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74" name="Rectangle 126"/>
              <p:cNvSpPr>
                <a:spLocks noChangeArrowheads="1"/>
              </p:cNvSpPr>
              <p:nvPr/>
            </p:nvSpPr>
            <p:spPr bwMode="auto">
              <a:xfrm>
                <a:off x="64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75" name="Rectangle 127"/>
              <p:cNvSpPr>
                <a:spLocks noChangeArrowheads="1"/>
              </p:cNvSpPr>
              <p:nvPr/>
            </p:nvSpPr>
            <p:spPr bwMode="auto">
              <a:xfrm>
                <a:off x="82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76" name="Rectangle 128"/>
              <p:cNvSpPr>
                <a:spLocks noChangeArrowheads="1"/>
              </p:cNvSpPr>
              <p:nvPr/>
            </p:nvSpPr>
            <p:spPr bwMode="auto">
              <a:xfrm>
                <a:off x="100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77" name="Rectangle 129"/>
              <p:cNvSpPr>
                <a:spLocks noChangeArrowheads="1"/>
              </p:cNvSpPr>
              <p:nvPr/>
            </p:nvSpPr>
            <p:spPr bwMode="auto">
              <a:xfrm>
                <a:off x="82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78" name="Rectangle 130"/>
              <p:cNvSpPr>
                <a:spLocks noChangeArrowheads="1"/>
              </p:cNvSpPr>
              <p:nvPr/>
            </p:nvSpPr>
            <p:spPr bwMode="auto">
              <a:xfrm>
                <a:off x="100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79" name="Rectangle 131"/>
              <p:cNvSpPr>
                <a:spLocks noChangeArrowheads="1"/>
              </p:cNvSpPr>
              <p:nvPr/>
            </p:nvSpPr>
            <p:spPr bwMode="auto">
              <a:xfrm>
                <a:off x="118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80" name="Rectangle 132"/>
              <p:cNvSpPr>
                <a:spLocks noChangeArrowheads="1"/>
              </p:cNvSpPr>
              <p:nvPr/>
            </p:nvSpPr>
            <p:spPr bwMode="auto">
              <a:xfrm>
                <a:off x="136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81" name="Rectangle 133"/>
              <p:cNvSpPr>
                <a:spLocks noChangeArrowheads="1"/>
              </p:cNvSpPr>
              <p:nvPr/>
            </p:nvSpPr>
            <p:spPr bwMode="auto">
              <a:xfrm>
                <a:off x="118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82" name="Rectangle 134"/>
              <p:cNvSpPr>
                <a:spLocks noChangeArrowheads="1"/>
              </p:cNvSpPr>
              <p:nvPr/>
            </p:nvSpPr>
            <p:spPr bwMode="auto">
              <a:xfrm>
                <a:off x="136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83" name="Rectangle 135"/>
              <p:cNvSpPr>
                <a:spLocks noChangeArrowheads="1"/>
              </p:cNvSpPr>
              <p:nvPr/>
            </p:nvSpPr>
            <p:spPr bwMode="auto">
              <a:xfrm>
                <a:off x="82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84" name="Rectangle 136"/>
              <p:cNvSpPr>
                <a:spLocks noChangeArrowheads="1"/>
              </p:cNvSpPr>
              <p:nvPr/>
            </p:nvSpPr>
            <p:spPr bwMode="auto">
              <a:xfrm>
                <a:off x="100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85" name="Rectangle 137"/>
              <p:cNvSpPr>
                <a:spLocks noChangeArrowheads="1"/>
              </p:cNvSpPr>
              <p:nvPr/>
            </p:nvSpPr>
            <p:spPr bwMode="auto">
              <a:xfrm>
                <a:off x="82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86" name="Rectangle 138"/>
              <p:cNvSpPr>
                <a:spLocks noChangeArrowheads="1"/>
              </p:cNvSpPr>
              <p:nvPr/>
            </p:nvSpPr>
            <p:spPr bwMode="auto">
              <a:xfrm>
                <a:off x="100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87" name="Rectangle 139"/>
              <p:cNvSpPr>
                <a:spLocks noChangeArrowheads="1"/>
              </p:cNvSpPr>
              <p:nvPr/>
            </p:nvSpPr>
            <p:spPr bwMode="auto">
              <a:xfrm>
                <a:off x="118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88" name="Rectangle 140"/>
              <p:cNvSpPr>
                <a:spLocks noChangeArrowheads="1"/>
              </p:cNvSpPr>
              <p:nvPr/>
            </p:nvSpPr>
            <p:spPr bwMode="auto">
              <a:xfrm>
                <a:off x="136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89" name="Rectangle 141"/>
              <p:cNvSpPr>
                <a:spLocks noChangeArrowheads="1"/>
              </p:cNvSpPr>
              <p:nvPr/>
            </p:nvSpPr>
            <p:spPr bwMode="auto">
              <a:xfrm>
                <a:off x="118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90" name="Rectangle 142"/>
              <p:cNvSpPr>
                <a:spLocks noChangeArrowheads="1"/>
              </p:cNvSpPr>
              <p:nvPr/>
            </p:nvSpPr>
            <p:spPr bwMode="auto">
              <a:xfrm>
                <a:off x="136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91" name="Rectangle 143"/>
              <p:cNvSpPr>
                <a:spLocks noChangeArrowheads="1"/>
              </p:cNvSpPr>
              <p:nvPr/>
            </p:nvSpPr>
            <p:spPr bwMode="auto">
              <a:xfrm>
                <a:off x="28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92" name="Rectangle 144"/>
              <p:cNvSpPr>
                <a:spLocks noChangeArrowheads="1"/>
              </p:cNvSpPr>
              <p:nvPr/>
            </p:nvSpPr>
            <p:spPr bwMode="auto">
              <a:xfrm>
                <a:off x="28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93" name="Rectangle 145"/>
              <p:cNvSpPr>
                <a:spLocks noChangeArrowheads="1"/>
              </p:cNvSpPr>
              <p:nvPr/>
            </p:nvSpPr>
            <p:spPr bwMode="auto">
              <a:xfrm>
                <a:off x="46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94" name="Rectangle 146"/>
              <p:cNvSpPr>
                <a:spLocks noChangeArrowheads="1"/>
              </p:cNvSpPr>
              <p:nvPr/>
            </p:nvSpPr>
            <p:spPr bwMode="auto">
              <a:xfrm>
                <a:off x="64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95" name="Rectangle 147"/>
              <p:cNvSpPr>
                <a:spLocks noChangeArrowheads="1"/>
              </p:cNvSpPr>
              <p:nvPr/>
            </p:nvSpPr>
            <p:spPr bwMode="auto">
              <a:xfrm>
                <a:off x="46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96" name="Rectangle 148"/>
              <p:cNvSpPr>
                <a:spLocks noChangeArrowheads="1"/>
              </p:cNvSpPr>
              <p:nvPr/>
            </p:nvSpPr>
            <p:spPr bwMode="auto">
              <a:xfrm>
                <a:off x="64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97" name="Rectangle 149"/>
              <p:cNvSpPr>
                <a:spLocks noChangeArrowheads="1"/>
              </p:cNvSpPr>
              <p:nvPr/>
            </p:nvSpPr>
            <p:spPr bwMode="auto">
              <a:xfrm>
                <a:off x="82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98" name="Rectangle 150"/>
              <p:cNvSpPr>
                <a:spLocks noChangeArrowheads="1"/>
              </p:cNvSpPr>
              <p:nvPr/>
            </p:nvSpPr>
            <p:spPr bwMode="auto">
              <a:xfrm>
                <a:off x="100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099" name="Rectangle 151"/>
              <p:cNvSpPr>
                <a:spLocks noChangeArrowheads="1"/>
              </p:cNvSpPr>
              <p:nvPr/>
            </p:nvSpPr>
            <p:spPr bwMode="auto">
              <a:xfrm>
                <a:off x="82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00" name="Rectangle 152"/>
              <p:cNvSpPr>
                <a:spLocks noChangeArrowheads="1"/>
              </p:cNvSpPr>
              <p:nvPr/>
            </p:nvSpPr>
            <p:spPr bwMode="auto">
              <a:xfrm>
                <a:off x="100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01" name="Rectangle 153"/>
              <p:cNvSpPr>
                <a:spLocks noChangeArrowheads="1"/>
              </p:cNvSpPr>
              <p:nvPr/>
            </p:nvSpPr>
            <p:spPr bwMode="auto">
              <a:xfrm>
                <a:off x="118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02" name="Rectangle 154"/>
              <p:cNvSpPr>
                <a:spLocks noChangeArrowheads="1"/>
              </p:cNvSpPr>
              <p:nvPr/>
            </p:nvSpPr>
            <p:spPr bwMode="auto">
              <a:xfrm>
                <a:off x="136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03" name="Rectangle 155"/>
              <p:cNvSpPr>
                <a:spLocks noChangeArrowheads="1"/>
              </p:cNvSpPr>
              <p:nvPr/>
            </p:nvSpPr>
            <p:spPr bwMode="auto">
              <a:xfrm>
                <a:off x="118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04" name="Rectangle 156"/>
              <p:cNvSpPr>
                <a:spLocks noChangeArrowheads="1"/>
              </p:cNvSpPr>
              <p:nvPr/>
            </p:nvSpPr>
            <p:spPr bwMode="auto">
              <a:xfrm>
                <a:off x="136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05" name="Rectangle 157"/>
              <p:cNvSpPr>
                <a:spLocks noChangeArrowheads="1"/>
              </p:cNvSpPr>
              <p:nvPr/>
            </p:nvSpPr>
            <p:spPr bwMode="auto">
              <a:xfrm>
                <a:off x="154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06" name="Rectangle 158"/>
              <p:cNvSpPr>
                <a:spLocks noChangeArrowheads="1"/>
              </p:cNvSpPr>
              <p:nvPr/>
            </p:nvSpPr>
            <p:spPr bwMode="auto">
              <a:xfrm>
                <a:off x="172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07" name="Rectangle 159"/>
              <p:cNvSpPr>
                <a:spLocks noChangeArrowheads="1"/>
              </p:cNvSpPr>
              <p:nvPr/>
            </p:nvSpPr>
            <p:spPr bwMode="auto">
              <a:xfrm>
                <a:off x="154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08" name="Rectangle 160"/>
              <p:cNvSpPr>
                <a:spLocks noChangeArrowheads="1"/>
              </p:cNvSpPr>
              <p:nvPr/>
            </p:nvSpPr>
            <p:spPr bwMode="auto">
              <a:xfrm>
                <a:off x="172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09" name="Rectangle 161"/>
              <p:cNvSpPr>
                <a:spLocks noChangeArrowheads="1"/>
              </p:cNvSpPr>
              <p:nvPr/>
            </p:nvSpPr>
            <p:spPr bwMode="auto">
              <a:xfrm>
                <a:off x="190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10" name="Rectangle 162"/>
              <p:cNvSpPr>
                <a:spLocks noChangeArrowheads="1"/>
              </p:cNvSpPr>
              <p:nvPr/>
            </p:nvSpPr>
            <p:spPr bwMode="auto">
              <a:xfrm>
                <a:off x="208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11" name="Rectangle 163"/>
              <p:cNvSpPr>
                <a:spLocks noChangeArrowheads="1"/>
              </p:cNvSpPr>
              <p:nvPr/>
            </p:nvSpPr>
            <p:spPr bwMode="auto">
              <a:xfrm>
                <a:off x="190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12" name="Rectangle 164"/>
              <p:cNvSpPr>
                <a:spLocks noChangeArrowheads="1"/>
              </p:cNvSpPr>
              <p:nvPr/>
            </p:nvSpPr>
            <p:spPr bwMode="auto">
              <a:xfrm>
                <a:off x="208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13" name="Rectangle 165"/>
              <p:cNvSpPr>
                <a:spLocks noChangeArrowheads="1"/>
              </p:cNvSpPr>
              <p:nvPr/>
            </p:nvSpPr>
            <p:spPr bwMode="auto">
              <a:xfrm>
                <a:off x="154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14" name="Rectangle 166"/>
              <p:cNvSpPr>
                <a:spLocks noChangeArrowheads="1"/>
              </p:cNvSpPr>
              <p:nvPr/>
            </p:nvSpPr>
            <p:spPr bwMode="auto">
              <a:xfrm>
                <a:off x="172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15" name="Rectangle 167"/>
              <p:cNvSpPr>
                <a:spLocks noChangeArrowheads="1"/>
              </p:cNvSpPr>
              <p:nvPr/>
            </p:nvSpPr>
            <p:spPr bwMode="auto">
              <a:xfrm>
                <a:off x="154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16" name="Rectangle 168"/>
              <p:cNvSpPr>
                <a:spLocks noChangeArrowheads="1"/>
              </p:cNvSpPr>
              <p:nvPr/>
            </p:nvSpPr>
            <p:spPr bwMode="auto">
              <a:xfrm>
                <a:off x="172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17" name="Rectangle 169"/>
              <p:cNvSpPr>
                <a:spLocks noChangeArrowheads="1"/>
              </p:cNvSpPr>
              <p:nvPr/>
            </p:nvSpPr>
            <p:spPr bwMode="auto">
              <a:xfrm>
                <a:off x="190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18" name="Rectangle 170"/>
              <p:cNvSpPr>
                <a:spLocks noChangeArrowheads="1"/>
              </p:cNvSpPr>
              <p:nvPr/>
            </p:nvSpPr>
            <p:spPr bwMode="auto">
              <a:xfrm>
                <a:off x="208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19" name="Rectangle 171"/>
              <p:cNvSpPr>
                <a:spLocks noChangeArrowheads="1"/>
              </p:cNvSpPr>
              <p:nvPr/>
            </p:nvSpPr>
            <p:spPr bwMode="auto">
              <a:xfrm>
                <a:off x="190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20" name="Rectangle 172"/>
              <p:cNvSpPr>
                <a:spLocks noChangeArrowheads="1"/>
              </p:cNvSpPr>
              <p:nvPr/>
            </p:nvSpPr>
            <p:spPr bwMode="auto">
              <a:xfrm>
                <a:off x="208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21" name="Rectangle 173"/>
              <p:cNvSpPr>
                <a:spLocks noChangeArrowheads="1"/>
              </p:cNvSpPr>
              <p:nvPr/>
            </p:nvSpPr>
            <p:spPr bwMode="auto">
              <a:xfrm>
                <a:off x="226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22" name="Rectangle 174"/>
              <p:cNvSpPr>
                <a:spLocks noChangeArrowheads="1"/>
              </p:cNvSpPr>
              <p:nvPr/>
            </p:nvSpPr>
            <p:spPr bwMode="auto">
              <a:xfrm>
                <a:off x="244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23" name="Rectangle 175"/>
              <p:cNvSpPr>
                <a:spLocks noChangeArrowheads="1"/>
              </p:cNvSpPr>
              <p:nvPr/>
            </p:nvSpPr>
            <p:spPr bwMode="auto">
              <a:xfrm>
                <a:off x="226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24" name="Rectangle 176"/>
              <p:cNvSpPr>
                <a:spLocks noChangeArrowheads="1"/>
              </p:cNvSpPr>
              <p:nvPr/>
            </p:nvSpPr>
            <p:spPr bwMode="auto">
              <a:xfrm>
                <a:off x="244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25" name="Rectangle 177"/>
              <p:cNvSpPr>
                <a:spLocks noChangeArrowheads="1"/>
              </p:cNvSpPr>
              <p:nvPr/>
            </p:nvSpPr>
            <p:spPr bwMode="auto">
              <a:xfrm>
                <a:off x="2622" y="25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26" name="Rectangle 178"/>
              <p:cNvSpPr>
                <a:spLocks noChangeArrowheads="1"/>
              </p:cNvSpPr>
              <p:nvPr/>
            </p:nvSpPr>
            <p:spPr bwMode="auto">
              <a:xfrm>
                <a:off x="2622" y="276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27" name="Rectangle 179"/>
              <p:cNvSpPr>
                <a:spLocks noChangeArrowheads="1"/>
              </p:cNvSpPr>
              <p:nvPr/>
            </p:nvSpPr>
            <p:spPr bwMode="auto">
              <a:xfrm>
                <a:off x="226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28" name="Rectangle 180"/>
              <p:cNvSpPr>
                <a:spLocks noChangeArrowheads="1"/>
              </p:cNvSpPr>
              <p:nvPr/>
            </p:nvSpPr>
            <p:spPr bwMode="auto">
              <a:xfrm>
                <a:off x="244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29" name="Rectangle 181"/>
              <p:cNvSpPr>
                <a:spLocks noChangeArrowheads="1"/>
              </p:cNvSpPr>
              <p:nvPr/>
            </p:nvSpPr>
            <p:spPr bwMode="auto">
              <a:xfrm>
                <a:off x="226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30" name="Rectangle 182"/>
              <p:cNvSpPr>
                <a:spLocks noChangeArrowheads="1"/>
              </p:cNvSpPr>
              <p:nvPr/>
            </p:nvSpPr>
            <p:spPr bwMode="auto">
              <a:xfrm>
                <a:off x="244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31" name="Rectangle 183"/>
              <p:cNvSpPr>
                <a:spLocks noChangeArrowheads="1"/>
              </p:cNvSpPr>
              <p:nvPr/>
            </p:nvSpPr>
            <p:spPr bwMode="auto">
              <a:xfrm>
                <a:off x="2622" y="294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32" name="Rectangle 184"/>
              <p:cNvSpPr>
                <a:spLocks noChangeArrowheads="1"/>
              </p:cNvSpPr>
              <p:nvPr/>
            </p:nvSpPr>
            <p:spPr bwMode="auto">
              <a:xfrm>
                <a:off x="2622" y="312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33" name="Rectangle 185"/>
              <p:cNvSpPr>
                <a:spLocks noChangeArrowheads="1"/>
              </p:cNvSpPr>
              <p:nvPr/>
            </p:nvSpPr>
            <p:spPr bwMode="auto">
              <a:xfrm>
                <a:off x="154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34" name="Rectangle 186"/>
              <p:cNvSpPr>
                <a:spLocks noChangeArrowheads="1"/>
              </p:cNvSpPr>
              <p:nvPr/>
            </p:nvSpPr>
            <p:spPr bwMode="auto">
              <a:xfrm>
                <a:off x="172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35" name="Rectangle 187"/>
              <p:cNvSpPr>
                <a:spLocks noChangeArrowheads="1"/>
              </p:cNvSpPr>
              <p:nvPr/>
            </p:nvSpPr>
            <p:spPr bwMode="auto">
              <a:xfrm>
                <a:off x="154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36" name="Rectangle 188"/>
              <p:cNvSpPr>
                <a:spLocks noChangeArrowheads="1"/>
              </p:cNvSpPr>
              <p:nvPr/>
            </p:nvSpPr>
            <p:spPr bwMode="auto">
              <a:xfrm>
                <a:off x="172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37" name="Rectangle 189"/>
              <p:cNvSpPr>
                <a:spLocks noChangeArrowheads="1"/>
              </p:cNvSpPr>
              <p:nvPr/>
            </p:nvSpPr>
            <p:spPr bwMode="auto">
              <a:xfrm>
                <a:off x="190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38" name="Rectangle 190"/>
              <p:cNvSpPr>
                <a:spLocks noChangeArrowheads="1"/>
              </p:cNvSpPr>
              <p:nvPr/>
            </p:nvSpPr>
            <p:spPr bwMode="auto">
              <a:xfrm>
                <a:off x="208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39" name="Rectangle 191"/>
              <p:cNvSpPr>
                <a:spLocks noChangeArrowheads="1"/>
              </p:cNvSpPr>
              <p:nvPr/>
            </p:nvSpPr>
            <p:spPr bwMode="auto">
              <a:xfrm>
                <a:off x="190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40" name="Rectangle 192"/>
              <p:cNvSpPr>
                <a:spLocks noChangeArrowheads="1"/>
              </p:cNvSpPr>
              <p:nvPr/>
            </p:nvSpPr>
            <p:spPr bwMode="auto">
              <a:xfrm>
                <a:off x="208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41" name="Rectangle 193"/>
              <p:cNvSpPr>
                <a:spLocks noChangeArrowheads="1"/>
              </p:cNvSpPr>
              <p:nvPr/>
            </p:nvSpPr>
            <p:spPr bwMode="auto">
              <a:xfrm>
                <a:off x="226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42" name="Rectangle 194"/>
              <p:cNvSpPr>
                <a:spLocks noChangeArrowheads="1"/>
              </p:cNvSpPr>
              <p:nvPr/>
            </p:nvSpPr>
            <p:spPr bwMode="auto">
              <a:xfrm>
                <a:off x="244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43" name="Rectangle 195"/>
              <p:cNvSpPr>
                <a:spLocks noChangeArrowheads="1"/>
              </p:cNvSpPr>
              <p:nvPr/>
            </p:nvSpPr>
            <p:spPr bwMode="auto">
              <a:xfrm>
                <a:off x="226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44" name="Rectangle 196"/>
              <p:cNvSpPr>
                <a:spLocks noChangeArrowheads="1"/>
              </p:cNvSpPr>
              <p:nvPr/>
            </p:nvSpPr>
            <p:spPr bwMode="auto">
              <a:xfrm>
                <a:off x="244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45" name="Rectangle 197"/>
              <p:cNvSpPr>
                <a:spLocks noChangeArrowheads="1"/>
              </p:cNvSpPr>
              <p:nvPr/>
            </p:nvSpPr>
            <p:spPr bwMode="auto">
              <a:xfrm>
                <a:off x="2622" y="330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146" name="Rectangle 198"/>
              <p:cNvSpPr>
                <a:spLocks noChangeArrowheads="1"/>
              </p:cNvSpPr>
              <p:nvPr/>
            </p:nvSpPr>
            <p:spPr bwMode="auto">
              <a:xfrm>
                <a:off x="2622" y="3488"/>
                <a:ext cx="180" cy="180"/>
              </a:xfrm>
              <a:prstGeom prst="rect">
                <a:avLst/>
              </a:prstGeom>
              <a:noFill/>
              <a:ln w="12700">
                <a:solidFill>
                  <a:srgbClr val="72C87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9952" name="Text Box 199"/>
            <p:cNvSpPr txBox="1">
              <a:spLocks noChangeArrowheads="1"/>
            </p:cNvSpPr>
            <p:nvPr/>
          </p:nvSpPr>
          <p:spPr bwMode="auto">
            <a:xfrm>
              <a:off x="1405" y="254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0</a:t>
              </a:r>
              <a:endParaRPr lang="en-GB" sz="1600"/>
            </a:p>
          </p:txBody>
        </p:sp>
        <p:sp>
          <p:nvSpPr>
            <p:cNvPr id="39953" name="Text Box 200"/>
            <p:cNvSpPr txBox="1">
              <a:spLocks noChangeArrowheads="1"/>
            </p:cNvSpPr>
            <p:nvPr/>
          </p:nvSpPr>
          <p:spPr bwMode="auto">
            <a:xfrm>
              <a:off x="1628" y="254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1</a:t>
              </a:r>
              <a:endParaRPr lang="en-GB" sz="1600"/>
            </a:p>
          </p:txBody>
        </p:sp>
        <p:sp>
          <p:nvSpPr>
            <p:cNvPr id="39954" name="Text Box 201"/>
            <p:cNvSpPr txBox="1">
              <a:spLocks noChangeArrowheads="1"/>
            </p:cNvSpPr>
            <p:nvPr/>
          </p:nvSpPr>
          <p:spPr bwMode="auto">
            <a:xfrm>
              <a:off x="1809" y="254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2</a:t>
              </a:r>
              <a:endParaRPr lang="en-GB" sz="1600"/>
            </a:p>
          </p:txBody>
        </p:sp>
        <p:sp>
          <p:nvSpPr>
            <p:cNvPr id="39955" name="Text Box 202"/>
            <p:cNvSpPr txBox="1">
              <a:spLocks noChangeArrowheads="1"/>
            </p:cNvSpPr>
            <p:nvPr/>
          </p:nvSpPr>
          <p:spPr bwMode="auto">
            <a:xfrm>
              <a:off x="1990" y="254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3</a:t>
              </a:r>
              <a:endParaRPr lang="en-GB" sz="1600"/>
            </a:p>
          </p:txBody>
        </p:sp>
        <p:sp>
          <p:nvSpPr>
            <p:cNvPr id="39956" name="Text Box 203"/>
            <p:cNvSpPr txBox="1">
              <a:spLocks noChangeArrowheads="1"/>
            </p:cNvSpPr>
            <p:nvPr/>
          </p:nvSpPr>
          <p:spPr bwMode="auto">
            <a:xfrm>
              <a:off x="2170" y="254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4</a:t>
              </a:r>
              <a:endParaRPr lang="en-GB" sz="1600"/>
            </a:p>
          </p:txBody>
        </p:sp>
        <p:sp>
          <p:nvSpPr>
            <p:cNvPr id="39957" name="Text Box 204"/>
            <p:cNvSpPr txBox="1">
              <a:spLocks noChangeArrowheads="1"/>
            </p:cNvSpPr>
            <p:nvPr/>
          </p:nvSpPr>
          <p:spPr bwMode="auto">
            <a:xfrm>
              <a:off x="2351" y="254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5</a:t>
              </a:r>
              <a:endParaRPr lang="en-GB" sz="1600"/>
            </a:p>
          </p:txBody>
        </p:sp>
        <p:sp>
          <p:nvSpPr>
            <p:cNvPr id="39958" name="Text Box 205"/>
            <p:cNvSpPr txBox="1">
              <a:spLocks noChangeArrowheads="1"/>
            </p:cNvSpPr>
            <p:nvPr/>
          </p:nvSpPr>
          <p:spPr bwMode="auto">
            <a:xfrm>
              <a:off x="2531" y="254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6</a:t>
              </a:r>
              <a:endParaRPr lang="en-GB" sz="1600"/>
            </a:p>
          </p:txBody>
        </p:sp>
        <p:sp>
          <p:nvSpPr>
            <p:cNvPr id="39959" name="Text Box 206"/>
            <p:cNvSpPr txBox="1">
              <a:spLocks noChangeArrowheads="1"/>
            </p:cNvSpPr>
            <p:nvPr/>
          </p:nvSpPr>
          <p:spPr bwMode="auto">
            <a:xfrm>
              <a:off x="1236" y="254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–1</a:t>
              </a:r>
              <a:endParaRPr lang="en-GB" sz="1600"/>
            </a:p>
          </p:txBody>
        </p:sp>
        <p:sp>
          <p:nvSpPr>
            <p:cNvPr id="39960" name="Text Box 207"/>
            <p:cNvSpPr txBox="1">
              <a:spLocks noChangeArrowheads="1"/>
            </p:cNvSpPr>
            <p:nvPr/>
          </p:nvSpPr>
          <p:spPr bwMode="auto">
            <a:xfrm>
              <a:off x="1054" y="254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–2</a:t>
              </a:r>
              <a:endParaRPr lang="en-GB" sz="1600"/>
            </a:p>
          </p:txBody>
        </p:sp>
        <p:sp>
          <p:nvSpPr>
            <p:cNvPr id="39961" name="Text Box 208"/>
            <p:cNvSpPr txBox="1">
              <a:spLocks noChangeArrowheads="1"/>
            </p:cNvSpPr>
            <p:nvPr/>
          </p:nvSpPr>
          <p:spPr bwMode="auto">
            <a:xfrm>
              <a:off x="873" y="254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–3</a:t>
              </a:r>
              <a:endParaRPr lang="en-GB" sz="1600"/>
            </a:p>
          </p:txBody>
        </p:sp>
        <p:sp>
          <p:nvSpPr>
            <p:cNvPr id="39962" name="Text Box 209"/>
            <p:cNvSpPr txBox="1">
              <a:spLocks noChangeArrowheads="1"/>
            </p:cNvSpPr>
            <p:nvPr/>
          </p:nvSpPr>
          <p:spPr bwMode="auto">
            <a:xfrm>
              <a:off x="692" y="254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–4</a:t>
              </a:r>
              <a:endParaRPr lang="en-GB" sz="1600"/>
            </a:p>
          </p:txBody>
        </p:sp>
        <p:sp>
          <p:nvSpPr>
            <p:cNvPr id="39963" name="Text Box 210"/>
            <p:cNvSpPr txBox="1">
              <a:spLocks noChangeArrowheads="1"/>
            </p:cNvSpPr>
            <p:nvPr/>
          </p:nvSpPr>
          <p:spPr bwMode="auto">
            <a:xfrm>
              <a:off x="511" y="254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–5</a:t>
              </a:r>
              <a:endParaRPr lang="en-GB" sz="1600"/>
            </a:p>
          </p:txBody>
        </p:sp>
        <p:sp>
          <p:nvSpPr>
            <p:cNvPr id="39964" name="Text Box 211"/>
            <p:cNvSpPr txBox="1">
              <a:spLocks noChangeArrowheads="1"/>
            </p:cNvSpPr>
            <p:nvPr/>
          </p:nvSpPr>
          <p:spPr bwMode="auto">
            <a:xfrm>
              <a:off x="329" y="254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–6</a:t>
              </a:r>
              <a:endParaRPr lang="en-GB" sz="1600"/>
            </a:p>
          </p:txBody>
        </p:sp>
        <p:sp>
          <p:nvSpPr>
            <p:cNvPr id="39965" name="Text Box 212"/>
            <p:cNvSpPr txBox="1">
              <a:spLocks noChangeArrowheads="1"/>
            </p:cNvSpPr>
            <p:nvPr/>
          </p:nvSpPr>
          <p:spPr bwMode="auto">
            <a:xfrm>
              <a:off x="1391" y="2295"/>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1</a:t>
              </a:r>
              <a:endParaRPr lang="en-GB" sz="1600"/>
            </a:p>
          </p:txBody>
        </p:sp>
        <p:sp>
          <p:nvSpPr>
            <p:cNvPr id="39966" name="Text Box 213"/>
            <p:cNvSpPr txBox="1">
              <a:spLocks noChangeArrowheads="1"/>
            </p:cNvSpPr>
            <p:nvPr/>
          </p:nvSpPr>
          <p:spPr bwMode="auto">
            <a:xfrm>
              <a:off x="1391" y="2114"/>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2</a:t>
              </a:r>
              <a:endParaRPr lang="en-GB" sz="1600"/>
            </a:p>
          </p:txBody>
        </p:sp>
        <p:sp>
          <p:nvSpPr>
            <p:cNvPr id="39967" name="Text Box 214"/>
            <p:cNvSpPr txBox="1">
              <a:spLocks noChangeArrowheads="1"/>
            </p:cNvSpPr>
            <p:nvPr/>
          </p:nvSpPr>
          <p:spPr bwMode="auto">
            <a:xfrm>
              <a:off x="1391" y="193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3</a:t>
              </a:r>
              <a:endParaRPr lang="en-GB" sz="1600"/>
            </a:p>
          </p:txBody>
        </p:sp>
        <p:sp>
          <p:nvSpPr>
            <p:cNvPr id="39968" name="Text Box 215"/>
            <p:cNvSpPr txBox="1">
              <a:spLocks noChangeArrowheads="1"/>
            </p:cNvSpPr>
            <p:nvPr/>
          </p:nvSpPr>
          <p:spPr bwMode="auto">
            <a:xfrm>
              <a:off x="1391" y="175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4</a:t>
              </a:r>
              <a:endParaRPr lang="en-GB" sz="1600"/>
            </a:p>
          </p:txBody>
        </p:sp>
        <p:sp>
          <p:nvSpPr>
            <p:cNvPr id="39969" name="Text Box 216"/>
            <p:cNvSpPr txBox="1">
              <a:spLocks noChangeArrowheads="1"/>
            </p:cNvSpPr>
            <p:nvPr/>
          </p:nvSpPr>
          <p:spPr bwMode="auto">
            <a:xfrm>
              <a:off x="1391" y="156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5</a:t>
              </a:r>
              <a:endParaRPr lang="en-GB" sz="1600"/>
            </a:p>
          </p:txBody>
        </p:sp>
        <p:sp>
          <p:nvSpPr>
            <p:cNvPr id="39970" name="Text Box 217"/>
            <p:cNvSpPr txBox="1">
              <a:spLocks noChangeArrowheads="1"/>
            </p:cNvSpPr>
            <p:nvPr/>
          </p:nvSpPr>
          <p:spPr bwMode="auto">
            <a:xfrm>
              <a:off x="1320" y="2838"/>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–2</a:t>
              </a:r>
              <a:endParaRPr lang="en-GB" sz="1600"/>
            </a:p>
          </p:txBody>
        </p:sp>
        <p:sp>
          <p:nvSpPr>
            <p:cNvPr id="39971" name="Text Box 218"/>
            <p:cNvSpPr txBox="1">
              <a:spLocks noChangeArrowheads="1"/>
            </p:cNvSpPr>
            <p:nvPr/>
          </p:nvSpPr>
          <p:spPr bwMode="auto">
            <a:xfrm>
              <a:off x="1320" y="3201"/>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–4</a:t>
              </a:r>
              <a:endParaRPr lang="en-GB" sz="1600"/>
            </a:p>
          </p:txBody>
        </p:sp>
        <p:sp>
          <p:nvSpPr>
            <p:cNvPr id="39972" name="Text Box 219"/>
            <p:cNvSpPr txBox="1">
              <a:spLocks noChangeArrowheads="1"/>
            </p:cNvSpPr>
            <p:nvPr/>
          </p:nvSpPr>
          <p:spPr bwMode="auto">
            <a:xfrm>
              <a:off x="1320" y="3020"/>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–3</a:t>
              </a:r>
              <a:endParaRPr lang="en-GB" sz="1600"/>
            </a:p>
          </p:txBody>
        </p:sp>
        <p:sp>
          <p:nvSpPr>
            <p:cNvPr id="39973" name="Text Box 220"/>
            <p:cNvSpPr txBox="1">
              <a:spLocks noChangeArrowheads="1"/>
            </p:cNvSpPr>
            <p:nvPr/>
          </p:nvSpPr>
          <p:spPr bwMode="auto">
            <a:xfrm>
              <a:off x="1320" y="338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–5</a:t>
              </a:r>
              <a:endParaRPr lang="en-GB" sz="1600"/>
            </a:p>
          </p:txBody>
        </p:sp>
        <p:sp>
          <p:nvSpPr>
            <p:cNvPr id="39974" name="Line 221"/>
            <p:cNvSpPr>
              <a:spLocks noChangeShapeType="1"/>
            </p:cNvSpPr>
            <p:nvPr/>
          </p:nvSpPr>
          <p:spPr bwMode="auto">
            <a:xfrm rot="-5400000">
              <a:off x="465" y="2585"/>
              <a:ext cx="2160" cy="5"/>
            </a:xfrm>
            <a:prstGeom prst="line">
              <a:avLst/>
            </a:prstGeom>
            <a:noFill/>
            <a:ln w="2857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9975" name="Text Box 222"/>
            <p:cNvSpPr txBox="1">
              <a:spLocks noChangeArrowheads="1"/>
            </p:cNvSpPr>
            <p:nvPr/>
          </p:nvSpPr>
          <p:spPr bwMode="auto">
            <a:xfrm>
              <a:off x="1320" y="2657"/>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600"/>
                <a:t>–1</a:t>
              </a:r>
              <a:endParaRPr lang="en-GB" sz="1600"/>
            </a:p>
          </p:txBody>
        </p:sp>
        <p:sp>
          <p:nvSpPr>
            <p:cNvPr id="39976" name="Text Box 223"/>
            <p:cNvSpPr txBox="1">
              <a:spLocks noChangeArrowheads="1"/>
            </p:cNvSpPr>
            <p:nvPr/>
          </p:nvSpPr>
          <p:spPr bwMode="auto">
            <a:xfrm>
              <a:off x="1352" y="1376"/>
              <a:ext cx="1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i="1">
                  <a:latin typeface="Times New Roman" pitchFamily="18" charset="0"/>
                </a:rPr>
                <a:t>y</a:t>
              </a:r>
            </a:p>
          </p:txBody>
        </p:sp>
        <p:sp>
          <p:nvSpPr>
            <p:cNvPr id="39977" name="Text Box 224"/>
            <p:cNvSpPr txBox="1">
              <a:spLocks noChangeArrowheads="1"/>
            </p:cNvSpPr>
            <p:nvPr/>
          </p:nvSpPr>
          <p:spPr bwMode="auto">
            <a:xfrm>
              <a:off x="2614" y="2326"/>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i="1">
                  <a:latin typeface="Times New Roman" pitchFamily="18" charset="0"/>
                </a:rPr>
                <a:t>x</a:t>
              </a:r>
            </a:p>
          </p:txBody>
        </p:sp>
        <p:sp>
          <p:nvSpPr>
            <p:cNvPr id="39978" name="Line 225"/>
            <p:cNvSpPr>
              <a:spLocks noChangeShapeType="1"/>
            </p:cNvSpPr>
            <p:nvPr/>
          </p:nvSpPr>
          <p:spPr bwMode="auto">
            <a:xfrm>
              <a:off x="282" y="2588"/>
              <a:ext cx="2520" cy="0"/>
            </a:xfrm>
            <a:prstGeom prst="line">
              <a:avLst/>
            </a:prstGeom>
            <a:noFill/>
            <a:ln w="2857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spAutoFit/>
            </a:bodyPr>
            <a:lstStyle/>
            <a:p>
              <a:endParaRPr lang="en-US"/>
            </a:p>
          </p:txBody>
        </p:sp>
      </p:grpSp>
      <p:sp>
        <p:nvSpPr>
          <p:cNvPr id="130274" name="Line 226"/>
          <p:cNvSpPr>
            <a:spLocks noChangeShapeType="1"/>
          </p:cNvSpPr>
          <p:nvPr/>
        </p:nvSpPr>
        <p:spPr bwMode="auto">
          <a:xfrm>
            <a:off x="1604963" y="2393950"/>
            <a:ext cx="2844800" cy="2833688"/>
          </a:xfrm>
          <a:prstGeom prst="line">
            <a:avLst/>
          </a:prstGeom>
          <a:noFill/>
          <a:ln w="28575">
            <a:solidFill>
              <a:srgbClr val="FF33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0275" name="Rectangle 227"/>
          <p:cNvSpPr>
            <a:spLocks noChangeArrowheads="1"/>
          </p:cNvSpPr>
          <p:nvPr/>
        </p:nvSpPr>
        <p:spPr bwMode="auto">
          <a:xfrm>
            <a:off x="2843213" y="2852738"/>
            <a:ext cx="1316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i="1">
                <a:latin typeface="Times New Roman" pitchFamily="18" charset="0"/>
              </a:rPr>
              <a:t>x</a:t>
            </a:r>
            <a:r>
              <a:rPr lang="en-GB"/>
              <a:t> + </a:t>
            </a:r>
            <a:r>
              <a:rPr lang="en-GB" i="1">
                <a:latin typeface="Times New Roman" pitchFamily="18" charset="0"/>
              </a:rPr>
              <a:t>y</a:t>
            </a:r>
            <a:r>
              <a:rPr lang="en-GB"/>
              <a:t> &gt; 3</a:t>
            </a:r>
          </a:p>
        </p:txBody>
      </p:sp>
      <p:sp>
        <p:nvSpPr>
          <p:cNvPr id="130276" name="Rectangle 228"/>
          <p:cNvSpPr>
            <a:spLocks noChangeArrowheads="1"/>
          </p:cNvSpPr>
          <p:nvPr/>
        </p:nvSpPr>
        <p:spPr bwMode="auto">
          <a:xfrm>
            <a:off x="684213" y="4797425"/>
            <a:ext cx="1316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i="1">
                <a:latin typeface="Times New Roman" pitchFamily="18" charset="0"/>
              </a:rPr>
              <a:t>x</a:t>
            </a:r>
            <a:r>
              <a:rPr lang="en-GB"/>
              <a:t> + </a:t>
            </a:r>
            <a:r>
              <a:rPr lang="en-GB" i="1">
                <a:latin typeface="Times New Roman" pitchFamily="18" charset="0"/>
              </a:rPr>
              <a:t>y</a:t>
            </a:r>
            <a:r>
              <a:rPr lang="en-GB"/>
              <a:t> &lt;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0274"/>
                                        </p:tgtEl>
                                        <p:attrNameLst>
                                          <p:attrName>style.visibility</p:attrName>
                                        </p:attrNameLst>
                                      </p:cBhvr>
                                      <p:to>
                                        <p:strVal val="visible"/>
                                      </p:to>
                                    </p:set>
                                    <p:animEffect transition="in" filter="wipe(up)">
                                      <p:cBhvr>
                                        <p:cTn id="7" dur="1000"/>
                                        <p:tgtEl>
                                          <p:spTgt spid="130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007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007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30278"/>
                                        </p:tgtEl>
                                        <p:attrNameLst>
                                          <p:attrName>style.visibility</p:attrName>
                                        </p:attrNameLst>
                                      </p:cBhvr>
                                      <p:to>
                                        <p:strVal val="visible"/>
                                      </p:to>
                                    </p:set>
                                    <p:animEffect transition="in" filter="wipe(up)">
                                      <p:cBhvr>
                                        <p:cTn id="20" dur="500"/>
                                        <p:tgtEl>
                                          <p:spTgt spid="130278"/>
                                        </p:tgtEl>
                                      </p:cBhvr>
                                    </p:animEffec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3027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007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0277"/>
                                        </p:tgtEl>
                                        <p:attrNameLst>
                                          <p:attrName>style.visibility</p:attrName>
                                        </p:attrNameLst>
                                      </p:cBhvr>
                                      <p:to>
                                        <p:strVal val="visible"/>
                                      </p:to>
                                    </p:set>
                                    <p:animEffect transition="in" filter="wipe(down)">
                                      <p:cBhvr>
                                        <p:cTn id="32" dur="500"/>
                                        <p:tgtEl>
                                          <p:spTgt spid="130277"/>
                                        </p:tgtEl>
                                      </p:cBhvr>
                                    </p:animEffect>
                                  </p:childTnLst>
                                </p:cTn>
                              </p:par>
                            </p:childTnLst>
                          </p:cTn>
                        </p:par>
                        <p:par>
                          <p:cTn id="33" fill="hold" nodeType="afterGroup">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130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278" grpId="0" animBg="1"/>
      <p:bldP spid="130277" grpId="0" animBg="1"/>
      <p:bldP spid="130071" grpId="0"/>
      <p:bldP spid="130072" grpId="0"/>
      <p:bldP spid="130073" grpId="0"/>
      <p:bldP spid="130274" grpId="0" animBg="1"/>
      <p:bldP spid="130275" grpId="0"/>
      <p:bldP spid="13027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4"/>
          <p:cNvSpPr>
            <a:spLocks noGrp="1" noChangeArrowheads="1"/>
          </p:cNvSpPr>
          <p:nvPr>
            <p:ph type="title" idx="4294967295"/>
          </p:nvPr>
        </p:nvSpPr>
        <p:spPr/>
        <p:txBody>
          <a:bodyPr/>
          <a:lstStyle/>
          <a:p>
            <a:pPr eaLnBrk="1" hangingPunct="1"/>
            <a:r>
              <a:rPr lang="en-US" smtClean="0"/>
              <a:t>Inequalities in two variables</a:t>
            </a:r>
            <a:endParaRPr lang="en-GB" smtClean="0"/>
          </a:p>
        </p:txBody>
      </p:sp>
      <p:sp>
        <p:nvSpPr>
          <p:cNvPr id="40965" name="Text Box 5"/>
          <p:cNvSpPr txBox="1">
            <a:spLocks noChangeArrowheads="1"/>
          </p:cNvSpPr>
          <p:nvPr/>
        </p:nvSpPr>
        <p:spPr bwMode="auto">
          <a:xfrm>
            <a:off x="288925" y="1143000"/>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When a line is sloping it may not always be obvious which side of the line gives the required region.</a:t>
            </a:r>
            <a:endParaRPr lang="en-GB"/>
          </a:p>
        </p:txBody>
      </p:sp>
      <p:sp>
        <p:nvSpPr>
          <p:cNvPr id="132102" name="Text Box 6"/>
          <p:cNvSpPr txBox="1">
            <a:spLocks noChangeArrowheads="1"/>
          </p:cNvSpPr>
          <p:nvPr/>
        </p:nvSpPr>
        <p:spPr bwMode="auto">
          <a:xfrm>
            <a:off x="288925" y="2219325"/>
            <a:ext cx="82454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check this by choosing a point (not on the line) and substituting the </a:t>
            </a:r>
            <a:r>
              <a:rPr lang="en-US" i="1">
                <a:latin typeface="Times New Roman" pitchFamily="18" charset="0"/>
              </a:rPr>
              <a:t>x</a:t>
            </a:r>
            <a:r>
              <a:rPr lang="en-US"/>
              <a:t>- and </a:t>
            </a:r>
            <a:r>
              <a:rPr lang="en-US" i="1">
                <a:latin typeface="Times New Roman" pitchFamily="18" charset="0"/>
              </a:rPr>
              <a:t>y</a:t>
            </a:r>
            <a:r>
              <a:rPr lang="en-US"/>
              <a:t>-values of the point into the inequality representing the required region.</a:t>
            </a:r>
            <a:endParaRPr lang="en-GB"/>
          </a:p>
        </p:txBody>
      </p:sp>
      <p:sp>
        <p:nvSpPr>
          <p:cNvPr id="132106" name="Text Box 10"/>
          <p:cNvSpPr txBox="1">
            <a:spLocks noChangeArrowheads="1"/>
          </p:cNvSpPr>
          <p:nvPr/>
        </p:nvSpPr>
        <p:spPr bwMode="auto">
          <a:xfrm>
            <a:off x="288925" y="3662363"/>
            <a:ext cx="8245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If the point satisfies the inequality then it is in the region. If it does not satisfy the inequality it is not in the region.</a:t>
            </a:r>
            <a:endParaRPr lang="en-GB"/>
          </a:p>
        </p:txBody>
      </p:sp>
      <p:sp>
        <p:nvSpPr>
          <p:cNvPr id="132107" name="Text Box 11"/>
          <p:cNvSpPr txBox="1">
            <a:spLocks noChangeArrowheads="1"/>
          </p:cNvSpPr>
          <p:nvPr/>
        </p:nvSpPr>
        <p:spPr bwMode="auto">
          <a:xfrm>
            <a:off x="288925" y="4740275"/>
            <a:ext cx="8245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easiest point to substitute is usually the point at the origin, that is the point (0, 0).</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1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1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2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2" grpId="0"/>
      <p:bldP spid="132106" grpId="0"/>
      <p:bldP spid="13210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4"/>
          <p:cNvSpPr>
            <a:spLocks noGrp="1" noChangeArrowheads="1"/>
          </p:cNvSpPr>
          <p:nvPr>
            <p:ph type="title" idx="4294967295"/>
          </p:nvPr>
        </p:nvSpPr>
        <p:spPr/>
        <p:txBody>
          <a:bodyPr/>
          <a:lstStyle/>
          <a:p>
            <a:pPr eaLnBrk="1" hangingPunct="1"/>
            <a:r>
              <a:rPr lang="en-US" smtClean="0"/>
              <a:t>Inequalities in two variables</a:t>
            </a:r>
            <a:endParaRPr lang="en-GB" smtClean="0"/>
          </a:p>
        </p:txBody>
      </p:sp>
      <p:sp>
        <p:nvSpPr>
          <p:cNvPr id="41989" name="Text Box 5"/>
          <p:cNvSpPr txBox="1">
            <a:spLocks noChangeArrowheads="1"/>
          </p:cNvSpPr>
          <p:nvPr/>
        </p:nvSpPr>
        <p:spPr bwMode="auto">
          <a:xfrm>
            <a:off x="288925" y="1066800"/>
            <a:ext cx="862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example,</a:t>
            </a:r>
            <a:endParaRPr lang="en-GB"/>
          </a:p>
        </p:txBody>
      </p:sp>
      <p:sp>
        <p:nvSpPr>
          <p:cNvPr id="41990" name="Text Box 9"/>
          <p:cNvSpPr txBox="1">
            <a:spLocks noChangeArrowheads="1"/>
          </p:cNvSpPr>
          <p:nvPr/>
        </p:nvSpPr>
        <p:spPr bwMode="auto">
          <a:xfrm>
            <a:off x="1547813" y="1749425"/>
            <a:ext cx="5980112" cy="485775"/>
          </a:xfrm>
          <a:prstGeom prst="rect">
            <a:avLst/>
          </a:prstGeom>
          <a:solidFill>
            <a:srgbClr val="FFFFCC"/>
          </a:solidFill>
          <a:ln w="28575">
            <a:solidFill>
              <a:schemeClr val="tx1"/>
            </a:solidFill>
            <a:miter lim="800000"/>
            <a:headEnd/>
            <a:tailEnd/>
          </a:ln>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Is the point (0, 0) in the region 4</a:t>
            </a:r>
            <a:r>
              <a:rPr lang="en-GB" i="1">
                <a:latin typeface="Times New Roman" pitchFamily="18" charset="0"/>
              </a:rPr>
              <a:t>y</a:t>
            </a:r>
            <a:r>
              <a:rPr lang="en-GB"/>
              <a:t> – 3</a:t>
            </a:r>
            <a:r>
              <a:rPr lang="en-GB" i="1">
                <a:latin typeface="Times New Roman" pitchFamily="18" charset="0"/>
              </a:rPr>
              <a:t>x</a:t>
            </a:r>
            <a:r>
              <a:rPr lang="en-GB"/>
              <a:t> &gt; 2?</a:t>
            </a:r>
          </a:p>
        </p:txBody>
      </p:sp>
      <p:sp>
        <p:nvSpPr>
          <p:cNvPr id="134154" name="Text Box 10"/>
          <p:cNvSpPr txBox="1">
            <a:spLocks noChangeArrowheads="1"/>
          </p:cNvSpPr>
          <p:nvPr/>
        </p:nvSpPr>
        <p:spPr bwMode="auto">
          <a:xfrm>
            <a:off x="288925" y="2460625"/>
            <a:ext cx="693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Substituting </a:t>
            </a:r>
            <a:r>
              <a:rPr lang="en-GB" i="1">
                <a:latin typeface="Times New Roman" pitchFamily="18" charset="0"/>
              </a:rPr>
              <a:t>x</a:t>
            </a:r>
            <a:r>
              <a:rPr lang="en-GB"/>
              <a:t> = 0 and </a:t>
            </a:r>
            <a:r>
              <a:rPr lang="en-GB" i="1">
                <a:latin typeface="Times New Roman" pitchFamily="18" charset="0"/>
              </a:rPr>
              <a:t>y</a:t>
            </a:r>
            <a:r>
              <a:rPr lang="en-GB"/>
              <a:t> = 0 into 4</a:t>
            </a:r>
            <a:r>
              <a:rPr lang="en-GB" i="1">
                <a:latin typeface="Times New Roman" pitchFamily="18" charset="0"/>
              </a:rPr>
              <a:t>y</a:t>
            </a:r>
            <a:r>
              <a:rPr lang="en-GB"/>
              <a:t> – 3</a:t>
            </a:r>
            <a:r>
              <a:rPr lang="en-GB" i="1">
                <a:latin typeface="Times New Roman" pitchFamily="18" charset="0"/>
              </a:rPr>
              <a:t>x</a:t>
            </a:r>
            <a:r>
              <a:rPr lang="en-GB"/>
              <a:t> &gt; 2 gives, </a:t>
            </a:r>
          </a:p>
        </p:txBody>
      </p:sp>
      <p:sp>
        <p:nvSpPr>
          <p:cNvPr id="134155" name="Text Box 11"/>
          <p:cNvSpPr txBox="1">
            <a:spLocks noChangeArrowheads="1"/>
          </p:cNvSpPr>
          <p:nvPr/>
        </p:nvSpPr>
        <p:spPr bwMode="auto">
          <a:xfrm>
            <a:off x="2743200" y="3068638"/>
            <a:ext cx="240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 × 0 – 3 × 0 &gt; 2</a:t>
            </a:r>
          </a:p>
        </p:txBody>
      </p:sp>
      <p:sp>
        <p:nvSpPr>
          <p:cNvPr id="134156" name="Rectangle 12"/>
          <p:cNvSpPr>
            <a:spLocks noChangeArrowheads="1"/>
          </p:cNvSpPr>
          <p:nvPr/>
        </p:nvSpPr>
        <p:spPr bwMode="auto">
          <a:xfrm>
            <a:off x="4267200" y="3675063"/>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0 &gt; 2</a:t>
            </a:r>
          </a:p>
        </p:txBody>
      </p:sp>
      <p:sp>
        <p:nvSpPr>
          <p:cNvPr id="134157" name="Text Box 13"/>
          <p:cNvSpPr txBox="1">
            <a:spLocks noChangeArrowheads="1"/>
          </p:cNvSpPr>
          <p:nvPr/>
        </p:nvSpPr>
        <p:spPr bwMode="auto">
          <a:xfrm>
            <a:off x="288925" y="4283075"/>
            <a:ext cx="8550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 is not greater than 2 and so the point (0, 0) does not lie in the required region.</a:t>
            </a:r>
          </a:p>
        </p:txBody>
      </p:sp>
      <p:sp>
        <p:nvSpPr>
          <p:cNvPr id="134158" name="Text Box 14"/>
          <p:cNvSpPr txBox="1">
            <a:spLocks noChangeArrowheads="1"/>
          </p:cNvSpPr>
          <p:nvPr/>
        </p:nvSpPr>
        <p:spPr bwMode="auto">
          <a:xfrm>
            <a:off x="288925" y="5105400"/>
            <a:ext cx="8550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region representing 4</a:t>
            </a:r>
            <a:r>
              <a:rPr lang="en-GB" i="1">
                <a:latin typeface="Times New Roman" pitchFamily="18" charset="0"/>
              </a:rPr>
              <a:t>y</a:t>
            </a:r>
            <a:r>
              <a:rPr lang="en-GB"/>
              <a:t> – 3</a:t>
            </a:r>
            <a:r>
              <a:rPr lang="en-GB" i="1">
                <a:latin typeface="Times New Roman" pitchFamily="18" charset="0"/>
              </a:rPr>
              <a:t>x</a:t>
            </a:r>
            <a:r>
              <a:rPr lang="en-GB"/>
              <a:t> &gt; 2 is therefore the region that does not contain the point at the origin.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1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41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415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4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4" grpId="0"/>
      <p:bldP spid="134155" grpId="0"/>
      <p:bldP spid="134156" grpId="0"/>
      <p:bldP spid="134157" grpId="0"/>
      <p:bldP spid="13415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4"/>
          <p:cNvSpPr>
            <a:spLocks noGrp="1" noChangeArrowheads="1"/>
          </p:cNvSpPr>
          <p:nvPr>
            <p:ph type="title" idx="4294967295"/>
          </p:nvPr>
        </p:nvSpPr>
        <p:spPr/>
        <p:txBody>
          <a:bodyPr/>
          <a:lstStyle/>
          <a:p>
            <a:pPr eaLnBrk="1" hangingPunct="1"/>
            <a:r>
              <a:rPr lang="en-US" smtClean="0"/>
              <a:t>Inequalities in two variables</a:t>
            </a:r>
            <a:endParaRPr lang="en-GB" smtClean="0"/>
          </a:p>
        </p:txBody>
      </p:sp>
      <p:grpSp>
        <p:nvGrpSpPr>
          <p:cNvPr id="9222" name="Group 307"/>
          <p:cNvGrpSpPr>
            <a:grpSpLocks/>
          </p:cNvGrpSpPr>
          <p:nvPr/>
        </p:nvGrpSpPr>
        <p:grpSpPr bwMode="auto">
          <a:xfrm>
            <a:off x="7304088" y="115888"/>
            <a:ext cx="576262" cy="576262"/>
            <a:chOff x="4601" y="73"/>
            <a:chExt cx="363" cy="363"/>
          </a:xfrm>
        </p:grpSpPr>
        <p:pic>
          <p:nvPicPr>
            <p:cNvPr id="9223" name="Picture 308"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Oval 309"/>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225" name="Oval 310"/>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9218" r:id="rId2" imgW="9142857" imgH="5111581"/>
        </mc:Choice>
        <mc:Fallback>
          <p:control r:id="rId2" imgW="9142857" imgH="5111581">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81075"/>
                  <a:ext cx="9142413" cy="51117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4"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6"/>
          <p:cNvSpPr>
            <a:spLocks noGrp="1" noChangeArrowheads="1"/>
          </p:cNvSpPr>
          <p:nvPr>
            <p:ph type="title" idx="4294967295"/>
          </p:nvPr>
        </p:nvSpPr>
        <p:spPr/>
        <p:txBody>
          <a:bodyPr/>
          <a:lstStyle/>
          <a:p>
            <a:pPr eaLnBrk="1" hangingPunct="1"/>
            <a:r>
              <a:rPr lang="en-US" smtClean="0"/>
              <a:t>Combining inequalities in two variables 1</a:t>
            </a:r>
            <a:endParaRPr lang="en-GB" smtClean="0"/>
          </a:p>
        </p:txBody>
      </p:sp>
      <p:grpSp>
        <p:nvGrpSpPr>
          <p:cNvPr id="10246" name="Group 308"/>
          <p:cNvGrpSpPr>
            <a:grpSpLocks/>
          </p:cNvGrpSpPr>
          <p:nvPr/>
        </p:nvGrpSpPr>
        <p:grpSpPr bwMode="auto">
          <a:xfrm>
            <a:off x="7304088" y="115888"/>
            <a:ext cx="576262" cy="576262"/>
            <a:chOff x="4601" y="73"/>
            <a:chExt cx="363" cy="363"/>
          </a:xfrm>
        </p:grpSpPr>
        <p:pic>
          <p:nvPicPr>
            <p:cNvPr id="10247" name="Picture 309"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Oval 310"/>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249" name="Oval 311"/>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10242" r:id="rId2" imgW="9142857" imgH="5111581"/>
        </mc:Choice>
        <mc:Fallback>
          <p:control r:id="rId2" imgW="9142857" imgH="5111581">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81075"/>
                  <a:ext cx="9142413" cy="51117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Grp="1" noChangeArrowheads="1"/>
          </p:cNvSpPr>
          <p:nvPr>
            <p:ph type="title" idx="4294967295"/>
          </p:nvPr>
        </p:nvSpPr>
        <p:spPr/>
        <p:txBody>
          <a:bodyPr/>
          <a:lstStyle/>
          <a:p>
            <a:pPr eaLnBrk="1" hangingPunct="1"/>
            <a:r>
              <a:rPr lang="en-GB" smtClean="0"/>
              <a:t>Reversing inequalities</a:t>
            </a:r>
          </a:p>
        </p:txBody>
      </p:sp>
      <p:sp>
        <p:nvSpPr>
          <p:cNvPr id="15365" name="Text Box 5"/>
          <p:cNvSpPr txBox="1">
            <a:spLocks noChangeArrowheads="1"/>
          </p:cNvSpPr>
          <p:nvPr/>
        </p:nvSpPr>
        <p:spPr bwMode="auto">
          <a:xfrm>
            <a:off x="304800" y="1143000"/>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Inequalities can either be read from left to right or from right to left. For example,</a:t>
            </a:r>
            <a:endParaRPr lang="en-GB" sz="3200">
              <a:solidFill>
                <a:schemeClr val="tx1"/>
              </a:solidFill>
            </a:endParaRPr>
          </a:p>
        </p:txBody>
      </p:sp>
      <p:sp>
        <p:nvSpPr>
          <p:cNvPr id="15366" name="Text Box 6"/>
          <p:cNvSpPr txBox="1">
            <a:spLocks noChangeArrowheads="1"/>
          </p:cNvSpPr>
          <p:nvPr/>
        </p:nvSpPr>
        <p:spPr bwMode="auto">
          <a:xfrm>
            <a:off x="4052888" y="2003425"/>
            <a:ext cx="1039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 &gt; –3</a:t>
            </a:r>
          </a:p>
        </p:txBody>
      </p:sp>
      <p:sp>
        <p:nvSpPr>
          <p:cNvPr id="80918" name="Text Box 22"/>
          <p:cNvSpPr txBox="1">
            <a:spLocks noChangeArrowheads="1"/>
          </p:cNvSpPr>
          <p:nvPr/>
        </p:nvSpPr>
        <p:spPr bwMode="auto">
          <a:xfrm>
            <a:off x="304800" y="2543175"/>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can be read as ‘5 is greater than –3’ by reading from left to right.</a:t>
            </a:r>
            <a:endParaRPr lang="en-GB" sz="3200">
              <a:solidFill>
                <a:schemeClr val="tx1"/>
              </a:solidFill>
            </a:endParaRPr>
          </a:p>
        </p:txBody>
      </p:sp>
      <p:sp>
        <p:nvSpPr>
          <p:cNvPr id="80919" name="Text Box 23"/>
          <p:cNvSpPr txBox="1">
            <a:spLocks noChangeArrowheads="1"/>
          </p:cNvSpPr>
          <p:nvPr/>
        </p:nvSpPr>
        <p:spPr bwMode="auto">
          <a:xfrm>
            <a:off x="304800" y="3405188"/>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It can also be read as ‘–3 is less than 5’ by reading from right to left.</a:t>
            </a:r>
            <a:endParaRPr lang="en-GB" sz="3200">
              <a:solidFill>
                <a:schemeClr val="tx1"/>
              </a:solidFill>
            </a:endParaRPr>
          </a:p>
        </p:txBody>
      </p:sp>
      <p:grpSp>
        <p:nvGrpSpPr>
          <p:cNvPr id="2" name="Group 28"/>
          <p:cNvGrpSpPr>
            <a:grpSpLocks/>
          </p:cNvGrpSpPr>
          <p:nvPr/>
        </p:nvGrpSpPr>
        <p:grpSpPr bwMode="auto">
          <a:xfrm>
            <a:off x="304800" y="4267200"/>
            <a:ext cx="6329363" cy="911225"/>
            <a:chOff x="192" y="2688"/>
            <a:chExt cx="3987" cy="574"/>
          </a:xfrm>
        </p:grpSpPr>
        <p:sp>
          <p:nvSpPr>
            <p:cNvPr id="15373" name="Text Box 24"/>
            <p:cNvSpPr txBox="1">
              <a:spLocks noChangeArrowheads="1"/>
            </p:cNvSpPr>
            <p:nvPr/>
          </p:nvSpPr>
          <p:spPr bwMode="auto">
            <a:xfrm>
              <a:off x="192" y="2688"/>
              <a:ext cx="10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In general,</a:t>
              </a:r>
            </a:p>
          </p:txBody>
        </p:sp>
        <p:sp>
          <p:nvSpPr>
            <p:cNvPr id="15374" name="Text Box 25"/>
            <p:cNvSpPr txBox="1">
              <a:spLocks noChangeArrowheads="1"/>
            </p:cNvSpPr>
            <p:nvPr/>
          </p:nvSpPr>
          <p:spPr bwMode="auto">
            <a:xfrm>
              <a:off x="1581" y="2974"/>
              <a:ext cx="25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a:t>
              </a:r>
              <a:r>
                <a:rPr lang="en-GB"/>
                <a:t> &gt; </a:t>
              </a:r>
              <a:r>
                <a:rPr lang="en-GB" i="1">
                  <a:latin typeface="Times New Roman" pitchFamily="18" charset="0"/>
                </a:rPr>
                <a:t>y</a:t>
              </a:r>
              <a:r>
                <a:rPr lang="en-GB"/>
                <a:t>    is equivalent to    </a:t>
              </a:r>
              <a:r>
                <a:rPr lang="en-GB" i="1">
                  <a:latin typeface="Times New Roman" pitchFamily="18" charset="0"/>
                </a:rPr>
                <a:t>y</a:t>
              </a:r>
              <a:r>
                <a:rPr lang="en-GB"/>
                <a:t> &lt; </a:t>
              </a:r>
              <a:r>
                <a:rPr lang="en-GB" i="1">
                  <a:latin typeface="Times New Roman" pitchFamily="18" charset="0"/>
                </a:rPr>
                <a:t>x</a:t>
              </a:r>
            </a:p>
          </p:txBody>
        </p:sp>
      </p:grpSp>
      <p:grpSp>
        <p:nvGrpSpPr>
          <p:cNvPr id="3" name="Group 29"/>
          <p:cNvGrpSpPr>
            <a:grpSpLocks/>
          </p:cNvGrpSpPr>
          <p:nvPr/>
        </p:nvGrpSpPr>
        <p:grpSpPr bwMode="auto">
          <a:xfrm>
            <a:off x="2520950" y="5218113"/>
            <a:ext cx="4102100" cy="954087"/>
            <a:chOff x="1588" y="3287"/>
            <a:chExt cx="2584" cy="601"/>
          </a:xfrm>
        </p:grpSpPr>
        <p:sp>
          <p:nvSpPr>
            <p:cNvPr id="15371" name="Text Box 26"/>
            <p:cNvSpPr txBox="1">
              <a:spLocks noChangeArrowheads="1"/>
            </p:cNvSpPr>
            <p:nvPr/>
          </p:nvSpPr>
          <p:spPr bwMode="auto">
            <a:xfrm>
              <a:off x="2661" y="3287"/>
              <a:ext cx="4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and</a:t>
              </a:r>
            </a:p>
          </p:txBody>
        </p:sp>
        <p:sp>
          <p:nvSpPr>
            <p:cNvPr id="15372" name="Text Box 27"/>
            <p:cNvSpPr txBox="1">
              <a:spLocks noChangeArrowheads="1"/>
            </p:cNvSpPr>
            <p:nvPr/>
          </p:nvSpPr>
          <p:spPr bwMode="auto">
            <a:xfrm>
              <a:off x="1588" y="3600"/>
              <a:ext cx="25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solidFill>
                    <a:schemeClr val="tx1"/>
                  </a:solidFill>
                  <a:latin typeface="Times New Roman" pitchFamily="18" charset="0"/>
                </a:rPr>
                <a:t>x</a:t>
              </a:r>
              <a:r>
                <a:rPr lang="en-GB">
                  <a:solidFill>
                    <a:schemeClr val="tx1"/>
                  </a:solidFill>
                </a:rPr>
                <a:t> ≥ </a:t>
              </a:r>
              <a:r>
                <a:rPr lang="en-GB" i="1">
                  <a:solidFill>
                    <a:schemeClr val="tx1"/>
                  </a:solidFill>
                  <a:latin typeface="Times New Roman" pitchFamily="18" charset="0"/>
                </a:rPr>
                <a:t>y</a:t>
              </a:r>
              <a:r>
                <a:rPr lang="en-GB">
                  <a:solidFill>
                    <a:schemeClr val="tx1"/>
                  </a:solidFill>
                </a:rPr>
                <a:t>    is equivalent to    </a:t>
              </a:r>
              <a:r>
                <a:rPr lang="en-GB" i="1">
                  <a:solidFill>
                    <a:schemeClr val="tx1"/>
                  </a:solidFill>
                  <a:latin typeface="Times New Roman" pitchFamily="18" charset="0"/>
                </a:rPr>
                <a:t>y</a:t>
              </a:r>
              <a:r>
                <a:rPr lang="en-GB">
                  <a:solidFill>
                    <a:schemeClr val="tx1"/>
                  </a:solidFill>
                </a:rPr>
                <a:t> </a:t>
              </a:r>
              <a:r>
                <a:rPr lang="en-US">
                  <a:solidFill>
                    <a:schemeClr val="tx1"/>
                  </a:solidFill>
                </a:rPr>
                <a:t>≤</a:t>
              </a:r>
              <a:r>
                <a:rPr lang="en-GB">
                  <a:solidFill>
                    <a:schemeClr val="tx1"/>
                  </a:solidFill>
                </a:rPr>
                <a:t> </a:t>
              </a:r>
              <a:r>
                <a:rPr lang="en-GB" i="1">
                  <a:solidFill>
                    <a:schemeClr val="tx1"/>
                  </a:solidFill>
                  <a:latin typeface="Times New Roman" pitchFamily="18" charset="0"/>
                </a:rPr>
                <a:t>x</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9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18" grpId="0"/>
      <p:bldP spid="809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5"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7"/>
          <p:cNvSpPr>
            <a:spLocks noGrp="1" noChangeArrowheads="1"/>
          </p:cNvSpPr>
          <p:nvPr>
            <p:ph type="title" idx="4294967295"/>
          </p:nvPr>
        </p:nvSpPr>
        <p:spPr/>
        <p:txBody>
          <a:bodyPr/>
          <a:lstStyle/>
          <a:p>
            <a:pPr eaLnBrk="1" hangingPunct="1"/>
            <a:r>
              <a:rPr lang="en-US" smtClean="0"/>
              <a:t>Combining inequalities in two variables 2</a:t>
            </a:r>
            <a:endParaRPr lang="en-GB" smtClean="0"/>
          </a:p>
        </p:txBody>
      </p:sp>
      <p:grpSp>
        <p:nvGrpSpPr>
          <p:cNvPr id="11270" name="Group 312"/>
          <p:cNvGrpSpPr>
            <a:grpSpLocks/>
          </p:cNvGrpSpPr>
          <p:nvPr/>
        </p:nvGrpSpPr>
        <p:grpSpPr bwMode="auto">
          <a:xfrm>
            <a:off x="7304088" y="115888"/>
            <a:ext cx="576262" cy="576262"/>
            <a:chOff x="4601" y="73"/>
            <a:chExt cx="363" cy="363"/>
          </a:xfrm>
        </p:grpSpPr>
        <p:pic>
          <p:nvPicPr>
            <p:cNvPr id="11271" name="Picture 313"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Oval 314"/>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1273" name="Oval 315"/>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11266" r:id="rId2" imgW="9142857" imgH="5111581"/>
        </mc:Choice>
        <mc:Fallback>
          <p:control r:id="rId2" imgW="9142857" imgH="5111581">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81075"/>
                  <a:ext cx="9142413" cy="51117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4"/>
          <p:cNvSpPr>
            <a:spLocks noGrp="1" noChangeArrowheads="1"/>
          </p:cNvSpPr>
          <p:nvPr>
            <p:ph type="title" idx="4294967295"/>
          </p:nvPr>
        </p:nvSpPr>
        <p:spPr/>
        <p:txBody>
          <a:bodyPr/>
          <a:lstStyle/>
          <a:p>
            <a:pPr eaLnBrk="1" hangingPunct="1"/>
            <a:r>
              <a:rPr lang="en-US" smtClean="0"/>
              <a:t>Real-life problems</a:t>
            </a:r>
            <a:endParaRPr lang="en-GB" smtClean="0"/>
          </a:p>
        </p:txBody>
      </p:sp>
      <p:sp>
        <p:nvSpPr>
          <p:cNvPr id="43013" name="Text Box 6"/>
          <p:cNvSpPr txBox="1">
            <a:spLocks noChangeArrowheads="1"/>
          </p:cNvSpPr>
          <p:nvPr/>
        </p:nvSpPr>
        <p:spPr bwMode="auto">
          <a:xfrm>
            <a:off x="819150" y="990600"/>
            <a:ext cx="7505700" cy="1216025"/>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a:t>A ferry cannot hold more than 30 tonnes. If it holds </a:t>
            </a:r>
            <a:r>
              <a:rPr lang="en-GB" i="1">
                <a:latin typeface="Times New Roman" pitchFamily="18" charset="0"/>
              </a:rPr>
              <a:t>x</a:t>
            </a:r>
            <a:r>
              <a:rPr lang="en-GB"/>
              <a:t> cars weighing 1 tonne each and </a:t>
            </a:r>
            <a:r>
              <a:rPr lang="en-GB" i="1">
                <a:latin typeface="Times New Roman" pitchFamily="18" charset="0"/>
              </a:rPr>
              <a:t>y</a:t>
            </a:r>
            <a:r>
              <a:rPr lang="en-GB"/>
              <a:t> lorries weighing 3 tonnes each write down an inequality in </a:t>
            </a:r>
            <a:r>
              <a:rPr lang="en-GB" i="1">
                <a:latin typeface="Times New Roman" pitchFamily="18" charset="0"/>
              </a:rPr>
              <a:t>x</a:t>
            </a:r>
            <a:r>
              <a:rPr lang="en-GB"/>
              <a:t> and </a:t>
            </a:r>
            <a:r>
              <a:rPr lang="en-GB" i="1">
                <a:latin typeface="Times New Roman" pitchFamily="18" charset="0"/>
              </a:rPr>
              <a:t>y</a:t>
            </a:r>
            <a:r>
              <a:rPr lang="en-GB"/>
              <a:t>.</a:t>
            </a:r>
          </a:p>
        </p:txBody>
      </p:sp>
      <p:sp>
        <p:nvSpPr>
          <p:cNvPr id="115719" name="Text Box 7"/>
          <p:cNvSpPr txBox="1">
            <a:spLocks noChangeArrowheads="1"/>
          </p:cNvSpPr>
          <p:nvPr/>
        </p:nvSpPr>
        <p:spPr bwMode="auto">
          <a:xfrm>
            <a:off x="3743325" y="2281238"/>
            <a:ext cx="1644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a:t>
            </a:r>
            <a:r>
              <a:rPr lang="en-GB"/>
              <a:t> + 3</a:t>
            </a:r>
            <a:r>
              <a:rPr lang="en-GB" i="1">
                <a:latin typeface="Times New Roman" pitchFamily="18" charset="0"/>
              </a:rPr>
              <a:t>y</a:t>
            </a:r>
            <a:r>
              <a:rPr lang="en-GB"/>
              <a:t> </a:t>
            </a:r>
            <a:r>
              <a:rPr lang="en-US">
                <a:solidFill>
                  <a:schemeClr val="tx1"/>
                </a:solidFill>
              </a:rPr>
              <a:t>≤</a:t>
            </a:r>
            <a:r>
              <a:rPr lang="en-GB"/>
              <a:t> 30</a:t>
            </a:r>
          </a:p>
        </p:txBody>
      </p:sp>
      <p:sp>
        <p:nvSpPr>
          <p:cNvPr id="115721" name="Text Box 9"/>
          <p:cNvSpPr txBox="1">
            <a:spLocks noChangeArrowheads="1"/>
          </p:cNvSpPr>
          <p:nvPr/>
        </p:nvSpPr>
        <p:spPr bwMode="auto">
          <a:xfrm>
            <a:off x="1889125" y="2959100"/>
            <a:ext cx="5730875" cy="850900"/>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If 20 cars were already on board how many more lorries could the ferry carry?</a:t>
            </a:r>
          </a:p>
        </p:txBody>
      </p:sp>
      <p:sp>
        <p:nvSpPr>
          <p:cNvPr id="115722" name="Text Box 10"/>
          <p:cNvSpPr txBox="1">
            <a:spLocks noChangeArrowheads="1"/>
          </p:cNvSpPr>
          <p:nvPr/>
        </p:nvSpPr>
        <p:spPr bwMode="auto">
          <a:xfrm>
            <a:off x="365125" y="3962400"/>
            <a:ext cx="6281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Substituting into </a:t>
            </a:r>
            <a:r>
              <a:rPr lang="en-GB" i="1">
                <a:latin typeface="Times New Roman" pitchFamily="18" charset="0"/>
              </a:rPr>
              <a:t>x</a:t>
            </a:r>
            <a:r>
              <a:rPr lang="en-GB"/>
              <a:t> + 3</a:t>
            </a:r>
            <a:r>
              <a:rPr lang="en-GB" i="1">
                <a:latin typeface="Times New Roman" pitchFamily="18" charset="0"/>
              </a:rPr>
              <a:t>y</a:t>
            </a:r>
            <a:r>
              <a:rPr lang="en-GB"/>
              <a:t> &lt; 30 and solving for </a:t>
            </a:r>
            <a:r>
              <a:rPr lang="en-GB" i="1">
                <a:latin typeface="Times New Roman" pitchFamily="18" charset="0"/>
              </a:rPr>
              <a:t>y</a:t>
            </a:r>
            <a:r>
              <a:rPr lang="en-GB"/>
              <a:t>,</a:t>
            </a:r>
          </a:p>
        </p:txBody>
      </p:sp>
      <p:sp>
        <p:nvSpPr>
          <p:cNvPr id="115723" name="Rectangle 11"/>
          <p:cNvSpPr>
            <a:spLocks noChangeArrowheads="1"/>
          </p:cNvSpPr>
          <p:nvPr/>
        </p:nvSpPr>
        <p:spPr bwMode="auto">
          <a:xfrm>
            <a:off x="3657600" y="4445000"/>
            <a:ext cx="1849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20 + 3</a:t>
            </a:r>
            <a:r>
              <a:rPr lang="en-GB" i="1">
                <a:latin typeface="Times New Roman" pitchFamily="18" charset="0"/>
              </a:rPr>
              <a:t>y</a:t>
            </a:r>
            <a:r>
              <a:rPr lang="en-GB"/>
              <a:t> </a:t>
            </a:r>
            <a:r>
              <a:rPr lang="en-US">
                <a:solidFill>
                  <a:schemeClr val="tx1"/>
                </a:solidFill>
              </a:rPr>
              <a:t>≤</a:t>
            </a:r>
            <a:r>
              <a:rPr lang="en-GB"/>
              <a:t> 30</a:t>
            </a:r>
          </a:p>
        </p:txBody>
      </p:sp>
      <p:grpSp>
        <p:nvGrpSpPr>
          <p:cNvPr id="2" name="Group 18"/>
          <p:cNvGrpSpPr>
            <a:grpSpLocks/>
          </p:cNvGrpSpPr>
          <p:nvPr/>
        </p:nvGrpSpPr>
        <p:grpSpPr bwMode="auto">
          <a:xfrm>
            <a:off x="365125" y="4927600"/>
            <a:ext cx="5141913" cy="457200"/>
            <a:chOff x="230" y="3200"/>
            <a:chExt cx="3239" cy="288"/>
          </a:xfrm>
        </p:grpSpPr>
        <p:sp>
          <p:nvSpPr>
            <p:cNvPr id="43023" name="Text Box 12"/>
            <p:cNvSpPr txBox="1">
              <a:spLocks noChangeArrowheads="1"/>
            </p:cNvSpPr>
            <p:nvPr/>
          </p:nvSpPr>
          <p:spPr bwMode="auto">
            <a:xfrm>
              <a:off x="230" y="3219"/>
              <a:ext cx="208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subtract 20 from both sides:</a:t>
              </a:r>
            </a:p>
          </p:txBody>
        </p:sp>
        <p:sp>
          <p:nvSpPr>
            <p:cNvPr id="43024" name="Rectangle 13"/>
            <p:cNvSpPr>
              <a:spLocks noChangeArrowheads="1"/>
            </p:cNvSpPr>
            <p:nvPr/>
          </p:nvSpPr>
          <p:spPr bwMode="auto">
            <a:xfrm>
              <a:off x="2736" y="3200"/>
              <a:ext cx="7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3</a:t>
              </a:r>
              <a:r>
                <a:rPr lang="en-GB" i="1">
                  <a:latin typeface="Times New Roman" pitchFamily="18" charset="0"/>
                </a:rPr>
                <a:t>y</a:t>
              </a:r>
              <a:r>
                <a:rPr lang="en-GB"/>
                <a:t> </a:t>
              </a:r>
              <a:r>
                <a:rPr lang="en-US">
                  <a:solidFill>
                    <a:schemeClr val="tx1"/>
                  </a:solidFill>
                </a:rPr>
                <a:t>≤</a:t>
              </a:r>
              <a:r>
                <a:rPr lang="en-GB"/>
                <a:t> 10</a:t>
              </a:r>
            </a:p>
          </p:txBody>
        </p:sp>
      </p:grpSp>
      <p:grpSp>
        <p:nvGrpSpPr>
          <p:cNvPr id="3" name="Group 17"/>
          <p:cNvGrpSpPr>
            <a:grpSpLocks/>
          </p:cNvGrpSpPr>
          <p:nvPr/>
        </p:nvGrpSpPr>
        <p:grpSpPr bwMode="auto">
          <a:xfrm>
            <a:off x="365125" y="5410200"/>
            <a:ext cx="6710363" cy="457200"/>
            <a:chOff x="230" y="3504"/>
            <a:chExt cx="4227" cy="288"/>
          </a:xfrm>
        </p:grpSpPr>
        <p:sp>
          <p:nvSpPr>
            <p:cNvPr id="43021" name="Text Box 14"/>
            <p:cNvSpPr txBox="1">
              <a:spLocks noChangeArrowheads="1"/>
            </p:cNvSpPr>
            <p:nvPr/>
          </p:nvSpPr>
          <p:spPr bwMode="auto">
            <a:xfrm>
              <a:off x="230" y="3523"/>
              <a:ext cx="16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divide both sides by 3:</a:t>
              </a:r>
            </a:p>
          </p:txBody>
        </p:sp>
        <p:sp>
          <p:nvSpPr>
            <p:cNvPr id="43022" name="Rectangle 15"/>
            <p:cNvSpPr>
              <a:spLocks noChangeArrowheads="1"/>
            </p:cNvSpPr>
            <p:nvPr/>
          </p:nvSpPr>
          <p:spPr bwMode="auto">
            <a:xfrm>
              <a:off x="2851" y="3504"/>
              <a:ext cx="16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i="1">
                  <a:latin typeface="Times New Roman" pitchFamily="18" charset="0"/>
                </a:rPr>
                <a:t>y</a:t>
              </a:r>
              <a:r>
                <a:rPr lang="en-GB"/>
                <a:t> </a:t>
              </a:r>
              <a:r>
                <a:rPr lang="en-US">
                  <a:solidFill>
                    <a:schemeClr val="tx1"/>
                  </a:solidFill>
                </a:rPr>
                <a:t>≤</a:t>
              </a:r>
              <a:r>
                <a:rPr lang="en-GB"/>
                <a:t> 3.3  (to 1 d.p.)</a:t>
              </a:r>
            </a:p>
          </p:txBody>
        </p:sp>
      </p:grpSp>
      <p:sp>
        <p:nvSpPr>
          <p:cNvPr id="115728" name="Text Box 16"/>
          <p:cNvSpPr txBox="1">
            <a:spLocks noChangeArrowheads="1"/>
          </p:cNvSpPr>
          <p:nvPr/>
        </p:nvSpPr>
        <p:spPr bwMode="auto">
          <a:xfrm>
            <a:off x="2233613" y="5943600"/>
            <a:ext cx="4675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ferry can hold 3 more lorries.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7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7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57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5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9" grpId="0"/>
      <p:bldP spid="115721" grpId="0" animBg="1"/>
      <p:bldP spid="115722" grpId="0"/>
      <p:bldP spid="115723" grpId="0"/>
      <p:bldP spid="11572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title" idx="4294967295"/>
          </p:nvPr>
        </p:nvSpPr>
        <p:spPr/>
        <p:txBody>
          <a:bodyPr/>
          <a:lstStyle/>
          <a:p>
            <a:pPr eaLnBrk="1" hangingPunct="1"/>
            <a:r>
              <a:rPr lang="en-US" smtClean="0"/>
              <a:t>Real-life problems</a:t>
            </a:r>
            <a:endParaRPr lang="en-GB" smtClean="0"/>
          </a:p>
        </p:txBody>
      </p:sp>
      <p:sp>
        <p:nvSpPr>
          <p:cNvPr id="44037" name="Text Box 5"/>
          <p:cNvSpPr txBox="1">
            <a:spLocks noChangeArrowheads="1"/>
          </p:cNvSpPr>
          <p:nvPr/>
        </p:nvSpPr>
        <p:spPr bwMode="auto">
          <a:xfrm>
            <a:off x="819150" y="990600"/>
            <a:ext cx="7505700" cy="850900"/>
          </a:xfrm>
          <a:prstGeom prst="rect">
            <a:avLst/>
          </a:prstGeom>
          <a:solidFill>
            <a:srgbClr val="FFFFCC"/>
          </a:solidFill>
          <a:ln w="28575">
            <a:solidFill>
              <a:schemeClr val="tx1"/>
            </a:solidFill>
            <a:miter lim="800000"/>
            <a:headEnd/>
            <a:tailEnd/>
          </a:ln>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a:t>Show the possible numbers of cars and lorries that the ferry can carry on a graph.</a:t>
            </a:r>
          </a:p>
        </p:txBody>
      </p:sp>
      <p:sp>
        <p:nvSpPr>
          <p:cNvPr id="136209" name="Text Box 17"/>
          <p:cNvSpPr txBox="1">
            <a:spLocks noChangeArrowheads="1"/>
          </p:cNvSpPr>
          <p:nvPr/>
        </p:nvSpPr>
        <p:spPr bwMode="auto">
          <a:xfrm>
            <a:off x="457200" y="1981200"/>
            <a:ext cx="7788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Start by drawing the </a:t>
            </a:r>
            <a:r>
              <a:rPr lang="en-GB" i="1">
                <a:latin typeface="Times New Roman" pitchFamily="18" charset="0"/>
              </a:rPr>
              <a:t>x</a:t>
            </a:r>
            <a:r>
              <a:rPr lang="en-GB"/>
              <a:t>-axis between 0 and 30 and </a:t>
            </a:r>
            <a:r>
              <a:rPr lang="en-GB" i="1">
                <a:latin typeface="Times New Roman" pitchFamily="18" charset="0"/>
              </a:rPr>
              <a:t>y</a:t>
            </a:r>
            <a:r>
              <a:rPr lang="en-GB"/>
              <a:t>-axis between 0 and 10. </a:t>
            </a:r>
          </a:p>
        </p:txBody>
      </p:sp>
      <p:sp>
        <p:nvSpPr>
          <p:cNvPr id="136613" name="Text Box 421"/>
          <p:cNvSpPr txBox="1">
            <a:spLocks noChangeArrowheads="1"/>
          </p:cNvSpPr>
          <p:nvPr/>
        </p:nvSpPr>
        <p:spPr bwMode="auto">
          <a:xfrm>
            <a:off x="457200" y="2819400"/>
            <a:ext cx="4181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Next draw the line </a:t>
            </a:r>
            <a:r>
              <a:rPr lang="en-GB" i="1">
                <a:latin typeface="Times New Roman" pitchFamily="18" charset="0"/>
              </a:rPr>
              <a:t>x</a:t>
            </a:r>
            <a:r>
              <a:rPr lang="en-GB"/>
              <a:t> + 3</a:t>
            </a:r>
            <a:r>
              <a:rPr lang="en-GB" i="1">
                <a:latin typeface="Times New Roman" pitchFamily="18" charset="0"/>
              </a:rPr>
              <a:t>y</a:t>
            </a:r>
            <a:r>
              <a:rPr lang="en-GB"/>
              <a:t> = 30</a:t>
            </a:r>
          </a:p>
        </p:txBody>
      </p:sp>
      <p:grpSp>
        <p:nvGrpSpPr>
          <p:cNvPr id="2" name="Group 1127"/>
          <p:cNvGrpSpPr>
            <a:grpSpLocks/>
          </p:cNvGrpSpPr>
          <p:nvPr/>
        </p:nvGrpSpPr>
        <p:grpSpPr bwMode="auto">
          <a:xfrm>
            <a:off x="685800" y="3214688"/>
            <a:ext cx="7543800" cy="3033712"/>
            <a:chOff x="576" y="2112"/>
            <a:chExt cx="4752" cy="1911"/>
          </a:xfrm>
        </p:grpSpPr>
        <p:sp>
          <p:nvSpPr>
            <p:cNvPr id="44223" name="Text Box 424"/>
            <p:cNvSpPr txBox="1">
              <a:spLocks noChangeArrowheads="1"/>
            </p:cNvSpPr>
            <p:nvPr/>
          </p:nvSpPr>
          <p:spPr bwMode="auto">
            <a:xfrm>
              <a:off x="5141" y="3638"/>
              <a:ext cx="18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i="1">
                  <a:latin typeface="Times New Roman" pitchFamily="18" charset="0"/>
                </a:rPr>
                <a:t>x</a:t>
              </a:r>
            </a:p>
          </p:txBody>
        </p:sp>
        <p:sp>
          <p:nvSpPr>
            <p:cNvPr id="44224" name="Text Box 425"/>
            <p:cNvSpPr txBox="1">
              <a:spLocks noChangeArrowheads="1"/>
            </p:cNvSpPr>
            <p:nvPr/>
          </p:nvSpPr>
          <p:spPr bwMode="auto">
            <a:xfrm>
              <a:off x="768" y="2112"/>
              <a:ext cx="18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i="1">
                  <a:latin typeface="Times New Roman" pitchFamily="18" charset="0"/>
                </a:rPr>
                <a:t>y</a:t>
              </a:r>
            </a:p>
          </p:txBody>
        </p:sp>
        <p:grpSp>
          <p:nvGrpSpPr>
            <p:cNvPr id="44225" name="Group 950"/>
            <p:cNvGrpSpPr>
              <a:grpSpLocks/>
            </p:cNvGrpSpPr>
            <p:nvPr/>
          </p:nvGrpSpPr>
          <p:grpSpPr bwMode="auto">
            <a:xfrm>
              <a:off x="840" y="2374"/>
              <a:ext cx="4320" cy="1440"/>
              <a:chOff x="816" y="2352"/>
              <a:chExt cx="4320" cy="1440"/>
            </a:xfrm>
          </p:grpSpPr>
          <p:grpSp>
            <p:nvGrpSpPr>
              <p:cNvPr id="44229" name="Group 628"/>
              <p:cNvGrpSpPr>
                <a:grpSpLocks/>
              </p:cNvGrpSpPr>
              <p:nvPr/>
            </p:nvGrpSpPr>
            <p:grpSpPr bwMode="auto">
              <a:xfrm>
                <a:off x="816" y="2352"/>
                <a:ext cx="144" cy="1440"/>
                <a:chOff x="816" y="2352"/>
                <a:chExt cx="144" cy="1440"/>
              </a:xfrm>
            </p:grpSpPr>
            <p:sp>
              <p:nvSpPr>
                <p:cNvPr id="44551" name="Rectangle 617"/>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52" name="Rectangle 619"/>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53" name="Rectangle 620"/>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54" name="Rectangle 621"/>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55" name="Rectangle 622"/>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56" name="Rectangle 623"/>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57" name="Rectangle 624"/>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58" name="Rectangle 625"/>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59" name="Rectangle 626"/>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60" name="Rectangle 627"/>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30" name="Group 629"/>
              <p:cNvGrpSpPr>
                <a:grpSpLocks/>
              </p:cNvGrpSpPr>
              <p:nvPr/>
            </p:nvGrpSpPr>
            <p:grpSpPr bwMode="auto">
              <a:xfrm>
                <a:off x="960" y="2352"/>
                <a:ext cx="144" cy="1440"/>
                <a:chOff x="816" y="2352"/>
                <a:chExt cx="144" cy="1440"/>
              </a:xfrm>
            </p:grpSpPr>
            <p:sp>
              <p:nvSpPr>
                <p:cNvPr id="44541" name="Rectangle 630"/>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42" name="Rectangle 631"/>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43" name="Rectangle 632"/>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44" name="Rectangle 633"/>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45" name="Rectangle 634"/>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46" name="Rectangle 635"/>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47" name="Rectangle 636"/>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48" name="Rectangle 637"/>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49" name="Rectangle 638"/>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50" name="Rectangle 639"/>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31" name="Group 640"/>
              <p:cNvGrpSpPr>
                <a:grpSpLocks/>
              </p:cNvGrpSpPr>
              <p:nvPr/>
            </p:nvGrpSpPr>
            <p:grpSpPr bwMode="auto">
              <a:xfrm>
                <a:off x="1104" y="2352"/>
                <a:ext cx="144" cy="1440"/>
                <a:chOff x="816" y="2352"/>
                <a:chExt cx="144" cy="1440"/>
              </a:xfrm>
            </p:grpSpPr>
            <p:sp>
              <p:nvSpPr>
                <p:cNvPr id="44531" name="Rectangle 641"/>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32" name="Rectangle 642"/>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33" name="Rectangle 643"/>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34" name="Rectangle 644"/>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35" name="Rectangle 645"/>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36" name="Rectangle 646"/>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37" name="Rectangle 647"/>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38" name="Rectangle 648"/>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39" name="Rectangle 649"/>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40" name="Rectangle 650"/>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32" name="Group 651"/>
              <p:cNvGrpSpPr>
                <a:grpSpLocks/>
              </p:cNvGrpSpPr>
              <p:nvPr/>
            </p:nvGrpSpPr>
            <p:grpSpPr bwMode="auto">
              <a:xfrm>
                <a:off x="1248" y="2352"/>
                <a:ext cx="144" cy="1440"/>
                <a:chOff x="816" y="2352"/>
                <a:chExt cx="144" cy="1440"/>
              </a:xfrm>
            </p:grpSpPr>
            <p:sp>
              <p:nvSpPr>
                <p:cNvPr id="44521" name="Rectangle 652"/>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22" name="Rectangle 653"/>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23" name="Rectangle 654"/>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24" name="Rectangle 655"/>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25" name="Rectangle 656"/>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26" name="Rectangle 657"/>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27" name="Rectangle 658"/>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28" name="Rectangle 659"/>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29" name="Rectangle 660"/>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30" name="Rectangle 661"/>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33" name="Group 662"/>
              <p:cNvGrpSpPr>
                <a:grpSpLocks/>
              </p:cNvGrpSpPr>
              <p:nvPr/>
            </p:nvGrpSpPr>
            <p:grpSpPr bwMode="auto">
              <a:xfrm>
                <a:off x="1392" y="2352"/>
                <a:ext cx="144" cy="1440"/>
                <a:chOff x="816" y="2352"/>
                <a:chExt cx="144" cy="1440"/>
              </a:xfrm>
            </p:grpSpPr>
            <p:sp>
              <p:nvSpPr>
                <p:cNvPr id="44511" name="Rectangle 663"/>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12" name="Rectangle 664"/>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13" name="Rectangle 665"/>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14" name="Rectangle 666"/>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15" name="Rectangle 667"/>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16" name="Rectangle 668"/>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17" name="Rectangle 669"/>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18" name="Rectangle 670"/>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19" name="Rectangle 671"/>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20" name="Rectangle 672"/>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34" name="Group 673"/>
              <p:cNvGrpSpPr>
                <a:grpSpLocks/>
              </p:cNvGrpSpPr>
              <p:nvPr/>
            </p:nvGrpSpPr>
            <p:grpSpPr bwMode="auto">
              <a:xfrm>
                <a:off x="1536" y="2352"/>
                <a:ext cx="144" cy="1440"/>
                <a:chOff x="816" y="2352"/>
                <a:chExt cx="144" cy="1440"/>
              </a:xfrm>
            </p:grpSpPr>
            <p:sp>
              <p:nvSpPr>
                <p:cNvPr id="44501" name="Rectangle 674"/>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02" name="Rectangle 675"/>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03" name="Rectangle 676"/>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04" name="Rectangle 677"/>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05" name="Rectangle 678"/>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06" name="Rectangle 679"/>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07" name="Rectangle 680"/>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08" name="Rectangle 681"/>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09" name="Rectangle 682"/>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10" name="Rectangle 683"/>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35" name="Group 684"/>
              <p:cNvGrpSpPr>
                <a:grpSpLocks/>
              </p:cNvGrpSpPr>
              <p:nvPr/>
            </p:nvGrpSpPr>
            <p:grpSpPr bwMode="auto">
              <a:xfrm>
                <a:off x="1680" y="2352"/>
                <a:ext cx="144" cy="1440"/>
                <a:chOff x="816" y="2352"/>
                <a:chExt cx="144" cy="1440"/>
              </a:xfrm>
            </p:grpSpPr>
            <p:sp>
              <p:nvSpPr>
                <p:cNvPr id="44491" name="Rectangle 685"/>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92" name="Rectangle 686"/>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93" name="Rectangle 687"/>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94" name="Rectangle 688"/>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95" name="Rectangle 689"/>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96" name="Rectangle 690"/>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97" name="Rectangle 691"/>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98" name="Rectangle 692"/>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99" name="Rectangle 693"/>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500" name="Rectangle 694"/>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36" name="Group 695"/>
              <p:cNvGrpSpPr>
                <a:grpSpLocks/>
              </p:cNvGrpSpPr>
              <p:nvPr/>
            </p:nvGrpSpPr>
            <p:grpSpPr bwMode="auto">
              <a:xfrm>
                <a:off x="1824" y="2352"/>
                <a:ext cx="144" cy="1440"/>
                <a:chOff x="816" y="2352"/>
                <a:chExt cx="144" cy="1440"/>
              </a:xfrm>
            </p:grpSpPr>
            <p:sp>
              <p:nvSpPr>
                <p:cNvPr id="44481" name="Rectangle 696"/>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82" name="Rectangle 697"/>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83" name="Rectangle 698"/>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84" name="Rectangle 699"/>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85" name="Rectangle 700"/>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86" name="Rectangle 701"/>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87" name="Rectangle 702"/>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88" name="Rectangle 703"/>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89" name="Rectangle 704"/>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90" name="Rectangle 705"/>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37" name="Group 706"/>
              <p:cNvGrpSpPr>
                <a:grpSpLocks/>
              </p:cNvGrpSpPr>
              <p:nvPr/>
            </p:nvGrpSpPr>
            <p:grpSpPr bwMode="auto">
              <a:xfrm>
                <a:off x="1968" y="2352"/>
                <a:ext cx="144" cy="1440"/>
                <a:chOff x="816" y="2352"/>
                <a:chExt cx="144" cy="1440"/>
              </a:xfrm>
            </p:grpSpPr>
            <p:sp>
              <p:nvSpPr>
                <p:cNvPr id="44471" name="Rectangle 707"/>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72" name="Rectangle 708"/>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73" name="Rectangle 709"/>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74" name="Rectangle 710"/>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75" name="Rectangle 711"/>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76" name="Rectangle 712"/>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77" name="Rectangle 713"/>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78" name="Rectangle 714"/>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79" name="Rectangle 715"/>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80" name="Rectangle 716"/>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38" name="Group 717"/>
              <p:cNvGrpSpPr>
                <a:grpSpLocks/>
              </p:cNvGrpSpPr>
              <p:nvPr/>
            </p:nvGrpSpPr>
            <p:grpSpPr bwMode="auto">
              <a:xfrm>
                <a:off x="2112" y="2352"/>
                <a:ext cx="144" cy="1440"/>
                <a:chOff x="816" y="2352"/>
                <a:chExt cx="144" cy="1440"/>
              </a:xfrm>
            </p:grpSpPr>
            <p:sp>
              <p:nvSpPr>
                <p:cNvPr id="44461" name="Rectangle 718"/>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62" name="Rectangle 719"/>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63" name="Rectangle 720"/>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64" name="Rectangle 721"/>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65" name="Rectangle 722"/>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66" name="Rectangle 723"/>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67" name="Rectangle 724"/>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68" name="Rectangle 725"/>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69" name="Rectangle 726"/>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70" name="Rectangle 727"/>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39" name="Group 728"/>
              <p:cNvGrpSpPr>
                <a:grpSpLocks/>
              </p:cNvGrpSpPr>
              <p:nvPr/>
            </p:nvGrpSpPr>
            <p:grpSpPr bwMode="auto">
              <a:xfrm>
                <a:off x="2256" y="2352"/>
                <a:ext cx="144" cy="1440"/>
                <a:chOff x="816" y="2352"/>
                <a:chExt cx="144" cy="1440"/>
              </a:xfrm>
            </p:grpSpPr>
            <p:sp>
              <p:nvSpPr>
                <p:cNvPr id="44451" name="Rectangle 729"/>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52" name="Rectangle 730"/>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53" name="Rectangle 731"/>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54" name="Rectangle 732"/>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55" name="Rectangle 733"/>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56" name="Rectangle 734"/>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57" name="Rectangle 735"/>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58" name="Rectangle 736"/>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59" name="Rectangle 737"/>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60" name="Rectangle 738"/>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40" name="Group 739"/>
              <p:cNvGrpSpPr>
                <a:grpSpLocks/>
              </p:cNvGrpSpPr>
              <p:nvPr/>
            </p:nvGrpSpPr>
            <p:grpSpPr bwMode="auto">
              <a:xfrm>
                <a:off x="2400" y="2352"/>
                <a:ext cx="144" cy="1440"/>
                <a:chOff x="816" y="2352"/>
                <a:chExt cx="144" cy="1440"/>
              </a:xfrm>
            </p:grpSpPr>
            <p:sp>
              <p:nvSpPr>
                <p:cNvPr id="44441" name="Rectangle 740"/>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42" name="Rectangle 741"/>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43" name="Rectangle 742"/>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44" name="Rectangle 743"/>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45" name="Rectangle 744"/>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46" name="Rectangle 745"/>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47" name="Rectangle 746"/>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48" name="Rectangle 747"/>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49" name="Rectangle 748"/>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50" name="Rectangle 749"/>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41" name="Group 750"/>
              <p:cNvGrpSpPr>
                <a:grpSpLocks/>
              </p:cNvGrpSpPr>
              <p:nvPr/>
            </p:nvGrpSpPr>
            <p:grpSpPr bwMode="auto">
              <a:xfrm>
                <a:off x="2544" y="2352"/>
                <a:ext cx="144" cy="1440"/>
                <a:chOff x="816" y="2352"/>
                <a:chExt cx="144" cy="1440"/>
              </a:xfrm>
            </p:grpSpPr>
            <p:sp>
              <p:nvSpPr>
                <p:cNvPr id="44431" name="Rectangle 751"/>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32" name="Rectangle 752"/>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33" name="Rectangle 753"/>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34" name="Rectangle 754"/>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35" name="Rectangle 755"/>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36" name="Rectangle 756"/>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37" name="Rectangle 757"/>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38" name="Rectangle 758"/>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39" name="Rectangle 759"/>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40" name="Rectangle 760"/>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42" name="Group 761"/>
              <p:cNvGrpSpPr>
                <a:grpSpLocks/>
              </p:cNvGrpSpPr>
              <p:nvPr/>
            </p:nvGrpSpPr>
            <p:grpSpPr bwMode="auto">
              <a:xfrm>
                <a:off x="2688" y="2352"/>
                <a:ext cx="144" cy="1440"/>
                <a:chOff x="816" y="2352"/>
                <a:chExt cx="144" cy="1440"/>
              </a:xfrm>
            </p:grpSpPr>
            <p:sp>
              <p:nvSpPr>
                <p:cNvPr id="44421" name="Rectangle 762"/>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22" name="Rectangle 763"/>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23" name="Rectangle 764"/>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24" name="Rectangle 765"/>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25" name="Rectangle 766"/>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26" name="Rectangle 767"/>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27" name="Rectangle 768"/>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28" name="Rectangle 769"/>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29" name="Rectangle 770"/>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30" name="Rectangle 771"/>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43" name="Group 772"/>
              <p:cNvGrpSpPr>
                <a:grpSpLocks/>
              </p:cNvGrpSpPr>
              <p:nvPr/>
            </p:nvGrpSpPr>
            <p:grpSpPr bwMode="auto">
              <a:xfrm>
                <a:off x="2832" y="2352"/>
                <a:ext cx="144" cy="1440"/>
                <a:chOff x="816" y="2352"/>
                <a:chExt cx="144" cy="1440"/>
              </a:xfrm>
            </p:grpSpPr>
            <p:sp>
              <p:nvSpPr>
                <p:cNvPr id="44411" name="Rectangle 773"/>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12" name="Rectangle 774"/>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13" name="Rectangle 775"/>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14" name="Rectangle 776"/>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15" name="Rectangle 777"/>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16" name="Rectangle 778"/>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17" name="Rectangle 779"/>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18" name="Rectangle 780"/>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19" name="Rectangle 781"/>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20" name="Rectangle 782"/>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44" name="Group 783"/>
              <p:cNvGrpSpPr>
                <a:grpSpLocks/>
              </p:cNvGrpSpPr>
              <p:nvPr/>
            </p:nvGrpSpPr>
            <p:grpSpPr bwMode="auto">
              <a:xfrm>
                <a:off x="2976" y="2352"/>
                <a:ext cx="144" cy="1440"/>
                <a:chOff x="816" y="2352"/>
                <a:chExt cx="144" cy="1440"/>
              </a:xfrm>
            </p:grpSpPr>
            <p:sp>
              <p:nvSpPr>
                <p:cNvPr id="44401" name="Rectangle 784"/>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02" name="Rectangle 785"/>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03" name="Rectangle 786"/>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04" name="Rectangle 787"/>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05" name="Rectangle 788"/>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06" name="Rectangle 789"/>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07" name="Rectangle 790"/>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08" name="Rectangle 791"/>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09" name="Rectangle 792"/>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10" name="Rectangle 793"/>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45" name="Group 794"/>
              <p:cNvGrpSpPr>
                <a:grpSpLocks/>
              </p:cNvGrpSpPr>
              <p:nvPr/>
            </p:nvGrpSpPr>
            <p:grpSpPr bwMode="auto">
              <a:xfrm>
                <a:off x="3120" y="2352"/>
                <a:ext cx="144" cy="1440"/>
                <a:chOff x="816" y="2352"/>
                <a:chExt cx="144" cy="1440"/>
              </a:xfrm>
            </p:grpSpPr>
            <p:sp>
              <p:nvSpPr>
                <p:cNvPr id="44391" name="Rectangle 795"/>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92" name="Rectangle 796"/>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93" name="Rectangle 797"/>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94" name="Rectangle 798"/>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95" name="Rectangle 799"/>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96" name="Rectangle 800"/>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97" name="Rectangle 801"/>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98" name="Rectangle 802"/>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99" name="Rectangle 803"/>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00" name="Rectangle 804"/>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46" name="Group 805"/>
              <p:cNvGrpSpPr>
                <a:grpSpLocks/>
              </p:cNvGrpSpPr>
              <p:nvPr/>
            </p:nvGrpSpPr>
            <p:grpSpPr bwMode="auto">
              <a:xfrm>
                <a:off x="3264" y="2352"/>
                <a:ext cx="144" cy="1440"/>
                <a:chOff x="816" y="2352"/>
                <a:chExt cx="144" cy="1440"/>
              </a:xfrm>
            </p:grpSpPr>
            <p:sp>
              <p:nvSpPr>
                <p:cNvPr id="44381" name="Rectangle 806"/>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82" name="Rectangle 807"/>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83" name="Rectangle 808"/>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84" name="Rectangle 809"/>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85" name="Rectangle 810"/>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86" name="Rectangle 811"/>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87" name="Rectangle 812"/>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88" name="Rectangle 813"/>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89" name="Rectangle 814"/>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90" name="Rectangle 815"/>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47" name="Group 816"/>
              <p:cNvGrpSpPr>
                <a:grpSpLocks/>
              </p:cNvGrpSpPr>
              <p:nvPr/>
            </p:nvGrpSpPr>
            <p:grpSpPr bwMode="auto">
              <a:xfrm>
                <a:off x="3408" y="2352"/>
                <a:ext cx="144" cy="1440"/>
                <a:chOff x="816" y="2352"/>
                <a:chExt cx="144" cy="1440"/>
              </a:xfrm>
            </p:grpSpPr>
            <p:sp>
              <p:nvSpPr>
                <p:cNvPr id="44371" name="Rectangle 817"/>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72" name="Rectangle 818"/>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73" name="Rectangle 819"/>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74" name="Rectangle 820"/>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75" name="Rectangle 821"/>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76" name="Rectangle 822"/>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77" name="Rectangle 823"/>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78" name="Rectangle 824"/>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79" name="Rectangle 825"/>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80" name="Rectangle 826"/>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48" name="Group 827"/>
              <p:cNvGrpSpPr>
                <a:grpSpLocks/>
              </p:cNvGrpSpPr>
              <p:nvPr/>
            </p:nvGrpSpPr>
            <p:grpSpPr bwMode="auto">
              <a:xfrm>
                <a:off x="3552" y="2352"/>
                <a:ext cx="144" cy="1440"/>
                <a:chOff x="816" y="2352"/>
                <a:chExt cx="144" cy="1440"/>
              </a:xfrm>
            </p:grpSpPr>
            <p:sp>
              <p:nvSpPr>
                <p:cNvPr id="44361" name="Rectangle 828"/>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62" name="Rectangle 829"/>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63" name="Rectangle 830"/>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64" name="Rectangle 831"/>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65" name="Rectangle 832"/>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66" name="Rectangle 833"/>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67" name="Rectangle 834"/>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68" name="Rectangle 835"/>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69" name="Rectangle 836"/>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70" name="Rectangle 837"/>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49" name="Group 838"/>
              <p:cNvGrpSpPr>
                <a:grpSpLocks/>
              </p:cNvGrpSpPr>
              <p:nvPr/>
            </p:nvGrpSpPr>
            <p:grpSpPr bwMode="auto">
              <a:xfrm>
                <a:off x="3696" y="2352"/>
                <a:ext cx="144" cy="1440"/>
                <a:chOff x="816" y="2352"/>
                <a:chExt cx="144" cy="1440"/>
              </a:xfrm>
            </p:grpSpPr>
            <p:sp>
              <p:nvSpPr>
                <p:cNvPr id="44351" name="Rectangle 839"/>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52" name="Rectangle 840"/>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53" name="Rectangle 841"/>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54" name="Rectangle 842"/>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55" name="Rectangle 843"/>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56" name="Rectangle 844"/>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57" name="Rectangle 845"/>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58" name="Rectangle 846"/>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59" name="Rectangle 847"/>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60" name="Rectangle 848"/>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50" name="Group 849"/>
              <p:cNvGrpSpPr>
                <a:grpSpLocks/>
              </p:cNvGrpSpPr>
              <p:nvPr/>
            </p:nvGrpSpPr>
            <p:grpSpPr bwMode="auto">
              <a:xfrm>
                <a:off x="3840" y="2352"/>
                <a:ext cx="144" cy="1440"/>
                <a:chOff x="816" y="2352"/>
                <a:chExt cx="144" cy="1440"/>
              </a:xfrm>
            </p:grpSpPr>
            <p:sp>
              <p:nvSpPr>
                <p:cNvPr id="44341" name="Rectangle 850"/>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42" name="Rectangle 851"/>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43" name="Rectangle 852"/>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44" name="Rectangle 853"/>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45" name="Rectangle 854"/>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46" name="Rectangle 855"/>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47" name="Rectangle 856"/>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48" name="Rectangle 857"/>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49" name="Rectangle 858"/>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50" name="Rectangle 859"/>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51" name="Group 860"/>
              <p:cNvGrpSpPr>
                <a:grpSpLocks/>
              </p:cNvGrpSpPr>
              <p:nvPr/>
            </p:nvGrpSpPr>
            <p:grpSpPr bwMode="auto">
              <a:xfrm>
                <a:off x="3984" y="2352"/>
                <a:ext cx="144" cy="1440"/>
                <a:chOff x="816" y="2352"/>
                <a:chExt cx="144" cy="1440"/>
              </a:xfrm>
            </p:grpSpPr>
            <p:sp>
              <p:nvSpPr>
                <p:cNvPr id="44331" name="Rectangle 861"/>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32" name="Rectangle 862"/>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33" name="Rectangle 863"/>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34" name="Rectangle 864"/>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35" name="Rectangle 865"/>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36" name="Rectangle 866"/>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37" name="Rectangle 867"/>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38" name="Rectangle 868"/>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39" name="Rectangle 869"/>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40" name="Rectangle 870"/>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52" name="Group 871"/>
              <p:cNvGrpSpPr>
                <a:grpSpLocks/>
              </p:cNvGrpSpPr>
              <p:nvPr/>
            </p:nvGrpSpPr>
            <p:grpSpPr bwMode="auto">
              <a:xfrm>
                <a:off x="4128" y="2352"/>
                <a:ext cx="144" cy="1440"/>
                <a:chOff x="816" y="2352"/>
                <a:chExt cx="144" cy="1440"/>
              </a:xfrm>
            </p:grpSpPr>
            <p:sp>
              <p:nvSpPr>
                <p:cNvPr id="44321" name="Rectangle 872"/>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22" name="Rectangle 873"/>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23" name="Rectangle 874"/>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24" name="Rectangle 875"/>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25" name="Rectangle 876"/>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26" name="Rectangle 877"/>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27" name="Rectangle 878"/>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28" name="Rectangle 879"/>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29" name="Rectangle 880"/>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30" name="Rectangle 881"/>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53" name="Group 882"/>
              <p:cNvGrpSpPr>
                <a:grpSpLocks/>
              </p:cNvGrpSpPr>
              <p:nvPr/>
            </p:nvGrpSpPr>
            <p:grpSpPr bwMode="auto">
              <a:xfrm>
                <a:off x="4272" y="2352"/>
                <a:ext cx="144" cy="1440"/>
                <a:chOff x="816" y="2352"/>
                <a:chExt cx="144" cy="1440"/>
              </a:xfrm>
            </p:grpSpPr>
            <p:sp>
              <p:nvSpPr>
                <p:cNvPr id="44311" name="Rectangle 883"/>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12" name="Rectangle 884"/>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13" name="Rectangle 885"/>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14" name="Rectangle 886"/>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15" name="Rectangle 887"/>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16" name="Rectangle 888"/>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17" name="Rectangle 889"/>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18" name="Rectangle 890"/>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19" name="Rectangle 891"/>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20" name="Rectangle 892"/>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54" name="Group 893"/>
              <p:cNvGrpSpPr>
                <a:grpSpLocks/>
              </p:cNvGrpSpPr>
              <p:nvPr/>
            </p:nvGrpSpPr>
            <p:grpSpPr bwMode="auto">
              <a:xfrm>
                <a:off x="4416" y="2352"/>
                <a:ext cx="144" cy="1440"/>
                <a:chOff x="816" y="2352"/>
                <a:chExt cx="144" cy="1440"/>
              </a:xfrm>
            </p:grpSpPr>
            <p:sp>
              <p:nvSpPr>
                <p:cNvPr id="44301" name="Rectangle 894"/>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02" name="Rectangle 895"/>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03" name="Rectangle 896"/>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04" name="Rectangle 897"/>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05" name="Rectangle 898"/>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06" name="Rectangle 899"/>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07" name="Rectangle 900"/>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08" name="Rectangle 901"/>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09" name="Rectangle 902"/>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10" name="Rectangle 903"/>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55" name="Group 904"/>
              <p:cNvGrpSpPr>
                <a:grpSpLocks/>
              </p:cNvGrpSpPr>
              <p:nvPr/>
            </p:nvGrpSpPr>
            <p:grpSpPr bwMode="auto">
              <a:xfrm>
                <a:off x="4560" y="2352"/>
                <a:ext cx="144" cy="1440"/>
                <a:chOff x="816" y="2352"/>
                <a:chExt cx="144" cy="1440"/>
              </a:xfrm>
            </p:grpSpPr>
            <p:sp>
              <p:nvSpPr>
                <p:cNvPr id="44291" name="Rectangle 905"/>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92" name="Rectangle 906"/>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93" name="Rectangle 907"/>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94" name="Rectangle 908"/>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95" name="Rectangle 909"/>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96" name="Rectangle 910"/>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97" name="Rectangle 911"/>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98" name="Rectangle 912"/>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99" name="Rectangle 913"/>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300" name="Rectangle 914"/>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56" name="Group 915"/>
              <p:cNvGrpSpPr>
                <a:grpSpLocks/>
              </p:cNvGrpSpPr>
              <p:nvPr/>
            </p:nvGrpSpPr>
            <p:grpSpPr bwMode="auto">
              <a:xfrm>
                <a:off x="4704" y="2352"/>
                <a:ext cx="144" cy="1440"/>
                <a:chOff x="816" y="2352"/>
                <a:chExt cx="144" cy="1440"/>
              </a:xfrm>
            </p:grpSpPr>
            <p:sp>
              <p:nvSpPr>
                <p:cNvPr id="44281" name="Rectangle 916"/>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82" name="Rectangle 917"/>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83" name="Rectangle 918"/>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84" name="Rectangle 919"/>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85" name="Rectangle 920"/>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86" name="Rectangle 921"/>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87" name="Rectangle 922"/>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88" name="Rectangle 923"/>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89" name="Rectangle 924"/>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90" name="Rectangle 925"/>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57" name="Group 926"/>
              <p:cNvGrpSpPr>
                <a:grpSpLocks/>
              </p:cNvGrpSpPr>
              <p:nvPr/>
            </p:nvGrpSpPr>
            <p:grpSpPr bwMode="auto">
              <a:xfrm>
                <a:off x="4848" y="2352"/>
                <a:ext cx="144" cy="1440"/>
                <a:chOff x="816" y="2352"/>
                <a:chExt cx="144" cy="1440"/>
              </a:xfrm>
            </p:grpSpPr>
            <p:sp>
              <p:nvSpPr>
                <p:cNvPr id="44271" name="Rectangle 927"/>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72" name="Rectangle 928"/>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73" name="Rectangle 929"/>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74" name="Rectangle 930"/>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75" name="Rectangle 931"/>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76" name="Rectangle 932"/>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77" name="Rectangle 933"/>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78" name="Rectangle 934"/>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79" name="Rectangle 935"/>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80" name="Rectangle 936"/>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4258" name="Group 937"/>
              <p:cNvGrpSpPr>
                <a:grpSpLocks/>
              </p:cNvGrpSpPr>
              <p:nvPr/>
            </p:nvGrpSpPr>
            <p:grpSpPr bwMode="auto">
              <a:xfrm>
                <a:off x="4992" y="2352"/>
                <a:ext cx="144" cy="1440"/>
                <a:chOff x="816" y="2352"/>
                <a:chExt cx="144" cy="1440"/>
              </a:xfrm>
            </p:grpSpPr>
            <p:sp>
              <p:nvSpPr>
                <p:cNvPr id="44261" name="Rectangle 938"/>
                <p:cNvSpPr>
                  <a:spLocks noChangeArrowheads="1"/>
                </p:cNvSpPr>
                <p:nvPr/>
              </p:nvSpPr>
              <p:spPr bwMode="auto">
                <a:xfrm>
                  <a:off x="816" y="235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62" name="Rectangle 939"/>
                <p:cNvSpPr>
                  <a:spLocks noChangeArrowheads="1"/>
                </p:cNvSpPr>
                <p:nvPr/>
              </p:nvSpPr>
              <p:spPr bwMode="auto">
                <a:xfrm>
                  <a:off x="816" y="249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63" name="Rectangle 940"/>
                <p:cNvSpPr>
                  <a:spLocks noChangeArrowheads="1"/>
                </p:cNvSpPr>
                <p:nvPr/>
              </p:nvSpPr>
              <p:spPr bwMode="auto">
                <a:xfrm>
                  <a:off x="816" y="264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64" name="Rectangle 941"/>
                <p:cNvSpPr>
                  <a:spLocks noChangeArrowheads="1"/>
                </p:cNvSpPr>
                <p:nvPr/>
              </p:nvSpPr>
              <p:spPr bwMode="auto">
                <a:xfrm>
                  <a:off x="816" y="278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65" name="Rectangle 942"/>
                <p:cNvSpPr>
                  <a:spLocks noChangeArrowheads="1"/>
                </p:cNvSpPr>
                <p:nvPr/>
              </p:nvSpPr>
              <p:spPr bwMode="auto">
                <a:xfrm>
                  <a:off x="816" y="292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66" name="Rectangle 943"/>
                <p:cNvSpPr>
                  <a:spLocks noChangeArrowheads="1"/>
                </p:cNvSpPr>
                <p:nvPr/>
              </p:nvSpPr>
              <p:spPr bwMode="auto">
                <a:xfrm>
                  <a:off x="816" y="3072"/>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67" name="Rectangle 944"/>
                <p:cNvSpPr>
                  <a:spLocks noChangeArrowheads="1"/>
                </p:cNvSpPr>
                <p:nvPr/>
              </p:nvSpPr>
              <p:spPr bwMode="auto">
                <a:xfrm>
                  <a:off x="816" y="3216"/>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68" name="Rectangle 945"/>
                <p:cNvSpPr>
                  <a:spLocks noChangeArrowheads="1"/>
                </p:cNvSpPr>
                <p:nvPr/>
              </p:nvSpPr>
              <p:spPr bwMode="auto">
                <a:xfrm>
                  <a:off x="816" y="3360"/>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69" name="Rectangle 946"/>
                <p:cNvSpPr>
                  <a:spLocks noChangeArrowheads="1"/>
                </p:cNvSpPr>
                <p:nvPr/>
              </p:nvSpPr>
              <p:spPr bwMode="auto">
                <a:xfrm>
                  <a:off x="816" y="3504"/>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70" name="Rectangle 947"/>
                <p:cNvSpPr>
                  <a:spLocks noChangeArrowheads="1"/>
                </p:cNvSpPr>
                <p:nvPr/>
              </p:nvSpPr>
              <p:spPr bwMode="auto">
                <a:xfrm>
                  <a:off x="816" y="3648"/>
                  <a:ext cx="144" cy="14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4259" name="Line 948"/>
              <p:cNvSpPr>
                <a:spLocks noChangeShapeType="1"/>
              </p:cNvSpPr>
              <p:nvPr/>
            </p:nvSpPr>
            <p:spPr bwMode="auto">
              <a:xfrm flipV="1">
                <a:off x="816" y="2352"/>
                <a:ext cx="0" cy="1440"/>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4260" name="Line 949"/>
              <p:cNvSpPr>
                <a:spLocks noChangeShapeType="1"/>
              </p:cNvSpPr>
              <p:nvPr/>
            </p:nvSpPr>
            <p:spPr bwMode="auto">
              <a:xfrm>
                <a:off x="816" y="3792"/>
                <a:ext cx="4320" cy="0"/>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44226" name="Text Box 1120"/>
            <p:cNvSpPr txBox="1">
              <a:spLocks noChangeArrowheads="1"/>
            </p:cNvSpPr>
            <p:nvPr/>
          </p:nvSpPr>
          <p:spPr bwMode="auto">
            <a:xfrm>
              <a:off x="696" y="376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0</a:t>
              </a:r>
            </a:p>
          </p:txBody>
        </p:sp>
        <p:sp>
          <p:nvSpPr>
            <p:cNvPr id="44227" name="Text Box 1125"/>
            <p:cNvSpPr txBox="1">
              <a:spLocks noChangeArrowheads="1"/>
            </p:cNvSpPr>
            <p:nvPr/>
          </p:nvSpPr>
          <p:spPr bwMode="auto">
            <a:xfrm>
              <a:off x="576" y="225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10</a:t>
              </a:r>
            </a:p>
          </p:txBody>
        </p:sp>
        <p:sp>
          <p:nvSpPr>
            <p:cNvPr id="44228" name="Text Box 1126"/>
            <p:cNvSpPr txBox="1">
              <a:spLocks noChangeArrowheads="1"/>
            </p:cNvSpPr>
            <p:nvPr/>
          </p:nvSpPr>
          <p:spPr bwMode="auto">
            <a:xfrm>
              <a:off x="5052" y="3792"/>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30</a:t>
              </a:r>
            </a:p>
          </p:txBody>
        </p:sp>
      </p:grpSp>
      <p:sp>
        <p:nvSpPr>
          <p:cNvPr id="138344" name="Text Box 1128"/>
          <p:cNvSpPr txBox="1">
            <a:spLocks noChangeArrowheads="1"/>
          </p:cNvSpPr>
          <p:nvPr/>
        </p:nvSpPr>
        <p:spPr bwMode="auto">
          <a:xfrm>
            <a:off x="1073150" y="6135688"/>
            <a:ext cx="699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points on the graph represent the solution set.</a:t>
            </a:r>
          </a:p>
        </p:txBody>
      </p:sp>
      <p:grpSp>
        <p:nvGrpSpPr>
          <p:cNvPr id="136920" name="Group 1129"/>
          <p:cNvGrpSpPr>
            <a:grpSpLocks/>
          </p:cNvGrpSpPr>
          <p:nvPr/>
        </p:nvGrpSpPr>
        <p:grpSpPr bwMode="auto">
          <a:xfrm>
            <a:off x="1104900" y="3616325"/>
            <a:ext cx="6858000" cy="2286000"/>
            <a:chOff x="840" y="2374"/>
            <a:chExt cx="4320" cy="1440"/>
          </a:xfrm>
        </p:grpSpPr>
        <p:sp>
          <p:nvSpPr>
            <p:cNvPr id="44221" name="Rectangle 1130"/>
            <p:cNvSpPr>
              <a:spLocks noChangeArrowheads="1"/>
            </p:cNvSpPr>
            <p:nvPr/>
          </p:nvSpPr>
          <p:spPr bwMode="auto">
            <a:xfrm>
              <a:off x="3984" y="3168"/>
              <a:ext cx="88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i="1">
                  <a:solidFill>
                    <a:srgbClr val="FF6600"/>
                  </a:solidFill>
                  <a:latin typeface="Times New Roman" pitchFamily="18" charset="0"/>
                </a:rPr>
                <a:t>x</a:t>
              </a:r>
              <a:r>
                <a:rPr lang="en-GB" sz="2000">
                  <a:solidFill>
                    <a:srgbClr val="FF6600"/>
                  </a:solidFill>
                </a:rPr>
                <a:t> + 3</a:t>
              </a:r>
              <a:r>
                <a:rPr lang="en-GB" sz="2000" i="1">
                  <a:solidFill>
                    <a:srgbClr val="FF6600"/>
                  </a:solidFill>
                  <a:latin typeface="Times New Roman" pitchFamily="18" charset="0"/>
                </a:rPr>
                <a:t>y</a:t>
              </a:r>
              <a:r>
                <a:rPr lang="en-GB" sz="2000">
                  <a:solidFill>
                    <a:srgbClr val="FF6600"/>
                  </a:solidFill>
                </a:rPr>
                <a:t> = 30</a:t>
              </a:r>
            </a:p>
          </p:txBody>
        </p:sp>
        <p:sp>
          <p:nvSpPr>
            <p:cNvPr id="44222" name="Line 1131"/>
            <p:cNvSpPr>
              <a:spLocks noChangeShapeType="1"/>
            </p:cNvSpPr>
            <p:nvPr/>
          </p:nvSpPr>
          <p:spPr bwMode="auto">
            <a:xfrm>
              <a:off x="840" y="2374"/>
              <a:ext cx="4320" cy="144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6192" name="Group 1309"/>
          <p:cNvGrpSpPr>
            <a:grpSpLocks/>
          </p:cNvGrpSpPr>
          <p:nvPr/>
        </p:nvGrpSpPr>
        <p:grpSpPr bwMode="auto">
          <a:xfrm>
            <a:off x="1066800" y="3581400"/>
            <a:ext cx="6934200" cy="2362200"/>
            <a:chOff x="672" y="2256"/>
            <a:chExt cx="4368" cy="1488"/>
          </a:xfrm>
        </p:grpSpPr>
        <p:grpSp>
          <p:nvGrpSpPr>
            <p:cNvPr id="44044" name="Group 1132"/>
            <p:cNvGrpSpPr>
              <a:grpSpLocks/>
            </p:cNvGrpSpPr>
            <p:nvPr/>
          </p:nvGrpSpPr>
          <p:grpSpPr bwMode="auto">
            <a:xfrm>
              <a:off x="672" y="2400"/>
              <a:ext cx="4224" cy="1344"/>
              <a:chOff x="816" y="2496"/>
              <a:chExt cx="4224" cy="1344"/>
            </a:xfrm>
          </p:grpSpPr>
          <p:sp>
            <p:nvSpPr>
              <p:cNvPr id="44056" name="Oval 1133"/>
              <p:cNvSpPr>
                <a:spLocks noChangeArrowheads="1"/>
              </p:cNvSpPr>
              <p:nvPr/>
            </p:nvSpPr>
            <p:spPr bwMode="auto">
              <a:xfrm>
                <a:off x="960" y="2496"/>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57" name="Oval 1134"/>
              <p:cNvSpPr>
                <a:spLocks noChangeArrowheads="1"/>
              </p:cNvSpPr>
              <p:nvPr/>
            </p:nvSpPr>
            <p:spPr bwMode="auto">
              <a:xfrm>
                <a:off x="1104" y="264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58" name="Oval 1135"/>
              <p:cNvSpPr>
                <a:spLocks noChangeArrowheads="1"/>
              </p:cNvSpPr>
              <p:nvPr/>
            </p:nvSpPr>
            <p:spPr bwMode="auto">
              <a:xfrm>
                <a:off x="1104" y="2496"/>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59" name="Oval 1136"/>
              <p:cNvSpPr>
                <a:spLocks noChangeArrowheads="1"/>
              </p:cNvSpPr>
              <p:nvPr/>
            </p:nvSpPr>
            <p:spPr bwMode="auto">
              <a:xfrm>
                <a:off x="816" y="2496"/>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60" name="Oval 1137"/>
              <p:cNvSpPr>
                <a:spLocks noChangeArrowheads="1"/>
              </p:cNvSpPr>
              <p:nvPr/>
            </p:nvSpPr>
            <p:spPr bwMode="auto">
              <a:xfrm>
                <a:off x="960" y="264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61" name="Oval 1138"/>
              <p:cNvSpPr>
                <a:spLocks noChangeArrowheads="1"/>
              </p:cNvSpPr>
              <p:nvPr/>
            </p:nvSpPr>
            <p:spPr bwMode="auto">
              <a:xfrm>
                <a:off x="816" y="264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62" name="Oval 1139"/>
              <p:cNvSpPr>
                <a:spLocks noChangeArrowheads="1"/>
              </p:cNvSpPr>
              <p:nvPr/>
            </p:nvSpPr>
            <p:spPr bwMode="auto">
              <a:xfrm>
                <a:off x="1536" y="264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63" name="Oval 1140"/>
              <p:cNvSpPr>
                <a:spLocks noChangeArrowheads="1"/>
              </p:cNvSpPr>
              <p:nvPr/>
            </p:nvSpPr>
            <p:spPr bwMode="auto">
              <a:xfrm>
                <a:off x="1392" y="264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64" name="Oval 1141"/>
              <p:cNvSpPr>
                <a:spLocks noChangeArrowheads="1"/>
              </p:cNvSpPr>
              <p:nvPr/>
            </p:nvSpPr>
            <p:spPr bwMode="auto">
              <a:xfrm>
                <a:off x="1248" y="264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65" name="Oval 1142"/>
              <p:cNvSpPr>
                <a:spLocks noChangeArrowheads="1"/>
              </p:cNvSpPr>
              <p:nvPr/>
            </p:nvSpPr>
            <p:spPr bwMode="auto">
              <a:xfrm>
                <a:off x="1104" y="278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66" name="Oval 1143"/>
              <p:cNvSpPr>
                <a:spLocks noChangeArrowheads="1"/>
              </p:cNvSpPr>
              <p:nvPr/>
            </p:nvSpPr>
            <p:spPr bwMode="auto">
              <a:xfrm>
                <a:off x="960" y="278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67" name="Oval 1144"/>
              <p:cNvSpPr>
                <a:spLocks noChangeArrowheads="1"/>
              </p:cNvSpPr>
              <p:nvPr/>
            </p:nvSpPr>
            <p:spPr bwMode="auto">
              <a:xfrm>
                <a:off x="816" y="278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68" name="Oval 1145"/>
              <p:cNvSpPr>
                <a:spLocks noChangeArrowheads="1"/>
              </p:cNvSpPr>
              <p:nvPr/>
            </p:nvSpPr>
            <p:spPr bwMode="auto">
              <a:xfrm>
                <a:off x="1536" y="278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69" name="Oval 1146"/>
              <p:cNvSpPr>
                <a:spLocks noChangeArrowheads="1"/>
              </p:cNvSpPr>
              <p:nvPr/>
            </p:nvSpPr>
            <p:spPr bwMode="auto">
              <a:xfrm>
                <a:off x="1392" y="278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70" name="Oval 1147"/>
              <p:cNvSpPr>
                <a:spLocks noChangeArrowheads="1"/>
              </p:cNvSpPr>
              <p:nvPr/>
            </p:nvSpPr>
            <p:spPr bwMode="auto">
              <a:xfrm>
                <a:off x="1248" y="278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71" name="Oval 1148"/>
              <p:cNvSpPr>
                <a:spLocks noChangeArrowheads="1"/>
              </p:cNvSpPr>
              <p:nvPr/>
            </p:nvSpPr>
            <p:spPr bwMode="auto">
              <a:xfrm>
                <a:off x="1104" y="292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72" name="Oval 1149"/>
              <p:cNvSpPr>
                <a:spLocks noChangeArrowheads="1"/>
              </p:cNvSpPr>
              <p:nvPr/>
            </p:nvSpPr>
            <p:spPr bwMode="auto">
              <a:xfrm>
                <a:off x="960" y="292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73" name="Oval 1150"/>
              <p:cNvSpPr>
                <a:spLocks noChangeArrowheads="1"/>
              </p:cNvSpPr>
              <p:nvPr/>
            </p:nvSpPr>
            <p:spPr bwMode="auto">
              <a:xfrm>
                <a:off x="816" y="292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74" name="Oval 1151"/>
              <p:cNvSpPr>
                <a:spLocks noChangeArrowheads="1"/>
              </p:cNvSpPr>
              <p:nvPr/>
            </p:nvSpPr>
            <p:spPr bwMode="auto">
              <a:xfrm>
                <a:off x="1536" y="292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75" name="Oval 1152"/>
              <p:cNvSpPr>
                <a:spLocks noChangeArrowheads="1"/>
              </p:cNvSpPr>
              <p:nvPr/>
            </p:nvSpPr>
            <p:spPr bwMode="auto">
              <a:xfrm>
                <a:off x="1392" y="292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76" name="Oval 1153"/>
              <p:cNvSpPr>
                <a:spLocks noChangeArrowheads="1"/>
              </p:cNvSpPr>
              <p:nvPr/>
            </p:nvSpPr>
            <p:spPr bwMode="auto">
              <a:xfrm>
                <a:off x="1248" y="292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77" name="Oval 1154"/>
              <p:cNvSpPr>
                <a:spLocks noChangeArrowheads="1"/>
              </p:cNvSpPr>
              <p:nvPr/>
            </p:nvSpPr>
            <p:spPr bwMode="auto">
              <a:xfrm>
                <a:off x="1104" y="307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78" name="Oval 1155"/>
              <p:cNvSpPr>
                <a:spLocks noChangeArrowheads="1"/>
              </p:cNvSpPr>
              <p:nvPr/>
            </p:nvSpPr>
            <p:spPr bwMode="auto">
              <a:xfrm>
                <a:off x="960" y="307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79" name="Oval 1156"/>
              <p:cNvSpPr>
                <a:spLocks noChangeArrowheads="1"/>
              </p:cNvSpPr>
              <p:nvPr/>
            </p:nvSpPr>
            <p:spPr bwMode="auto">
              <a:xfrm>
                <a:off x="816" y="307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80" name="Oval 1157"/>
              <p:cNvSpPr>
                <a:spLocks noChangeArrowheads="1"/>
              </p:cNvSpPr>
              <p:nvPr/>
            </p:nvSpPr>
            <p:spPr bwMode="auto">
              <a:xfrm>
                <a:off x="1536" y="307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81" name="Oval 1158"/>
              <p:cNvSpPr>
                <a:spLocks noChangeArrowheads="1"/>
              </p:cNvSpPr>
              <p:nvPr/>
            </p:nvSpPr>
            <p:spPr bwMode="auto">
              <a:xfrm>
                <a:off x="1392" y="307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82" name="Oval 1159"/>
              <p:cNvSpPr>
                <a:spLocks noChangeArrowheads="1"/>
              </p:cNvSpPr>
              <p:nvPr/>
            </p:nvSpPr>
            <p:spPr bwMode="auto">
              <a:xfrm>
                <a:off x="1248" y="307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83" name="Oval 1160"/>
              <p:cNvSpPr>
                <a:spLocks noChangeArrowheads="1"/>
              </p:cNvSpPr>
              <p:nvPr/>
            </p:nvSpPr>
            <p:spPr bwMode="auto">
              <a:xfrm>
                <a:off x="1104" y="3216"/>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84" name="Oval 1161"/>
              <p:cNvSpPr>
                <a:spLocks noChangeArrowheads="1"/>
              </p:cNvSpPr>
              <p:nvPr/>
            </p:nvSpPr>
            <p:spPr bwMode="auto">
              <a:xfrm>
                <a:off x="960" y="3216"/>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85" name="Oval 1162"/>
              <p:cNvSpPr>
                <a:spLocks noChangeArrowheads="1"/>
              </p:cNvSpPr>
              <p:nvPr/>
            </p:nvSpPr>
            <p:spPr bwMode="auto">
              <a:xfrm>
                <a:off x="816" y="3216"/>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86" name="Oval 1163"/>
              <p:cNvSpPr>
                <a:spLocks noChangeArrowheads="1"/>
              </p:cNvSpPr>
              <p:nvPr/>
            </p:nvSpPr>
            <p:spPr bwMode="auto">
              <a:xfrm>
                <a:off x="1536" y="3216"/>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87" name="Oval 1164"/>
              <p:cNvSpPr>
                <a:spLocks noChangeArrowheads="1"/>
              </p:cNvSpPr>
              <p:nvPr/>
            </p:nvSpPr>
            <p:spPr bwMode="auto">
              <a:xfrm>
                <a:off x="1392" y="3216"/>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88" name="Oval 1165"/>
              <p:cNvSpPr>
                <a:spLocks noChangeArrowheads="1"/>
              </p:cNvSpPr>
              <p:nvPr/>
            </p:nvSpPr>
            <p:spPr bwMode="auto">
              <a:xfrm>
                <a:off x="1248" y="3216"/>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89" name="Oval 1166"/>
              <p:cNvSpPr>
                <a:spLocks noChangeArrowheads="1"/>
              </p:cNvSpPr>
              <p:nvPr/>
            </p:nvSpPr>
            <p:spPr bwMode="auto">
              <a:xfrm>
                <a:off x="1104" y="336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90" name="Oval 1167"/>
              <p:cNvSpPr>
                <a:spLocks noChangeArrowheads="1"/>
              </p:cNvSpPr>
              <p:nvPr/>
            </p:nvSpPr>
            <p:spPr bwMode="auto">
              <a:xfrm>
                <a:off x="960" y="336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91" name="Oval 1168"/>
              <p:cNvSpPr>
                <a:spLocks noChangeArrowheads="1"/>
              </p:cNvSpPr>
              <p:nvPr/>
            </p:nvSpPr>
            <p:spPr bwMode="auto">
              <a:xfrm>
                <a:off x="816" y="336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92" name="Oval 1169"/>
              <p:cNvSpPr>
                <a:spLocks noChangeArrowheads="1"/>
              </p:cNvSpPr>
              <p:nvPr/>
            </p:nvSpPr>
            <p:spPr bwMode="auto">
              <a:xfrm>
                <a:off x="1536" y="336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93" name="Oval 1170"/>
              <p:cNvSpPr>
                <a:spLocks noChangeArrowheads="1"/>
              </p:cNvSpPr>
              <p:nvPr/>
            </p:nvSpPr>
            <p:spPr bwMode="auto">
              <a:xfrm>
                <a:off x="1392" y="336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94" name="Oval 1171"/>
              <p:cNvSpPr>
                <a:spLocks noChangeArrowheads="1"/>
              </p:cNvSpPr>
              <p:nvPr/>
            </p:nvSpPr>
            <p:spPr bwMode="auto">
              <a:xfrm>
                <a:off x="1248" y="336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95" name="Oval 1172"/>
              <p:cNvSpPr>
                <a:spLocks noChangeArrowheads="1"/>
              </p:cNvSpPr>
              <p:nvPr/>
            </p:nvSpPr>
            <p:spPr bwMode="auto">
              <a:xfrm>
                <a:off x="1104" y="350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96" name="Oval 1173"/>
              <p:cNvSpPr>
                <a:spLocks noChangeArrowheads="1"/>
              </p:cNvSpPr>
              <p:nvPr/>
            </p:nvSpPr>
            <p:spPr bwMode="auto">
              <a:xfrm>
                <a:off x="960" y="350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97" name="Oval 1174"/>
              <p:cNvSpPr>
                <a:spLocks noChangeArrowheads="1"/>
              </p:cNvSpPr>
              <p:nvPr/>
            </p:nvSpPr>
            <p:spPr bwMode="auto">
              <a:xfrm>
                <a:off x="816" y="350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98" name="Oval 1175"/>
              <p:cNvSpPr>
                <a:spLocks noChangeArrowheads="1"/>
              </p:cNvSpPr>
              <p:nvPr/>
            </p:nvSpPr>
            <p:spPr bwMode="auto">
              <a:xfrm>
                <a:off x="1536" y="350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99" name="Oval 1176"/>
              <p:cNvSpPr>
                <a:spLocks noChangeArrowheads="1"/>
              </p:cNvSpPr>
              <p:nvPr/>
            </p:nvSpPr>
            <p:spPr bwMode="auto">
              <a:xfrm>
                <a:off x="1392" y="350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00" name="Oval 1177"/>
              <p:cNvSpPr>
                <a:spLocks noChangeArrowheads="1"/>
              </p:cNvSpPr>
              <p:nvPr/>
            </p:nvSpPr>
            <p:spPr bwMode="auto">
              <a:xfrm>
                <a:off x="1248" y="350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01" name="Oval 1178"/>
              <p:cNvSpPr>
                <a:spLocks noChangeArrowheads="1"/>
              </p:cNvSpPr>
              <p:nvPr/>
            </p:nvSpPr>
            <p:spPr bwMode="auto">
              <a:xfrm>
                <a:off x="1104" y="364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02" name="Oval 1179"/>
              <p:cNvSpPr>
                <a:spLocks noChangeArrowheads="1"/>
              </p:cNvSpPr>
              <p:nvPr/>
            </p:nvSpPr>
            <p:spPr bwMode="auto">
              <a:xfrm>
                <a:off x="960" y="364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03" name="Oval 1180"/>
              <p:cNvSpPr>
                <a:spLocks noChangeArrowheads="1"/>
              </p:cNvSpPr>
              <p:nvPr/>
            </p:nvSpPr>
            <p:spPr bwMode="auto">
              <a:xfrm>
                <a:off x="816" y="364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04" name="Oval 1181"/>
              <p:cNvSpPr>
                <a:spLocks noChangeArrowheads="1"/>
              </p:cNvSpPr>
              <p:nvPr/>
            </p:nvSpPr>
            <p:spPr bwMode="auto">
              <a:xfrm>
                <a:off x="1536" y="364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05" name="Oval 1182"/>
              <p:cNvSpPr>
                <a:spLocks noChangeArrowheads="1"/>
              </p:cNvSpPr>
              <p:nvPr/>
            </p:nvSpPr>
            <p:spPr bwMode="auto">
              <a:xfrm>
                <a:off x="1392" y="364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06" name="Oval 1183"/>
              <p:cNvSpPr>
                <a:spLocks noChangeArrowheads="1"/>
              </p:cNvSpPr>
              <p:nvPr/>
            </p:nvSpPr>
            <p:spPr bwMode="auto">
              <a:xfrm>
                <a:off x="1248" y="364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07" name="Oval 1184"/>
              <p:cNvSpPr>
                <a:spLocks noChangeArrowheads="1"/>
              </p:cNvSpPr>
              <p:nvPr/>
            </p:nvSpPr>
            <p:spPr bwMode="auto">
              <a:xfrm>
                <a:off x="1104"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08" name="Oval 1185"/>
              <p:cNvSpPr>
                <a:spLocks noChangeArrowheads="1"/>
              </p:cNvSpPr>
              <p:nvPr/>
            </p:nvSpPr>
            <p:spPr bwMode="auto">
              <a:xfrm>
                <a:off x="960"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09" name="Oval 1186"/>
              <p:cNvSpPr>
                <a:spLocks noChangeArrowheads="1"/>
              </p:cNvSpPr>
              <p:nvPr/>
            </p:nvSpPr>
            <p:spPr bwMode="auto">
              <a:xfrm>
                <a:off x="816"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10" name="Oval 1187"/>
              <p:cNvSpPr>
                <a:spLocks noChangeArrowheads="1"/>
              </p:cNvSpPr>
              <p:nvPr/>
            </p:nvSpPr>
            <p:spPr bwMode="auto">
              <a:xfrm>
                <a:off x="1536"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11" name="Oval 1188"/>
              <p:cNvSpPr>
                <a:spLocks noChangeArrowheads="1"/>
              </p:cNvSpPr>
              <p:nvPr/>
            </p:nvSpPr>
            <p:spPr bwMode="auto">
              <a:xfrm>
                <a:off x="1392"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12" name="Oval 1189"/>
              <p:cNvSpPr>
                <a:spLocks noChangeArrowheads="1"/>
              </p:cNvSpPr>
              <p:nvPr/>
            </p:nvSpPr>
            <p:spPr bwMode="auto">
              <a:xfrm>
                <a:off x="1248"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13" name="Oval 1190"/>
              <p:cNvSpPr>
                <a:spLocks noChangeArrowheads="1"/>
              </p:cNvSpPr>
              <p:nvPr/>
            </p:nvSpPr>
            <p:spPr bwMode="auto">
              <a:xfrm>
                <a:off x="1824" y="278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14" name="Oval 1191"/>
              <p:cNvSpPr>
                <a:spLocks noChangeArrowheads="1"/>
              </p:cNvSpPr>
              <p:nvPr/>
            </p:nvSpPr>
            <p:spPr bwMode="auto">
              <a:xfrm>
                <a:off x="1968" y="292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15" name="Oval 1192"/>
              <p:cNvSpPr>
                <a:spLocks noChangeArrowheads="1"/>
              </p:cNvSpPr>
              <p:nvPr/>
            </p:nvSpPr>
            <p:spPr bwMode="auto">
              <a:xfrm>
                <a:off x="1968" y="278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16" name="Oval 1193"/>
              <p:cNvSpPr>
                <a:spLocks noChangeArrowheads="1"/>
              </p:cNvSpPr>
              <p:nvPr/>
            </p:nvSpPr>
            <p:spPr bwMode="auto">
              <a:xfrm>
                <a:off x="1680" y="278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17" name="Oval 1194"/>
              <p:cNvSpPr>
                <a:spLocks noChangeArrowheads="1"/>
              </p:cNvSpPr>
              <p:nvPr/>
            </p:nvSpPr>
            <p:spPr bwMode="auto">
              <a:xfrm>
                <a:off x="1824" y="292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18" name="Oval 1195"/>
              <p:cNvSpPr>
                <a:spLocks noChangeArrowheads="1"/>
              </p:cNvSpPr>
              <p:nvPr/>
            </p:nvSpPr>
            <p:spPr bwMode="auto">
              <a:xfrm>
                <a:off x="1680" y="292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19" name="Oval 1196"/>
              <p:cNvSpPr>
                <a:spLocks noChangeArrowheads="1"/>
              </p:cNvSpPr>
              <p:nvPr/>
            </p:nvSpPr>
            <p:spPr bwMode="auto">
              <a:xfrm>
                <a:off x="2400" y="292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20" name="Oval 1197"/>
              <p:cNvSpPr>
                <a:spLocks noChangeArrowheads="1"/>
              </p:cNvSpPr>
              <p:nvPr/>
            </p:nvSpPr>
            <p:spPr bwMode="auto">
              <a:xfrm>
                <a:off x="2256" y="292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21" name="Oval 1198"/>
              <p:cNvSpPr>
                <a:spLocks noChangeArrowheads="1"/>
              </p:cNvSpPr>
              <p:nvPr/>
            </p:nvSpPr>
            <p:spPr bwMode="auto">
              <a:xfrm>
                <a:off x="2112" y="292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22" name="Oval 1199"/>
              <p:cNvSpPr>
                <a:spLocks noChangeArrowheads="1"/>
              </p:cNvSpPr>
              <p:nvPr/>
            </p:nvSpPr>
            <p:spPr bwMode="auto">
              <a:xfrm>
                <a:off x="1968" y="307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23" name="Oval 1200"/>
              <p:cNvSpPr>
                <a:spLocks noChangeArrowheads="1"/>
              </p:cNvSpPr>
              <p:nvPr/>
            </p:nvSpPr>
            <p:spPr bwMode="auto">
              <a:xfrm>
                <a:off x="1824" y="307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24" name="Oval 1201"/>
              <p:cNvSpPr>
                <a:spLocks noChangeArrowheads="1"/>
              </p:cNvSpPr>
              <p:nvPr/>
            </p:nvSpPr>
            <p:spPr bwMode="auto">
              <a:xfrm>
                <a:off x="1680" y="307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25" name="Oval 1202"/>
              <p:cNvSpPr>
                <a:spLocks noChangeArrowheads="1"/>
              </p:cNvSpPr>
              <p:nvPr/>
            </p:nvSpPr>
            <p:spPr bwMode="auto">
              <a:xfrm>
                <a:off x="2400" y="307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26" name="Oval 1203"/>
              <p:cNvSpPr>
                <a:spLocks noChangeArrowheads="1"/>
              </p:cNvSpPr>
              <p:nvPr/>
            </p:nvSpPr>
            <p:spPr bwMode="auto">
              <a:xfrm>
                <a:off x="2256" y="307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27" name="Oval 1204"/>
              <p:cNvSpPr>
                <a:spLocks noChangeArrowheads="1"/>
              </p:cNvSpPr>
              <p:nvPr/>
            </p:nvSpPr>
            <p:spPr bwMode="auto">
              <a:xfrm>
                <a:off x="2112" y="307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28" name="Oval 1205"/>
              <p:cNvSpPr>
                <a:spLocks noChangeArrowheads="1"/>
              </p:cNvSpPr>
              <p:nvPr/>
            </p:nvSpPr>
            <p:spPr bwMode="auto">
              <a:xfrm>
                <a:off x="1968" y="3216"/>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29" name="Oval 1206"/>
              <p:cNvSpPr>
                <a:spLocks noChangeArrowheads="1"/>
              </p:cNvSpPr>
              <p:nvPr/>
            </p:nvSpPr>
            <p:spPr bwMode="auto">
              <a:xfrm>
                <a:off x="1824" y="3216"/>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30" name="Oval 1207"/>
              <p:cNvSpPr>
                <a:spLocks noChangeArrowheads="1"/>
              </p:cNvSpPr>
              <p:nvPr/>
            </p:nvSpPr>
            <p:spPr bwMode="auto">
              <a:xfrm>
                <a:off x="1680" y="3216"/>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31" name="Oval 1208"/>
              <p:cNvSpPr>
                <a:spLocks noChangeArrowheads="1"/>
              </p:cNvSpPr>
              <p:nvPr/>
            </p:nvSpPr>
            <p:spPr bwMode="auto">
              <a:xfrm>
                <a:off x="2400" y="3216"/>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32" name="Oval 1209"/>
              <p:cNvSpPr>
                <a:spLocks noChangeArrowheads="1"/>
              </p:cNvSpPr>
              <p:nvPr/>
            </p:nvSpPr>
            <p:spPr bwMode="auto">
              <a:xfrm>
                <a:off x="2256" y="3216"/>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33" name="Oval 1210"/>
              <p:cNvSpPr>
                <a:spLocks noChangeArrowheads="1"/>
              </p:cNvSpPr>
              <p:nvPr/>
            </p:nvSpPr>
            <p:spPr bwMode="auto">
              <a:xfrm>
                <a:off x="2112" y="3216"/>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34" name="Oval 1211"/>
              <p:cNvSpPr>
                <a:spLocks noChangeArrowheads="1"/>
              </p:cNvSpPr>
              <p:nvPr/>
            </p:nvSpPr>
            <p:spPr bwMode="auto">
              <a:xfrm>
                <a:off x="1968" y="336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35" name="Oval 1212"/>
              <p:cNvSpPr>
                <a:spLocks noChangeArrowheads="1"/>
              </p:cNvSpPr>
              <p:nvPr/>
            </p:nvSpPr>
            <p:spPr bwMode="auto">
              <a:xfrm>
                <a:off x="1824" y="336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36" name="Oval 1213"/>
              <p:cNvSpPr>
                <a:spLocks noChangeArrowheads="1"/>
              </p:cNvSpPr>
              <p:nvPr/>
            </p:nvSpPr>
            <p:spPr bwMode="auto">
              <a:xfrm>
                <a:off x="1680" y="336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37" name="Oval 1214"/>
              <p:cNvSpPr>
                <a:spLocks noChangeArrowheads="1"/>
              </p:cNvSpPr>
              <p:nvPr/>
            </p:nvSpPr>
            <p:spPr bwMode="auto">
              <a:xfrm>
                <a:off x="2400" y="336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38" name="Oval 1215"/>
              <p:cNvSpPr>
                <a:spLocks noChangeArrowheads="1"/>
              </p:cNvSpPr>
              <p:nvPr/>
            </p:nvSpPr>
            <p:spPr bwMode="auto">
              <a:xfrm>
                <a:off x="2256" y="336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39" name="Oval 1216"/>
              <p:cNvSpPr>
                <a:spLocks noChangeArrowheads="1"/>
              </p:cNvSpPr>
              <p:nvPr/>
            </p:nvSpPr>
            <p:spPr bwMode="auto">
              <a:xfrm>
                <a:off x="2112" y="336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40" name="Oval 1217"/>
              <p:cNvSpPr>
                <a:spLocks noChangeArrowheads="1"/>
              </p:cNvSpPr>
              <p:nvPr/>
            </p:nvSpPr>
            <p:spPr bwMode="auto">
              <a:xfrm>
                <a:off x="1968" y="350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41" name="Oval 1218"/>
              <p:cNvSpPr>
                <a:spLocks noChangeArrowheads="1"/>
              </p:cNvSpPr>
              <p:nvPr/>
            </p:nvSpPr>
            <p:spPr bwMode="auto">
              <a:xfrm>
                <a:off x="1824" y="350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42" name="Oval 1219"/>
              <p:cNvSpPr>
                <a:spLocks noChangeArrowheads="1"/>
              </p:cNvSpPr>
              <p:nvPr/>
            </p:nvSpPr>
            <p:spPr bwMode="auto">
              <a:xfrm>
                <a:off x="1680" y="350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43" name="Oval 1220"/>
              <p:cNvSpPr>
                <a:spLocks noChangeArrowheads="1"/>
              </p:cNvSpPr>
              <p:nvPr/>
            </p:nvSpPr>
            <p:spPr bwMode="auto">
              <a:xfrm>
                <a:off x="2400" y="350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44" name="Oval 1221"/>
              <p:cNvSpPr>
                <a:spLocks noChangeArrowheads="1"/>
              </p:cNvSpPr>
              <p:nvPr/>
            </p:nvSpPr>
            <p:spPr bwMode="auto">
              <a:xfrm>
                <a:off x="2256" y="350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45" name="Oval 1222"/>
              <p:cNvSpPr>
                <a:spLocks noChangeArrowheads="1"/>
              </p:cNvSpPr>
              <p:nvPr/>
            </p:nvSpPr>
            <p:spPr bwMode="auto">
              <a:xfrm>
                <a:off x="2112" y="350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46" name="Oval 1223"/>
              <p:cNvSpPr>
                <a:spLocks noChangeArrowheads="1"/>
              </p:cNvSpPr>
              <p:nvPr/>
            </p:nvSpPr>
            <p:spPr bwMode="auto">
              <a:xfrm>
                <a:off x="1968" y="364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47" name="Oval 1224"/>
              <p:cNvSpPr>
                <a:spLocks noChangeArrowheads="1"/>
              </p:cNvSpPr>
              <p:nvPr/>
            </p:nvSpPr>
            <p:spPr bwMode="auto">
              <a:xfrm>
                <a:off x="1824" y="364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48" name="Oval 1225"/>
              <p:cNvSpPr>
                <a:spLocks noChangeArrowheads="1"/>
              </p:cNvSpPr>
              <p:nvPr/>
            </p:nvSpPr>
            <p:spPr bwMode="auto">
              <a:xfrm>
                <a:off x="1680" y="364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49" name="Oval 1226"/>
              <p:cNvSpPr>
                <a:spLocks noChangeArrowheads="1"/>
              </p:cNvSpPr>
              <p:nvPr/>
            </p:nvSpPr>
            <p:spPr bwMode="auto">
              <a:xfrm>
                <a:off x="2400" y="364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50" name="Oval 1227"/>
              <p:cNvSpPr>
                <a:spLocks noChangeArrowheads="1"/>
              </p:cNvSpPr>
              <p:nvPr/>
            </p:nvSpPr>
            <p:spPr bwMode="auto">
              <a:xfrm>
                <a:off x="2256" y="364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51" name="Oval 1228"/>
              <p:cNvSpPr>
                <a:spLocks noChangeArrowheads="1"/>
              </p:cNvSpPr>
              <p:nvPr/>
            </p:nvSpPr>
            <p:spPr bwMode="auto">
              <a:xfrm>
                <a:off x="2112" y="364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52" name="Oval 1229"/>
              <p:cNvSpPr>
                <a:spLocks noChangeArrowheads="1"/>
              </p:cNvSpPr>
              <p:nvPr/>
            </p:nvSpPr>
            <p:spPr bwMode="auto">
              <a:xfrm>
                <a:off x="1968"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53" name="Oval 1230"/>
              <p:cNvSpPr>
                <a:spLocks noChangeArrowheads="1"/>
              </p:cNvSpPr>
              <p:nvPr/>
            </p:nvSpPr>
            <p:spPr bwMode="auto">
              <a:xfrm>
                <a:off x="1824"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54" name="Oval 1231"/>
              <p:cNvSpPr>
                <a:spLocks noChangeArrowheads="1"/>
              </p:cNvSpPr>
              <p:nvPr/>
            </p:nvSpPr>
            <p:spPr bwMode="auto">
              <a:xfrm>
                <a:off x="1680"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55" name="Oval 1232"/>
              <p:cNvSpPr>
                <a:spLocks noChangeArrowheads="1"/>
              </p:cNvSpPr>
              <p:nvPr/>
            </p:nvSpPr>
            <p:spPr bwMode="auto">
              <a:xfrm>
                <a:off x="2400"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56" name="Oval 1233"/>
              <p:cNvSpPr>
                <a:spLocks noChangeArrowheads="1"/>
              </p:cNvSpPr>
              <p:nvPr/>
            </p:nvSpPr>
            <p:spPr bwMode="auto">
              <a:xfrm>
                <a:off x="2256"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57" name="Oval 1234"/>
              <p:cNvSpPr>
                <a:spLocks noChangeArrowheads="1"/>
              </p:cNvSpPr>
              <p:nvPr/>
            </p:nvSpPr>
            <p:spPr bwMode="auto">
              <a:xfrm>
                <a:off x="2112"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58" name="Oval 1235"/>
              <p:cNvSpPr>
                <a:spLocks noChangeArrowheads="1"/>
              </p:cNvSpPr>
              <p:nvPr/>
            </p:nvSpPr>
            <p:spPr bwMode="auto">
              <a:xfrm>
                <a:off x="2832" y="307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59" name="Oval 1236"/>
              <p:cNvSpPr>
                <a:spLocks noChangeArrowheads="1"/>
              </p:cNvSpPr>
              <p:nvPr/>
            </p:nvSpPr>
            <p:spPr bwMode="auto">
              <a:xfrm>
                <a:off x="2688" y="307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60" name="Oval 1237"/>
              <p:cNvSpPr>
                <a:spLocks noChangeArrowheads="1"/>
              </p:cNvSpPr>
              <p:nvPr/>
            </p:nvSpPr>
            <p:spPr bwMode="auto">
              <a:xfrm>
                <a:off x="2544" y="307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61" name="Oval 1238"/>
              <p:cNvSpPr>
                <a:spLocks noChangeArrowheads="1"/>
              </p:cNvSpPr>
              <p:nvPr/>
            </p:nvSpPr>
            <p:spPr bwMode="auto">
              <a:xfrm>
                <a:off x="2832" y="3216"/>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62" name="Oval 1239"/>
              <p:cNvSpPr>
                <a:spLocks noChangeArrowheads="1"/>
              </p:cNvSpPr>
              <p:nvPr/>
            </p:nvSpPr>
            <p:spPr bwMode="auto">
              <a:xfrm>
                <a:off x="2688" y="3216"/>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63" name="Oval 1240"/>
              <p:cNvSpPr>
                <a:spLocks noChangeArrowheads="1"/>
              </p:cNvSpPr>
              <p:nvPr/>
            </p:nvSpPr>
            <p:spPr bwMode="auto">
              <a:xfrm>
                <a:off x="2544" y="3216"/>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64" name="Oval 1241"/>
              <p:cNvSpPr>
                <a:spLocks noChangeArrowheads="1"/>
              </p:cNvSpPr>
              <p:nvPr/>
            </p:nvSpPr>
            <p:spPr bwMode="auto">
              <a:xfrm>
                <a:off x="2832" y="336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65" name="Oval 1242"/>
              <p:cNvSpPr>
                <a:spLocks noChangeArrowheads="1"/>
              </p:cNvSpPr>
              <p:nvPr/>
            </p:nvSpPr>
            <p:spPr bwMode="auto">
              <a:xfrm>
                <a:off x="2688" y="336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66" name="Oval 1243"/>
              <p:cNvSpPr>
                <a:spLocks noChangeArrowheads="1"/>
              </p:cNvSpPr>
              <p:nvPr/>
            </p:nvSpPr>
            <p:spPr bwMode="auto">
              <a:xfrm>
                <a:off x="2544" y="336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67" name="Oval 1244"/>
              <p:cNvSpPr>
                <a:spLocks noChangeArrowheads="1"/>
              </p:cNvSpPr>
              <p:nvPr/>
            </p:nvSpPr>
            <p:spPr bwMode="auto">
              <a:xfrm>
                <a:off x="2832" y="350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68" name="Oval 1245"/>
              <p:cNvSpPr>
                <a:spLocks noChangeArrowheads="1"/>
              </p:cNvSpPr>
              <p:nvPr/>
            </p:nvSpPr>
            <p:spPr bwMode="auto">
              <a:xfrm>
                <a:off x="2688" y="350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69" name="Oval 1246"/>
              <p:cNvSpPr>
                <a:spLocks noChangeArrowheads="1"/>
              </p:cNvSpPr>
              <p:nvPr/>
            </p:nvSpPr>
            <p:spPr bwMode="auto">
              <a:xfrm>
                <a:off x="2544" y="350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70" name="Oval 1247"/>
              <p:cNvSpPr>
                <a:spLocks noChangeArrowheads="1"/>
              </p:cNvSpPr>
              <p:nvPr/>
            </p:nvSpPr>
            <p:spPr bwMode="auto">
              <a:xfrm>
                <a:off x="2832" y="364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71" name="Oval 1248"/>
              <p:cNvSpPr>
                <a:spLocks noChangeArrowheads="1"/>
              </p:cNvSpPr>
              <p:nvPr/>
            </p:nvSpPr>
            <p:spPr bwMode="auto">
              <a:xfrm>
                <a:off x="2688" y="364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72" name="Oval 1249"/>
              <p:cNvSpPr>
                <a:spLocks noChangeArrowheads="1"/>
              </p:cNvSpPr>
              <p:nvPr/>
            </p:nvSpPr>
            <p:spPr bwMode="auto">
              <a:xfrm>
                <a:off x="2544" y="364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73" name="Oval 1250"/>
              <p:cNvSpPr>
                <a:spLocks noChangeArrowheads="1"/>
              </p:cNvSpPr>
              <p:nvPr/>
            </p:nvSpPr>
            <p:spPr bwMode="auto">
              <a:xfrm>
                <a:off x="2832"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74" name="Oval 1251"/>
              <p:cNvSpPr>
                <a:spLocks noChangeArrowheads="1"/>
              </p:cNvSpPr>
              <p:nvPr/>
            </p:nvSpPr>
            <p:spPr bwMode="auto">
              <a:xfrm>
                <a:off x="2688"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75" name="Oval 1252"/>
              <p:cNvSpPr>
                <a:spLocks noChangeArrowheads="1"/>
              </p:cNvSpPr>
              <p:nvPr/>
            </p:nvSpPr>
            <p:spPr bwMode="auto">
              <a:xfrm>
                <a:off x="2544"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76" name="Oval 1253"/>
              <p:cNvSpPr>
                <a:spLocks noChangeArrowheads="1"/>
              </p:cNvSpPr>
              <p:nvPr/>
            </p:nvSpPr>
            <p:spPr bwMode="auto">
              <a:xfrm>
                <a:off x="3264" y="3216"/>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77" name="Oval 1254"/>
              <p:cNvSpPr>
                <a:spLocks noChangeArrowheads="1"/>
              </p:cNvSpPr>
              <p:nvPr/>
            </p:nvSpPr>
            <p:spPr bwMode="auto">
              <a:xfrm>
                <a:off x="3120" y="3216"/>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78" name="Oval 1255"/>
              <p:cNvSpPr>
                <a:spLocks noChangeArrowheads="1"/>
              </p:cNvSpPr>
              <p:nvPr/>
            </p:nvSpPr>
            <p:spPr bwMode="auto">
              <a:xfrm>
                <a:off x="2976" y="3216"/>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79" name="Oval 1256"/>
              <p:cNvSpPr>
                <a:spLocks noChangeArrowheads="1"/>
              </p:cNvSpPr>
              <p:nvPr/>
            </p:nvSpPr>
            <p:spPr bwMode="auto">
              <a:xfrm>
                <a:off x="3264" y="336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80" name="Oval 1257"/>
              <p:cNvSpPr>
                <a:spLocks noChangeArrowheads="1"/>
              </p:cNvSpPr>
              <p:nvPr/>
            </p:nvSpPr>
            <p:spPr bwMode="auto">
              <a:xfrm>
                <a:off x="3120" y="336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81" name="Oval 1258"/>
              <p:cNvSpPr>
                <a:spLocks noChangeArrowheads="1"/>
              </p:cNvSpPr>
              <p:nvPr/>
            </p:nvSpPr>
            <p:spPr bwMode="auto">
              <a:xfrm>
                <a:off x="2976" y="336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82" name="Oval 1259"/>
              <p:cNvSpPr>
                <a:spLocks noChangeArrowheads="1"/>
              </p:cNvSpPr>
              <p:nvPr/>
            </p:nvSpPr>
            <p:spPr bwMode="auto">
              <a:xfrm>
                <a:off x="3264" y="350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83" name="Oval 1260"/>
              <p:cNvSpPr>
                <a:spLocks noChangeArrowheads="1"/>
              </p:cNvSpPr>
              <p:nvPr/>
            </p:nvSpPr>
            <p:spPr bwMode="auto">
              <a:xfrm>
                <a:off x="3120" y="350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84" name="Oval 1261"/>
              <p:cNvSpPr>
                <a:spLocks noChangeArrowheads="1"/>
              </p:cNvSpPr>
              <p:nvPr/>
            </p:nvSpPr>
            <p:spPr bwMode="auto">
              <a:xfrm>
                <a:off x="2976" y="350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85" name="Oval 1262"/>
              <p:cNvSpPr>
                <a:spLocks noChangeArrowheads="1"/>
              </p:cNvSpPr>
              <p:nvPr/>
            </p:nvSpPr>
            <p:spPr bwMode="auto">
              <a:xfrm>
                <a:off x="3264" y="364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86" name="Oval 1263"/>
              <p:cNvSpPr>
                <a:spLocks noChangeArrowheads="1"/>
              </p:cNvSpPr>
              <p:nvPr/>
            </p:nvSpPr>
            <p:spPr bwMode="auto">
              <a:xfrm>
                <a:off x="3120" y="364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87" name="Oval 1264"/>
              <p:cNvSpPr>
                <a:spLocks noChangeArrowheads="1"/>
              </p:cNvSpPr>
              <p:nvPr/>
            </p:nvSpPr>
            <p:spPr bwMode="auto">
              <a:xfrm>
                <a:off x="2976" y="364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88" name="Oval 1265"/>
              <p:cNvSpPr>
                <a:spLocks noChangeArrowheads="1"/>
              </p:cNvSpPr>
              <p:nvPr/>
            </p:nvSpPr>
            <p:spPr bwMode="auto">
              <a:xfrm>
                <a:off x="3264"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89" name="Oval 1266"/>
              <p:cNvSpPr>
                <a:spLocks noChangeArrowheads="1"/>
              </p:cNvSpPr>
              <p:nvPr/>
            </p:nvSpPr>
            <p:spPr bwMode="auto">
              <a:xfrm>
                <a:off x="3120"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90" name="Oval 1267"/>
              <p:cNvSpPr>
                <a:spLocks noChangeArrowheads="1"/>
              </p:cNvSpPr>
              <p:nvPr/>
            </p:nvSpPr>
            <p:spPr bwMode="auto">
              <a:xfrm>
                <a:off x="2976"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91" name="Oval 1268"/>
              <p:cNvSpPr>
                <a:spLocks noChangeArrowheads="1"/>
              </p:cNvSpPr>
              <p:nvPr/>
            </p:nvSpPr>
            <p:spPr bwMode="auto">
              <a:xfrm>
                <a:off x="3696" y="336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92" name="Oval 1269"/>
              <p:cNvSpPr>
                <a:spLocks noChangeArrowheads="1"/>
              </p:cNvSpPr>
              <p:nvPr/>
            </p:nvSpPr>
            <p:spPr bwMode="auto">
              <a:xfrm>
                <a:off x="3552" y="336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93" name="Oval 1270"/>
              <p:cNvSpPr>
                <a:spLocks noChangeArrowheads="1"/>
              </p:cNvSpPr>
              <p:nvPr/>
            </p:nvSpPr>
            <p:spPr bwMode="auto">
              <a:xfrm>
                <a:off x="3408" y="336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94" name="Oval 1271"/>
              <p:cNvSpPr>
                <a:spLocks noChangeArrowheads="1"/>
              </p:cNvSpPr>
              <p:nvPr/>
            </p:nvSpPr>
            <p:spPr bwMode="auto">
              <a:xfrm>
                <a:off x="3696" y="350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95" name="Oval 1272"/>
              <p:cNvSpPr>
                <a:spLocks noChangeArrowheads="1"/>
              </p:cNvSpPr>
              <p:nvPr/>
            </p:nvSpPr>
            <p:spPr bwMode="auto">
              <a:xfrm>
                <a:off x="3552" y="350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96" name="Oval 1273"/>
              <p:cNvSpPr>
                <a:spLocks noChangeArrowheads="1"/>
              </p:cNvSpPr>
              <p:nvPr/>
            </p:nvSpPr>
            <p:spPr bwMode="auto">
              <a:xfrm>
                <a:off x="3408" y="350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97" name="Oval 1274"/>
              <p:cNvSpPr>
                <a:spLocks noChangeArrowheads="1"/>
              </p:cNvSpPr>
              <p:nvPr/>
            </p:nvSpPr>
            <p:spPr bwMode="auto">
              <a:xfrm>
                <a:off x="3696" y="364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98" name="Oval 1275"/>
              <p:cNvSpPr>
                <a:spLocks noChangeArrowheads="1"/>
              </p:cNvSpPr>
              <p:nvPr/>
            </p:nvSpPr>
            <p:spPr bwMode="auto">
              <a:xfrm>
                <a:off x="3552" y="364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99" name="Oval 1276"/>
              <p:cNvSpPr>
                <a:spLocks noChangeArrowheads="1"/>
              </p:cNvSpPr>
              <p:nvPr/>
            </p:nvSpPr>
            <p:spPr bwMode="auto">
              <a:xfrm>
                <a:off x="3408" y="364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00" name="Oval 1277"/>
              <p:cNvSpPr>
                <a:spLocks noChangeArrowheads="1"/>
              </p:cNvSpPr>
              <p:nvPr/>
            </p:nvSpPr>
            <p:spPr bwMode="auto">
              <a:xfrm>
                <a:off x="3696"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01" name="Oval 1278"/>
              <p:cNvSpPr>
                <a:spLocks noChangeArrowheads="1"/>
              </p:cNvSpPr>
              <p:nvPr/>
            </p:nvSpPr>
            <p:spPr bwMode="auto">
              <a:xfrm>
                <a:off x="3552"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02" name="Oval 1279"/>
              <p:cNvSpPr>
                <a:spLocks noChangeArrowheads="1"/>
              </p:cNvSpPr>
              <p:nvPr/>
            </p:nvSpPr>
            <p:spPr bwMode="auto">
              <a:xfrm>
                <a:off x="3408"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03" name="Oval 1280"/>
              <p:cNvSpPr>
                <a:spLocks noChangeArrowheads="1"/>
              </p:cNvSpPr>
              <p:nvPr/>
            </p:nvSpPr>
            <p:spPr bwMode="auto">
              <a:xfrm>
                <a:off x="4128" y="350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04" name="Oval 1281"/>
              <p:cNvSpPr>
                <a:spLocks noChangeArrowheads="1"/>
              </p:cNvSpPr>
              <p:nvPr/>
            </p:nvSpPr>
            <p:spPr bwMode="auto">
              <a:xfrm>
                <a:off x="3984" y="350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05" name="Oval 1282"/>
              <p:cNvSpPr>
                <a:spLocks noChangeArrowheads="1"/>
              </p:cNvSpPr>
              <p:nvPr/>
            </p:nvSpPr>
            <p:spPr bwMode="auto">
              <a:xfrm>
                <a:off x="3840" y="350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06" name="Oval 1283"/>
              <p:cNvSpPr>
                <a:spLocks noChangeArrowheads="1"/>
              </p:cNvSpPr>
              <p:nvPr/>
            </p:nvSpPr>
            <p:spPr bwMode="auto">
              <a:xfrm>
                <a:off x="4128" y="364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07" name="Oval 1284"/>
              <p:cNvSpPr>
                <a:spLocks noChangeArrowheads="1"/>
              </p:cNvSpPr>
              <p:nvPr/>
            </p:nvSpPr>
            <p:spPr bwMode="auto">
              <a:xfrm>
                <a:off x="3984" y="364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08" name="Oval 1285"/>
              <p:cNvSpPr>
                <a:spLocks noChangeArrowheads="1"/>
              </p:cNvSpPr>
              <p:nvPr/>
            </p:nvSpPr>
            <p:spPr bwMode="auto">
              <a:xfrm>
                <a:off x="3840" y="364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09" name="Oval 1286"/>
              <p:cNvSpPr>
                <a:spLocks noChangeArrowheads="1"/>
              </p:cNvSpPr>
              <p:nvPr/>
            </p:nvSpPr>
            <p:spPr bwMode="auto">
              <a:xfrm>
                <a:off x="4128"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10" name="Oval 1287"/>
              <p:cNvSpPr>
                <a:spLocks noChangeArrowheads="1"/>
              </p:cNvSpPr>
              <p:nvPr/>
            </p:nvSpPr>
            <p:spPr bwMode="auto">
              <a:xfrm>
                <a:off x="3984"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11" name="Oval 1288"/>
              <p:cNvSpPr>
                <a:spLocks noChangeArrowheads="1"/>
              </p:cNvSpPr>
              <p:nvPr/>
            </p:nvSpPr>
            <p:spPr bwMode="auto">
              <a:xfrm>
                <a:off x="3840"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12" name="Oval 1289"/>
              <p:cNvSpPr>
                <a:spLocks noChangeArrowheads="1"/>
              </p:cNvSpPr>
              <p:nvPr/>
            </p:nvSpPr>
            <p:spPr bwMode="auto">
              <a:xfrm>
                <a:off x="4560"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13" name="Oval 1290"/>
              <p:cNvSpPr>
                <a:spLocks noChangeArrowheads="1"/>
              </p:cNvSpPr>
              <p:nvPr/>
            </p:nvSpPr>
            <p:spPr bwMode="auto">
              <a:xfrm>
                <a:off x="4416"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14" name="Oval 1291"/>
              <p:cNvSpPr>
                <a:spLocks noChangeArrowheads="1"/>
              </p:cNvSpPr>
              <p:nvPr/>
            </p:nvSpPr>
            <p:spPr bwMode="auto">
              <a:xfrm>
                <a:off x="4272"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15" name="Oval 1292"/>
              <p:cNvSpPr>
                <a:spLocks noChangeArrowheads="1"/>
              </p:cNvSpPr>
              <p:nvPr/>
            </p:nvSpPr>
            <p:spPr bwMode="auto">
              <a:xfrm>
                <a:off x="4992"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16" name="Oval 1293"/>
              <p:cNvSpPr>
                <a:spLocks noChangeArrowheads="1"/>
              </p:cNvSpPr>
              <p:nvPr/>
            </p:nvSpPr>
            <p:spPr bwMode="auto">
              <a:xfrm>
                <a:off x="4848"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17" name="Oval 1294"/>
              <p:cNvSpPr>
                <a:spLocks noChangeArrowheads="1"/>
              </p:cNvSpPr>
              <p:nvPr/>
            </p:nvSpPr>
            <p:spPr bwMode="auto">
              <a:xfrm>
                <a:off x="4704" y="379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18" name="Oval 1295"/>
              <p:cNvSpPr>
                <a:spLocks noChangeArrowheads="1"/>
              </p:cNvSpPr>
              <p:nvPr/>
            </p:nvSpPr>
            <p:spPr bwMode="auto">
              <a:xfrm>
                <a:off x="4560" y="364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19" name="Oval 1296"/>
              <p:cNvSpPr>
                <a:spLocks noChangeArrowheads="1"/>
              </p:cNvSpPr>
              <p:nvPr/>
            </p:nvSpPr>
            <p:spPr bwMode="auto">
              <a:xfrm>
                <a:off x="4416" y="364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20" name="Oval 1297"/>
              <p:cNvSpPr>
                <a:spLocks noChangeArrowheads="1"/>
              </p:cNvSpPr>
              <p:nvPr/>
            </p:nvSpPr>
            <p:spPr bwMode="auto">
              <a:xfrm>
                <a:off x="4272" y="364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4045" name="Oval 1298"/>
            <p:cNvSpPr>
              <a:spLocks noChangeArrowheads="1"/>
            </p:cNvSpPr>
            <p:nvPr/>
          </p:nvSpPr>
          <p:spPr bwMode="auto">
            <a:xfrm>
              <a:off x="672" y="2256"/>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6" name="Oval 1299"/>
            <p:cNvSpPr>
              <a:spLocks noChangeArrowheads="1"/>
            </p:cNvSpPr>
            <p:nvPr/>
          </p:nvSpPr>
          <p:spPr bwMode="auto">
            <a:xfrm>
              <a:off x="1104" y="240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7" name="Oval 1300"/>
            <p:cNvSpPr>
              <a:spLocks noChangeArrowheads="1"/>
            </p:cNvSpPr>
            <p:nvPr/>
          </p:nvSpPr>
          <p:spPr bwMode="auto">
            <a:xfrm>
              <a:off x="1536" y="254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8" name="Oval 1301"/>
            <p:cNvSpPr>
              <a:spLocks noChangeArrowheads="1"/>
            </p:cNvSpPr>
            <p:nvPr/>
          </p:nvSpPr>
          <p:spPr bwMode="auto">
            <a:xfrm>
              <a:off x="1968" y="268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9" name="Oval 1302"/>
            <p:cNvSpPr>
              <a:spLocks noChangeArrowheads="1"/>
            </p:cNvSpPr>
            <p:nvPr/>
          </p:nvSpPr>
          <p:spPr bwMode="auto">
            <a:xfrm>
              <a:off x="2400" y="283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50" name="Oval 1303"/>
            <p:cNvSpPr>
              <a:spLocks noChangeArrowheads="1"/>
            </p:cNvSpPr>
            <p:nvPr/>
          </p:nvSpPr>
          <p:spPr bwMode="auto">
            <a:xfrm>
              <a:off x="2832" y="2976"/>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51" name="Oval 1304"/>
            <p:cNvSpPr>
              <a:spLocks noChangeArrowheads="1"/>
            </p:cNvSpPr>
            <p:nvPr/>
          </p:nvSpPr>
          <p:spPr bwMode="auto">
            <a:xfrm>
              <a:off x="3264" y="3120"/>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52" name="Oval 1305"/>
            <p:cNvSpPr>
              <a:spLocks noChangeArrowheads="1"/>
            </p:cNvSpPr>
            <p:nvPr/>
          </p:nvSpPr>
          <p:spPr bwMode="auto">
            <a:xfrm>
              <a:off x="3696" y="3264"/>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53" name="Oval 1306"/>
            <p:cNvSpPr>
              <a:spLocks noChangeArrowheads="1"/>
            </p:cNvSpPr>
            <p:nvPr/>
          </p:nvSpPr>
          <p:spPr bwMode="auto">
            <a:xfrm>
              <a:off x="4128" y="3408"/>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54" name="Oval 1307"/>
            <p:cNvSpPr>
              <a:spLocks noChangeArrowheads="1"/>
            </p:cNvSpPr>
            <p:nvPr/>
          </p:nvSpPr>
          <p:spPr bwMode="auto">
            <a:xfrm>
              <a:off x="4560" y="3552"/>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55" name="Oval 1308"/>
            <p:cNvSpPr>
              <a:spLocks noChangeArrowheads="1"/>
            </p:cNvSpPr>
            <p:nvPr/>
          </p:nvSpPr>
          <p:spPr bwMode="auto">
            <a:xfrm>
              <a:off x="4992" y="3696"/>
              <a:ext cx="48" cy="4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2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66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36920"/>
                                        </p:tgtEl>
                                        <p:attrNameLst>
                                          <p:attrName>style.visibility</p:attrName>
                                        </p:attrNameLst>
                                      </p:cBhvr>
                                      <p:to>
                                        <p:strVal val="visible"/>
                                      </p:to>
                                    </p:set>
                                    <p:animEffect transition="in" filter="wipe(up)">
                                      <p:cBhvr>
                                        <p:cTn id="19" dur="1000"/>
                                        <p:tgtEl>
                                          <p:spTgt spid="13692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136192"/>
                                        </p:tgtEl>
                                        <p:attrNameLst>
                                          <p:attrName>style.visibility</p:attrName>
                                        </p:attrNameLst>
                                      </p:cBhvr>
                                      <p:to>
                                        <p:strVal val="visible"/>
                                      </p:to>
                                    </p:set>
                                    <p:animEffect transition="in" filter="dissolve">
                                      <p:cBhvr>
                                        <p:cTn id="24" dur="1000"/>
                                        <p:tgtEl>
                                          <p:spTgt spid="13619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8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9" grpId="0"/>
      <p:bldP spid="136613" grpId="0"/>
      <p:bldP spid="13834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3"/>
          <p:cNvSpPr>
            <a:spLocks noChangeArrowheads="1"/>
          </p:cNvSpPr>
          <p:nvPr/>
        </p:nvSpPr>
        <p:spPr bwMode="auto">
          <a:xfrm>
            <a:off x="250825" y="290988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45059" name="Rectangle 44"/>
          <p:cNvSpPr>
            <a:spLocks noChangeArrowheads="1"/>
          </p:cNvSpPr>
          <p:nvPr/>
        </p:nvSpPr>
        <p:spPr bwMode="auto">
          <a:xfrm>
            <a:off x="250825" y="373538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45060" name="Rectangle 45"/>
          <p:cNvSpPr>
            <a:spLocks noChangeArrowheads="1"/>
          </p:cNvSpPr>
          <p:nvPr/>
        </p:nvSpPr>
        <p:spPr bwMode="auto">
          <a:xfrm>
            <a:off x="250825" y="5384800"/>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45061" name="Rectangle 46"/>
          <p:cNvSpPr>
            <a:spLocks noChangeArrowheads="1"/>
          </p:cNvSpPr>
          <p:nvPr/>
        </p:nvSpPr>
        <p:spPr bwMode="auto">
          <a:xfrm>
            <a:off x="250825" y="4559300"/>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45062" name="Rectangle 47"/>
          <p:cNvSpPr>
            <a:spLocks noChangeArrowheads="1"/>
          </p:cNvSpPr>
          <p:nvPr/>
        </p:nvSpPr>
        <p:spPr bwMode="auto">
          <a:xfrm>
            <a:off x="250825" y="20859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Blip>
                <a:blip r:embed="rId3"/>
              </a:buBlip>
            </a:pPr>
            <a:r>
              <a:rPr lang="en-US">
                <a:solidFill>
                  <a:schemeClr val="bg1"/>
                </a:solidFill>
              </a:rPr>
              <a:t>A</a:t>
            </a:r>
            <a:endParaRPr lang="en-GB">
              <a:solidFill>
                <a:schemeClr val="bg1"/>
              </a:solidFill>
            </a:endParaRPr>
          </a:p>
        </p:txBody>
      </p:sp>
      <p:sp>
        <p:nvSpPr>
          <p:cNvPr id="45063" name="AutoShape 2"/>
          <p:cNvSpPr>
            <a:spLocks noGrp="1" noChangeArrowheads="1"/>
          </p:cNvSpPr>
          <p:nvPr>
            <p:ph type="subTitle" idx="1"/>
          </p:nvPr>
        </p:nvSpPr>
        <p:spPr bwMode="auto">
          <a:xfrm>
            <a:off x="685800" y="5351463"/>
            <a:ext cx="4267200" cy="525462"/>
          </a:xfrm>
          <a:prstGeom prst="roundRect">
            <a:avLst>
              <a:gd name="adj" fmla="val 43579"/>
            </a:avLst>
          </a:prstGeom>
          <a:solidFill>
            <a:srgbClr val="33CC33"/>
          </a:solidFill>
          <a:ln w="38100">
            <a:solidFill>
              <a:srgbClr val="9900CC"/>
            </a:solidFill>
            <a:round/>
            <a:headEnd/>
            <a:tailEnd/>
          </a:ln>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chemeClr val="bg1"/>
                </a:solidFill>
              </a:rPr>
              <a:t>A4.5 Quadratic inequalities</a:t>
            </a:r>
          </a:p>
        </p:txBody>
      </p:sp>
      <p:pic>
        <p:nvPicPr>
          <p:cNvPr id="45064" name="Picture 10"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11"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6" name="Rectangle 20"/>
          <p:cNvSpPr>
            <a:spLocks noGrp="1" noChangeArrowheads="1"/>
          </p:cNvSpPr>
          <p:nvPr>
            <p:ph type="ctrTitle"/>
          </p:nvPr>
        </p:nvSpPr>
        <p:spPr>
          <a:xfrm>
            <a:off x="150813" y="150813"/>
            <a:ext cx="7772400" cy="533400"/>
          </a:xfrm>
        </p:spPr>
        <p:txBody>
          <a:bodyPr/>
          <a:lstStyle/>
          <a:p>
            <a:pPr eaLnBrk="1" hangingPunct="1"/>
            <a:r>
              <a:rPr lang="en-GB" smtClean="0"/>
              <a:t>Contents</a:t>
            </a:r>
          </a:p>
        </p:txBody>
      </p:sp>
      <p:sp>
        <p:nvSpPr>
          <p:cNvPr id="45067" name="AutoShape 38"/>
          <p:cNvSpPr>
            <a:spLocks noChangeArrowheads="1"/>
          </p:cNvSpPr>
          <p:nvPr/>
        </p:nvSpPr>
        <p:spPr bwMode="auto">
          <a:xfrm>
            <a:off x="304800" y="1033463"/>
            <a:ext cx="3124200" cy="719137"/>
          </a:xfrm>
          <a:prstGeom prst="roundRect">
            <a:avLst>
              <a:gd name="adj" fmla="val 43579"/>
            </a:avLst>
          </a:prstGeom>
          <a:solidFill>
            <a:srgbClr val="010066"/>
          </a:solidFill>
          <a:ln w="63500">
            <a:solidFill>
              <a:srgbClr val="9900CC"/>
            </a:solidFill>
            <a:round/>
            <a:headEnd/>
            <a:tailEnd/>
          </a:ln>
        </p:spPr>
        <p:txBody>
          <a:bodyPr/>
          <a:lstStyle/>
          <a:p>
            <a:pPr marL="342900" indent="-342900">
              <a:lnSpc>
                <a:spcPct val="90000"/>
              </a:lnSpc>
            </a:pPr>
            <a:r>
              <a:rPr lang="en-GB" sz="3000" b="1">
                <a:solidFill>
                  <a:schemeClr val="bg1"/>
                </a:solidFill>
              </a:rPr>
              <a:t>A4 Inequalities</a:t>
            </a:r>
            <a:endParaRPr lang="en-GB" sz="3000">
              <a:solidFill>
                <a:schemeClr val="bg1"/>
              </a:solidFill>
            </a:endParaRPr>
          </a:p>
        </p:txBody>
      </p:sp>
      <p:sp>
        <p:nvSpPr>
          <p:cNvPr id="45068" name="AutoShape 39"/>
          <p:cNvSpPr>
            <a:spLocks noChangeArrowheads="1"/>
          </p:cNvSpPr>
          <p:nvPr/>
        </p:nvSpPr>
        <p:spPr bwMode="auto">
          <a:xfrm>
            <a:off x="685800" y="4525963"/>
            <a:ext cx="42672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A4.4 Quadratic Inequalities</a:t>
            </a:r>
          </a:p>
        </p:txBody>
      </p:sp>
      <p:sp>
        <p:nvSpPr>
          <p:cNvPr id="45069" name="AutoShape 40"/>
          <p:cNvSpPr>
            <a:spLocks noChangeArrowheads="1"/>
          </p:cNvSpPr>
          <p:nvPr/>
        </p:nvSpPr>
        <p:spPr bwMode="auto">
          <a:xfrm>
            <a:off x="685800" y="3700463"/>
            <a:ext cx="5181600" cy="525462"/>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A4.3 Inequalities in two variables</a:t>
            </a:r>
          </a:p>
        </p:txBody>
      </p:sp>
      <p:sp>
        <p:nvSpPr>
          <p:cNvPr id="45070" name="AutoShape 41"/>
          <p:cNvSpPr>
            <a:spLocks noChangeArrowheads="1"/>
          </p:cNvSpPr>
          <p:nvPr/>
        </p:nvSpPr>
        <p:spPr bwMode="auto">
          <a:xfrm>
            <a:off x="685800" y="2876550"/>
            <a:ext cx="4876800" cy="525463"/>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A4.2 Solving linear inequalities</a:t>
            </a:r>
          </a:p>
        </p:txBody>
      </p:sp>
      <p:sp>
        <p:nvSpPr>
          <p:cNvPr id="45071" name="AutoShape 42"/>
          <p:cNvSpPr>
            <a:spLocks noChangeArrowheads="1"/>
          </p:cNvSpPr>
          <p:nvPr/>
        </p:nvSpPr>
        <p:spPr bwMode="auto">
          <a:xfrm>
            <a:off x="685800" y="2051050"/>
            <a:ext cx="7239000" cy="525463"/>
          </a:xfrm>
          <a:prstGeom prst="roundRect">
            <a:avLst>
              <a:gd name="adj" fmla="val 43579"/>
            </a:avLst>
          </a:prstGeom>
          <a:solidFill>
            <a:schemeClr val="bg1"/>
          </a:solidFill>
          <a:ln w="38100">
            <a:solidFill>
              <a:srgbClr val="9900CC"/>
            </a:solidFill>
            <a:round/>
            <a:headEnd/>
            <a:tailEnd/>
          </a:ln>
        </p:spPr>
        <p:txBody>
          <a:bodyPr tIns="0" bIns="0" anchor="ctr"/>
          <a:lstStyle/>
          <a:p>
            <a:pPr eaLnBrk="1" hangingPunct="1">
              <a:lnSpc>
                <a:spcPct val="80000"/>
              </a:lnSpc>
            </a:pPr>
            <a:r>
              <a:rPr lang="en-GB" b="1">
                <a:solidFill>
                  <a:srgbClr val="33CC33"/>
                </a:solidFill>
              </a:rPr>
              <a:t>A4.1 Representing inequalities on number lines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4"/>
          <p:cNvSpPr>
            <a:spLocks noGrp="1" noChangeArrowheads="1"/>
          </p:cNvSpPr>
          <p:nvPr>
            <p:ph type="title" idx="4294967295"/>
          </p:nvPr>
        </p:nvSpPr>
        <p:spPr/>
        <p:txBody>
          <a:bodyPr/>
          <a:lstStyle/>
          <a:p>
            <a:pPr eaLnBrk="1" hangingPunct="1"/>
            <a:r>
              <a:rPr lang="en-US" smtClean="0"/>
              <a:t>Quadratic inequalities</a:t>
            </a:r>
            <a:endParaRPr lang="en-GB" smtClean="0"/>
          </a:p>
        </p:txBody>
      </p:sp>
      <p:sp>
        <p:nvSpPr>
          <p:cNvPr id="46085" name="Text Box 5"/>
          <p:cNvSpPr txBox="1">
            <a:spLocks noChangeArrowheads="1"/>
          </p:cNvSpPr>
          <p:nvPr/>
        </p:nvSpPr>
        <p:spPr bwMode="auto">
          <a:xfrm>
            <a:off x="288925" y="1143000"/>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When inequalities contain terms in </a:t>
            </a:r>
            <a:r>
              <a:rPr lang="en-US" i="1">
                <a:latin typeface="Times New Roman" pitchFamily="18" charset="0"/>
              </a:rPr>
              <a:t>x</a:t>
            </a:r>
            <a:r>
              <a:rPr lang="en-US" baseline="30000"/>
              <a:t>2</a:t>
            </a:r>
            <a:r>
              <a:rPr lang="en-US"/>
              <a:t> there are usually two solutions. For example,</a:t>
            </a:r>
            <a:endParaRPr lang="en-GB" sz="3200">
              <a:solidFill>
                <a:schemeClr val="tx1"/>
              </a:solidFill>
            </a:endParaRPr>
          </a:p>
        </p:txBody>
      </p:sp>
      <p:sp>
        <p:nvSpPr>
          <p:cNvPr id="46086" name="Text Box 7"/>
          <p:cNvSpPr txBox="1">
            <a:spLocks noChangeArrowheads="1"/>
          </p:cNvSpPr>
          <p:nvPr/>
        </p:nvSpPr>
        <p:spPr bwMode="auto">
          <a:xfrm>
            <a:off x="4081463" y="2081213"/>
            <a:ext cx="947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a:t>
            </a:r>
            <a:r>
              <a:rPr lang="en-GB" baseline="30000"/>
              <a:t>2</a:t>
            </a:r>
            <a:r>
              <a:rPr lang="en-GB"/>
              <a:t> &lt; 4</a:t>
            </a:r>
          </a:p>
        </p:txBody>
      </p:sp>
      <p:sp>
        <p:nvSpPr>
          <p:cNvPr id="74760" name="Text Box 8"/>
          <p:cNvSpPr txBox="1">
            <a:spLocks noChangeArrowheads="1"/>
          </p:cNvSpPr>
          <p:nvPr/>
        </p:nvSpPr>
        <p:spPr bwMode="auto">
          <a:xfrm>
            <a:off x="288925" y="2655888"/>
            <a:ext cx="6729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Remember,       </a:t>
            </a:r>
            <a:r>
              <a:rPr lang="en-GB" i="1">
                <a:latin typeface="Times New Roman" pitchFamily="18" charset="0"/>
              </a:rPr>
              <a:t>x</a:t>
            </a:r>
            <a:r>
              <a:rPr lang="en-GB"/>
              <a:t> × </a:t>
            </a:r>
            <a:r>
              <a:rPr lang="en-GB" i="1">
                <a:latin typeface="Times New Roman" pitchFamily="18" charset="0"/>
              </a:rPr>
              <a:t>x</a:t>
            </a:r>
            <a:r>
              <a:rPr lang="en-GB"/>
              <a:t> = </a:t>
            </a:r>
            <a:r>
              <a:rPr lang="en-GB" i="1">
                <a:latin typeface="Times New Roman" pitchFamily="18" charset="0"/>
              </a:rPr>
              <a:t>x</a:t>
            </a:r>
            <a:r>
              <a:rPr lang="en-GB" baseline="30000"/>
              <a:t>2</a:t>
            </a:r>
            <a:r>
              <a:rPr lang="en-GB"/>
              <a:t>      </a:t>
            </a:r>
            <a:r>
              <a:rPr lang="en-US"/>
              <a:t> </a:t>
            </a:r>
            <a:r>
              <a:rPr lang="en-GB"/>
              <a:t>and      –</a:t>
            </a:r>
            <a:r>
              <a:rPr lang="en-GB" i="1">
                <a:latin typeface="Times New Roman" pitchFamily="18" charset="0"/>
              </a:rPr>
              <a:t>x</a:t>
            </a:r>
            <a:r>
              <a:rPr lang="en-GB"/>
              <a:t> × –</a:t>
            </a:r>
            <a:r>
              <a:rPr lang="en-GB" i="1">
                <a:latin typeface="Times New Roman" pitchFamily="18" charset="0"/>
              </a:rPr>
              <a:t>x</a:t>
            </a:r>
            <a:r>
              <a:rPr lang="en-GB"/>
              <a:t> = </a:t>
            </a:r>
            <a:r>
              <a:rPr lang="en-GB" i="1">
                <a:latin typeface="Times New Roman" pitchFamily="18" charset="0"/>
              </a:rPr>
              <a:t>x</a:t>
            </a:r>
            <a:r>
              <a:rPr lang="en-GB" baseline="30000"/>
              <a:t>2</a:t>
            </a:r>
          </a:p>
        </p:txBody>
      </p:sp>
      <p:sp>
        <p:nvSpPr>
          <p:cNvPr id="74761" name="Text Box 9"/>
          <p:cNvSpPr txBox="1">
            <a:spLocks noChangeArrowheads="1"/>
          </p:cNvSpPr>
          <p:nvPr/>
        </p:nvSpPr>
        <p:spPr bwMode="auto">
          <a:xfrm>
            <a:off x="288925" y="3230563"/>
            <a:ext cx="233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So we can write</a:t>
            </a:r>
          </a:p>
        </p:txBody>
      </p:sp>
      <p:sp>
        <p:nvSpPr>
          <p:cNvPr id="74762" name="Text Box 10"/>
          <p:cNvSpPr txBox="1">
            <a:spLocks noChangeArrowheads="1"/>
          </p:cNvSpPr>
          <p:nvPr/>
        </p:nvSpPr>
        <p:spPr bwMode="auto">
          <a:xfrm>
            <a:off x="2582863" y="3733800"/>
            <a:ext cx="1150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t>
            </a:r>
            <a:r>
              <a:rPr lang="en-GB" i="1">
                <a:latin typeface="Times New Roman" pitchFamily="18" charset="0"/>
              </a:rPr>
              <a:t>x</a:t>
            </a:r>
            <a:r>
              <a:rPr lang="en-GB"/>
              <a:t>)</a:t>
            </a:r>
            <a:r>
              <a:rPr lang="en-GB" baseline="30000"/>
              <a:t>2</a:t>
            </a:r>
            <a:r>
              <a:rPr lang="en-GB"/>
              <a:t> &lt; 4</a:t>
            </a:r>
          </a:p>
        </p:txBody>
      </p:sp>
      <p:sp>
        <p:nvSpPr>
          <p:cNvPr id="74763" name="Text Box 11"/>
          <p:cNvSpPr txBox="1">
            <a:spLocks noChangeArrowheads="1"/>
          </p:cNvSpPr>
          <p:nvPr/>
        </p:nvSpPr>
        <p:spPr bwMode="auto">
          <a:xfrm>
            <a:off x="4283075" y="3733800"/>
            <a:ext cx="69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and</a:t>
            </a:r>
          </a:p>
        </p:txBody>
      </p:sp>
      <p:sp>
        <p:nvSpPr>
          <p:cNvPr id="74764" name="Text Box 12"/>
          <p:cNvSpPr txBox="1">
            <a:spLocks noChangeArrowheads="1"/>
          </p:cNvSpPr>
          <p:nvPr/>
        </p:nvSpPr>
        <p:spPr bwMode="auto">
          <a:xfrm>
            <a:off x="5581650" y="3733800"/>
            <a:ext cx="132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t>
            </a:r>
            <a:r>
              <a:rPr lang="en-GB" i="1">
                <a:latin typeface="Times New Roman" pitchFamily="18" charset="0"/>
              </a:rPr>
              <a:t>x</a:t>
            </a:r>
            <a:r>
              <a:rPr lang="en-GB"/>
              <a:t>)</a:t>
            </a:r>
            <a:r>
              <a:rPr lang="en-GB" baseline="30000"/>
              <a:t>2</a:t>
            </a:r>
            <a:r>
              <a:rPr lang="en-GB"/>
              <a:t> &lt; 4</a:t>
            </a:r>
          </a:p>
        </p:txBody>
      </p:sp>
      <p:sp>
        <p:nvSpPr>
          <p:cNvPr id="74765" name="Text Box 13"/>
          <p:cNvSpPr txBox="1">
            <a:spLocks noChangeArrowheads="1"/>
          </p:cNvSpPr>
          <p:nvPr/>
        </p:nvSpPr>
        <p:spPr bwMode="auto">
          <a:xfrm>
            <a:off x="288925" y="4368800"/>
            <a:ext cx="2508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take the square root:</a:t>
            </a:r>
          </a:p>
        </p:txBody>
      </p:sp>
      <p:sp>
        <p:nvSpPr>
          <p:cNvPr id="74766" name="Rectangle 14"/>
          <p:cNvSpPr>
            <a:spLocks noChangeArrowheads="1"/>
          </p:cNvSpPr>
          <p:nvPr/>
        </p:nvSpPr>
        <p:spPr bwMode="auto">
          <a:xfrm>
            <a:off x="2898775" y="4308475"/>
            <a:ext cx="83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i="1">
                <a:latin typeface="Times New Roman" pitchFamily="18" charset="0"/>
              </a:rPr>
              <a:t>x</a:t>
            </a:r>
            <a:r>
              <a:rPr lang="en-GB"/>
              <a:t> &lt; 2</a:t>
            </a:r>
          </a:p>
        </p:txBody>
      </p:sp>
      <p:sp>
        <p:nvSpPr>
          <p:cNvPr id="74767" name="Rectangle 15"/>
          <p:cNvSpPr>
            <a:spLocks noChangeArrowheads="1"/>
          </p:cNvSpPr>
          <p:nvPr/>
        </p:nvSpPr>
        <p:spPr bwMode="auto">
          <a:xfrm>
            <a:off x="5915025" y="4308475"/>
            <a:ext cx="1004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a:t>
            </a:r>
            <a:r>
              <a:rPr lang="en-GB" i="1">
                <a:latin typeface="Times New Roman" pitchFamily="18" charset="0"/>
              </a:rPr>
              <a:t>x</a:t>
            </a:r>
            <a:r>
              <a:rPr lang="en-GB"/>
              <a:t> &lt; 2</a:t>
            </a:r>
          </a:p>
        </p:txBody>
      </p:sp>
      <p:sp>
        <p:nvSpPr>
          <p:cNvPr id="74768" name="Rectangle 16"/>
          <p:cNvSpPr>
            <a:spLocks noChangeArrowheads="1"/>
          </p:cNvSpPr>
          <p:nvPr/>
        </p:nvSpPr>
        <p:spPr bwMode="auto">
          <a:xfrm>
            <a:off x="6081713" y="4883150"/>
            <a:ext cx="1004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i="1">
                <a:latin typeface="Times New Roman" pitchFamily="18" charset="0"/>
              </a:rPr>
              <a:t>x</a:t>
            </a:r>
            <a:r>
              <a:rPr lang="en-GB"/>
              <a:t> &gt; –2</a:t>
            </a:r>
          </a:p>
        </p:txBody>
      </p:sp>
      <p:sp>
        <p:nvSpPr>
          <p:cNvPr id="74769" name="Text Box 17"/>
          <p:cNvSpPr txBox="1">
            <a:spLocks noChangeArrowheads="1"/>
          </p:cNvSpPr>
          <p:nvPr/>
        </p:nvSpPr>
        <p:spPr bwMode="auto">
          <a:xfrm>
            <a:off x="3856038" y="4943475"/>
            <a:ext cx="2163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 –1 and reverse:</a:t>
            </a:r>
          </a:p>
        </p:txBody>
      </p:sp>
      <p:sp>
        <p:nvSpPr>
          <p:cNvPr id="74770" name="Text Box 18"/>
          <p:cNvSpPr txBox="1">
            <a:spLocks noChangeArrowheads="1"/>
          </p:cNvSpPr>
          <p:nvPr/>
        </p:nvSpPr>
        <p:spPr bwMode="auto">
          <a:xfrm>
            <a:off x="288925" y="5527675"/>
            <a:ext cx="721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These solutions can be combined to give –2 &lt; </a:t>
            </a:r>
            <a:r>
              <a:rPr lang="en-GB" i="1">
                <a:latin typeface="Times New Roman" pitchFamily="18" charset="0"/>
              </a:rPr>
              <a:t>x</a:t>
            </a:r>
            <a:r>
              <a:rPr lang="en-GB"/>
              <a:t> &lt;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61"/>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476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4763"/>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7476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476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476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476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476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476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4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0" grpId="0"/>
      <p:bldP spid="74761" grpId="0"/>
      <p:bldP spid="74762" grpId="0"/>
      <p:bldP spid="74763" grpId="0"/>
      <p:bldP spid="74764" grpId="0"/>
      <p:bldP spid="74765" grpId="0"/>
      <p:bldP spid="74766" grpId="0"/>
      <p:bldP spid="74767" grpId="0"/>
      <p:bldP spid="74768" grpId="0"/>
      <p:bldP spid="74769" grpId="0"/>
      <p:bldP spid="7477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4"/>
          <p:cNvSpPr>
            <a:spLocks noGrp="1" noChangeArrowheads="1"/>
          </p:cNvSpPr>
          <p:nvPr>
            <p:ph type="title" idx="4294967295"/>
          </p:nvPr>
        </p:nvSpPr>
        <p:spPr/>
        <p:txBody>
          <a:bodyPr/>
          <a:lstStyle/>
          <a:p>
            <a:pPr eaLnBrk="1" hangingPunct="1"/>
            <a:r>
              <a:rPr lang="en-US" smtClean="0"/>
              <a:t>Quadratic inequalities</a:t>
            </a:r>
            <a:endParaRPr lang="en-GB" smtClean="0"/>
          </a:p>
        </p:txBody>
      </p:sp>
      <p:sp>
        <p:nvSpPr>
          <p:cNvPr id="47109" name="Text Box 5"/>
          <p:cNvSpPr txBox="1">
            <a:spLocks noChangeArrowheads="1"/>
          </p:cNvSpPr>
          <p:nvPr/>
        </p:nvSpPr>
        <p:spPr bwMode="auto">
          <a:xfrm>
            <a:off x="288925" y="1143000"/>
            <a:ext cx="862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Suppose we have</a:t>
            </a:r>
            <a:endParaRPr lang="en-GB" sz="3200">
              <a:solidFill>
                <a:schemeClr val="tx1"/>
              </a:solidFill>
            </a:endParaRPr>
          </a:p>
        </p:txBody>
      </p:sp>
      <p:sp>
        <p:nvSpPr>
          <p:cNvPr id="47110" name="Text Box 6"/>
          <p:cNvSpPr txBox="1">
            <a:spLocks noChangeArrowheads="1"/>
          </p:cNvSpPr>
          <p:nvPr/>
        </p:nvSpPr>
        <p:spPr bwMode="auto">
          <a:xfrm>
            <a:off x="4097338" y="1676400"/>
            <a:ext cx="947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a:t>
            </a:r>
            <a:r>
              <a:rPr lang="en-GB" baseline="30000"/>
              <a:t>2</a:t>
            </a:r>
            <a:r>
              <a:rPr lang="en-GB"/>
              <a:t> &gt; 4</a:t>
            </a:r>
          </a:p>
        </p:txBody>
      </p:sp>
      <p:sp>
        <p:nvSpPr>
          <p:cNvPr id="143368" name="Text Box 8"/>
          <p:cNvSpPr txBox="1">
            <a:spLocks noChangeArrowheads="1"/>
          </p:cNvSpPr>
          <p:nvPr/>
        </p:nvSpPr>
        <p:spPr bwMode="auto">
          <a:xfrm>
            <a:off x="288925" y="2122488"/>
            <a:ext cx="194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We can write</a:t>
            </a:r>
          </a:p>
        </p:txBody>
      </p:sp>
      <p:sp>
        <p:nvSpPr>
          <p:cNvPr id="143369" name="Text Box 9"/>
          <p:cNvSpPr txBox="1">
            <a:spLocks noChangeArrowheads="1"/>
          </p:cNvSpPr>
          <p:nvPr/>
        </p:nvSpPr>
        <p:spPr bwMode="auto">
          <a:xfrm>
            <a:off x="2573338" y="2695575"/>
            <a:ext cx="1150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t>
            </a:r>
            <a:r>
              <a:rPr lang="en-GB" i="1">
                <a:latin typeface="Times New Roman" pitchFamily="18" charset="0"/>
              </a:rPr>
              <a:t>x</a:t>
            </a:r>
            <a:r>
              <a:rPr lang="en-GB"/>
              <a:t>)</a:t>
            </a:r>
            <a:r>
              <a:rPr lang="en-GB" baseline="30000"/>
              <a:t>2</a:t>
            </a:r>
            <a:r>
              <a:rPr lang="en-GB"/>
              <a:t> &gt; 4</a:t>
            </a:r>
          </a:p>
        </p:txBody>
      </p:sp>
      <p:sp>
        <p:nvSpPr>
          <p:cNvPr id="143370" name="Text Box 10"/>
          <p:cNvSpPr txBox="1">
            <a:spLocks noChangeArrowheads="1"/>
          </p:cNvSpPr>
          <p:nvPr/>
        </p:nvSpPr>
        <p:spPr bwMode="auto">
          <a:xfrm>
            <a:off x="4283075" y="2695575"/>
            <a:ext cx="69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and</a:t>
            </a:r>
          </a:p>
        </p:txBody>
      </p:sp>
      <p:sp>
        <p:nvSpPr>
          <p:cNvPr id="143371" name="Text Box 11"/>
          <p:cNvSpPr txBox="1">
            <a:spLocks noChangeArrowheads="1"/>
          </p:cNvSpPr>
          <p:nvPr/>
        </p:nvSpPr>
        <p:spPr bwMode="auto">
          <a:xfrm>
            <a:off x="5581650" y="2695575"/>
            <a:ext cx="132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t>
            </a:r>
            <a:r>
              <a:rPr lang="en-GB" i="1">
                <a:latin typeface="Times New Roman" pitchFamily="18" charset="0"/>
              </a:rPr>
              <a:t>x</a:t>
            </a:r>
            <a:r>
              <a:rPr lang="en-GB"/>
              <a:t>)</a:t>
            </a:r>
            <a:r>
              <a:rPr lang="en-GB" baseline="30000"/>
              <a:t>2</a:t>
            </a:r>
            <a:r>
              <a:rPr lang="en-GB"/>
              <a:t> &gt; 4</a:t>
            </a:r>
          </a:p>
        </p:txBody>
      </p:sp>
      <p:sp>
        <p:nvSpPr>
          <p:cNvPr id="143372" name="Text Box 12"/>
          <p:cNvSpPr txBox="1">
            <a:spLocks noChangeArrowheads="1"/>
          </p:cNvSpPr>
          <p:nvPr/>
        </p:nvSpPr>
        <p:spPr bwMode="auto">
          <a:xfrm>
            <a:off x="288925" y="3330575"/>
            <a:ext cx="2508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take the square root:</a:t>
            </a:r>
          </a:p>
        </p:txBody>
      </p:sp>
      <p:sp>
        <p:nvSpPr>
          <p:cNvPr id="143373" name="Rectangle 13"/>
          <p:cNvSpPr>
            <a:spLocks noChangeArrowheads="1"/>
          </p:cNvSpPr>
          <p:nvPr/>
        </p:nvSpPr>
        <p:spPr bwMode="auto">
          <a:xfrm>
            <a:off x="2898775" y="3270250"/>
            <a:ext cx="83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i="1">
                <a:latin typeface="Times New Roman" pitchFamily="18" charset="0"/>
              </a:rPr>
              <a:t>x</a:t>
            </a:r>
            <a:r>
              <a:rPr lang="en-GB"/>
              <a:t> &gt; 2</a:t>
            </a:r>
          </a:p>
        </p:txBody>
      </p:sp>
      <p:sp>
        <p:nvSpPr>
          <p:cNvPr id="143374" name="Rectangle 14"/>
          <p:cNvSpPr>
            <a:spLocks noChangeArrowheads="1"/>
          </p:cNvSpPr>
          <p:nvPr/>
        </p:nvSpPr>
        <p:spPr bwMode="auto">
          <a:xfrm>
            <a:off x="5915025" y="3270250"/>
            <a:ext cx="1004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a:t>
            </a:r>
            <a:r>
              <a:rPr lang="en-GB" i="1">
                <a:latin typeface="Times New Roman" pitchFamily="18" charset="0"/>
              </a:rPr>
              <a:t>x</a:t>
            </a:r>
            <a:r>
              <a:rPr lang="en-GB"/>
              <a:t> &gt; 2</a:t>
            </a:r>
          </a:p>
        </p:txBody>
      </p:sp>
      <p:sp>
        <p:nvSpPr>
          <p:cNvPr id="143375" name="Rectangle 15"/>
          <p:cNvSpPr>
            <a:spLocks noChangeArrowheads="1"/>
          </p:cNvSpPr>
          <p:nvPr/>
        </p:nvSpPr>
        <p:spPr bwMode="auto">
          <a:xfrm>
            <a:off x="6081713" y="3844925"/>
            <a:ext cx="1004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i="1">
                <a:latin typeface="Times New Roman" pitchFamily="18" charset="0"/>
              </a:rPr>
              <a:t>x</a:t>
            </a:r>
            <a:r>
              <a:rPr lang="en-GB"/>
              <a:t> &lt; –2</a:t>
            </a:r>
          </a:p>
        </p:txBody>
      </p:sp>
      <p:sp>
        <p:nvSpPr>
          <p:cNvPr id="143376" name="Text Box 16"/>
          <p:cNvSpPr txBox="1">
            <a:spLocks noChangeArrowheads="1"/>
          </p:cNvSpPr>
          <p:nvPr/>
        </p:nvSpPr>
        <p:spPr bwMode="auto">
          <a:xfrm>
            <a:off x="3856038" y="3905250"/>
            <a:ext cx="2163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solidFill>
                  <a:srgbClr val="FF6600"/>
                </a:solidFill>
              </a:rPr>
              <a:t>× –1 and reverse:</a:t>
            </a:r>
          </a:p>
        </p:txBody>
      </p:sp>
      <p:sp>
        <p:nvSpPr>
          <p:cNvPr id="143377" name="Text Box 17"/>
          <p:cNvSpPr txBox="1">
            <a:spLocks noChangeArrowheads="1"/>
          </p:cNvSpPr>
          <p:nvPr/>
        </p:nvSpPr>
        <p:spPr bwMode="auto">
          <a:xfrm>
            <a:off x="288925" y="4418013"/>
            <a:ext cx="5200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This solution is in two separate parts:</a:t>
            </a:r>
          </a:p>
        </p:txBody>
      </p:sp>
      <p:grpSp>
        <p:nvGrpSpPr>
          <p:cNvPr id="2" name="Group 46"/>
          <p:cNvGrpSpPr>
            <a:grpSpLocks/>
          </p:cNvGrpSpPr>
          <p:nvPr/>
        </p:nvGrpSpPr>
        <p:grpSpPr bwMode="auto">
          <a:xfrm>
            <a:off x="425450" y="5360988"/>
            <a:ext cx="8291513" cy="609600"/>
            <a:chOff x="268" y="3425"/>
            <a:chExt cx="5223" cy="384"/>
          </a:xfrm>
        </p:grpSpPr>
        <p:sp>
          <p:nvSpPr>
            <p:cNvPr id="47126" name="Line 19"/>
            <p:cNvSpPr>
              <a:spLocks noChangeShapeType="1"/>
            </p:cNvSpPr>
            <p:nvPr/>
          </p:nvSpPr>
          <p:spPr bwMode="auto">
            <a:xfrm>
              <a:off x="338" y="3425"/>
              <a:ext cx="51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7" name="Line 20"/>
            <p:cNvSpPr>
              <a:spLocks noChangeShapeType="1"/>
            </p:cNvSpPr>
            <p:nvPr/>
          </p:nvSpPr>
          <p:spPr bwMode="auto">
            <a:xfrm>
              <a:off x="434"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8" name="Line 21"/>
            <p:cNvSpPr>
              <a:spLocks noChangeShapeType="1"/>
            </p:cNvSpPr>
            <p:nvPr/>
          </p:nvSpPr>
          <p:spPr bwMode="auto">
            <a:xfrm>
              <a:off x="928"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9" name="Line 22"/>
            <p:cNvSpPr>
              <a:spLocks noChangeShapeType="1"/>
            </p:cNvSpPr>
            <p:nvPr/>
          </p:nvSpPr>
          <p:spPr bwMode="auto">
            <a:xfrm>
              <a:off x="1422"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0" name="Line 23"/>
            <p:cNvSpPr>
              <a:spLocks noChangeShapeType="1"/>
            </p:cNvSpPr>
            <p:nvPr/>
          </p:nvSpPr>
          <p:spPr bwMode="auto">
            <a:xfrm>
              <a:off x="1917"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1" name="Line 24"/>
            <p:cNvSpPr>
              <a:spLocks noChangeShapeType="1"/>
            </p:cNvSpPr>
            <p:nvPr/>
          </p:nvSpPr>
          <p:spPr bwMode="auto">
            <a:xfrm>
              <a:off x="2411"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2" name="Line 25"/>
            <p:cNvSpPr>
              <a:spLocks noChangeShapeType="1"/>
            </p:cNvSpPr>
            <p:nvPr/>
          </p:nvSpPr>
          <p:spPr bwMode="auto">
            <a:xfrm>
              <a:off x="2906"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3" name="Line 26"/>
            <p:cNvSpPr>
              <a:spLocks noChangeShapeType="1"/>
            </p:cNvSpPr>
            <p:nvPr/>
          </p:nvSpPr>
          <p:spPr bwMode="auto">
            <a:xfrm>
              <a:off x="3400"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4" name="Line 27"/>
            <p:cNvSpPr>
              <a:spLocks noChangeShapeType="1"/>
            </p:cNvSpPr>
            <p:nvPr/>
          </p:nvSpPr>
          <p:spPr bwMode="auto">
            <a:xfrm>
              <a:off x="3894"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5" name="Line 28"/>
            <p:cNvSpPr>
              <a:spLocks noChangeShapeType="1"/>
            </p:cNvSpPr>
            <p:nvPr/>
          </p:nvSpPr>
          <p:spPr bwMode="auto">
            <a:xfrm>
              <a:off x="4389"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6" name="Line 29"/>
            <p:cNvSpPr>
              <a:spLocks noChangeShapeType="1"/>
            </p:cNvSpPr>
            <p:nvPr/>
          </p:nvSpPr>
          <p:spPr bwMode="auto">
            <a:xfrm>
              <a:off x="4883"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7" name="Line 30"/>
            <p:cNvSpPr>
              <a:spLocks noChangeShapeType="1"/>
            </p:cNvSpPr>
            <p:nvPr/>
          </p:nvSpPr>
          <p:spPr bwMode="auto">
            <a:xfrm>
              <a:off x="5378"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8" name="Text Box 31"/>
            <p:cNvSpPr txBox="1">
              <a:spLocks noChangeArrowheads="1"/>
            </p:cNvSpPr>
            <p:nvPr/>
          </p:nvSpPr>
          <p:spPr bwMode="auto">
            <a:xfrm>
              <a:off x="268"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a:t>
              </a:r>
            </a:p>
          </p:txBody>
        </p:sp>
        <p:sp>
          <p:nvSpPr>
            <p:cNvPr id="47139" name="Text Box 32"/>
            <p:cNvSpPr txBox="1">
              <a:spLocks noChangeArrowheads="1"/>
            </p:cNvSpPr>
            <p:nvPr/>
          </p:nvSpPr>
          <p:spPr bwMode="auto">
            <a:xfrm>
              <a:off x="763"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p>
          </p:txBody>
        </p:sp>
        <p:sp>
          <p:nvSpPr>
            <p:cNvPr id="47140" name="Text Box 33"/>
            <p:cNvSpPr txBox="1">
              <a:spLocks noChangeArrowheads="1"/>
            </p:cNvSpPr>
            <p:nvPr/>
          </p:nvSpPr>
          <p:spPr bwMode="auto">
            <a:xfrm>
              <a:off x="1256"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sp>
          <p:nvSpPr>
            <p:cNvPr id="47141" name="Text Box 34"/>
            <p:cNvSpPr txBox="1">
              <a:spLocks noChangeArrowheads="1"/>
            </p:cNvSpPr>
            <p:nvPr/>
          </p:nvSpPr>
          <p:spPr bwMode="auto">
            <a:xfrm>
              <a:off x="1750"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sp>
          <p:nvSpPr>
            <p:cNvPr id="47142" name="Text Box 35"/>
            <p:cNvSpPr txBox="1">
              <a:spLocks noChangeArrowheads="1"/>
            </p:cNvSpPr>
            <p:nvPr/>
          </p:nvSpPr>
          <p:spPr bwMode="auto">
            <a:xfrm>
              <a:off x="2245"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47143" name="Text Box 36"/>
            <p:cNvSpPr txBox="1">
              <a:spLocks noChangeArrowheads="1"/>
            </p:cNvSpPr>
            <p:nvPr/>
          </p:nvSpPr>
          <p:spPr bwMode="auto">
            <a:xfrm>
              <a:off x="2796"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a:t>
              </a:r>
            </a:p>
          </p:txBody>
        </p:sp>
        <p:sp>
          <p:nvSpPr>
            <p:cNvPr id="47144" name="Text Box 37"/>
            <p:cNvSpPr txBox="1">
              <a:spLocks noChangeArrowheads="1"/>
            </p:cNvSpPr>
            <p:nvPr/>
          </p:nvSpPr>
          <p:spPr bwMode="auto">
            <a:xfrm>
              <a:off x="3283"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47145" name="Text Box 38"/>
            <p:cNvSpPr txBox="1">
              <a:spLocks noChangeArrowheads="1"/>
            </p:cNvSpPr>
            <p:nvPr/>
          </p:nvSpPr>
          <p:spPr bwMode="auto">
            <a:xfrm>
              <a:off x="3781"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sp>
          <p:nvSpPr>
            <p:cNvPr id="47146" name="Text Box 39"/>
            <p:cNvSpPr txBox="1">
              <a:spLocks noChangeArrowheads="1"/>
            </p:cNvSpPr>
            <p:nvPr/>
          </p:nvSpPr>
          <p:spPr bwMode="auto">
            <a:xfrm>
              <a:off x="4274"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sp>
          <p:nvSpPr>
            <p:cNvPr id="47147" name="Text Box 40"/>
            <p:cNvSpPr txBox="1">
              <a:spLocks noChangeArrowheads="1"/>
            </p:cNvSpPr>
            <p:nvPr/>
          </p:nvSpPr>
          <p:spPr bwMode="auto">
            <a:xfrm>
              <a:off x="4771"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p>
          </p:txBody>
        </p:sp>
        <p:sp>
          <p:nvSpPr>
            <p:cNvPr id="47148" name="Text Box 41"/>
            <p:cNvSpPr txBox="1">
              <a:spLocks noChangeArrowheads="1"/>
            </p:cNvSpPr>
            <p:nvPr/>
          </p:nvSpPr>
          <p:spPr bwMode="auto">
            <a:xfrm>
              <a:off x="5268"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a:t>
              </a:r>
            </a:p>
          </p:txBody>
        </p:sp>
      </p:grpSp>
      <p:sp>
        <p:nvSpPr>
          <p:cNvPr id="143402" name="Oval 42"/>
          <p:cNvSpPr>
            <a:spLocks noChangeArrowheads="1"/>
          </p:cNvSpPr>
          <p:nvPr/>
        </p:nvSpPr>
        <p:spPr bwMode="auto">
          <a:xfrm>
            <a:off x="6096000" y="5105400"/>
            <a:ext cx="179388" cy="179388"/>
          </a:xfrm>
          <a:prstGeom prst="ellipse">
            <a:avLst/>
          </a:prstGeom>
          <a:solidFill>
            <a:schemeClr val="bg1"/>
          </a:solidFill>
          <a:ln w="28575">
            <a:solidFill>
              <a:srgbClr val="FF6600"/>
            </a:solidFill>
            <a:round/>
            <a:headEnd/>
            <a:tailEnd/>
          </a:ln>
        </p:spPr>
        <p:txBody>
          <a:bodyPr wrap="none" anchor="ctr"/>
          <a:lstStyle/>
          <a:p>
            <a:endParaRPr lang="en-US"/>
          </a:p>
        </p:txBody>
      </p:sp>
      <p:sp>
        <p:nvSpPr>
          <p:cNvPr id="143403" name="Line 43"/>
          <p:cNvSpPr>
            <a:spLocks noChangeShapeType="1"/>
          </p:cNvSpPr>
          <p:nvPr/>
        </p:nvSpPr>
        <p:spPr bwMode="auto">
          <a:xfrm>
            <a:off x="609600" y="5195888"/>
            <a:ext cx="2355850" cy="0"/>
          </a:xfrm>
          <a:prstGeom prst="line">
            <a:avLst/>
          </a:prstGeom>
          <a:noFill/>
          <a:ln w="28575">
            <a:solidFill>
              <a:srgbClr val="FF66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43404" name="Oval 44"/>
          <p:cNvSpPr>
            <a:spLocks noChangeArrowheads="1"/>
          </p:cNvSpPr>
          <p:nvPr/>
        </p:nvSpPr>
        <p:spPr bwMode="auto">
          <a:xfrm>
            <a:off x="2944813" y="5105400"/>
            <a:ext cx="179387" cy="179388"/>
          </a:xfrm>
          <a:prstGeom prst="ellipse">
            <a:avLst/>
          </a:prstGeom>
          <a:solidFill>
            <a:schemeClr val="bg1"/>
          </a:solidFill>
          <a:ln w="28575">
            <a:solidFill>
              <a:srgbClr val="FF6600"/>
            </a:solidFill>
            <a:round/>
            <a:headEnd/>
            <a:tailEnd/>
          </a:ln>
        </p:spPr>
        <p:txBody>
          <a:bodyPr wrap="none" anchor="ctr"/>
          <a:lstStyle/>
          <a:p>
            <a:endParaRPr lang="en-US"/>
          </a:p>
        </p:txBody>
      </p:sp>
      <p:sp>
        <p:nvSpPr>
          <p:cNvPr id="143405" name="Line 45"/>
          <p:cNvSpPr>
            <a:spLocks noChangeShapeType="1"/>
          </p:cNvSpPr>
          <p:nvPr/>
        </p:nvSpPr>
        <p:spPr bwMode="auto">
          <a:xfrm>
            <a:off x="6288088" y="5195888"/>
            <a:ext cx="2252662" cy="0"/>
          </a:xfrm>
          <a:prstGeom prst="line">
            <a:avLst/>
          </a:prstGeom>
          <a:noFill/>
          <a:ln w="2857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6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4336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3370"/>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4337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37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337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337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337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337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337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par>
                          <p:cTn id="45" fill="hold" nodeType="afterGroup">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143404"/>
                                        </p:tgtEl>
                                        <p:attrNameLst>
                                          <p:attrName>style.visibility</p:attrName>
                                        </p:attrNameLst>
                                      </p:cBhvr>
                                      <p:to>
                                        <p:strVal val="visible"/>
                                      </p:to>
                                    </p:set>
                                  </p:childTnLst>
                                </p:cTn>
                              </p:par>
                            </p:childTnLst>
                          </p:cTn>
                        </p:par>
                        <p:par>
                          <p:cTn id="48" fill="hold" nodeType="afterGroup">
                            <p:stCondLst>
                              <p:cond delay="0"/>
                            </p:stCondLst>
                            <p:childTnLst>
                              <p:par>
                                <p:cTn id="49" presetID="22" presetClass="entr" presetSubtype="2" fill="hold" grpId="0" nodeType="afterEffect">
                                  <p:stCondLst>
                                    <p:cond delay="0"/>
                                  </p:stCondLst>
                                  <p:childTnLst>
                                    <p:set>
                                      <p:cBhvr>
                                        <p:cTn id="50" dur="1" fill="hold">
                                          <p:stCondLst>
                                            <p:cond delay="0"/>
                                          </p:stCondLst>
                                        </p:cTn>
                                        <p:tgtEl>
                                          <p:spTgt spid="143403"/>
                                        </p:tgtEl>
                                        <p:attrNameLst>
                                          <p:attrName>style.visibility</p:attrName>
                                        </p:attrNameLst>
                                      </p:cBhvr>
                                      <p:to>
                                        <p:strVal val="visible"/>
                                      </p:to>
                                    </p:set>
                                    <p:animEffect transition="in" filter="wipe(right)">
                                      <p:cBhvr>
                                        <p:cTn id="51" dur="1000"/>
                                        <p:tgtEl>
                                          <p:spTgt spid="143403"/>
                                        </p:tgtEl>
                                      </p:cBhvr>
                                    </p:animEffect>
                                  </p:childTnLst>
                                </p:cTn>
                              </p:par>
                            </p:childTnLst>
                          </p:cTn>
                        </p:par>
                        <p:par>
                          <p:cTn id="52" fill="hold" nodeType="afterGroup">
                            <p:stCondLst>
                              <p:cond delay="1000"/>
                            </p:stCondLst>
                            <p:childTnLst>
                              <p:par>
                                <p:cTn id="53" presetID="1" presetClass="entr" presetSubtype="0" fill="hold" grpId="0" nodeType="afterEffect">
                                  <p:stCondLst>
                                    <p:cond delay="0"/>
                                  </p:stCondLst>
                                  <p:childTnLst>
                                    <p:set>
                                      <p:cBhvr>
                                        <p:cTn id="54" dur="1" fill="hold">
                                          <p:stCondLst>
                                            <p:cond delay="0"/>
                                          </p:stCondLst>
                                        </p:cTn>
                                        <p:tgtEl>
                                          <p:spTgt spid="143402"/>
                                        </p:tgtEl>
                                        <p:attrNameLst>
                                          <p:attrName>style.visibility</p:attrName>
                                        </p:attrNameLst>
                                      </p:cBhvr>
                                      <p:to>
                                        <p:strVal val="visible"/>
                                      </p:to>
                                    </p:set>
                                  </p:childTnLst>
                                </p:cTn>
                              </p:par>
                            </p:childTnLst>
                          </p:cTn>
                        </p:par>
                        <p:par>
                          <p:cTn id="55" fill="hold" nodeType="afterGroup">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43405"/>
                                        </p:tgtEl>
                                        <p:attrNameLst>
                                          <p:attrName>style.visibility</p:attrName>
                                        </p:attrNameLst>
                                      </p:cBhvr>
                                      <p:to>
                                        <p:strVal val="visible"/>
                                      </p:to>
                                    </p:set>
                                    <p:animEffect transition="in" filter="wipe(left)">
                                      <p:cBhvr>
                                        <p:cTn id="58" dur="1000"/>
                                        <p:tgtEl>
                                          <p:spTgt spid="143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8" grpId="0"/>
      <p:bldP spid="143369" grpId="0"/>
      <p:bldP spid="143370" grpId="0"/>
      <p:bldP spid="143371" grpId="0"/>
      <p:bldP spid="143372" grpId="0"/>
      <p:bldP spid="143373" grpId="0"/>
      <p:bldP spid="143374" grpId="0"/>
      <p:bldP spid="143375" grpId="0"/>
      <p:bldP spid="143376" grpId="0"/>
      <p:bldP spid="143377" grpId="0"/>
      <p:bldP spid="143402" grpId="0" animBg="1"/>
      <p:bldP spid="143403" grpId="0" animBg="1"/>
      <p:bldP spid="143404" grpId="0" animBg="1"/>
      <p:bldP spid="14340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4"/>
          <p:cNvSpPr>
            <a:spLocks noGrp="1" noChangeArrowheads="1"/>
          </p:cNvSpPr>
          <p:nvPr>
            <p:ph type="title" idx="4294967295"/>
          </p:nvPr>
        </p:nvSpPr>
        <p:spPr/>
        <p:txBody>
          <a:bodyPr/>
          <a:lstStyle/>
          <a:p>
            <a:pPr eaLnBrk="1" hangingPunct="1"/>
            <a:r>
              <a:rPr lang="en-US" smtClean="0"/>
              <a:t>Quadratic inequalities</a:t>
            </a:r>
            <a:endParaRPr lang="en-GB" smtClean="0"/>
          </a:p>
        </p:txBody>
      </p:sp>
      <p:sp>
        <p:nvSpPr>
          <p:cNvPr id="48133" name="Text Box 5"/>
          <p:cNvSpPr txBox="1">
            <a:spLocks noChangeArrowheads="1"/>
          </p:cNvSpPr>
          <p:nvPr/>
        </p:nvSpPr>
        <p:spPr bwMode="auto">
          <a:xfrm>
            <a:off x="288925" y="1143000"/>
            <a:ext cx="862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In more difficult problems there can be terms in both </a:t>
            </a:r>
            <a:r>
              <a:rPr lang="en-US" i="1">
                <a:latin typeface="Times New Roman" pitchFamily="18" charset="0"/>
              </a:rPr>
              <a:t>x</a:t>
            </a:r>
            <a:r>
              <a:rPr lang="en-US" baseline="30000"/>
              <a:t>2</a:t>
            </a:r>
            <a:r>
              <a:rPr lang="en-US"/>
              <a:t> and </a:t>
            </a:r>
            <a:r>
              <a:rPr lang="en-US" i="1">
                <a:latin typeface="Times New Roman" pitchFamily="18" charset="0"/>
              </a:rPr>
              <a:t>x</a:t>
            </a:r>
            <a:r>
              <a:rPr lang="en-US"/>
              <a:t>.</a:t>
            </a:r>
            <a:endParaRPr lang="en-GB" sz="3200">
              <a:solidFill>
                <a:schemeClr val="tx1"/>
              </a:solidFill>
            </a:endParaRPr>
          </a:p>
        </p:txBody>
      </p:sp>
      <p:sp>
        <p:nvSpPr>
          <p:cNvPr id="48134" name="Text Box 6"/>
          <p:cNvSpPr txBox="1">
            <a:spLocks noChangeArrowheads="1"/>
          </p:cNvSpPr>
          <p:nvPr/>
        </p:nvSpPr>
        <p:spPr bwMode="auto">
          <a:xfrm>
            <a:off x="3670300" y="1600200"/>
            <a:ext cx="1925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a:t>
            </a:r>
            <a:r>
              <a:rPr lang="en-GB" baseline="30000"/>
              <a:t>2</a:t>
            </a:r>
            <a:r>
              <a:rPr lang="en-GB"/>
              <a:t> </a:t>
            </a:r>
            <a:r>
              <a:rPr lang="en-US"/>
              <a:t>+ </a:t>
            </a:r>
            <a:r>
              <a:rPr lang="en-US" i="1">
                <a:latin typeface="Times New Roman" pitchFamily="18" charset="0"/>
              </a:rPr>
              <a:t>x</a:t>
            </a:r>
            <a:r>
              <a:rPr lang="en-US"/>
              <a:t> – 6 </a:t>
            </a:r>
            <a:r>
              <a:rPr lang="en-GB">
                <a:solidFill>
                  <a:schemeClr val="tx1"/>
                </a:solidFill>
              </a:rPr>
              <a:t>≥</a:t>
            </a:r>
            <a:r>
              <a:rPr lang="en-GB"/>
              <a:t> </a:t>
            </a:r>
            <a:r>
              <a:rPr lang="en-US"/>
              <a:t>0</a:t>
            </a:r>
            <a:endParaRPr lang="en-GB"/>
          </a:p>
        </p:txBody>
      </p:sp>
      <p:sp>
        <p:nvSpPr>
          <p:cNvPr id="145419" name="Text Box 11"/>
          <p:cNvSpPr txBox="1">
            <a:spLocks noChangeArrowheads="1"/>
          </p:cNvSpPr>
          <p:nvPr/>
        </p:nvSpPr>
        <p:spPr bwMode="auto">
          <a:xfrm>
            <a:off x="288925" y="2244725"/>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solidFill>
                  <a:srgbClr val="FF6600"/>
                </a:solidFill>
              </a:rPr>
              <a:t>factorize</a:t>
            </a:r>
            <a:r>
              <a:rPr lang="en-GB" sz="2000">
                <a:solidFill>
                  <a:srgbClr val="FF6600"/>
                </a:solidFill>
              </a:rPr>
              <a:t>:</a:t>
            </a:r>
          </a:p>
        </p:txBody>
      </p:sp>
      <p:sp>
        <p:nvSpPr>
          <p:cNvPr id="145453" name="Text Box 45"/>
          <p:cNvSpPr txBox="1">
            <a:spLocks noChangeArrowheads="1"/>
          </p:cNvSpPr>
          <p:nvPr/>
        </p:nvSpPr>
        <p:spPr bwMode="auto">
          <a:xfrm>
            <a:off x="3200400" y="2184400"/>
            <a:ext cx="2389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r>
              <a:rPr lang="en-US" i="1">
                <a:latin typeface="Times New Roman" pitchFamily="18" charset="0"/>
              </a:rPr>
              <a:t>x</a:t>
            </a:r>
            <a:r>
              <a:rPr lang="en-US"/>
              <a:t> + 3)(</a:t>
            </a:r>
            <a:r>
              <a:rPr lang="en-US" i="1">
                <a:latin typeface="Times New Roman" pitchFamily="18" charset="0"/>
              </a:rPr>
              <a:t>x</a:t>
            </a:r>
            <a:r>
              <a:rPr lang="en-US"/>
              <a:t> – 2) </a:t>
            </a:r>
            <a:r>
              <a:rPr lang="en-GB">
                <a:solidFill>
                  <a:schemeClr val="tx1"/>
                </a:solidFill>
              </a:rPr>
              <a:t>≥</a:t>
            </a:r>
            <a:r>
              <a:rPr lang="en-GB"/>
              <a:t> </a:t>
            </a:r>
            <a:r>
              <a:rPr lang="en-US"/>
              <a:t>0</a:t>
            </a:r>
            <a:endParaRPr lang="en-GB"/>
          </a:p>
        </p:txBody>
      </p:sp>
      <p:sp>
        <p:nvSpPr>
          <p:cNvPr id="145459" name="Text Box 51"/>
          <p:cNvSpPr txBox="1">
            <a:spLocks noChangeArrowheads="1"/>
          </p:cNvSpPr>
          <p:nvPr/>
        </p:nvSpPr>
        <p:spPr bwMode="auto">
          <a:xfrm>
            <a:off x="288925" y="2819400"/>
            <a:ext cx="4711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inequality is equal to 0 when:</a:t>
            </a:r>
            <a:endParaRPr lang="en-GB"/>
          </a:p>
        </p:txBody>
      </p:sp>
      <p:sp>
        <p:nvSpPr>
          <p:cNvPr id="145460" name="Rectangle 52"/>
          <p:cNvSpPr>
            <a:spLocks noChangeArrowheads="1"/>
          </p:cNvSpPr>
          <p:nvPr/>
        </p:nvSpPr>
        <p:spPr bwMode="auto">
          <a:xfrm>
            <a:off x="2743200" y="3352800"/>
            <a:ext cx="1350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i="1">
                <a:latin typeface="Times New Roman" pitchFamily="18" charset="0"/>
              </a:rPr>
              <a:t>x</a:t>
            </a:r>
            <a:r>
              <a:rPr lang="en-US"/>
              <a:t> + 3 = 0</a:t>
            </a:r>
            <a:endParaRPr lang="en-GB"/>
          </a:p>
        </p:txBody>
      </p:sp>
      <p:sp>
        <p:nvSpPr>
          <p:cNvPr id="145461" name="Text Box 53"/>
          <p:cNvSpPr txBox="1">
            <a:spLocks noChangeArrowheads="1"/>
          </p:cNvSpPr>
          <p:nvPr/>
        </p:nvSpPr>
        <p:spPr bwMode="auto">
          <a:xfrm>
            <a:off x="4621213" y="3352800"/>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or</a:t>
            </a:r>
            <a:endParaRPr lang="en-GB"/>
          </a:p>
        </p:txBody>
      </p:sp>
      <p:sp>
        <p:nvSpPr>
          <p:cNvPr id="145462" name="Rectangle 54"/>
          <p:cNvSpPr>
            <a:spLocks noChangeArrowheads="1"/>
          </p:cNvSpPr>
          <p:nvPr/>
        </p:nvSpPr>
        <p:spPr bwMode="auto">
          <a:xfrm>
            <a:off x="5565775" y="3352800"/>
            <a:ext cx="1343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i="1">
                <a:latin typeface="Times New Roman" pitchFamily="18" charset="0"/>
              </a:rPr>
              <a:t>x</a:t>
            </a:r>
            <a:r>
              <a:rPr lang="en-US"/>
              <a:t> – 2 = 0</a:t>
            </a:r>
            <a:endParaRPr lang="en-GB"/>
          </a:p>
        </p:txBody>
      </p:sp>
      <p:sp>
        <p:nvSpPr>
          <p:cNvPr id="145464" name="Text Box 56"/>
          <p:cNvSpPr txBox="1">
            <a:spLocks noChangeArrowheads="1"/>
          </p:cNvSpPr>
          <p:nvPr/>
        </p:nvSpPr>
        <p:spPr bwMode="auto">
          <a:xfrm>
            <a:off x="288925" y="4267200"/>
            <a:ext cx="720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These values give the end points of the solution set:</a:t>
            </a:r>
            <a:endParaRPr lang="en-GB"/>
          </a:p>
        </p:txBody>
      </p:sp>
      <p:sp>
        <p:nvSpPr>
          <p:cNvPr id="145467" name="Text Box 59"/>
          <p:cNvSpPr txBox="1">
            <a:spLocks noChangeArrowheads="1"/>
          </p:cNvSpPr>
          <p:nvPr/>
        </p:nvSpPr>
        <p:spPr bwMode="auto">
          <a:xfrm>
            <a:off x="3260725" y="3733800"/>
            <a:ext cx="1004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x</a:t>
            </a:r>
            <a:r>
              <a:rPr lang="en-US"/>
              <a:t> = –3</a:t>
            </a:r>
            <a:endParaRPr lang="en-GB"/>
          </a:p>
        </p:txBody>
      </p:sp>
      <p:sp>
        <p:nvSpPr>
          <p:cNvPr id="145468" name="Text Box 60"/>
          <p:cNvSpPr txBox="1">
            <a:spLocks noChangeArrowheads="1"/>
          </p:cNvSpPr>
          <p:nvPr/>
        </p:nvSpPr>
        <p:spPr bwMode="auto">
          <a:xfrm>
            <a:off x="6081713" y="3768725"/>
            <a:ext cx="83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x</a:t>
            </a:r>
            <a:r>
              <a:rPr lang="en-US"/>
              <a:t> = 2</a:t>
            </a:r>
            <a:endParaRPr lang="en-GB"/>
          </a:p>
        </p:txBody>
      </p:sp>
      <p:grpSp>
        <p:nvGrpSpPr>
          <p:cNvPr id="2" name="Group 61"/>
          <p:cNvGrpSpPr>
            <a:grpSpLocks/>
          </p:cNvGrpSpPr>
          <p:nvPr/>
        </p:nvGrpSpPr>
        <p:grpSpPr bwMode="auto">
          <a:xfrm>
            <a:off x="425450" y="5208588"/>
            <a:ext cx="8291513" cy="609600"/>
            <a:chOff x="268" y="3425"/>
            <a:chExt cx="5223" cy="384"/>
          </a:xfrm>
        </p:grpSpPr>
        <p:sp>
          <p:nvSpPr>
            <p:cNvPr id="48147" name="Line 62"/>
            <p:cNvSpPr>
              <a:spLocks noChangeShapeType="1"/>
            </p:cNvSpPr>
            <p:nvPr/>
          </p:nvSpPr>
          <p:spPr bwMode="auto">
            <a:xfrm>
              <a:off x="338" y="3425"/>
              <a:ext cx="51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8" name="Line 63"/>
            <p:cNvSpPr>
              <a:spLocks noChangeShapeType="1"/>
            </p:cNvSpPr>
            <p:nvPr/>
          </p:nvSpPr>
          <p:spPr bwMode="auto">
            <a:xfrm>
              <a:off x="434"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9" name="Line 64"/>
            <p:cNvSpPr>
              <a:spLocks noChangeShapeType="1"/>
            </p:cNvSpPr>
            <p:nvPr/>
          </p:nvSpPr>
          <p:spPr bwMode="auto">
            <a:xfrm>
              <a:off x="928"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0" name="Line 65"/>
            <p:cNvSpPr>
              <a:spLocks noChangeShapeType="1"/>
            </p:cNvSpPr>
            <p:nvPr/>
          </p:nvSpPr>
          <p:spPr bwMode="auto">
            <a:xfrm>
              <a:off x="1422"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1" name="Line 66"/>
            <p:cNvSpPr>
              <a:spLocks noChangeShapeType="1"/>
            </p:cNvSpPr>
            <p:nvPr/>
          </p:nvSpPr>
          <p:spPr bwMode="auto">
            <a:xfrm>
              <a:off x="1917"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2" name="Line 67"/>
            <p:cNvSpPr>
              <a:spLocks noChangeShapeType="1"/>
            </p:cNvSpPr>
            <p:nvPr/>
          </p:nvSpPr>
          <p:spPr bwMode="auto">
            <a:xfrm>
              <a:off x="2411"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3" name="Line 68"/>
            <p:cNvSpPr>
              <a:spLocks noChangeShapeType="1"/>
            </p:cNvSpPr>
            <p:nvPr/>
          </p:nvSpPr>
          <p:spPr bwMode="auto">
            <a:xfrm>
              <a:off x="2906"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4" name="Line 69"/>
            <p:cNvSpPr>
              <a:spLocks noChangeShapeType="1"/>
            </p:cNvSpPr>
            <p:nvPr/>
          </p:nvSpPr>
          <p:spPr bwMode="auto">
            <a:xfrm>
              <a:off x="3400"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5" name="Line 70"/>
            <p:cNvSpPr>
              <a:spLocks noChangeShapeType="1"/>
            </p:cNvSpPr>
            <p:nvPr/>
          </p:nvSpPr>
          <p:spPr bwMode="auto">
            <a:xfrm>
              <a:off x="3894"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6" name="Line 71"/>
            <p:cNvSpPr>
              <a:spLocks noChangeShapeType="1"/>
            </p:cNvSpPr>
            <p:nvPr/>
          </p:nvSpPr>
          <p:spPr bwMode="auto">
            <a:xfrm>
              <a:off x="4389"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7" name="Line 72"/>
            <p:cNvSpPr>
              <a:spLocks noChangeShapeType="1"/>
            </p:cNvSpPr>
            <p:nvPr/>
          </p:nvSpPr>
          <p:spPr bwMode="auto">
            <a:xfrm>
              <a:off x="4883"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8" name="Line 73"/>
            <p:cNvSpPr>
              <a:spLocks noChangeShapeType="1"/>
            </p:cNvSpPr>
            <p:nvPr/>
          </p:nvSpPr>
          <p:spPr bwMode="auto">
            <a:xfrm>
              <a:off x="5378"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9" name="Text Box 74"/>
            <p:cNvSpPr txBox="1">
              <a:spLocks noChangeArrowheads="1"/>
            </p:cNvSpPr>
            <p:nvPr/>
          </p:nvSpPr>
          <p:spPr bwMode="auto">
            <a:xfrm>
              <a:off x="268"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a:t>
              </a:r>
            </a:p>
          </p:txBody>
        </p:sp>
        <p:sp>
          <p:nvSpPr>
            <p:cNvPr id="48160" name="Text Box 75"/>
            <p:cNvSpPr txBox="1">
              <a:spLocks noChangeArrowheads="1"/>
            </p:cNvSpPr>
            <p:nvPr/>
          </p:nvSpPr>
          <p:spPr bwMode="auto">
            <a:xfrm>
              <a:off x="763"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p>
          </p:txBody>
        </p:sp>
        <p:sp>
          <p:nvSpPr>
            <p:cNvPr id="48161" name="Text Box 76"/>
            <p:cNvSpPr txBox="1">
              <a:spLocks noChangeArrowheads="1"/>
            </p:cNvSpPr>
            <p:nvPr/>
          </p:nvSpPr>
          <p:spPr bwMode="auto">
            <a:xfrm>
              <a:off x="1256"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sp>
          <p:nvSpPr>
            <p:cNvPr id="48162" name="Text Box 77"/>
            <p:cNvSpPr txBox="1">
              <a:spLocks noChangeArrowheads="1"/>
            </p:cNvSpPr>
            <p:nvPr/>
          </p:nvSpPr>
          <p:spPr bwMode="auto">
            <a:xfrm>
              <a:off x="1750"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sp>
          <p:nvSpPr>
            <p:cNvPr id="48163" name="Text Box 78"/>
            <p:cNvSpPr txBox="1">
              <a:spLocks noChangeArrowheads="1"/>
            </p:cNvSpPr>
            <p:nvPr/>
          </p:nvSpPr>
          <p:spPr bwMode="auto">
            <a:xfrm>
              <a:off x="2245"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48164" name="Text Box 79"/>
            <p:cNvSpPr txBox="1">
              <a:spLocks noChangeArrowheads="1"/>
            </p:cNvSpPr>
            <p:nvPr/>
          </p:nvSpPr>
          <p:spPr bwMode="auto">
            <a:xfrm>
              <a:off x="2796"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a:t>
              </a:r>
            </a:p>
          </p:txBody>
        </p:sp>
        <p:sp>
          <p:nvSpPr>
            <p:cNvPr id="48165" name="Text Box 80"/>
            <p:cNvSpPr txBox="1">
              <a:spLocks noChangeArrowheads="1"/>
            </p:cNvSpPr>
            <p:nvPr/>
          </p:nvSpPr>
          <p:spPr bwMode="auto">
            <a:xfrm>
              <a:off x="3283"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48166" name="Text Box 81"/>
            <p:cNvSpPr txBox="1">
              <a:spLocks noChangeArrowheads="1"/>
            </p:cNvSpPr>
            <p:nvPr/>
          </p:nvSpPr>
          <p:spPr bwMode="auto">
            <a:xfrm>
              <a:off x="3781"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sp>
          <p:nvSpPr>
            <p:cNvPr id="48167" name="Text Box 82"/>
            <p:cNvSpPr txBox="1">
              <a:spLocks noChangeArrowheads="1"/>
            </p:cNvSpPr>
            <p:nvPr/>
          </p:nvSpPr>
          <p:spPr bwMode="auto">
            <a:xfrm>
              <a:off x="4274"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sp>
          <p:nvSpPr>
            <p:cNvPr id="48168" name="Text Box 83"/>
            <p:cNvSpPr txBox="1">
              <a:spLocks noChangeArrowheads="1"/>
            </p:cNvSpPr>
            <p:nvPr/>
          </p:nvSpPr>
          <p:spPr bwMode="auto">
            <a:xfrm>
              <a:off x="4771"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p>
          </p:txBody>
        </p:sp>
        <p:sp>
          <p:nvSpPr>
            <p:cNvPr id="48169" name="Text Box 84"/>
            <p:cNvSpPr txBox="1">
              <a:spLocks noChangeArrowheads="1"/>
            </p:cNvSpPr>
            <p:nvPr/>
          </p:nvSpPr>
          <p:spPr bwMode="auto">
            <a:xfrm>
              <a:off x="5268"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a:t>
              </a:r>
            </a:p>
          </p:txBody>
        </p:sp>
      </p:grpSp>
      <p:sp>
        <p:nvSpPr>
          <p:cNvPr id="145493" name="Oval 85"/>
          <p:cNvSpPr>
            <a:spLocks noChangeArrowheads="1"/>
          </p:cNvSpPr>
          <p:nvPr/>
        </p:nvSpPr>
        <p:spPr bwMode="auto">
          <a:xfrm>
            <a:off x="6096000" y="4953000"/>
            <a:ext cx="179388" cy="179388"/>
          </a:xfrm>
          <a:prstGeom prst="ellipse">
            <a:avLst/>
          </a:prstGeom>
          <a:solidFill>
            <a:srgbClr val="FF8E41"/>
          </a:solidFill>
          <a:ln w="28575">
            <a:solidFill>
              <a:srgbClr val="FF6600"/>
            </a:solidFill>
            <a:round/>
            <a:headEnd/>
            <a:tailEnd/>
          </a:ln>
        </p:spPr>
        <p:txBody>
          <a:bodyPr wrap="none" anchor="ctr"/>
          <a:lstStyle/>
          <a:p>
            <a:endParaRPr lang="en-US"/>
          </a:p>
        </p:txBody>
      </p:sp>
      <p:sp>
        <p:nvSpPr>
          <p:cNvPr id="145495" name="Oval 87"/>
          <p:cNvSpPr>
            <a:spLocks noChangeArrowheads="1"/>
          </p:cNvSpPr>
          <p:nvPr/>
        </p:nvSpPr>
        <p:spPr bwMode="auto">
          <a:xfrm>
            <a:off x="2182813" y="4953000"/>
            <a:ext cx="179387" cy="179388"/>
          </a:xfrm>
          <a:prstGeom prst="ellipse">
            <a:avLst/>
          </a:prstGeom>
          <a:solidFill>
            <a:srgbClr val="FF8E41"/>
          </a:solidFill>
          <a:ln w="28575">
            <a:solidFill>
              <a:srgbClr val="FF66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4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5459"/>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45460"/>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546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5461"/>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14546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546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546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145493"/>
                                        </p:tgtEl>
                                        <p:attrNameLst>
                                          <p:attrName>style.visibility</p:attrName>
                                        </p:attrNameLst>
                                      </p:cBhvr>
                                      <p:to>
                                        <p:strVal val="visible"/>
                                      </p:to>
                                    </p:set>
                                  </p:childTnLst>
                                </p:cTn>
                              </p:par>
                            </p:childTnLst>
                          </p:cTn>
                        </p:par>
                        <p:par>
                          <p:cTn id="44" fill="hold" nodeType="afterGroup">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145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9" grpId="0"/>
      <p:bldP spid="145453" grpId="0"/>
      <p:bldP spid="145459" grpId="0"/>
      <p:bldP spid="145460" grpId="0"/>
      <p:bldP spid="145461" grpId="0"/>
      <p:bldP spid="145462" grpId="0"/>
      <p:bldP spid="145464" grpId="0"/>
      <p:bldP spid="145467" grpId="0"/>
      <p:bldP spid="145468" grpId="0"/>
      <p:bldP spid="145493" grpId="0" animBg="1"/>
      <p:bldP spid="14549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4"/>
          <p:cNvSpPr>
            <a:spLocks noGrp="1" noChangeArrowheads="1"/>
          </p:cNvSpPr>
          <p:nvPr>
            <p:ph type="title" idx="4294967295"/>
          </p:nvPr>
        </p:nvSpPr>
        <p:spPr/>
        <p:txBody>
          <a:bodyPr/>
          <a:lstStyle/>
          <a:p>
            <a:pPr eaLnBrk="1" hangingPunct="1"/>
            <a:r>
              <a:rPr lang="en-US" smtClean="0"/>
              <a:t>Quadratic inequalities</a:t>
            </a:r>
            <a:endParaRPr lang="en-GB" smtClean="0"/>
          </a:p>
        </p:txBody>
      </p:sp>
      <p:sp>
        <p:nvSpPr>
          <p:cNvPr id="49157" name="Text Box 5"/>
          <p:cNvSpPr txBox="1">
            <a:spLocks noChangeArrowheads="1"/>
          </p:cNvSpPr>
          <p:nvPr/>
        </p:nvSpPr>
        <p:spPr bwMode="auto">
          <a:xfrm>
            <a:off x="288925" y="1066800"/>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To find the solution set substitute a value from each of the following three regions</a:t>
            </a:r>
            <a:endParaRPr lang="en-GB" sz="3200">
              <a:solidFill>
                <a:schemeClr val="tx1"/>
              </a:solidFill>
            </a:endParaRPr>
          </a:p>
        </p:txBody>
      </p:sp>
      <p:sp>
        <p:nvSpPr>
          <p:cNvPr id="49158" name="Text Box 9"/>
          <p:cNvSpPr txBox="1">
            <a:spLocks noChangeArrowheads="1"/>
          </p:cNvSpPr>
          <p:nvPr/>
        </p:nvSpPr>
        <p:spPr bwMode="auto">
          <a:xfrm>
            <a:off x="288925" y="3657600"/>
            <a:ext cx="570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into the original inequality, </a:t>
            </a:r>
            <a:r>
              <a:rPr lang="en-GB" i="1">
                <a:latin typeface="Times New Roman" pitchFamily="18" charset="0"/>
              </a:rPr>
              <a:t>x</a:t>
            </a:r>
            <a:r>
              <a:rPr lang="en-GB" baseline="30000"/>
              <a:t>2</a:t>
            </a:r>
            <a:r>
              <a:rPr lang="en-GB"/>
              <a:t> </a:t>
            </a:r>
            <a:r>
              <a:rPr lang="en-US"/>
              <a:t>+ </a:t>
            </a:r>
            <a:r>
              <a:rPr lang="en-US" i="1">
                <a:latin typeface="Times New Roman" pitchFamily="18" charset="0"/>
              </a:rPr>
              <a:t>x</a:t>
            </a:r>
            <a:r>
              <a:rPr lang="en-US"/>
              <a:t> – 6 </a:t>
            </a:r>
            <a:r>
              <a:rPr lang="en-GB">
                <a:solidFill>
                  <a:schemeClr val="tx1"/>
                </a:solidFill>
              </a:rPr>
              <a:t>≥</a:t>
            </a:r>
            <a:r>
              <a:rPr lang="en-GB"/>
              <a:t> </a:t>
            </a:r>
            <a:r>
              <a:rPr lang="en-US"/>
              <a:t>0</a:t>
            </a:r>
            <a:r>
              <a:rPr lang="en-GB"/>
              <a:t>.</a:t>
            </a:r>
            <a:r>
              <a:rPr lang="en-US"/>
              <a:t> </a:t>
            </a:r>
            <a:endParaRPr lang="en-GB"/>
          </a:p>
        </p:txBody>
      </p:sp>
      <p:sp>
        <p:nvSpPr>
          <p:cNvPr id="147469" name="Text Box 13"/>
          <p:cNvSpPr txBox="1">
            <a:spLocks noChangeArrowheads="1"/>
          </p:cNvSpPr>
          <p:nvPr/>
        </p:nvSpPr>
        <p:spPr bwMode="auto">
          <a:xfrm>
            <a:off x="288925" y="4191000"/>
            <a:ext cx="1970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When </a:t>
            </a:r>
            <a:r>
              <a:rPr lang="en-US" i="1">
                <a:latin typeface="Times New Roman" pitchFamily="18" charset="0"/>
              </a:rPr>
              <a:t>x</a:t>
            </a:r>
            <a:r>
              <a:rPr lang="en-US"/>
              <a:t> = –4,</a:t>
            </a:r>
            <a:endParaRPr lang="en-GB"/>
          </a:p>
        </p:txBody>
      </p:sp>
      <p:grpSp>
        <p:nvGrpSpPr>
          <p:cNvPr id="49160" name="Group 42"/>
          <p:cNvGrpSpPr>
            <a:grpSpLocks/>
          </p:cNvGrpSpPr>
          <p:nvPr/>
        </p:nvGrpSpPr>
        <p:grpSpPr bwMode="auto">
          <a:xfrm>
            <a:off x="425450" y="2714625"/>
            <a:ext cx="8291513" cy="865188"/>
            <a:chOff x="268" y="3120"/>
            <a:chExt cx="5223" cy="545"/>
          </a:xfrm>
        </p:grpSpPr>
        <p:grpSp>
          <p:nvGrpSpPr>
            <p:cNvPr id="49174" name="Group 16"/>
            <p:cNvGrpSpPr>
              <a:grpSpLocks/>
            </p:cNvGrpSpPr>
            <p:nvPr/>
          </p:nvGrpSpPr>
          <p:grpSpPr bwMode="auto">
            <a:xfrm>
              <a:off x="268" y="3281"/>
              <a:ext cx="5223" cy="384"/>
              <a:chOff x="268" y="3425"/>
              <a:chExt cx="5223" cy="384"/>
            </a:xfrm>
          </p:grpSpPr>
          <p:sp>
            <p:nvSpPr>
              <p:cNvPr id="49177" name="Line 17"/>
              <p:cNvSpPr>
                <a:spLocks noChangeShapeType="1"/>
              </p:cNvSpPr>
              <p:nvPr/>
            </p:nvSpPr>
            <p:spPr bwMode="auto">
              <a:xfrm>
                <a:off x="338" y="3425"/>
                <a:ext cx="51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8" name="Line 18"/>
              <p:cNvSpPr>
                <a:spLocks noChangeShapeType="1"/>
              </p:cNvSpPr>
              <p:nvPr/>
            </p:nvSpPr>
            <p:spPr bwMode="auto">
              <a:xfrm>
                <a:off x="434"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9" name="Line 19"/>
              <p:cNvSpPr>
                <a:spLocks noChangeShapeType="1"/>
              </p:cNvSpPr>
              <p:nvPr/>
            </p:nvSpPr>
            <p:spPr bwMode="auto">
              <a:xfrm>
                <a:off x="928"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0" name="Line 20"/>
              <p:cNvSpPr>
                <a:spLocks noChangeShapeType="1"/>
              </p:cNvSpPr>
              <p:nvPr/>
            </p:nvSpPr>
            <p:spPr bwMode="auto">
              <a:xfrm>
                <a:off x="1422"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1" name="Line 21"/>
              <p:cNvSpPr>
                <a:spLocks noChangeShapeType="1"/>
              </p:cNvSpPr>
              <p:nvPr/>
            </p:nvSpPr>
            <p:spPr bwMode="auto">
              <a:xfrm>
                <a:off x="1917"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2" name="Line 22"/>
              <p:cNvSpPr>
                <a:spLocks noChangeShapeType="1"/>
              </p:cNvSpPr>
              <p:nvPr/>
            </p:nvSpPr>
            <p:spPr bwMode="auto">
              <a:xfrm>
                <a:off x="2411"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3" name="Line 23"/>
              <p:cNvSpPr>
                <a:spLocks noChangeShapeType="1"/>
              </p:cNvSpPr>
              <p:nvPr/>
            </p:nvSpPr>
            <p:spPr bwMode="auto">
              <a:xfrm>
                <a:off x="2906"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4" name="Line 24"/>
              <p:cNvSpPr>
                <a:spLocks noChangeShapeType="1"/>
              </p:cNvSpPr>
              <p:nvPr/>
            </p:nvSpPr>
            <p:spPr bwMode="auto">
              <a:xfrm>
                <a:off x="3400"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5" name="Line 25"/>
              <p:cNvSpPr>
                <a:spLocks noChangeShapeType="1"/>
              </p:cNvSpPr>
              <p:nvPr/>
            </p:nvSpPr>
            <p:spPr bwMode="auto">
              <a:xfrm>
                <a:off x="3894"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6" name="Line 26"/>
              <p:cNvSpPr>
                <a:spLocks noChangeShapeType="1"/>
              </p:cNvSpPr>
              <p:nvPr/>
            </p:nvSpPr>
            <p:spPr bwMode="auto">
              <a:xfrm>
                <a:off x="4389"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7" name="Line 27"/>
              <p:cNvSpPr>
                <a:spLocks noChangeShapeType="1"/>
              </p:cNvSpPr>
              <p:nvPr/>
            </p:nvSpPr>
            <p:spPr bwMode="auto">
              <a:xfrm>
                <a:off x="4883"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8" name="Line 28"/>
              <p:cNvSpPr>
                <a:spLocks noChangeShapeType="1"/>
              </p:cNvSpPr>
              <p:nvPr/>
            </p:nvSpPr>
            <p:spPr bwMode="auto">
              <a:xfrm>
                <a:off x="5378"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9" name="Text Box 29"/>
              <p:cNvSpPr txBox="1">
                <a:spLocks noChangeArrowheads="1"/>
              </p:cNvSpPr>
              <p:nvPr/>
            </p:nvSpPr>
            <p:spPr bwMode="auto">
              <a:xfrm>
                <a:off x="268"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a:t>
                </a:r>
              </a:p>
            </p:txBody>
          </p:sp>
          <p:sp>
            <p:nvSpPr>
              <p:cNvPr id="49190" name="Text Box 30"/>
              <p:cNvSpPr txBox="1">
                <a:spLocks noChangeArrowheads="1"/>
              </p:cNvSpPr>
              <p:nvPr/>
            </p:nvSpPr>
            <p:spPr bwMode="auto">
              <a:xfrm>
                <a:off x="763"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p>
            </p:txBody>
          </p:sp>
          <p:sp>
            <p:nvSpPr>
              <p:cNvPr id="49191" name="Text Box 31"/>
              <p:cNvSpPr txBox="1">
                <a:spLocks noChangeArrowheads="1"/>
              </p:cNvSpPr>
              <p:nvPr/>
            </p:nvSpPr>
            <p:spPr bwMode="auto">
              <a:xfrm>
                <a:off x="1256"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sp>
            <p:nvSpPr>
              <p:cNvPr id="49192" name="Text Box 32"/>
              <p:cNvSpPr txBox="1">
                <a:spLocks noChangeArrowheads="1"/>
              </p:cNvSpPr>
              <p:nvPr/>
            </p:nvSpPr>
            <p:spPr bwMode="auto">
              <a:xfrm>
                <a:off x="1750"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sp>
            <p:nvSpPr>
              <p:cNvPr id="49193" name="Text Box 33"/>
              <p:cNvSpPr txBox="1">
                <a:spLocks noChangeArrowheads="1"/>
              </p:cNvSpPr>
              <p:nvPr/>
            </p:nvSpPr>
            <p:spPr bwMode="auto">
              <a:xfrm>
                <a:off x="2245"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49194" name="Text Box 34"/>
              <p:cNvSpPr txBox="1">
                <a:spLocks noChangeArrowheads="1"/>
              </p:cNvSpPr>
              <p:nvPr/>
            </p:nvSpPr>
            <p:spPr bwMode="auto">
              <a:xfrm>
                <a:off x="2796"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a:t>
                </a:r>
              </a:p>
            </p:txBody>
          </p:sp>
          <p:sp>
            <p:nvSpPr>
              <p:cNvPr id="49195" name="Text Box 35"/>
              <p:cNvSpPr txBox="1">
                <a:spLocks noChangeArrowheads="1"/>
              </p:cNvSpPr>
              <p:nvPr/>
            </p:nvSpPr>
            <p:spPr bwMode="auto">
              <a:xfrm>
                <a:off x="3283"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49196" name="Text Box 36"/>
              <p:cNvSpPr txBox="1">
                <a:spLocks noChangeArrowheads="1"/>
              </p:cNvSpPr>
              <p:nvPr/>
            </p:nvSpPr>
            <p:spPr bwMode="auto">
              <a:xfrm>
                <a:off x="3781"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sp>
            <p:nvSpPr>
              <p:cNvPr id="49197" name="Text Box 37"/>
              <p:cNvSpPr txBox="1">
                <a:spLocks noChangeArrowheads="1"/>
              </p:cNvSpPr>
              <p:nvPr/>
            </p:nvSpPr>
            <p:spPr bwMode="auto">
              <a:xfrm>
                <a:off x="4274"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sp>
            <p:nvSpPr>
              <p:cNvPr id="49198" name="Text Box 38"/>
              <p:cNvSpPr txBox="1">
                <a:spLocks noChangeArrowheads="1"/>
              </p:cNvSpPr>
              <p:nvPr/>
            </p:nvSpPr>
            <p:spPr bwMode="auto">
              <a:xfrm>
                <a:off x="4771"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p>
            </p:txBody>
          </p:sp>
          <p:sp>
            <p:nvSpPr>
              <p:cNvPr id="49199" name="Text Box 39"/>
              <p:cNvSpPr txBox="1">
                <a:spLocks noChangeArrowheads="1"/>
              </p:cNvSpPr>
              <p:nvPr/>
            </p:nvSpPr>
            <p:spPr bwMode="auto">
              <a:xfrm>
                <a:off x="5268"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a:t>
                </a:r>
              </a:p>
            </p:txBody>
          </p:sp>
        </p:grpSp>
        <p:sp>
          <p:nvSpPr>
            <p:cNvPr id="49175" name="Oval 40"/>
            <p:cNvSpPr>
              <a:spLocks noChangeArrowheads="1"/>
            </p:cNvSpPr>
            <p:nvPr/>
          </p:nvSpPr>
          <p:spPr bwMode="auto">
            <a:xfrm>
              <a:off x="3840" y="3120"/>
              <a:ext cx="113" cy="113"/>
            </a:xfrm>
            <a:prstGeom prst="ellipse">
              <a:avLst/>
            </a:prstGeom>
            <a:solidFill>
              <a:srgbClr val="FF8E41"/>
            </a:solidFill>
            <a:ln w="28575">
              <a:solidFill>
                <a:srgbClr val="FF6600"/>
              </a:solidFill>
              <a:round/>
              <a:headEnd/>
              <a:tailEnd/>
            </a:ln>
          </p:spPr>
          <p:txBody>
            <a:bodyPr wrap="none" anchor="ctr"/>
            <a:lstStyle/>
            <a:p>
              <a:endParaRPr lang="en-US"/>
            </a:p>
          </p:txBody>
        </p:sp>
        <p:sp>
          <p:nvSpPr>
            <p:cNvPr id="49176" name="Oval 41"/>
            <p:cNvSpPr>
              <a:spLocks noChangeArrowheads="1"/>
            </p:cNvSpPr>
            <p:nvPr/>
          </p:nvSpPr>
          <p:spPr bwMode="auto">
            <a:xfrm>
              <a:off x="1375" y="3120"/>
              <a:ext cx="113" cy="113"/>
            </a:xfrm>
            <a:prstGeom prst="ellipse">
              <a:avLst/>
            </a:prstGeom>
            <a:solidFill>
              <a:srgbClr val="FF8E41"/>
            </a:solidFill>
            <a:ln w="28575">
              <a:solidFill>
                <a:srgbClr val="FF6600"/>
              </a:solidFill>
              <a:round/>
              <a:headEnd/>
              <a:tailEnd/>
            </a:ln>
          </p:spPr>
          <p:txBody>
            <a:bodyPr wrap="none" anchor="ctr"/>
            <a:lstStyle/>
            <a:p>
              <a:endParaRPr lang="en-US"/>
            </a:p>
          </p:txBody>
        </p:sp>
      </p:grpSp>
      <p:sp>
        <p:nvSpPr>
          <p:cNvPr id="147502" name="Text Box 46"/>
          <p:cNvSpPr txBox="1">
            <a:spLocks noChangeArrowheads="1"/>
          </p:cNvSpPr>
          <p:nvPr/>
        </p:nvSpPr>
        <p:spPr bwMode="auto">
          <a:xfrm>
            <a:off x="3806825" y="4648200"/>
            <a:ext cx="2128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16 – 4 – 6 </a:t>
            </a:r>
            <a:r>
              <a:rPr lang="en-GB">
                <a:solidFill>
                  <a:schemeClr val="tx1"/>
                </a:solidFill>
              </a:rPr>
              <a:t>≥</a:t>
            </a:r>
            <a:r>
              <a:rPr lang="en-GB"/>
              <a:t> </a:t>
            </a:r>
            <a:r>
              <a:rPr lang="en-US"/>
              <a:t>0 </a:t>
            </a:r>
            <a:endParaRPr lang="en-GB"/>
          </a:p>
        </p:txBody>
      </p:sp>
      <p:grpSp>
        <p:nvGrpSpPr>
          <p:cNvPr id="4" name="Group 53"/>
          <p:cNvGrpSpPr>
            <a:grpSpLocks/>
          </p:cNvGrpSpPr>
          <p:nvPr/>
        </p:nvGrpSpPr>
        <p:grpSpPr bwMode="auto">
          <a:xfrm>
            <a:off x="685800" y="1981200"/>
            <a:ext cx="1536700" cy="684213"/>
            <a:chOff x="432" y="1248"/>
            <a:chExt cx="968" cy="431"/>
          </a:xfrm>
        </p:grpSpPr>
        <p:sp>
          <p:nvSpPr>
            <p:cNvPr id="49172" name="AutoShape 43"/>
            <p:cNvSpPr>
              <a:spLocks/>
            </p:cNvSpPr>
            <p:nvPr/>
          </p:nvSpPr>
          <p:spPr bwMode="auto">
            <a:xfrm rot="5400000">
              <a:off x="844" y="1123"/>
              <a:ext cx="144" cy="968"/>
            </a:xfrm>
            <a:prstGeom prst="leftBrace">
              <a:avLst>
                <a:gd name="adj1" fmla="val 56019"/>
                <a:gd name="adj2" fmla="val 50000"/>
              </a:avLst>
            </a:pr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73" name="Text Box 47"/>
            <p:cNvSpPr txBox="1">
              <a:spLocks noChangeArrowheads="1"/>
            </p:cNvSpPr>
            <p:nvPr/>
          </p:nvSpPr>
          <p:spPr bwMode="auto">
            <a:xfrm>
              <a:off x="528" y="1248"/>
              <a:ext cx="73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6600"/>
                  </a:solidFill>
                </a:rPr>
                <a:t>region 1</a:t>
              </a:r>
              <a:endParaRPr lang="en-GB" sz="2000" b="1">
                <a:solidFill>
                  <a:srgbClr val="FF6600"/>
                </a:solidFill>
              </a:endParaRPr>
            </a:p>
          </p:txBody>
        </p:sp>
      </p:grpSp>
      <p:grpSp>
        <p:nvGrpSpPr>
          <p:cNvPr id="5" name="Group 54"/>
          <p:cNvGrpSpPr>
            <a:grpSpLocks/>
          </p:cNvGrpSpPr>
          <p:nvPr/>
        </p:nvGrpSpPr>
        <p:grpSpPr bwMode="auto">
          <a:xfrm>
            <a:off x="2293938" y="1981200"/>
            <a:ext cx="3854450" cy="684213"/>
            <a:chOff x="1445" y="1248"/>
            <a:chExt cx="2428" cy="431"/>
          </a:xfrm>
        </p:grpSpPr>
        <p:sp>
          <p:nvSpPr>
            <p:cNvPr id="49170" name="AutoShape 44"/>
            <p:cNvSpPr>
              <a:spLocks/>
            </p:cNvSpPr>
            <p:nvPr/>
          </p:nvSpPr>
          <p:spPr bwMode="auto">
            <a:xfrm rot="5400000">
              <a:off x="2587" y="393"/>
              <a:ext cx="144" cy="2428"/>
            </a:xfrm>
            <a:prstGeom prst="leftBrace">
              <a:avLst>
                <a:gd name="adj1" fmla="val 140509"/>
                <a:gd name="adj2" fmla="val 50000"/>
              </a:avLst>
            </a:pr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71" name="Text Box 48"/>
            <p:cNvSpPr txBox="1">
              <a:spLocks noChangeArrowheads="1"/>
            </p:cNvSpPr>
            <p:nvPr/>
          </p:nvSpPr>
          <p:spPr bwMode="auto">
            <a:xfrm>
              <a:off x="2271" y="1248"/>
              <a:ext cx="73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6600"/>
                  </a:solidFill>
                </a:rPr>
                <a:t>region 2</a:t>
              </a:r>
              <a:endParaRPr lang="en-GB" sz="2000" b="1">
                <a:solidFill>
                  <a:srgbClr val="FF6600"/>
                </a:solidFill>
              </a:endParaRPr>
            </a:p>
          </p:txBody>
        </p:sp>
      </p:grpSp>
      <p:grpSp>
        <p:nvGrpSpPr>
          <p:cNvPr id="6" name="Group 55"/>
          <p:cNvGrpSpPr>
            <a:grpSpLocks/>
          </p:cNvGrpSpPr>
          <p:nvPr/>
        </p:nvGrpSpPr>
        <p:grpSpPr bwMode="auto">
          <a:xfrm>
            <a:off x="6235700" y="1981200"/>
            <a:ext cx="2316163" cy="684213"/>
            <a:chOff x="3928" y="1248"/>
            <a:chExt cx="1459" cy="431"/>
          </a:xfrm>
        </p:grpSpPr>
        <p:sp>
          <p:nvSpPr>
            <p:cNvPr id="49168" name="AutoShape 45"/>
            <p:cNvSpPr>
              <a:spLocks/>
            </p:cNvSpPr>
            <p:nvPr/>
          </p:nvSpPr>
          <p:spPr bwMode="auto">
            <a:xfrm rot="5400000">
              <a:off x="4586" y="877"/>
              <a:ext cx="144" cy="1459"/>
            </a:xfrm>
            <a:prstGeom prst="leftBrace">
              <a:avLst>
                <a:gd name="adj1" fmla="val 84433"/>
                <a:gd name="adj2" fmla="val 50000"/>
              </a:avLst>
            </a:pr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69" name="Text Box 49"/>
            <p:cNvSpPr txBox="1">
              <a:spLocks noChangeArrowheads="1"/>
            </p:cNvSpPr>
            <p:nvPr/>
          </p:nvSpPr>
          <p:spPr bwMode="auto">
            <a:xfrm>
              <a:off x="4270" y="1248"/>
              <a:ext cx="73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6600"/>
                  </a:solidFill>
                </a:rPr>
                <a:t>region 3</a:t>
              </a:r>
              <a:endParaRPr lang="en-GB" sz="2000" b="1">
                <a:solidFill>
                  <a:srgbClr val="FF6600"/>
                </a:solidFill>
              </a:endParaRPr>
            </a:p>
          </p:txBody>
        </p:sp>
      </p:grpSp>
      <p:sp>
        <p:nvSpPr>
          <p:cNvPr id="147506" name="Rectangle 50"/>
          <p:cNvSpPr>
            <a:spLocks noChangeArrowheads="1"/>
          </p:cNvSpPr>
          <p:nvPr/>
        </p:nvSpPr>
        <p:spPr bwMode="auto">
          <a:xfrm>
            <a:off x="3505200" y="4191000"/>
            <a:ext cx="2335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–4</a:t>
            </a:r>
            <a:r>
              <a:rPr lang="en-US" baseline="30000"/>
              <a:t>2</a:t>
            </a:r>
            <a:r>
              <a:rPr lang="en-US"/>
              <a:t> + –4 – 6 </a:t>
            </a:r>
            <a:r>
              <a:rPr lang="en-GB">
                <a:solidFill>
                  <a:schemeClr val="tx1"/>
                </a:solidFill>
              </a:rPr>
              <a:t>≥</a:t>
            </a:r>
            <a:r>
              <a:rPr lang="en-GB"/>
              <a:t> </a:t>
            </a:r>
            <a:r>
              <a:rPr lang="en-US"/>
              <a:t>0</a:t>
            </a:r>
            <a:endParaRPr lang="en-GB"/>
          </a:p>
        </p:txBody>
      </p:sp>
      <p:sp>
        <p:nvSpPr>
          <p:cNvPr id="147507" name="Text Box 51"/>
          <p:cNvSpPr txBox="1">
            <a:spLocks noChangeArrowheads="1"/>
          </p:cNvSpPr>
          <p:nvPr/>
        </p:nvSpPr>
        <p:spPr bwMode="auto">
          <a:xfrm>
            <a:off x="5000625" y="5105400"/>
            <a:ext cx="942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6 </a:t>
            </a:r>
            <a:r>
              <a:rPr lang="en-GB">
                <a:solidFill>
                  <a:schemeClr val="tx1"/>
                </a:solidFill>
              </a:rPr>
              <a:t>≥</a:t>
            </a:r>
            <a:r>
              <a:rPr lang="en-GB"/>
              <a:t> </a:t>
            </a:r>
            <a:r>
              <a:rPr lang="en-US"/>
              <a:t>0 </a:t>
            </a:r>
            <a:endParaRPr lang="en-GB"/>
          </a:p>
        </p:txBody>
      </p:sp>
      <p:sp>
        <p:nvSpPr>
          <p:cNvPr id="147508" name="Text Box 52"/>
          <p:cNvSpPr txBox="1">
            <a:spLocks noChangeArrowheads="1"/>
          </p:cNvSpPr>
          <p:nvPr/>
        </p:nvSpPr>
        <p:spPr bwMode="auto">
          <a:xfrm>
            <a:off x="288925" y="5562600"/>
            <a:ext cx="795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This is true and so values in </a:t>
            </a:r>
            <a:r>
              <a:rPr lang="en-US" sz="2000" b="1">
                <a:solidFill>
                  <a:srgbClr val="FF6600"/>
                </a:solidFill>
              </a:rPr>
              <a:t>region 1</a:t>
            </a:r>
            <a:r>
              <a:rPr lang="en-US"/>
              <a:t> satisfy the inequality.</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746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750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750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750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7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9" grpId="0"/>
      <p:bldP spid="147502" grpId="0"/>
      <p:bldP spid="147506" grpId="0"/>
      <p:bldP spid="147507" grpId="0"/>
      <p:bldP spid="14750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4"/>
          <p:cNvSpPr>
            <a:spLocks noGrp="1" noChangeArrowheads="1"/>
          </p:cNvSpPr>
          <p:nvPr>
            <p:ph type="title" idx="4294967295"/>
          </p:nvPr>
        </p:nvSpPr>
        <p:spPr/>
        <p:txBody>
          <a:bodyPr/>
          <a:lstStyle/>
          <a:p>
            <a:pPr eaLnBrk="1" hangingPunct="1"/>
            <a:r>
              <a:rPr lang="en-US" smtClean="0"/>
              <a:t>Quadratic inequalities</a:t>
            </a:r>
            <a:endParaRPr lang="en-GB" smtClean="0"/>
          </a:p>
        </p:txBody>
      </p:sp>
      <p:sp>
        <p:nvSpPr>
          <p:cNvPr id="50181" name="Text Box 5"/>
          <p:cNvSpPr txBox="1">
            <a:spLocks noChangeArrowheads="1"/>
          </p:cNvSpPr>
          <p:nvPr/>
        </p:nvSpPr>
        <p:spPr bwMode="auto">
          <a:xfrm>
            <a:off x="288925" y="1066800"/>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To find the solution set substitute a value from each of the following three regions</a:t>
            </a:r>
            <a:endParaRPr lang="en-GB" sz="3200">
              <a:solidFill>
                <a:schemeClr val="tx1"/>
              </a:solidFill>
            </a:endParaRPr>
          </a:p>
        </p:txBody>
      </p:sp>
      <p:sp>
        <p:nvSpPr>
          <p:cNvPr id="50182" name="Text Box 6"/>
          <p:cNvSpPr txBox="1">
            <a:spLocks noChangeArrowheads="1"/>
          </p:cNvSpPr>
          <p:nvPr/>
        </p:nvSpPr>
        <p:spPr bwMode="auto">
          <a:xfrm>
            <a:off x="288925" y="3657600"/>
            <a:ext cx="570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into the original inequality, </a:t>
            </a:r>
            <a:r>
              <a:rPr lang="en-GB" i="1">
                <a:latin typeface="Times New Roman" pitchFamily="18" charset="0"/>
              </a:rPr>
              <a:t>x</a:t>
            </a:r>
            <a:r>
              <a:rPr lang="en-GB" baseline="30000"/>
              <a:t>2</a:t>
            </a:r>
            <a:r>
              <a:rPr lang="en-GB"/>
              <a:t> </a:t>
            </a:r>
            <a:r>
              <a:rPr lang="en-US"/>
              <a:t>+ </a:t>
            </a:r>
            <a:r>
              <a:rPr lang="en-US" i="1">
                <a:latin typeface="Times New Roman" pitchFamily="18" charset="0"/>
              </a:rPr>
              <a:t>x</a:t>
            </a:r>
            <a:r>
              <a:rPr lang="en-US"/>
              <a:t> – 6 </a:t>
            </a:r>
            <a:r>
              <a:rPr lang="en-GB">
                <a:solidFill>
                  <a:schemeClr val="tx1"/>
                </a:solidFill>
              </a:rPr>
              <a:t>≥</a:t>
            </a:r>
            <a:r>
              <a:rPr lang="en-GB"/>
              <a:t> </a:t>
            </a:r>
            <a:r>
              <a:rPr lang="en-US"/>
              <a:t>0</a:t>
            </a:r>
            <a:r>
              <a:rPr lang="en-GB"/>
              <a:t>.</a:t>
            </a:r>
            <a:r>
              <a:rPr lang="en-US"/>
              <a:t> </a:t>
            </a:r>
            <a:endParaRPr lang="en-GB"/>
          </a:p>
        </p:txBody>
      </p:sp>
      <p:sp>
        <p:nvSpPr>
          <p:cNvPr id="149511" name="Text Box 7"/>
          <p:cNvSpPr txBox="1">
            <a:spLocks noChangeArrowheads="1"/>
          </p:cNvSpPr>
          <p:nvPr/>
        </p:nvSpPr>
        <p:spPr bwMode="auto">
          <a:xfrm>
            <a:off x="288925" y="4191000"/>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When </a:t>
            </a:r>
            <a:r>
              <a:rPr lang="en-US" i="1">
                <a:latin typeface="Times New Roman" pitchFamily="18" charset="0"/>
              </a:rPr>
              <a:t>x</a:t>
            </a:r>
            <a:r>
              <a:rPr lang="en-US"/>
              <a:t> = 0,</a:t>
            </a:r>
            <a:endParaRPr lang="en-GB"/>
          </a:p>
        </p:txBody>
      </p:sp>
      <p:grpSp>
        <p:nvGrpSpPr>
          <p:cNvPr id="50184" name="Group 8"/>
          <p:cNvGrpSpPr>
            <a:grpSpLocks/>
          </p:cNvGrpSpPr>
          <p:nvPr/>
        </p:nvGrpSpPr>
        <p:grpSpPr bwMode="auto">
          <a:xfrm>
            <a:off x="425450" y="2714625"/>
            <a:ext cx="8291513" cy="865188"/>
            <a:chOff x="268" y="3120"/>
            <a:chExt cx="5223" cy="545"/>
          </a:xfrm>
        </p:grpSpPr>
        <p:grpSp>
          <p:nvGrpSpPr>
            <p:cNvPr id="50198" name="Group 9"/>
            <p:cNvGrpSpPr>
              <a:grpSpLocks/>
            </p:cNvGrpSpPr>
            <p:nvPr/>
          </p:nvGrpSpPr>
          <p:grpSpPr bwMode="auto">
            <a:xfrm>
              <a:off x="268" y="3281"/>
              <a:ext cx="5223" cy="384"/>
              <a:chOff x="268" y="3425"/>
              <a:chExt cx="5223" cy="384"/>
            </a:xfrm>
          </p:grpSpPr>
          <p:sp>
            <p:nvSpPr>
              <p:cNvPr id="50201" name="Line 10"/>
              <p:cNvSpPr>
                <a:spLocks noChangeShapeType="1"/>
              </p:cNvSpPr>
              <p:nvPr/>
            </p:nvSpPr>
            <p:spPr bwMode="auto">
              <a:xfrm>
                <a:off x="338" y="3425"/>
                <a:ext cx="51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2" name="Line 11"/>
              <p:cNvSpPr>
                <a:spLocks noChangeShapeType="1"/>
              </p:cNvSpPr>
              <p:nvPr/>
            </p:nvSpPr>
            <p:spPr bwMode="auto">
              <a:xfrm>
                <a:off x="434"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3" name="Line 12"/>
              <p:cNvSpPr>
                <a:spLocks noChangeShapeType="1"/>
              </p:cNvSpPr>
              <p:nvPr/>
            </p:nvSpPr>
            <p:spPr bwMode="auto">
              <a:xfrm>
                <a:off x="928"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4" name="Line 13"/>
              <p:cNvSpPr>
                <a:spLocks noChangeShapeType="1"/>
              </p:cNvSpPr>
              <p:nvPr/>
            </p:nvSpPr>
            <p:spPr bwMode="auto">
              <a:xfrm>
                <a:off x="1422"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5" name="Line 14"/>
              <p:cNvSpPr>
                <a:spLocks noChangeShapeType="1"/>
              </p:cNvSpPr>
              <p:nvPr/>
            </p:nvSpPr>
            <p:spPr bwMode="auto">
              <a:xfrm>
                <a:off x="1917"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6" name="Line 15"/>
              <p:cNvSpPr>
                <a:spLocks noChangeShapeType="1"/>
              </p:cNvSpPr>
              <p:nvPr/>
            </p:nvSpPr>
            <p:spPr bwMode="auto">
              <a:xfrm>
                <a:off x="2411"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7" name="Line 16"/>
              <p:cNvSpPr>
                <a:spLocks noChangeShapeType="1"/>
              </p:cNvSpPr>
              <p:nvPr/>
            </p:nvSpPr>
            <p:spPr bwMode="auto">
              <a:xfrm>
                <a:off x="2906"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8" name="Line 17"/>
              <p:cNvSpPr>
                <a:spLocks noChangeShapeType="1"/>
              </p:cNvSpPr>
              <p:nvPr/>
            </p:nvSpPr>
            <p:spPr bwMode="auto">
              <a:xfrm>
                <a:off x="3400"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9" name="Line 18"/>
              <p:cNvSpPr>
                <a:spLocks noChangeShapeType="1"/>
              </p:cNvSpPr>
              <p:nvPr/>
            </p:nvSpPr>
            <p:spPr bwMode="auto">
              <a:xfrm>
                <a:off x="3894"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0" name="Line 19"/>
              <p:cNvSpPr>
                <a:spLocks noChangeShapeType="1"/>
              </p:cNvSpPr>
              <p:nvPr/>
            </p:nvSpPr>
            <p:spPr bwMode="auto">
              <a:xfrm>
                <a:off x="4389"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1" name="Line 20"/>
              <p:cNvSpPr>
                <a:spLocks noChangeShapeType="1"/>
              </p:cNvSpPr>
              <p:nvPr/>
            </p:nvSpPr>
            <p:spPr bwMode="auto">
              <a:xfrm>
                <a:off x="4883"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2" name="Line 21"/>
              <p:cNvSpPr>
                <a:spLocks noChangeShapeType="1"/>
              </p:cNvSpPr>
              <p:nvPr/>
            </p:nvSpPr>
            <p:spPr bwMode="auto">
              <a:xfrm>
                <a:off x="5378"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3" name="Text Box 22"/>
              <p:cNvSpPr txBox="1">
                <a:spLocks noChangeArrowheads="1"/>
              </p:cNvSpPr>
              <p:nvPr/>
            </p:nvSpPr>
            <p:spPr bwMode="auto">
              <a:xfrm>
                <a:off x="268"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a:t>
                </a:r>
              </a:p>
            </p:txBody>
          </p:sp>
          <p:sp>
            <p:nvSpPr>
              <p:cNvPr id="50214" name="Text Box 23"/>
              <p:cNvSpPr txBox="1">
                <a:spLocks noChangeArrowheads="1"/>
              </p:cNvSpPr>
              <p:nvPr/>
            </p:nvSpPr>
            <p:spPr bwMode="auto">
              <a:xfrm>
                <a:off x="763"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p>
            </p:txBody>
          </p:sp>
          <p:sp>
            <p:nvSpPr>
              <p:cNvPr id="50215" name="Text Box 24"/>
              <p:cNvSpPr txBox="1">
                <a:spLocks noChangeArrowheads="1"/>
              </p:cNvSpPr>
              <p:nvPr/>
            </p:nvSpPr>
            <p:spPr bwMode="auto">
              <a:xfrm>
                <a:off x="1256"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sp>
            <p:nvSpPr>
              <p:cNvPr id="50216" name="Text Box 25"/>
              <p:cNvSpPr txBox="1">
                <a:spLocks noChangeArrowheads="1"/>
              </p:cNvSpPr>
              <p:nvPr/>
            </p:nvSpPr>
            <p:spPr bwMode="auto">
              <a:xfrm>
                <a:off x="1750"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sp>
            <p:nvSpPr>
              <p:cNvPr id="50217" name="Text Box 26"/>
              <p:cNvSpPr txBox="1">
                <a:spLocks noChangeArrowheads="1"/>
              </p:cNvSpPr>
              <p:nvPr/>
            </p:nvSpPr>
            <p:spPr bwMode="auto">
              <a:xfrm>
                <a:off x="2245"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50218" name="Text Box 27"/>
              <p:cNvSpPr txBox="1">
                <a:spLocks noChangeArrowheads="1"/>
              </p:cNvSpPr>
              <p:nvPr/>
            </p:nvSpPr>
            <p:spPr bwMode="auto">
              <a:xfrm>
                <a:off x="2796"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a:t>
                </a:r>
              </a:p>
            </p:txBody>
          </p:sp>
          <p:sp>
            <p:nvSpPr>
              <p:cNvPr id="50219" name="Text Box 28"/>
              <p:cNvSpPr txBox="1">
                <a:spLocks noChangeArrowheads="1"/>
              </p:cNvSpPr>
              <p:nvPr/>
            </p:nvSpPr>
            <p:spPr bwMode="auto">
              <a:xfrm>
                <a:off x="3283"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50220" name="Text Box 29"/>
              <p:cNvSpPr txBox="1">
                <a:spLocks noChangeArrowheads="1"/>
              </p:cNvSpPr>
              <p:nvPr/>
            </p:nvSpPr>
            <p:spPr bwMode="auto">
              <a:xfrm>
                <a:off x="3781"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sp>
            <p:nvSpPr>
              <p:cNvPr id="50221" name="Text Box 30"/>
              <p:cNvSpPr txBox="1">
                <a:spLocks noChangeArrowheads="1"/>
              </p:cNvSpPr>
              <p:nvPr/>
            </p:nvSpPr>
            <p:spPr bwMode="auto">
              <a:xfrm>
                <a:off x="4274"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sp>
            <p:nvSpPr>
              <p:cNvPr id="50222" name="Text Box 31"/>
              <p:cNvSpPr txBox="1">
                <a:spLocks noChangeArrowheads="1"/>
              </p:cNvSpPr>
              <p:nvPr/>
            </p:nvSpPr>
            <p:spPr bwMode="auto">
              <a:xfrm>
                <a:off x="4771"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p>
            </p:txBody>
          </p:sp>
          <p:sp>
            <p:nvSpPr>
              <p:cNvPr id="50223" name="Text Box 32"/>
              <p:cNvSpPr txBox="1">
                <a:spLocks noChangeArrowheads="1"/>
              </p:cNvSpPr>
              <p:nvPr/>
            </p:nvSpPr>
            <p:spPr bwMode="auto">
              <a:xfrm>
                <a:off x="5268"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a:t>
                </a:r>
              </a:p>
            </p:txBody>
          </p:sp>
        </p:grpSp>
        <p:sp>
          <p:nvSpPr>
            <p:cNvPr id="50199" name="Oval 33"/>
            <p:cNvSpPr>
              <a:spLocks noChangeArrowheads="1"/>
            </p:cNvSpPr>
            <p:nvPr/>
          </p:nvSpPr>
          <p:spPr bwMode="auto">
            <a:xfrm>
              <a:off x="3840" y="3120"/>
              <a:ext cx="113" cy="113"/>
            </a:xfrm>
            <a:prstGeom prst="ellipse">
              <a:avLst/>
            </a:prstGeom>
            <a:solidFill>
              <a:srgbClr val="FF8E41"/>
            </a:solidFill>
            <a:ln w="28575">
              <a:solidFill>
                <a:srgbClr val="FF6600"/>
              </a:solidFill>
              <a:round/>
              <a:headEnd/>
              <a:tailEnd/>
            </a:ln>
          </p:spPr>
          <p:txBody>
            <a:bodyPr wrap="none" anchor="ctr"/>
            <a:lstStyle/>
            <a:p>
              <a:endParaRPr lang="en-US"/>
            </a:p>
          </p:txBody>
        </p:sp>
        <p:sp>
          <p:nvSpPr>
            <p:cNvPr id="50200" name="Oval 34"/>
            <p:cNvSpPr>
              <a:spLocks noChangeArrowheads="1"/>
            </p:cNvSpPr>
            <p:nvPr/>
          </p:nvSpPr>
          <p:spPr bwMode="auto">
            <a:xfrm>
              <a:off x="1375" y="3120"/>
              <a:ext cx="113" cy="113"/>
            </a:xfrm>
            <a:prstGeom prst="ellipse">
              <a:avLst/>
            </a:prstGeom>
            <a:solidFill>
              <a:srgbClr val="FF8E41"/>
            </a:solidFill>
            <a:ln w="28575">
              <a:solidFill>
                <a:srgbClr val="FF6600"/>
              </a:solidFill>
              <a:round/>
              <a:headEnd/>
              <a:tailEnd/>
            </a:ln>
          </p:spPr>
          <p:txBody>
            <a:bodyPr wrap="none" anchor="ctr"/>
            <a:lstStyle/>
            <a:p>
              <a:endParaRPr lang="en-US"/>
            </a:p>
          </p:txBody>
        </p:sp>
      </p:grpSp>
      <p:sp>
        <p:nvSpPr>
          <p:cNvPr id="50185" name="AutoShape 35"/>
          <p:cNvSpPr>
            <a:spLocks/>
          </p:cNvSpPr>
          <p:nvPr/>
        </p:nvSpPr>
        <p:spPr bwMode="auto">
          <a:xfrm rot="5400000">
            <a:off x="1339850" y="1782763"/>
            <a:ext cx="228600" cy="1536700"/>
          </a:xfrm>
          <a:prstGeom prst="leftBrace">
            <a:avLst>
              <a:gd name="adj1" fmla="val 56019"/>
              <a:gd name="adj2" fmla="val 50000"/>
            </a:avLst>
          </a:pr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86" name="AutoShape 36"/>
          <p:cNvSpPr>
            <a:spLocks/>
          </p:cNvSpPr>
          <p:nvPr/>
        </p:nvSpPr>
        <p:spPr bwMode="auto">
          <a:xfrm rot="5400000">
            <a:off x="4106863" y="623888"/>
            <a:ext cx="228600" cy="3854450"/>
          </a:xfrm>
          <a:prstGeom prst="leftBrace">
            <a:avLst>
              <a:gd name="adj1" fmla="val 140509"/>
              <a:gd name="adj2" fmla="val 50000"/>
            </a:avLst>
          </a:pr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87" name="AutoShape 37"/>
          <p:cNvSpPr>
            <a:spLocks/>
          </p:cNvSpPr>
          <p:nvPr/>
        </p:nvSpPr>
        <p:spPr bwMode="auto">
          <a:xfrm rot="5400000">
            <a:off x="7279482" y="1393031"/>
            <a:ext cx="228600" cy="2316163"/>
          </a:xfrm>
          <a:prstGeom prst="leftBrace">
            <a:avLst>
              <a:gd name="adj1" fmla="val 84433"/>
              <a:gd name="adj2" fmla="val 50000"/>
            </a:avLst>
          </a:pr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9542" name="Text Box 38"/>
          <p:cNvSpPr txBox="1">
            <a:spLocks noChangeArrowheads="1"/>
          </p:cNvSpPr>
          <p:nvPr/>
        </p:nvSpPr>
        <p:spPr bwMode="auto">
          <a:xfrm>
            <a:off x="4754563" y="4694238"/>
            <a:ext cx="1112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–6 </a:t>
            </a:r>
            <a:r>
              <a:rPr lang="en-GB">
                <a:solidFill>
                  <a:schemeClr val="tx1"/>
                </a:solidFill>
              </a:rPr>
              <a:t>≥</a:t>
            </a:r>
            <a:r>
              <a:rPr lang="en-GB"/>
              <a:t> </a:t>
            </a:r>
            <a:r>
              <a:rPr lang="en-US"/>
              <a:t>0 </a:t>
            </a:r>
            <a:endParaRPr lang="en-GB"/>
          </a:p>
        </p:txBody>
      </p:sp>
      <p:sp>
        <p:nvSpPr>
          <p:cNvPr id="50189" name="Text Box 39"/>
          <p:cNvSpPr txBox="1">
            <a:spLocks noChangeArrowheads="1"/>
          </p:cNvSpPr>
          <p:nvPr/>
        </p:nvSpPr>
        <p:spPr bwMode="auto">
          <a:xfrm>
            <a:off x="838200" y="1981200"/>
            <a:ext cx="117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6600"/>
                </a:solidFill>
              </a:rPr>
              <a:t>region 1</a:t>
            </a:r>
            <a:endParaRPr lang="en-GB" sz="2000" b="1">
              <a:solidFill>
                <a:srgbClr val="FF6600"/>
              </a:solidFill>
            </a:endParaRPr>
          </a:p>
        </p:txBody>
      </p:sp>
      <p:sp>
        <p:nvSpPr>
          <p:cNvPr id="50190" name="Text Box 40"/>
          <p:cNvSpPr txBox="1">
            <a:spLocks noChangeArrowheads="1"/>
          </p:cNvSpPr>
          <p:nvPr/>
        </p:nvSpPr>
        <p:spPr bwMode="auto">
          <a:xfrm>
            <a:off x="3605213" y="1974850"/>
            <a:ext cx="117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6600"/>
                </a:solidFill>
              </a:rPr>
              <a:t>region 2</a:t>
            </a:r>
            <a:endParaRPr lang="en-GB" sz="2000" b="1">
              <a:solidFill>
                <a:srgbClr val="FF6600"/>
              </a:solidFill>
            </a:endParaRPr>
          </a:p>
        </p:txBody>
      </p:sp>
      <p:sp>
        <p:nvSpPr>
          <p:cNvPr id="50191" name="Text Box 41"/>
          <p:cNvSpPr txBox="1">
            <a:spLocks noChangeArrowheads="1"/>
          </p:cNvSpPr>
          <p:nvPr/>
        </p:nvSpPr>
        <p:spPr bwMode="auto">
          <a:xfrm>
            <a:off x="6778625" y="1981200"/>
            <a:ext cx="117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6600"/>
                </a:solidFill>
              </a:rPr>
              <a:t>region 3</a:t>
            </a:r>
            <a:endParaRPr lang="en-GB" sz="2000" b="1">
              <a:solidFill>
                <a:srgbClr val="FF6600"/>
              </a:solidFill>
            </a:endParaRPr>
          </a:p>
        </p:txBody>
      </p:sp>
      <p:sp>
        <p:nvSpPr>
          <p:cNvPr id="149546" name="Rectangle 42"/>
          <p:cNvSpPr>
            <a:spLocks noChangeArrowheads="1"/>
          </p:cNvSpPr>
          <p:nvPr/>
        </p:nvSpPr>
        <p:spPr bwMode="auto">
          <a:xfrm>
            <a:off x="3795713" y="4191000"/>
            <a:ext cx="1995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0</a:t>
            </a:r>
            <a:r>
              <a:rPr lang="en-US" baseline="30000"/>
              <a:t>2</a:t>
            </a:r>
            <a:r>
              <a:rPr lang="en-US"/>
              <a:t> + 0 – 6 </a:t>
            </a:r>
            <a:r>
              <a:rPr lang="en-GB">
                <a:solidFill>
                  <a:schemeClr val="tx1"/>
                </a:solidFill>
              </a:rPr>
              <a:t>≥</a:t>
            </a:r>
            <a:r>
              <a:rPr lang="en-GB"/>
              <a:t> </a:t>
            </a:r>
            <a:r>
              <a:rPr lang="en-US"/>
              <a:t>0</a:t>
            </a:r>
            <a:endParaRPr lang="en-GB"/>
          </a:p>
        </p:txBody>
      </p:sp>
      <p:sp>
        <p:nvSpPr>
          <p:cNvPr id="149549" name="Text Box 45"/>
          <p:cNvSpPr txBox="1">
            <a:spLocks noChangeArrowheads="1"/>
          </p:cNvSpPr>
          <p:nvPr/>
        </p:nvSpPr>
        <p:spPr bwMode="auto">
          <a:xfrm>
            <a:off x="288925" y="5197475"/>
            <a:ext cx="8397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This is not true and so values in </a:t>
            </a:r>
            <a:r>
              <a:rPr lang="en-US" sz="2000" b="1">
                <a:solidFill>
                  <a:srgbClr val="FF6600"/>
                </a:solidFill>
              </a:rPr>
              <a:t>region 2</a:t>
            </a:r>
            <a:r>
              <a:rPr lang="en-US"/>
              <a:t> do not satisfy the inequality.</a:t>
            </a:r>
            <a:endParaRPr lang="en-GB"/>
          </a:p>
        </p:txBody>
      </p:sp>
      <p:grpSp>
        <p:nvGrpSpPr>
          <p:cNvPr id="4" name="Group 49"/>
          <p:cNvGrpSpPr>
            <a:grpSpLocks/>
          </p:cNvGrpSpPr>
          <p:nvPr/>
        </p:nvGrpSpPr>
        <p:grpSpPr bwMode="auto">
          <a:xfrm>
            <a:off x="2293938" y="1973263"/>
            <a:ext cx="3903662" cy="698500"/>
            <a:chOff x="2689" y="119"/>
            <a:chExt cx="2459" cy="440"/>
          </a:xfrm>
        </p:grpSpPr>
        <p:sp>
          <p:nvSpPr>
            <p:cNvPr id="50195" name="Rectangle 48"/>
            <p:cNvSpPr>
              <a:spLocks noChangeArrowheads="1"/>
            </p:cNvSpPr>
            <p:nvPr/>
          </p:nvSpPr>
          <p:spPr bwMode="auto">
            <a:xfrm>
              <a:off x="2691" y="391"/>
              <a:ext cx="2457" cy="1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96" name="AutoShape 46"/>
            <p:cNvSpPr>
              <a:spLocks/>
            </p:cNvSpPr>
            <p:nvPr/>
          </p:nvSpPr>
          <p:spPr bwMode="auto">
            <a:xfrm rot="5400000">
              <a:off x="3831" y="-736"/>
              <a:ext cx="144" cy="2428"/>
            </a:xfrm>
            <a:prstGeom prst="leftBrace">
              <a:avLst>
                <a:gd name="adj1" fmla="val 140509"/>
                <a:gd name="adj2" fmla="val 50000"/>
              </a:avLst>
            </a:prstGeom>
            <a:noFill/>
            <a:ln w="28575">
              <a:solidFill>
                <a:srgbClr val="D3DD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97" name="Text Box 47"/>
            <p:cNvSpPr txBox="1">
              <a:spLocks noChangeArrowheads="1"/>
            </p:cNvSpPr>
            <p:nvPr/>
          </p:nvSpPr>
          <p:spPr bwMode="auto">
            <a:xfrm>
              <a:off x="3515" y="119"/>
              <a:ext cx="738"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D3DDFF"/>
                  </a:solidFill>
                </a:rPr>
                <a:t>region 2</a:t>
              </a:r>
              <a:endParaRPr lang="en-GB" sz="2000" b="1">
                <a:solidFill>
                  <a:srgbClr val="D3DD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5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5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95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954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1" grpId="0"/>
      <p:bldP spid="149542" grpId="0"/>
      <p:bldP spid="149546" grpId="0"/>
      <p:bldP spid="14954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4"/>
          <p:cNvSpPr>
            <a:spLocks noGrp="1" noChangeArrowheads="1"/>
          </p:cNvSpPr>
          <p:nvPr>
            <p:ph type="title" idx="4294967295"/>
          </p:nvPr>
        </p:nvSpPr>
        <p:spPr/>
        <p:txBody>
          <a:bodyPr/>
          <a:lstStyle/>
          <a:p>
            <a:pPr eaLnBrk="1" hangingPunct="1"/>
            <a:r>
              <a:rPr lang="en-US" smtClean="0"/>
              <a:t>Quadratic inequalities</a:t>
            </a:r>
            <a:endParaRPr lang="en-GB" smtClean="0"/>
          </a:p>
        </p:txBody>
      </p:sp>
      <p:sp>
        <p:nvSpPr>
          <p:cNvPr id="51205" name="Text Box 5"/>
          <p:cNvSpPr txBox="1">
            <a:spLocks noChangeArrowheads="1"/>
          </p:cNvSpPr>
          <p:nvPr/>
        </p:nvSpPr>
        <p:spPr bwMode="auto">
          <a:xfrm>
            <a:off x="288925" y="1066800"/>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To find the solution set substitute a value from each of the following three regions</a:t>
            </a:r>
            <a:endParaRPr lang="en-GB" sz="3200">
              <a:solidFill>
                <a:schemeClr val="tx1"/>
              </a:solidFill>
            </a:endParaRPr>
          </a:p>
        </p:txBody>
      </p:sp>
      <p:sp>
        <p:nvSpPr>
          <p:cNvPr id="51206" name="Text Box 6"/>
          <p:cNvSpPr txBox="1">
            <a:spLocks noChangeArrowheads="1"/>
          </p:cNvSpPr>
          <p:nvPr/>
        </p:nvSpPr>
        <p:spPr bwMode="auto">
          <a:xfrm>
            <a:off x="288925" y="3657600"/>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into the original inequality, </a:t>
            </a:r>
            <a:r>
              <a:rPr lang="en-GB" i="1">
                <a:latin typeface="Times New Roman" pitchFamily="18" charset="0"/>
              </a:rPr>
              <a:t>x</a:t>
            </a:r>
            <a:r>
              <a:rPr lang="en-GB" baseline="30000"/>
              <a:t>2</a:t>
            </a:r>
            <a:r>
              <a:rPr lang="en-GB"/>
              <a:t> </a:t>
            </a:r>
            <a:r>
              <a:rPr lang="en-US"/>
              <a:t>+ </a:t>
            </a:r>
            <a:r>
              <a:rPr lang="en-US" i="1">
                <a:latin typeface="Times New Roman" pitchFamily="18" charset="0"/>
              </a:rPr>
              <a:t>x</a:t>
            </a:r>
            <a:r>
              <a:rPr lang="en-US"/>
              <a:t> + 6 </a:t>
            </a:r>
            <a:r>
              <a:rPr lang="en-GB">
                <a:solidFill>
                  <a:schemeClr val="tx1"/>
                </a:solidFill>
              </a:rPr>
              <a:t>≥</a:t>
            </a:r>
            <a:r>
              <a:rPr lang="en-GB"/>
              <a:t> </a:t>
            </a:r>
            <a:r>
              <a:rPr lang="en-US"/>
              <a:t>0</a:t>
            </a:r>
            <a:r>
              <a:rPr lang="en-GB"/>
              <a:t>.</a:t>
            </a:r>
            <a:r>
              <a:rPr lang="en-US"/>
              <a:t> </a:t>
            </a:r>
            <a:endParaRPr lang="en-GB"/>
          </a:p>
        </p:txBody>
      </p:sp>
      <p:sp>
        <p:nvSpPr>
          <p:cNvPr id="151559" name="Text Box 7"/>
          <p:cNvSpPr txBox="1">
            <a:spLocks noChangeArrowheads="1"/>
          </p:cNvSpPr>
          <p:nvPr/>
        </p:nvSpPr>
        <p:spPr bwMode="auto">
          <a:xfrm>
            <a:off x="288925" y="4191000"/>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When </a:t>
            </a:r>
            <a:r>
              <a:rPr lang="en-US" i="1">
                <a:latin typeface="Times New Roman" pitchFamily="18" charset="0"/>
              </a:rPr>
              <a:t>x</a:t>
            </a:r>
            <a:r>
              <a:rPr lang="en-US"/>
              <a:t> = 3,</a:t>
            </a:r>
            <a:endParaRPr lang="en-GB"/>
          </a:p>
        </p:txBody>
      </p:sp>
      <p:grpSp>
        <p:nvGrpSpPr>
          <p:cNvPr id="51208" name="Group 8"/>
          <p:cNvGrpSpPr>
            <a:grpSpLocks/>
          </p:cNvGrpSpPr>
          <p:nvPr/>
        </p:nvGrpSpPr>
        <p:grpSpPr bwMode="auto">
          <a:xfrm>
            <a:off x="425450" y="2714625"/>
            <a:ext cx="8291513" cy="865188"/>
            <a:chOff x="268" y="3120"/>
            <a:chExt cx="5223" cy="545"/>
          </a:xfrm>
        </p:grpSpPr>
        <p:grpSp>
          <p:nvGrpSpPr>
            <p:cNvPr id="51219" name="Group 9"/>
            <p:cNvGrpSpPr>
              <a:grpSpLocks/>
            </p:cNvGrpSpPr>
            <p:nvPr/>
          </p:nvGrpSpPr>
          <p:grpSpPr bwMode="auto">
            <a:xfrm>
              <a:off x="268" y="3281"/>
              <a:ext cx="5223" cy="384"/>
              <a:chOff x="268" y="3425"/>
              <a:chExt cx="5223" cy="384"/>
            </a:xfrm>
          </p:grpSpPr>
          <p:sp>
            <p:nvSpPr>
              <p:cNvPr id="51222" name="Line 10"/>
              <p:cNvSpPr>
                <a:spLocks noChangeShapeType="1"/>
              </p:cNvSpPr>
              <p:nvPr/>
            </p:nvSpPr>
            <p:spPr bwMode="auto">
              <a:xfrm>
                <a:off x="338" y="3425"/>
                <a:ext cx="51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3" name="Line 11"/>
              <p:cNvSpPr>
                <a:spLocks noChangeShapeType="1"/>
              </p:cNvSpPr>
              <p:nvPr/>
            </p:nvSpPr>
            <p:spPr bwMode="auto">
              <a:xfrm>
                <a:off x="434"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4" name="Line 12"/>
              <p:cNvSpPr>
                <a:spLocks noChangeShapeType="1"/>
              </p:cNvSpPr>
              <p:nvPr/>
            </p:nvSpPr>
            <p:spPr bwMode="auto">
              <a:xfrm>
                <a:off x="928"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5" name="Line 13"/>
              <p:cNvSpPr>
                <a:spLocks noChangeShapeType="1"/>
              </p:cNvSpPr>
              <p:nvPr/>
            </p:nvSpPr>
            <p:spPr bwMode="auto">
              <a:xfrm>
                <a:off x="1422"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6" name="Line 14"/>
              <p:cNvSpPr>
                <a:spLocks noChangeShapeType="1"/>
              </p:cNvSpPr>
              <p:nvPr/>
            </p:nvSpPr>
            <p:spPr bwMode="auto">
              <a:xfrm>
                <a:off x="1917"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7" name="Line 15"/>
              <p:cNvSpPr>
                <a:spLocks noChangeShapeType="1"/>
              </p:cNvSpPr>
              <p:nvPr/>
            </p:nvSpPr>
            <p:spPr bwMode="auto">
              <a:xfrm>
                <a:off x="2411"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8" name="Line 16"/>
              <p:cNvSpPr>
                <a:spLocks noChangeShapeType="1"/>
              </p:cNvSpPr>
              <p:nvPr/>
            </p:nvSpPr>
            <p:spPr bwMode="auto">
              <a:xfrm>
                <a:off x="2906"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9" name="Line 17"/>
              <p:cNvSpPr>
                <a:spLocks noChangeShapeType="1"/>
              </p:cNvSpPr>
              <p:nvPr/>
            </p:nvSpPr>
            <p:spPr bwMode="auto">
              <a:xfrm>
                <a:off x="3400"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0" name="Line 18"/>
              <p:cNvSpPr>
                <a:spLocks noChangeShapeType="1"/>
              </p:cNvSpPr>
              <p:nvPr/>
            </p:nvSpPr>
            <p:spPr bwMode="auto">
              <a:xfrm>
                <a:off x="3894"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1" name="Line 19"/>
              <p:cNvSpPr>
                <a:spLocks noChangeShapeType="1"/>
              </p:cNvSpPr>
              <p:nvPr/>
            </p:nvSpPr>
            <p:spPr bwMode="auto">
              <a:xfrm>
                <a:off x="4389"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2" name="Line 20"/>
              <p:cNvSpPr>
                <a:spLocks noChangeShapeType="1"/>
              </p:cNvSpPr>
              <p:nvPr/>
            </p:nvSpPr>
            <p:spPr bwMode="auto">
              <a:xfrm>
                <a:off x="4883"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3" name="Line 21"/>
              <p:cNvSpPr>
                <a:spLocks noChangeShapeType="1"/>
              </p:cNvSpPr>
              <p:nvPr/>
            </p:nvSpPr>
            <p:spPr bwMode="auto">
              <a:xfrm>
                <a:off x="5378"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4" name="Text Box 22"/>
              <p:cNvSpPr txBox="1">
                <a:spLocks noChangeArrowheads="1"/>
              </p:cNvSpPr>
              <p:nvPr/>
            </p:nvSpPr>
            <p:spPr bwMode="auto">
              <a:xfrm>
                <a:off x="268"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a:t>
                </a:r>
              </a:p>
            </p:txBody>
          </p:sp>
          <p:sp>
            <p:nvSpPr>
              <p:cNvPr id="51235" name="Text Box 23"/>
              <p:cNvSpPr txBox="1">
                <a:spLocks noChangeArrowheads="1"/>
              </p:cNvSpPr>
              <p:nvPr/>
            </p:nvSpPr>
            <p:spPr bwMode="auto">
              <a:xfrm>
                <a:off x="763"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p>
            </p:txBody>
          </p:sp>
          <p:sp>
            <p:nvSpPr>
              <p:cNvPr id="51236" name="Text Box 24"/>
              <p:cNvSpPr txBox="1">
                <a:spLocks noChangeArrowheads="1"/>
              </p:cNvSpPr>
              <p:nvPr/>
            </p:nvSpPr>
            <p:spPr bwMode="auto">
              <a:xfrm>
                <a:off x="1256"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sp>
            <p:nvSpPr>
              <p:cNvPr id="51237" name="Text Box 25"/>
              <p:cNvSpPr txBox="1">
                <a:spLocks noChangeArrowheads="1"/>
              </p:cNvSpPr>
              <p:nvPr/>
            </p:nvSpPr>
            <p:spPr bwMode="auto">
              <a:xfrm>
                <a:off x="1750"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sp>
            <p:nvSpPr>
              <p:cNvPr id="51238" name="Text Box 26"/>
              <p:cNvSpPr txBox="1">
                <a:spLocks noChangeArrowheads="1"/>
              </p:cNvSpPr>
              <p:nvPr/>
            </p:nvSpPr>
            <p:spPr bwMode="auto">
              <a:xfrm>
                <a:off x="2245"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51239" name="Text Box 27"/>
              <p:cNvSpPr txBox="1">
                <a:spLocks noChangeArrowheads="1"/>
              </p:cNvSpPr>
              <p:nvPr/>
            </p:nvSpPr>
            <p:spPr bwMode="auto">
              <a:xfrm>
                <a:off x="2796"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a:t>
                </a:r>
              </a:p>
            </p:txBody>
          </p:sp>
          <p:sp>
            <p:nvSpPr>
              <p:cNvPr id="51240" name="Text Box 28"/>
              <p:cNvSpPr txBox="1">
                <a:spLocks noChangeArrowheads="1"/>
              </p:cNvSpPr>
              <p:nvPr/>
            </p:nvSpPr>
            <p:spPr bwMode="auto">
              <a:xfrm>
                <a:off x="3283"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51241" name="Text Box 29"/>
              <p:cNvSpPr txBox="1">
                <a:spLocks noChangeArrowheads="1"/>
              </p:cNvSpPr>
              <p:nvPr/>
            </p:nvSpPr>
            <p:spPr bwMode="auto">
              <a:xfrm>
                <a:off x="3781"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sp>
            <p:nvSpPr>
              <p:cNvPr id="51242" name="Text Box 30"/>
              <p:cNvSpPr txBox="1">
                <a:spLocks noChangeArrowheads="1"/>
              </p:cNvSpPr>
              <p:nvPr/>
            </p:nvSpPr>
            <p:spPr bwMode="auto">
              <a:xfrm>
                <a:off x="4274"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sp>
            <p:nvSpPr>
              <p:cNvPr id="51243" name="Text Box 31"/>
              <p:cNvSpPr txBox="1">
                <a:spLocks noChangeArrowheads="1"/>
              </p:cNvSpPr>
              <p:nvPr/>
            </p:nvSpPr>
            <p:spPr bwMode="auto">
              <a:xfrm>
                <a:off x="4771"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p>
            </p:txBody>
          </p:sp>
          <p:sp>
            <p:nvSpPr>
              <p:cNvPr id="51244" name="Text Box 32"/>
              <p:cNvSpPr txBox="1">
                <a:spLocks noChangeArrowheads="1"/>
              </p:cNvSpPr>
              <p:nvPr/>
            </p:nvSpPr>
            <p:spPr bwMode="auto">
              <a:xfrm>
                <a:off x="5268"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a:t>
                </a:r>
              </a:p>
            </p:txBody>
          </p:sp>
        </p:grpSp>
        <p:sp>
          <p:nvSpPr>
            <p:cNvPr id="51220" name="Oval 33"/>
            <p:cNvSpPr>
              <a:spLocks noChangeArrowheads="1"/>
            </p:cNvSpPr>
            <p:nvPr/>
          </p:nvSpPr>
          <p:spPr bwMode="auto">
            <a:xfrm>
              <a:off x="3840" y="3120"/>
              <a:ext cx="113" cy="113"/>
            </a:xfrm>
            <a:prstGeom prst="ellipse">
              <a:avLst/>
            </a:prstGeom>
            <a:solidFill>
              <a:srgbClr val="FF8E41"/>
            </a:solidFill>
            <a:ln w="28575">
              <a:solidFill>
                <a:srgbClr val="FF6600"/>
              </a:solidFill>
              <a:round/>
              <a:headEnd/>
              <a:tailEnd/>
            </a:ln>
          </p:spPr>
          <p:txBody>
            <a:bodyPr wrap="none" anchor="ctr"/>
            <a:lstStyle/>
            <a:p>
              <a:endParaRPr lang="en-US"/>
            </a:p>
          </p:txBody>
        </p:sp>
        <p:sp>
          <p:nvSpPr>
            <p:cNvPr id="51221" name="Oval 34"/>
            <p:cNvSpPr>
              <a:spLocks noChangeArrowheads="1"/>
            </p:cNvSpPr>
            <p:nvPr/>
          </p:nvSpPr>
          <p:spPr bwMode="auto">
            <a:xfrm>
              <a:off x="1375" y="3120"/>
              <a:ext cx="113" cy="113"/>
            </a:xfrm>
            <a:prstGeom prst="ellipse">
              <a:avLst/>
            </a:prstGeom>
            <a:solidFill>
              <a:srgbClr val="FF8E41"/>
            </a:solidFill>
            <a:ln w="28575">
              <a:solidFill>
                <a:srgbClr val="FF6600"/>
              </a:solidFill>
              <a:round/>
              <a:headEnd/>
              <a:tailEnd/>
            </a:ln>
          </p:spPr>
          <p:txBody>
            <a:bodyPr wrap="none" anchor="ctr"/>
            <a:lstStyle/>
            <a:p>
              <a:endParaRPr lang="en-US"/>
            </a:p>
          </p:txBody>
        </p:sp>
      </p:grpSp>
      <p:sp>
        <p:nvSpPr>
          <p:cNvPr id="51209" name="AutoShape 35"/>
          <p:cNvSpPr>
            <a:spLocks/>
          </p:cNvSpPr>
          <p:nvPr/>
        </p:nvSpPr>
        <p:spPr bwMode="auto">
          <a:xfrm rot="5400000">
            <a:off x="1339850" y="1782763"/>
            <a:ext cx="228600" cy="1536700"/>
          </a:xfrm>
          <a:prstGeom prst="leftBrace">
            <a:avLst>
              <a:gd name="adj1" fmla="val 56019"/>
              <a:gd name="adj2" fmla="val 50000"/>
            </a:avLst>
          </a:pr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0" name="AutoShape 36"/>
          <p:cNvSpPr>
            <a:spLocks/>
          </p:cNvSpPr>
          <p:nvPr/>
        </p:nvSpPr>
        <p:spPr bwMode="auto">
          <a:xfrm rot="5400000">
            <a:off x="4106863" y="623888"/>
            <a:ext cx="228600" cy="3854450"/>
          </a:xfrm>
          <a:prstGeom prst="leftBrace">
            <a:avLst>
              <a:gd name="adj1" fmla="val 140509"/>
              <a:gd name="adj2" fmla="val 50000"/>
            </a:avLst>
          </a:prstGeom>
          <a:noFill/>
          <a:ln w="28575">
            <a:solidFill>
              <a:srgbClr val="D3DD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1" name="AutoShape 37"/>
          <p:cNvSpPr>
            <a:spLocks/>
          </p:cNvSpPr>
          <p:nvPr/>
        </p:nvSpPr>
        <p:spPr bwMode="auto">
          <a:xfrm rot="5400000">
            <a:off x="7279482" y="1393031"/>
            <a:ext cx="228600" cy="2316163"/>
          </a:xfrm>
          <a:prstGeom prst="leftBrace">
            <a:avLst>
              <a:gd name="adj1" fmla="val 84433"/>
              <a:gd name="adj2" fmla="val 50000"/>
            </a:avLst>
          </a:pr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1590" name="Text Box 38"/>
          <p:cNvSpPr txBox="1">
            <a:spLocks noChangeArrowheads="1"/>
          </p:cNvSpPr>
          <p:nvPr/>
        </p:nvSpPr>
        <p:spPr bwMode="auto">
          <a:xfrm>
            <a:off x="3892550" y="4648200"/>
            <a:ext cx="197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9 + 3 + 6 </a:t>
            </a:r>
            <a:r>
              <a:rPr lang="en-GB">
                <a:solidFill>
                  <a:schemeClr val="tx1"/>
                </a:solidFill>
              </a:rPr>
              <a:t>≥</a:t>
            </a:r>
            <a:r>
              <a:rPr lang="en-GB"/>
              <a:t> </a:t>
            </a:r>
            <a:r>
              <a:rPr lang="en-US"/>
              <a:t>0 </a:t>
            </a:r>
            <a:endParaRPr lang="en-GB"/>
          </a:p>
        </p:txBody>
      </p:sp>
      <p:sp>
        <p:nvSpPr>
          <p:cNvPr id="51213" name="Text Box 39"/>
          <p:cNvSpPr txBox="1">
            <a:spLocks noChangeArrowheads="1"/>
          </p:cNvSpPr>
          <p:nvPr/>
        </p:nvSpPr>
        <p:spPr bwMode="auto">
          <a:xfrm>
            <a:off x="838200" y="1981200"/>
            <a:ext cx="117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6600"/>
                </a:solidFill>
              </a:rPr>
              <a:t>region 1</a:t>
            </a:r>
            <a:endParaRPr lang="en-GB" sz="2000" b="1">
              <a:solidFill>
                <a:srgbClr val="FF6600"/>
              </a:solidFill>
            </a:endParaRPr>
          </a:p>
        </p:txBody>
      </p:sp>
      <p:sp>
        <p:nvSpPr>
          <p:cNvPr id="51214" name="Text Box 40"/>
          <p:cNvSpPr txBox="1">
            <a:spLocks noChangeArrowheads="1"/>
          </p:cNvSpPr>
          <p:nvPr/>
        </p:nvSpPr>
        <p:spPr bwMode="auto">
          <a:xfrm>
            <a:off x="3605213" y="1981200"/>
            <a:ext cx="117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D3DDFF"/>
                </a:solidFill>
              </a:rPr>
              <a:t>region 2</a:t>
            </a:r>
            <a:endParaRPr lang="en-GB" sz="2000" b="1">
              <a:solidFill>
                <a:srgbClr val="D3DDFF"/>
              </a:solidFill>
            </a:endParaRPr>
          </a:p>
        </p:txBody>
      </p:sp>
      <p:sp>
        <p:nvSpPr>
          <p:cNvPr id="51215" name="Text Box 41"/>
          <p:cNvSpPr txBox="1">
            <a:spLocks noChangeArrowheads="1"/>
          </p:cNvSpPr>
          <p:nvPr/>
        </p:nvSpPr>
        <p:spPr bwMode="auto">
          <a:xfrm>
            <a:off x="6778625" y="1981200"/>
            <a:ext cx="117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6600"/>
                </a:solidFill>
              </a:rPr>
              <a:t>region 3</a:t>
            </a:r>
            <a:endParaRPr lang="en-GB" sz="2000" b="1">
              <a:solidFill>
                <a:srgbClr val="FF6600"/>
              </a:solidFill>
            </a:endParaRPr>
          </a:p>
        </p:txBody>
      </p:sp>
      <p:sp>
        <p:nvSpPr>
          <p:cNvPr id="151594" name="Rectangle 42"/>
          <p:cNvSpPr>
            <a:spLocks noChangeArrowheads="1"/>
          </p:cNvSpPr>
          <p:nvPr/>
        </p:nvSpPr>
        <p:spPr bwMode="auto">
          <a:xfrm>
            <a:off x="3810000" y="4191000"/>
            <a:ext cx="200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3</a:t>
            </a:r>
            <a:r>
              <a:rPr lang="en-US" baseline="30000"/>
              <a:t>2</a:t>
            </a:r>
            <a:r>
              <a:rPr lang="en-US"/>
              <a:t> + 3 + 6 </a:t>
            </a:r>
            <a:r>
              <a:rPr lang="en-GB">
                <a:solidFill>
                  <a:schemeClr val="tx1"/>
                </a:solidFill>
              </a:rPr>
              <a:t>≥</a:t>
            </a:r>
            <a:r>
              <a:rPr lang="en-GB"/>
              <a:t> </a:t>
            </a:r>
            <a:r>
              <a:rPr lang="en-US"/>
              <a:t>0</a:t>
            </a:r>
            <a:endParaRPr lang="en-GB"/>
          </a:p>
        </p:txBody>
      </p:sp>
      <p:sp>
        <p:nvSpPr>
          <p:cNvPr id="151595" name="Text Box 43"/>
          <p:cNvSpPr txBox="1">
            <a:spLocks noChangeArrowheads="1"/>
          </p:cNvSpPr>
          <p:nvPr/>
        </p:nvSpPr>
        <p:spPr bwMode="auto">
          <a:xfrm>
            <a:off x="4754563" y="5105400"/>
            <a:ext cx="1112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18 </a:t>
            </a:r>
            <a:r>
              <a:rPr lang="en-GB">
                <a:solidFill>
                  <a:schemeClr val="tx1"/>
                </a:solidFill>
              </a:rPr>
              <a:t>≥</a:t>
            </a:r>
            <a:r>
              <a:rPr lang="en-GB"/>
              <a:t> </a:t>
            </a:r>
            <a:r>
              <a:rPr lang="en-US"/>
              <a:t>0 </a:t>
            </a:r>
            <a:endParaRPr lang="en-GB"/>
          </a:p>
        </p:txBody>
      </p:sp>
      <p:sp>
        <p:nvSpPr>
          <p:cNvPr id="151596" name="Text Box 44"/>
          <p:cNvSpPr txBox="1">
            <a:spLocks noChangeArrowheads="1"/>
          </p:cNvSpPr>
          <p:nvPr/>
        </p:nvSpPr>
        <p:spPr bwMode="auto">
          <a:xfrm>
            <a:off x="288925" y="5562600"/>
            <a:ext cx="795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This is true and so values in </a:t>
            </a:r>
            <a:r>
              <a:rPr lang="en-US" sz="2000" b="1">
                <a:solidFill>
                  <a:srgbClr val="FF6600"/>
                </a:solidFill>
              </a:rPr>
              <a:t>region 3</a:t>
            </a:r>
            <a:r>
              <a:rPr lang="en-US"/>
              <a:t> satisfy the inequality.</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5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5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59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1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9" grpId="0"/>
      <p:bldP spid="151590" grpId="0"/>
      <p:bldP spid="151594" grpId="0"/>
      <p:bldP spid="151595" grpId="0"/>
      <p:bldP spid="15159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26"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027"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1028"/>
          <p:cNvSpPr>
            <a:spLocks noGrp="1" noChangeArrowheads="1"/>
          </p:cNvSpPr>
          <p:nvPr>
            <p:ph type="title" idx="4294967295"/>
          </p:nvPr>
        </p:nvSpPr>
        <p:spPr/>
        <p:txBody>
          <a:bodyPr/>
          <a:lstStyle/>
          <a:p>
            <a:pPr eaLnBrk="1" hangingPunct="1"/>
            <a:r>
              <a:rPr lang="en-GB" smtClean="0"/>
              <a:t>Representing inequalities on number lines</a:t>
            </a:r>
          </a:p>
        </p:txBody>
      </p:sp>
      <p:sp>
        <p:nvSpPr>
          <p:cNvPr id="16389" name="Text Box 1029"/>
          <p:cNvSpPr txBox="1">
            <a:spLocks noChangeArrowheads="1"/>
          </p:cNvSpPr>
          <p:nvPr/>
        </p:nvSpPr>
        <p:spPr bwMode="auto">
          <a:xfrm>
            <a:off x="304800" y="1143000"/>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Suppose </a:t>
            </a:r>
            <a:r>
              <a:rPr lang="en-GB" i="1">
                <a:solidFill>
                  <a:schemeClr val="tx1"/>
                </a:solidFill>
                <a:latin typeface="Times New Roman" pitchFamily="18" charset="0"/>
              </a:rPr>
              <a:t>x</a:t>
            </a:r>
            <a:r>
              <a:rPr lang="en-GB">
                <a:solidFill>
                  <a:schemeClr val="tx1"/>
                </a:solidFill>
              </a:rPr>
              <a:t> &gt; 2.</a:t>
            </a:r>
            <a:r>
              <a:rPr lang="en-GB"/>
              <a:t> There are infinitely many values that </a:t>
            </a:r>
            <a:r>
              <a:rPr lang="en-GB" i="1">
                <a:latin typeface="Times New Roman" pitchFamily="18" charset="0"/>
              </a:rPr>
              <a:t>x</a:t>
            </a:r>
            <a:r>
              <a:rPr lang="en-GB"/>
              <a:t> could have.</a:t>
            </a:r>
          </a:p>
        </p:txBody>
      </p:sp>
      <p:sp>
        <p:nvSpPr>
          <p:cNvPr id="50195" name="Text Box 1043"/>
          <p:cNvSpPr txBox="1">
            <a:spLocks noChangeArrowheads="1"/>
          </p:cNvSpPr>
          <p:nvPr/>
        </p:nvSpPr>
        <p:spPr bwMode="auto">
          <a:xfrm>
            <a:off x="304800" y="2352675"/>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It would be impossible to write every solution down.</a:t>
            </a:r>
            <a:endParaRPr lang="en-GB">
              <a:solidFill>
                <a:schemeClr val="tx1"/>
              </a:solidFill>
            </a:endParaRPr>
          </a:p>
        </p:txBody>
      </p:sp>
      <p:sp>
        <p:nvSpPr>
          <p:cNvPr id="50198" name="Text Box 1046"/>
          <p:cNvSpPr txBox="1">
            <a:spLocks noChangeArrowheads="1"/>
          </p:cNvSpPr>
          <p:nvPr/>
        </p:nvSpPr>
        <p:spPr bwMode="auto">
          <a:xfrm>
            <a:off x="304800" y="2895600"/>
            <a:ext cx="861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We can therefore represent the </a:t>
            </a:r>
            <a:r>
              <a:rPr lang="en-GB" b="1">
                <a:solidFill>
                  <a:srgbClr val="FF6600"/>
                </a:solidFill>
              </a:rPr>
              <a:t>solution set</a:t>
            </a:r>
            <a:r>
              <a:rPr lang="en-GB"/>
              <a:t> on a number line as follows:</a:t>
            </a:r>
            <a:endParaRPr lang="en-GB">
              <a:solidFill>
                <a:schemeClr val="tx1"/>
              </a:solidFill>
            </a:endParaRPr>
          </a:p>
        </p:txBody>
      </p:sp>
      <p:grpSp>
        <p:nvGrpSpPr>
          <p:cNvPr id="2" name="Group 1081"/>
          <p:cNvGrpSpPr>
            <a:grpSpLocks/>
          </p:cNvGrpSpPr>
          <p:nvPr/>
        </p:nvGrpSpPr>
        <p:grpSpPr bwMode="auto">
          <a:xfrm>
            <a:off x="304800" y="1773238"/>
            <a:ext cx="7848600" cy="581025"/>
            <a:chOff x="192" y="1200"/>
            <a:chExt cx="4944" cy="366"/>
          </a:xfrm>
        </p:grpSpPr>
        <p:sp>
          <p:nvSpPr>
            <p:cNvPr id="16422" name="Text Box 1030"/>
            <p:cNvSpPr txBox="1">
              <a:spLocks noChangeArrowheads="1"/>
            </p:cNvSpPr>
            <p:nvPr/>
          </p:nvSpPr>
          <p:spPr bwMode="auto">
            <a:xfrm>
              <a:off x="192" y="1239"/>
              <a:ext cx="49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a:t>
              </a:r>
              <a:r>
                <a:rPr lang="en-GB"/>
                <a:t> could be equal to     3,     7.3,    54    ,    18463.431    …</a:t>
              </a:r>
            </a:p>
          </p:txBody>
        </p:sp>
        <p:grpSp>
          <p:nvGrpSpPr>
            <p:cNvPr id="16423" name="Group 1050"/>
            <p:cNvGrpSpPr>
              <a:grpSpLocks/>
            </p:cNvGrpSpPr>
            <p:nvPr/>
          </p:nvGrpSpPr>
          <p:grpSpPr bwMode="auto">
            <a:xfrm>
              <a:off x="3238" y="1200"/>
              <a:ext cx="258" cy="366"/>
              <a:chOff x="528" y="2918"/>
              <a:chExt cx="258" cy="366"/>
            </a:xfrm>
          </p:grpSpPr>
          <p:sp>
            <p:nvSpPr>
              <p:cNvPr id="16424" name="Text Box 1047"/>
              <p:cNvSpPr txBox="1">
                <a:spLocks noChangeArrowheads="1"/>
              </p:cNvSpPr>
              <p:nvPr/>
            </p:nvSpPr>
            <p:spPr bwMode="auto">
              <a:xfrm>
                <a:off x="564" y="291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a:t>3</a:t>
                </a:r>
              </a:p>
            </p:txBody>
          </p:sp>
          <p:sp>
            <p:nvSpPr>
              <p:cNvPr id="16425" name="Line 1048"/>
              <p:cNvSpPr>
                <a:spLocks noChangeShapeType="1"/>
              </p:cNvSpPr>
              <p:nvPr/>
            </p:nvSpPr>
            <p:spPr bwMode="auto">
              <a:xfrm>
                <a:off x="585" y="3101"/>
                <a:ext cx="1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6" name="Text Box 1049"/>
              <p:cNvSpPr txBox="1">
                <a:spLocks noChangeArrowheads="1"/>
              </p:cNvSpPr>
              <p:nvPr/>
            </p:nvSpPr>
            <p:spPr bwMode="auto">
              <a:xfrm>
                <a:off x="528" y="307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a:t>11</a:t>
                </a:r>
              </a:p>
            </p:txBody>
          </p:sp>
        </p:grpSp>
      </p:grpSp>
      <p:grpSp>
        <p:nvGrpSpPr>
          <p:cNvPr id="4" name="Group 1077"/>
          <p:cNvGrpSpPr>
            <a:grpSpLocks/>
          </p:cNvGrpSpPr>
          <p:nvPr/>
        </p:nvGrpSpPr>
        <p:grpSpPr bwMode="auto">
          <a:xfrm>
            <a:off x="425450" y="4141788"/>
            <a:ext cx="8291513" cy="609600"/>
            <a:chOff x="268" y="2928"/>
            <a:chExt cx="5223" cy="384"/>
          </a:xfrm>
        </p:grpSpPr>
        <p:sp>
          <p:nvSpPr>
            <p:cNvPr id="16399" name="Line 1051"/>
            <p:cNvSpPr>
              <a:spLocks noChangeShapeType="1"/>
            </p:cNvSpPr>
            <p:nvPr/>
          </p:nvSpPr>
          <p:spPr bwMode="auto">
            <a:xfrm>
              <a:off x="338" y="2928"/>
              <a:ext cx="51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0" name="Line 1052"/>
            <p:cNvSpPr>
              <a:spLocks noChangeShapeType="1"/>
            </p:cNvSpPr>
            <p:nvPr/>
          </p:nvSpPr>
          <p:spPr bwMode="auto">
            <a:xfrm>
              <a:off x="434" y="292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1" name="Line 1053"/>
            <p:cNvSpPr>
              <a:spLocks noChangeShapeType="1"/>
            </p:cNvSpPr>
            <p:nvPr/>
          </p:nvSpPr>
          <p:spPr bwMode="auto">
            <a:xfrm>
              <a:off x="928" y="292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2" name="Line 1054"/>
            <p:cNvSpPr>
              <a:spLocks noChangeShapeType="1"/>
            </p:cNvSpPr>
            <p:nvPr/>
          </p:nvSpPr>
          <p:spPr bwMode="auto">
            <a:xfrm>
              <a:off x="1422" y="292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3" name="Line 1055"/>
            <p:cNvSpPr>
              <a:spLocks noChangeShapeType="1"/>
            </p:cNvSpPr>
            <p:nvPr/>
          </p:nvSpPr>
          <p:spPr bwMode="auto">
            <a:xfrm>
              <a:off x="1917" y="292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4" name="Line 1056"/>
            <p:cNvSpPr>
              <a:spLocks noChangeShapeType="1"/>
            </p:cNvSpPr>
            <p:nvPr/>
          </p:nvSpPr>
          <p:spPr bwMode="auto">
            <a:xfrm>
              <a:off x="2411" y="292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5" name="Line 1057"/>
            <p:cNvSpPr>
              <a:spLocks noChangeShapeType="1"/>
            </p:cNvSpPr>
            <p:nvPr/>
          </p:nvSpPr>
          <p:spPr bwMode="auto">
            <a:xfrm>
              <a:off x="2906" y="292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6" name="Line 1058"/>
            <p:cNvSpPr>
              <a:spLocks noChangeShapeType="1"/>
            </p:cNvSpPr>
            <p:nvPr/>
          </p:nvSpPr>
          <p:spPr bwMode="auto">
            <a:xfrm>
              <a:off x="3400" y="292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7" name="Line 1059"/>
            <p:cNvSpPr>
              <a:spLocks noChangeShapeType="1"/>
            </p:cNvSpPr>
            <p:nvPr/>
          </p:nvSpPr>
          <p:spPr bwMode="auto">
            <a:xfrm>
              <a:off x="3894" y="292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8" name="Line 1060"/>
            <p:cNvSpPr>
              <a:spLocks noChangeShapeType="1"/>
            </p:cNvSpPr>
            <p:nvPr/>
          </p:nvSpPr>
          <p:spPr bwMode="auto">
            <a:xfrm>
              <a:off x="4389" y="292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9" name="Line 1061"/>
            <p:cNvSpPr>
              <a:spLocks noChangeShapeType="1"/>
            </p:cNvSpPr>
            <p:nvPr/>
          </p:nvSpPr>
          <p:spPr bwMode="auto">
            <a:xfrm>
              <a:off x="4883" y="292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0" name="Line 1062"/>
            <p:cNvSpPr>
              <a:spLocks noChangeShapeType="1"/>
            </p:cNvSpPr>
            <p:nvPr/>
          </p:nvSpPr>
          <p:spPr bwMode="auto">
            <a:xfrm>
              <a:off x="5378" y="292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1" name="Text Box 1063"/>
            <p:cNvSpPr txBox="1">
              <a:spLocks noChangeArrowheads="1"/>
            </p:cNvSpPr>
            <p:nvPr/>
          </p:nvSpPr>
          <p:spPr bwMode="auto">
            <a:xfrm>
              <a:off x="268" y="3024"/>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sp>
          <p:nvSpPr>
            <p:cNvPr id="16412" name="Text Box 1064"/>
            <p:cNvSpPr txBox="1">
              <a:spLocks noChangeArrowheads="1"/>
            </p:cNvSpPr>
            <p:nvPr/>
          </p:nvSpPr>
          <p:spPr bwMode="auto">
            <a:xfrm>
              <a:off x="763" y="3024"/>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sp>
          <p:nvSpPr>
            <p:cNvPr id="16413" name="Text Box 1065"/>
            <p:cNvSpPr txBox="1">
              <a:spLocks noChangeArrowheads="1"/>
            </p:cNvSpPr>
            <p:nvPr/>
          </p:nvSpPr>
          <p:spPr bwMode="auto">
            <a:xfrm>
              <a:off x="1256" y="3024"/>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16414" name="Text Box 1066"/>
            <p:cNvSpPr txBox="1">
              <a:spLocks noChangeArrowheads="1"/>
            </p:cNvSpPr>
            <p:nvPr/>
          </p:nvSpPr>
          <p:spPr bwMode="auto">
            <a:xfrm>
              <a:off x="1802" y="302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a:t>
              </a:r>
            </a:p>
          </p:txBody>
        </p:sp>
        <p:sp>
          <p:nvSpPr>
            <p:cNvPr id="16415" name="Text Box 1067"/>
            <p:cNvSpPr txBox="1">
              <a:spLocks noChangeArrowheads="1"/>
            </p:cNvSpPr>
            <p:nvPr/>
          </p:nvSpPr>
          <p:spPr bwMode="auto">
            <a:xfrm>
              <a:off x="2297" y="302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16416" name="Text Box 1068"/>
            <p:cNvSpPr txBox="1">
              <a:spLocks noChangeArrowheads="1"/>
            </p:cNvSpPr>
            <p:nvPr/>
          </p:nvSpPr>
          <p:spPr bwMode="auto">
            <a:xfrm>
              <a:off x="2796" y="302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sp>
          <p:nvSpPr>
            <p:cNvPr id="16417" name="Text Box 1069"/>
            <p:cNvSpPr txBox="1">
              <a:spLocks noChangeArrowheads="1"/>
            </p:cNvSpPr>
            <p:nvPr/>
          </p:nvSpPr>
          <p:spPr bwMode="auto">
            <a:xfrm>
              <a:off x="3283" y="302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sp>
          <p:nvSpPr>
            <p:cNvPr id="16418" name="Text Box 1070"/>
            <p:cNvSpPr txBox="1">
              <a:spLocks noChangeArrowheads="1"/>
            </p:cNvSpPr>
            <p:nvPr/>
          </p:nvSpPr>
          <p:spPr bwMode="auto">
            <a:xfrm>
              <a:off x="3781" y="302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p>
          </p:txBody>
        </p:sp>
        <p:sp>
          <p:nvSpPr>
            <p:cNvPr id="16419" name="Text Box 1071"/>
            <p:cNvSpPr txBox="1">
              <a:spLocks noChangeArrowheads="1"/>
            </p:cNvSpPr>
            <p:nvPr/>
          </p:nvSpPr>
          <p:spPr bwMode="auto">
            <a:xfrm>
              <a:off x="4274" y="302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a:t>
              </a:r>
            </a:p>
          </p:txBody>
        </p:sp>
        <p:sp>
          <p:nvSpPr>
            <p:cNvPr id="16420" name="Text Box 1072"/>
            <p:cNvSpPr txBox="1">
              <a:spLocks noChangeArrowheads="1"/>
            </p:cNvSpPr>
            <p:nvPr/>
          </p:nvSpPr>
          <p:spPr bwMode="auto">
            <a:xfrm>
              <a:off x="4771" y="302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a:t>
              </a:r>
            </a:p>
          </p:txBody>
        </p:sp>
        <p:sp>
          <p:nvSpPr>
            <p:cNvPr id="16421" name="Text Box 1073"/>
            <p:cNvSpPr txBox="1">
              <a:spLocks noChangeArrowheads="1"/>
            </p:cNvSpPr>
            <p:nvPr/>
          </p:nvSpPr>
          <p:spPr bwMode="auto">
            <a:xfrm>
              <a:off x="5268" y="302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7</a:t>
              </a:r>
            </a:p>
          </p:txBody>
        </p:sp>
      </p:grpSp>
      <p:sp>
        <p:nvSpPr>
          <p:cNvPr id="50227" name="Oval 1075"/>
          <p:cNvSpPr>
            <a:spLocks noChangeArrowheads="1"/>
          </p:cNvSpPr>
          <p:nvPr/>
        </p:nvSpPr>
        <p:spPr bwMode="auto">
          <a:xfrm>
            <a:off x="4525963" y="3886200"/>
            <a:ext cx="179387" cy="179388"/>
          </a:xfrm>
          <a:prstGeom prst="ellipse">
            <a:avLst/>
          </a:pr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28" name="Line 1076"/>
          <p:cNvSpPr>
            <a:spLocks noChangeShapeType="1"/>
          </p:cNvSpPr>
          <p:nvPr/>
        </p:nvSpPr>
        <p:spPr bwMode="auto">
          <a:xfrm>
            <a:off x="4724400" y="3976688"/>
            <a:ext cx="3810000" cy="0"/>
          </a:xfrm>
          <a:prstGeom prst="line">
            <a:avLst/>
          </a:prstGeom>
          <a:noFill/>
          <a:ln w="2857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5" name="Group 1082"/>
          <p:cNvGrpSpPr>
            <a:grpSpLocks/>
          </p:cNvGrpSpPr>
          <p:nvPr/>
        </p:nvGrpSpPr>
        <p:grpSpPr bwMode="auto">
          <a:xfrm>
            <a:off x="304800" y="4908550"/>
            <a:ext cx="8686800" cy="1187450"/>
            <a:chOff x="192" y="3312"/>
            <a:chExt cx="5472" cy="748"/>
          </a:xfrm>
        </p:grpSpPr>
        <p:sp>
          <p:nvSpPr>
            <p:cNvPr id="16397" name="Text Box 1078"/>
            <p:cNvSpPr txBox="1">
              <a:spLocks noChangeArrowheads="1"/>
            </p:cNvSpPr>
            <p:nvPr/>
          </p:nvSpPr>
          <p:spPr bwMode="auto">
            <a:xfrm>
              <a:off x="192" y="3312"/>
              <a:ext cx="547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 hollow circle,    , at 2 means that this number is not included and the arrow at the end of the line means that the solution set extends in the direction shown.</a:t>
              </a:r>
            </a:p>
          </p:txBody>
        </p:sp>
        <p:sp>
          <p:nvSpPr>
            <p:cNvPr id="16398" name="Oval 1079"/>
            <p:cNvSpPr>
              <a:spLocks noChangeArrowheads="1"/>
            </p:cNvSpPr>
            <p:nvPr/>
          </p:nvSpPr>
          <p:spPr bwMode="auto">
            <a:xfrm>
              <a:off x="1594" y="3399"/>
              <a:ext cx="113" cy="113"/>
            </a:xfrm>
            <a:prstGeom prst="ellipse">
              <a:avLst/>
            </a:pr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9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22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228"/>
                                        </p:tgtEl>
                                        <p:attrNameLst>
                                          <p:attrName>style.visibility</p:attrName>
                                        </p:attrNameLst>
                                      </p:cBhvr>
                                      <p:to>
                                        <p:strVal val="visible"/>
                                      </p:to>
                                    </p:set>
                                    <p:animEffect transition="in" filter="wipe(left)">
                                      <p:cBhvr>
                                        <p:cTn id="27" dur="500"/>
                                        <p:tgtEl>
                                          <p:spTgt spid="502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5" grpId="0"/>
      <p:bldP spid="50198" grpId="0"/>
      <p:bldP spid="50227" grpId="0" animBg="1"/>
      <p:bldP spid="5022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left_button">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4"/>
          <p:cNvSpPr>
            <a:spLocks noGrp="1" noChangeArrowheads="1"/>
          </p:cNvSpPr>
          <p:nvPr>
            <p:ph type="title" idx="4294967295"/>
          </p:nvPr>
        </p:nvSpPr>
        <p:spPr/>
        <p:txBody>
          <a:bodyPr/>
          <a:lstStyle/>
          <a:p>
            <a:pPr eaLnBrk="1" hangingPunct="1"/>
            <a:r>
              <a:rPr lang="en-US" smtClean="0"/>
              <a:t>Quadratic inequalities</a:t>
            </a:r>
            <a:endParaRPr lang="en-GB" smtClean="0"/>
          </a:p>
        </p:txBody>
      </p:sp>
      <p:sp>
        <p:nvSpPr>
          <p:cNvPr id="52228" name="Text Box 5"/>
          <p:cNvSpPr txBox="1">
            <a:spLocks noChangeArrowheads="1"/>
          </p:cNvSpPr>
          <p:nvPr/>
        </p:nvSpPr>
        <p:spPr bwMode="auto">
          <a:xfrm>
            <a:off x="288925" y="1066800"/>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have shown that values in </a:t>
            </a:r>
            <a:r>
              <a:rPr lang="en-US" sz="2000" b="1">
                <a:solidFill>
                  <a:srgbClr val="FF6600"/>
                </a:solidFill>
              </a:rPr>
              <a:t>region 1</a:t>
            </a:r>
            <a:r>
              <a:rPr lang="en-US"/>
              <a:t> and </a:t>
            </a:r>
            <a:r>
              <a:rPr lang="en-US" sz="2000" b="1">
                <a:solidFill>
                  <a:srgbClr val="FF6600"/>
                </a:solidFill>
              </a:rPr>
              <a:t>region 3</a:t>
            </a:r>
            <a:r>
              <a:rPr lang="en-US"/>
              <a:t> satisfy the inequality </a:t>
            </a:r>
            <a:r>
              <a:rPr lang="en-GB" i="1">
                <a:latin typeface="Times New Roman" pitchFamily="18" charset="0"/>
              </a:rPr>
              <a:t>x</a:t>
            </a:r>
            <a:r>
              <a:rPr lang="en-GB" baseline="30000"/>
              <a:t>2</a:t>
            </a:r>
            <a:r>
              <a:rPr lang="en-GB"/>
              <a:t> </a:t>
            </a:r>
            <a:r>
              <a:rPr lang="en-US"/>
              <a:t>+ </a:t>
            </a:r>
            <a:r>
              <a:rPr lang="en-US" i="1">
                <a:latin typeface="Times New Roman" pitchFamily="18" charset="0"/>
              </a:rPr>
              <a:t>x</a:t>
            </a:r>
            <a:r>
              <a:rPr lang="en-US"/>
              <a:t> + 6 </a:t>
            </a:r>
            <a:r>
              <a:rPr lang="en-GB">
                <a:solidFill>
                  <a:schemeClr val="tx1"/>
                </a:solidFill>
              </a:rPr>
              <a:t>≥</a:t>
            </a:r>
            <a:r>
              <a:rPr lang="en-GB"/>
              <a:t> </a:t>
            </a:r>
            <a:r>
              <a:rPr lang="en-US"/>
              <a:t>0</a:t>
            </a:r>
            <a:r>
              <a:rPr lang="en-GB"/>
              <a:t>.</a:t>
            </a:r>
            <a:r>
              <a:rPr lang="en-US"/>
              <a:t> </a:t>
            </a:r>
            <a:endParaRPr lang="en-GB" sz="3200">
              <a:solidFill>
                <a:schemeClr val="tx1"/>
              </a:solidFill>
            </a:endParaRPr>
          </a:p>
        </p:txBody>
      </p:sp>
      <p:sp>
        <p:nvSpPr>
          <p:cNvPr id="153606" name="Text Box 6"/>
          <p:cNvSpPr txBox="1">
            <a:spLocks noChangeArrowheads="1"/>
          </p:cNvSpPr>
          <p:nvPr/>
        </p:nvSpPr>
        <p:spPr bwMode="auto">
          <a:xfrm>
            <a:off x="288925" y="3962400"/>
            <a:ext cx="7234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shown the complete solution set as follows: </a:t>
            </a:r>
            <a:endParaRPr lang="en-GB"/>
          </a:p>
        </p:txBody>
      </p:sp>
      <p:grpSp>
        <p:nvGrpSpPr>
          <p:cNvPr id="52230" name="Group 8"/>
          <p:cNvGrpSpPr>
            <a:grpSpLocks/>
          </p:cNvGrpSpPr>
          <p:nvPr/>
        </p:nvGrpSpPr>
        <p:grpSpPr bwMode="auto">
          <a:xfrm>
            <a:off x="425450" y="2714625"/>
            <a:ext cx="8291513" cy="865188"/>
            <a:chOff x="268" y="3120"/>
            <a:chExt cx="5223" cy="545"/>
          </a:xfrm>
        </p:grpSpPr>
        <p:grpSp>
          <p:nvGrpSpPr>
            <p:cNvPr id="52265" name="Group 9"/>
            <p:cNvGrpSpPr>
              <a:grpSpLocks/>
            </p:cNvGrpSpPr>
            <p:nvPr/>
          </p:nvGrpSpPr>
          <p:grpSpPr bwMode="auto">
            <a:xfrm>
              <a:off x="268" y="3281"/>
              <a:ext cx="5223" cy="384"/>
              <a:chOff x="268" y="3425"/>
              <a:chExt cx="5223" cy="384"/>
            </a:xfrm>
          </p:grpSpPr>
          <p:sp>
            <p:nvSpPr>
              <p:cNvPr id="52268" name="Line 10"/>
              <p:cNvSpPr>
                <a:spLocks noChangeShapeType="1"/>
              </p:cNvSpPr>
              <p:nvPr/>
            </p:nvSpPr>
            <p:spPr bwMode="auto">
              <a:xfrm>
                <a:off x="338" y="3425"/>
                <a:ext cx="51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9" name="Line 11"/>
              <p:cNvSpPr>
                <a:spLocks noChangeShapeType="1"/>
              </p:cNvSpPr>
              <p:nvPr/>
            </p:nvSpPr>
            <p:spPr bwMode="auto">
              <a:xfrm>
                <a:off x="434"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0" name="Line 12"/>
              <p:cNvSpPr>
                <a:spLocks noChangeShapeType="1"/>
              </p:cNvSpPr>
              <p:nvPr/>
            </p:nvSpPr>
            <p:spPr bwMode="auto">
              <a:xfrm>
                <a:off x="928"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1" name="Line 13"/>
              <p:cNvSpPr>
                <a:spLocks noChangeShapeType="1"/>
              </p:cNvSpPr>
              <p:nvPr/>
            </p:nvSpPr>
            <p:spPr bwMode="auto">
              <a:xfrm>
                <a:off x="1422"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2" name="Line 14"/>
              <p:cNvSpPr>
                <a:spLocks noChangeShapeType="1"/>
              </p:cNvSpPr>
              <p:nvPr/>
            </p:nvSpPr>
            <p:spPr bwMode="auto">
              <a:xfrm>
                <a:off x="1917"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3" name="Line 15"/>
              <p:cNvSpPr>
                <a:spLocks noChangeShapeType="1"/>
              </p:cNvSpPr>
              <p:nvPr/>
            </p:nvSpPr>
            <p:spPr bwMode="auto">
              <a:xfrm>
                <a:off x="2411"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4" name="Line 16"/>
              <p:cNvSpPr>
                <a:spLocks noChangeShapeType="1"/>
              </p:cNvSpPr>
              <p:nvPr/>
            </p:nvSpPr>
            <p:spPr bwMode="auto">
              <a:xfrm>
                <a:off x="2906"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5" name="Line 17"/>
              <p:cNvSpPr>
                <a:spLocks noChangeShapeType="1"/>
              </p:cNvSpPr>
              <p:nvPr/>
            </p:nvSpPr>
            <p:spPr bwMode="auto">
              <a:xfrm>
                <a:off x="3400"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6" name="Line 18"/>
              <p:cNvSpPr>
                <a:spLocks noChangeShapeType="1"/>
              </p:cNvSpPr>
              <p:nvPr/>
            </p:nvSpPr>
            <p:spPr bwMode="auto">
              <a:xfrm>
                <a:off x="3894"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7" name="Line 19"/>
              <p:cNvSpPr>
                <a:spLocks noChangeShapeType="1"/>
              </p:cNvSpPr>
              <p:nvPr/>
            </p:nvSpPr>
            <p:spPr bwMode="auto">
              <a:xfrm>
                <a:off x="4389"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8" name="Line 20"/>
              <p:cNvSpPr>
                <a:spLocks noChangeShapeType="1"/>
              </p:cNvSpPr>
              <p:nvPr/>
            </p:nvSpPr>
            <p:spPr bwMode="auto">
              <a:xfrm>
                <a:off x="4883"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9" name="Line 21"/>
              <p:cNvSpPr>
                <a:spLocks noChangeShapeType="1"/>
              </p:cNvSpPr>
              <p:nvPr/>
            </p:nvSpPr>
            <p:spPr bwMode="auto">
              <a:xfrm>
                <a:off x="5378"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80" name="Text Box 22"/>
              <p:cNvSpPr txBox="1">
                <a:spLocks noChangeArrowheads="1"/>
              </p:cNvSpPr>
              <p:nvPr/>
            </p:nvSpPr>
            <p:spPr bwMode="auto">
              <a:xfrm>
                <a:off x="268"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a:t>
                </a:r>
              </a:p>
            </p:txBody>
          </p:sp>
          <p:sp>
            <p:nvSpPr>
              <p:cNvPr id="52281" name="Text Box 23"/>
              <p:cNvSpPr txBox="1">
                <a:spLocks noChangeArrowheads="1"/>
              </p:cNvSpPr>
              <p:nvPr/>
            </p:nvSpPr>
            <p:spPr bwMode="auto">
              <a:xfrm>
                <a:off x="763"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p>
            </p:txBody>
          </p:sp>
          <p:sp>
            <p:nvSpPr>
              <p:cNvPr id="52282" name="Text Box 24"/>
              <p:cNvSpPr txBox="1">
                <a:spLocks noChangeArrowheads="1"/>
              </p:cNvSpPr>
              <p:nvPr/>
            </p:nvSpPr>
            <p:spPr bwMode="auto">
              <a:xfrm>
                <a:off x="1256"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sp>
            <p:nvSpPr>
              <p:cNvPr id="52283" name="Text Box 25"/>
              <p:cNvSpPr txBox="1">
                <a:spLocks noChangeArrowheads="1"/>
              </p:cNvSpPr>
              <p:nvPr/>
            </p:nvSpPr>
            <p:spPr bwMode="auto">
              <a:xfrm>
                <a:off x="1750"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sp>
            <p:nvSpPr>
              <p:cNvPr id="52284" name="Text Box 26"/>
              <p:cNvSpPr txBox="1">
                <a:spLocks noChangeArrowheads="1"/>
              </p:cNvSpPr>
              <p:nvPr/>
            </p:nvSpPr>
            <p:spPr bwMode="auto">
              <a:xfrm>
                <a:off x="2245"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52285" name="Text Box 27"/>
              <p:cNvSpPr txBox="1">
                <a:spLocks noChangeArrowheads="1"/>
              </p:cNvSpPr>
              <p:nvPr/>
            </p:nvSpPr>
            <p:spPr bwMode="auto">
              <a:xfrm>
                <a:off x="2796"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a:t>
                </a:r>
              </a:p>
            </p:txBody>
          </p:sp>
          <p:sp>
            <p:nvSpPr>
              <p:cNvPr id="52286" name="Text Box 28"/>
              <p:cNvSpPr txBox="1">
                <a:spLocks noChangeArrowheads="1"/>
              </p:cNvSpPr>
              <p:nvPr/>
            </p:nvSpPr>
            <p:spPr bwMode="auto">
              <a:xfrm>
                <a:off x="3283"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52287" name="Text Box 29"/>
              <p:cNvSpPr txBox="1">
                <a:spLocks noChangeArrowheads="1"/>
              </p:cNvSpPr>
              <p:nvPr/>
            </p:nvSpPr>
            <p:spPr bwMode="auto">
              <a:xfrm>
                <a:off x="3781"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sp>
            <p:nvSpPr>
              <p:cNvPr id="52288" name="Text Box 30"/>
              <p:cNvSpPr txBox="1">
                <a:spLocks noChangeArrowheads="1"/>
              </p:cNvSpPr>
              <p:nvPr/>
            </p:nvSpPr>
            <p:spPr bwMode="auto">
              <a:xfrm>
                <a:off x="4274"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sp>
            <p:nvSpPr>
              <p:cNvPr id="52289" name="Text Box 31"/>
              <p:cNvSpPr txBox="1">
                <a:spLocks noChangeArrowheads="1"/>
              </p:cNvSpPr>
              <p:nvPr/>
            </p:nvSpPr>
            <p:spPr bwMode="auto">
              <a:xfrm>
                <a:off x="4771"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p>
            </p:txBody>
          </p:sp>
          <p:sp>
            <p:nvSpPr>
              <p:cNvPr id="52290" name="Text Box 32"/>
              <p:cNvSpPr txBox="1">
                <a:spLocks noChangeArrowheads="1"/>
              </p:cNvSpPr>
              <p:nvPr/>
            </p:nvSpPr>
            <p:spPr bwMode="auto">
              <a:xfrm>
                <a:off x="5268"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a:t>
                </a:r>
              </a:p>
            </p:txBody>
          </p:sp>
        </p:grpSp>
        <p:sp>
          <p:nvSpPr>
            <p:cNvPr id="52266" name="Oval 33"/>
            <p:cNvSpPr>
              <a:spLocks noChangeArrowheads="1"/>
            </p:cNvSpPr>
            <p:nvPr/>
          </p:nvSpPr>
          <p:spPr bwMode="auto">
            <a:xfrm>
              <a:off x="3840" y="3120"/>
              <a:ext cx="113" cy="113"/>
            </a:xfrm>
            <a:prstGeom prst="ellipse">
              <a:avLst/>
            </a:prstGeom>
            <a:solidFill>
              <a:srgbClr val="FF8E41"/>
            </a:solidFill>
            <a:ln w="28575">
              <a:solidFill>
                <a:srgbClr val="FF6600"/>
              </a:solidFill>
              <a:round/>
              <a:headEnd/>
              <a:tailEnd/>
            </a:ln>
          </p:spPr>
          <p:txBody>
            <a:bodyPr wrap="none" anchor="ctr"/>
            <a:lstStyle/>
            <a:p>
              <a:endParaRPr lang="en-US"/>
            </a:p>
          </p:txBody>
        </p:sp>
        <p:sp>
          <p:nvSpPr>
            <p:cNvPr id="52267" name="Oval 34"/>
            <p:cNvSpPr>
              <a:spLocks noChangeArrowheads="1"/>
            </p:cNvSpPr>
            <p:nvPr/>
          </p:nvSpPr>
          <p:spPr bwMode="auto">
            <a:xfrm>
              <a:off x="1375" y="3120"/>
              <a:ext cx="113" cy="113"/>
            </a:xfrm>
            <a:prstGeom prst="ellipse">
              <a:avLst/>
            </a:prstGeom>
            <a:solidFill>
              <a:srgbClr val="FF8E41"/>
            </a:solidFill>
            <a:ln w="28575">
              <a:solidFill>
                <a:srgbClr val="FF6600"/>
              </a:solidFill>
              <a:round/>
              <a:headEnd/>
              <a:tailEnd/>
            </a:ln>
          </p:spPr>
          <p:txBody>
            <a:bodyPr wrap="none" anchor="ctr"/>
            <a:lstStyle/>
            <a:p>
              <a:endParaRPr lang="en-US"/>
            </a:p>
          </p:txBody>
        </p:sp>
      </p:grpSp>
      <p:sp>
        <p:nvSpPr>
          <p:cNvPr id="52231" name="AutoShape 35"/>
          <p:cNvSpPr>
            <a:spLocks/>
          </p:cNvSpPr>
          <p:nvPr/>
        </p:nvSpPr>
        <p:spPr bwMode="auto">
          <a:xfrm rot="5400000">
            <a:off x="1339850" y="1782763"/>
            <a:ext cx="228600" cy="1536700"/>
          </a:xfrm>
          <a:prstGeom prst="leftBrace">
            <a:avLst>
              <a:gd name="adj1" fmla="val 56019"/>
              <a:gd name="adj2" fmla="val 50000"/>
            </a:avLst>
          </a:pr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32" name="AutoShape 36"/>
          <p:cNvSpPr>
            <a:spLocks/>
          </p:cNvSpPr>
          <p:nvPr/>
        </p:nvSpPr>
        <p:spPr bwMode="auto">
          <a:xfrm rot="5400000">
            <a:off x="4106863" y="623888"/>
            <a:ext cx="228600" cy="3854450"/>
          </a:xfrm>
          <a:prstGeom prst="leftBrace">
            <a:avLst>
              <a:gd name="adj1" fmla="val 140509"/>
              <a:gd name="adj2" fmla="val 50000"/>
            </a:avLst>
          </a:prstGeom>
          <a:noFill/>
          <a:ln w="28575">
            <a:solidFill>
              <a:srgbClr val="D3DD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33" name="AutoShape 37"/>
          <p:cNvSpPr>
            <a:spLocks/>
          </p:cNvSpPr>
          <p:nvPr/>
        </p:nvSpPr>
        <p:spPr bwMode="auto">
          <a:xfrm rot="5400000">
            <a:off x="7279482" y="1393031"/>
            <a:ext cx="228600" cy="2316163"/>
          </a:xfrm>
          <a:prstGeom prst="leftBrace">
            <a:avLst>
              <a:gd name="adj1" fmla="val 84433"/>
              <a:gd name="adj2" fmla="val 50000"/>
            </a:avLst>
          </a:pr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34" name="Text Box 39"/>
          <p:cNvSpPr txBox="1">
            <a:spLocks noChangeArrowheads="1"/>
          </p:cNvSpPr>
          <p:nvPr/>
        </p:nvSpPr>
        <p:spPr bwMode="auto">
          <a:xfrm>
            <a:off x="838200" y="1981200"/>
            <a:ext cx="117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6600"/>
                </a:solidFill>
              </a:rPr>
              <a:t>region 1</a:t>
            </a:r>
            <a:endParaRPr lang="en-GB" sz="2000" b="1">
              <a:solidFill>
                <a:srgbClr val="FF6600"/>
              </a:solidFill>
            </a:endParaRPr>
          </a:p>
        </p:txBody>
      </p:sp>
      <p:sp>
        <p:nvSpPr>
          <p:cNvPr id="52235" name="Text Box 40"/>
          <p:cNvSpPr txBox="1">
            <a:spLocks noChangeArrowheads="1"/>
          </p:cNvSpPr>
          <p:nvPr/>
        </p:nvSpPr>
        <p:spPr bwMode="auto">
          <a:xfrm>
            <a:off x="3605213" y="1981200"/>
            <a:ext cx="117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D3DDFF"/>
                </a:solidFill>
              </a:rPr>
              <a:t>region 2</a:t>
            </a:r>
            <a:endParaRPr lang="en-GB" sz="2000" b="1">
              <a:solidFill>
                <a:srgbClr val="D3DDFF"/>
              </a:solidFill>
            </a:endParaRPr>
          </a:p>
        </p:txBody>
      </p:sp>
      <p:sp>
        <p:nvSpPr>
          <p:cNvPr id="52236" name="Text Box 41"/>
          <p:cNvSpPr txBox="1">
            <a:spLocks noChangeArrowheads="1"/>
          </p:cNvSpPr>
          <p:nvPr/>
        </p:nvSpPr>
        <p:spPr bwMode="auto">
          <a:xfrm>
            <a:off x="6778625" y="1981200"/>
            <a:ext cx="117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b="1">
                <a:solidFill>
                  <a:srgbClr val="FF6600"/>
                </a:solidFill>
              </a:rPr>
              <a:t>region 3</a:t>
            </a:r>
            <a:endParaRPr lang="en-GB" sz="2000" b="1">
              <a:solidFill>
                <a:srgbClr val="FF6600"/>
              </a:solidFill>
            </a:endParaRPr>
          </a:p>
        </p:txBody>
      </p:sp>
      <p:grpSp>
        <p:nvGrpSpPr>
          <p:cNvPr id="4" name="Group 46"/>
          <p:cNvGrpSpPr>
            <a:grpSpLocks/>
          </p:cNvGrpSpPr>
          <p:nvPr/>
        </p:nvGrpSpPr>
        <p:grpSpPr bwMode="auto">
          <a:xfrm>
            <a:off x="425450" y="5181600"/>
            <a:ext cx="8291513" cy="609600"/>
            <a:chOff x="268" y="3425"/>
            <a:chExt cx="5223" cy="384"/>
          </a:xfrm>
        </p:grpSpPr>
        <p:sp>
          <p:nvSpPr>
            <p:cNvPr id="52242" name="Line 47"/>
            <p:cNvSpPr>
              <a:spLocks noChangeShapeType="1"/>
            </p:cNvSpPr>
            <p:nvPr/>
          </p:nvSpPr>
          <p:spPr bwMode="auto">
            <a:xfrm>
              <a:off x="338" y="3425"/>
              <a:ext cx="51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3" name="Line 48"/>
            <p:cNvSpPr>
              <a:spLocks noChangeShapeType="1"/>
            </p:cNvSpPr>
            <p:nvPr/>
          </p:nvSpPr>
          <p:spPr bwMode="auto">
            <a:xfrm>
              <a:off x="434"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4" name="Line 49"/>
            <p:cNvSpPr>
              <a:spLocks noChangeShapeType="1"/>
            </p:cNvSpPr>
            <p:nvPr/>
          </p:nvSpPr>
          <p:spPr bwMode="auto">
            <a:xfrm>
              <a:off x="928"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5" name="Line 50"/>
            <p:cNvSpPr>
              <a:spLocks noChangeShapeType="1"/>
            </p:cNvSpPr>
            <p:nvPr/>
          </p:nvSpPr>
          <p:spPr bwMode="auto">
            <a:xfrm>
              <a:off x="1422"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6" name="Line 51"/>
            <p:cNvSpPr>
              <a:spLocks noChangeShapeType="1"/>
            </p:cNvSpPr>
            <p:nvPr/>
          </p:nvSpPr>
          <p:spPr bwMode="auto">
            <a:xfrm>
              <a:off x="1917"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7" name="Line 52"/>
            <p:cNvSpPr>
              <a:spLocks noChangeShapeType="1"/>
            </p:cNvSpPr>
            <p:nvPr/>
          </p:nvSpPr>
          <p:spPr bwMode="auto">
            <a:xfrm>
              <a:off x="2411"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8" name="Line 53"/>
            <p:cNvSpPr>
              <a:spLocks noChangeShapeType="1"/>
            </p:cNvSpPr>
            <p:nvPr/>
          </p:nvSpPr>
          <p:spPr bwMode="auto">
            <a:xfrm>
              <a:off x="2906"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9" name="Line 54"/>
            <p:cNvSpPr>
              <a:spLocks noChangeShapeType="1"/>
            </p:cNvSpPr>
            <p:nvPr/>
          </p:nvSpPr>
          <p:spPr bwMode="auto">
            <a:xfrm>
              <a:off x="3400"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0" name="Line 55"/>
            <p:cNvSpPr>
              <a:spLocks noChangeShapeType="1"/>
            </p:cNvSpPr>
            <p:nvPr/>
          </p:nvSpPr>
          <p:spPr bwMode="auto">
            <a:xfrm>
              <a:off x="3894"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1" name="Line 56"/>
            <p:cNvSpPr>
              <a:spLocks noChangeShapeType="1"/>
            </p:cNvSpPr>
            <p:nvPr/>
          </p:nvSpPr>
          <p:spPr bwMode="auto">
            <a:xfrm>
              <a:off x="4389"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2" name="Line 57"/>
            <p:cNvSpPr>
              <a:spLocks noChangeShapeType="1"/>
            </p:cNvSpPr>
            <p:nvPr/>
          </p:nvSpPr>
          <p:spPr bwMode="auto">
            <a:xfrm>
              <a:off x="4883"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3" name="Line 58"/>
            <p:cNvSpPr>
              <a:spLocks noChangeShapeType="1"/>
            </p:cNvSpPr>
            <p:nvPr/>
          </p:nvSpPr>
          <p:spPr bwMode="auto">
            <a:xfrm>
              <a:off x="5378" y="342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4" name="Text Box 59"/>
            <p:cNvSpPr txBox="1">
              <a:spLocks noChangeArrowheads="1"/>
            </p:cNvSpPr>
            <p:nvPr/>
          </p:nvSpPr>
          <p:spPr bwMode="auto">
            <a:xfrm>
              <a:off x="268"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a:t>
              </a:r>
            </a:p>
          </p:txBody>
        </p:sp>
        <p:sp>
          <p:nvSpPr>
            <p:cNvPr id="52255" name="Text Box 60"/>
            <p:cNvSpPr txBox="1">
              <a:spLocks noChangeArrowheads="1"/>
            </p:cNvSpPr>
            <p:nvPr/>
          </p:nvSpPr>
          <p:spPr bwMode="auto">
            <a:xfrm>
              <a:off x="763"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p>
          </p:txBody>
        </p:sp>
        <p:sp>
          <p:nvSpPr>
            <p:cNvPr id="52256" name="Text Box 61"/>
            <p:cNvSpPr txBox="1">
              <a:spLocks noChangeArrowheads="1"/>
            </p:cNvSpPr>
            <p:nvPr/>
          </p:nvSpPr>
          <p:spPr bwMode="auto">
            <a:xfrm>
              <a:off x="1256"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sp>
          <p:nvSpPr>
            <p:cNvPr id="52257" name="Text Box 62"/>
            <p:cNvSpPr txBox="1">
              <a:spLocks noChangeArrowheads="1"/>
            </p:cNvSpPr>
            <p:nvPr/>
          </p:nvSpPr>
          <p:spPr bwMode="auto">
            <a:xfrm>
              <a:off x="1750"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sp>
          <p:nvSpPr>
            <p:cNvPr id="52258" name="Text Box 63"/>
            <p:cNvSpPr txBox="1">
              <a:spLocks noChangeArrowheads="1"/>
            </p:cNvSpPr>
            <p:nvPr/>
          </p:nvSpPr>
          <p:spPr bwMode="auto">
            <a:xfrm>
              <a:off x="2245" y="352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52259" name="Text Box 64"/>
            <p:cNvSpPr txBox="1">
              <a:spLocks noChangeArrowheads="1"/>
            </p:cNvSpPr>
            <p:nvPr/>
          </p:nvSpPr>
          <p:spPr bwMode="auto">
            <a:xfrm>
              <a:off x="2796"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a:t>
              </a:r>
            </a:p>
          </p:txBody>
        </p:sp>
        <p:sp>
          <p:nvSpPr>
            <p:cNvPr id="52260" name="Text Box 65"/>
            <p:cNvSpPr txBox="1">
              <a:spLocks noChangeArrowheads="1"/>
            </p:cNvSpPr>
            <p:nvPr/>
          </p:nvSpPr>
          <p:spPr bwMode="auto">
            <a:xfrm>
              <a:off x="3283"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52261" name="Text Box 66"/>
            <p:cNvSpPr txBox="1">
              <a:spLocks noChangeArrowheads="1"/>
            </p:cNvSpPr>
            <p:nvPr/>
          </p:nvSpPr>
          <p:spPr bwMode="auto">
            <a:xfrm>
              <a:off x="3781"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sp>
          <p:nvSpPr>
            <p:cNvPr id="52262" name="Text Box 67"/>
            <p:cNvSpPr txBox="1">
              <a:spLocks noChangeArrowheads="1"/>
            </p:cNvSpPr>
            <p:nvPr/>
          </p:nvSpPr>
          <p:spPr bwMode="auto">
            <a:xfrm>
              <a:off x="4274"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sp>
          <p:nvSpPr>
            <p:cNvPr id="52263" name="Text Box 68"/>
            <p:cNvSpPr txBox="1">
              <a:spLocks noChangeArrowheads="1"/>
            </p:cNvSpPr>
            <p:nvPr/>
          </p:nvSpPr>
          <p:spPr bwMode="auto">
            <a:xfrm>
              <a:off x="4771"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p>
          </p:txBody>
        </p:sp>
        <p:sp>
          <p:nvSpPr>
            <p:cNvPr id="52264" name="Text Box 69"/>
            <p:cNvSpPr txBox="1">
              <a:spLocks noChangeArrowheads="1"/>
            </p:cNvSpPr>
            <p:nvPr/>
          </p:nvSpPr>
          <p:spPr bwMode="auto">
            <a:xfrm>
              <a:off x="5268" y="3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a:t>
              </a:r>
            </a:p>
          </p:txBody>
        </p:sp>
      </p:grpSp>
      <p:sp>
        <p:nvSpPr>
          <p:cNvPr id="153670" name="Oval 70"/>
          <p:cNvSpPr>
            <a:spLocks noChangeArrowheads="1"/>
          </p:cNvSpPr>
          <p:nvPr/>
        </p:nvSpPr>
        <p:spPr bwMode="auto">
          <a:xfrm>
            <a:off x="6096000" y="4926013"/>
            <a:ext cx="179388" cy="179387"/>
          </a:xfrm>
          <a:prstGeom prst="ellipse">
            <a:avLst/>
          </a:prstGeom>
          <a:solidFill>
            <a:srgbClr val="FF8E41"/>
          </a:solidFill>
          <a:ln w="28575">
            <a:solidFill>
              <a:srgbClr val="FF6600"/>
            </a:solidFill>
            <a:round/>
            <a:headEnd/>
            <a:tailEnd/>
          </a:ln>
        </p:spPr>
        <p:txBody>
          <a:bodyPr wrap="none" anchor="ctr"/>
          <a:lstStyle/>
          <a:p>
            <a:endParaRPr lang="en-US"/>
          </a:p>
        </p:txBody>
      </p:sp>
      <p:sp>
        <p:nvSpPr>
          <p:cNvPr id="153671" name="Oval 71"/>
          <p:cNvSpPr>
            <a:spLocks noChangeArrowheads="1"/>
          </p:cNvSpPr>
          <p:nvPr/>
        </p:nvSpPr>
        <p:spPr bwMode="auto">
          <a:xfrm>
            <a:off x="2182813" y="4926013"/>
            <a:ext cx="179387" cy="179387"/>
          </a:xfrm>
          <a:prstGeom prst="ellipse">
            <a:avLst/>
          </a:prstGeom>
          <a:solidFill>
            <a:srgbClr val="FF8E41"/>
          </a:solidFill>
          <a:ln w="28575">
            <a:solidFill>
              <a:srgbClr val="FF6600"/>
            </a:solidFill>
            <a:round/>
            <a:headEnd/>
            <a:tailEnd/>
          </a:ln>
        </p:spPr>
        <p:txBody>
          <a:bodyPr wrap="none" anchor="ctr"/>
          <a:lstStyle/>
          <a:p>
            <a:endParaRPr lang="en-US"/>
          </a:p>
        </p:txBody>
      </p:sp>
      <p:sp>
        <p:nvSpPr>
          <p:cNvPr id="153672" name="Line 72"/>
          <p:cNvSpPr>
            <a:spLocks noChangeShapeType="1"/>
          </p:cNvSpPr>
          <p:nvPr/>
        </p:nvSpPr>
        <p:spPr bwMode="auto">
          <a:xfrm flipH="1">
            <a:off x="609600" y="5016500"/>
            <a:ext cx="1600200" cy="0"/>
          </a:xfrm>
          <a:prstGeom prst="line">
            <a:avLst/>
          </a:prstGeom>
          <a:noFill/>
          <a:ln w="2857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53673" name="Line 73"/>
          <p:cNvSpPr>
            <a:spLocks noChangeShapeType="1"/>
          </p:cNvSpPr>
          <p:nvPr/>
        </p:nvSpPr>
        <p:spPr bwMode="auto">
          <a:xfrm flipH="1">
            <a:off x="6248400" y="5016500"/>
            <a:ext cx="2347913" cy="0"/>
          </a:xfrm>
          <a:prstGeom prst="line">
            <a:avLst/>
          </a:prstGeom>
          <a:noFill/>
          <a:ln w="28575">
            <a:solidFill>
              <a:srgbClr val="FF66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53671"/>
                                        </p:tgtEl>
                                        <p:attrNameLst>
                                          <p:attrName>style.visibility</p:attrName>
                                        </p:attrNameLst>
                                      </p:cBhvr>
                                      <p:to>
                                        <p:strVal val="visible"/>
                                      </p:to>
                                    </p:set>
                                  </p:childTnLst>
                                </p:cTn>
                              </p:par>
                            </p:childTnLst>
                          </p:cTn>
                        </p:par>
                        <p:par>
                          <p:cTn id="14" fill="hold" nodeType="afterGroup">
                            <p:stCondLst>
                              <p:cond delay="0"/>
                            </p:stCondLst>
                            <p:childTnLst>
                              <p:par>
                                <p:cTn id="15" presetID="22" presetClass="entr" presetSubtype="2" fill="hold" grpId="0" nodeType="afterEffect">
                                  <p:stCondLst>
                                    <p:cond delay="0"/>
                                  </p:stCondLst>
                                  <p:childTnLst>
                                    <p:set>
                                      <p:cBhvr>
                                        <p:cTn id="16" dur="1" fill="hold">
                                          <p:stCondLst>
                                            <p:cond delay="0"/>
                                          </p:stCondLst>
                                        </p:cTn>
                                        <p:tgtEl>
                                          <p:spTgt spid="153672"/>
                                        </p:tgtEl>
                                        <p:attrNameLst>
                                          <p:attrName>style.visibility</p:attrName>
                                        </p:attrNameLst>
                                      </p:cBhvr>
                                      <p:to>
                                        <p:strVal val="visible"/>
                                      </p:to>
                                    </p:set>
                                    <p:animEffect transition="in" filter="wipe(right)">
                                      <p:cBhvr>
                                        <p:cTn id="17" dur="1000"/>
                                        <p:tgtEl>
                                          <p:spTgt spid="153672"/>
                                        </p:tgtEl>
                                      </p:cBhvr>
                                    </p:animEffect>
                                  </p:childTnLst>
                                </p:cTn>
                              </p:par>
                            </p:childTnLst>
                          </p:cTn>
                        </p:par>
                        <p:par>
                          <p:cTn id="18" fill="hold" nodeType="afterGroup">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53670"/>
                                        </p:tgtEl>
                                        <p:attrNameLst>
                                          <p:attrName>style.visibility</p:attrName>
                                        </p:attrNameLst>
                                      </p:cBhvr>
                                      <p:to>
                                        <p:strVal val="visible"/>
                                      </p:to>
                                    </p:set>
                                  </p:childTnLst>
                                </p:cTn>
                              </p:par>
                            </p:childTnLst>
                          </p:cTn>
                        </p:par>
                        <p:par>
                          <p:cTn id="21" fill="hold" nodeType="afterGroup">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53673"/>
                                        </p:tgtEl>
                                        <p:attrNameLst>
                                          <p:attrName>style.visibility</p:attrName>
                                        </p:attrNameLst>
                                      </p:cBhvr>
                                      <p:to>
                                        <p:strVal val="visible"/>
                                      </p:to>
                                    </p:set>
                                    <p:animEffect transition="in" filter="wipe(left)">
                                      <p:cBhvr>
                                        <p:cTn id="24" dur="1000"/>
                                        <p:tgtEl>
                                          <p:spTgt spid="153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6" grpId="0"/>
      <p:bldP spid="153670" grpId="0" animBg="1"/>
      <p:bldP spid="153671" grpId="0" animBg="1"/>
      <p:bldP spid="153672" grpId="0" animBg="1"/>
      <p:bldP spid="1536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4"/>
          <p:cNvSpPr>
            <a:spLocks noGrp="1" noChangeArrowheads="1"/>
          </p:cNvSpPr>
          <p:nvPr>
            <p:ph type="title" idx="4294967295"/>
          </p:nvPr>
        </p:nvSpPr>
        <p:spPr/>
        <p:txBody>
          <a:bodyPr/>
          <a:lstStyle/>
          <a:p>
            <a:pPr eaLnBrk="1" hangingPunct="1"/>
            <a:r>
              <a:rPr lang="en-GB" smtClean="0"/>
              <a:t>Representing inequalities on number lines</a:t>
            </a:r>
          </a:p>
        </p:txBody>
      </p:sp>
      <p:sp>
        <p:nvSpPr>
          <p:cNvPr id="17413" name="Text Box 5"/>
          <p:cNvSpPr txBox="1">
            <a:spLocks noChangeArrowheads="1"/>
          </p:cNvSpPr>
          <p:nvPr/>
        </p:nvSpPr>
        <p:spPr bwMode="auto">
          <a:xfrm>
            <a:off x="304800" y="1143000"/>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Suppose </a:t>
            </a:r>
            <a:r>
              <a:rPr lang="en-GB" i="1">
                <a:solidFill>
                  <a:schemeClr val="tx1"/>
                </a:solidFill>
                <a:latin typeface="Times New Roman" pitchFamily="18" charset="0"/>
              </a:rPr>
              <a:t>x</a:t>
            </a:r>
            <a:r>
              <a:rPr lang="en-GB">
                <a:solidFill>
                  <a:schemeClr val="tx1"/>
                </a:solidFill>
              </a:rPr>
              <a:t> </a:t>
            </a:r>
            <a:r>
              <a:rPr lang="en-US">
                <a:solidFill>
                  <a:schemeClr val="tx1"/>
                </a:solidFill>
              </a:rPr>
              <a:t>≤</a:t>
            </a:r>
            <a:r>
              <a:rPr lang="en-GB">
                <a:solidFill>
                  <a:schemeClr val="tx1"/>
                </a:solidFill>
              </a:rPr>
              <a:t> 3. Again,</a:t>
            </a:r>
            <a:r>
              <a:rPr lang="en-GB"/>
              <a:t> there are infinitely many values that </a:t>
            </a:r>
            <a:r>
              <a:rPr lang="en-GB" i="1">
                <a:latin typeface="Times New Roman" pitchFamily="18" charset="0"/>
              </a:rPr>
              <a:t>x</a:t>
            </a:r>
            <a:r>
              <a:rPr lang="en-GB"/>
              <a:t> could have.</a:t>
            </a:r>
          </a:p>
        </p:txBody>
      </p:sp>
      <p:sp>
        <p:nvSpPr>
          <p:cNvPr id="52231" name="Text Box 7"/>
          <p:cNvSpPr txBox="1">
            <a:spLocks noChangeArrowheads="1"/>
          </p:cNvSpPr>
          <p:nvPr/>
        </p:nvSpPr>
        <p:spPr bwMode="auto">
          <a:xfrm>
            <a:off x="304800" y="2743200"/>
            <a:ext cx="861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We can represent the </a:t>
            </a:r>
            <a:r>
              <a:rPr lang="en-GB" b="1">
                <a:solidFill>
                  <a:srgbClr val="FF6600"/>
                </a:solidFill>
              </a:rPr>
              <a:t>solution set</a:t>
            </a:r>
            <a:r>
              <a:rPr lang="en-GB"/>
              <a:t> on a number line as follows,</a:t>
            </a:r>
            <a:endParaRPr lang="en-GB">
              <a:solidFill>
                <a:schemeClr val="tx1"/>
              </a:solidFill>
            </a:endParaRPr>
          </a:p>
        </p:txBody>
      </p:sp>
      <p:grpSp>
        <p:nvGrpSpPr>
          <p:cNvPr id="2" name="Group 44"/>
          <p:cNvGrpSpPr>
            <a:grpSpLocks/>
          </p:cNvGrpSpPr>
          <p:nvPr/>
        </p:nvGrpSpPr>
        <p:grpSpPr bwMode="auto">
          <a:xfrm>
            <a:off x="304800" y="2063750"/>
            <a:ext cx="8188325" cy="581025"/>
            <a:chOff x="192" y="1218"/>
            <a:chExt cx="5158" cy="366"/>
          </a:xfrm>
        </p:grpSpPr>
        <p:sp>
          <p:nvSpPr>
            <p:cNvPr id="17445" name="Text Box 9"/>
            <p:cNvSpPr txBox="1">
              <a:spLocks noChangeArrowheads="1"/>
            </p:cNvSpPr>
            <p:nvPr/>
          </p:nvSpPr>
          <p:spPr bwMode="auto">
            <a:xfrm>
              <a:off x="192" y="1257"/>
              <a:ext cx="515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a:t>
              </a:r>
              <a:r>
                <a:rPr lang="en-GB"/>
                <a:t> could be equal to     3,     –1.4,    –94    ,    –7452.802    …</a:t>
              </a:r>
            </a:p>
          </p:txBody>
        </p:sp>
        <p:grpSp>
          <p:nvGrpSpPr>
            <p:cNvPr id="17446" name="Group 10"/>
            <p:cNvGrpSpPr>
              <a:grpSpLocks/>
            </p:cNvGrpSpPr>
            <p:nvPr/>
          </p:nvGrpSpPr>
          <p:grpSpPr bwMode="auto">
            <a:xfrm>
              <a:off x="3456" y="1218"/>
              <a:ext cx="258" cy="366"/>
              <a:chOff x="528" y="2918"/>
              <a:chExt cx="258" cy="366"/>
            </a:xfrm>
          </p:grpSpPr>
          <p:sp>
            <p:nvSpPr>
              <p:cNvPr id="17447" name="Text Box 11"/>
              <p:cNvSpPr txBox="1">
                <a:spLocks noChangeArrowheads="1"/>
              </p:cNvSpPr>
              <p:nvPr/>
            </p:nvSpPr>
            <p:spPr bwMode="auto">
              <a:xfrm>
                <a:off x="564" y="291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a:t>8</a:t>
                </a:r>
              </a:p>
            </p:txBody>
          </p:sp>
          <p:sp>
            <p:nvSpPr>
              <p:cNvPr id="17448" name="Line 12"/>
              <p:cNvSpPr>
                <a:spLocks noChangeShapeType="1"/>
              </p:cNvSpPr>
              <p:nvPr/>
            </p:nvSpPr>
            <p:spPr bwMode="auto">
              <a:xfrm>
                <a:off x="585" y="3101"/>
                <a:ext cx="1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9" name="Text Box 13"/>
              <p:cNvSpPr txBox="1">
                <a:spLocks noChangeArrowheads="1"/>
              </p:cNvSpPr>
              <p:nvPr/>
            </p:nvSpPr>
            <p:spPr bwMode="auto">
              <a:xfrm>
                <a:off x="528" y="307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a:t>17</a:t>
                </a:r>
              </a:p>
            </p:txBody>
          </p:sp>
        </p:grpSp>
      </p:grpSp>
      <p:grpSp>
        <p:nvGrpSpPr>
          <p:cNvPr id="4" name="Group 14"/>
          <p:cNvGrpSpPr>
            <a:grpSpLocks/>
          </p:cNvGrpSpPr>
          <p:nvPr/>
        </p:nvGrpSpPr>
        <p:grpSpPr bwMode="auto">
          <a:xfrm>
            <a:off x="425450" y="4141788"/>
            <a:ext cx="8291513" cy="609600"/>
            <a:chOff x="268" y="2928"/>
            <a:chExt cx="5223" cy="384"/>
          </a:xfrm>
        </p:grpSpPr>
        <p:sp>
          <p:nvSpPr>
            <p:cNvPr id="17422" name="Line 15"/>
            <p:cNvSpPr>
              <a:spLocks noChangeShapeType="1"/>
            </p:cNvSpPr>
            <p:nvPr/>
          </p:nvSpPr>
          <p:spPr bwMode="auto">
            <a:xfrm>
              <a:off x="338" y="2928"/>
              <a:ext cx="51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3" name="Line 16"/>
            <p:cNvSpPr>
              <a:spLocks noChangeShapeType="1"/>
            </p:cNvSpPr>
            <p:nvPr/>
          </p:nvSpPr>
          <p:spPr bwMode="auto">
            <a:xfrm>
              <a:off x="434" y="292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4" name="Line 17"/>
            <p:cNvSpPr>
              <a:spLocks noChangeShapeType="1"/>
            </p:cNvSpPr>
            <p:nvPr/>
          </p:nvSpPr>
          <p:spPr bwMode="auto">
            <a:xfrm>
              <a:off x="928" y="292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5" name="Line 18"/>
            <p:cNvSpPr>
              <a:spLocks noChangeShapeType="1"/>
            </p:cNvSpPr>
            <p:nvPr/>
          </p:nvSpPr>
          <p:spPr bwMode="auto">
            <a:xfrm>
              <a:off x="1422" y="292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6" name="Line 19"/>
            <p:cNvSpPr>
              <a:spLocks noChangeShapeType="1"/>
            </p:cNvSpPr>
            <p:nvPr/>
          </p:nvSpPr>
          <p:spPr bwMode="auto">
            <a:xfrm>
              <a:off x="1917" y="292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7" name="Line 20"/>
            <p:cNvSpPr>
              <a:spLocks noChangeShapeType="1"/>
            </p:cNvSpPr>
            <p:nvPr/>
          </p:nvSpPr>
          <p:spPr bwMode="auto">
            <a:xfrm>
              <a:off x="2411" y="292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8" name="Line 21"/>
            <p:cNvSpPr>
              <a:spLocks noChangeShapeType="1"/>
            </p:cNvSpPr>
            <p:nvPr/>
          </p:nvSpPr>
          <p:spPr bwMode="auto">
            <a:xfrm>
              <a:off x="2906" y="292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9" name="Line 22"/>
            <p:cNvSpPr>
              <a:spLocks noChangeShapeType="1"/>
            </p:cNvSpPr>
            <p:nvPr/>
          </p:nvSpPr>
          <p:spPr bwMode="auto">
            <a:xfrm>
              <a:off x="3400" y="292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0" name="Line 23"/>
            <p:cNvSpPr>
              <a:spLocks noChangeShapeType="1"/>
            </p:cNvSpPr>
            <p:nvPr/>
          </p:nvSpPr>
          <p:spPr bwMode="auto">
            <a:xfrm>
              <a:off x="3894" y="292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1" name="Line 24"/>
            <p:cNvSpPr>
              <a:spLocks noChangeShapeType="1"/>
            </p:cNvSpPr>
            <p:nvPr/>
          </p:nvSpPr>
          <p:spPr bwMode="auto">
            <a:xfrm>
              <a:off x="4389" y="292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2" name="Line 25"/>
            <p:cNvSpPr>
              <a:spLocks noChangeShapeType="1"/>
            </p:cNvSpPr>
            <p:nvPr/>
          </p:nvSpPr>
          <p:spPr bwMode="auto">
            <a:xfrm>
              <a:off x="4883" y="292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3" name="Line 26"/>
            <p:cNvSpPr>
              <a:spLocks noChangeShapeType="1"/>
            </p:cNvSpPr>
            <p:nvPr/>
          </p:nvSpPr>
          <p:spPr bwMode="auto">
            <a:xfrm>
              <a:off x="5378" y="292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4" name="Text Box 27"/>
            <p:cNvSpPr txBox="1">
              <a:spLocks noChangeArrowheads="1"/>
            </p:cNvSpPr>
            <p:nvPr/>
          </p:nvSpPr>
          <p:spPr bwMode="auto">
            <a:xfrm>
              <a:off x="268" y="3024"/>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sp>
          <p:nvSpPr>
            <p:cNvPr id="17435" name="Text Box 28"/>
            <p:cNvSpPr txBox="1">
              <a:spLocks noChangeArrowheads="1"/>
            </p:cNvSpPr>
            <p:nvPr/>
          </p:nvSpPr>
          <p:spPr bwMode="auto">
            <a:xfrm>
              <a:off x="763" y="3024"/>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sp>
          <p:nvSpPr>
            <p:cNvPr id="17436" name="Text Box 29"/>
            <p:cNvSpPr txBox="1">
              <a:spLocks noChangeArrowheads="1"/>
            </p:cNvSpPr>
            <p:nvPr/>
          </p:nvSpPr>
          <p:spPr bwMode="auto">
            <a:xfrm>
              <a:off x="1256" y="3024"/>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17437" name="Text Box 30"/>
            <p:cNvSpPr txBox="1">
              <a:spLocks noChangeArrowheads="1"/>
            </p:cNvSpPr>
            <p:nvPr/>
          </p:nvSpPr>
          <p:spPr bwMode="auto">
            <a:xfrm>
              <a:off x="1802" y="302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a:t>
              </a:r>
            </a:p>
          </p:txBody>
        </p:sp>
        <p:sp>
          <p:nvSpPr>
            <p:cNvPr id="17438" name="Text Box 31"/>
            <p:cNvSpPr txBox="1">
              <a:spLocks noChangeArrowheads="1"/>
            </p:cNvSpPr>
            <p:nvPr/>
          </p:nvSpPr>
          <p:spPr bwMode="auto">
            <a:xfrm>
              <a:off x="2297" y="302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17439" name="Text Box 32"/>
            <p:cNvSpPr txBox="1">
              <a:spLocks noChangeArrowheads="1"/>
            </p:cNvSpPr>
            <p:nvPr/>
          </p:nvSpPr>
          <p:spPr bwMode="auto">
            <a:xfrm>
              <a:off x="2796" y="302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sp>
          <p:nvSpPr>
            <p:cNvPr id="17440" name="Text Box 33"/>
            <p:cNvSpPr txBox="1">
              <a:spLocks noChangeArrowheads="1"/>
            </p:cNvSpPr>
            <p:nvPr/>
          </p:nvSpPr>
          <p:spPr bwMode="auto">
            <a:xfrm>
              <a:off x="3283" y="302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sp>
          <p:nvSpPr>
            <p:cNvPr id="17441" name="Text Box 34"/>
            <p:cNvSpPr txBox="1">
              <a:spLocks noChangeArrowheads="1"/>
            </p:cNvSpPr>
            <p:nvPr/>
          </p:nvSpPr>
          <p:spPr bwMode="auto">
            <a:xfrm>
              <a:off x="3781" y="302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p>
          </p:txBody>
        </p:sp>
        <p:sp>
          <p:nvSpPr>
            <p:cNvPr id="17442" name="Text Box 35"/>
            <p:cNvSpPr txBox="1">
              <a:spLocks noChangeArrowheads="1"/>
            </p:cNvSpPr>
            <p:nvPr/>
          </p:nvSpPr>
          <p:spPr bwMode="auto">
            <a:xfrm>
              <a:off x="4274" y="302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a:t>
              </a:r>
            </a:p>
          </p:txBody>
        </p:sp>
        <p:sp>
          <p:nvSpPr>
            <p:cNvPr id="17443" name="Text Box 36"/>
            <p:cNvSpPr txBox="1">
              <a:spLocks noChangeArrowheads="1"/>
            </p:cNvSpPr>
            <p:nvPr/>
          </p:nvSpPr>
          <p:spPr bwMode="auto">
            <a:xfrm>
              <a:off x="4771" y="302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a:t>
              </a:r>
            </a:p>
          </p:txBody>
        </p:sp>
        <p:sp>
          <p:nvSpPr>
            <p:cNvPr id="17444" name="Text Box 37"/>
            <p:cNvSpPr txBox="1">
              <a:spLocks noChangeArrowheads="1"/>
            </p:cNvSpPr>
            <p:nvPr/>
          </p:nvSpPr>
          <p:spPr bwMode="auto">
            <a:xfrm>
              <a:off x="5268" y="302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7</a:t>
              </a:r>
            </a:p>
          </p:txBody>
        </p:sp>
      </p:grpSp>
      <p:sp>
        <p:nvSpPr>
          <p:cNvPr id="52262" name="Oval 38"/>
          <p:cNvSpPr>
            <a:spLocks noChangeArrowheads="1"/>
          </p:cNvSpPr>
          <p:nvPr/>
        </p:nvSpPr>
        <p:spPr bwMode="auto">
          <a:xfrm>
            <a:off x="5307013" y="3886200"/>
            <a:ext cx="179387" cy="179388"/>
          </a:xfrm>
          <a:prstGeom prst="ellipse">
            <a:avLst/>
          </a:prstGeom>
          <a:solidFill>
            <a:srgbClr val="FF8E41"/>
          </a:solidFill>
          <a:ln w="28575">
            <a:solidFill>
              <a:srgbClr val="FF6600"/>
            </a:solidFill>
            <a:round/>
            <a:headEnd/>
            <a:tailEnd/>
          </a:ln>
        </p:spPr>
        <p:txBody>
          <a:bodyPr wrap="none" anchor="ctr"/>
          <a:lstStyle/>
          <a:p>
            <a:endParaRPr lang="en-US"/>
          </a:p>
        </p:txBody>
      </p:sp>
      <p:sp>
        <p:nvSpPr>
          <p:cNvPr id="52263" name="Line 39"/>
          <p:cNvSpPr>
            <a:spLocks noChangeShapeType="1"/>
          </p:cNvSpPr>
          <p:nvPr/>
        </p:nvSpPr>
        <p:spPr bwMode="auto">
          <a:xfrm>
            <a:off x="609600" y="3976688"/>
            <a:ext cx="4724400" cy="0"/>
          </a:xfrm>
          <a:prstGeom prst="line">
            <a:avLst/>
          </a:prstGeom>
          <a:noFill/>
          <a:ln w="28575">
            <a:solidFill>
              <a:srgbClr val="FF66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grpSp>
        <p:nvGrpSpPr>
          <p:cNvPr id="5" name="Group 45"/>
          <p:cNvGrpSpPr>
            <a:grpSpLocks/>
          </p:cNvGrpSpPr>
          <p:nvPr/>
        </p:nvGrpSpPr>
        <p:grpSpPr bwMode="auto">
          <a:xfrm>
            <a:off x="304800" y="4876800"/>
            <a:ext cx="8229600" cy="1187450"/>
            <a:chOff x="192" y="3312"/>
            <a:chExt cx="5184" cy="748"/>
          </a:xfrm>
        </p:grpSpPr>
        <p:sp>
          <p:nvSpPr>
            <p:cNvPr id="17420" name="Text Box 41"/>
            <p:cNvSpPr txBox="1">
              <a:spLocks noChangeArrowheads="1"/>
            </p:cNvSpPr>
            <p:nvPr/>
          </p:nvSpPr>
          <p:spPr bwMode="auto">
            <a:xfrm>
              <a:off x="192" y="3312"/>
              <a:ext cx="518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 solid circle,    , at 3 means that this number is included and the arrow at the end of the line means that the solution set extends in the direction shown.</a:t>
              </a:r>
            </a:p>
          </p:txBody>
        </p:sp>
        <p:sp>
          <p:nvSpPr>
            <p:cNvPr id="17421" name="Oval 42"/>
            <p:cNvSpPr>
              <a:spLocks noChangeArrowheads="1"/>
            </p:cNvSpPr>
            <p:nvPr/>
          </p:nvSpPr>
          <p:spPr bwMode="auto">
            <a:xfrm>
              <a:off x="1440" y="3399"/>
              <a:ext cx="113" cy="113"/>
            </a:xfrm>
            <a:prstGeom prst="ellipse">
              <a:avLst/>
            </a:prstGeom>
            <a:solidFill>
              <a:srgbClr val="FF8E41"/>
            </a:solidFill>
            <a:ln w="28575">
              <a:solidFill>
                <a:srgbClr val="FF6600"/>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6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52263"/>
                                        </p:tgtEl>
                                        <p:attrNameLst>
                                          <p:attrName>style.visibility</p:attrName>
                                        </p:attrNameLst>
                                      </p:cBhvr>
                                      <p:to>
                                        <p:strVal val="visible"/>
                                      </p:to>
                                    </p:set>
                                    <p:animEffect transition="in" filter="wipe(right)">
                                      <p:cBhvr>
                                        <p:cTn id="23" dur="500"/>
                                        <p:tgtEl>
                                          <p:spTgt spid="5226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p:bldP spid="52262" grpId="0" animBg="1"/>
      <p:bldP spid="5226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4"/>
          <p:cNvSpPr>
            <a:spLocks noGrp="1" noChangeArrowheads="1"/>
          </p:cNvSpPr>
          <p:nvPr>
            <p:ph type="title" idx="4294967295"/>
          </p:nvPr>
        </p:nvSpPr>
        <p:spPr/>
        <p:txBody>
          <a:bodyPr/>
          <a:lstStyle/>
          <a:p>
            <a:pPr eaLnBrk="1" hangingPunct="1"/>
            <a:r>
              <a:rPr lang="en-GB" smtClean="0"/>
              <a:t>Representing inequalities on number lines</a:t>
            </a:r>
          </a:p>
        </p:txBody>
      </p:sp>
      <p:sp>
        <p:nvSpPr>
          <p:cNvPr id="18437" name="Text Box 5"/>
          <p:cNvSpPr txBox="1">
            <a:spLocks noChangeArrowheads="1"/>
          </p:cNvSpPr>
          <p:nvPr/>
        </p:nvSpPr>
        <p:spPr bwMode="auto">
          <a:xfrm>
            <a:off x="304800" y="1143000"/>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Suppose –1 </a:t>
            </a:r>
            <a:r>
              <a:rPr lang="en-US">
                <a:solidFill>
                  <a:schemeClr val="tx1"/>
                </a:solidFill>
              </a:rPr>
              <a:t>≤</a:t>
            </a:r>
            <a:r>
              <a:rPr lang="en-GB"/>
              <a:t> </a:t>
            </a:r>
            <a:r>
              <a:rPr lang="en-GB" i="1">
                <a:solidFill>
                  <a:schemeClr val="tx1"/>
                </a:solidFill>
                <a:latin typeface="Times New Roman" pitchFamily="18" charset="0"/>
              </a:rPr>
              <a:t>x</a:t>
            </a:r>
            <a:r>
              <a:rPr lang="en-GB">
                <a:solidFill>
                  <a:schemeClr val="tx1"/>
                </a:solidFill>
              </a:rPr>
              <a:t> </a:t>
            </a:r>
            <a:r>
              <a:rPr lang="en-US">
                <a:solidFill>
                  <a:schemeClr val="tx1"/>
                </a:solidFill>
              </a:rPr>
              <a:t>&lt;</a:t>
            </a:r>
            <a:r>
              <a:rPr lang="en-GB">
                <a:solidFill>
                  <a:schemeClr val="tx1"/>
                </a:solidFill>
              </a:rPr>
              <a:t> 4. Although </a:t>
            </a:r>
            <a:r>
              <a:rPr lang="en-GB" i="1">
                <a:solidFill>
                  <a:schemeClr val="tx1"/>
                </a:solidFill>
                <a:latin typeface="Times New Roman" pitchFamily="18" charset="0"/>
              </a:rPr>
              <a:t>x</a:t>
            </a:r>
            <a:r>
              <a:rPr lang="en-GB">
                <a:solidFill>
                  <a:schemeClr val="tx1"/>
                </a:solidFill>
              </a:rPr>
              <a:t> is between two values,</a:t>
            </a:r>
            <a:r>
              <a:rPr lang="en-GB"/>
              <a:t> there are still infinitely many values that </a:t>
            </a:r>
            <a:r>
              <a:rPr lang="en-GB" i="1">
                <a:latin typeface="Times New Roman" pitchFamily="18" charset="0"/>
              </a:rPr>
              <a:t>x</a:t>
            </a:r>
            <a:r>
              <a:rPr lang="en-GB"/>
              <a:t> could have.</a:t>
            </a:r>
          </a:p>
        </p:txBody>
      </p:sp>
      <p:sp>
        <p:nvSpPr>
          <p:cNvPr id="56326" name="Text Box 6"/>
          <p:cNvSpPr txBox="1">
            <a:spLocks noChangeArrowheads="1"/>
          </p:cNvSpPr>
          <p:nvPr/>
        </p:nvSpPr>
        <p:spPr bwMode="auto">
          <a:xfrm>
            <a:off x="304800" y="2743200"/>
            <a:ext cx="861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We can represent the </a:t>
            </a:r>
            <a:r>
              <a:rPr lang="en-GB" b="1">
                <a:solidFill>
                  <a:srgbClr val="FF6600"/>
                </a:solidFill>
              </a:rPr>
              <a:t>solution set</a:t>
            </a:r>
            <a:r>
              <a:rPr lang="en-GB"/>
              <a:t> on a number line as follows:</a:t>
            </a:r>
            <a:endParaRPr lang="en-GB">
              <a:solidFill>
                <a:schemeClr val="tx1"/>
              </a:solidFill>
            </a:endParaRPr>
          </a:p>
        </p:txBody>
      </p:sp>
      <p:grpSp>
        <p:nvGrpSpPr>
          <p:cNvPr id="2" name="Group 46"/>
          <p:cNvGrpSpPr>
            <a:grpSpLocks/>
          </p:cNvGrpSpPr>
          <p:nvPr/>
        </p:nvGrpSpPr>
        <p:grpSpPr bwMode="auto">
          <a:xfrm>
            <a:off x="304800" y="2063750"/>
            <a:ext cx="7848600" cy="581025"/>
            <a:chOff x="192" y="1300"/>
            <a:chExt cx="4944" cy="366"/>
          </a:xfrm>
        </p:grpSpPr>
        <p:sp>
          <p:nvSpPr>
            <p:cNvPr id="18472" name="Text Box 8"/>
            <p:cNvSpPr txBox="1">
              <a:spLocks noChangeArrowheads="1"/>
            </p:cNvSpPr>
            <p:nvPr/>
          </p:nvSpPr>
          <p:spPr bwMode="auto">
            <a:xfrm>
              <a:off x="192" y="1339"/>
              <a:ext cx="49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a:t>
              </a:r>
              <a:r>
                <a:rPr lang="en-GB"/>
                <a:t> could be equal to     2,     –0.7,    –3    ,    1.648953    …</a:t>
              </a:r>
            </a:p>
          </p:txBody>
        </p:sp>
        <p:grpSp>
          <p:nvGrpSpPr>
            <p:cNvPr id="18473" name="Group 45"/>
            <p:cNvGrpSpPr>
              <a:grpSpLocks/>
            </p:cNvGrpSpPr>
            <p:nvPr/>
          </p:nvGrpSpPr>
          <p:grpSpPr bwMode="auto">
            <a:xfrm>
              <a:off x="3379" y="1300"/>
              <a:ext cx="258" cy="366"/>
              <a:chOff x="3379" y="1300"/>
              <a:chExt cx="258" cy="366"/>
            </a:xfrm>
          </p:grpSpPr>
          <p:sp>
            <p:nvSpPr>
              <p:cNvPr id="18474" name="Text Box 10"/>
              <p:cNvSpPr txBox="1">
                <a:spLocks noChangeArrowheads="1"/>
              </p:cNvSpPr>
              <p:nvPr/>
            </p:nvSpPr>
            <p:spPr bwMode="auto">
              <a:xfrm>
                <a:off x="3379" y="1300"/>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a:t>16</a:t>
                </a:r>
              </a:p>
            </p:txBody>
          </p:sp>
          <p:sp>
            <p:nvSpPr>
              <p:cNvPr id="18475" name="Line 11"/>
              <p:cNvSpPr>
                <a:spLocks noChangeShapeType="1"/>
              </p:cNvSpPr>
              <p:nvPr/>
            </p:nvSpPr>
            <p:spPr bwMode="auto">
              <a:xfrm>
                <a:off x="3436" y="1483"/>
                <a:ext cx="1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6" name="Text Box 12"/>
              <p:cNvSpPr txBox="1">
                <a:spLocks noChangeArrowheads="1"/>
              </p:cNvSpPr>
              <p:nvPr/>
            </p:nvSpPr>
            <p:spPr bwMode="auto">
              <a:xfrm>
                <a:off x="3379" y="1454"/>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600"/>
                  <a:t>17</a:t>
                </a:r>
              </a:p>
            </p:txBody>
          </p:sp>
        </p:grpSp>
      </p:grpSp>
      <p:grpSp>
        <p:nvGrpSpPr>
          <p:cNvPr id="4" name="Group 44"/>
          <p:cNvGrpSpPr>
            <a:grpSpLocks/>
          </p:cNvGrpSpPr>
          <p:nvPr/>
        </p:nvGrpSpPr>
        <p:grpSpPr bwMode="auto">
          <a:xfrm>
            <a:off x="425450" y="4141788"/>
            <a:ext cx="8291513" cy="609600"/>
            <a:chOff x="268" y="2705"/>
            <a:chExt cx="5223" cy="384"/>
          </a:xfrm>
        </p:grpSpPr>
        <p:sp>
          <p:nvSpPr>
            <p:cNvPr id="18449" name="Line 14"/>
            <p:cNvSpPr>
              <a:spLocks noChangeShapeType="1"/>
            </p:cNvSpPr>
            <p:nvPr/>
          </p:nvSpPr>
          <p:spPr bwMode="auto">
            <a:xfrm>
              <a:off x="338" y="2705"/>
              <a:ext cx="51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 name="Line 15"/>
            <p:cNvSpPr>
              <a:spLocks noChangeShapeType="1"/>
            </p:cNvSpPr>
            <p:nvPr/>
          </p:nvSpPr>
          <p:spPr bwMode="auto">
            <a:xfrm>
              <a:off x="434"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1" name="Line 16"/>
            <p:cNvSpPr>
              <a:spLocks noChangeShapeType="1"/>
            </p:cNvSpPr>
            <p:nvPr/>
          </p:nvSpPr>
          <p:spPr bwMode="auto">
            <a:xfrm>
              <a:off x="928"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2" name="Line 17"/>
            <p:cNvSpPr>
              <a:spLocks noChangeShapeType="1"/>
            </p:cNvSpPr>
            <p:nvPr/>
          </p:nvSpPr>
          <p:spPr bwMode="auto">
            <a:xfrm>
              <a:off x="1422"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3" name="Line 18"/>
            <p:cNvSpPr>
              <a:spLocks noChangeShapeType="1"/>
            </p:cNvSpPr>
            <p:nvPr/>
          </p:nvSpPr>
          <p:spPr bwMode="auto">
            <a:xfrm>
              <a:off x="1917"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4" name="Line 19"/>
            <p:cNvSpPr>
              <a:spLocks noChangeShapeType="1"/>
            </p:cNvSpPr>
            <p:nvPr/>
          </p:nvSpPr>
          <p:spPr bwMode="auto">
            <a:xfrm>
              <a:off x="2411"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5" name="Line 20"/>
            <p:cNvSpPr>
              <a:spLocks noChangeShapeType="1"/>
            </p:cNvSpPr>
            <p:nvPr/>
          </p:nvSpPr>
          <p:spPr bwMode="auto">
            <a:xfrm>
              <a:off x="2906"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6" name="Line 21"/>
            <p:cNvSpPr>
              <a:spLocks noChangeShapeType="1"/>
            </p:cNvSpPr>
            <p:nvPr/>
          </p:nvSpPr>
          <p:spPr bwMode="auto">
            <a:xfrm>
              <a:off x="3400"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7" name="Line 22"/>
            <p:cNvSpPr>
              <a:spLocks noChangeShapeType="1"/>
            </p:cNvSpPr>
            <p:nvPr/>
          </p:nvSpPr>
          <p:spPr bwMode="auto">
            <a:xfrm>
              <a:off x="3894"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8" name="Line 23"/>
            <p:cNvSpPr>
              <a:spLocks noChangeShapeType="1"/>
            </p:cNvSpPr>
            <p:nvPr/>
          </p:nvSpPr>
          <p:spPr bwMode="auto">
            <a:xfrm>
              <a:off x="4389"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24"/>
            <p:cNvSpPr>
              <a:spLocks noChangeShapeType="1"/>
            </p:cNvSpPr>
            <p:nvPr/>
          </p:nvSpPr>
          <p:spPr bwMode="auto">
            <a:xfrm>
              <a:off x="4883"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0" name="Line 25"/>
            <p:cNvSpPr>
              <a:spLocks noChangeShapeType="1"/>
            </p:cNvSpPr>
            <p:nvPr/>
          </p:nvSpPr>
          <p:spPr bwMode="auto">
            <a:xfrm>
              <a:off x="5378" y="2705"/>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1" name="Text Box 26"/>
            <p:cNvSpPr txBox="1">
              <a:spLocks noChangeArrowheads="1"/>
            </p:cNvSpPr>
            <p:nvPr/>
          </p:nvSpPr>
          <p:spPr bwMode="auto">
            <a:xfrm>
              <a:off x="268" y="280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sp>
          <p:nvSpPr>
            <p:cNvPr id="18462" name="Text Box 27"/>
            <p:cNvSpPr txBox="1">
              <a:spLocks noChangeArrowheads="1"/>
            </p:cNvSpPr>
            <p:nvPr/>
          </p:nvSpPr>
          <p:spPr bwMode="auto">
            <a:xfrm>
              <a:off x="763" y="280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sp>
          <p:nvSpPr>
            <p:cNvPr id="18463" name="Text Box 28"/>
            <p:cNvSpPr txBox="1">
              <a:spLocks noChangeArrowheads="1"/>
            </p:cNvSpPr>
            <p:nvPr/>
          </p:nvSpPr>
          <p:spPr bwMode="auto">
            <a:xfrm>
              <a:off x="1256" y="2801"/>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18464" name="Text Box 29"/>
            <p:cNvSpPr txBox="1">
              <a:spLocks noChangeArrowheads="1"/>
            </p:cNvSpPr>
            <p:nvPr/>
          </p:nvSpPr>
          <p:spPr bwMode="auto">
            <a:xfrm>
              <a:off x="1802"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0</a:t>
              </a:r>
            </a:p>
          </p:txBody>
        </p:sp>
        <p:sp>
          <p:nvSpPr>
            <p:cNvPr id="18465" name="Text Box 30"/>
            <p:cNvSpPr txBox="1">
              <a:spLocks noChangeArrowheads="1"/>
            </p:cNvSpPr>
            <p:nvPr/>
          </p:nvSpPr>
          <p:spPr bwMode="auto">
            <a:xfrm>
              <a:off x="2297"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18466" name="Text Box 31"/>
            <p:cNvSpPr txBox="1">
              <a:spLocks noChangeArrowheads="1"/>
            </p:cNvSpPr>
            <p:nvPr/>
          </p:nvSpPr>
          <p:spPr bwMode="auto">
            <a:xfrm>
              <a:off x="2796"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sp>
          <p:nvSpPr>
            <p:cNvPr id="18467" name="Text Box 32"/>
            <p:cNvSpPr txBox="1">
              <a:spLocks noChangeArrowheads="1"/>
            </p:cNvSpPr>
            <p:nvPr/>
          </p:nvSpPr>
          <p:spPr bwMode="auto">
            <a:xfrm>
              <a:off x="3283"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sp>
          <p:nvSpPr>
            <p:cNvPr id="18468" name="Text Box 33"/>
            <p:cNvSpPr txBox="1">
              <a:spLocks noChangeArrowheads="1"/>
            </p:cNvSpPr>
            <p:nvPr/>
          </p:nvSpPr>
          <p:spPr bwMode="auto">
            <a:xfrm>
              <a:off x="3781"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p>
          </p:txBody>
        </p:sp>
        <p:sp>
          <p:nvSpPr>
            <p:cNvPr id="18469" name="Text Box 34"/>
            <p:cNvSpPr txBox="1">
              <a:spLocks noChangeArrowheads="1"/>
            </p:cNvSpPr>
            <p:nvPr/>
          </p:nvSpPr>
          <p:spPr bwMode="auto">
            <a:xfrm>
              <a:off x="4274"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a:t>
              </a:r>
            </a:p>
          </p:txBody>
        </p:sp>
        <p:sp>
          <p:nvSpPr>
            <p:cNvPr id="18470" name="Text Box 35"/>
            <p:cNvSpPr txBox="1">
              <a:spLocks noChangeArrowheads="1"/>
            </p:cNvSpPr>
            <p:nvPr/>
          </p:nvSpPr>
          <p:spPr bwMode="auto">
            <a:xfrm>
              <a:off x="4771"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a:t>
              </a:r>
            </a:p>
          </p:txBody>
        </p:sp>
        <p:sp>
          <p:nvSpPr>
            <p:cNvPr id="18471" name="Text Box 36"/>
            <p:cNvSpPr txBox="1">
              <a:spLocks noChangeArrowheads="1"/>
            </p:cNvSpPr>
            <p:nvPr/>
          </p:nvSpPr>
          <p:spPr bwMode="auto">
            <a:xfrm>
              <a:off x="5268" y="28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7</a:t>
              </a:r>
            </a:p>
          </p:txBody>
        </p:sp>
      </p:grpSp>
      <p:sp>
        <p:nvSpPr>
          <p:cNvPr id="56357" name="Oval 37"/>
          <p:cNvSpPr>
            <a:spLocks noChangeArrowheads="1"/>
          </p:cNvSpPr>
          <p:nvPr/>
        </p:nvSpPr>
        <p:spPr bwMode="auto">
          <a:xfrm>
            <a:off x="6089650" y="3886200"/>
            <a:ext cx="179388" cy="179388"/>
          </a:xfrm>
          <a:prstGeom prst="ellipse">
            <a:avLst/>
          </a:pr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58" name="Line 38"/>
          <p:cNvSpPr>
            <a:spLocks noChangeShapeType="1"/>
          </p:cNvSpPr>
          <p:nvPr/>
        </p:nvSpPr>
        <p:spPr bwMode="auto">
          <a:xfrm>
            <a:off x="2347913" y="3976688"/>
            <a:ext cx="3748087"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61" name="Oval 41"/>
          <p:cNvSpPr>
            <a:spLocks noChangeArrowheads="1"/>
          </p:cNvSpPr>
          <p:nvPr/>
        </p:nvSpPr>
        <p:spPr bwMode="auto">
          <a:xfrm>
            <a:off x="2166938" y="3886200"/>
            <a:ext cx="179387" cy="179388"/>
          </a:xfrm>
          <a:prstGeom prst="ellipse">
            <a:avLst/>
          </a:prstGeom>
          <a:solidFill>
            <a:srgbClr val="FF8E41"/>
          </a:solidFill>
          <a:ln w="28575">
            <a:solidFill>
              <a:srgbClr val="FF6600"/>
            </a:solidFill>
            <a:round/>
            <a:headEnd/>
            <a:tailEnd/>
          </a:ln>
        </p:spPr>
        <p:txBody>
          <a:bodyPr wrap="none" anchor="ctr"/>
          <a:lstStyle/>
          <a:p>
            <a:endParaRPr lang="en-US"/>
          </a:p>
        </p:txBody>
      </p:sp>
      <p:grpSp>
        <p:nvGrpSpPr>
          <p:cNvPr id="5" name="Group 43"/>
          <p:cNvGrpSpPr>
            <a:grpSpLocks/>
          </p:cNvGrpSpPr>
          <p:nvPr/>
        </p:nvGrpSpPr>
        <p:grpSpPr bwMode="auto">
          <a:xfrm>
            <a:off x="304800" y="4875213"/>
            <a:ext cx="8686800" cy="1187450"/>
            <a:chOff x="192" y="3312"/>
            <a:chExt cx="5472" cy="748"/>
          </a:xfrm>
        </p:grpSpPr>
        <p:sp>
          <p:nvSpPr>
            <p:cNvPr id="18446" name="Text Box 39"/>
            <p:cNvSpPr txBox="1">
              <a:spLocks noChangeArrowheads="1"/>
            </p:cNvSpPr>
            <p:nvPr/>
          </p:nvSpPr>
          <p:spPr bwMode="auto">
            <a:xfrm>
              <a:off x="192" y="3312"/>
              <a:ext cx="547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 solid circle,    , is used at –1 because this value is included and a hollow circle,    , is used at 4 because this value is not included. </a:t>
              </a:r>
            </a:p>
          </p:txBody>
        </p:sp>
        <p:sp>
          <p:nvSpPr>
            <p:cNvPr id="18447" name="Oval 40"/>
            <p:cNvSpPr>
              <a:spLocks noChangeArrowheads="1"/>
            </p:cNvSpPr>
            <p:nvPr/>
          </p:nvSpPr>
          <p:spPr bwMode="auto">
            <a:xfrm>
              <a:off x="1440" y="3399"/>
              <a:ext cx="113" cy="113"/>
            </a:xfrm>
            <a:prstGeom prst="ellipse">
              <a:avLst/>
            </a:prstGeom>
            <a:solidFill>
              <a:srgbClr val="FF8E41"/>
            </a:solidFill>
            <a:ln w="28575">
              <a:solidFill>
                <a:srgbClr val="FF6600"/>
              </a:solidFill>
              <a:round/>
              <a:headEnd/>
              <a:tailEnd/>
            </a:ln>
          </p:spPr>
          <p:txBody>
            <a:bodyPr wrap="none" anchor="ctr"/>
            <a:lstStyle/>
            <a:p>
              <a:endParaRPr lang="en-US"/>
            </a:p>
          </p:txBody>
        </p:sp>
        <p:sp>
          <p:nvSpPr>
            <p:cNvPr id="18448" name="Oval 42"/>
            <p:cNvSpPr>
              <a:spLocks noChangeArrowheads="1"/>
            </p:cNvSpPr>
            <p:nvPr/>
          </p:nvSpPr>
          <p:spPr bwMode="auto">
            <a:xfrm>
              <a:off x="1937" y="3631"/>
              <a:ext cx="113" cy="113"/>
            </a:xfrm>
            <a:prstGeom prst="ellipse">
              <a:avLst/>
            </a:pr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6367" name="Text Box 47"/>
          <p:cNvSpPr txBox="1">
            <a:spLocks noChangeArrowheads="1"/>
          </p:cNvSpPr>
          <p:nvPr/>
        </p:nvSpPr>
        <p:spPr bwMode="auto">
          <a:xfrm>
            <a:off x="1579563" y="5605463"/>
            <a:ext cx="6305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line represents all the values in between.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61"/>
                                        </p:tgtEl>
                                        <p:attrNameLst>
                                          <p:attrName>style.visibility</p:attrName>
                                        </p:attrNameLst>
                                      </p:cBhvr>
                                      <p:to>
                                        <p:strVal val="visible"/>
                                      </p:to>
                                    </p:set>
                                  </p:childTnLst>
                                </p:cTn>
                              </p:par>
                            </p:childTnLst>
                          </p:cTn>
                        </p:par>
                        <p:par>
                          <p:cTn id="19" fill="hold" nodeType="afterGroup">
                            <p:stCondLst>
                              <p:cond delay="0"/>
                            </p:stCondLst>
                            <p:childTnLst>
                              <p:par>
                                <p:cTn id="20" presetID="22" presetClass="entr" presetSubtype="8" fill="hold" grpId="0" nodeType="afterEffect">
                                  <p:stCondLst>
                                    <p:cond delay="0"/>
                                  </p:stCondLst>
                                  <p:childTnLst>
                                    <p:set>
                                      <p:cBhvr>
                                        <p:cTn id="21" dur="1" fill="hold">
                                          <p:stCondLst>
                                            <p:cond delay="0"/>
                                          </p:stCondLst>
                                        </p:cTn>
                                        <p:tgtEl>
                                          <p:spTgt spid="56358"/>
                                        </p:tgtEl>
                                        <p:attrNameLst>
                                          <p:attrName>style.visibility</p:attrName>
                                        </p:attrNameLst>
                                      </p:cBhvr>
                                      <p:to>
                                        <p:strVal val="visible"/>
                                      </p:to>
                                    </p:set>
                                    <p:animEffect transition="in" filter="wipe(left)">
                                      <p:cBhvr>
                                        <p:cTn id="22" dur="1000"/>
                                        <p:tgtEl>
                                          <p:spTgt spid="56358"/>
                                        </p:tgtEl>
                                      </p:cBhvr>
                                    </p:animEffect>
                                  </p:childTnLst>
                                </p:cTn>
                              </p:par>
                            </p:childTnLst>
                          </p:cTn>
                        </p:par>
                        <p:par>
                          <p:cTn id="23" fill="hold" nodeType="afterGroup">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56357"/>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6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p:bldP spid="56357" grpId="0" animBg="1"/>
      <p:bldP spid="56358" grpId="0" animBg="1"/>
      <p:bldP spid="56361" grpId="0" animBg="1"/>
      <p:bldP spid="563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4"/>
          <p:cNvSpPr>
            <a:spLocks noGrp="1" noChangeArrowheads="1"/>
          </p:cNvSpPr>
          <p:nvPr>
            <p:ph type="title" idx="4294967295"/>
          </p:nvPr>
        </p:nvSpPr>
        <p:spPr/>
        <p:txBody>
          <a:bodyPr/>
          <a:lstStyle/>
          <a:p>
            <a:pPr eaLnBrk="1" hangingPunct="1"/>
            <a:r>
              <a:rPr lang="en-US" smtClean="0"/>
              <a:t>Writing inequalities from number lines</a:t>
            </a:r>
            <a:endParaRPr lang="en-GB" smtClean="0"/>
          </a:p>
        </p:txBody>
      </p:sp>
      <p:grpSp>
        <p:nvGrpSpPr>
          <p:cNvPr id="2054" name="Group 34"/>
          <p:cNvGrpSpPr>
            <a:grpSpLocks/>
          </p:cNvGrpSpPr>
          <p:nvPr/>
        </p:nvGrpSpPr>
        <p:grpSpPr bwMode="auto">
          <a:xfrm>
            <a:off x="7304088" y="115888"/>
            <a:ext cx="576262" cy="576262"/>
            <a:chOff x="4601" y="73"/>
            <a:chExt cx="363" cy="363"/>
          </a:xfrm>
        </p:grpSpPr>
        <p:pic>
          <p:nvPicPr>
            <p:cNvPr id="2055" name="Picture 35"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Oval 36"/>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057" name="Oval 37"/>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2050" r:id="rId2" imgW="9142857" imgH="5187731"/>
        </mc:Choice>
        <mc:Fallback>
          <p:control r:id="rId2" imgW="9142857" imgH="5187731">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38213"/>
                  <a:ext cx="9144000" cy="51879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4"/>
          <p:cNvSpPr>
            <a:spLocks noGrp="1" noChangeArrowheads="1"/>
          </p:cNvSpPr>
          <p:nvPr>
            <p:ph type="title" idx="4294967295"/>
          </p:nvPr>
        </p:nvSpPr>
        <p:spPr/>
        <p:txBody>
          <a:bodyPr/>
          <a:lstStyle/>
          <a:p>
            <a:pPr eaLnBrk="1" hangingPunct="1"/>
            <a:r>
              <a:rPr lang="en-US" sz="2700" smtClean="0"/>
              <a:t>Representing inequalities on number lines</a:t>
            </a:r>
            <a:endParaRPr lang="en-GB" sz="2700" smtClean="0"/>
          </a:p>
        </p:txBody>
      </p:sp>
      <p:grpSp>
        <p:nvGrpSpPr>
          <p:cNvPr id="3078" name="Group 37"/>
          <p:cNvGrpSpPr>
            <a:grpSpLocks/>
          </p:cNvGrpSpPr>
          <p:nvPr/>
        </p:nvGrpSpPr>
        <p:grpSpPr bwMode="auto">
          <a:xfrm>
            <a:off x="7304088" y="115888"/>
            <a:ext cx="576262" cy="576262"/>
            <a:chOff x="4601" y="73"/>
            <a:chExt cx="363" cy="363"/>
          </a:xfrm>
        </p:grpSpPr>
        <p:pic>
          <p:nvPicPr>
            <p:cNvPr id="3079" name="Picture 38"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Oval 39"/>
            <p:cNvSpPr>
              <a:spLocks noChangeAspect="1" noChangeArrowheads="1"/>
            </p:cNvSpPr>
            <p:nvPr/>
          </p:nvSpPr>
          <p:spPr bwMode="auto">
            <a:xfrm>
              <a:off x="4601" y="73"/>
              <a:ext cx="363" cy="363"/>
            </a:xfrm>
            <a:prstGeom prst="ellipse">
              <a:avLst/>
            </a:prstGeom>
            <a:noFill/>
            <a:ln w="1270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081" name="Oval 40"/>
            <p:cNvSpPr>
              <a:spLocks noChangeAspect="1" noChangeArrowheads="1"/>
            </p:cNvSpPr>
            <p:nvPr/>
          </p:nvSpPr>
          <p:spPr bwMode="auto">
            <a:xfrm>
              <a:off x="4629" y="106"/>
              <a:ext cx="295" cy="295"/>
            </a:xfrm>
            <a:prstGeom prst="ellipse">
              <a:avLst/>
            </a:prstGeom>
            <a:noFill/>
            <a:ln w="25400">
              <a:solidFill>
                <a:srgbClr val="01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3074" r:id="rId2" imgW="9142857" imgH="5187731"/>
        </mc:Choice>
        <mc:Fallback>
          <p:control r:id="rId2" imgW="9142857" imgH="5187731">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38213"/>
                  <a:ext cx="9144000" cy="51879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theme/theme1.xml><?xml version="1.0" encoding="utf-8"?>
<a:theme xmlns:a="http://schemas.openxmlformats.org/drawingml/2006/main" name="Boardworks template">
  <a:themeElements>
    <a:clrScheme name="Boardworks template 13">
      <a:dk1>
        <a:srgbClr val="000066"/>
      </a:dk1>
      <a:lt1>
        <a:srgbClr val="FFFFFF"/>
      </a:lt1>
      <a:dk2>
        <a:srgbClr val="5B0091"/>
      </a:dk2>
      <a:lt2>
        <a:srgbClr val="111111"/>
      </a:lt2>
      <a:accent1>
        <a:srgbClr val="D0B8E0"/>
      </a:accent1>
      <a:accent2>
        <a:srgbClr val="80D0E8"/>
      </a:accent2>
      <a:accent3>
        <a:srgbClr val="FFFFFF"/>
      </a:accent3>
      <a:accent4>
        <a:srgbClr val="000056"/>
      </a:accent4>
      <a:accent5>
        <a:srgbClr val="E4D8ED"/>
      </a:accent5>
      <a:accent6>
        <a:srgbClr val="73BCD2"/>
      </a:accent6>
      <a:hlink>
        <a:srgbClr val="C0E890"/>
      </a:hlink>
      <a:folHlink>
        <a:srgbClr val="FFFF90"/>
      </a:folHlink>
    </a:clrScheme>
    <a:fontScheme name="Boardworks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lnDef>
  </a:objectDefaults>
  <a:extraClrSchemeLst>
    <a:extraClrScheme>
      <a:clrScheme name="Boardwork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oardwork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oardwork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oardwork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oardwork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oardwork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oardwork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oardwork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oardwork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oardwork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oardwork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oardwork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oardworks template 13">
        <a:dk1>
          <a:srgbClr val="000066"/>
        </a:dk1>
        <a:lt1>
          <a:srgbClr val="FFFFFF"/>
        </a:lt1>
        <a:dk2>
          <a:srgbClr val="5B0091"/>
        </a:dk2>
        <a:lt2>
          <a:srgbClr val="111111"/>
        </a:lt2>
        <a:accent1>
          <a:srgbClr val="D0B8E0"/>
        </a:accent1>
        <a:accent2>
          <a:srgbClr val="80D0E8"/>
        </a:accent2>
        <a:accent3>
          <a:srgbClr val="FFFFFF"/>
        </a:accent3>
        <a:accent4>
          <a:srgbClr val="000056"/>
        </a:accent4>
        <a:accent5>
          <a:srgbClr val="E4D8ED"/>
        </a:accent5>
        <a:accent6>
          <a:srgbClr val="73BCD2"/>
        </a:accent6>
        <a:hlink>
          <a:srgbClr val="C0E890"/>
        </a:hlink>
        <a:folHlink>
          <a:srgbClr val="FFFF9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Data\Microsoft\Templates\Boardworks template.pot</Template>
  <TotalTime>4771</TotalTime>
  <Words>4562</Words>
  <Application>Microsoft Office PowerPoint</Application>
  <PresentationFormat>On-screen Show (4:3)</PresentationFormat>
  <Paragraphs>762</Paragraphs>
  <Slides>50</Slides>
  <Notes>50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4" baseType="lpstr">
      <vt:lpstr>Arial</vt:lpstr>
      <vt:lpstr>Times New Roman</vt:lpstr>
      <vt:lpstr>Boardworks template</vt:lpstr>
      <vt:lpstr>Flash Document</vt:lpstr>
      <vt:lpstr>PowerPoint Presentation</vt:lpstr>
      <vt:lpstr>Contents</vt:lpstr>
      <vt:lpstr>Inequalities</vt:lpstr>
      <vt:lpstr>Reversing inequalities</vt:lpstr>
      <vt:lpstr>Representing inequalities on number lines</vt:lpstr>
      <vt:lpstr>Representing inequalities on number lines</vt:lpstr>
      <vt:lpstr>Representing inequalities on number lines</vt:lpstr>
      <vt:lpstr>Writing inequalities from number lines</vt:lpstr>
      <vt:lpstr>Representing inequalities on number lines</vt:lpstr>
      <vt:lpstr>Integer solutions</vt:lpstr>
      <vt:lpstr>Integer solutions</vt:lpstr>
      <vt:lpstr>Contents</vt:lpstr>
      <vt:lpstr>Solving linear inequalities</vt:lpstr>
      <vt:lpstr>Solving linear inequalities</vt:lpstr>
      <vt:lpstr>Checking solutions</vt:lpstr>
      <vt:lpstr>Multiplying or dividing by negatives</vt:lpstr>
      <vt:lpstr>Multiplying or dividing by negatives</vt:lpstr>
      <vt:lpstr>Solving combined linear inequalities</vt:lpstr>
      <vt:lpstr>Solving combined linear inequalities</vt:lpstr>
      <vt:lpstr>Overlapping solutions</vt:lpstr>
      <vt:lpstr>Solutions in two parts</vt:lpstr>
      <vt:lpstr>Contents</vt:lpstr>
      <vt:lpstr>Vertical regions</vt:lpstr>
      <vt:lpstr>Vertical regions</vt:lpstr>
      <vt:lpstr>Vertical regions 1</vt:lpstr>
      <vt:lpstr>Vertical regions 2</vt:lpstr>
      <vt:lpstr>Horizontal regions</vt:lpstr>
      <vt:lpstr>Horizontal regions</vt:lpstr>
      <vt:lpstr>Horizontal regions 1</vt:lpstr>
      <vt:lpstr>Horizontal regions 2</vt:lpstr>
      <vt:lpstr>Horizontal and vertical regions combined</vt:lpstr>
      <vt:lpstr>Horizontal and vertical regions combined</vt:lpstr>
      <vt:lpstr>Contents</vt:lpstr>
      <vt:lpstr>Inequalities in two variables</vt:lpstr>
      <vt:lpstr>Inequalities in two variables</vt:lpstr>
      <vt:lpstr>Inequalities in two variables</vt:lpstr>
      <vt:lpstr>Inequalities in two variables</vt:lpstr>
      <vt:lpstr>Inequalities in two variables</vt:lpstr>
      <vt:lpstr>Combining inequalities in two variables 1</vt:lpstr>
      <vt:lpstr>Combining inequalities in two variables 2</vt:lpstr>
      <vt:lpstr>Real-life problems</vt:lpstr>
      <vt:lpstr>Real-life problems</vt:lpstr>
      <vt:lpstr>Contents</vt:lpstr>
      <vt:lpstr>Quadratic inequalities</vt:lpstr>
      <vt:lpstr>Quadratic inequalities</vt:lpstr>
      <vt:lpstr>Quadratic inequalities</vt:lpstr>
      <vt:lpstr>Quadratic inequalities</vt:lpstr>
      <vt:lpstr>Quadratic inequalities</vt:lpstr>
      <vt:lpstr>Quadratic inequalities</vt:lpstr>
      <vt:lpstr>Quadratic inequalities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 Inequalities</dc:title>
  <dc:creator>©Boardworks Ltd 2005</dc:creator>
  <cp:lastModifiedBy>Teacher E-Solutions</cp:lastModifiedBy>
  <cp:revision>100</cp:revision>
  <dcterms:created xsi:type="dcterms:W3CDTF">2003-07-21T09:50:03Z</dcterms:created>
  <dcterms:modified xsi:type="dcterms:W3CDTF">2019-01-18T17:05:30Z</dcterms:modified>
</cp:coreProperties>
</file>