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06F95-BCC3-4CFF-A424-00108AA70EB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615A1-C5A5-4BE0-9916-61F0BC58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3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4F9C2-8BCD-451E-818B-84685D3ACDB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EF96B-7EBE-4D39-802A-662678EF0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1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B3B1A-5057-46FE-9649-897A4206BC8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C48EB-53E0-4019-A32D-C586B543A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3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F0AD9-4FB9-4403-B56A-3C92768E9E3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118BD-1CC7-4EEF-8A64-82C658FF1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8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529F3-2581-47D0-A0EB-E39F7548077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1158A-EE81-4F98-8243-A0CD042B3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4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A302F-A4C1-442E-B7D9-515D388A967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A062C-DAE6-438C-AFFB-E77EF3F45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0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A843-58F2-4852-9F88-810AF38C0FD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0C030-1D92-4C98-A2B3-ACFBF980F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5F4B1-5DDE-42F5-B0CC-0A2A3E45C1C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0F926-7D0D-49A5-9D30-79D1A540F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1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D0ECF-6BD8-468B-AE62-C42C60641A5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DFFCB-0310-4D0F-AD61-3511CCB29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6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0B0A7-2CFD-4D28-8F6C-3A56724B059B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3F3C1-2C2E-42AB-B818-6909F752B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2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7C081-8DEF-4412-B800-798FBD56A1B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7923-2EA5-4B8A-806A-2EFE9829A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7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5A3301-2106-4854-86A6-49F39BC42D0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E40D3C-50D9-4794-AA33-02490E7A8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32.emf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127250" y="2468563"/>
            <a:ext cx="467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7030A0"/>
                </a:solidFill>
                <a:latin typeface="Comic Sans MS" pitchFamily="66" charset="0"/>
              </a:rPr>
              <a:t>Calculating Distance</a:t>
            </a:r>
          </a:p>
        </p:txBody>
      </p:sp>
      <p:sp>
        <p:nvSpPr>
          <p:cNvPr id="13315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65250" y="2524125"/>
            <a:ext cx="403225" cy="327025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537200" cy="949325"/>
          </a:xfrm>
        </p:spPr>
        <p:txBody>
          <a:bodyPr/>
          <a:lstStyle/>
          <a:p>
            <a:r>
              <a:rPr lang="en-GB" sz="3600" smtClean="0">
                <a:solidFill>
                  <a:srgbClr val="7030A0"/>
                </a:solidFill>
                <a:latin typeface="Comic Sans MS" pitchFamily="66" charset="0"/>
              </a:rPr>
              <a:t>Time Distance Speed</a:t>
            </a:r>
          </a:p>
        </p:txBody>
      </p:sp>
      <p:sp>
        <p:nvSpPr>
          <p:cNvPr id="13317" name="Text Box 12"/>
          <p:cNvSpPr txBox="1">
            <a:spLocks noChangeArrowheads="1"/>
          </p:cNvSpPr>
          <p:nvPr/>
        </p:nvSpPr>
        <p:spPr bwMode="auto">
          <a:xfrm>
            <a:off x="2127250" y="2986088"/>
            <a:ext cx="2773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7030A0"/>
                </a:solidFill>
                <a:latin typeface="Comic Sans MS" pitchFamily="66" charset="0"/>
              </a:rPr>
              <a:t>Calculating Speed</a:t>
            </a:r>
          </a:p>
        </p:txBody>
      </p:sp>
      <p:sp>
        <p:nvSpPr>
          <p:cNvPr id="13318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65250" y="3027363"/>
            <a:ext cx="412750" cy="336550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14"/>
          <p:cNvSpPr txBox="1">
            <a:spLocks noChangeArrowheads="1"/>
          </p:cNvSpPr>
          <p:nvPr/>
        </p:nvSpPr>
        <p:spPr bwMode="auto">
          <a:xfrm>
            <a:off x="2127250" y="3503613"/>
            <a:ext cx="2584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7030A0"/>
                </a:solidFill>
                <a:latin typeface="Comic Sans MS" pitchFamily="66" charset="0"/>
              </a:rPr>
              <a:t>Calculating Time</a:t>
            </a:r>
          </a:p>
        </p:txBody>
      </p:sp>
      <p:sp>
        <p:nvSpPr>
          <p:cNvPr id="13320" name="AutoShap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65250" y="3540125"/>
            <a:ext cx="419100" cy="355600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23"/>
          <p:cNvSpPr txBox="1">
            <a:spLocks noChangeArrowheads="1"/>
          </p:cNvSpPr>
          <p:nvPr/>
        </p:nvSpPr>
        <p:spPr bwMode="auto">
          <a:xfrm>
            <a:off x="2127250" y="4538663"/>
            <a:ext cx="6332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7030A0"/>
                </a:solidFill>
                <a:latin typeface="Comic Sans MS" pitchFamily="66" charset="0"/>
              </a:rPr>
              <a:t>Converting Hour Minutes to Decimal Time</a:t>
            </a:r>
          </a:p>
        </p:txBody>
      </p:sp>
      <p:sp>
        <p:nvSpPr>
          <p:cNvPr id="13322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65250" y="4584700"/>
            <a:ext cx="430213" cy="346075"/>
          </a:xfrm>
          <a:prstGeom prst="actionButtonForwardNex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Text Box 25"/>
          <p:cNvSpPr txBox="1">
            <a:spLocks noChangeArrowheads="1"/>
          </p:cNvSpPr>
          <p:nvPr/>
        </p:nvSpPr>
        <p:spPr bwMode="auto">
          <a:xfrm>
            <a:off x="2127250" y="4021138"/>
            <a:ext cx="549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7030A0"/>
                </a:solidFill>
                <a:latin typeface="Comic Sans MS" pitchFamily="66" charset="0"/>
              </a:rPr>
              <a:t>Time, Distance and Speed Problems</a:t>
            </a:r>
          </a:p>
        </p:txBody>
      </p:sp>
      <p:sp>
        <p:nvSpPr>
          <p:cNvPr id="13324" name="AutoShape 2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65250" y="4071938"/>
            <a:ext cx="420688" cy="336550"/>
          </a:xfrm>
          <a:prstGeom prst="actionButtonForwardNex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Text Box 27"/>
          <p:cNvSpPr txBox="1">
            <a:spLocks noChangeArrowheads="1"/>
          </p:cNvSpPr>
          <p:nvPr/>
        </p:nvSpPr>
        <p:spPr bwMode="auto">
          <a:xfrm>
            <a:off x="2127250" y="5056188"/>
            <a:ext cx="6332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7030A0"/>
                </a:solidFill>
                <a:latin typeface="Comic Sans MS" pitchFamily="66" charset="0"/>
              </a:rPr>
              <a:t>Converting Decimal Time to Hour Minutes</a:t>
            </a:r>
          </a:p>
        </p:txBody>
      </p:sp>
      <p:sp>
        <p:nvSpPr>
          <p:cNvPr id="13326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65250" y="5106988"/>
            <a:ext cx="430213" cy="346075"/>
          </a:xfrm>
          <a:prstGeom prst="actionButtonForwardNext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29"/>
          <p:cNvSpPr txBox="1">
            <a:spLocks noChangeArrowheads="1"/>
          </p:cNvSpPr>
          <p:nvPr/>
        </p:nvSpPr>
        <p:spPr bwMode="auto">
          <a:xfrm>
            <a:off x="2127250" y="5573713"/>
            <a:ext cx="3684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7030A0"/>
                </a:solidFill>
                <a:latin typeface="Comic Sans MS" pitchFamily="66" charset="0"/>
              </a:rPr>
              <a:t>Time – Distance Graphs</a:t>
            </a:r>
          </a:p>
        </p:txBody>
      </p:sp>
      <p:sp>
        <p:nvSpPr>
          <p:cNvPr id="13328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65250" y="5629275"/>
            <a:ext cx="430213" cy="346075"/>
          </a:xfrm>
          <a:prstGeom prst="actionButtonForwardNex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5770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Know the speed formula. 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22533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05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>
                <a:solidFill>
                  <a:srgbClr val="FFFF00"/>
                </a:solidFill>
              </a:rPr>
              <a:t>1.   To explain how to work out simple speed calculations using the speed formula.</a:t>
            </a:r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Speed</a:t>
            </a:r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3087688" y="1352550"/>
            <a:ext cx="3084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 Working Out Speed</a:t>
            </a: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5029200" y="3529013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2.	Use the formula to work out simple speed calculations. 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3" grpId="0"/>
      <p:bldP spid="157705" grpId="0"/>
      <p:bldP spid="1577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Speed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>
              <a:latin typeface="Tahoma" pitchFamily="34" charset="0"/>
            </a:endParaRPr>
          </a:p>
        </p:txBody>
      </p:sp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3086100" y="1395413"/>
            <a:ext cx="299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Working Out Speed</a:t>
            </a:r>
          </a:p>
        </p:txBody>
      </p:sp>
      <p:sp>
        <p:nvSpPr>
          <p:cNvPr id="158728" name="Text Box 8"/>
          <p:cNvSpPr txBox="1">
            <a:spLocks noChangeArrowheads="1"/>
          </p:cNvSpPr>
          <p:nvPr/>
        </p:nvSpPr>
        <p:spPr bwMode="auto">
          <a:xfrm>
            <a:off x="995363" y="1924050"/>
            <a:ext cx="78755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Imagine you sailed 45 kilometres between two islands </a:t>
            </a:r>
          </a:p>
          <a:p>
            <a:r>
              <a:rPr lang="en-GB" sz="2400">
                <a:latin typeface="Comic Sans MS" pitchFamily="66" charset="0"/>
              </a:rPr>
              <a:t>and it took 3 hours.</a:t>
            </a:r>
          </a:p>
        </p:txBody>
      </p:sp>
      <p:sp>
        <p:nvSpPr>
          <p:cNvPr id="158729" name="Text Box 9"/>
          <p:cNvSpPr txBox="1">
            <a:spLocks noChangeArrowheads="1"/>
          </p:cNvSpPr>
          <p:nvPr/>
        </p:nvSpPr>
        <p:spPr bwMode="auto">
          <a:xfrm>
            <a:off x="995363" y="2960688"/>
            <a:ext cx="2903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In 3 hours you travel : </a:t>
            </a:r>
          </a:p>
        </p:txBody>
      </p:sp>
      <p:sp>
        <p:nvSpPr>
          <p:cNvPr id="158730" name="Text Box 10"/>
          <p:cNvSpPr txBox="1">
            <a:spLocks noChangeArrowheads="1"/>
          </p:cNvSpPr>
          <p:nvPr/>
        </p:nvSpPr>
        <p:spPr bwMode="auto">
          <a:xfrm>
            <a:off x="4645025" y="2960688"/>
            <a:ext cx="11112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= 45 km</a:t>
            </a:r>
          </a:p>
        </p:txBody>
      </p:sp>
      <p:sp>
        <p:nvSpPr>
          <p:cNvPr id="158731" name="Text Box 11"/>
          <p:cNvSpPr txBox="1">
            <a:spLocks noChangeArrowheads="1"/>
          </p:cNvSpPr>
          <p:nvPr/>
        </p:nvSpPr>
        <p:spPr bwMode="auto">
          <a:xfrm>
            <a:off x="995363" y="3506788"/>
            <a:ext cx="2738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In 1 hour you travel : </a:t>
            </a:r>
          </a:p>
        </p:txBody>
      </p:sp>
      <p:sp>
        <p:nvSpPr>
          <p:cNvPr id="158732" name="Text Box 12"/>
          <p:cNvSpPr txBox="1">
            <a:spLocks noChangeArrowheads="1"/>
          </p:cNvSpPr>
          <p:nvPr/>
        </p:nvSpPr>
        <p:spPr bwMode="auto">
          <a:xfrm>
            <a:off x="4645025" y="3557588"/>
            <a:ext cx="1927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45 </a:t>
            </a:r>
            <a:r>
              <a:rPr lang="en-US" sz="2000">
                <a:solidFill>
                  <a:srgbClr val="FFFF00"/>
                </a:solidFill>
                <a:latin typeface="Shruti" pitchFamily="34" charset="0"/>
              </a:rPr>
              <a:t>÷ </a:t>
            </a:r>
            <a:r>
              <a:rPr lang="en-US" sz="2000">
                <a:solidFill>
                  <a:srgbClr val="FFFF00"/>
                </a:solidFill>
                <a:latin typeface="Comic Sans MS" pitchFamily="66" charset="0"/>
              </a:rPr>
              <a:t>3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 = 15 km</a:t>
            </a:r>
          </a:p>
        </p:txBody>
      </p:sp>
      <p:sp>
        <p:nvSpPr>
          <p:cNvPr id="158733" name="Text Box 13"/>
          <p:cNvSpPr txBox="1">
            <a:spLocks noChangeArrowheads="1"/>
          </p:cNvSpPr>
          <p:nvPr/>
        </p:nvSpPr>
        <p:spPr bwMode="auto">
          <a:xfrm>
            <a:off x="995363" y="4011613"/>
            <a:ext cx="335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This means your speed is : </a:t>
            </a:r>
          </a:p>
        </p:txBody>
      </p:sp>
      <p:sp>
        <p:nvSpPr>
          <p:cNvPr id="158734" name="Text Box 14"/>
          <p:cNvSpPr txBox="1">
            <a:spLocks noChangeArrowheads="1"/>
          </p:cNvSpPr>
          <p:nvPr/>
        </p:nvSpPr>
        <p:spPr bwMode="auto">
          <a:xfrm>
            <a:off x="4645025" y="4011613"/>
            <a:ext cx="1185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15km/hr</a:t>
            </a:r>
          </a:p>
        </p:txBody>
      </p: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995363" y="4754563"/>
            <a:ext cx="4341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Can you guess what the formula is :</a:t>
            </a:r>
          </a:p>
        </p:txBody>
      </p:sp>
      <p:graphicFrame>
        <p:nvGraphicFramePr>
          <p:cNvPr id="158736" name="Object 16"/>
          <p:cNvGraphicFramePr>
            <a:graphicFrameLocks noChangeAspect="1"/>
          </p:cNvGraphicFramePr>
          <p:nvPr/>
        </p:nvGraphicFramePr>
        <p:xfrm>
          <a:off x="2033588" y="5286375"/>
          <a:ext cx="2044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Equation" r:id="rId3" imgW="2044700" imgH="622300" progId="Equation.DSMT4">
                  <p:embed/>
                </p:oleObj>
              </mc:Choice>
              <mc:Fallback>
                <p:oleObj name="Equation" r:id="rId3" imgW="2044700" imgH="6223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588" y="5286375"/>
                        <a:ext cx="20447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7" name="Text Box 17"/>
          <p:cNvSpPr txBox="1">
            <a:spLocks noChangeArrowheads="1"/>
          </p:cNvSpPr>
          <p:nvPr/>
        </p:nvSpPr>
        <p:spPr bwMode="auto">
          <a:xfrm>
            <a:off x="4584700" y="5399088"/>
            <a:ext cx="1395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in symbols</a:t>
            </a:r>
          </a:p>
        </p:txBody>
      </p:sp>
      <p:graphicFrame>
        <p:nvGraphicFramePr>
          <p:cNvPr id="158738" name="Object 18"/>
          <p:cNvGraphicFramePr>
            <a:graphicFrameLocks noChangeAspect="1"/>
          </p:cNvGraphicFramePr>
          <p:nvPr/>
        </p:nvGraphicFramePr>
        <p:xfrm>
          <a:off x="6507163" y="5292725"/>
          <a:ext cx="635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Equation" r:id="rId5" imgW="634725" imgH="609336" progId="Equation.DSMT4">
                  <p:embed/>
                </p:oleObj>
              </mc:Choice>
              <mc:Fallback>
                <p:oleObj name="Equation" r:id="rId5" imgW="634725" imgH="60933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163" y="5292725"/>
                        <a:ext cx="635000" cy="6096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8" grpId="0"/>
      <p:bldP spid="158729" grpId="0"/>
      <p:bldP spid="158730" grpId="0"/>
      <p:bldP spid="158731" grpId="0"/>
      <p:bldP spid="158732" grpId="0"/>
      <p:bldP spid="158733" grpId="0"/>
      <p:bldP spid="158734" grpId="0"/>
      <p:bldP spid="158735" grpId="0"/>
      <p:bldP spid="1587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Time Distance Speed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3403600" y="1362075"/>
            <a:ext cx="243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FF"/>
                </a:solidFill>
                <a:latin typeface="Comic Sans MS" pitchFamily="66" charset="0"/>
              </a:rPr>
              <a:t>Mixed Problems</a:t>
            </a:r>
          </a:p>
        </p:txBody>
      </p:sp>
      <p:sp>
        <p:nvSpPr>
          <p:cNvPr id="24581" name="Text Box 19"/>
          <p:cNvSpPr txBox="1">
            <a:spLocks noChangeArrowheads="1"/>
          </p:cNvSpPr>
          <p:nvPr/>
        </p:nvSpPr>
        <p:spPr bwMode="auto">
          <a:xfrm>
            <a:off x="1100138" y="3019425"/>
            <a:ext cx="159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 u="sng">
                <a:solidFill>
                  <a:srgbClr val="FFFF00"/>
                </a:solidFill>
                <a:latin typeface="Comic Sans MS" pitchFamily="66" charset="0"/>
              </a:rPr>
              <a:t>Working</a:t>
            </a:r>
          </a:p>
        </p:txBody>
      </p:sp>
      <p:sp>
        <p:nvSpPr>
          <p:cNvPr id="24582" name="Text Box 17"/>
          <p:cNvSpPr txBox="1">
            <a:spLocks noChangeArrowheads="1"/>
          </p:cNvSpPr>
          <p:nvPr/>
        </p:nvSpPr>
        <p:spPr bwMode="auto">
          <a:xfrm>
            <a:off x="323850" y="1465263"/>
            <a:ext cx="8594725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300" u="sng">
                <a:solidFill>
                  <a:srgbClr val="7030A0"/>
                </a:solidFill>
                <a:latin typeface="Comic Sans MS" pitchFamily="66" charset="0"/>
              </a:rPr>
              <a:t>Example</a:t>
            </a:r>
            <a:r>
              <a:rPr lang="en-GB" sz="2300">
                <a:solidFill>
                  <a:srgbClr val="7030A0"/>
                </a:solidFill>
                <a:latin typeface="Comic Sans MS" pitchFamily="66" charset="0"/>
              </a:rPr>
              <a:t> : </a:t>
            </a:r>
          </a:p>
          <a:p>
            <a:r>
              <a:rPr lang="en-GB" sz="2300">
                <a:solidFill>
                  <a:srgbClr val="7030A0"/>
                </a:solidFill>
                <a:latin typeface="Comic Sans MS" pitchFamily="66" charset="0"/>
              </a:rPr>
              <a:t>Liam drove from his house to the Fort William, a distance</a:t>
            </a:r>
          </a:p>
          <a:p>
            <a:r>
              <a:rPr lang="en-GB" sz="2300">
                <a:solidFill>
                  <a:srgbClr val="7030A0"/>
                </a:solidFill>
                <a:latin typeface="Comic Sans MS" pitchFamily="66" charset="0"/>
              </a:rPr>
              <a:t>of 315 miles. It took him 3hrs. What was his average speed? </a:t>
            </a:r>
            <a:endParaRPr lang="en-GB" sz="2300" u="sng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Time Distance Speed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3403600" y="1362075"/>
            <a:ext cx="243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FF"/>
                </a:solidFill>
                <a:latin typeface="Comic Sans MS" pitchFamily="66" charset="0"/>
              </a:rPr>
              <a:t>Mixed Problems</a:t>
            </a:r>
          </a:p>
        </p:txBody>
      </p:sp>
      <p:sp>
        <p:nvSpPr>
          <p:cNvPr id="25605" name="Text Box 15"/>
          <p:cNvSpPr txBox="1">
            <a:spLocks noChangeArrowheads="1"/>
          </p:cNvSpPr>
          <p:nvPr/>
        </p:nvSpPr>
        <p:spPr bwMode="auto">
          <a:xfrm>
            <a:off x="1004888" y="1758950"/>
            <a:ext cx="84486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7030A0"/>
                </a:solidFill>
                <a:latin typeface="Comic Sans MS" pitchFamily="66" charset="0"/>
              </a:rPr>
              <a:t>Example </a:t>
            </a:r>
            <a:r>
              <a:rPr lang="en-GB" sz="2400">
                <a:solidFill>
                  <a:srgbClr val="7030A0"/>
                </a:solidFill>
                <a:latin typeface="Comic Sans MS" pitchFamily="66" charset="0"/>
              </a:rPr>
              <a:t> </a:t>
            </a:r>
          </a:p>
          <a:p>
            <a:r>
              <a:rPr lang="en-GB" sz="2400">
                <a:solidFill>
                  <a:srgbClr val="7030A0"/>
                </a:solidFill>
                <a:latin typeface="Comic Sans MS" pitchFamily="66" charset="0"/>
              </a:rPr>
              <a:t>How long did the bus journey take if it travelled a total</a:t>
            </a:r>
          </a:p>
          <a:p>
            <a:r>
              <a:rPr lang="en-GB" sz="2400">
                <a:solidFill>
                  <a:srgbClr val="7030A0"/>
                </a:solidFill>
                <a:latin typeface="Comic Sans MS" pitchFamily="66" charset="0"/>
              </a:rPr>
              <a:t>distance of 100 km at and an average speed of 40 km/hr. </a:t>
            </a:r>
            <a:endParaRPr lang="en-GB" sz="2400" u="sng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8" y="3810000"/>
            <a:ext cx="447675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057525" y="2589213"/>
            <a:ext cx="2946400" cy="2424112"/>
            <a:chOff x="2788920" y="2651760"/>
            <a:chExt cx="3810000" cy="2683034"/>
          </a:xfrm>
        </p:grpSpPr>
        <p:sp>
          <p:nvSpPr>
            <p:cNvPr id="22" name="Isosceles Triangle 21"/>
            <p:cNvSpPr/>
            <p:nvPr/>
          </p:nvSpPr>
          <p:spPr>
            <a:xfrm>
              <a:off x="2788920" y="2651760"/>
              <a:ext cx="3810000" cy="268303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23" name="Straight Connector 22"/>
            <p:cNvCxnSpPr>
              <a:stCxn id="22" idx="1"/>
              <a:endCxn id="22" idx="5"/>
            </p:cNvCxnSpPr>
            <p:nvPr/>
          </p:nvCxnSpPr>
          <p:spPr>
            <a:xfrm rot="10800000" flipH="1">
              <a:off x="3741420" y="3992398"/>
              <a:ext cx="1905000" cy="1758"/>
            </a:xfrm>
            <a:prstGeom prst="line">
              <a:avLst/>
            </a:prstGeom>
            <a:ln w="3810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22" idx="3"/>
            </p:cNvCxnSpPr>
            <p:nvPr/>
          </p:nvCxnSpPr>
          <p:spPr>
            <a:xfrm rot="5400000" flipH="1">
              <a:off x="4015694" y="4656568"/>
              <a:ext cx="1356452" cy="0"/>
            </a:xfrm>
            <a:prstGeom prst="line">
              <a:avLst/>
            </a:prstGeom>
            <a:ln w="3810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Time Distance Speed</a:t>
            </a:r>
          </a:p>
        </p:txBody>
      </p:sp>
      <p:sp>
        <p:nvSpPr>
          <p:cNvPr id="26628" name="Text Box 10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>
              <a:latin typeface="Tahoma" pitchFamily="34" charset="0"/>
            </a:endParaRPr>
          </a:p>
        </p:txBody>
      </p:sp>
      <p:sp>
        <p:nvSpPr>
          <p:cNvPr id="26629" name="Text Box 37"/>
          <p:cNvSpPr txBox="1">
            <a:spLocks noChangeArrowheads="1"/>
          </p:cNvSpPr>
          <p:nvPr/>
        </p:nvSpPr>
        <p:spPr bwMode="auto">
          <a:xfrm>
            <a:off x="3403600" y="1362075"/>
            <a:ext cx="243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Mixed Problems</a:t>
            </a:r>
          </a:p>
        </p:txBody>
      </p:sp>
      <p:sp>
        <p:nvSpPr>
          <p:cNvPr id="120873" name="Text Box 41"/>
          <p:cNvSpPr txBox="1">
            <a:spLocks noChangeArrowheads="1"/>
          </p:cNvSpPr>
          <p:nvPr/>
        </p:nvSpPr>
        <p:spPr bwMode="auto">
          <a:xfrm>
            <a:off x="4275138" y="3008313"/>
            <a:ext cx="587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400">
                <a:solidFill>
                  <a:srgbClr val="080808"/>
                </a:solidFill>
                <a:latin typeface="Comic Sans MS" pitchFamily="66" charset="0"/>
              </a:rPr>
              <a:t>D</a:t>
            </a:r>
          </a:p>
        </p:txBody>
      </p:sp>
      <p:sp>
        <p:nvSpPr>
          <p:cNvPr id="120874" name="Text Box 42"/>
          <p:cNvSpPr txBox="1">
            <a:spLocks noChangeArrowheads="1"/>
          </p:cNvSpPr>
          <p:nvPr/>
        </p:nvSpPr>
        <p:spPr bwMode="auto">
          <a:xfrm>
            <a:off x="3844925" y="3967163"/>
            <a:ext cx="5715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400">
                <a:solidFill>
                  <a:srgbClr val="080808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120875" name="Text Box 43"/>
          <p:cNvSpPr txBox="1">
            <a:spLocks noChangeArrowheads="1"/>
          </p:cNvSpPr>
          <p:nvPr/>
        </p:nvSpPr>
        <p:spPr bwMode="auto">
          <a:xfrm>
            <a:off x="4662488" y="3967163"/>
            <a:ext cx="5635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400">
                <a:solidFill>
                  <a:srgbClr val="080808"/>
                </a:solidFill>
                <a:latin typeface="Comic Sans MS" pitchFamily="66" charset="0"/>
              </a:rPr>
              <a:t>T</a:t>
            </a:r>
          </a:p>
        </p:txBody>
      </p:sp>
      <p:graphicFrame>
        <p:nvGraphicFramePr>
          <p:cNvPr id="120878" name="Object 46"/>
          <p:cNvGraphicFramePr>
            <a:graphicFrameLocks noChangeAspect="1"/>
          </p:cNvGraphicFramePr>
          <p:nvPr/>
        </p:nvGraphicFramePr>
        <p:xfrm>
          <a:off x="6054725" y="4702175"/>
          <a:ext cx="66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Equation" r:id="rId3" imgW="660113" imgH="609336" progId="Equation.DSMT4">
                  <p:embed/>
                </p:oleObj>
              </mc:Choice>
              <mc:Fallback>
                <p:oleObj name="Equation" r:id="rId3" imgW="660113" imgH="609336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4702175"/>
                        <a:ext cx="660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79" name="Object 47"/>
          <p:cNvGraphicFramePr>
            <a:graphicFrameLocks noChangeAspect="1"/>
          </p:cNvGraphicFramePr>
          <p:nvPr/>
        </p:nvGraphicFramePr>
        <p:xfrm>
          <a:off x="2389188" y="4718050"/>
          <a:ext cx="66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Equation" r:id="rId5" imgW="660113" imgH="609336" progId="Equation.DSMT4">
                  <p:embed/>
                </p:oleObj>
              </mc:Choice>
              <mc:Fallback>
                <p:oleObj name="Equation" r:id="rId5" imgW="660113" imgH="609336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4718050"/>
                        <a:ext cx="660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Text Box 48"/>
          <p:cNvSpPr txBox="1">
            <a:spLocks noChangeArrowheads="1"/>
          </p:cNvSpPr>
          <p:nvPr/>
        </p:nvSpPr>
        <p:spPr bwMode="auto">
          <a:xfrm>
            <a:off x="2017713" y="5484813"/>
            <a:ext cx="604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Simple way to remember the 3 formulae !</a:t>
            </a:r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4038600" y="2176463"/>
            <a:ext cx="1074738" cy="396875"/>
            <a:chOff x="2544" y="1371"/>
            <a:chExt cx="677" cy="250"/>
          </a:xfrm>
        </p:grpSpPr>
        <p:sp>
          <p:nvSpPr>
            <p:cNvPr id="26637" name="Text Box 44"/>
            <p:cNvSpPr txBox="1">
              <a:spLocks noChangeArrowheads="1"/>
            </p:cNvSpPr>
            <p:nvPr/>
          </p:nvSpPr>
          <p:spPr bwMode="auto">
            <a:xfrm>
              <a:off x="2544" y="1371"/>
              <a:ext cx="67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000">
                  <a:latin typeface="Comic Sans MS" pitchFamily="66" charset="0"/>
                </a:rPr>
                <a:t>D=S   T</a:t>
              </a:r>
            </a:p>
          </p:txBody>
        </p:sp>
        <p:graphicFrame>
          <p:nvGraphicFramePr>
            <p:cNvPr id="26638" name="Object 49"/>
            <p:cNvGraphicFramePr>
              <a:graphicFrameLocks noChangeAspect="1"/>
            </p:cNvGraphicFramePr>
            <p:nvPr/>
          </p:nvGraphicFramePr>
          <p:xfrm>
            <a:off x="2934" y="1459"/>
            <a:ext cx="112" cy="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44" name="Equation" r:id="rId7" imgW="177569" imgH="202936" progId="Equation.DSMT4">
                    <p:embed/>
                  </p:oleObj>
                </mc:Choice>
                <mc:Fallback>
                  <p:oleObj name="Equation" r:id="rId7" imgW="177569" imgH="202936" progId="Equation.DSMT4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34" y="1459"/>
                          <a:ext cx="112" cy="1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08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08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08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0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0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0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0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0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0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73" grpId="0"/>
      <p:bldP spid="120874" grpId="0"/>
      <p:bldP spid="1208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Time Distance Speed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>
              <a:latin typeface="Tahoma" pitchFamily="34" charset="0"/>
            </a:endParaRPr>
          </a:p>
        </p:txBody>
      </p:sp>
      <p:sp>
        <p:nvSpPr>
          <p:cNvPr id="27652" name="Text Box 7"/>
          <p:cNvSpPr txBox="1">
            <a:spLocks noChangeArrowheads="1"/>
          </p:cNvSpPr>
          <p:nvPr/>
        </p:nvSpPr>
        <p:spPr bwMode="auto">
          <a:xfrm>
            <a:off x="3403600" y="1362075"/>
            <a:ext cx="243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Mixed Problems</a:t>
            </a:r>
          </a:p>
        </p:txBody>
      </p:sp>
      <p:graphicFrame>
        <p:nvGraphicFramePr>
          <p:cNvPr id="162830" name="Object 14"/>
          <p:cNvGraphicFramePr>
            <a:graphicFrameLocks noChangeAspect="1"/>
          </p:cNvGraphicFramePr>
          <p:nvPr/>
        </p:nvGraphicFramePr>
        <p:xfrm>
          <a:off x="7021513" y="3897313"/>
          <a:ext cx="10160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Equation" r:id="rId3" imgW="1015559" imgH="266584" progId="Equation.DSMT4">
                  <p:embed/>
                </p:oleObj>
              </mc:Choice>
              <mc:Fallback>
                <p:oleObj name="Equation" r:id="rId3" imgW="1015559" imgH="266584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513" y="3897313"/>
                        <a:ext cx="10160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Text Box 15"/>
          <p:cNvSpPr txBox="1">
            <a:spLocks noChangeArrowheads="1"/>
          </p:cNvSpPr>
          <p:nvPr/>
        </p:nvSpPr>
        <p:spPr bwMode="auto">
          <a:xfrm>
            <a:off x="1004888" y="1906588"/>
            <a:ext cx="70437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u="sng">
                <a:latin typeface="Comic Sans MS" pitchFamily="66" charset="0"/>
              </a:rPr>
              <a:t>Example 2</a:t>
            </a:r>
            <a:r>
              <a:rPr lang="en-GB" sz="2000">
                <a:latin typeface="Comic Sans MS" pitchFamily="66" charset="0"/>
              </a:rPr>
              <a:t> : 	A racing car travelled at 50 km/hr. </a:t>
            </a:r>
          </a:p>
          <a:p>
            <a:r>
              <a:rPr lang="en-GB" sz="2000">
                <a:latin typeface="Comic Sans MS" pitchFamily="66" charset="0"/>
              </a:rPr>
              <a:t>		What is the distance covered in 6 hours ? </a:t>
            </a:r>
            <a:endParaRPr lang="en-GB" sz="2000" u="sng">
              <a:latin typeface="Comic Sans MS" pitchFamily="66" charset="0"/>
            </a:endParaRPr>
          </a:p>
        </p:txBody>
      </p:sp>
      <p:sp>
        <p:nvSpPr>
          <p:cNvPr id="27655" name="Text Box 16"/>
          <p:cNvSpPr txBox="1">
            <a:spLocks noChangeArrowheads="1"/>
          </p:cNvSpPr>
          <p:nvPr/>
        </p:nvSpPr>
        <p:spPr bwMode="auto">
          <a:xfrm>
            <a:off x="1114425" y="3565525"/>
            <a:ext cx="1179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u="sng">
                <a:solidFill>
                  <a:srgbClr val="FFFF00"/>
                </a:solidFill>
                <a:latin typeface="Comic Sans MS" pitchFamily="66" charset="0"/>
              </a:rPr>
              <a:t>Working</a:t>
            </a:r>
          </a:p>
        </p:txBody>
      </p:sp>
      <p:graphicFrame>
        <p:nvGraphicFramePr>
          <p:cNvPr id="162833" name="Object 17"/>
          <p:cNvGraphicFramePr>
            <a:graphicFrameLocks noChangeAspect="1"/>
          </p:cNvGraphicFramePr>
          <p:nvPr/>
        </p:nvGraphicFramePr>
        <p:xfrm>
          <a:off x="1019175" y="4479925"/>
          <a:ext cx="155416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9" name="Equation" r:id="rId5" imgW="1015559" imgH="266584" progId="Equation.DSMT4">
                  <p:embed/>
                </p:oleObj>
              </mc:Choice>
              <mc:Fallback>
                <p:oleObj name="Equation" r:id="rId5" imgW="1015559" imgH="266584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4479925"/>
                        <a:ext cx="1554163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34" name="Object 18"/>
          <p:cNvGraphicFramePr>
            <a:graphicFrameLocks noChangeAspect="1"/>
          </p:cNvGraphicFramePr>
          <p:nvPr/>
        </p:nvGraphicFramePr>
        <p:xfrm>
          <a:off x="4044950" y="4473575"/>
          <a:ext cx="16129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0" name="Equation" r:id="rId7" imgW="1053643" imgH="266584" progId="Equation.DSMT4">
                  <p:embed/>
                </p:oleObj>
              </mc:Choice>
              <mc:Fallback>
                <p:oleObj name="Equation" r:id="rId7" imgW="1053643" imgH="266584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4473575"/>
                        <a:ext cx="1612900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36" name="Object 20"/>
          <p:cNvGraphicFramePr>
            <a:graphicFrameLocks noChangeAspect="1"/>
          </p:cNvGraphicFramePr>
          <p:nvPr/>
        </p:nvGraphicFramePr>
        <p:xfrm>
          <a:off x="2667000" y="4475163"/>
          <a:ext cx="13620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Equation" r:id="rId9" imgW="888614" imgH="253890" progId="Equation.DSMT4">
                  <p:embed/>
                </p:oleObj>
              </mc:Choice>
              <mc:Fallback>
                <p:oleObj name="Equation" r:id="rId9" imgW="888614" imgH="25389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75163"/>
                        <a:ext cx="1362075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37" name="Object 21"/>
          <p:cNvGraphicFramePr>
            <a:graphicFrameLocks noChangeAspect="1"/>
          </p:cNvGraphicFramePr>
          <p:nvPr/>
        </p:nvGraphicFramePr>
        <p:xfrm>
          <a:off x="1038225" y="5394325"/>
          <a:ext cx="21082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2" name="Equation" r:id="rId11" imgW="1282700" imgH="266700" progId="Equation.DSMT4">
                  <p:embed/>
                </p:oleObj>
              </mc:Choice>
              <mc:Fallback>
                <p:oleObj name="Equation" r:id="rId11" imgW="1282700" imgH="2667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5394325"/>
                        <a:ext cx="2108200" cy="4381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6007100" y="4256088"/>
            <a:ext cx="2946400" cy="2424112"/>
            <a:chOff x="3056849" y="2589805"/>
            <a:chExt cx="2947711" cy="2424155"/>
          </a:xfrm>
        </p:grpSpPr>
        <p:grpSp>
          <p:nvGrpSpPr>
            <p:cNvPr id="27661" name="Group 24"/>
            <p:cNvGrpSpPr>
              <a:grpSpLocks/>
            </p:cNvGrpSpPr>
            <p:nvPr/>
          </p:nvGrpSpPr>
          <p:grpSpPr bwMode="auto">
            <a:xfrm>
              <a:off x="3056849" y="2589805"/>
              <a:ext cx="2947711" cy="2424155"/>
              <a:chOff x="2788920" y="2651760"/>
              <a:chExt cx="3810000" cy="2683034"/>
            </a:xfrm>
          </p:grpSpPr>
          <p:sp>
            <p:nvSpPr>
              <p:cNvPr id="31" name="Isosceles Triangle 30"/>
              <p:cNvSpPr/>
              <p:nvPr/>
            </p:nvSpPr>
            <p:spPr>
              <a:xfrm>
                <a:off x="2788920" y="2651760"/>
                <a:ext cx="3810000" cy="26830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cxnSp>
            <p:nvCxnSpPr>
              <p:cNvPr id="32" name="Straight Connector 31"/>
              <p:cNvCxnSpPr>
                <a:stCxn id="31" idx="1"/>
                <a:endCxn id="31" idx="5"/>
              </p:cNvCxnSpPr>
              <p:nvPr/>
            </p:nvCxnSpPr>
            <p:spPr>
              <a:xfrm rot="10800000" flipH="1">
                <a:off x="3741420" y="3992398"/>
                <a:ext cx="1905000" cy="1758"/>
              </a:xfrm>
              <a:prstGeom prst="line">
                <a:avLst/>
              </a:prstGeom>
              <a:ln w="38100">
                <a:solidFill>
                  <a:schemeClr val="bg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31" idx="3"/>
              </p:cNvCxnSpPr>
              <p:nvPr/>
            </p:nvCxnSpPr>
            <p:spPr>
              <a:xfrm rot="5400000" flipH="1">
                <a:off x="4015694" y="4656568"/>
                <a:ext cx="1356452" cy="0"/>
              </a:xfrm>
              <a:prstGeom prst="line">
                <a:avLst/>
              </a:prstGeom>
              <a:ln w="38100">
                <a:solidFill>
                  <a:schemeClr val="bg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662" name="Text Box 41"/>
            <p:cNvSpPr txBox="1">
              <a:spLocks noChangeArrowheads="1"/>
            </p:cNvSpPr>
            <p:nvPr/>
          </p:nvSpPr>
          <p:spPr bwMode="auto">
            <a:xfrm>
              <a:off x="4275138" y="3008313"/>
              <a:ext cx="587375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4400">
                  <a:solidFill>
                    <a:srgbClr val="080808"/>
                  </a:solidFill>
                  <a:latin typeface="Comic Sans MS" pitchFamily="66" charset="0"/>
                </a:rPr>
                <a:t>D</a:t>
              </a:r>
            </a:p>
          </p:txBody>
        </p:sp>
        <p:sp>
          <p:nvSpPr>
            <p:cNvPr id="27663" name="Text Box 42"/>
            <p:cNvSpPr txBox="1">
              <a:spLocks noChangeArrowheads="1"/>
            </p:cNvSpPr>
            <p:nvPr/>
          </p:nvSpPr>
          <p:spPr bwMode="auto">
            <a:xfrm>
              <a:off x="3844925" y="3967163"/>
              <a:ext cx="5715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4400">
                  <a:solidFill>
                    <a:srgbClr val="080808"/>
                  </a:solidFill>
                  <a:latin typeface="Comic Sans MS" pitchFamily="66" charset="0"/>
                </a:rPr>
                <a:t>S</a:t>
              </a:r>
            </a:p>
          </p:txBody>
        </p:sp>
        <p:sp>
          <p:nvSpPr>
            <p:cNvPr id="27664" name="Text Box 43"/>
            <p:cNvSpPr txBox="1">
              <a:spLocks noChangeArrowheads="1"/>
            </p:cNvSpPr>
            <p:nvPr/>
          </p:nvSpPr>
          <p:spPr bwMode="auto">
            <a:xfrm>
              <a:off x="4662488" y="3967163"/>
              <a:ext cx="563562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4400">
                  <a:solidFill>
                    <a:srgbClr val="080808"/>
                  </a:solidFill>
                  <a:latin typeface="Comic Sans MS" pitchFamily="66" charset="0"/>
                </a:rPr>
                <a:t>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Time Distance Speed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>
              <a:latin typeface="Tahoma" pitchFamily="34" charset="0"/>
            </a:endParaRPr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3403600" y="1362075"/>
            <a:ext cx="243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Mixed Problems</a:t>
            </a:r>
          </a:p>
        </p:txBody>
      </p:sp>
      <p:graphicFrame>
        <p:nvGraphicFramePr>
          <p:cNvPr id="163854" name="Object 14"/>
          <p:cNvGraphicFramePr>
            <a:graphicFrameLocks noChangeAspect="1"/>
          </p:cNvGraphicFramePr>
          <p:nvPr/>
        </p:nvGraphicFramePr>
        <p:xfrm>
          <a:off x="8483600" y="5578475"/>
          <a:ext cx="66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Equation" r:id="rId3" imgW="660113" imgH="609336" progId="Equation.DSMT4">
                  <p:embed/>
                </p:oleObj>
              </mc:Choice>
              <mc:Fallback>
                <p:oleObj name="Equation" r:id="rId3" imgW="660113" imgH="60933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3600" y="5578475"/>
                        <a:ext cx="660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Text Box 15"/>
          <p:cNvSpPr txBox="1">
            <a:spLocks noChangeArrowheads="1"/>
          </p:cNvSpPr>
          <p:nvPr/>
        </p:nvSpPr>
        <p:spPr bwMode="auto">
          <a:xfrm>
            <a:off x="1004888" y="1906588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u="sng">
                <a:latin typeface="Comic Sans MS" pitchFamily="66" charset="0"/>
              </a:rPr>
              <a:t>Example 1</a:t>
            </a:r>
            <a:r>
              <a:rPr lang="en-GB" sz="2000">
                <a:latin typeface="Comic Sans MS" pitchFamily="66" charset="0"/>
              </a:rPr>
              <a:t> : How long did the bus journey take if it travelled a total</a:t>
            </a:r>
          </a:p>
          <a:p>
            <a:endParaRPr lang="en-GB" sz="2000">
              <a:latin typeface="Comic Sans MS" pitchFamily="66" charset="0"/>
            </a:endParaRPr>
          </a:p>
          <a:p>
            <a:r>
              <a:rPr lang="en-GB" sz="2000">
                <a:latin typeface="Comic Sans MS" pitchFamily="66" charset="0"/>
              </a:rPr>
              <a:t>distance of 60 km at an average speed of 40 km/hr. </a:t>
            </a:r>
            <a:endParaRPr lang="en-GB" sz="2000" u="sng">
              <a:latin typeface="Comic Sans MS" pitchFamily="66" charset="0"/>
            </a:endParaRPr>
          </a:p>
        </p:txBody>
      </p:sp>
      <p:sp>
        <p:nvSpPr>
          <p:cNvPr id="28679" name="Text Box 16"/>
          <p:cNvSpPr txBox="1">
            <a:spLocks noChangeArrowheads="1"/>
          </p:cNvSpPr>
          <p:nvPr/>
        </p:nvSpPr>
        <p:spPr bwMode="auto">
          <a:xfrm>
            <a:off x="1114425" y="3565525"/>
            <a:ext cx="1179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 u="sng">
                <a:solidFill>
                  <a:srgbClr val="FFFF00"/>
                </a:solidFill>
                <a:latin typeface="Comic Sans MS" pitchFamily="66" charset="0"/>
              </a:rPr>
              <a:t>Working</a:t>
            </a:r>
          </a:p>
        </p:txBody>
      </p:sp>
      <p:graphicFrame>
        <p:nvGraphicFramePr>
          <p:cNvPr id="163857" name="Object 17"/>
          <p:cNvGraphicFramePr>
            <a:graphicFrameLocks noChangeAspect="1"/>
          </p:cNvGraphicFramePr>
          <p:nvPr/>
        </p:nvGraphicFramePr>
        <p:xfrm>
          <a:off x="1196975" y="4449763"/>
          <a:ext cx="66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3" name="Equation" r:id="rId5" imgW="660113" imgH="609336" progId="Equation.DSMT4">
                  <p:embed/>
                </p:oleObj>
              </mc:Choice>
              <mc:Fallback>
                <p:oleObj name="Equation" r:id="rId5" imgW="660113" imgH="609336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4449763"/>
                        <a:ext cx="660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58" name="Object 18"/>
          <p:cNvGraphicFramePr>
            <a:graphicFrameLocks noChangeAspect="1"/>
          </p:cNvGraphicFramePr>
          <p:nvPr/>
        </p:nvGraphicFramePr>
        <p:xfrm>
          <a:off x="3427413" y="4614863"/>
          <a:ext cx="977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4" name="Equation" r:id="rId7" imgW="977476" imgH="266584" progId="Equation.DSMT4">
                  <p:embed/>
                </p:oleObj>
              </mc:Choice>
              <mc:Fallback>
                <p:oleObj name="Equation" r:id="rId7" imgW="977476" imgH="266584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413" y="4614863"/>
                        <a:ext cx="9779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60" name="Object 20"/>
          <p:cNvGraphicFramePr>
            <a:graphicFrameLocks noChangeAspect="1"/>
          </p:cNvGraphicFramePr>
          <p:nvPr/>
        </p:nvGraphicFramePr>
        <p:xfrm>
          <a:off x="2017713" y="4437063"/>
          <a:ext cx="1346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9" imgW="1346200" imgH="622300" progId="Equation.DSMT4">
                  <p:embed/>
                </p:oleObj>
              </mc:Choice>
              <mc:Fallback>
                <p:oleObj name="Equation" r:id="rId9" imgW="1346200" imgH="6223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4437063"/>
                        <a:ext cx="13462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61" name="Object 21"/>
          <p:cNvGraphicFramePr>
            <a:graphicFrameLocks noChangeAspect="1"/>
          </p:cNvGraphicFramePr>
          <p:nvPr/>
        </p:nvGraphicFramePr>
        <p:xfrm>
          <a:off x="1225550" y="5524500"/>
          <a:ext cx="1714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Equation" r:id="rId11" imgW="1713756" imgH="266584" progId="Equation.DSMT4">
                  <p:embed/>
                </p:oleObj>
              </mc:Choice>
              <mc:Fallback>
                <p:oleObj name="Equation" r:id="rId11" imgW="1713756" imgH="266584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5524500"/>
                        <a:ext cx="1714500" cy="2667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446713" y="3475038"/>
            <a:ext cx="2946400" cy="2424112"/>
            <a:chOff x="3056849" y="2589805"/>
            <a:chExt cx="2947711" cy="2424155"/>
          </a:xfrm>
        </p:grpSpPr>
        <p:grpSp>
          <p:nvGrpSpPr>
            <p:cNvPr id="28685" name="Group 24"/>
            <p:cNvGrpSpPr>
              <a:grpSpLocks/>
            </p:cNvGrpSpPr>
            <p:nvPr/>
          </p:nvGrpSpPr>
          <p:grpSpPr bwMode="auto">
            <a:xfrm>
              <a:off x="3056849" y="2589805"/>
              <a:ext cx="2947711" cy="2424155"/>
              <a:chOff x="2788920" y="2651760"/>
              <a:chExt cx="3810000" cy="2683034"/>
            </a:xfrm>
          </p:grpSpPr>
          <p:sp>
            <p:nvSpPr>
              <p:cNvPr id="28" name="Isosceles Triangle 27"/>
              <p:cNvSpPr/>
              <p:nvPr/>
            </p:nvSpPr>
            <p:spPr>
              <a:xfrm>
                <a:off x="2788920" y="2651760"/>
                <a:ext cx="3810000" cy="26830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cxnSp>
            <p:nvCxnSpPr>
              <p:cNvPr id="29" name="Straight Connector 28"/>
              <p:cNvCxnSpPr>
                <a:stCxn id="28" idx="1"/>
                <a:endCxn id="28" idx="5"/>
              </p:cNvCxnSpPr>
              <p:nvPr/>
            </p:nvCxnSpPr>
            <p:spPr>
              <a:xfrm rot="10800000" flipH="1">
                <a:off x="3741420" y="3992398"/>
                <a:ext cx="1905000" cy="1758"/>
              </a:xfrm>
              <a:prstGeom prst="line">
                <a:avLst/>
              </a:prstGeom>
              <a:ln w="38100">
                <a:solidFill>
                  <a:schemeClr val="bg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8" idx="3"/>
              </p:cNvCxnSpPr>
              <p:nvPr/>
            </p:nvCxnSpPr>
            <p:spPr>
              <a:xfrm rot="5400000" flipH="1">
                <a:off x="4015694" y="4656568"/>
                <a:ext cx="1356452" cy="0"/>
              </a:xfrm>
              <a:prstGeom prst="line">
                <a:avLst/>
              </a:prstGeom>
              <a:ln w="38100">
                <a:solidFill>
                  <a:schemeClr val="bg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686" name="Text Box 41"/>
            <p:cNvSpPr txBox="1">
              <a:spLocks noChangeArrowheads="1"/>
            </p:cNvSpPr>
            <p:nvPr/>
          </p:nvSpPr>
          <p:spPr bwMode="auto">
            <a:xfrm>
              <a:off x="4275138" y="3008313"/>
              <a:ext cx="587375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4400">
                  <a:solidFill>
                    <a:srgbClr val="080808"/>
                  </a:solidFill>
                  <a:latin typeface="Comic Sans MS" pitchFamily="66" charset="0"/>
                </a:rPr>
                <a:t>D</a:t>
              </a:r>
            </a:p>
          </p:txBody>
        </p:sp>
        <p:sp>
          <p:nvSpPr>
            <p:cNvPr id="28687" name="Text Box 42"/>
            <p:cNvSpPr txBox="1">
              <a:spLocks noChangeArrowheads="1"/>
            </p:cNvSpPr>
            <p:nvPr/>
          </p:nvSpPr>
          <p:spPr bwMode="auto">
            <a:xfrm>
              <a:off x="3844925" y="3967163"/>
              <a:ext cx="5715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4400">
                  <a:solidFill>
                    <a:srgbClr val="080808"/>
                  </a:solidFill>
                  <a:latin typeface="Comic Sans MS" pitchFamily="66" charset="0"/>
                </a:rPr>
                <a:t>S</a:t>
              </a:r>
            </a:p>
          </p:txBody>
        </p:sp>
        <p:sp>
          <p:nvSpPr>
            <p:cNvPr id="28688" name="Text Box 43"/>
            <p:cNvSpPr txBox="1">
              <a:spLocks noChangeArrowheads="1"/>
            </p:cNvSpPr>
            <p:nvPr/>
          </p:nvSpPr>
          <p:spPr bwMode="auto">
            <a:xfrm>
              <a:off x="4662488" y="3967163"/>
              <a:ext cx="563562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4400">
                  <a:solidFill>
                    <a:srgbClr val="080808"/>
                  </a:solidFill>
                  <a:latin typeface="Comic Sans MS" pitchFamily="66" charset="0"/>
                </a:rPr>
                <a:t>T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29700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>
                <a:solidFill>
                  <a:srgbClr val="FFFF00"/>
                </a:solidFill>
              </a:rPr>
              <a:t>1.   To show how to convert hours and minutes to decimal time.</a:t>
            </a: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5537200" y="2892425"/>
            <a:ext cx="33607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/>
              <a:t>1.  Know that decimal time MUST be used in formulae.</a:t>
            </a:r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1830388" y="731838"/>
            <a:ext cx="5470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Hrs Mins to Decimal Time</a:t>
            </a:r>
          </a:p>
        </p:txBody>
      </p:sp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5513388" y="4130675"/>
            <a:ext cx="33607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/>
              <a:t>2.  Convert from hours and mins to decimal time.</a:t>
            </a:r>
          </a:p>
        </p:txBody>
      </p: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1697038" y="139223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Converting Hrs Mins to Decimal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/>
      <p:bldP spid="75785" grpId="0"/>
      <p:bldP spid="7578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74" name="Rectangle 10"/>
          <p:cNvSpPr>
            <a:spLocks noChangeArrowheads="1"/>
          </p:cNvSpPr>
          <p:nvPr/>
        </p:nvSpPr>
        <p:spPr bwMode="auto">
          <a:xfrm>
            <a:off x="1830388" y="731838"/>
            <a:ext cx="5470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Hrs Mins to Decimal Time</a:t>
            </a:r>
          </a:p>
        </p:txBody>
      </p:sp>
      <p:sp>
        <p:nvSpPr>
          <p:cNvPr id="30723" name="Text Box 12"/>
          <p:cNvSpPr txBox="1">
            <a:spLocks noChangeArrowheads="1"/>
          </p:cNvSpPr>
          <p:nvPr/>
        </p:nvSpPr>
        <p:spPr bwMode="auto">
          <a:xfrm>
            <a:off x="1697038" y="139223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Converting Hrs Mins to Decimal Time</a:t>
            </a:r>
          </a:p>
        </p:txBody>
      </p:sp>
      <p:sp>
        <p:nvSpPr>
          <p:cNvPr id="30724" name="Text Box 13"/>
          <p:cNvSpPr txBox="1">
            <a:spLocks noChangeArrowheads="1"/>
          </p:cNvSpPr>
          <p:nvPr/>
        </p:nvSpPr>
        <p:spPr bwMode="auto">
          <a:xfrm>
            <a:off x="973138" y="2128838"/>
            <a:ext cx="3795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You should already know :</a:t>
            </a:r>
          </a:p>
        </p:txBody>
      </p:sp>
      <p:graphicFrame>
        <p:nvGraphicFramePr>
          <p:cNvPr id="30725" name="Object 15"/>
          <p:cNvGraphicFramePr>
            <a:graphicFrameLocks noChangeAspect="1"/>
          </p:cNvGraphicFramePr>
          <p:nvPr/>
        </p:nvGraphicFramePr>
        <p:xfrm>
          <a:off x="973138" y="2747963"/>
          <a:ext cx="2405062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Equation" r:id="rId3" imgW="2108200" imgH="609600" progId="Equation.DSMT4">
                  <p:embed/>
                </p:oleObj>
              </mc:Choice>
              <mc:Fallback>
                <p:oleObj name="Equation" r:id="rId3" imgW="2108200" imgH="609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2747963"/>
                        <a:ext cx="2405062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16"/>
          <p:cNvGraphicFramePr>
            <a:graphicFrameLocks noChangeAspect="1"/>
          </p:cNvGraphicFramePr>
          <p:nvPr/>
        </p:nvGraphicFramePr>
        <p:xfrm>
          <a:off x="3886200" y="2747963"/>
          <a:ext cx="2463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Equation" r:id="rId5" imgW="2159000" imgH="609600" progId="Equation.DSMT4">
                  <p:embed/>
                </p:oleObj>
              </mc:Choice>
              <mc:Fallback>
                <p:oleObj name="Equation" r:id="rId5" imgW="2159000" imgH="609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747963"/>
                        <a:ext cx="24638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17"/>
          <p:cNvGraphicFramePr>
            <a:graphicFrameLocks noChangeAspect="1"/>
          </p:cNvGraphicFramePr>
          <p:nvPr/>
        </p:nvGraphicFramePr>
        <p:xfrm>
          <a:off x="6680200" y="2747963"/>
          <a:ext cx="2463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name="Equation" r:id="rId7" imgW="2159000" imgH="609600" progId="Equation.DSMT4">
                  <p:embed/>
                </p:oleObj>
              </mc:Choice>
              <mc:Fallback>
                <p:oleObj name="Equation" r:id="rId7" imgW="2159000" imgH="609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2747963"/>
                        <a:ext cx="24638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82" name="Text Box 18"/>
          <p:cNvSpPr txBox="1">
            <a:spLocks noChangeArrowheads="1"/>
          </p:cNvSpPr>
          <p:nvPr/>
        </p:nvSpPr>
        <p:spPr bwMode="auto">
          <a:xfrm>
            <a:off x="973138" y="3795713"/>
            <a:ext cx="176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1</a:t>
            </a:r>
            <a:r>
              <a:rPr lang="en-GB" sz="2400">
                <a:latin typeface="Comic Sans MS" pitchFamily="66" charset="0"/>
              </a:rPr>
              <a:t> :</a:t>
            </a:r>
          </a:p>
        </p:txBody>
      </p:sp>
      <p:sp>
        <p:nvSpPr>
          <p:cNvPr id="164883" name="Text Box 19"/>
          <p:cNvSpPr txBox="1">
            <a:spLocks noChangeArrowheads="1"/>
          </p:cNvSpPr>
          <p:nvPr/>
        </p:nvSpPr>
        <p:spPr bwMode="auto">
          <a:xfrm>
            <a:off x="2640013" y="3817938"/>
            <a:ext cx="3617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48 minutes to decimal is</a:t>
            </a:r>
          </a:p>
        </p:txBody>
      </p:sp>
      <p:graphicFrame>
        <p:nvGraphicFramePr>
          <p:cNvPr id="164884" name="Object 20"/>
          <p:cNvGraphicFramePr>
            <a:graphicFrameLocks noChangeAspect="1"/>
          </p:cNvGraphicFramePr>
          <p:nvPr/>
        </p:nvGraphicFramePr>
        <p:xfrm>
          <a:off x="6216650" y="3679825"/>
          <a:ext cx="4254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name="Equation" r:id="rId9" imgW="317362" imgH="596641" progId="Equation.DSMT4">
                  <p:embed/>
                </p:oleObj>
              </mc:Choice>
              <mc:Fallback>
                <p:oleObj name="Equation" r:id="rId9" imgW="317362" imgH="596641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650" y="3679825"/>
                        <a:ext cx="42545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85" name="Text Box 21"/>
          <p:cNvSpPr txBox="1">
            <a:spLocks noChangeArrowheads="1"/>
          </p:cNvSpPr>
          <p:nvPr/>
        </p:nvSpPr>
        <p:spPr bwMode="auto">
          <a:xfrm>
            <a:off x="6621463" y="3817938"/>
            <a:ext cx="1290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= 0.8 hr</a:t>
            </a:r>
          </a:p>
        </p:txBody>
      </p:sp>
      <p:sp>
        <p:nvSpPr>
          <p:cNvPr id="164886" name="Text Box 22"/>
          <p:cNvSpPr txBox="1">
            <a:spLocks noChangeArrowheads="1"/>
          </p:cNvSpPr>
          <p:nvPr/>
        </p:nvSpPr>
        <p:spPr bwMode="auto">
          <a:xfrm>
            <a:off x="973138" y="4667250"/>
            <a:ext cx="1817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2</a:t>
            </a:r>
            <a:r>
              <a:rPr lang="en-GB" sz="2400">
                <a:latin typeface="Comic Sans MS" pitchFamily="66" charset="0"/>
              </a:rPr>
              <a:t> :</a:t>
            </a:r>
          </a:p>
        </p:txBody>
      </p:sp>
      <p:sp>
        <p:nvSpPr>
          <p:cNvPr id="164887" name="Text Box 23"/>
          <p:cNvSpPr txBox="1">
            <a:spLocks noChangeArrowheads="1"/>
          </p:cNvSpPr>
          <p:nvPr/>
        </p:nvSpPr>
        <p:spPr bwMode="auto">
          <a:xfrm>
            <a:off x="2654300" y="4667250"/>
            <a:ext cx="416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2hr 15 minutes to decimal is</a:t>
            </a:r>
          </a:p>
        </p:txBody>
      </p:sp>
      <p:graphicFrame>
        <p:nvGraphicFramePr>
          <p:cNvPr id="164888" name="Object 24"/>
          <p:cNvGraphicFramePr>
            <a:graphicFrameLocks noChangeAspect="1"/>
          </p:cNvGraphicFramePr>
          <p:nvPr/>
        </p:nvGraphicFramePr>
        <p:xfrm>
          <a:off x="6778625" y="4516438"/>
          <a:ext cx="9191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Equation" r:id="rId11" imgW="685800" imgH="596900" progId="Equation.DSMT4">
                  <p:embed/>
                </p:oleObj>
              </mc:Choice>
              <mc:Fallback>
                <p:oleObj name="Equation" r:id="rId11" imgW="685800" imgH="5969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25" y="4516438"/>
                        <a:ext cx="919163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89" name="Text Box 25"/>
          <p:cNvSpPr txBox="1">
            <a:spLocks noChangeArrowheads="1"/>
          </p:cNvSpPr>
          <p:nvPr/>
        </p:nvSpPr>
        <p:spPr bwMode="auto">
          <a:xfrm>
            <a:off x="7699375" y="4646613"/>
            <a:ext cx="1476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= 2.25 hr</a:t>
            </a:r>
          </a:p>
        </p:txBody>
      </p:sp>
      <p:sp>
        <p:nvSpPr>
          <p:cNvPr id="164890" name="Text Box 26"/>
          <p:cNvSpPr txBox="1">
            <a:spLocks noChangeArrowheads="1"/>
          </p:cNvSpPr>
          <p:nvPr/>
        </p:nvSpPr>
        <p:spPr bwMode="auto">
          <a:xfrm>
            <a:off x="1092200" y="5541963"/>
            <a:ext cx="7686675" cy="523875"/>
          </a:xfrm>
          <a:prstGeom prst="rect">
            <a:avLst/>
          </a:prstGeom>
          <a:solidFill>
            <a:srgbClr val="4D4D4D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To change minutes to a decimal </a:t>
            </a: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‘divide by 60’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8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8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8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48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48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48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648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648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648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648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648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648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648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648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648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96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648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648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648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648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82" grpId="0"/>
      <p:bldP spid="164883" grpId="0"/>
      <p:bldP spid="164885" grpId="0"/>
      <p:bldP spid="164886" grpId="0"/>
      <p:bldP spid="164887" grpId="0"/>
      <p:bldP spid="164889" grpId="0"/>
      <p:bldP spid="1648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31748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>
                <a:solidFill>
                  <a:srgbClr val="FFFF00"/>
                </a:solidFill>
              </a:rPr>
              <a:t>1.   To show how to convert back from decimal time to hours and minutes.</a:t>
            </a:r>
          </a:p>
        </p:txBody>
      </p:sp>
      <p:sp>
        <p:nvSpPr>
          <p:cNvPr id="166921" name="Rectangle 9"/>
          <p:cNvSpPr>
            <a:spLocks noChangeArrowheads="1"/>
          </p:cNvSpPr>
          <p:nvPr/>
        </p:nvSpPr>
        <p:spPr bwMode="auto">
          <a:xfrm>
            <a:off x="5537200" y="2892425"/>
            <a:ext cx="3606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/>
              <a:t>1.  Know the rule for converting back from decimal time to hours and mins.</a:t>
            </a:r>
          </a:p>
        </p:txBody>
      </p:sp>
      <p:sp>
        <p:nvSpPr>
          <p:cNvPr id="166922" name="Rectangle 10"/>
          <p:cNvSpPr>
            <a:spLocks noChangeArrowheads="1"/>
          </p:cNvSpPr>
          <p:nvPr/>
        </p:nvSpPr>
        <p:spPr bwMode="auto">
          <a:xfrm>
            <a:off x="1830388" y="731838"/>
            <a:ext cx="5470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Hrs Mins to Decimal Time</a:t>
            </a:r>
          </a:p>
        </p:txBody>
      </p:sp>
      <p:sp>
        <p:nvSpPr>
          <p:cNvPr id="31752" name="Text Box 12"/>
          <p:cNvSpPr txBox="1">
            <a:spLocks noChangeArrowheads="1"/>
          </p:cNvSpPr>
          <p:nvPr/>
        </p:nvSpPr>
        <p:spPr bwMode="auto">
          <a:xfrm>
            <a:off x="1697038" y="139223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Converting Decimal Time to Hrs Mins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/>
      <p:bldP spid="1669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057775" y="3992563"/>
            <a:ext cx="408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2.	Convert 24hr to 12hr clock.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4341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977900" y="3005138"/>
            <a:ext cx="3886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en-GB" dirty="0">
                <a:solidFill>
                  <a:srgbClr val="FFFF00"/>
                </a:solidFill>
                <a:latin typeface="+mn-lt"/>
                <a:cs typeface="+mn-cs"/>
              </a:rPr>
              <a:t>Time.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Time 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5057775" y="3005138"/>
            <a:ext cx="408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1.	Convert 12hr to 24hr clock. 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5057775" y="4679950"/>
            <a:ext cx="408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3.	Count Method to find time intervals.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/>
      <p:bldP spid="59402" grpId="0"/>
      <p:bldP spid="59413" grpId="0"/>
      <p:bldP spid="594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1830388" y="731838"/>
            <a:ext cx="5470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Hrs Mins to Decimal Time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973138" y="2128838"/>
            <a:ext cx="3795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You should already know :</a:t>
            </a:r>
          </a:p>
        </p:txBody>
      </p:sp>
      <p:sp>
        <p:nvSpPr>
          <p:cNvPr id="32772" name="Text Box 19"/>
          <p:cNvSpPr txBox="1">
            <a:spLocks noChangeArrowheads="1"/>
          </p:cNvSpPr>
          <p:nvPr/>
        </p:nvSpPr>
        <p:spPr bwMode="auto">
          <a:xfrm>
            <a:off x="973138" y="2782888"/>
            <a:ext cx="7335837" cy="461962"/>
          </a:xfrm>
          <a:prstGeom prst="rect">
            <a:avLst/>
          </a:prstGeom>
          <a:solidFill>
            <a:srgbClr val="4D4D4D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To change minutes to a decimal time 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‘divide by 60’</a:t>
            </a:r>
          </a:p>
        </p:txBody>
      </p:sp>
      <p:sp>
        <p:nvSpPr>
          <p:cNvPr id="167956" name="Text Box 20"/>
          <p:cNvSpPr txBox="1">
            <a:spLocks noChangeArrowheads="1"/>
          </p:cNvSpPr>
          <p:nvPr/>
        </p:nvSpPr>
        <p:spPr bwMode="auto">
          <a:xfrm>
            <a:off x="973138" y="4184650"/>
            <a:ext cx="7666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To convert back to and minutes we do the opposite  :</a:t>
            </a:r>
          </a:p>
        </p:txBody>
      </p:sp>
      <p:sp>
        <p:nvSpPr>
          <p:cNvPr id="167957" name="Text Box 21"/>
          <p:cNvSpPr txBox="1">
            <a:spLocks noChangeArrowheads="1"/>
          </p:cNvSpPr>
          <p:nvPr/>
        </p:nvSpPr>
        <p:spPr bwMode="auto">
          <a:xfrm>
            <a:off x="973138" y="4903788"/>
            <a:ext cx="7359650" cy="461962"/>
          </a:xfrm>
          <a:prstGeom prst="rect">
            <a:avLst/>
          </a:prstGeom>
          <a:solidFill>
            <a:srgbClr val="4D4D4D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To change decimal time to minutes 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‘multiply by 60’</a:t>
            </a:r>
          </a:p>
        </p:txBody>
      </p:sp>
      <p:sp>
        <p:nvSpPr>
          <p:cNvPr id="32775" name="Text Box 22"/>
          <p:cNvSpPr txBox="1">
            <a:spLocks noChangeArrowheads="1"/>
          </p:cNvSpPr>
          <p:nvPr/>
        </p:nvSpPr>
        <p:spPr bwMode="auto">
          <a:xfrm>
            <a:off x="1697038" y="139223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Converting Decimal Time to Hrs Mins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79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56" grpId="0"/>
      <p:bldP spid="16795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1830388" y="731838"/>
            <a:ext cx="5470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Hrs Mins to Decimal Time</a:t>
            </a:r>
          </a:p>
        </p:txBody>
      </p:sp>
      <p:sp>
        <p:nvSpPr>
          <p:cNvPr id="169995" name="Text Box 11"/>
          <p:cNvSpPr txBox="1">
            <a:spLocks noChangeArrowheads="1"/>
          </p:cNvSpPr>
          <p:nvPr/>
        </p:nvSpPr>
        <p:spPr bwMode="auto">
          <a:xfrm>
            <a:off x="973138" y="3795713"/>
            <a:ext cx="176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1</a:t>
            </a:r>
            <a:r>
              <a:rPr lang="en-GB" sz="2400">
                <a:latin typeface="Comic Sans MS" pitchFamily="66" charset="0"/>
              </a:rPr>
              <a:t> :</a:t>
            </a:r>
          </a:p>
        </p:txBody>
      </p:sp>
      <p:sp>
        <p:nvSpPr>
          <p:cNvPr id="169996" name="Text Box 12"/>
          <p:cNvSpPr txBox="1">
            <a:spLocks noChangeArrowheads="1"/>
          </p:cNvSpPr>
          <p:nvPr/>
        </p:nvSpPr>
        <p:spPr bwMode="auto">
          <a:xfrm>
            <a:off x="3003550" y="3817938"/>
            <a:ext cx="309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0.7 hrs to minutes is</a:t>
            </a:r>
          </a:p>
        </p:txBody>
      </p:sp>
      <p:graphicFrame>
        <p:nvGraphicFramePr>
          <p:cNvPr id="169997" name="Object 13"/>
          <p:cNvGraphicFramePr>
            <a:graphicFrameLocks noChangeAspect="1"/>
          </p:cNvGraphicFramePr>
          <p:nvPr/>
        </p:nvGraphicFramePr>
        <p:xfrm>
          <a:off x="6208713" y="3900488"/>
          <a:ext cx="12573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5" name="Equation" r:id="rId3" imgW="939392" imgH="253890" progId="Equation.DSMT4">
                  <p:embed/>
                </p:oleObj>
              </mc:Choice>
              <mc:Fallback>
                <p:oleObj name="Equation" r:id="rId3" imgW="939392" imgH="25389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3900488"/>
                        <a:ext cx="1257300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7621588" y="3829050"/>
            <a:ext cx="1522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= 42 mins</a:t>
            </a: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auto">
          <a:xfrm>
            <a:off x="973138" y="4667250"/>
            <a:ext cx="1817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latin typeface="Comic Sans MS" pitchFamily="66" charset="0"/>
              </a:rPr>
              <a:t>Example 2</a:t>
            </a:r>
            <a:r>
              <a:rPr lang="en-GB" sz="2400">
                <a:latin typeface="Comic Sans MS" pitchFamily="66" charset="0"/>
              </a:rPr>
              <a:t> :</a:t>
            </a:r>
          </a:p>
        </p:txBody>
      </p:sp>
      <p:sp>
        <p:nvSpPr>
          <p:cNvPr id="170000" name="Text Box 16"/>
          <p:cNvSpPr txBox="1">
            <a:spLocks noChangeArrowheads="1"/>
          </p:cNvSpPr>
          <p:nvPr/>
        </p:nvSpPr>
        <p:spPr bwMode="auto">
          <a:xfrm>
            <a:off x="2913063" y="4656138"/>
            <a:ext cx="4564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3.4 hrs to hours and minutes is</a:t>
            </a:r>
          </a:p>
        </p:txBody>
      </p:sp>
      <p:graphicFrame>
        <p:nvGraphicFramePr>
          <p:cNvPr id="170001" name="Object 17"/>
          <p:cNvGraphicFramePr>
            <a:graphicFrameLocks noChangeAspect="1"/>
          </p:cNvGraphicFramePr>
          <p:nvPr/>
        </p:nvGraphicFramePr>
        <p:xfrm>
          <a:off x="3398838" y="5448300"/>
          <a:ext cx="171926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5" imgW="1282700" imgH="266700" progId="Equation.DSMT4">
                  <p:embed/>
                </p:oleObj>
              </mc:Choice>
              <mc:Fallback>
                <p:oleObj name="Equation" r:id="rId5" imgW="1282700" imgH="2667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838" y="5448300"/>
                        <a:ext cx="1719262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0002" name="Text Box 18"/>
          <p:cNvSpPr txBox="1">
            <a:spLocks noChangeArrowheads="1"/>
          </p:cNvSpPr>
          <p:nvPr/>
        </p:nvSpPr>
        <p:spPr bwMode="auto">
          <a:xfrm>
            <a:off x="5075238" y="5400675"/>
            <a:ext cx="2359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= 3 hrs 24 mins</a:t>
            </a:r>
          </a:p>
        </p:txBody>
      </p:sp>
      <p:sp>
        <p:nvSpPr>
          <p:cNvPr id="33803" name="Text Box 20"/>
          <p:cNvSpPr txBox="1">
            <a:spLocks noChangeArrowheads="1"/>
          </p:cNvSpPr>
          <p:nvPr/>
        </p:nvSpPr>
        <p:spPr bwMode="auto">
          <a:xfrm>
            <a:off x="1697038" y="1392238"/>
            <a:ext cx="544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Converting Decimal Time to Hrs Mins</a:t>
            </a: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1069975" y="2146300"/>
            <a:ext cx="7951788" cy="492125"/>
          </a:xfrm>
          <a:prstGeom prst="rect">
            <a:avLst/>
          </a:prstGeom>
          <a:solidFill>
            <a:srgbClr val="4D4D4D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600">
                <a:latin typeface="Comic Sans MS" pitchFamily="66" charset="0"/>
              </a:rPr>
              <a:t>To change decimal time to minutes </a:t>
            </a:r>
            <a:r>
              <a:rPr lang="en-GB" sz="2600">
                <a:solidFill>
                  <a:srgbClr val="FFFF00"/>
                </a:solidFill>
                <a:latin typeface="Comic Sans MS" pitchFamily="66" charset="0"/>
              </a:rPr>
              <a:t>‘multiply by 60’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4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0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5" grpId="0"/>
      <p:bldP spid="169996" grpId="0"/>
      <p:bldP spid="169998" grpId="0"/>
      <p:bldP spid="169999" grpId="0"/>
      <p:bldP spid="170000" grpId="0"/>
      <p:bldP spid="170002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763713"/>
            <a:ext cx="8239125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1018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Time Distance Graph</a:t>
            </a:r>
          </a:p>
        </p:txBody>
      </p:sp>
      <p:sp>
        <p:nvSpPr>
          <p:cNvPr id="34820" name="Text Box 12"/>
          <p:cNvSpPr txBox="1">
            <a:spLocks noChangeArrowheads="1"/>
          </p:cNvSpPr>
          <p:nvPr/>
        </p:nvSpPr>
        <p:spPr bwMode="auto">
          <a:xfrm>
            <a:off x="1839913" y="1362075"/>
            <a:ext cx="5421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Interpreting Time – Distance Graphs</a:t>
            </a:r>
          </a:p>
        </p:txBody>
      </p:sp>
      <p:graphicFrame>
        <p:nvGraphicFramePr>
          <p:cNvPr id="171023" name="Object 15"/>
          <p:cNvGraphicFramePr>
            <a:graphicFrameLocks noChangeAspect="1"/>
          </p:cNvGraphicFramePr>
          <p:nvPr/>
        </p:nvGraphicFramePr>
        <p:xfrm>
          <a:off x="2057400" y="3657600"/>
          <a:ext cx="1133475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Equation" r:id="rId4" imgW="1498600" imgH="1346200" progId="Equation.DSMT4">
                  <p:embed/>
                </p:oleObj>
              </mc:Choice>
              <mc:Fallback>
                <p:oleObj name="Equation" r:id="rId4" imgW="1498600" imgH="1346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657600"/>
                        <a:ext cx="1133475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24" name="Object 16"/>
          <p:cNvGraphicFramePr>
            <a:graphicFrameLocks noChangeAspect="1"/>
          </p:cNvGraphicFramePr>
          <p:nvPr/>
        </p:nvGraphicFramePr>
        <p:xfrm>
          <a:off x="4229100" y="3709988"/>
          <a:ext cx="1057275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Equation" r:id="rId6" imgW="1397000" imgH="1358900" progId="Equation.DSMT4">
                  <p:embed/>
                </p:oleObj>
              </mc:Choice>
              <mc:Fallback>
                <p:oleObj name="Equation" r:id="rId6" imgW="1397000" imgH="13589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9100" y="3709988"/>
                        <a:ext cx="1057275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25" name="Object 17"/>
          <p:cNvGraphicFramePr>
            <a:graphicFrameLocks noChangeAspect="1"/>
          </p:cNvGraphicFramePr>
          <p:nvPr/>
        </p:nvGraphicFramePr>
        <p:xfrm>
          <a:off x="3856038" y="1979613"/>
          <a:ext cx="1163637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Equation" r:id="rId8" imgW="1536700" imgH="1358900" progId="Equation.DSMT4">
                  <p:embed/>
                </p:oleObj>
              </mc:Choice>
              <mc:Fallback>
                <p:oleObj name="Equation" r:id="rId8" imgW="1536700" imgH="13589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6038" y="1979613"/>
                        <a:ext cx="1163637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26" name="Object 18"/>
          <p:cNvGraphicFramePr>
            <a:graphicFrameLocks noChangeAspect="1"/>
          </p:cNvGraphicFramePr>
          <p:nvPr/>
        </p:nvGraphicFramePr>
        <p:xfrm>
          <a:off x="6794500" y="3221038"/>
          <a:ext cx="1163638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2" name="Equation" r:id="rId10" imgW="1536700" imgH="1371600" progId="Equation.DSMT4">
                  <p:embed/>
                </p:oleObj>
              </mc:Choice>
              <mc:Fallback>
                <p:oleObj name="Equation" r:id="rId10" imgW="1536700" imgH="1371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0" y="3221038"/>
                        <a:ext cx="1163638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028" name="Line 20"/>
          <p:cNvSpPr>
            <a:spLocks noChangeShapeType="1"/>
          </p:cNvSpPr>
          <p:nvPr/>
        </p:nvSpPr>
        <p:spPr bwMode="auto">
          <a:xfrm flipV="1">
            <a:off x="2409825" y="3571875"/>
            <a:ext cx="1581150" cy="2162175"/>
          </a:xfrm>
          <a:prstGeom prst="line">
            <a:avLst/>
          </a:prstGeom>
          <a:noFill/>
          <a:ln w="57150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>
            <a:off x="3990975" y="3560763"/>
            <a:ext cx="81756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30" name="Line 22"/>
          <p:cNvSpPr>
            <a:spLocks noChangeShapeType="1"/>
          </p:cNvSpPr>
          <p:nvPr/>
        </p:nvSpPr>
        <p:spPr bwMode="auto">
          <a:xfrm flipV="1">
            <a:off x="4808538" y="2108200"/>
            <a:ext cx="688975" cy="1452563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31" name="Line 23"/>
          <p:cNvSpPr>
            <a:spLocks noChangeShapeType="1"/>
          </p:cNvSpPr>
          <p:nvPr/>
        </p:nvSpPr>
        <p:spPr bwMode="auto">
          <a:xfrm>
            <a:off x="5497513" y="2130425"/>
            <a:ext cx="1925637" cy="3614738"/>
          </a:xfrm>
          <a:prstGeom prst="line">
            <a:avLst/>
          </a:prstGeom>
          <a:noFill/>
          <a:ln w="57150">
            <a:solidFill>
              <a:srgbClr val="08080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7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7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7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7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28" grpId="0" animBg="1"/>
      <p:bldP spid="171029" grpId="0" animBg="1"/>
      <p:bldP spid="171030" grpId="0" animBg="1"/>
      <p:bldP spid="1710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C7C31C1-AE37-4A5A-AB44-F1D8D383300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0025" y="457200"/>
            <a:ext cx="8801100" cy="3089275"/>
            <a:chOff x="126" y="288"/>
            <a:chExt cx="5544" cy="1946"/>
          </a:xfrm>
        </p:grpSpPr>
        <p:sp>
          <p:nvSpPr>
            <p:cNvPr id="15381" name="Rectangle 3"/>
            <p:cNvSpPr>
              <a:spLocks noChangeArrowheads="1"/>
            </p:cNvSpPr>
            <p:nvPr/>
          </p:nvSpPr>
          <p:spPr bwMode="auto">
            <a:xfrm>
              <a:off x="5214" y="1867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2300</a:t>
              </a:r>
            </a:p>
          </p:txBody>
        </p:sp>
        <p:sp>
          <p:nvSpPr>
            <p:cNvPr id="15382" name="Rectangle 4"/>
            <p:cNvSpPr>
              <a:spLocks noChangeArrowheads="1"/>
            </p:cNvSpPr>
            <p:nvPr/>
          </p:nvSpPr>
          <p:spPr bwMode="auto">
            <a:xfrm>
              <a:off x="4758" y="1867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2200</a:t>
              </a:r>
            </a:p>
          </p:txBody>
        </p:sp>
        <p:sp>
          <p:nvSpPr>
            <p:cNvPr id="15383" name="Rectangle 5"/>
            <p:cNvSpPr>
              <a:spLocks noChangeArrowheads="1"/>
            </p:cNvSpPr>
            <p:nvPr/>
          </p:nvSpPr>
          <p:spPr bwMode="auto">
            <a:xfrm>
              <a:off x="4314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2100</a:t>
              </a:r>
            </a:p>
          </p:txBody>
        </p:sp>
        <p:sp>
          <p:nvSpPr>
            <p:cNvPr id="15384" name="Rectangle 6"/>
            <p:cNvSpPr>
              <a:spLocks noChangeArrowheads="1"/>
            </p:cNvSpPr>
            <p:nvPr/>
          </p:nvSpPr>
          <p:spPr bwMode="auto">
            <a:xfrm>
              <a:off x="3882" y="1867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2000</a:t>
              </a:r>
            </a:p>
          </p:txBody>
        </p:sp>
        <p:sp>
          <p:nvSpPr>
            <p:cNvPr id="15385" name="Rectangle 7"/>
            <p:cNvSpPr>
              <a:spLocks noChangeArrowheads="1"/>
            </p:cNvSpPr>
            <p:nvPr/>
          </p:nvSpPr>
          <p:spPr bwMode="auto">
            <a:xfrm>
              <a:off x="3462" y="1867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1900</a:t>
              </a:r>
            </a:p>
          </p:txBody>
        </p:sp>
        <p:sp>
          <p:nvSpPr>
            <p:cNvPr id="15386" name="Rectangle 8"/>
            <p:cNvSpPr>
              <a:spLocks noChangeArrowheads="1"/>
            </p:cNvSpPr>
            <p:nvPr/>
          </p:nvSpPr>
          <p:spPr bwMode="auto">
            <a:xfrm>
              <a:off x="3018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1800</a:t>
              </a:r>
            </a:p>
          </p:txBody>
        </p:sp>
        <p:sp>
          <p:nvSpPr>
            <p:cNvPr id="15387" name="Rectangle 9"/>
            <p:cNvSpPr>
              <a:spLocks noChangeArrowheads="1"/>
            </p:cNvSpPr>
            <p:nvPr/>
          </p:nvSpPr>
          <p:spPr bwMode="auto">
            <a:xfrm>
              <a:off x="2526" y="1867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1700</a:t>
              </a:r>
            </a:p>
          </p:txBody>
        </p:sp>
        <p:sp>
          <p:nvSpPr>
            <p:cNvPr id="15388" name="Rectangle 10"/>
            <p:cNvSpPr>
              <a:spLocks noChangeArrowheads="1"/>
            </p:cNvSpPr>
            <p:nvPr/>
          </p:nvSpPr>
          <p:spPr bwMode="auto">
            <a:xfrm>
              <a:off x="2082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1600</a:t>
              </a:r>
            </a:p>
          </p:txBody>
        </p:sp>
        <p:sp>
          <p:nvSpPr>
            <p:cNvPr id="15389" name="Rectangle 11"/>
            <p:cNvSpPr>
              <a:spLocks noChangeArrowheads="1"/>
            </p:cNvSpPr>
            <p:nvPr/>
          </p:nvSpPr>
          <p:spPr bwMode="auto">
            <a:xfrm>
              <a:off x="1602" y="1867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1500</a:t>
              </a:r>
            </a:p>
          </p:txBody>
        </p:sp>
        <p:sp>
          <p:nvSpPr>
            <p:cNvPr id="15390" name="Rectangle 12"/>
            <p:cNvSpPr>
              <a:spLocks noChangeArrowheads="1"/>
            </p:cNvSpPr>
            <p:nvPr/>
          </p:nvSpPr>
          <p:spPr bwMode="auto">
            <a:xfrm>
              <a:off x="1122" y="1867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1400</a:t>
              </a:r>
            </a:p>
          </p:txBody>
        </p:sp>
        <p:sp>
          <p:nvSpPr>
            <p:cNvPr id="15391" name="Rectangle 13"/>
            <p:cNvSpPr>
              <a:spLocks noChangeArrowheads="1"/>
            </p:cNvSpPr>
            <p:nvPr/>
          </p:nvSpPr>
          <p:spPr bwMode="auto">
            <a:xfrm>
              <a:off x="726" y="1867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1300</a:t>
              </a:r>
            </a:p>
          </p:txBody>
        </p:sp>
        <p:sp>
          <p:nvSpPr>
            <p:cNvPr id="15392" name="Rectangle 14"/>
            <p:cNvSpPr>
              <a:spLocks noChangeArrowheads="1"/>
            </p:cNvSpPr>
            <p:nvPr/>
          </p:nvSpPr>
          <p:spPr bwMode="auto">
            <a:xfrm>
              <a:off x="126" y="1867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1200</a:t>
              </a:r>
            </a:p>
          </p:txBody>
        </p:sp>
        <p:sp>
          <p:nvSpPr>
            <p:cNvPr id="15393" name="Rectangle 15"/>
            <p:cNvSpPr>
              <a:spLocks noChangeArrowheads="1"/>
            </p:cNvSpPr>
            <p:nvPr/>
          </p:nvSpPr>
          <p:spPr bwMode="auto">
            <a:xfrm>
              <a:off x="5214" y="1500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11 pm</a:t>
              </a:r>
            </a:p>
          </p:txBody>
        </p:sp>
        <p:sp>
          <p:nvSpPr>
            <p:cNvPr id="15394" name="Rectangle 16"/>
            <p:cNvSpPr>
              <a:spLocks noChangeArrowheads="1"/>
            </p:cNvSpPr>
            <p:nvPr/>
          </p:nvSpPr>
          <p:spPr bwMode="auto">
            <a:xfrm>
              <a:off x="4758" y="1500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10 pm</a:t>
              </a:r>
            </a:p>
          </p:txBody>
        </p:sp>
        <p:sp>
          <p:nvSpPr>
            <p:cNvPr id="15395" name="Rectangle 17"/>
            <p:cNvSpPr>
              <a:spLocks noChangeArrowheads="1"/>
            </p:cNvSpPr>
            <p:nvPr/>
          </p:nvSpPr>
          <p:spPr bwMode="auto">
            <a:xfrm>
              <a:off x="4314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9 pm</a:t>
              </a:r>
            </a:p>
          </p:txBody>
        </p:sp>
        <p:sp>
          <p:nvSpPr>
            <p:cNvPr id="15396" name="Rectangle 18"/>
            <p:cNvSpPr>
              <a:spLocks noChangeArrowheads="1"/>
            </p:cNvSpPr>
            <p:nvPr/>
          </p:nvSpPr>
          <p:spPr bwMode="auto">
            <a:xfrm>
              <a:off x="3882" y="1500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8 pm</a:t>
              </a:r>
            </a:p>
          </p:txBody>
        </p:sp>
        <p:sp>
          <p:nvSpPr>
            <p:cNvPr id="15397" name="Rectangle 19"/>
            <p:cNvSpPr>
              <a:spLocks noChangeArrowheads="1"/>
            </p:cNvSpPr>
            <p:nvPr/>
          </p:nvSpPr>
          <p:spPr bwMode="auto">
            <a:xfrm>
              <a:off x="3462" y="1500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7 pm</a:t>
              </a:r>
            </a:p>
          </p:txBody>
        </p:sp>
        <p:sp>
          <p:nvSpPr>
            <p:cNvPr id="15398" name="Rectangle 20"/>
            <p:cNvSpPr>
              <a:spLocks noChangeArrowheads="1"/>
            </p:cNvSpPr>
            <p:nvPr/>
          </p:nvSpPr>
          <p:spPr bwMode="auto">
            <a:xfrm>
              <a:off x="3018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6 pm</a:t>
              </a:r>
            </a:p>
          </p:txBody>
        </p:sp>
        <p:sp>
          <p:nvSpPr>
            <p:cNvPr id="15399" name="Rectangle 21"/>
            <p:cNvSpPr>
              <a:spLocks noChangeArrowheads="1"/>
            </p:cNvSpPr>
            <p:nvPr/>
          </p:nvSpPr>
          <p:spPr bwMode="auto">
            <a:xfrm>
              <a:off x="2526" y="1500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5 pm</a:t>
              </a:r>
            </a:p>
          </p:txBody>
        </p:sp>
        <p:sp>
          <p:nvSpPr>
            <p:cNvPr id="15400" name="Rectangle 22"/>
            <p:cNvSpPr>
              <a:spLocks noChangeArrowheads="1"/>
            </p:cNvSpPr>
            <p:nvPr/>
          </p:nvSpPr>
          <p:spPr bwMode="auto">
            <a:xfrm>
              <a:off x="2082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4 pm</a:t>
              </a:r>
            </a:p>
          </p:txBody>
        </p:sp>
        <p:sp>
          <p:nvSpPr>
            <p:cNvPr id="15401" name="Rectangle 23"/>
            <p:cNvSpPr>
              <a:spLocks noChangeArrowheads="1"/>
            </p:cNvSpPr>
            <p:nvPr/>
          </p:nvSpPr>
          <p:spPr bwMode="auto">
            <a:xfrm>
              <a:off x="1602" y="1500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3 pm</a:t>
              </a:r>
            </a:p>
          </p:txBody>
        </p:sp>
        <p:sp>
          <p:nvSpPr>
            <p:cNvPr id="15402" name="Rectangle 24"/>
            <p:cNvSpPr>
              <a:spLocks noChangeArrowheads="1"/>
            </p:cNvSpPr>
            <p:nvPr/>
          </p:nvSpPr>
          <p:spPr bwMode="auto">
            <a:xfrm>
              <a:off x="1122" y="1500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2 pm</a:t>
              </a:r>
            </a:p>
          </p:txBody>
        </p:sp>
        <p:sp>
          <p:nvSpPr>
            <p:cNvPr id="15403" name="Rectangle 25"/>
            <p:cNvSpPr>
              <a:spLocks noChangeArrowheads="1"/>
            </p:cNvSpPr>
            <p:nvPr/>
          </p:nvSpPr>
          <p:spPr bwMode="auto">
            <a:xfrm>
              <a:off x="726" y="1500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 pm</a:t>
              </a:r>
            </a:p>
          </p:txBody>
        </p:sp>
        <p:sp>
          <p:nvSpPr>
            <p:cNvPr id="15404" name="Rectangle 26"/>
            <p:cNvSpPr>
              <a:spLocks noChangeArrowheads="1"/>
            </p:cNvSpPr>
            <p:nvPr/>
          </p:nvSpPr>
          <p:spPr bwMode="auto">
            <a:xfrm>
              <a:off x="126" y="1500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midday</a:t>
              </a:r>
            </a:p>
          </p:txBody>
        </p:sp>
        <p:sp>
          <p:nvSpPr>
            <p:cNvPr id="15405" name="Rectangle 27"/>
            <p:cNvSpPr>
              <a:spLocks noChangeArrowheads="1"/>
            </p:cNvSpPr>
            <p:nvPr/>
          </p:nvSpPr>
          <p:spPr bwMode="auto">
            <a:xfrm>
              <a:off x="5214" y="1133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1100</a:t>
              </a:r>
            </a:p>
          </p:txBody>
        </p:sp>
        <p:sp>
          <p:nvSpPr>
            <p:cNvPr id="15406" name="Rectangle 28"/>
            <p:cNvSpPr>
              <a:spLocks noChangeArrowheads="1"/>
            </p:cNvSpPr>
            <p:nvPr/>
          </p:nvSpPr>
          <p:spPr bwMode="auto">
            <a:xfrm>
              <a:off x="4758" y="1133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1000</a:t>
              </a:r>
            </a:p>
          </p:txBody>
        </p:sp>
        <p:sp>
          <p:nvSpPr>
            <p:cNvPr id="15407" name="Rectangle 29"/>
            <p:cNvSpPr>
              <a:spLocks noChangeArrowheads="1"/>
            </p:cNvSpPr>
            <p:nvPr/>
          </p:nvSpPr>
          <p:spPr bwMode="auto">
            <a:xfrm>
              <a:off x="4314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0900</a:t>
              </a:r>
            </a:p>
          </p:txBody>
        </p:sp>
        <p:sp>
          <p:nvSpPr>
            <p:cNvPr id="15408" name="Rectangle 30"/>
            <p:cNvSpPr>
              <a:spLocks noChangeArrowheads="1"/>
            </p:cNvSpPr>
            <p:nvPr/>
          </p:nvSpPr>
          <p:spPr bwMode="auto">
            <a:xfrm>
              <a:off x="3882" y="1133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0800</a:t>
              </a:r>
            </a:p>
          </p:txBody>
        </p:sp>
        <p:sp>
          <p:nvSpPr>
            <p:cNvPr id="15409" name="Rectangle 31"/>
            <p:cNvSpPr>
              <a:spLocks noChangeArrowheads="1"/>
            </p:cNvSpPr>
            <p:nvPr/>
          </p:nvSpPr>
          <p:spPr bwMode="auto">
            <a:xfrm>
              <a:off x="3462" y="1133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0700</a:t>
              </a:r>
            </a:p>
          </p:txBody>
        </p:sp>
        <p:sp>
          <p:nvSpPr>
            <p:cNvPr id="15410" name="Rectangle 32"/>
            <p:cNvSpPr>
              <a:spLocks noChangeArrowheads="1"/>
            </p:cNvSpPr>
            <p:nvPr/>
          </p:nvSpPr>
          <p:spPr bwMode="auto">
            <a:xfrm>
              <a:off x="3018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0600</a:t>
              </a:r>
            </a:p>
          </p:txBody>
        </p:sp>
        <p:sp>
          <p:nvSpPr>
            <p:cNvPr id="15411" name="Rectangle 33"/>
            <p:cNvSpPr>
              <a:spLocks noChangeArrowheads="1"/>
            </p:cNvSpPr>
            <p:nvPr/>
          </p:nvSpPr>
          <p:spPr bwMode="auto">
            <a:xfrm>
              <a:off x="2526" y="1133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0500</a:t>
              </a:r>
            </a:p>
          </p:txBody>
        </p:sp>
        <p:sp>
          <p:nvSpPr>
            <p:cNvPr id="15412" name="Rectangle 34"/>
            <p:cNvSpPr>
              <a:spLocks noChangeArrowheads="1"/>
            </p:cNvSpPr>
            <p:nvPr/>
          </p:nvSpPr>
          <p:spPr bwMode="auto">
            <a:xfrm>
              <a:off x="2082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0400</a:t>
              </a:r>
            </a:p>
          </p:txBody>
        </p:sp>
        <p:sp>
          <p:nvSpPr>
            <p:cNvPr id="15413" name="Rectangle 35"/>
            <p:cNvSpPr>
              <a:spLocks noChangeArrowheads="1"/>
            </p:cNvSpPr>
            <p:nvPr/>
          </p:nvSpPr>
          <p:spPr bwMode="auto">
            <a:xfrm>
              <a:off x="1602" y="1133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0300</a:t>
              </a:r>
            </a:p>
          </p:txBody>
        </p:sp>
        <p:sp>
          <p:nvSpPr>
            <p:cNvPr id="15414" name="Rectangle 36"/>
            <p:cNvSpPr>
              <a:spLocks noChangeArrowheads="1"/>
            </p:cNvSpPr>
            <p:nvPr/>
          </p:nvSpPr>
          <p:spPr bwMode="auto">
            <a:xfrm>
              <a:off x="1122" y="1133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0200</a:t>
              </a:r>
            </a:p>
          </p:txBody>
        </p:sp>
        <p:sp>
          <p:nvSpPr>
            <p:cNvPr id="15415" name="Rectangle 37"/>
            <p:cNvSpPr>
              <a:spLocks noChangeArrowheads="1"/>
            </p:cNvSpPr>
            <p:nvPr/>
          </p:nvSpPr>
          <p:spPr bwMode="auto">
            <a:xfrm>
              <a:off x="726" y="1133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0100</a:t>
              </a:r>
            </a:p>
          </p:txBody>
        </p:sp>
        <p:sp>
          <p:nvSpPr>
            <p:cNvPr id="15416" name="Rectangle 38"/>
            <p:cNvSpPr>
              <a:spLocks noChangeArrowheads="1"/>
            </p:cNvSpPr>
            <p:nvPr/>
          </p:nvSpPr>
          <p:spPr bwMode="auto">
            <a:xfrm>
              <a:off x="126" y="1133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0000</a:t>
              </a:r>
            </a:p>
          </p:txBody>
        </p:sp>
        <p:sp>
          <p:nvSpPr>
            <p:cNvPr id="15417" name="Rectangle 39"/>
            <p:cNvSpPr>
              <a:spLocks noChangeArrowheads="1"/>
            </p:cNvSpPr>
            <p:nvPr/>
          </p:nvSpPr>
          <p:spPr bwMode="auto">
            <a:xfrm>
              <a:off x="5214" y="766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11 am</a:t>
              </a:r>
            </a:p>
          </p:txBody>
        </p:sp>
        <p:sp>
          <p:nvSpPr>
            <p:cNvPr id="15418" name="Rectangle 40"/>
            <p:cNvSpPr>
              <a:spLocks noChangeArrowheads="1"/>
            </p:cNvSpPr>
            <p:nvPr/>
          </p:nvSpPr>
          <p:spPr bwMode="auto">
            <a:xfrm>
              <a:off x="4758" y="766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10 am</a:t>
              </a:r>
            </a:p>
          </p:txBody>
        </p:sp>
        <p:sp>
          <p:nvSpPr>
            <p:cNvPr id="15419" name="Rectangle 41"/>
            <p:cNvSpPr>
              <a:spLocks noChangeArrowheads="1"/>
            </p:cNvSpPr>
            <p:nvPr/>
          </p:nvSpPr>
          <p:spPr bwMode="auto">
            <a:xfrm>
              <a:off x="4314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9 am</a:t>
              </a:r>
            </a:p>
          </p:txBody>
        </p:sp>
        <p:sp>
          <p:nvSpPr>
            <p:cNvPr id="15420" name="Rectangle 42"/>
            <p:cNvSpPr>
              <a:spLocks noChangeArrowheads="1"/>
            </p:cNvSpPr>
            <p:nvPr/>
          </p:nvSpPr>
          <p:spPr bwMode="auto">
            <a:xfrm>
              <a:off x="3882" y="766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8 am</a:t>
              </a:r>
            </a:p>
          </p:txBody>
        </p:sp>
        <p:sp>
          <p:nvSpPr>
            <p:cNvPr id="15421" name="Rectangle 43"/>
            <p:cNvSpPr>
              <a:spLocks noChangeArrowheads="1"/>
            </p:cNvSpPr>
            <p:nvPr/>
          </p:nvSpPr>
          <p:spPr bwMode="auto">
            <a:xfrm>
              <a:off x="3462" y="766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7 am</a:t>
              </a:r>
            </a:p>
          </p:txBody>
        </p:sp>
        <p:sp>
          <p:nvSpPr>
            <p:cNvPr id="15422" name="Rectangle 44"/>
            <p:cNvSpPr>
              <a:spLocks noChangeArrowheads="1"/>
            </p:cNvSpPr>
            <p:nvPr/>
          </p:nvSpPr>
          <p:spPr bwMode="auto">
            <a:xfrm>
              <a:off x="3018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6 am</a:t>
              </a:r>
            </a:p>
          </p:txBody>
        </p:sp>
        <p:sp>
          <p:nvSpPr>
            <p:cNvPr id="15423" name="Rectangle 45"/>
            <p:cNvSpPr>
              <a:spLocks noChangeArrowheads="1"/>
            </p:cNvSpPr>
            <p:nvPr/>
          </p:nvSpPr>
          <p:spPr bwMode="auto">
            <a:xfrm>
              <a:off x="2526" y="766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5am</a:t>
              </a:r>
            </a:p>
          </p:txBody>
        </p:sp>
        <p:sp>
          <p:nvSpPr>
            <p:cNvPr id="15424" name="Rectangle 46"/>
            <p:cNvSpPr>
              <a:spLocks noChangeArrowheads="1"/>
            </p:cNvSpPr>
            <p:nvPr/>
          </p:nvSpPr>
          <p:spPr bwMode="auto">
            <a:xfrm>
              <a:off x="2082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4 am</a:t>
              </a:r>
            </a:p>
          </p:txBody>
        </p:sp>
        <p:sp>
          <p:nvSpPr>
            <p:cNvPr id="15425" name="Rectangle 47"/>
            <p:cNvSpPr>
              <a:spLocks noChangeArrowheads="1"/>
            </p:cNvSpPr>
            <p:nvPr/>
          </p:nvSpPr>
          <p:spPr bwMode="auto">
            <a:xfrm>
              <a:off x="1602" y="766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3 am</a:t>
              </a:r>
            </a:p>
          </p:txBody>
        </p:sp>
        <p:sp>
          <p:nvSpPr>
            <p:cNvPr id="15426" name="Rectangle 48"/>
            <p:cNvSpPr>
              <a:spLocks noChangeArrowheads="1"/>
            </p:cNvSpPr>
            <p:nvPr/>
          </p:nvSpPr>
          <p:spPr bwMode="auto">
            <a:xfrm>
              <a:off x="1122" y="766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2 am</a:t>
              </a:r>
            </a:p>
          </p:txBody>
        </p:sp>
        <p:sp>
          <p:nvSpPr>
            <p:cNvPr id="15427" name="Rectangle 49"/>
            <p:cNvSpPr>
              <a:spLocks noChangeArrowheads="1"/>
            </p:cNvSpPr>
            <p:nvPr/>
          </p:nvSpPr>
          <p:spPr bwMode="auto">
            <a:xfrm>
              <a:off x="726" y="766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 am</a:t>
              </a:r>
            </a:p>
          </p:txBody>
        </p:sp>
        <p:sp>
          <p:nvSpPr>
            <p:cNvPr id="15428" name="Rectangle 50"/>
            <p:cNvSpPr>
              <a:spLocks noChangeArrowheads="1"/>
            </p:cNvSpPr>
            <p:nvPr/>
          </p:nvSpPr>
          <p:spPr bwMode="auto">
            <a:xfrm>
              <a:off x="126" y="766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400">
                  <a:solidFill>
                    <a:srgbClr val="FF0066"/>
                  </a:solidFill>
                </a:rPr>
                <a:t>midnight</a:t>
              </a:r>
            </a:p>
          </p:txBody>
        </p:sp>
        <p:sp>
          <p:nvSpPr>
            <p:cNvPr id="15429" name="Line 51"/>
            <p:cNvSpPr>
              <a:spLocks noChangeShapeType="1"/>
            </p:cNvSpPr>
            <p:nvPr/>
          </p:nvSpPr>
          <p:spPr bwMode="auto">
            <a:xfrm>
              <a:off x="126" y="766"/>
              <a:ext cx="5544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0" name="Line 52"/>
            <p:cNvSpPr>
              <a:spLocks noChangeShapeType="1"/>
            </p:cNvSpPr>
            <p:nvPr/>
          </p:nvSpPr>
          <p:spPr bwMode="auto">
            <a:xfrm>
              <a:off x="126" y="2234"/>
              <a:ext cx="5544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1" name="Line 53"/>
            <p:cNvSpPr>
              <a:spLocks noChangeShapeType="1"/>
            </p:cNvSpPr>
            <p:nvPr/>
          </p:nvSpPr>
          <p:spPr bwMode="auto">
            <a:xfrm>
              <a:off x="126" y="766"/>
              <a:ext cx="0" cy="1468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2" name="Line 54"/>
            <p:cNvSpPr>
              <a:spLocks noChangeShapeType="1"/>
            </p:cNvSpPr>
            <p:nvPr/>
          </p:nvSpPr>
          <p:spPr bwMode="auto">
            <a:xfrm>
              <a:off x="726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Line 55"/>
            <p:cNvSpPr>
              <a:spLocks noChangeShapeType="1"/>
            </p:cNvSpPr>
            <p:nvPr/>
          </p:nvSpPr>
          <p:spPr bwMode="auto">
            <a:xfrm>
              <a:off x="112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4" name="Line 56"/>
            <p:cNvSpPr>
              <a:spLocks noChangeShapeType="1"/>
            </p:cNvSpPr>
            <p:nvPr/>
          </p:nvSpPr>
          <p:spPr bwMode="auto">
            <a:xfrm>
              <a:off x="160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Line 57"/>
            <p:cNvSpPr>
              <a:spLocks noChangeShapeType="1"/>
            </p:cNvSpPr>
            <p:nvPr/>
          </p:nvSpPr>
          <p:spPr bwMode="auto">
            <a:xfrm>
              <a:off x="208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Line 58"/>
            <p:cNvSpPr>
              <a:spLocks noChangeShapeType="1"/>
            </p:cNvSpPr>
            <p:nvPr/>
          </p:nvSpPr>
          <p:spPr bwMode="auto">
            <a:xfrm>
              <a:off x="2526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7" name="Line 59"/>
            <p:cNvSpPr>
              <a:spLocks noChangeShapeType="1"/>
            </p:cNvSpPr>
            <p:nvPr/>
          </p:nvSpPr>
          <p:spPr bwMode="auto">
            <a:xfrm>
              <a:off x="3018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Line 60"/>
            <p:cNvSpPr>
              <a:spLocks noChangeShapeType="1"/>
            </p:cNvSpPr>
            <p:nvPr/>
          </p:nvSpPr>
          <p:spPr bwMode="auto">
            <a:xfrm>
              <a:off x="346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Line 61"/>
            <p:cNvSpPr>
              <a:spLocks noChangeShapeType="1"/>
            </p:cNvSpPr>
            <p:nvPr/>
          </p:nvSpPr>
          <p:spPr bwMode="auto">
            <a:xfrm>
              <a:off x="388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Line 62"/>
            <p:cNvSpPr>
              <a:spLocks noChangeShapeType="1"/>
            </p:cNvSpPr>
            <p:nvPr/>
          </p:nvSpPr>
          <p:spPr bwMode="auto">
            <a:xfrm>
              <a:off x="4314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1" name="Line 63"/>
            <p:cNvSpPr>
              <a:spLocks noChangeShapeType="1"/>
            </p:cNvSpPr>
            <p:nvPr/>
          </p:nvSpPr>
          <p:spPr bwMode="auto">
            <a:xfrm>
              <a:off x="4758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2" name="Line 64"/>
            <p:cNvSpPr>
              <a:spLocks noChangeShapeType="1"/>
            </p:cNvSpPr>
            <p:nvPr/>
          </p:nvSpPr>
          <p:spPr bwMode="auto">
            <a:xfrm>
              <a:off x="5214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3" name="Line 65"/>
            <p:cNvSpPr>
              <a:spLocks noChangeShapeType="1"/>
            </p:cNvSpPr>
            <p:nvPr/>
          </p:nvSpPr>
          <p:spPr bwMode="auto">
            <a:xfrm>
              <a:off x="5670" y="766"/>
              <a:ext cx="0" cy="1468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4" name="Line 66"/>
            <p:cNvSpPr>
              <a:spLocks noChangeShapeType="1"/>
            </p:cNvSpPr>
            <p:nvPr/>
          </p:nvSpPr>
          <p:spPr bwMode="auto">
            <a:xfrm>
              <a:off x="126" y="1133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5" name="Line 67"/>
            <p:cNvSpPr>
              <a:spLocks noChangeShapeType="1"/>
            </p:cNvSpPr>
            <p:nvPr/>
          </p:nvSpPr>
          <p:spPr bwMode="auto">
            <a:xfrm>
              <a:off x="126" y="1500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6" name="Line 68"/>
            <p:cNvSpPr>
              <a:spLocks noChangeShapeType="1"/>
            </p:cNvSpPr>
            <p:nvPr/>
          </p:nvSpPr>
          <p:spPr bwMode="auto">
            <a:xfrm>
              <a:off x="126" y="1867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47" name="Text Box 69"/>
            <p:cNvSpPr txBox="1">
              <a:spLocks noChangeArrowheads="1"/>
            </p:cNvSpPr>
            <p:nvPr/>
          </p:nvSpPr>
          <p:spPr bwMode="auto">
            <a:xfrm>
              <a:off x="1836" y="288"/>
              <a:ext cx="230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2400">
                  <a:latin typeface="Comic Sans MS" pitchFamily="66" charset="0"/>
                </a:rPr>
                <a:t>12/24 Hour Clock</a:t>
              </a:r>
            </a:p>
          </p:txBody>
        </p:sp>
      </p:grpSp>
      <p:sp>
        <p:nvSpPr>
          <p:cNvPr id="175174" name="Text Box 70"/>
          <p:cNvSpPr txBox="1">
            <a:spLocks noChangeArrowheads="1"/>
          </p:cNvSpPr>
          <p:nvPr/>
        </p:nvSpPr>
        <p:spPr bwMode="auto">
          <a:xfrm>
            <a:off x="196850" y="3676650"/>
            <a:ext cx="8794750" cy="396875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>
                <a:solidFill>
                  <a:srgbClr val="FFFFCC"/>
                </a:solidFill>
                <a:latin typeface="Comic Sans MS" pitchFamily="66" charset="0"/>
              </a:rPr>
              <a:t>To go from 12 hour clock to 24 hour clock just </a:t>
            </a:r>
            <a:r>
              <a:rPr lang="en-GB" sz="2000" b="1" u="sng">
                <a:solidFill>
                  <a:schemeClr val="bg1"/>
                </a:solidFill>
                <a:latin typeface="Comic Sans MS" pitchFamily="66" charset="0"/>
              </a:rPr>
              <a:t>add </a:t>
            </a:r>
            <a:r>
              <a:rPr lang="en-GB" sz="2000">
                <a:solidFill>
                  <a:srgbClr val="FFFFCC"/>
                </a:solidFill>
                <a:latin typeface="Comic Sans MS" pitchFamily="66" charset="0"/>
              </a:rPr>
              <a:t>12 to the pm hours:</a:t>
            </a:r>
          </a:p>
        </p:txBody>
      </p:sp>
      <p:sp>
        <p:nvSpPr>
          <p:cNvPr id="175175" name="Text Box 71"/>
          <p:cNvSpPr txBox="1">
            <a:spLocks noChangeArrowheads="1"/>
          </p:cNvSpPr>
          <p:nvPr/>
        </p:nvSpPr>
        <p:spPr bwMode="auto">
          <a:xfrm>
            <a:off x="4229100" y="425450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2000</a:t>
            </a:r>
          </a:p>
        </p:txBody>
      </p:sp>
      <p:sp>
        <p:nvSpPr>
          <p:cNvPr id="175176" name="Text Box 72"/>
          <p:cNvSpPr txBox="1">
            <a:spLocks noChangeArrowheads="1"/>
          </p:cNvSpPr>
          <p:nvPr/>
        </p:nvSpPr>
        <p:spPr bwMode="auto">
          <a:xfrm>
            <a:off x="7543800" y="423545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2100</a:t>
            </a:r>
          </a:p>
        </p:txBody>
      </p:sp>
      <p:sp>
        <p:nvSpPr>
          <p:cNvPr id="175177" name="Text Box 73"/>
          <p:cNvSpPr txBox="1">
            <a:spLocks noChangeArrowheads="1"/>
          </p:cNvSpPr>
          <p:nvPr/>
        </p:nvSpPr>
        <p:spPr bwMode="auto">
          <a:xfrm>
            <a:off x="3333750" y="495935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1830</a:t>
            </a:r>
          </a:p>
        </p:txBody>
      </p:sp>
      <p:sp>
        <p:nvSpPr>
          <p:cNvPr id="175178" name="Text Box 74"/>
          <p:cNvSpPr txBox="1">
            <a:spLocks noChangeArrowheads="1"/>
          </p:cNvSpPr>
          <p:nvPr/>
        </p:nvSpPr>
        <p:spPr bwMode="auto">
          <a:xfrm>
            <a:off x="7381875" y="499745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2330</a:t>
            </a:r>
          </a:p>
        </p:txBody>
      </p:sp>
      <p:sp>
        <p:nvSpPr>
          <p:cNvPr id="175179" name="Text Box 75"/>
          <p:cNvSpPr txBox="1">
            <a:spLocks noChangeArrowheads="1"/>
          </p:cNvSpPr>
          <p:nvPr/>
        </p:nvSpPr>
        <p:spPr bwMode="auto">
          <a:xfrm>
            <a:off x="3448050" y="5740400"/>
            <a:ext cx="9144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1620</a:t>
            </a: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342900" y="4197350"/>
            <a:ext cx="7200900" cy="2008188"/>
            <a:chOff x="216" y="2748"/>
            <a:chExt cx="4536" cy="1265"/>
          </a:xfrm>
        </p:grpSpPr>
        <p:sp>
          <p:nvSpPr>
            <p:cNvPr id="15374" name="Text Box 77"/>
            <p:cNvSpPr txBox="1">
              <a:spLocks noChangeArrowheads="1"/>
            </p:cNvSpPr>
            <p:nvPr/>
          </p:nvSpPr>
          <p:spPr bwMode="auto">
            <a:xfrm>
              <a:off x="216" y="2748"/>
              <a:ext cx="1020" cy="2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Examples</a:t>
              </a:r>
            </a:p>
          </p:txBody>
        </p:sp>
        <p:sp>
          <p:nvSpPr>
            <p:cNvPr id="175182" name="Text Box 78"/>
            <p:cNvSpPr txBox="1">
              <a:spLocks noChangeArrowheads="1"/>
            </p:cNvSpPr>
            <p:nvPr/>
          </p:nvSpPr>
          <p:spPr bwMode="auto">
            <a:xfrm>
              <a:off x="1320" y="2784"/>
              <a:ext cx="134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8 pm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5183" name="Text Box 79"/>
            <p:cNvSpPr txBox="1">
              <a:spLocks noChangeArrowheads="1"/>
            </p:cNvSpPr>
            <p:nvPr/>
          </p:nvSpPr>
          <p:spPr bwMode="auto">
            <a:xfrm>
              <a:off x="3408" y="2772"/>
              <a:ext cx="134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9 pm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5184" name="Text Box 80"/>
            <p:cNvSpPr txBox="1">
              <a:spLocks noChangeArrowheads="1"/>
            </p:cNvSpPr>
            <p:nvPr/>
          </p:nvSpPr>
          <p:spPr bwMode="auto">
            <a:xfrm>
              <a:off x="372" y="3228"/>
              <a:ext cx="1728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6:30 pm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5185" name="Text Box 81"/>
            <p:cNvSpPr txBox="1">
              <a:spLocks noChangeArrowheads="1"/>
            </p:cNvSpPr>
            <p:nvPr/>
          </p:nvSpPr>
          <p:spPr bwMode="auto">
            <a:xfrm>
              <a:off x="2904" y="3252"/>
              <a:ext cx="176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11:30 pm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5186" name="Text Box 82"/>
            <p:cNvSpPr txBox="1">
              <a:spLocks noChangeArrowheads="1"/>
            </p:cNvSpPr>
            <p:nvPr/>
          </p:nvSpPr>
          <p:spPr bwMode="auto">
            <a:xfrm>
              <a:off x="444" y="3720"/>
              <a:ext cx="1728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4:20 pm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5187" name="Text Box 83"/>
            <p:cNvSpPr txBox="1">
              <a:spLocks noChangeArrowheads="1"/>
            </p:cNvSpPr>
            <p:nvPr/>
          </p:nvSpPr>
          <p:spPr bwMode="auto">
            <a:xfrm>
              <a:off x="2976" y="3744"/>
              <a:ext cx="176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3:10 pm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</p:grpSp>
      <p:sp>
        <p:nvSpPr>
          <p:cNvPr id="175188" name="Text Box 84"/>
          <p:cNvSpPr txBox="1">
            <a:spLocks noChangeArrowheads="1"/>
          </p:cNvSpPr>
          <p:nvPr/>
        </p:nvSpPr>
        <p:spPr bwMode="auto">
          <a:xfrm>
            <a:off x="7496175" y="577850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1510</a:t>
            </a:r>
          </a:p>
        </p:txBody>
      </p:sp>
      <p:sp>
        <p:nvSpPr>
          <p:cNvPr id="175190" name="Rectangle 86"/>
          <p:cNvSpPr>
            <a:spLocks noChangeArrowheads="1"/>
          </p:cNvSpPr>
          <p:nvPr/>
        </p:nvSpPr>
        <p:spPr bwMode="auto">
          <a:xfrm>
            <a:off x="1143000" y="2374900"/>
            <a:ext cx="7848600" cy="1181100"/>
          </a:xfrm>
          <a:prstGeom prst="rect">
            <a:avLst/>
          </a:prstGeom>
          <a:solidFill>
            <a:srgbClr val="FFFF00">
              <a:alpha val="36078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7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74" grpId="0" animBg="1" autoUpdateAnimBg="0"/>
      <p:bldP spid="175175" grpId="0" animBg="1" autoUpdateAnimBg="0"/>
      <p:bldP spid="175176" grpId="0" animBg="1" autoUpdateAnimBg="0"/>
      <p:bldP spid="175177" grpId="0" animBg="1" autoUpdateAnimBg="0"/>
      <p:bldP spid="175178" grpId="0" animBg="1" autoUpdateAnimBg="0"/>
      <p:bldP spid="175179" grpId="0" animBg="1" autoUpdateAnimBg="0"/>
      <p:bldP spid="175188" grpId="0" animBg="1" autoUpdateAnimBg="0"/>
      <p:bldP spid="17519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B1DA4AC-64C2-4E60-B43F-B2098401F89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0025" y="330200"/>
            <a:ext cx="8801100" cy="3089275"/>
            <a:chOff x="126" y="288"/>
            <a:chExt cx="5544" cy="1946"/>
          </a:xfrm>
        </p:grpSpPr>
        <p:sp>
          <p:nvSpPr>
            <p:cNvPr id="16405" name="Rectangle 3"/>
            <p:cNvSpPr>
              <a:spLocks noChangeArrowheads="1"/>
            </p:cNvSpPr>
            <p:nvPr/>
          </p:nvSpPr>
          <p:spPr bwMode="auto">
            <a:xfrm>
              <a:off x="5214" y="1867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2300</a:t>
              </a:r>
            </a:p>
          </p:txBody>
        </p:sp>
        <p:sp>
          <p:nvSpPr>
            <p:cNvPr id="16406" name="Rectangle 4"/>
            <p:cNvSpPr>
              <a:spLocks noChangeArrowheads="1"/>
            </p:cNvSpPr>
            <p:nvPr/>
          </p:nvSpPr>
          <p:spPr bwMode="auto">
            <a:xfrm>
              <a:off x="4758" y="1867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2200</a:t>
              </a:r>
            </a:p>
          </p:txBody>
        </p:sp>
        <p:sp>
          <p:nvSpPr>
            <p:cNvPr id="16407" name="Rectangle 5"/>
            <p:cNvSpPr>
              <a:spLocks noChangeArrowheads="1"/>
            </p:cNvSpPr>
            <p:nvPr/>
          </p:nvSpPr>
          <p:spPr bwMode="auto">
            <a:xfrm>
              <a:off x="4314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2100</a:t>
              </a:r>
            </a:p>
          </p:txBody>
        </p:sp>
        <p:sp>
          <p:nvSpPr>
            <p:cNvPr id="16408" name="Rectangle 6"/>
            <p:cNvSpPr>
              <a:spLocks noChangeArrowheads="1"/>
            </p:cNvSpPr>
            <p:nvPr/>
          </p:nvSpPr>
          <p:spPr bwMode="auto">
            <a:xfrm>
              <a:off x="3882" y="1867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2000</a:t>
              </a:r>
            </a:p>
          </p:txBody>
        </p:sp>
        <p:sp>
          <p:nvSpPr>
            <p:cNvPr id="16409" name="Rectangle 7"/>
            <p:cNvSpPr>
              <a:spLocks noChangeArrowheads="1"/>
            </p:cNvSpPr>
            <p:nvPr/>
          </p:nvSpPr>
          <p:spPr bwMode="auto">
            <a:xfrm>
              <a:off x="3462" y="1867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1900</a:t>
              </a:r>
            </a:p>
          </p:txBody>
        </p:sp>
        <p:sp>
          <p:nvSpPr>
            <p:cNvPr id="16410" name="Rectangle 8"/>
            <p:cNvSpPr>
              <a:spLocks noChangeArrowheads="1"/>
            </p:cNvSpPr>
            <p:nvPr/>
          </p:nvSpPr>
          <p:spPr bwMode="auto">
            <a:xfrm>
              <a:off x="3018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1800</a:t>
              </a:r>
            </a:p>
          </p:txBody>
        </p:sp>
        <p:sp>
          <p:nvSpPr>
            <p:cNvPr id="16411" name="Rectangle 9"/>
            <p:cNvSpPr>
              <a:spLocks noChangeArrowheads="1"/>
            </p:cNvSpPr>
            <p:nvPr/>
          </p:nvSpPr>
          <p:spPr bwMode="auto">
            <a:xfrm>
              <a:off x="2526" y="1867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1700</a:t>
              </a:r>
            </a:p>
          </p:txBody>
        </p:sp>
        <p:sp>
          <p:nvSpPr>
            <p:cNvPr id="16412" name="Rectangle 10"/>
            <p:cNvSpPr>
              <a:spLocks noChangeArrowheads="1"/>
            </p:cNvSpPr>
            <p:nvPr/>
          </p:nvSpPr>
          <p:spPr bwMode="auto">
            <a:xfrm>
              <a:off x="2082" y="1867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1600</a:t>
              </a:r>
            </a:p>
          </p:txBody>
        </p:sp>
        <p:sp>
          <p:nvSpPr>
            <p:cNvPr id="16413" name="Rectangle 11"/>
            <p:cNvSpPr>
              <a:spLocks noChangeArrowheads="1"/>
            </p:cNvSpPr>
            <p:nvPr/>
          </p:nvSpPr>
          <p:spPr bwMode="auto">
            <a:xfrm>
              <a:off x="1602" y="1867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1500</a:t>
              </a:r>
            </a:p>
          </p:txBody>
        </p:sp>
        <p:sp>
          <p:nvSpPr>
            <p:cNvPr id="16414" name="Rectangle 12"/>
            <p:cNvSpPr>
              <a:spLocks noChangeArrowheads="1"/>
            </p:cNvSpPr>
            <p:nvPr/>
          </p:nvSpPr>
          <p:spPr bwMode="auto">
            <a:xfrm>
              <a:off x="1122" y="1867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1400</a:t>
              </a:r>
            </a:p>
          </p:txBody>
        </p:sp>
        <p:sp>
          <p:nvSpPr>
            <p:cNvPr id="16415" name="Rectangle 13"/>
            <p:cNvSpPr>
              <a:spLocks noChangeArrowheads="1"/>
            </p:cNvSpPr>
            <p:nvPr/>
          </p:nvSpPr>
          <p:spPr bwMode="auto">
            <a:xfrm>
              <a:off x="726" y="1867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1300</a:t>
              </a:r>
            </a:p>
          </p:txBody>
        </p:sp>
        <p:sp>
          <p:nvSpPr>
            <p:cNvPr id="16416" name="Rectangle 14"/>
            <p:cNvSpPr>
              <a:spLocks noChangeArrowheads="1"/>
            </p:cNvSpPr>
            <p:nvPr/>
          </p:nvSpPr>
          <p:spPr bwMode="auto">
            <a:xfrm>
              <a:off x="126" y="1867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1200</a:t>
              </a:r>
            </a:p>
          </p:txBody>
        </p:sp>
        <p:sp>
          <p:nvSpPr>
            <p:cNvPr id="16417" name="Rectangle 15"/>
            <p:cNvSpPr>
              <a:spLocks noChangeArrowheads="1"/>
            </p:cNvSpPr>
            <p:nvPr/>
          </p:nvSpPr>
          <p:spPr bwMode="auto">
            <a:xfrm>
              <a:off x="5214" y="1500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11 pm</a:t>
              </a:r>
            </a:p>
          </p:txBody>
        </p:sp>
        <p:sp>
          <p:nvSpPr>
            <p:cNvPr id="16418" name="Rectangle 16"/>
            <p:cNvSpPr>
              <a:spLocks noChangeArrowheads="1"/>
            </p:cNvSpPr>
            <p:nvPr/>
          </p:nvSpPr>
          <p:spPr bwMode="auto">
            <a:xfrm>
              <a:off x="4758" y="1500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10 pm</a:t>
              </a:r>
            </a:p>
          </p:txBody>
        </p:sp>
        <p:sp>
          <p:nvSpPr>
            <p:cNvPr id="16419" name="Rectangle 17"/>
            <p:cNvSpPr>
              <a:spLocks noChangeArrowheads="1"/>
            </p:cNvSpPr>
            <p:nvPr/>
          </p:nvSpPr>
          <p:spPr bwMode="auto">
            <a:xfrm>
              <a:off x="4314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9 pm</a:t>
              </a:r>
            </a:p>
          </p:txBody>
        </p:sp>
        <p:sp>
          <p:nvSpPr>
            <p:cNvPr id="16420" name="Rectangle 18"/>
            <p:cNvSpPr>
              <a:spLocks noChangeArrowheads="1"/>
            </p:cNvSpPr>
            <p:nvPr/>
          </p:nvSpPr>
          <p:spPr bwMode="auto">
            <a:xfrm>
              <a:off x="3882" y="1500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8 pm</a:t>
              </a:r>
            </a:p>
          </p:txBody>
        </p:sp>
        <p:sp>
          <p:nvSpPr>
            <p:cNvPr id="16421" name="Rectangle 19"/>
            <p:cNvSpPr>
              <a:spLocks noChangeArrowheads="1"/>
            </p:cNvSpPr>
            <p:nvPr/>
          </p:nvSpPr>
          <p:spPr bwMode="auto">
            <a:xfrm>
              <a:off x="3462" y="1500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7 pm</a:t>
              </a:r>
            </a:p>
          </p:txBody>
        </p:sp>
        <p:sp>
          <p:nvSpPr>
            <p:cNvPr id="16422" name="Rectangle 20"/>
            <p:cNvSpPr>
              <a:spLocks noChangeArrowheads="1"/>
            </p:cNvSpPr>
            <p:nvPr/>
          </p:nvSpPr>
          <p:spPr bwMode="auto">
            <a:xfrm>
              <a:off x="3018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6 pm</a:t>
              </a:r>
            </a:p>
          </p:txBody>
        </p:sp>
        <p:sp>
          <p:nvSpPr>
            <p:cNvPr id="16423" name="Rectangle 21"/>
            <p:cNvSpPr>
              <a:spLocks noChangeArrowheads="1"/>
            </p:cNvSpPr>
            <p:nvPr/>
          </p:nvSpPr>
          <p:spPr bwMode="auto">
            <a:xfrm>
              <a:off x="2526" y="1500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5 pm</a:t>
              </a:r>
            </a:p>
          </p:txBody>
        </p:sp>
        <p:sp>
          <p:nvSpPr>
            <p:cNvPr id="16424" name="Rectangle 22"/>
            <p:cNvSpPr>
              <a:spLocks noChangeArrowheads="1"/>
            </p:cNvSpPr>
            <p:nvPr/>
          </p:nvSpPr>
          <p:spPr bwMode="auto">
            <a:xfrm>
              <a:off x="2082" y="1500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4 pm</a:t>
              </a:r>
            </a:p>
          </p:txBody>
        </p:sp>
        <p:sp>
          <p:nvSpPr>
            <p:cNvPr id="16425" name="Rectangle 23"/>
            <p:cNvSpPr>
              <a:spLocks noChangeArrowheads="1"/>
            </p:cNvSpPr>
            <p:nvPr/>
          </p:nvSpPr>
          <p:spPr bwMode="auto">
            <a:xfrm>
              <a:off x="1602" y="1500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3 pm</a:t>
              </a:r>
            </a:p>
          </p:txBody>
        </p:sp>
        <p:sp>
          <p:nvSpPr>
            <p:cNvPr id="16426" name="Rectangle 24"/>
            <p:cNvSpPr>
              <a:spLocks noChangeArrowheads="1"/>
            </p:cNvSpPr>
            <p:nvPr/>
          </p:nvSpPr>
          <p:spPr bwMode="auto">
            <a:xfrm>
              <a:off x="1122" y="1500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2 pm</a:t>
              </a:r>
            </a:p>
          </p:txBody>
        </p:sp>
        <p:sp>
          <p:nvSpPr>
            <p:cNvPr id="16427" name="Rectangle 25"/>
            <p:cNvSpPr>
              <a:spLocks noChangeArrowheads="1"/>
            </p:cNvSpPr>
            <p:nvPr/>
          </p:nvSpPr>
          <p:spPr bwMode="auto">
            <a:xfrm>
              <a:off x="726" y="1500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 pm</a:t>
              </a:r>
            </a:p>
          </p:txBody>
        </p:sp>
        <p:sp>
          <p:nvSpPr>
            <p:cNvPr id="16428" name="Rectangle 26"/>
            <p:cNvSpPr>
              <a:spLocks noChangeArrowheads="1"/>
            </p:cNvSpPr>
            <p:nvPr/>
          </p:nvSpPr>
          <p:spPr bwMode="auto">
            <a:xfrm>
              <a:off x="126" y="1500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midday</a:t>
              </a:r>
            </a:p>
          </p:txBody>
        </p:sp>
        <p:sp>
          <p:nvSpPr>
            <p:cNvPr id="16429" name="Rectangle 27"/>
            <p:cNvSpPr>
              <a:spLocks noChangeArrowheads="1"/>
            </p:cNvSpPr>
            <p:nvPr/>
          </p:nvSpPr>
          <p:spPr bwMode="auto">
            <a:xfrm>
              <a:off x="5214" y="1133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1100</a:t>
              </a:r>
            </a:p>
          </p:txBody>
        </p:sp>
        <p:sp>
          <p:nvSpPr>
            <p:cNvPr id="16430" name="Rectangle 28"/>
            <p:cNvSpPr>
              <a:spLocks noChangeArrowheads="1"/>
            </p:cNvSpPr>
            <p:nvPr/>
          </p:nvSpPr>
          <p:spPr bwMode="auto">
            <a:xfrm>
              <a:off x="4758" y="1133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1000</a:t>
              </a:r>
            </a:p>
          </p:txBody>
        </p:sp>
        <p:sp>
          <p:nvSpPr>
            <p:cNvPr id="16431" name="Rectangle 29"/>
            <p:cNvSpPr>
              <a:spLocks noChangeArrowheads="1"/>
            </p:cNvSpPr>
            <p:nvPr/>
          </p:nvSpPr>
          <p:spPr bwMode="auto">
            <a:xfrm>
              <a:off x="4314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0900</a:t>
              </a:r>
            </a:p>
          </p:txBody>
        </p:sp>
        <p:sp>
          <p:nvSpPr>
            <p:cNvPr id="16432" name="Rectangle 30"/>
            <p:cNvSpPr>
              <a:spLocks noChangeArrowheads="1"/>
            </p:cNvSpPr>
            <p:nvPr/>
          </p:nvSpPr>
          <p:spPr bwMode="auto">
            <a:xfrm>
              <a:off x="3882" y="1133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0800</a:t>
              </a:r>
            </a:p>
          </p:txBody>
        </p:sp>
        <p:sp>
          <p:nvSpPr>
            <p:cNvPr id="16433" name="Rectangle 31"/>
            <p:cNvSpPr>
              <a:spLocks noChangeArrowheads="1"/>
            </p:cNvSpPr>
            <p:nvPr/>
          </p:nvSpPr>
          <p:spPr bwMode="auto">
            <a:xfrm>
              <a:off x="3462" y="1133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0700</a:t>
              </a:r>
            </a:p>
          </p:txBody>
        </p:sp>
        <p:sp>
          <p:nvSpPr>
            <p:cNvPr id="16434" name="Rectangle 32"/>
            <p:cNvSpPr>
              <a:spLocks noChangeArrowheads="1"/>
            </p:cNvSpPr>
            <p:nvPr/>
          </p:nvSpPr>
          <p:spPr bwMode="auto">
            <a:xfrm>
              <a:off x="3018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0600</a:t>
              </a:r>
            </a:p>
          </p:txBody>
        </p:sp>
        <p:sp>
          <p:nvSpPr>
            <p:cNvPr id="16435" name="Rectangle 33"/>
            <p:cNvSpPr>
              <a:spLocks noChangeArrowheads="1"/>
            </p:cNvSpPr>
            <p:nvPr/>
          </p:nvSpPr>
          <p:spPr bwMode="auto">
            <a:xfrm>
              <a:off x="2526" y="1133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0500</a:t>
              </a:r>
            </a:p>
          </p:txBody>
        </p:sp>
        <p:sp>
          <p:nvSpPr>
            <p:cNvPr id="16436" name="Rectangle 34"/>
            <p:cNvSpPr>
              <a:spLocks noChangeArrowheads="1"/>
            </p:cNvSpPr>
            <p:nvPr/>
          </p:nvSpPr>
          <p:spPr bwMode="auto">
            <a:xfrm>
              <a:off x="2082" y="1133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0400</a:t>
              </a:r>
            </a:p>
          </p:txBody>
        </p:sp>
        <p:sp>
          <p:nvSpPr>
            <p:cNvPr id="16437" name="Rectangle 35"/>
            <p:cNvSpPr>
              <a:spLocks noChangeArrowheads="1"/>
            </p:cNvSpPr>
            <p:nvPr/>
          </p:nvSpPr>
          <p:spPr bwMode="auto">
            <a:xfrm>
              <a:off x="1602" y="1133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0300</a:t>
              </a:r>
            </a:p>
          </p:txBody>
        </p:sp>
        <p:sp>
          <p:nvSpPr>
            <p:cNvPr id="16438" name="Rectangle 36"/>
            <p:cNvSpPr>
              <a:spLocks noChangeArrowheads="1"/>
            </p:cNvSpPr>
            <p:nvPr/>
          </p:nvSpPr>
          <p:spPr bwMode="auto">
            <a:xfrm>
              <a:off x="1122" y="1133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0200</a:t>
              </a:r>
            </a:p>
          </p:txBody>
        </p:sp>
        <p:sp>
          <p:nvSpPr>
            <p:cNvPr id="16439" name="Rectangle 37"/>
            <p:cNvSpPr>
              <a:spLocks noChangeArrowheads="1"/>
            </p:cNvSpPr>
            <p:nvPr/>
          </p:nvSpPr>
          <p:spPr bwMode="auto">
            <a:xfrm>
              <a:off x="726" y="1133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0100</a:t>
              </a:r>
            </a:p>
          </p:txBody>
        </p:sp>
        <p:sp>
          <p:nvSpPr>
            <p:cNvPr id="16440" name="Rectangle 38"/>
            <p:cNvSpPr>
              <a:spLocks noChangeArrowheads="1"/>
            </p:cNvSpPr>
            <p:nvPr/>
          </p:nvSpPr>
          <p:spPr bwMode="auto">
            <a:xfrm>
              <a:off x="126" y="1133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B2B2B2"/>
                </a:gs>
                <a:gs pos="50000">
                  <a:srgbClr val="EAEAEA"/>
                </a:gs>
                <a:gs pos="100000">
                  <a:srgbClr val="B2B2B2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chemeClr val="accent2"/>
                  </a:solidFill>
                </a:rPr>
                <a:t>0000</a:t>
              </a:r>
            </a:p>
          </p:txBody>
        </p:sp>
        <p:sp>
          <p:nvSpPr>
            <p:cNvPr id="16441" name="Rectangle 39"/>
            <p:cNvSpPr>
              <a:spLocks noChangeArrowheads="1"/>
            </p:cNvSpPr>
            <p:nvPr/>
          </p:nvSpPr>
          <p:spPr bwMode="auto">
            <a:xfrm>
              <a:off x="5214" y="766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11 am</a:t>
              </a:r>
            </a:p>
          </p:txBody>
        </p:sp>
        <p:sp>
          <p:nvSpPr>
            <p:cNvPr id="16442" name="Rectangle 40"/>
            <p:cNvSpPr>
              <a:spLocks noChangeArrowheads="1"/>
            </p:cNvSpPr>
            <p:nvPr/>
          </p:nvSpPr>
          <p:spPr bwMode="auto">
            <a:xfrm>
              <a:off x="4758" y="766"/>
              <a:ext cx="45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10 am</a:t>
              </a:r>
            </a:p>
          </p:txBody>
        </p:sp>
        <p:sp>
          <p:nvSpPr>
            <p:cNvPr id="16443" name="Rectangle 41"/>
            <p:cNvSpPr>
              <a:spLocks noChangeArrowheads="1"/>
            </p:cNvSpPr>
            <p:nvPr/>
          </p:nvSpPr>
          <p:spPr bwMode="auto">
            <a:xfrm>
              <a:off x="4314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9 am</a:t>
              </a:r>
            </a:p>
          </p:txBody>
        </p:sp>
        <p:sp>
          <p:nvSpPr>
            <p:cNvPr id="16444" name="Rectangle 42"/>
            <p:cNvSpPr>
              <a:spLocks noChangeArrowheads="1"/>
            </p:cNvSpPr>
            <p:nvPr/>
          </p:nvSpPr>
          <p:spPr bwMode="auto">
            <a:xfrm>
              <a:off x="3882" y="766"/>
              <a:ext cx="43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8 am</a:t>
              </a:r>
            </a:p>
          </p:txBody>
        </p:sp>
        <p:sp>
          <p:nvSpPr>
            <p:cNvPr id="16445" name="Rectangle 43"/>
            <p:cNvSpPr>
              <a:spLocks noChangeArrowheads="1"/>
            </p:cNvSpPr>
            <p:nvPr/>
          </p:nvSpPr>
          <p:spPr bwMode="auto">
            <a:xfrm>
              <a:off x="3462" y="766"/>
              <a:ext cx="42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7 am</a:t>
              </a:r>
            </a:p>
          </p:txBody>
        </p:sp>
        <p:sp>
          <p:nvSpPr>
            <p:cNvPr id="16446" name="Rectangle 44"/>
            <p:cNvSpPr>
              <a:spLocks noChangeArrowheads="1"/>
            </p:cNvSpPr>
            <p:nvPr/>
          </p:nvSpPr>
          <p:spPr bwMode="auto">
            <a:xfrm>
              <a:off x="3018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6 am</a:t>
              </a:r>
            </a:p>
          </p:txBody>
        </p:sp>
        <p:sp>
          <p:nvSpPr>
            <p:cNvPr id="16447" name="Rectangle 45"/>
            <p:cNvSpPr>
              <a:spLocks noChangeArrowheads="1"/>
            </p:cNvSpPr>
            <p:nvPr/>
          </p:nvSpPr>
          <p:spPr bwMode="auto">
            <a:xfrm>
              <a:off x="2526" y="766"/>
              <a:ext cx="492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5am</a:t>
              </a:r>
            </a:p>
          </p:txBody>
        </p:sp>
        <p:sp>
          <p:nvSpPr>
            <p:cNvPr id="16448" name="Rectangle 46"/>
            <p:cNvSpPr>
              <a:spLocks noChangeArrowheads="1"/>
            </p:cNvSpPr>
            <p:nvPr/>
          </p:nvSpPr>
          <p:spPr bwMode="auto">
            <a:xfrm>
              <a:off x="2082" y="766"/>
              <a:ext cx="444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4 am</a:t>
              </a:r>
            </a:p>
          </p:txBody>
        </p:sp>
        <p:sp>
          <p:nvSpPr>
            <p:cNvPr id="16449" name="Rectangle 47"/>
            <p:cNvSpPr>
              <a:spLocks noChangeArrowheads="1"/>
            </p:cNvSpPr>
            <p:nvPr/>
          </p:nvSpPr>
          <p:spPr bwMode="auto">
            <a:xfrm>
              <a:off x="1602" y="766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3 am</a:t>
              </a:r>
            </a:p>
          </p:txBody>
        </p:sp>
        <p:sp>
          <p:nvSpPr>
            <p:cNvPr id="16450" name="Rectangle 48"/>
            <p:cNvSpPr>
              <a:spLocks noChangeArrowheads="1"/>
            </p:cNvSpPr>
            <p:nvPr/>
          </p:nvSpPr>
          <p:spPr bwMode="auto">
            <a:xfrm>
              <a:off x="1122" y="766"/>
              <a:ext cx="48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2 am</a:t>
              </a:r>
            </a:p>
          </p:txBody>
        </p:sp>
        <p:sp>
          <p:nvSpPr>
            <p:cNvPr id="16451" name="Rectangle 49"/>
            <p:cNvSpPr>
              <a:spLocks noChangeArrowheads="1"/>
            </p:cNvSpPr>
            <p:nvPr/>
          </p:nvSpPr>
          <p:spPr bwMode="auto">
            <a:xfrm>
              <a:off x="726" y="766"/>
              <a:ext cx="396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500">
                  <a:solidFill>
                    <a:srgbClr val="FF0066"/>
                  </a:solidFill>
                </a:rPr>
                <a:t>1 am</a:t>
              </a:r>
            </a:p>
          </p:txBody>
        </p:sp>
        <p:sp>
          <p:nvSpPr>
            <p:cNvPr id="16452" name="Rectangle 50"/>
            <p:cNvSpPr>
              <a:spLocks noChangeArrowheads="1"/>
            </p:cNvSpPr>
            <p:nvPr/>
          </p:nvSpPr>
          <p:spPr bwMode="auto">
            <a:xfrm>
              <a:off x="126" y="766"/>
              <a:ext cx="600" cy="367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20000"/>
                </a:spcBef>
              </a:pPr>
              <a:r>
                <a:rPr lang="en-GB" sz="1400">
                  <a:solidFill>
                    <a:srgbClr val="FF0066"/>
                  </a:solidFill>
                </a:rPr>
                <a:t>midnight</a:t>
              </a:r>
            </a:p>
          </p:txBody>
        </p:sp>
        <p:sp>
          <p:nvSpPr>
            <p:cNvPr id="16453" name="Line 51"/>
            <p:cNvSpPr>
              <a:spLocks noChangeShapeType="1"/>
            </p:cNvSpPr>
            <p:nvPr/>
          </p:nvSpPr>
          <p:spPr bwMode="auto">
            <a:xfrm>
              <a:off x="126" y="766"/>
              <a:ext cx="5544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4" name="Line 52"/>
            <p:cNvSpPr>
              <a:spLocks noChangeShapeType="1"/>
            </p:cNvSpPr>
            <p:nvPr/>
          </p:nvSpPr>
          <p:spPr bwMode="auto">
            <a:xfrm>
              <a:off x="126" y="2234"/>
              <a:ext cx="5544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5" name="Line 53"/>
            <p:cNvSpPr>
              <a:spLocks noChangeShapeType="1"/>
            </p:cNvSpPr>
            <p:nvPr/>
          </p:nvSpPr>
          <p:spPr bwMode="auto">
            <a:xfrm>
              <a:off x="126" y="766"/>
              <a:ext cx="0" cy="1468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6" name="Line 54"/>
            <p:cNvSpPr>
              <a:spLocks noChangeShapeType="1"/>
            </p:cNvSpPr>
            <p:nvPr/>
          </p:nvSpPr>
          <p:spPr bwMode="auto">
            <a:xfrm>
              <a:off x="726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7" name="Line 55"/>
            <p:cNvSpPr>
              <a:spLocks noChangeShapeType="1"/>
            </p:cNvSpPr>
            <p:nvPr/>
          </p:nvSpPr>
          <p:spPr bwMode="auto">
            <a:xfrm>
              <a:off x="112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8" name="Line 56"/>
            <p:cNvSpPr>
              <a:spLocks noChangeShapeType="1"/>
            </p:cNvSpPr>
            <p:nvPr/>
          </p:nvSpPr>
          <p:spPr bwMode="auto">
            <a:xfrm>
              <a:off x="160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59" name="Line 57"/>
            <p:cNvSpPr>
              <a:spLocks noChangeShapeType="1"/>
            </p:cNvSpPr>
            <p:nvPr/>
          </p:nvSpPr>
          <p:spPr bwMode="auto">
            <a:xfrm>
              <a:off x="208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0" name="Line 58"/>
            <p:cNvSpPr>
              <a:spLocks noChangeShapeType="1"/>
            </p:cNvSpPr>
            <p:nvPr/>
          </p:nvSpPr>
          <p:spPr bwMode="auto">
            <a:xfrm>
              <a:off x="2526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1" name="Line 59"/>
            <p:cNvSpPr>
              <a:spLocks noChangeShapeType="1"/>
            </p:cNvSpPr>
            <p:nvPr/>
          </p:nvSpPr>
          <p:spPr bwMode="auto">
            <a:xfrm>
              <a:off x="3018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2" name="Line 60"/>
            <p:cNvSpPr>
              <a:spLocks noChangeShapeType="1"/>
            </p:cNvSpPr>
            <p:nvPr/>
          </p:nvSpPr>
          <p:spPr bwMode="auto">
            <a:xfrm>
              <a:off x="346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3" name="Line 61"/>
            <p:cNvSpPr>
              <a:spLocks noChangeShapeType="1"/>
            </p:cNvSpPr>
            <p:nvPr/>
          </p:nvSpPr>
          <p:spPr bwMode="auto">
            <a:xfrm>
              <a:off x="3882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4" name="Line 62"/>
            <p:cNvSpPr>
              <a:spLocks noChangeShapeType="1"/>
            </p:cNvSpPr>
            <p:nvPr/>
          </p:nvSpPr>
          <p:spPr bwMode="auto">
            <a:xfrm>
              <a:off x="4314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5" name="Line 63"/>
            <p:cNvSpPr>
              <a:spLocks noChangeShapeType="1"/>
            </p:cNvSpPr>
            <p:nvPr/>
          </p:nvSpPr>
          <p:spPr bwMode="auto">
            <a:xfrm>
              <a:off x="4758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6" name="Line 64"/>
            <p:cNvSpPr>
              <a:spLocks noChangeShapeType="1"/>
            </p:cNvSpPr>
            <p:nvPr/>
          </p:nvSpPr>
          <p:spPr bwMode="auto">
            <a:xfrm>
              <a:off x="5214" y="766"/>
              <a:ext cx="0" cy="1468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7" name="Line 65"/>
            <p:cNvSpPr>
              <a:spLocks noChangeShapeType="1"/>
            </p:cNvSpPr>
            <p:nvPr/>
          </p:nvSpPr>
          <p:spPr bwMode="auto">
            <a:xfrm>
              <a:off x="5670" y="766"/>
              <a:ext cx="0" cy="1468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8" name="Line 66"/>
            <p:cNvSpPr>
              <a:spLocks noChangeShapeType="1"/>
            </p:cNvSpPr>
            <p:nvPr/>
          </p:nvSpPr>
          <p:spPr bwMode="auto">
            <a:xfrm>
              <a:off x="126" y="1133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69" name="Line 67"/>
            <p:cNvSpPr>
              <a:spLocks noChangeShapeType="1"/>
            </p:cNvSpPr>
            <p:nvPr/>
          </p:nvSpPr>
          <p:spPr bwMode="auto">
            <a:xfrm>
              <a:off x="126" y="1500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0" name="Line 68"/>
            <p:cNvSpPr>
              <a:spLocks noChangeShapeType="1"/>
            </p:cNvSpPr>
            <p:nvPr/>
          </p:nvSpPr>
          <p:spPr bwMode="auto">
            <a:xfrm>
              <a:off x="126" y="1867"/>
              <a:ext cx="5544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71" name="Text Box 69"/>
            <p:cNvSpPr txBox="1">
              <a:spLocks noChangeArrowheads="1"/>
            </p:cNvSpPr>
            <p:nvPr/>
          </p:nvSpPr>
          <p:spPr bwMode="auto">
            <a:xfrm>
              <a:off x="1836" y="288"/>
              <a:ext cx="2304" cy="294"/>
            </a:xfrm>
            <a:prstGeom prst="rect">
              <a:avLst/>
            </a:prstGeom>
            <a:gradFill rotWithShape="0">
              <a:gsLst>
                <a:gs pos="0">
                  <a:srgbClr val="A9A987"/>
                </a:gs>
                <a:gs pos="50000">
                  <a:srgbClr val="FFFFCC"/>
                </a:gs>
                <a:gs pos="100000">
                  <a:srgbClr val="A9A987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GB" sz="2400">
                  <a:latin typeface="Comic Sans MS" pitchFamily="66" charset="0"/>
                </a:rPr>
                <a:t>12/24 Hour Clock</a:t>
              </a:r>
            </a:p>
          </p:txBody>
        </p:sp>
      </p:grpSp>
      <p:sp>
        <p:nvSpPr>
          <p:cNvPr id="176198" name="Text Box 70"/>
          <p:cNvSpPr txBox="1">
            <a:spLocks noChangeArrowheads="1"/>
          </p:cNvSpPr>
          <p:nvPr/>
        </p:nvSpPr>
        <p:spPr bwMode="auto">
          <a:xfrm>
            <a:off x="228600" y="3486150"/>
            <a:ext cx="8763000" cy="701675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>
                <a:solidFill>
                  <a:srgbClr val="FFFFCC"/>
                </a:solidFill>
                <a:latin typeface="Comic Sans MS" pitchFamily="66" charset="0"/>
              </a:rPr>
              <a:t>To go from </a:t>
            </a:r>
            <a:r>
              <a:rPr lang="en-GB" sz="2000">
                <a:solidFill>
                  <a:schemeClr val="bg1"/>
                </a:solidFill>
                <a:latin typeface="Comic Sans MS" pitchFamily="66" charset="0"/>
              </a:rPr>
              <a:t>24 hour</a:t>
            </a:r>
            <a:r>
              <a:rPr lang="en-GB" sz="2000">
                <a:solidFill>
                  <a:srgbClr val="FFFFCC"/>
                </a:solidFill>
                <a:latin typeface="Comic Sans MS" pitchFamily="66" charset="0"/>
              </a:rPr>
              <a:t> clock to 12 hour clock just </a:t>
            </a:r>
            <a:r>
              <a:rPr lang="en-GB" sz="2000" b="1" u="sng">
                <a:solidFill>
                  <a:schemeClr val="bg1"/>
                </a:solidFill>
                <a:latin typeface="Comic Sans MS" pitchFamily="66" charset="0"/>
              </a:rPr>
              <a:t>subtract</a:t>
            </a:r>
            <a:r>
              <a:rPr lang="en-GB" sz="2000">
                <a:solidFill>
                  <a:srgbClr val="FFFFCC"/>
                </a:solidFill>
                <a:latin typeface="Comic Sans MS" pitchFamily="66" charset="0"/>
              </a:rPr>
              <a:t> 12 from the hours if it is greater than 12:</a:t>
            </a:r>
          </a:p>
        </p:txBody>
      </p:sp>
      <p:sp>
        <p:nvSpPr>
          <p:cNvPr id="176199" name="Text Box 71"/>
          <p:cNvSpPr txBox="1">
            <a:spLocks noChangeArrowheads="1"/>
          </p:cNvSpPr>
          <p:nvPr/>
        </p:nvSpPr>
        <p:spPr bwMode="auto">
          <a:xfrm>
            <a:off x="4229100" y="429260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8 pm</a:t>
            </a:r>
          </a:p>
        </p:txBody>
      </p:sp>
      <p:sp>
        <p:nvSpPr>
          <p:cNvPr id="176200" name="Text Box 72"/>
          <p:cNvSpPr txBox="1">
            <a:spLocks noChangeArrowheads="1"/>
          </p:cNvSpPr>
          <p:nvPr/>
        </p:nvSpPr>
        <p:spPr bwMode="auto">
          <a:xfrm>
            <a:off x="7543800" y="4273550"/>
            <a:ext cx="990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9 pm</a:t>
            </a:r>
          </a:p>
        </p:txBody>
      </p:sp>
      <p:sp>
        <p:nvSpPr>
          <p:cNvPr id="176201" name="Text Box 73"/>
          <p:cNvSpPr txBox="1">
            <a:spLocks noChangeArrowheads="1"/>
          </p:cNvSpPr>
          <p:nvPr/>
        </p:nvSpPr>
        <p:spPr bwMode="auto">
          <a:xfrm>
            <a:off x="3105150" y="4997450"/>
            <a:ext cx="146685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5:30 pm</a:t>
            </a:r>
          </a:p>
        </p:txBody>
      </p:sp>
      <p:sp>
        <p:nvSpPr>
          <p:cNvPr id="176202" name="Text Box 74"/>
          <p:cNvSpPr txBox="1">
            <a:spLocks noChangeArrowheads="1"/>
          </p:cNvSpPr>
          <p:nvPr/>
        </p:nvSpPr>
        <p:spPr bwMode="auto">
          <a:xfrm>
            <a:off x="7496175" y="5016500"/>
            <a:ext cx="1500188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10:08 pm</a:t>
            </a:r>
          </a:p>
        </p:txBody>
      </p:sp>
      <p:sp>
        <p:nvSpPr>
          <p:cNvPr id="176203" name="Text Box 75"/>
          <p:cNvSpPr txBox="1">
            <a:spLocks noChangeArrowheads="1"/>
          </p:cNvSpPr>
          <p:nvPr/>
        </p:nvSpPr>
        <p:spPr bwMode="auto">
          <a:xfrm>
            <a:off x="3054350" y="5778500"/>
            <a:ext cx="1371600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8:06 pm</a:t>
            </a: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323850" y="4235450"/>
            <a:ext cx="7219950" cy="2008188"/>
            <a:chOff x="204" y="2748"/>
            <a:chExt cx="4548" cy="1265"/>
          </a:xfrm>
        </p:grpSpPr>
        <p:sp>
          <p:nvSpPr>
            <p:cNvPr id="16398" name="Text Box 77"/>
            <p:cNvSpPr txBox="1">
              <a:spLocks noChangeArrowheads="1"/>
            </p:cNvSpPr>
            <p:nvPr/>
          </p:nvSpPr>
          <p:spPr bwMode="auto">
            <a:xfrm>
              <a:off x="216" y="2748"/>
              <a:ext cx="1020" cy="2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Examples</a:t>
              </a:r>
            </a:p>
          </p:txBody>
        </p:sp>
        <p:sp>
          <p:nvSpPr>
            <p:cNvPr id="176206" name="Text Box 78"/>
            <p:cNvSpPr txBox="1">
              <a:spLocks noChangeArrowheads="1"/>
            </p:cNvSpPr>
            <p:nvPr/>
          </p:nvSpPr>
          <p:spPr bwMode="auto">
            <a:xfrm>
              <a:off x="1320" y="2784"/>
              <a:ext cx="134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2000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6207" name="Text Box 79"/>
            <p:cNvSpPr txBox="1">
              <a:spLocks noChangeArrowheads="1"/>
            </p:cNvSpPr>
            <p:nvPr/>
          </p:nvSpPr>
          <p:spPr bwMode="auto">
            <a:xfrm>
              <a:off x="3408" y="2772"/>
              <a:ext cx="134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2100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6208" name="Text Box 80"/>
            <p:cNvSpPr txBox="1">
              <a:spLocks noChangeArrowheads="1"/>
            </p:cNvSpPr>
            <p:nvPr/>
          </p:nvSpPr>
          <p:spPr bwMode="auto">
            <a:xfrm>
              <a:off x="252" y="3228"/>
              <a:ext cx="1728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1730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6209" name="Text Box 81"/>
            <p:cNvSpPr txBox="1">
              <a:spLocks noChangeArrowheads="1"/>
            </p:cNvSpPr>
            <p:nvPr/>
          </p:nvSpPr>
          <p:spPr bwMode="auto">
            <a:xfrm>
              <a:off x="2976" y="3240"/>
              <a:ext cx="176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2208 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6210" name="Text Box 82"/>
            <p:cNvSpPr txBox="1">
              <a:spLocks noChangeArrowheads="1"/>
            </p:cNvSpPr>
            <p:nvPr/>
          </p:nvSpPr>
          <p:spPr bwMode="auto">
            <a:xfrm>
              <a:off x="204" y="3720"/>
              <a:ext cx="1728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2006 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  <p:sp>
          <p:nvSpPr>
            <p:cNvPr id="176211" name="Text Box 83"/>
            <p:cNvSpPr txBox="1">
              <a:spLocks noChangeArrowheads="1"/>
            </p:cNvSpPr>
            <p:nvPr/>
          </p:nvSpPr>
          <p:spPr bwMode="auto">
            <a:xfrm>
              <a:off x="2976" y="3744"/>
              <a:ext cx="1764" cy="269"/>
            </a:xfrm>
            <a:prstGeom prst="rect">
              <a:avLst/>
            </a:prstGeom>
            <a:gradFill rotWithShape="0">
              <a:gsLst>
                <a:gs pos="0">
                  <a:schemeClr val="hlink">
                    <a:gamma/>
                    <a:shade val="7607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6078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GB" sz="2200" b="1">
                  <a:latin typeface="+mn-lt"/>
                  <a:cs typeface="+mn-cs"/>
                </a:rPr>
                <a:t>1350 </a:t>
              </a:r>
              <a:r>
                <a:rPr lang="en-GB" sz="2200">
                  <a:latin typeface="+mn-lt"/>
                  <a:cs typeface="+mn-cs"/>
                </a:rPr>
                <a:t> becomes</a:t>
              </a:r>
            </a:p>
          </p:txBody>
        </p:sp>
      </p:grpSp>
      <p:sp>
        <p:nvSpPr>
          <p:cNvPr id="176212" name="Text Box 84"/>
          <p:cNvSpPr txBox="1">
            <a:spLocks noChangeArrowheads="1"/>
          </p:cNvSpPr>
          <p:nvPr/>
        </p:nvSpPr>
        <p:spPr bwMode="auto">
          <a:xfrm>
            <a:off x="7496175" y="5816600"/>
            <a:ext cx="1419225" cy="427038"/>
          </a:xfrm>
          <a:prstGeom prst="rect">
            <a:avLst/>
          </a:prstGeom>
          <a:gradFill rotWithShape="0">
            <a:gsLst>
              <a:gs pos="0">
                <a:srgbClr val="A987A9"/>
              </a:gs>
              <a:gs pos="50000">
                <a:srgbClr val="FFCCFF"/>
              </a:gs>
              <a:gs pos="100000">
                <a:srgbClr val="A987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200" b="1">
                <a:solidFill>
                  <a:schemeClr val="tx2"/>
                </a:solidFill>
                <a:latin typeface="Comic Sans MS" pitchFamily="66" charset="0"/>
              </a:rPr>
              <a:t>1:50 pm</a:t>
            </a:r>
          </a:p>
        </p:txBody>
      </p:sp>
      <p:sp>
        <p:nvSpPr>
          <p:cNvPr id="176214" name="Rectangle 86"/>
          <p:cNvSpPr>
            <a:spLocks noChangeArrowheads="1"/>
          </p:cNvSpPr>
          <p:nvPr/>
        </p:nvSpPr>
        <p:spPr bwMode="auto">
          <a:xfrm>
            <a:off x="1130300" y="2247900"/>
            <a:ext cx="7861300" cy="1168400"/>
          </a:xfrm>
          <a:prstGeom prst="rect">
            <a:avLst/>
          </a:prstGeom>
          <a:solidFill>
            <a:srgbClr val="FFFF00">
              <a:alpha val="39999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7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98" grpId="0" animBg="1" autoUpdateAnimBg="0"/>
      <p:bldP spid="176199" grpId="0" animBg="1" autoUpdateAnimBg="0"/>
      <p:bldP spid="176200" grpId="0" animBg="1" autoUpdateAnimBg="0"/>
      <p:bldP spid="176201" grpId="0" animBg="1" autoUpdateAnimBg="0"/>
      <p:bldP spid="176202" grpId="0" animBg="1" autoUpdateAnimBg="0"/>
      <p:bldP spid="176203" grpId="0" animBg="1" autoUpdateAnimBg="0"/>
      <p:bldP spid="176212" grpId="0" animBg="1" autoUpdateAnimBg="0"/>
      <p:bldP spid="1762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731000" y="3556000"/>
            <a:ext cx="2146300" cy="2692400"/>
          </a:xfrm>
          <a:prstGeom prst="rect">
            <a:avLst/>
          </a:prstGeom>
          <a:solidFill>
            <a:srgbClr val="777777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Counting Method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1228725" y="2090738"/>
            <a:ext cx="7335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When working out time difference we will use the </a:t>
            </a:r>
          </a:p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Counting Method</a:t>
            </a:r>
            <a:r>
              <a:rPr lang="en-GB" sz="2400">
                <a:latin typeface="Comic Sans MS" pitchFamily="66" charset="0"/>
              </a:rPr>
              <a:t>. This method will always work.</a:t>
            </a:r>
          </a:p>
        </p:txBody>
      </p: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1343025" y="3055938"/>
            <a:ext cx="69262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FF00"/>
                </a:solidFill>
                <a:latin typeface="Comic Sans MS" pitchFamily="66" charset="0"/>
              </a:rPr>
              <a:t>Example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 : 	Find the time difference between </a:t>
            </a:r>
          </a:p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		08 46 hrs and 11 52 hrs</a:t>
            </a:r>
            <a:endParaRPr lang="en-GB" sz="2400" u="sng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1512888" y="4267200"/>
            <a:ext cx="467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FF00"/>
                </a:solidFill>
              </a:rPr>
              <a:t>08 46 	</a:t>
            </a:r>
            <a:r>
              <a:rPr lang="en-GB" sz="2400">
                <a:solidFill>
                  <a:srgbClr val="FFFF00"/>
                </a:solidFill>
                <a:sym typeface="Wingdings" pitchFamily="2" charset="2"/>
              </a:rPr>
              <a:t> 		09 00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1512888" y="4719638"/>
            <a:ext cx="4667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FF00"/>
                </a:solidFill>
              </a:rPr>
              <a:t>09 00 	</a:t>
            </a:r>
            <a:r>
              <a:rPr lang="en-GB" sz="2400">
                <a:solidFill>
                  <a:srgbClr val="FFFF00"/>
                </a:solidFill>
                <a:sym typeface="Wingdings" pitchFamily="2" charset="2"/>
              </a:rPr>
              <a:t> 		11  00</a:t>
            </a:r>
          </a:p>
        </p:txBody>
      </p:sp>
      <p:sp>
        <p:nvSpPr>
          <p:cNvPr id="173067" name="Rectangle 11"/>
          <p:cNvSpPr>
            <a:spLocks noChangeArrowheads="1"/>
          </p:cNvSpPr>
          <p:nvPr/>
        </p:nvSpPr>
        <p:spPr bwMode="auto">
          <a:xfrm>
            <a:off x="1512888" y="5156200"/>
            <a:ext cx="4667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FF00"/>
                </a:solidFill>
              </a:rPr>
              <a:t>11  00	 	</a:t>
            </a:r>
            <a:r>
              <a:rPr lang="en-GB" sz="2400">
                <a:solidFill>
                  <a:srgbClr val="FFFF00"/>
                </a:solidFill>
                <a:sym typeface="Wingdings" pitchFamily="2" charset="2"/>
              </a:rPr>
              <a:t> 		11  52</a:t>
            </a:r>
          </a:p>
        </p:txBody>
      </p:sp>
      <p:sp>
        <p:nvSpPr>
          <p:cNvPr id="17417" name="Text Box 12"/>
          <p:cNvSpPr txBox="1">
            <a:spLocks noChangeArrowheads="1"/>
          </p:cNvSpPr>
          <p:nvPr/>
        </p:nvSpPr>
        <p:spPr bwMode="auto">
          <a:xfrm>
            <a:off x="7108825" y="3876675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Hrs	Mins</a:t>
            </a:r>
          </a:p>
        </p:txBody>
      </p:sp>
      <p:sp>
        <p:nvSpPr>
          <p:cNvPr id="173069" name="Text Box 13"/>
          <p:cNvSpPr txBox="1">
            <a:spLocks noChangeArrowheads="1"/>
          </p:cNvSpPr>
          <p:nvPr/>
        </p:nvSpPr>
        <p:spPr bwMode="auto">
          <a:xfrm>
            <a:off x="8174038" y="4267200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14</a:t>
            </a:r>
          </a:p>
        </p:txBody>
      </p:sp>
      <p:sp>
        <p:nvSpPr>
          <p:cNvPr id="173070" name="Text Box 14"/>
          <p:cNvSpPr txBox="1">
            <a:spLocks noChangeArrowheads="1"/>
          </p:cNvSpPr>
          <p:nvPr/>
        </p:nvSpPr>
        <p:spPr bwMode="auto">
          <a:xfrm>
            <a:off x="7197725" y="471963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</a:t>
            </a:r>
          </a:p>
        </p:txBody>
      </p:sp>
      <p:sp>
        <p:nvSpPr>
          <p:cNvPr id="173071" name="Text Box 15"/>
          <p:cNvSpPr txBox="1">
            <a:spLocks noChangeArrowheads="1"/>
          </p:cNvSpPr>
          <p:nvPr/>
        </p:nvSpPr>
        <p:spPr bwMode="auto">
          <a:xfrm>
            <a:off x="8124825" y="5156200"/>
            <a:ext cx="55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52</a:t>
            </a:r>
          </a:p>
        </p:txBody>
      </p:sp>
      <p:sp>
        <p:nvSpPr>
          <p:cNvPr id="173072" name="Line 16"/>
          <p:cNvSpPr>
            <a:spLocks noChangeShapeType="1"/>
          </p:cNvSpPr>
          <p:nvPr/>
        </p:nvSpPr>
        <p:spPr bwMode="auto">
          <a:xfrm>
            <a:off x="6985000" y="5575300"/>
            <a:ext cx="177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3" name="Text Box 17"/>
          <p:cNvSpPr txBox="1">
            <a:spLocks noChangeArrowheads="1"/>
          </p:cNvSpPr>
          <p:nvPr/>
        </p:nvSpPr>
        <p:spPr bwMode="auto">
          <a:xfrm>
            <a:off x="7210425" y="5646738"/>
            <a:ext cx="147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	66</a:t>
            </a:r>
          </a:p>
        </p:txBody>
      </p:sp>
      <p:sp>
        <p:nvSpPr>
          <p:cNvPr id="173074" name="AutoShape 18"/>
          <p:cNvSpPr>
            <a:spLocks noChangeArrowheads="1"/>
          </p:cNvSpPr>
          <p:nvPr/>
        </p:nvSpPr>
        <p:spPr bwMode="auto">
          <a:xfrm>
            <a:off x="4557713" y="2714625"/>
            <a:ext cx="3498850" cy="2066925"/>
          </a:xfrm>
          <a:prstGeom prst="cloudCallout">
            <a:avLst>
              <a:gd name="adj1" fmla="val 38065"/>
              <a:gd name="adj2" fmla="val 9832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>
                <a:solidFill>
                  <a:srgbClr val="000000"/>
                </a:solidFill>
              </a:rPr>
              <a:t>60 mins = 1hr</a:t>
            </a:r>
          </a:p>
          <a:p>
            <a:pPr algn="ctr"/>
            <a:endParaRPr lang="en-GB" sz="2400">
              <a:solidFill>
                <a:srgbClr val="000000"/>
              </a:solidFill>
            </a:endParaRPr>
          </a:p>
          <a:p>
            <a:pPr algn="ctr"/>
            <a:r>
              <a:rPr lang="en-GB" sz="2400">
                <a:solidFill>
                  <a:srgbClr val="000000"/>
                </a:solidFill>
              </a:rPr>
              <a:t>3 hrs 6 mins</a:t>
            </a:r>
          </a:p>
        </p:txBody>
      </p:sp>
      <p:sp>
        <p:nvSpPr>
          <p:cNvPr id="173075" name="Text Box 19"/>
          <p:cNvSpPr txBox="1">
            <a:spLocks noChangeArrowheads="1"/>
          </p:cNvSpPr>
          <p:nvPr/>
        </p:nvSpPr>
        <p:spPr bwMode="auto">
          <a:xfrm>
            <a:off x="2828925" y="4041775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nearest hour</a:t>
            </a:r>
          </a:p>
        </p:txBody>
      </p:sp>
      <p:sp>
        <p:nvSpPr>
          <p:cNvPr id="173076" name="Text Box 20"/>
          <p:cNvSpPr txBox="1">
            <a:spLocks noChangeArrowheads="1"/>
          </p:cNvSpPr>
          <p:nvPr/>
        </p:nvSpPr>
        <p:spPr bwMode="auto">
          <a:xfrm>
            <a:off x="3209925" y="4537075"/>
            <a:ext cx="776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hours</a:t>
            </a:r>
          </a:p>
        </p:txBody>
      </p:sp>
      <p:sp>
        <p:nvSpPr>
          <p:cNvPr id="173077" name="Text Box 21"/>
          <p:cNvSpPr txBox="1">
            <a:spLocks noChangeArrowheads="1"/>
          </p:cNvSpPr>
          <p:nvPr/>
        </p:nvSpPr>
        <p:spPr bwMode="auto">
          <a:xfrm>
            <a:off x="2867025" y="5008563"/>
            <a:ext cx="15446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What’s left?</a:t>
            </a:r>
          </a:p>
        </p:txBody>
      </p:sp>
      <p:sp>
        <p:nvSpPr>
          <p:cNvPr id="173078" name="Text Box 22"/>
          <p:cNvSpPr txBox="1">
            <a:spLocks noChangeArrowheads="1"/>
          </p:cNvSpPr>
          <p:nvPr/>
        </p:nvSpPr>
        <p:spPr bwMode="auto">
          <a:xfrm>
            <a:off x="6804025" y="5056188"/>
            <a:ext cx="403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latin typeface="Comic Sans MS" pitchFamily="66" charset="0"/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7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7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7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73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73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73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7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5" grpId="0"/>
      <p:bldP spid="173066" grpId="0"/>
      <p:bldP spid="173067" grpId="0"/>
      <p:bldP spid="173069" grpId="0"/>
      <p:bldP spid="173070" grpId="0"/>
      <p:bldP spid="173071" grpId="0"/>
      <p:bldP spid="173072" grpId="0" animBg="1"/>
      <p:bldP spid="173073" grpId="0"/>
      <p:bldP spid="173074" grpId="0" animBg="1"/>
      <p:bldP spid="173075" grpId="0"/>
      <p:bldP spid="173077" grpId="0"/>
      <p:bldP spid="1730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908800" y="2552700"/>
            <a:ext cx="2146300" cy="3568700"/>
          </a:xfrm>
          <a:prstGeom prst="rect">
            <a:avLst/>
          </a:prstGeom>
          <a:solidFill>
            <a:srgbClr val="777777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1808163" y="3746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Counting Method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1343025" y="2052638"/>
            <a:ext cx="69262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u="sng">
                <a:solidFill>
                  <a:srgbClr val="FFFF00"/>
                </a:solidFill>
                <a:latin typeface="Comic Sans MS" pitchFamily="66" charset="0"/>
              </a:rPr>
              <a:t>Example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 : 	Find the time difference between </a:t>
            </a:r>
          </a:p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		02 37 hrs and 23 49 hrs</a:t>
            </a:r>
            <a:endParaRPr lang="en-GB" sz="2400" u="sng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1512888" y="3263900"/>
            <a:ext cx="467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FF00"/>
                </a:solidFill>
              </a:rPr>
              <a:t>02 37 	</a:t>
            </a:r>
            <a:r>
              <a:rPr lang="en-GB" sz="2400">
                <a:solidFill>
                  <a:srgbClr val="FFFF00"/>
                </a:solidFill>
                <a:sym typeface="Wingdings" pitchFamily="2" charset="2"/>
              </a:rPr>
              <a:t> 		03 00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1512888" y="3716338"/>
            <a:ext cx="467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FF00"/>
                </a:solidFill>
              </a:rPr>
              <a:t>03 00 	</a:t>
            </a:r>
            <a:r>
              <a:rPr lang="en-GB" sz="2400">
                <a:solidFill>
                  <a:srgbClr val="FFFF00"/>
                </a:solidFill>
                <a:sym typeface="Wingdings" pitchFamily="2" charset="2"/>
              </a:rPr>
              <a:t> 		23 00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1512888" y="4135438"/>
            <a:ext cx="467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FFFF00"/>
                </a:solidFill>
              </a:rPr>
              <a:t>23 00	 	</a:t>
            </a:r>
            <a:r>
              <a:rPr lang="en-GB" sz="2400">
                <a:solidFill>
                  <a:srgbClr val="FFFF00"/>
                </a:solidFill>
                <a:sym typeface="Wingdings" pitchFamily="2" charset="2"/>
              </a:rPr>
              <a:t> 		23 49</a:t>
            </a:r>
          </a:p>
        </p:txBody>
      </p:sp>
      <p:sp>
        <p:nvSpPr>
          <p:cNvPr id="18440" name="Text Box 11"/>
          <p:cNvSpPr txBox="1">
            <a:spLocks noChangeArrowheads="1"/>
          </p:cNvSpPr>
          <p:nvPr/>
        </p:nvSpPr>
        <p:spPr bwMode="auto">
          <a:xfrm>
            <a:off x="7286625" y="2873375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Hrs	Mins</a:t>
            </a: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8302625" y="3263900"/>
            <a:ext cx="55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23</a:t>
            </a:r>
          </a:p>
        </p:txBody>
      </p:sp>
      <p:sp>
        <p:nvSpPr>
          <p:cNvPr id="174093" name="Text Box 13"/>
          <p:cNvSpPr txBox="1">
            <a:spLocks noChangeArrowheads="1"/>
          </p:cNvSpPr>
          <p:nvPr/>
        </p:nvSpPr>
        <p:spPr bwMode="auto">
          <a:xfrm>
            <a:off x="7375525" y="3716338"/>
            <a:ext cx="55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20</a:t>
            </a:r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8302625" y="4135438"/>
            <a:ext cx="55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49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7162800" y="4572000"/>
            <a:ext cx="177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096" name="Text Box 16"/>
          <p:cNvSpPr txBox="1">
            <a:spLocks noChangeArrowheads="1"/>
          </p:cNvSpPr>
          <p:nvPr/>
        </p:nvSpPr>
        <p:spPr bwMode="auto">
          <a:xfrm>
            <a:off x="7388225" y="4643438"/>
            <a:ext cx="147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20	72</a:t>
            </a:r>
          </a:p>
        </p:txBody>
      </p:sp>
      <p:sp>
        <p:nvSpPr>
          <p:cNvPr id="174097" name="Text Box 17"/>
          <p:cNvSpPr txBox="1">
            <a:spLocks noChangeArrowheads="1"/>
          </p:cNvSpPr>
          <p:nvPr/>
        </p:nvSpPr>
        <p:spPr bwMode="auto">
          <a:xfrm>
            <a:off x="2828925" y="3038475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nearest hour</a:t>
            </a:r>
          </a:p>
        </p:txBody>
      </p:sp>
      <p:sp>
        <p:nvSpPr>
          <p:cNvPr id="174098" name="Text Box 18"/>
          <p:cNvSpPr txBox="1">
            <a:spLocks noChangeArrowheads="1"/>
          </p:cNvSpPr>
          <p:nvPr/>
        </p:nvSpPr>
        <p:spPr bwMode="auto">
          <a:xfrm>
            <a:off x="3209925" y="3533775"/>
            <a:ext cx="776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hours</a:t>
            </a:r>
          </a:p>
        </p:txBody>
      </p:sp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2867025" y="3975100"/>
            <a:ext cx="1544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latin typeface="Comic Sans MS" pitchFamily="66" charset="0"/>
              </a:rPr>
              <a:t>What’s left?</a:t>
            </a:r>
          </a:p>
        </p:txBody>
      </p:sp>
      <p:sp>
        <p:nvSpPr>
          <p:cNvPr id="174100" name="Text Box 20"/>
          <p:cNvSpPr txBox="1">
            <a:spLocks noChangeArrowheads="1"/>
          </p:cNvSpPr>
          <p:nvPr/>
        </p:nvSpPr>
        <p:spPr bwMode="auto">
          <a:xfrm>
            <a:off x="6981825" y="4052888"/>
            <a:ext cx="403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latin typeface="Comic Sans MS" pitchFamily="66" charset="0"/>
              </a:rPr>
              <a:t>+</a:t>
            </a:r>
          </a:p>
        </p:txBody>
      </p:sp>
      <p:sp>
        <p:nvSpPr>
          <p:cNvPr id="174101" name="Text Box 21"/>
          <p:cNvSpPr txBox="1">
            <a:spLocks noChangeArrowheads="1"/>
          </p:cNvSpPr>
          <p:nvPr/>
        </p:nvSpPr>
        <p:spPr bwMode="auto">
          <a:xfrm>
            <a:off x="6905625" y="5303838"/>
            <a:ext cx="215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latin typeface="Comic Sans MS" pitchFamily="66" charset="0"/>
              </a:rPr>
              <a:t>21hrs 12mins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7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7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7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74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740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7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7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7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7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7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8" grpId="0"/>
      <p:bldP spid="174089" grpId="0"/>
      <p:bldP spid="174090" grpId="0"/>
      <p:bldP spid="174092" grpId="0"/>
      <p:bldP spid="174093" grpId="0"/>
      <p:bldP spid="174094" grpId="0"/>
      <p:bldP spid="174095" grpId="0" animBg="1"/>
      <p:bldP spid="174096" grpId="0"/>
      <p:bldP spid="174097" grpId="0"/>
      <p:bldP spid="174099" grpId="0"/>
      <p:bldP spid="174100" grpId="0"/>
      <p:bldP spid="174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Know the distance formula. 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9461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>
                <a:solidFill>
                  <a:srgbClr val="FFFF00"/>
                </a:solidFill>
              </a:rPr>
              <a:t>1.   To explain how to work out simple distance calculations using the distance formula.</a:t>
            </a:r>
          </a:p>
        </p:txBody>
      </p:sp>
      <p:sp>
        <p:nvSpPr>
          <p:cNvPr id="116746" name="Rectangle 1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Distance</a:t>
            </a:r>
          </a:p>
        </p:txBody>
      </p:sp>
      <p:sp>
        <p:nvSpPr>
          <p:cNvPr id="19464" name="Text Box 12"/>
          <p:cNvSpPr txBox="1">
            <a:spLocks noChangeArrowheads="1"/>
          </p:cNvSpPr>
          <p:nvPr/>
        </p:nvSpPr>
        <p:spPr bwMode="auto">
          <a:xfrm>
            <a:off x="3087688" y="1352550"/>
            <a:ext cx="3433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 Working Out Distance</a:t>
            </a:r>
          </a:p>
        </p:txBody>
      </p:sp>
      <p:sp>
        <p:nvSpPr>
          <p:cNvPr id="116749" name="Text Box 13"/>
          <p:cNvSpPr txBox="1">
            <a:spLocks noChangeArrowheads="1"/>
          </p:cNvSpPr>
          <p:nvPr/>
        </p:nvSpPr>
        <p:spPr bwMode="auto">
          <a:xfrm>
            <a:off x="5029200" y="3529013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2.	Use the formula to work 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out simple distance calculations. </a:t>
            </a:r>
            <a:endParaRPr lang="en-GB" sz="3600">
              <a:solidFill>
                <a:srgbClr val="FFFF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3" grpId="0"/>
      <p:bldP spid="116745" grpId="0"/>
      <p:bldP spid="1167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Distance</a:t>
            </a:r>
          </a:p>
        </p:txBody>
      </p:sp>
      <p:sp>
        <p:nvSpPr>
          <p:cNvPr id="20483" name="Text Box 2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>
              <a:latin typeface="Tahoma" pitchFamily="34" charset="0"/>
            </a:endParaRPr>
          </a:p>
        </p:txBody>
      </p:sp>
      <p:sp>
        <p:nvSpPr>
          <p:cNvPr id="20484" name="Text Box 40"/>
          <p:cNvSpPr txBox="1">
            <a:spLocks noChangeArrowheads="1"/>
          </p:cNvSpPr>
          <p:nvPr/>
        </p:nvSpPr>
        <p:spPr bwMode="auto">
          <a:xfrm>
            <a:off x="3086100" y="1395413"/>
            <a:ext cx="3408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Working out Distances</a:t>
            </a:r>
          </a:p>
        </p:txBody>
      </p:sp>
      <p:sp>
        <p:nvSpPr>
          <p:cNvPr id="107562" name="Text Box 42"/>
          <p:cNvSpPr txBox="1">
            <a:spLocks noChangeArrowheads="1"/>
          </p:cNvSpPr>
          <p:nvPr/>
        </p:nvSpPr>
        <p:spPr bwMode="auto">
          <a:xfrm>
            <a:off x="995363" y="1924050"/>
            <a:ext cx="80438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Imagine you were travelling in a train at a steady speed</a:t>
            </a:r>
          </a:p>
          <a:p>
            <a:r>
              <a:rPr lang="en-GB" sz="2400">
                <a:latin typeface="Comic Sans MS" pitchFamily="66" charset="0"/>
              </a:rPr>
              <a:t>of 80km/hr.</a:t>
            </a:r>
          </a:p>
        </p:txBody>
      </p:sp>
      <p:sp>
        <p:nvSpPr>
          <p:cNvPr id="107576" name="Text Box 56"/>
          <p:cNvSpPr txBox="1">
            <a:spLocks noChangeArrowheads="1"/>
          </p:cNvSpPr>
          <p:nvPr/>
        </p:nvSpPr>
        <p:spPr bwMode="auto">
          <a:xfrm>
            <a:off x="995363" y="2960688"/>
            <a:ext cx="2738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In 1 hour you travel : </a:t>
            </a:r>
          </a:p>
        </p:txBody>
      </p:sp>
      <p:sp>
        <p:nvSpPr>
          <p:cNvPr id="107577" name="Text Box 57"/>
          <p:cNvSpPr txBox="1">
            <a:spLocks noChangeArrowheads="1"/>
          </p:cNvSpPr>
          <p:nvPr/>
        </p:nvSpPr>
        <p:spPr bwMode="auto">
          <a:xfrm>
            <a:off x="4645025" y="2960688"/>
            <a:ext cx="1914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80 x 1 = 80 km</a:t>
            </a:r>
          </a:p>
        </p:txBody>
      </p:sp>
      <p:sp>
        <p:nvSpPr>
          <p:cNvPr id="107578" name="Text Box 58"/>
          <p:cNvSpPr txBox="1">
            <a:spLocks noChangeArrowheads="1"/>
          </p:cNvSpPr>
          <p:nvPr/>
        </p:nvSpPr>
        <p:spPr bwMode="auto">
          <a:xfrm>
            <a:off x="995363" y="3506788"/>
            <a:ext cx="2903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In 2 hours you travel : </a:t>
            </a:r>
          </a:p>
        </p:txBody>
      </p:sp>
      <p:sp>
        <p:nvSpPr>
          <p:cNvPr id="107579" name="Text Box 59"/>
          <p:cNvSpPr txBox="1">
            <a:spLocks noChangeArrowheads="1"/>
          </p:cNvSpPr>
          <p:nvPr/>
        </p:nvSpPr>
        <p:spPr bwMode="auto">
          <a:xfrm>
            <a:off x="4645025" y="3506788"/>
            <a:ext cx="2070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80 x 2 = 160 km</a:t>
            </a:r>
          </a:p>
        </p:txBody>
      </p:sp>
      <p:sp>
        <p:nvSpPr>
          <p:cNvPr id="107580" name="Text Box 60"/>
          <p:cNvSpPr txBox="1">
            <a:spLocks noChangeArrowheads="1"/>
          </p:cNvSpPr>
          <p:nvPr/>
        </p:nvSpPr>
        <p:spPr bwMode="auto">
          <a:xfrm>
            <a:off x="995363" y="4011613"/>
            <a:ext cx="2903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In 3 hours you travel : </a:t>
            </a:r>
          </a:p>
        </p:txBody>
      </p:sp>
      <p:sp>
        <p:nvSpPr>
          <p:cNvPr id="107581" name="Text Box 61"/>
          <p:cNvSpPr txBox="1">
            <a:spLocks noChangeArrowheads="1"/>
          </p:cNvSpPr>
          <p:nvPr/>
        </p:nvSpPr>
        <p:spPr bwMode="auto">
          <a:xfrm>
            <a:off x="4645025" y="4011613"/>
            <a:ext cx="2111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80 x 3 = 240 km</a:t>
            </a:r>
          </a:p>
        </p:txBody>
      </p:sp>
      <p:sp>
        <p:nvSpPr>
          <p:cNvPr id="107582" name="Text Box 62"/>
          <p:cNvSpPr txBox="1">
            <a:spLocks noChangeArrowheads="1"/>
          </p:cNvSpPr>
          <p:nvPr/>
        </p:nvSpPr>
        <p:spPr bwMode="auto">
          <a:xfrm>
            <a:off x="995363" y="4754563"/>
            <a:ext cx="4341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Can you guess what the formula is :</a:t>
            </a:r>
          </a:p>
        </p:txBody>
      </p:sp>
      <p:graphicFrame>
        <p:nvGraphicFramePr>
          <p:cNvPr id="107583" name="Object 63"/>
          <p:cNvGraphicFramePr>
            <a:graphicFrameLocks noChangeAspect="1"/>
          </p:cNvGraphicFramePr>
          <p:nvPr/>
        </p:nvGraphicFramePr>
        <p:xfrm>
          <a:off x="1677988" y="5432425"/>
          <a:ext cx="2755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Equation" r:id="rId3" imgW="2755900" imgH="330200" progId="Equation.DSMT4">
                  <p:embed/>
                </p:oleObj>
              </mc:Choice>
              <mc:Fallback>
                <p:oleObj name="Equation" r:id="rId3" imgW="2755900" imgH="330200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8" y="5432425"/>
                        <a:ext cx="27559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84" name="Text Box 64"/>
          <p:cNvSpPr txBox="1">
            <a:spLocks noChangeArrowheads="1"/>
          </p:cNvSpPr>
          <p:nvPr/>
        </p:nvSpPr>
        <p:spPr bwMode="auto">
          <a:xfrm>
            <a:off x="4584700" y="5399088"/>
            <a:ext cx="1395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in symbols</a:t>
            </a:r>
          </a:p>
        </p:txBody>
      </p:sp>
      <p:graphicFrame>
        <p:nvGraphicFramePr>
          <p:cNvPr id="107585" name="Object 65"/>
          <p:cNvGraphicFramePr>
            <a:graphicFrameLocks noChangeAspect="1"/>
          </p:cNvGraphicFramePr>
          <p:nvPr/>
        </p:nvGraphicFramePr>
        <p:xfrm>
          <a:off x="6329363" y="5464175"/>
          <a:ext cx="9906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Equation" r:id="rId5" imgW="990170" imgH="266584" progId="Equation.DSMT4">
                  <p:embed/>
                </p:oleObj>
              </mc:Choice>
              <mc:Fallback>
                <p:oleObj name="Equation" r:id="rId5" imgW="990170" imgH="266584" progId="Equation.DSMT4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363" y="5464175"/>
                        <a:ext cx="990600" cy="2667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75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7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7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75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7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7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7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075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075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075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7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7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7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7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7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075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07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07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7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2" grpId="0"/>
      <p:bldP spid="107576" grpId="0"/>
      <p:bldP spid="107577" grpId="0"/>
      <p:bldP spid="107578" grpId="0"/>
      <p:bldP spid="107579" grpId="0"/>
      <p:bldP spid="107580" grpId="0"/>
      <p:bldP spid="107581" grpId="0"/>
      <p:bldP spid="107582" grpId="0"/>
      <p:bldP spid="1075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Time Distance Speed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7615238" y="17668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3403600" y="1362075"/>
            <a:ext cx="243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FF"/>
                </a:solidFill>
                <a:latin typeface="Comic Sans MS" pitchFamily="66" charset="0"/>
              </a:rPr>
              <a:t>Mixed Problems</a:t>
            </a:r>
          </a:p>
        </p:txBody>
      </p:sp>
      <p:sp>
        <p:nvSpPr>
          <p:cNvPr id="21509" name="Text Box 15"/>
          <p:cNvSpPr txBox="1">
            <a:spLocks noChangeArrowheads="1"/>
          </p:cNvSpPr>
          <p:nvPr/>
        </p:nvSpPr>
        <p:spPr bwMode="auto">
          <a:xfrm>
            <a:off x="868363" y="1906588"/>
            <a:ext cx="841216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 u="sng">
                <a:latin typeface="Comic Sans MS" pitchFamily="66" charset="0"/>
              </a:rPr>
              <a:t>Example</a:t>
            </a:r>
            <a:r>
              <a:rPr lang="en-GB" sz="2800">
                <a:latin typeface="Comic Sans MS" pitchFamily="66" charset="0"/>
              </a:rPr>
              <a:t> : 	</a:t>
            </a:r>
          </a:p>
          <a:p>
            <a:r>
              <a:rPr lang="en-GB" sz="2800">
                <a:latin typeface="Comic Sans MS" pitchFamily="66" charset="0"/>
              </a:rPr>
              <a:t>A racing car travelled at 50 km/hr. </a:t>
            </a:r>
          </a:p>
          <a:p>
            <a:r>
              <a:rPr lang="en-GB" sz="2800">
                <a:latin typeface="Comic Sans MS" pitchFamily="66" charset="0"/>
              </a:rPr>
              <a:t>What is the distance covered in 6 hours 30mins ? </a:t>
            </a:r>
            <a:endParaRPr lang="en-GB" sz="2800" u="sng">
              <a:latin typeface="Comic Sans MS" pitchFamily="66" charset="0"/>
            </a:endParaRPr>
          </a:p>
        </p:txBody>
      </p:sp>
      <p:sp>
        <p:nvSpPr>
          <p:cNvPr id="21510" name="Text Box 16"/>
          <p:cNvSpPr txBox="1">
            <a:spLocks noChangeArrowheads="1"/>
          </p:cNvSpPr>
          <p:nvPr/>
        </p:nvSpPr>
        <p:spPr bwMode="auto">
          <a:xfrm>
            <a:off x="1114425" y="3306763"/>
            <a:ext cx="159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 u="sng">
                <a:solidFill>
                  <a:srgbClr val="FFFF00"/>
                </a:solidFill>
                <a:latin typeface="Comic Sans MS" pitchFamily="66" charset="0"/>
              </a:rPr>
              <a:t>Working</a:t>
            </a:r>
          </a:p>
        </p:txBody>
      </p:sp>
      <p:pic>
        <p:nvPicPr>
          <p:cNvPr id="215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114800"/>
            <a:ext cx="225742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949</Words>
  <Application>Microsoft Office PowerPoint</Application>
  <PresentationFormat>On-screen Show (4:3)</PresentationFormat>
  <Paragraphs>300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Calibri</vt:lpstr>
      <vt:lpstr>Arial</vt:lpstr>
      <vt:lpstr>Comic Sans MS</vt:lpstr>
      <vt:lpstr>Wingdings</vt:lpstr>
      <vt:lpstr>Tahoma</vt:lpstr>
      <vt:lpstr>Shruti</vt:lpstr>
      <vt:lpstr>Office Theme</vt:lpstr>
      <vt:lpstr>Equation</vt:lpstr>
      <vt:lpstr>MathType 5.0 Equation</vt:lpstr>
      <vt:lpstr>Time Distance Speed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AKOBIA</dc:creator>
  <cp:lastModifiedBy>Teacher E-Solutions</cp:lastModifiedBy>
  <cp:revision>4</cp:revision>
  <dcterms:created xsi:type="dcterms:W3CDTF">2013-05-12T06:53:51Z</dcterms:created>
  <dcterms:modified xsi:type="dcterms:W3CDTF">2019-01-18T17:05:37Z</dcterms:modified>
</cp:coreProperties>
</file>