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7" r:id="rId10"/>
    <p:sldId id="268" r:id="rId11"/>
    <p:sldId id="269" r:id="rId12"/>
    <p:sldId id="271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67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FCC1A-B8CD-418E-96F3-6987159E9F16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AEA95-0F83-4E41-84DB-33AFE64A38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36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CB552-9E10-4FCB-A2B7-E0A9CD1F68B0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41759-1BDF-4DC7-AC4D-EE2045F8C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3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11D62-CAF2-4AE5-B1B7-975D4916CF53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59769-5A19-4636-BF4F-A3E9CCC6E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61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C2C1F-AE30-4B8C-A4CE-6FFF31B09FE9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0A13D-0185-464F-AC17-9C72231A2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26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0FE96-0C90-458C-B3E9-0B9C7237BC70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F25E3-4AE8-4D18-8720-B51A903B6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59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40035-3488-4454-8D1C-77FCE226F853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EC280-036B-45ED-8865-229B71FD8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43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B3AD5-88B4-4E6B-900D-90B802D68885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2F088-A629-4A54-AD84-34F27F2E3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58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1790B-EB28-4B4E-AA99-1ACC37DDFF19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C408E-DD35-46DA-8A1C-52AE68515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58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46A3E-FD5E-4AE9-AC10-44F113E7DFD3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64D9C-BB37-492A-985E-A104C4364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85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E77DE-52F1-49B4-B4F3-70D9C4DA50F5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92B71-A1CA-4646-91BA-B461FC30B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80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BEFB0-FD06-4DAF-A767-72F3400F9FC5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D3C43-53C9-4F8F-968B-F36DA265C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40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9171D3-C03D-4CDE-91FA-5CC46E4E5EFD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1AE2B4-B422-47C8-B2B8-8D6CC5A02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20.xml"/><Relationship Id="rId4" Type="http://schemas.openxmlformats.org/officeDocument/2006/relationships/slide" Target="slide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18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4.bin"/><Relationship Id="rId3" Type="http://schemas.openxmlformats.org/officeDocument/2006/relationships/image" Target="../media/image14.wmf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3.bin"/><Relationship Id="rId5" Type="http://schemas.openxmlformats.org/officeDocument/2006/relationships/image" Target="../media/image16.wmf"/><Relationship Id="rId15" Type="http://schemas.openxmlformats.org/officeDocument/2006/relationships/oleObject" Target="../embeddings/oleObject5.bin"/><Relationship Id="rId10" Type="http://schemas.openxmlformats.org/officeDocument/2006/relationships/image" Target="../media/image10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2.bin"/><Relationship Id="rId1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1933575" y="3783013"/>
            <a:ext cx="7234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 b="1">
                <a:solidFill>
                  <a:srgbClr val="F9F911"/>
                </a:solidFill>
                <a:latin typeface="Comic Sans MS" pitchFamily="66" charset="0"/>
              </a:rPr>
              <a:t>Mean, Median, Mode and Range of a Data Set</a:t>
            </a: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1933575" y="4221163"/>
            <a:ext cx="6346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 b="1">
                <a:solidFill>
                  <a:srgbClr val="F9F911"/>
                </a:solidFill>
                <a:latin typeface="Comic Sans MS" pitchFamily="66" charset="0"/>
              </a:rPr>
              <a:t>Line of best fit</a:t>
            </a:r>
          </a:p>
        </p:txBody>
      </p:sp>
      <p:sp>
        <p:nvSpPr>
          <p:cNvPr id="2052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71575" y="3849688"/>
            <a:ext cx="412750" cy="336550"/>
          </a:xfrm>
          <a:prstGeom prst="actionButtonForwardNext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71575" y="4283075"/>
            <a:ext cx="403225" cy="327025"/>
          </a:xfrm>
          <a:prstGeom prst="actionButtonForwardNex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022475" y="374650"/>
            <a:ext cx="5537200" cy="949325"/>
          </a:xfrm>
        </p:spPr>
        <p:txBody>
          <a:bodyPr/>
          <a:lstStyle/>
          <a:p>
            <a:r>
              <a:rPr lang="en-GB" sz="5400" smtClean="0">
                <a:solidFill>
                  <a:srgbClr val="FFFF00"/>
                </a:solidFill>
                <a:latin typeface="Comic Sans MS" pitchFamily="66" charset="0"/>
              </a:rPr>
              <a:t>Statistics</a:t>
            </a:r>
          </a:p>
        </p:txBody>
      </p:sp>
      <p:sp>
        <p:nvSpPr>
          <p:cNvPr id="2055" name="Text Box 12"/>
          <p:cNvSpPr txBox="1">
            <a:spLocks noChangeArrowheads="1"/>
          </p:cNvSpPr>
          <p:nvPr/>
        </p:nvSpPr>
        <p:spPr bwMode="auto">
          <a:xfrm>
            <a:off x="1933575" y="4659313"/>
            <a:ext cx="6935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 b="1">
                <a:solidFill>
                  <a:srgbClr val="F9F911"/>
                </a:solidFill>
                <a:latin typeface="Comic Sans MS" pitchFamily="66" charset="0"/>
              </a:rPr>
              <a:t>Constructing Frequency Tables (Tally Tables)</a:t>
            </a:r>
          </a:p>
        </p:txBody>
      </p:sp>
      <p:sp>
        <p:nvSpPr>
          <p:cNvPr id="2056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71575" y="4708525"/>
            <a:ext cx="412750" cy="336550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933575" y="2038350"/>
            <a:ext cx="33067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 b="1">
                <a:solidFill>
                  <a:srgbClr val="F9F911"/>
                </a:solidFill>
                <a:latin typeface="Comic Sans MS" pitchFamily="66" charset="0"/>
              </a:rPr>
              <a:t>Interpreting Graphs.</a:t>
            </a:r>
          </a:p>
        </p:txBody>
      </p:sp>
      <p:sp>
        <p:nvSpPr>
          <p:cNvPr id="2058" name="AutoShap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71575" y="2074863"/>
            <a:ext cx="419100" cy="355600"/>
          </a:xfrm>
          <a:prstGeom prst="actionButtonForwardNex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23"/>
          <p:cNvSpPr txBox="1">
            <a:spLocks noChangeArrowheads="1"/>
          </p:cNvSpPr>
          <p:nvPr/>
        </p:nvSpPr>
        <p:spPr bwMode="auto">
          <a:xfrm>
            <a:off x="1933575" y="2913063"/>
            <a:ext cx="3851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 b="1">
                <a:solidFill>
                  <a:srgbClr val="F9F911"/>
                </a:solidFill>
                <a:latin typeface="Comic Sans MS" pitchFamily="66" charset="0"/>
              </a:rPr>
              <a:t>Stem and Leaf Diagram</a:t>
            </a:r>
          </a:p>
        </p:txBody>
      </p:sp>
      <p:sp>
        <p:nvSpPr>
          <p:cNvPr id="2060" name="AutoShape 2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71575" y="2971800"/>
            <a:ext cx="430213" cy="346075"/>
          </a:xfrm>
          <a:prstGeom prst="actionButtonForwardNex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Text Box 25"/>
          <p:cNvSpPr txBox="1">
            <a:spLocks noChangeArrowheads="1"/>
          </p:cNvSpPr>
          <p:nvPr/>
        </p:nvSpPr>
        <p:spPr bwMode="auto">
          <a:xfrm>
            <a:off x="1933575" y="3346450"/>
            <a:ext cx="2503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 b="1">
                <a:solidFill>
                  <a:srgbClr val="F9F911"/>
                </a:solidFill>
                <a:latin typeface="Comic Sans MS" pitchFamily="66" charset="0"/>
              </a:rPr>
              <a:t>Drawing Graphs</a:t>
            </a:r>
          </a:p>
        </p:txBody>
      </p:sp>
      <p:sp>
        <p:nvSpPr>
          <p:cNvPr id="2062" name="AutoShape 2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71575" y="3414713"/>
            <a:ext cx="420688" cy="336550"/>
          </a:xfrm>
          <a:prstGeom prst="actionButtonForwardNex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3" name="Text Box 27"/>
          <p:cNvSpPr txBox="1">
            <a:spLocks noChangeArrowheads="1"/>
          </p:cNvSpPr>
          <p:nvPr/>
        </p:nvSpPr>
        <p:spPr bwMode="auto">
          <a:xfrm>
            <a:off x="1933575" y="2474913"/>
            <a:ext cx="3602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 b="1">
                <a:solidFill>
                  <a:srgbClr val="F9F911"/>
                </a:solidFill>
                <a:latin typeface="Comic Sans MS" pitchFamily="66" charset="0"/>
              </a:rPr>
              <a:t>Scattergraphs &amp; Codes</a:t>
            </a:r>
          </a:p>
        </p:txBody>
      </p:sp>
      <p:sp>
        <p:nvSpPr>
          <p:cNvPr id="2064" name="AutoShape 28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71575" y="2527300"/>
            <a:ext cx="430213" cy="346075"/>
          </a:xfrm>
          <a:prstGeom prst="actionButtonForwardNext">
            <a:avLst/>
          </a:prstGeom>
          <a:solidFill>
            <a:srgbClr val="08080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5" name="Text Box 12"/>
          <p:cNvSpPr txBox="1">
            <a:spLocks noChangeArrowheads="1"/>
          </p:cNvSpPr>
          <p:nvPr/>
        </p:nvSpPr>
        <p:spPr bwMode="auto">
          <a:xfrm>
            <a:off x="1933575" y="5097463"/>
            <a:ext cx="703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 b="1">
                <a:solidFill>
                  <a:srgbClr val="F9F911"/>
                </a:solidFill>
                <a:latin typeface="Comic Sans MS" pitchFamily="66" charset="0"/>
              </a:rPr>
              <a:t>Range Mode &amp; Median from Frequency Table</a:t>
            </a:r>
          </a:p>
        </p:txBody>
      </p:sp>
      <p:sp>
        <p:nvSpPr>
          <p:cNvPr id="2066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71575" y="5141913"/>
            <a:ext cx="412750" cy="336550"/>
          </a:xfrm>
          <a:prstGeom prst="actionButtonForwardNex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7" name="Text Box 12"/>
          <p:cNvSpPr txBox="1">
            <a:spLocks noChangeArrowheads="1"/>
          </p:cNvSpPr>
          <p:nvPr/>
        </p:nvSpPr>
        <p:spPr bwMode="auto">
          <a:xfrm>
            <a:off x="1933575" y="5534025"/>
            <a:ext cx="4686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 b="1">
                <a:solidFill>
                  <a:srgbClr val="F9F911"/>
                </a:solidFill>
                <a:latin typeface="Comic Sans MS" pitchFamily="66" charset="0"/>
              </a:rPr>
              <a:t>Mean from a Frequency Table</a:t>
            </a:r>
          </a:p>
        </p:txBody>
      </p:sp>
      <p:sp>
        <p:nvSpPr>
          <p:cNvPr id="27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71575" y="5575300"/>
            <a:ext cx="412750" cy="336550"/>
          </a:xfrm>
          <a:prstGeom prst="actionButtonForwardNext">
            <a:avLst/>
          </a:prstGeom>
          <a:solidFill>
            <a:schemeClr val="bg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210D88-36B5-4615-8772-E08B8589609D}" type="slidenum">
              <a:rPr lang="en-GB"/>
              <a:pPr>
                <a:defRPr/>
              </a:pPr>
              <a:t>10</a:t>
            </a:fld>
            <a:endParaRPr lang="en-GB"/>
          </a:p>
        </p:txBody>
      </p:sp>
      <p:grpSp>
        <p:nvGrpSpPr>
          <p:cNvPr id="11267" name="Group 2"/>
          <p:cNvGrpSpPr>
            <a:grpSpLocks/>
          </p:cNvGrpSpPr>
          <p:nvPr/>
        </p:nvGrpSpPr>
        <p:grpSpPr bwMode="auto">
          <a:xfrm>
            <a:off x="908050" y="2420938"/>
            <a:ext cx="7326313" cy="3952875"/>
            <a:chOff x="572" y="1525"/>
            <a:chExt cx="4615" cy="2490"/>
          </a:xfrm>
        </p:grpSpPr>
        <p:graphicFrame>
          <p:nvGraphicFramePr>
            <p:cNvPr id="11283" name="Object 3"/>
            <p:cNvGraphicFramePr>
              <a:graphicFrameLocks noChangeAspect="1"/>
            </p:cNvGraphicFramePr>
            <p:nvPr/>
          </p:nvGraphicFramePr>
          <p:xfrm>
            <a:off x="572" y="1525"/>
            <a:ext cx="4615" cy="24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7" name="Chart" r:id="rId3" imgW="7296026" imgH="3933952" progId="Excel.Chart.8">
                    <p:embed/>
                  </p:oleObj>
                </mc:Choice>
                <mc:Fallback>
                  <p:oleObj name="Chart" r:id="rId3" imgW="7296026" imgH="3933952" progId="Excel.Chart.8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2" y="1525"/>
                          <a:ext cx="4615" cy="24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84" name="Line 4"/>
            <p:cNvSpPr>
              <a:spLocks noChangeShapeType="1"/>
            </p:cNvSpPr>
            <p:nvPr/>
          </p:nvSpPr>
          <p:spPr bwMode="auto">
            <a:xfrm flipV="1">
              <a:off x="1348" y="2032"/>
              <a:ext cx="0" cy="148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Line 5"/>
            <p:cNvSpPr>
              <a:spLocks noChangeShapeType="1"/>
            </p:cNvSpPr>
            <p:nvPr/>
          </p:nvSpPr>
          <p:spPr bwMode="auto">
            <a:xfrm flipV="1">
              <a:off x="1626" y="2030"/>
              <a:ext cx="0" cy="148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Line 6"/>
            <p:cNvSpPr>
              <a:spLocks noChangeShapeType="1"/>
            </p:cNvSpPr>
            <p:nvPr/>
          </p:nvSpPr>
          <p:spPr bwMode="auto">
            <a:xfrm flipV="1">
              <a:off x="1903" y="2032"/>
              <a:ext cx="0" cy="148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Line 7"/>
            <p:cNvSpPr>
              <a:spLocks noChangeShapeType="1"/>
            </p:cNvSpPr>
            <p:nvPr/>
          </p:nvSpPr>
          <p:spPr bwMode="auto">
            <a:xfrm flipV="1">
              <a:off x="2181" y="2033"/>
              <a:ext cx="0" cy="148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Line 8"/>
            <p:cNvSpPr>
              <a:spLocks noChangeShapeType="1"/>
            </p:cNvSpPr>
            <p:nvPr/>
          </p:nvSpPr>
          <p:spPr bwMode="auto">
            <a:xfrm flipV="1">
              <a:off x="2458" y="2033"/>
              <a:ext cx="0" cy="148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Line 9"/>
            <p:cNvSpPr>
              <a:spLocks noChangeShapeType="1"/>
            </p:cNvSpPr>
            <p:nvPr/>
          </p:nvSpPr>
          <p:spPr bwMode="auto">
            <a:xfrm flipV="1">
              <a:off x="2734" y="2033"/>
              <a:ext cx="0" cy="148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Line 10"/>
            <p:cNvSpPr>
              <a:spLocks noChangeShapeType="1"/>
            </p:cNvSpPr>
            <p:nvPr/>
          </p:nvSpPr>
          <p:spPr bwMode="auto">
            <a:xfrm flipV="1">
              <a:off x="3019" y="2032"/>
              <a:ext cx="0" cy="148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Line 11"/>
            <p:cNvSpPr>
              <a:spLocks noChangeShapeType="1"/>
            </p:cNvSpPr>
            <p:nvPr/>
          </p:nvSpPr>
          <p:spPr bwMode="auto">
            <a:xfrm flipV="1">
              <a:off x="3295" y="2030"/>
              <a:ext cx="0" cy="148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Line 12"/>
            <p:cNvSpPr>
              <a:spLocks noChangeShapeType="1"/>
            </p:cNvSpPr>
            <p:nvPr/>
          </p:nvSpPr>
          <p:spPr bwMode="auto">
            <a:xfrm flipV="1">
              <a:off x="3572" y="2032"/>
              <a:ext cx="0" cy="148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Line 13"/>
            <p:cNvSpPr>
              <a:spLocks noChangeShapeType="1"/>
            </p:cNvSpPr>
            <p:nvPr/>
          </p:nvSpPr>
          <p:spPr bwMode="auto">
            <a:xfrm flipV="1">
              <a:off x="3849" y="2030"/>
              <a:ext cx="0" cy="148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Line 14"/>
            <p:cNvSpPr>
              <a:spLocks noChangeShapeType="1"/>
            </p:cNvSpPr>
            <p:nvPr/>
          </p:nvSpPr>
          <p:spPr bwMode="auto">
            <a:xfrm flipV="1">
              <a:off x="4126" y="2032"/>
              <a:ext cx="0" cy="148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5" name="Line 15"/>
            <p:cNvSpPr>
              <a:spLocks noChangeShapeType="1"/>
            </p:cNvSpPr>
            <p:nvPr/>
          </p:nvSpPr>
          <p:spPr bwMode="auto">
            <a:xfrm flipV="1">
              <a:off x="4404" y="2032"/>
              <a:ext cx="0" cy="148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6" name="Line 16"/>
            <p:cNvSpPr>
              <a:spLocks noChangeShapeType="1"/>
            </p:cNvSpPr>
            <p:nvPr/>
          </p:nvSpPr>
          <p:spPr bwMode="auto">
            <a:xfrm flipV="1">
              <a:off x="4682" y="2032"/>
              <a:ext cx="0" cy="148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68" name="Rectangle 17"/>
          <p:cNvSpPr>
            <a:spLocks noChangeArrowheads="1"/>
          </p:cNvSpPr>
          <p:nvPr/>
        </p:nvSpPr>
        <p:spPr bwMode="auto">
          <a:xfrm>
            <a:off x="152400" y="133350"/>
            <a:ext cx="434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z="4400">
                <a:solidFill>
                  <a:srgbClr val="FF0000"/>
                </a:solidFill>
              </a:rPr>
              <a:t>Line graphs</a:t>
            </a:r>
          </a:p>
        </p:txBody>
      </p:sp>
      <p:sp>
        <p:nvSpPr>
          <p:cNvPr id="11269" name="Text Box 18"/>
          <p:cNvSpPr txBox="1">
            <a:spLocks noChangeArrowheads="1"/>
          </p:cNvSpPr>
          <p:nvPr/>
        </p:nvSpPr>
        <p:spPr bwMode="auto">
          <a:xfrm>
            <a:off x="411163" y="1066800"/>
            <a:ext cx="8177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400" b="1">
                <a:solidFill>
                  <a:srgbClr val="FF0000"/>
                </a:solidFill>
                <a:latin typeface="Comic Sans MS" pitchFamily="66" charset="0"/>
              </a:rPr>
              <a:t>Line graphs</a:t>
            </a:r>
            <a:r>
              <a:rPr lang="en-US" sz="2400">
                <a:solidFill>
                  <a:srgbClr val="010066"/>
                </a:solidFill>
                <a:latin typeface="Comic Sans MS" pitchFamily="66" charset="0"/>
              </a:rPr>
              <a:t> are most often used to show trends over time.</a:t>
            </a:r>
            <a:endParaRPr lang="en-GB" sz="2400">
              <a:solidFill>
                <a:srgbClr val="010066"/>
              </a:solidFill>
              <a:latin typeface="Comic Sans MS" pitchFamily="66" charset="0"/>
            </a:endParaRPr>
          </a:p>
        </p:txBody>
      </p:sp>
      <p:sp>
        <p:nvSpPr>
          <p:cNvPr id="11270" name="Text Box 19"/>
          <p:cNvSpPr txBox="1">
            <a:spLocks noChangeArrowheads="1"/>
          </p:cNvSpPr>
          <p:nvPr/>
        </p:nvSpPr>
        <p:spPr bwMode="auto">
          <a:xfrm>
            <a:off x="411163" y="1539875"/>
            <a:ext cx="85042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GB" sz="2400">
                <a:solidFill>
                  <a:srgbClr val="010066"/>
                </a:solidFill>
                <a:latin typeface="Comic Sans MS" pitchFamily="66" charset="0"/>
              </a:rPr>
              <a:t>If </a:t>
            </a:r>
            <a:r>
              <a:rPr lang="en-US" sz="2400">
                <a:solidFill>
                  <a:srgbClr val="010066"/>
                </a:solidFill>
                <a:latin typeface="Comic Sans MS" pitchFamily="66" charset="0"/>
              </a:rPr>
              <a:t>the temperature in Aberdeen, in ºC, over a 12-hour period</a:t>
            </a:r>
            <a:r>
              <a:rPr lang="en-GB" sz="2400">
                <a:solidFill>
                  <a:srgbClr val="010066"/>
                </a:solidFill>
                <a:latin typeface="Comic Sans MS" pitchFamily="66" charset="0"/>
              </a:rPr>
              <a:t> is plotted, </a:t>
            </a:r>
            <a:r>
              <a:rPr lang="en-US" sz="2400">
                <a:solidFill>
                  <a:srgbClr val="010066"/>
                </a:solidFill>
                <a:latin typeface="Comic Sans MS" pitchFamily="66" charset="0"/>
              </a:rPr>
              <a:t>t</a:t>
            </a:r>
            <a:r>
              <a:rPr lang="en-GB" sz="2400">
                <a:solidFill>
                  <a:srgbClr val="010066"/>
                </a:solidFill>
                <a:latin typeface="Comic Sans MS" pitchFamily="66" charset="0"/>
              </a:rPr>
              <a:t>he</a:t>
            </a:r>
            <a:r>
              <a:rPr lang="en-US" sz="2400">
                <a:solidFill>
                  <a:srgbClr val="010066"/>
                </a:solidFill>
                <a:latin typeface="Comic Sans MS" pitchFamily="66" charset="0"/>
              </a:rPr>
              <a:t> line graph shows </a:t>
            </a:r>
            <a:r>
              <a:rPr lang="en-GB" sz="2400">
                <a:solidFill>
                  <a:srgbClr val="010066"/>
                </a:solidFill>
                <a:latin typeface="Comic Sans MS" pitchFamily="66" charset="0"/>
              </a:rPr>
              <a:t>the temperature trend.</a:t>
            </a:r>
          </a:p>
        </p:txBody>
      </p:sp>
      <p:sp>
        <p:nvSpPr>
          <p:cNvPr id="11271" name="Line 20"/>
          <p:cNvSpPr>
            <a:spLocks noChangeShapeType="1"/>
          </p:cNvSpPr>
          <p:nvPr/>
        </p:nvSpPr>
        <p:spPr bwMode="auto">
          <a:xfrm flipV="1">
            <a:off x="2071688" y="4068763"/>
            <a:ext cx="838200" cy="2095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Line 21"/>
          <p:cNvSpPr>
            <a:spLocks noChangeShapeType="1"/>
          </p:cNvSpPr>
          <p:nvPr/>
        </p:nvSpPr>
        <p:spPr bwMode="auto">
          <a:xfrm flipV="1">
            <a:off x="2919413" y="3741738"/>
            <a:ext cx="839787" cy="3175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Line 22"/>
          <p:cNvSpPr>
            <a:spLocks noChangeShapeType="1"/>
          </p:cNvSpPr>
          <p:nvPr/>
        </p:nvSpPr>
        <p:spPr bwMode="auto">
          <a:xfrm flipV="1">
            <a:off x="3783013" y="3611563"/>
            <a:ext cx="849312" cy="11271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Line 23"/>
          <p:cNvSpPr>
            <a:spLocks noChangeShapeType="1"/>
          </p:cNvSpPr>
          <p:nvPr/>
        </p:nvSpPr>
        <p:spPr bwMode="auto">
          <a:xfrm flipV="1">
            <a:off x="4637088" y="3292475"/>
            <a:ext cx="833437" cy="32067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Line 24"/>
          <p:cNvSpPr>
            <a:spLocks noChangeShapeType="1"/>
          </p:cNvSpPr>
          <p:nvPr/>
        </p:nvSpPr>
        <p:spPr bwMode="auto">
          <a:xfrm>
            <a:off x="5491163" y="3282950"/>
            <a:ext cx="833437" cy="2174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Line 25"/>
          <p:cNvSpPr>
            <a:spLocks noChangeShapeType="1"/>
          </p:cNvSpPr>
          <p:nvPr/>
        </p:nvSpPr>
        <p:spPr bwMode="auto">
          <a:xfrm>
            <a:off x="6343650" y="3511550"/>
            <a:ext cx="849313" cy="101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Line 26"/>
          <p:cNvSpPr>
            <a:spLocks noChangeShapeType="1"/>
          </p:cNvSpPr>
          <p:nvPr/>
        </p:nvSpPr>
        <p:spPr bwMode="auto">
          <a:xfrm flipV="1">
            <a:off x="2146300" y="4102100"/>
            <a:ext cx="884238" cy="296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Line 27"/>
          <p:cNvSpPr>
            <a:spLocks noChangeShapeType="1"/>
          </p:cNvSpPr>
          <p:nvPr/>
        </p:nvSpPr>
        <p:spPr bwMode="auto">
          <a:xfrm flipV="1">
            <a:off x="3021013" y="3670300"/>
            <a:ext cx="881062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9" name="Line 28"/>
          <p:cNvSpPr>
            <a:spLocks noChangeShapeType="1"/>
          </p:cNvSpPr>
          <p:nvPr/>
        </p:nvSpPr>
        <p:spPr bwMode="auto">
          <a:xfrm flipV="1">
            <a:off x="3895725" y="3522663"/>
            <a:ext cx="901700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0" name="Line 29"/>
          <p:cNvSpPr>
            <a:spLocks noChangeShapeType="1"/>
          </p:cNvSpPr>
          <p:nvPr/>
        </p:nvSpPr>
        <p:spPr bwMode="auto">
          <a:xfrm flipV="1">
            <a:off x="4787900" y="3367088"/>
            <a:ext cx="882650" cy="158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1" name="Line 30"/>
          <p:cNvSpPr>
            <a:spLocks noChangeShapeType="1"/>
          </p:cNvSpPr>
          <p:nvPr/>
        </p:nvSpPr>
        <p:spPr bwMode="auto">
          <a:xfrm>
            <a:off x="5661025" y="3367088"/>
            <a:ext cx="892175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2" name="Line 31"/>
          <p:cNvSpPr>
            <a:spLocks noChangeShapeType="1"/>
          </p:cNvSpPr>
          <p:nvPr/>
        </p:nvSpPr>
        <p:spPr bwMode="auto">
          <a:xfrm>
            <a:off x="6553200" y="3524250"/>
            <a:ext cx="879475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B40518-CB36-4D5A-AC9E-1F51535048D1}" type="slidenum">
              <a:rPr lang="en-GB"/>
              <a:pPr>
                <a:defRPr/>
              </a:pPr>
              <a:t>11</a:t>
            </a:fld>
            <a:endParaRPr lang="en-GB"/>
          </a:p>
        </p:txBody>
      </p:sp>
      <p:grpSp>
        <p:nvGrpSpPr>
          <p:cNvPr id="12291" name="Group 2"/>
          <p:cNvGrpSpPr>
            <a:grpSpLocks/>
          </p:cNvGrpSpPr>
          <p:nvPr/>
        </p:nvGrpSpPr>
        <p:grpSpPr bwMode="auto">
          <a:xfrm>
            <a:off x="1539875" y="3209925"/>
            <a:ext cx="6130925" cy="2795588"/>
            <a:chOff x="1258" y="2022"/>
            <a:chExt cx="3862" cy="1761"/>
          </a:xfrm>
        </p:grpSpPr>
        <p:sp>
          <p:nvSpPr>
            <p:cNvPr id="12310" name="Rectangle 3"/>
            <p:cNvSpPr>
              <a:spLocks noChangeArrowheads="1"/>
            </p:cNvSpPr>
            <p:nvPr/>
          </p:nvSpPr>
          <p:spPr bwMode="auto">
            <a:xfrm>
              <a:off x="1443" y="3385"/>
              <a:ext cx="11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</a:rPr>
                <a:t>97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2311" name="Rectangle 4"/>
            <p:cNvSpPr>
              <a:spLocks noChangeArrowheads="1"/>
            </p:cNvSpPr>
            <p:nvPr/>
          </p:nvSpPr>
          <p:spPr bwMode="auto">
            <a:xfrm>
              <a:off x="1443" y="3158"/>
              <a:ext cx="11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</a:rPr>
                <a:t>98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2312" name="Rectangle 5"/>
            <p:cNvSpPr>
              <a:spLocks noChangeArrowheads="1"/>
            </p:cNvSpPr>
            <p:nvPr/>
          </p:nvSpPr>
          <p:spPr bwMode="auto">
            <a:xfrm>
              <a:off x="1443" y="2931"/>
              <a:ext cx="11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</a:rPr>
                <a:t>99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2313" name="Rectangle 6"/>
            <p:cNvSpPr>
              <a:spLocks noChangeArrowheads="1"/>
            </p:cNvSpPr>
            <p:nvPr/>
          </p:nvSpPr>
          <p:spPr bwMode="auto">
            <a:xfrm>
              <a:off x="1443" y="2704"/>
              <a:ext cx="16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</a:rPr>
                <a:t>100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2314" name="Rectangle 7"/>
            <p:cNvSpPr>
              <a:spLocks noChangeArrowheads="1"/>
            </p:cNvSpPr>
            <p:nvPr/>
          </p:nvSpPr>
          <p:spPr bwMode="auto">
            <a:xfrm>
              <a:off x="1443" y="2476"/>
              <a:ext cx="14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</a:rPr>
                <a:t>101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2315" name="Rectangle 8"/>
            <p:cNvSpPr>
              <a:spLocks noChangeArrowheads="1"/>
            </p:cNvSpPr>
            <p:nvPr/>
          </p:nvSpPr>
          <p:spPr bwMode="auto">
            <a:xfrm>
              <a:off x="1443" y="2249"/>
              <a:ext cx="16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</a:rPr>
                <a:t>102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2316" name="Rectangle 9"/>
            <p:cNvSpPr>
              <a:spLocks noChangeArrowheads="1"/>
            </p:cNvSpPr>
            <p:nvPr/>
          </p:nvSpPr>
          <p:spPr bwMode="auto">
            <a:xfrm>
              <a:off x="1443" y="2022"/>
              <a:ext cx="16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</a:rPr>
                <a:t>103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2317" name="Rectangle 10"/>
            <p:cNvSpPr>
              <a:spLocks noChangeArrowheads="1"/>
            </p:cNvSpPr>
            <p:nvPr/>
          </p:nvSpPr>
          <p:spPr bwMode="auto">
            <a:xfrm>
              <a:off x="1280" y="3634"/>
              <a:ext cx="36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</a:rPr>
                <a:t>Temp </a:t>
              </a:r>
              <a:r>
                <a:rPr lang="en-US" sz="1200">
                  <a:solidFill>
                    <a:srgbClr val="000000"/>
                  </a:solidFill>
                  <a:sym typeface="Euclid Symbol" pitchFamily="18" charset="2"/>
                </a:rPr>
                <a:t></a:t>
              </a:r>
              <a:r>
                <a:rPr lang="en-US" sz="1200">
                  <a:solidFill>
                    <a:srgbClr val="000000"/>
                  </a:solidFill>
                </a:rPr>
                <a:t>C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2318" name="Rectangle 11"/>
            <p:cNvSpPr>
              <a:spLocks noChangeArrowheads="1"/>
            </p:cNvSpPr>
            <p:nvPr/>
          </p:nvSpPr>
          <p:spPr bwMode="auto">
            <a:xfrm>
              <a:off x="1923" y="3628"/>
              <a:ext cx="14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>
                  <a:solidFill>
                    <a:srgbClr val="000000"/>
                  </a:solidFill>
                </a:rPr>
                <a:t>101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2319" name="Rectangle 12"/>
            <p:cNvSpPr>
              <a:spLocks noChangeArrowheads="1"/>
            </p:cNvSpPr>
            <p:nvPr/>
          </p:nvSpPr>
          <p:spPr bwMode="auto">
            <a:xfrm>
              <a:off x="2480" y="3628"/>
              <a:ext cx="16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>
                  <a:solidFill>
                    <a:srgbClr val="000000"/>
                  </a:solidFill>
                </a:rPr>
                <a:t>102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2320" name="Rectangle 13"/>
            <p:cNvSpPr>
              <a:spLocks noChangeArrowheads="1"/>
            </p:cNvSpPr>
            <p:nvPr/>
          </p:nvSpPr>
          <p:spPr bwMode="auto">
            <a:xfrm>
              <a:off x="3048" y="3628"/>
              <a:ext cx="16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>
                  <a:solidFill>
                    <a:srgbClr val="000000"/>
                  </a:solidFill>
                </a:rPr>
                <a:t>102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2321" name="Rectangle 14"/>
            <p:cNvSpPr>
              <a:spLocks noChangeArrowheads="1"/>
            </p:cNvSpPr>
            <p:nvPr/>
          </p:nvSpPr>
          <p:spPr bwMode="auto">
            <a:xfrm>
              <a:off x="3618" y="3628"/>
              <a:ext cx="14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>
                  <a:solidFill>
                    <a:srgbClr val="000000"/>
                  </a:solidFill>
                </a:rPr>
                <a:t>101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2322" name="Rectangle 15"/>
            <p:cNvSpPr>
              <a:spLocks noChangeArrowheads="1"/>
            </p:cNvSpPr>
            <p:nvPr/>
          </p:nvSpPr>
          <p:spPr bwMode="auto">
            <a:xfrm>
              <a:off x="4143" y="3628"/>
              <a:ext cx="24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>
                  <a:solidFill>
                    <a:srgbClr val="000000"/>
                  </a:solidFill>
                </a:rPr>
                <a:t>100</a:t>
              </a:r>
              <a:r>
                <a:rPr lang="en-GB" sz="1200">
                  <a:solidFill>
                    <a:srgbClr val="000000"/>
                  </a:solidFill>
                </a:rPr>
                <a:t>.5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2323" name="Rectangle 16"/>
            <p:cNvSpPr>
              <a:spLocks noChangeArrowheads="1"/>
            </p:cNvSpPr>
            <p:nvPr/>
          </p:nvSpPr>
          <p:spPr bwMode="auto">
            <a:xfrm>
              <a:off x="4760" y="3628"/>
              <a:ext cx="14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>
                  <a:solidFill>
                    <a:srgbClr val="000000"/>
                  </a:solidFill>
                </a:rPr>
                <a:t>101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12324" name="Rectangle 17"/>
            <p:cNvSpPr>
              <a:spLocks noChangeArrowheads="1"/>
            </p:cNvSpPr>
            <p:nvPr/>
          </p:nvSpPr>
          <p:spPr bwMode="auto">
            <a:xfrm>
              <a:off x="1813" y="3506"/>
              <a:ext cx="3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>
                  <a:solidFill>
                    <a:srgbClr val="000000"/>
                  </a:solidFill>
                </a:rPr>
                <a:t>6:00 </a:t>
              </a:r>
              <a:r>
                <a:rPr lang="en-GB" sz="1200">
                  <a:solidFill>
                    <a:srgbClr val="000000"/>
                  </a:solidFill>
                </a:rPr>
                <a:t>am</a:t>
              </a: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12325" name="Rectangle 18"/>
            <p:cNvSpPr>
              <a:spLocks noChangeArrowheads="1"/>
            </p:cNvSpPr>
            <p:nvPr/>
          </p:nvSpPr>
          <p:spPr bwMode="auto">
            <a:xfrm>
              <a:off x="2949" y="3506"/>
              <a:ext cx="3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>
                  <a:solidFill>
                    <a:srgbClr val="000000"/>
                  </a:solidFill>
                </a:rPr>
                <a:t>8:00 </a:t>
              </a:r>
              <a:r>
                <a:rPr lang="en-GB" sz="1200">
                  <a:solidFill>
                    <a:srgbClr val="000000"/>
                  </a:solidFill>
                </a:rPr>
                <a:t>am</a:t>
              </a: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12326" name="Rectangle 19"/>
            <p:cNvSpPr>
              <a:spLocks noChangeArrowheads="1"/>
            </p:cNvSpPr>
            <p:nvPr/>
          </p:nvSpPr>
          <p:spPr bwMode="auto">
            <a:xfrm>
              <a:off x="3524" y="3506"/>
              <a:ext cx="3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>
                  <a:solidFill>
                    <a:srgbClr val="000000"/>
                  </a:solidFill>
                </a:rPr>
                <a:t>9:00 </a:t>
              </a:r>
              <a:r>
                <a:rPr lang="en-GB" sz="1200">
                  <a:solidFill>
                    <a:srgbClr val="000000"/>
                  </a:solidFill>
                </a:rPr>
                <a:t>am</a:t>
              </a: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12327" name="Rectangle 20"/>
            <p:cNvSpPr>
              <a:spLocks noChangeArrowheads="1"/>
            </p:cNvSpPr>
            <p:nvPr/>
          </p:nvSpPr>
          <p:spPr bwMode="auto">
            <a:xfrm>
              <a:off x="4045" y="3506"/>
              <a:ext cx="40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>
                  <a:solidFill>
                    <a:srgbClr val="000000"/>
                  </a:solidFill>
                </a:rPr>
                <a:t>10:00 </a:t>
              </a:r>
              <a:r>
                <a:rPr lang="en-GB" sz="1200">
                  <a:solidFill>
                    <a:srgbClr val="000000"/>
                  </a:solidFill>
                </a:rPr>
                <a:t>am</a:t>
              </a: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12328" name="Rectangle 21"/>
            <p:cNvSpPr>
              <a:spLocks noChangeArrowheads="1"/>
            </p:cNvSpPr>
            <p:nvPr/>
          </p:nvSpPr>
          <p:spPr bwMode="auto">
            <a:xfrm>
              <a:off x="4628" y="3506"/>
              <a:ext cx="38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>
                  <a:solidFill>
                    <a:srgbClr val="000000"/>
                  </a:solidFill>
                </a:rPr>
                <a:t>11:00 </a:t>
              </a:r>
              <a:r>
                <a:rPr lang="en-GB" sz="1200">
                  <a:solidFill>
                    <a:srgbClr val="000000"/>
                  </a:solidFill>
                </a:rPr>
                <a:t>am</a:t>
              </a:r>
              <a:endParaRPr lang="en-US" sz="1200">
                <a:latin typeface="Times New Roman" pitchFamily="18" charset="0"/>
              </a:endParaRPr>
            </a:p>
          </p:txBody>
        </p:sp>
        <p:grpSp>
          <p:nvGrpSpPr>
            <p:cNvPr id="12329" name="Group 22"/>
            <p:cNvGrpSpPr>
              <a:grpSpLocks/>
            </p:cNvGrpSpPr>
            <p:nvPr/>
          </p:nvGrpSpPr>
          <p:grpSpPr bwMode="auto">
            <a:xfrm>
              <a:off x="1258" y="2079"/>
              <a:ext cx="3862" cy="1704"/>
              <a:chOff x="1258" y="2079"/>
              <a:chExt cx="3862" cy="1704"/>
            </a:xfrm>
          </p:grpSpPr>
          <p:grpSp>
            <p:nvGrpSpPr>
              <p:cNvPr id="12330" name="Group 23"/>
              <p:cNvGrpSpPr>
                <a:grpSpLocks/>
              </p:cNvGrpSpPr>
              <p:nvPr/>
            </p:nvGrpSpPr>
            <p:grpSpPr bwMode="auto">
              <a:xfrm>
                <a:off x="1994" y="3443"/>
                <a:ext cx="2842" cy="70"/>
                <a:chOff x="1994" y="3443"/>
                <a:chExt cx="2842" cy="70"/>
              </a:xfrm>
            </p:grpSpPr>
            <p:sp>
              <p:nvSpPr>
                <p:cNvPr id="12370" name="Line 24"/>
                <p:cNvSpPr>
                  <a:spLocks noChangeShapeType="1"/>
                </p:cNvSpPr>
                <p:nvPr/>
              </p:nvSpPr>
              <p:spPr bwMode="auto">
                <a:xfrm>
                  <a:off x="4836" y="3443"/>
                  <a:ext cx="0" cy="7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71" name="Line 25"/>
                <p:cNvSpPr>
                  <a:spLocks noChangeShapeType="1"/>
                </p:cNvSpPr>
                <p:nvPr/>
              </p:nvSpPr>
              <p:spPr bwMode="auto">
                <a:xfrm>
                  <a:off x="4268" y="3443"/>
                  <a:ext cx="0" cy="7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72" name="Line 26"/>
                <p:cNvSpPr>
                  <a:spLocks noChangeShapeType="1"/>
                </p:cNvSpPr>
                <p:nvPr/>
              </p:nvSpPr>
              <p:spPr bwMode="auto">
                <a:xfrm>
                  <a:off x="3699" y="3443"/>
                  <a:ext cx="0" cy="7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73" name="Line 27"/>
                <p:cNvSpPr>
                  <a:spLocks noChangeShapeType="1"/>
                </p:cNvSpPr>
                <p:nvPr/>
              </p:nvSpPr>
              <p:spPr bwMode="auto">
                <a:xfrm>
                  <a:off x="3132" y="3443"/>
                  <a:ext cx="0" cy="7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74" name="Line 28"/>
                <p:cNvSpPr>
                  <a:spLocks noChangeShapeType="1"/>
                </p:cNvSpPr>
                <p:nvPr/>
              </p:nvSpPr>
              <p:spPr bwMode="auto">
                <a:xfrm>
                  <a:off x="1994" y="3443"/>
                  <a:ext cx="0" cy="7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75" name="Line 29"/>
                <p:cNvSpPr>
                  <a:spLocks noChangeShapeType="1"/>
                </p:cNvSpPr>
                <p:nvPr/>
              </p:nvSpPr>
              <p:spPr bwMode="auto">
                <a:xfrm>
                  <a:off x="2565" y="3443"/>
                  <a:ext cx="0" cy="7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331" name="Rectangle 30"/>
              <p:cNvSpPr>
                <a:spLocks noChangeArrowheads="1"/>
              </p:cNvSpPr>
              <p:nvPr/>
            </p:nvSpPr>
            <p:spPr bwMode="auto">
              <a:xfrm>
                <a:off x="2381" y="3506"/>
                <a:ext cx="359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200">
                    <a:solidFill>
                      <a:srgbClr val="000000"/>
                    </a:solidFill>
                  </a:rPr>
                  <a:t>7:00 </a:t>
                </a:r>
                <a:r>
                  <a:rPr lang="en-GB" sz="1200">
                    <a:solidFill>
                      <a:srgbClr val="000000"/>
                    </a:solidFill>
                  </a:rPr>
                  <a:t>am</a:t>
                </a:r>
                <a:endParaRPr lang="en-US" sz="12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2332" name="Group 31"/>
              <p:cNvGrpSpPr>
                <a:grpSpLocks/>
              </p:cNvGrpSpPr>
              <p:nvPr/>
            </p:nvGrpSpPr>
            <p:grpSpPr bwMode="auto">
              <a:xfrm>
                <a:off x="1258" y="2079"/>
                <a:ext cx="3862" cy="1704"/>
                <a:chOff x="2860" y="5489"/>
                <a:chExt cx="9656" cy="4260"/>
              </a:xfrm>
            </p:grpSpPr>
            <p:sp>
              <p:nvSpPr>
                <p:cNvPr id="12341" name="Line 32"/>
                <p:cNvSpPr>
                  <a:spLocks noChangeShapeType="1"/>
                </p:cNvSpPr>
                <p:nvPr/>
              </p:nvSpPr>
              <p:spPr bwMode="auto">
                <a:xfrm>
                  <a:off x="3996" y="5773"/>
                  <a:ext cx="8520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42" name="Line 33"/>
                <p:cNvSpPr>
                  <a:spLocks noChangeShapeType="1"/>
                </p:cNvSpPr>
                <p:nvPr/>
              </p:nvSpPr>
              <p:spPr bwMode="auto">
                <a:xfrm>
                  <a:off x="3996" y="6625"/>
                  <a:ext cx="8520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43" name="Line 34"/>
                <p:cNvSpPr>
                  <a:spLocks noChangeShapeType="1"/>
                </p:cNvSpPr>
                <p:nvPr/>
              </p:nvSpPr>
              <p:spPr bwMode="auto">
                <a:xfrm>
                  <a:off x="3996" y="6909"/>
                  <a:ext cx="8520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44" name="Line 35"/>
                <p:cNvSpPr>
                  <a:spLocks noChangeShapeType="1"/>
                </p:cNvSpPr>
                <p:nvPr/>
              </p:nvSpPr>
              <p:spPr bwMode="auto">
                <a:xfrm>
                  <a:off x="3996" y="7193"/>
                  <a:ext cx="8520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45" name="Line 36"/>
                <p:cNvSpPr>
                  <a:spLocks noChangeShapeType="1"/>
                </p:cNvSpPr>
                <p:nvPr/>
              </p:nvSpPr>
              <p:spPr bwMode="auto">
                <a:xfrm>
                  <a:off x="3996" y="7477"/>
                  <a:ext cx="8520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46" name="Line 37"/>
                <p:cNvSpPr>
                  <a:spLocks noChangeShapeType="1"/>
                </p:cNvSpPr>
                <p:nvPr/>
              </p:nvSpPr>
              <p:spPr bwMode="auto">
                <a:xfrm>
                  <a:off x="3996" y="7761"/>
                  <a:ext cx="8520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47" name="Line 38"/>
                <p:cNvSpPr>
                  <a:spLocks noChangeShapeType="1"/>
                </p:cNvSpPr>
                <p:nvPr/>
              </p:nvSpPr>
              <p:spPr bwMode="auto">
                <a:xfrm>
                  <a:off x="3996" y="8329"/>
                  <a:ext cx="8520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48" name="Line 39"/>
                <p:cNvSpPr>
                  <a:spLocks noChangeShapeType="1"/>
                </p:cNvSpPr>
                <p:nvPr/>
              </p:nvSpPr>
              <p:spPr bwMode="auto">
                <a:xfrm>
                  <a:off x="3996" y="8613"/>
                  <a:ext cx="8520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49" name="Line 40"/>
                <p:cNvSpPr>
                  <a:spLocks noChangeShapeType="1"/>
                </p:cNvSpPr>
                <p:nvPr/>
              </p:nvSpPr>
              <p:spPr bwMode="auto">
                <a:xfrm>
                  <a:off x="3996" y="8897"/>
                  <a:ext cx="8520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50" name="Line 41"/>
                <p:cNvSpPr>
                  <a:spLocks noChangeShapeType="1"/>
                </p:cNvSpPr>
                <p:nvPr/>
              </p:nvSpPr>
              <p:spPr bwMode="auto">
                <a:xfrm>
                  <a:off x="3996" y="8045"/>
                  <a:ext cx="8520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51" name="Line 42"/>
                <p:cNvSpPr>
                  <a:spLocks noChangeShapeType="1"/>
                </p:cNvSpPr>
                <p:nvPr/>
              </p:nvSpPr>
              <p:spPr bwMode="auto">
                <a:xfrm>
                  <a:off x="3996" y="6341"/>
                  <a:ext cx="8520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52" name="Line 43"/>
                <p:cNvSpPr>
                  <a:spLocks noChangeShapeType="1"/>
                </p:cNvSpPr>
                <p:nvPr/>
              </p:nvSpPr>
              <p:spPr bwMode="auto">
                <a:xfrm>
                  <a:off x="3996" y="6057"/>
                  <a:ext cx="8520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53" name="Line 44"/>
                <p:cNvSpPr>
                  <a:spLocks noChangeShapeType="1"/>
                </p:cNvSpPr>
                <p:nvPr/>
              </p:nvSpPr>
              <p:spPr bwMode="auto">
                <a:xfrm>
                  <a:off x="3972" y="5489"/>
                  <a:ext cx="0" cy="421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54" name="Line 45"/>
                <p:cNvSpPr>
                  <a:spLocks noChangeShapeType="1"/>
                </p:cNvSpPr>
                <p:nvPr/>
              </p:nvSpPr>
              <p:spPr bwMode="auto">
                <a:xfrm>
                  <a:off x="5416" y="5489"/>
                  <a:ext cx="0" cy="421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55" name="Line 46"/>
                <p:cNvSpPr>
                  <a:spLocks noChangeShapeType="1"/>
                </p:cNvSpPr>
                <p:nvPr/>
              </p:nvSpPr>
              <p:spPr bwMode="auto">
                <a:xfrm>
                  <a:off x="6836" y="5489"/>
                  <a:ext cx="0" cy="421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56" name="Line 47"/>
                <p:cNvSpPr>
                  <a:spLocks noChangeShapeType="1"/>
                </p:cNvSpPr>
                <p:nvPr/>
              </p:nvSpPr>
              <p:spPr bwMode="auto">
                <a:xfrm>
                  <a:off x="8256" y="5489"/>
                  <a:ext cx="0" cy="421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57" name="Line 48"/>
                <p:cNvSpPr>
                  <a:spLocks noChangeShapeType="1"/>
                </p:cNvSpPr>
                <p:nvPr/>
              </p:nvSpPr>
              <p:spPr bwMode="auto">
                <a:xfrm>
                  <a:off x="11096" y="5489"/>
                  <a:ext cx="0" cy="421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58" name="Line 49"/>
                <p:cNvSpPr>
                  <a:spLocks noChangeShapeType="1"/>
                </p:cNvSpPr>
                <p:nvPr/>
              </p:nvSpPr>
              <p:spPr bwMode="auto">
                <a:xfrm>
                  <a:off x="9676" y="5489"/>
                  <a:ext cx="0" cy="421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59" name="Line 50"/>
                <p:cNvSpPr>
                  <a:spLocks noChangeShapeType="1"/>
                </p:cNvSpPr>
                <p:nvPr/>
              </p:nvSpPr>
              <p:spPr bwMode="auto">
                <a:xfrm>
                  <a:off x="12516" y="5489"/>
                  <a:ext cx="0" cy="421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60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4706" y="5489"/>
                  <a:ext cx="0" cy="340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61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6126" y="5489"/>
                  <a:ext cx="0" cy="340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62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7546" y="5489"/>
                  <a:ext cx="0" cy="340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63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8966" y="5489"/>
                  <a:ext cx="0" cy="340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64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10386" y="5489"/>
                  <a:ext cx="0" cy="340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65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11806" y="5489"/>
                  <a:ext cx="0" cy="340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66" name="Line 57"/>
                <p:cNvSpPr>
                  <a:spLocks noChangeShapeType="1"/>
                </p:cNvSpPr>
                <p:nvPr/>
              </p:nvSpPr>
              <p:spPr bwMode="auto">
                <a:xfrm>
                  <a:off x="2860" y="9749"/>
                  <a:ext cx="96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67" name="Line 58"/>
                <p:cNvSpPr>
                  <a:spLocks noChangeShapeType="1"/>
                </p:cNvSpPr>
                <p:nvPr/>
              </p:nvSpPr>
              <p:spPr bwMode="auto">
                <a:xfrm>
                  <a:off x="2860" y="9323"/>
                  <a:ext cx="963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68" name="Line 59"/>
                <p:cNvSpPr>
                  <a:spLocks noChangeShapeType="1"/>
                </p:cNvSpPr>
                <p:nvPr/>
              </p:nvSpPr>
              <p:spPr bwMode="auto">
                <a:xfrm>
                  <a:off x="2860" y="9323"/>
                  <a:ext cx="0" cy="42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69" name="Line 60"/>
                <p:cNvSpPr>
                  <a:spLocks noChangeShapeType="1"/>
                </p:cNvSpPr>
                <p:nvPr/>
              </p:nvSpPr>
              <p:spPr bwMode="auto">
                <a:xfrm>
                  <a:off x="3996" y="5489"/>
                  <a:ext cx="8520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333" name="Group 61"/>
              <p:cNvGrpSpPr>
                <a:grpSpLocks/>
              </p:cNvGrpSpPr>
              <p:nvPr/>
            </p:nvGrpSpPr>
            <p:grpSpPr bwMode="auto">
              <a:xfrm>
                <a:off x="1618" y="2079"/>
                <a:ext cx="89" cy="1364"/>
                <a:chOff x="1618" y="2079"/>
                <a:chExt cx="89" cy="1364"/>
              </a:xfrm>
            </p:grpSpPr>
            <p:sp>
              <p:nvSpPr>
                <p:cNvPr id="12334" name="Line 62"/>
                <p:cNvSpPr>
                  <a:spLocks noChangeShapeType="1"/>
                </p:cNvSpPr>
                <p:nvPr/>
              </p:nvSpPr>
              <p:spPr bwMode="auto">
                <a:xfrm>
                  <a:off x="1618" y="2312"/>
                  <a:ext cx="89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35" name="Line 63"/>
                <p:cNvSpPr>
                  <a:spLocks noChangeShapeType="1"/>
                </p:cNvSpPr>
                <p:nvPr/>
              </p:nvSpPr>
              <p:spPr bwMode="auto">
                <a:xfrm>
                  <a:off x="1618" y="2536"/>
                  <a:ext cx="89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36" name="Line 64"/>
                <p:cNvSpPr>
                  <a:spLocks noChangeShapeType="1"/>
                </p:cNvSpPr>
                <p:nvPr/>
              </p:nvSpPr>
              <p:spPr bwMode="auto">
                <a:xfrm>
                  <a:off x="1618" y="2761"/>
                  <a:ext cx="89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37" name="Line 65"/>
                <p:cNvSpPr>
                  <a:spLocks noChangeShapeType="1"/>
                </p:cNvSpPr>
                <p:nvPr/>
              </p:nvSpPr>
              <p:spPr bwMode="auto">
                <a:xfrm>
                  <a:off x="1618" y="2991"/>
                  <a:ext cx="89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38" name="Line 66"/>
                <p:cNvSpPr>
                  <a:spLocks noChangeShapeType="1"/>
                </p:cNvSpPr>
                <p:nvPr/>
              </p:nvSpPr>
              <p:spPr bwMode="auto">
                <a:xfrm>
                  <a:off x="1618" y="3215"/>
                  <a:ext cx="89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39" name="Line 67"/>
                <p:cNvSpPr>
                  <a:spLocks noChangeShapeType="1"/>
                </p:cNvSpPr>
                <p:nvPr/>
              </p:nvSpPr>
              <p:spPr bwMode="auto">
                <a:xfrm>
                  <a:off x="1618" y="3443"/>
                  <a:ext cx="89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40" name="Line 68"/>
                <p:cNvSpPr>
                  <a:spLocks noChangeShapeType="1"/>
                </p:cNvSpPr>
                <p:nvPr/>
              </p:nvSpPr>
              <p:spPr bwMode="auto">
                <a:xfrm>
                  <a:off x="1618" y="2079"/>
                  <a:ext cx="89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7" name="Group 69"/>
          <p:cNvGrpSpPr>
            <a:grpSpLocks/>
          </p:cNvGrpSpPr>
          <p:nvPr/>
        </p:nvGrpSpPr>
        <p:grpSpPr bwMode="auto">
          <a:xfrm>
            <a:off x="2711450" y="3648075"/>
            <a:ext cx="4471988" cy="606425"/>
            <a:chOff x="1996" y="2298"/>
            <a:chExt cx="2817" cy="382"/>
          </a:xfrm>
        </p:grpSpPr>
        <p:sp>
          <p:nvSpPr>
            <p:cNvPr id="12305" name="Line 70"/>
            <p:cNvSpPr>
              <a:spLocks noChangeShapeType="1"/>
            </p:cNvSpPr>
            <p:nvPr/>
          </p:nvSpPr>
          <p:spPr bwMode="auto">
            <a:xfrm flipV="1">
              <a:off x="1996" y="2306"/>
              <a:ext cx="568" cy="23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6" name="Line 71"/>
            <p:cNvSpPr>
              <a:spLocks noChangeShapeType="1"/>
            </p:cNvSpPr>
            <p:nvPr/>
          </p:nvSpPr>
          <p:spPr bwMode="auto">
            <a:xfrm flipV="1">
              <a:off x="2576" y="2306"/>
              <a:ext cx="556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7" name="Line 72"/>
            <p:cNvSpPr>
              <a:spLocks noChangeShapeType="1"/>
            </p:cNvSpPr>
            <p:nvPr/>
          </p:nvSpPr>
          <p:spPr bwMode="auto">
            <a:xfrm flipH="1">
              <a:off x="4262" y="2546"/>
              <a:ext cx="551" cy="13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8" name="Line 73"/>
            <p:cNvSpPr>
              <a:spLocks noChangeShapeType="1"/>
            </p:cNvSpPr>
            <p:nvPr/>
          </p:nvSpPr>
          <p:spPr bwMode="auto">
            <a:xfrm flipH="1" flipV="1">
              <a:off x="3700" y="2533"/>
              <a:ext cx="564" cy="12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9" name="Line 74"/>
            <p:cNvSpPr>
              <a:spLocks noChangeShapeType="1"/>
            </p:cNvSpPr>
            <p:nvPr/>
          </p:nvSpPr>
          <p:spPr bwMode="auto">
            <a:xfrm flipH="1" flipV="1">
              <a:off x="3119" y="2298"/>
              <a:ext cx="581" cy="235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779" name="Oval 75"/>
          <p:cNvSpPr>
            <a:spLocks noChangeArrowheads="1"/>
          </p:cNvSpPr>
          <p:nvPr/>
        </p:nvSpPr>
        <p:spPr bwMode="auto">
          <a:xfrm>
            <a:off x="2657475" y="3971925"/>
            <a:ext cx="107950" cy="10795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80" name="Oval 76"/>
          <p:cNvSpPr>
            <a:spLocks noChangeArrowheads="1"/>
          </p:cNvSpPr>
          <p:nvPr/>
        </p:nvSpPr>
        <p:spPr bwMode="auto">
          <a:xfrm>
            <a:off x="3557588" y="3597275"/>
            <a:ext cx="107950" cy="10795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81" name="Oval 77"/>
          <p:cNvSpPr>
            <a:spLocks noChangeArrowheads="1"/>
          </p:cNvSpPr>
          <p:nvPr/>
        </p:nvSpPr>
        <p:spPr bwMode="auto">
          <a:xfrm>
            <a:off x="5370513" y="3967163"/>
            <a:ext cx="107950" cy="10795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82" name="Oval 78"/>
          <p:cNvSpPr>
            <a:spLocks noChangeArrowheads="1"/>
          </p:cNvSpPr>
          <p:nvPr/>
        </p:nvSpPr>
        <p:spPr bwMode="auto">
          <a:xfrm>
            <a:off x="6264275" y="4152900"/>
            <a:ext cx="107950" cy="10795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83" name="Oval 79"/>
          <p:cNvSpPr>
            <a:spLocks noChangeArrowheads="1"/>
          </p:cNvSpPr>
          <p:nvPr/>
        </p:nvSpPr>
        <p:spPr bwMode="auto">
          <a:xfrm>
            <a:off x="7169150" y="3967163"/>
            <a:ext cx="107950" cy="10795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84" name="Oval 80"/>
          <p:cNvSpPr>
            <a:spLocks noChangeArrowheads="1"/>
          </p:cNvSpPr>
          <p:nvPr/>
        </p:nvSpPr>
        <p:spPr bwMode="auto">
          <a:xfrm>
            <a:off x="4460875" y="3606800"/>
            <a:ext cx="107950" cy="10795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299" name="Object 81"/>
          <p:cNvGraphicFramePr>
            <a:graphicFrameLocks noChangeAspect="1"/>
          </p:cNvGraphicFramePr>
          <p:nvPr/>
        </p:nvGraphicFramePr>
        <p:xfrm>
          <a:off x="766763" y="1719263"/>
          <a:ext cx="761047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6" name="Worksheet" r:id="rId3" imgW="7610713" imgH="962263" progId="Excel.Sheet.8">
                  <p:embed/>
                </p:oleObj>
              </mc:Choice>
              <mc:Fallback>
                <p:oleObj name="Worksheet" r:id="rId3" imgW="7610713" imgH="962263" progId="Excel.Sheet.8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3" y="1719263"/>
                        <a:ext cx="7610475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0" name="Rectangle 82"/>
          <p:cNvSpPr>
            <a:spLocks noChangeArrowheads="1"/>
          </p:cNvSpPr>
          <p:nvPr/>
        </p:nvSpPr>
        <p:spPr bwMode="auto">
          <a:xfrm>
            <a:off x="84138" y="1085850"/>
            <a:ext cx="8923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80808"/>
                </a:solidFill>
              </a:rPr>
              <a:t>A hospital nurse </a:t>
            </a:r>
            <a:r>
              <a:rPr lang="en-GB" sz="2400">
                <a:solidFill>
                  <a:srgbClr val="080808"/>
                </a:solidFill>
              </a:rPr>
              <a:t>recorded</a:t>
            </a:r>
            <a:r>
              <a:rPr lang="en-US" sz="2400">
                <a:solidFill>
                  <a:srgbClr val="080808"/>
                </a:solidFill>
              </a:rPr>
              <a:t> a patient’s temperature every hour</a:t>
            </a:r>
          </a:p>
        </p:txBody>
      </p:sp>
      <p:sp>
        <p:nvSpPr>
          <p:cNvPr id="12301" name="Rectangle 83"/>
          <p:cNvSpPr>
            <a:spLocks noChangeArrowheads="1"/>
          </p:cNvSpPr>
          <p:nvPr/>
        </p:nvSpPr>
        <p:spPr bwMode="auto">
          <a:xfrm>
            <a:off x="925513" y="114300"/>
            <a:ext cx="723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ctr"/>
          <a:lstStyle/>
          <a:p>
            <a:pPr algn="ctr"/>
            <a:r>
              <a:rPr lang="en-US" sz="4400">
                <a:solidFill>
                  <a:srgbClr val="080808"/>
                </a:solidFill>
              </a:rPr>
              <a:t>Constructing a Line Graph</a:t>
            </a:r>
          </a:p>
        </p:txBody>
      </p:sp>
      <p:sp>
        <p:nvSpPr>
          <p:cNvPr id="12302" name="Rectangle 84"/>
          <p:cNvSpPr>
            <a:spLocks noChangeArrowheads="1"/>
          </p:cNvSpPr>
          <p:nvPr/>
        </p:nvSpPr>
        <p:spPr bwMode="auto">
          <a:xfrm>
            <a:off x="4538663" y="6234113"/>
            <a:ext cx="16335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400">
                <a:solidFill>
                  <a:schemeClr val="accent2"/>
                </a:solidFill>
              </a:rPr>
              <a:t>Time Hours</a:t>
            </a:r>
            <a:endParaRPr lang="en-US" sz="24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2303" name="Rectangle 85"/>
          <p:cNvSpPr>
            <a:spLocks noChangeArrowheads="1"/>
          </p:cNvSpPr>
          <p:nvPr/>
        </p:nvSpPr>
        <p:spPr bwMode="auto">
          <a:xfrm rot="-5400000">
            <a:off x="246062" y="4379913"/>
            <a:ext cx="2276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400">
                <a:solidFill>
                  <a:schemeClr val="accent2"/>
                </a:solidFill>
              </a:rPr>
              <a:t>Temperature</a:t>
            </a:r>
            <a:r>
              <a:rPr lang="en-GB" sz="2400">
                <a:solidFill>
                  <a:schemeClr val="accent2"/>
                </a:solidFill>
              </a:rPr>
              <a:t> </a:t>
            </a:r>
            <a:r>
              <a:rPr lang="en-US" sz="2400">
                <a:solidFill>
                  <a:schemeClr val="accent2"/>
                </a:solidFill>
                <a:sym typeface="Euclid Symbol" pitchFamily="18" charset="2"/>
              </a:rPr>
              <a:t>F</a:t>
            </a:r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12304" name="Rectangle 86"/>
          <p:cNvSpPr>
            <a:spLocks noChangeArrowheads="1"/>
          </p:cNvSpPr>
          <p:nvPr/>
        </p:nvSpPr>
        <p:spPr bwMode="auto">
          <a:xfrm>
            <a:off x="3132138" y="2779713"/>
            <a:ext cx="36496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400">
                <a:solidFill>
                  <a:schemeClr val="accent2"/>
                </a:solidFill>
              </a:rPr>
              <a:t>Temperature ver</a:t>
            </a:r>
            <a:r>
              <a:rPr lang="en-GB" sz="2400">
                <a:solidFill>
                  <a:schemeClr val="accent2"/>
                </a:solidFill>
              </a:rPr>
              <a:t>s</a:t>
            </a:r>
            <a:r>
              <a:rPr lang="en-US" sz="2400">
                <a:solidFill>
                  <a:schemeClr val="accent2"/>
                </a:solidFill>
              </a:rPr>
              <a:t>us Time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79" grpId="0" animBg="1"/>
      <p:bldP spid="72780" grpId="0" animBg="1"/>
      <p:bldP spid="72781" grpId="0" animBg="1"/>
      <p:bldP spid="72782" grpId="0" animBg="1"/>
      <p:bldP spid="72783" grpId="0" animBg="1"/>
      <p:bldP spid="7278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Learning Intention</a:t>
            </a: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u="sng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Success Criteria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5057775" y="3992563"/>
            <a:ext cx="4086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2.	Work out values of Mean, Median, Mode and Range.</a:t>
            </a:r>
            <a:endParaRPr lang="en-GB" sz="3600">
              <a:solidFill>
                <a:srgbClr val="FFFF00"/>
              </a:solidFill>
              <a:latin typeface="+mn-lt"/>
              <a:cs typeface="+mn-cs"/>
            </a:endParaRPr>
          </a:p>
        </p:txBody>
      </p:sp>
      <p:sp>
        <p:nvSpPr>
          <p:cNvPr id="13317" name="Line 9"/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977900" y="3005138"/>
            <a:ext cx="38862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GB">
                <a:solidFill>
                  <a:srgbClr val="FFFF00"/>
                </a:solidFill>
                <a:latin typeface="+mn-lt"/>
                <a:cs typeface="+mn-cs"/>
              </a:rPr>
              <a:t>To define the terms Mean Median, Mode and Range for a set of data.</a:t>
            </a:r>
            <a:endParaRPr lang="en-GB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9413" name="Text Box 21"/>
          <p:cNvSpPr txBox="1">
            <a:spLocks noChangeArrowheads="1"/>
          </p:cNvSpPr>
          <p:nvPr/>
        </p:nvSpPr>
        <p:spPr bwMode="auto">
          <a:xfrm>
            <a:off x="5057775" y="3005138"/>
            <a:ext cx="4086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1.	Know the terms Mean, Median, Mode and Range.</a:t>
            </a:r>
            <a:endParaRPr lang="en-GB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3320" name="Text Box 23"/>
          <p:cNvSpPr txBox="1">
            <a:spLocks noChangeArrowheads="1"/>
          </p:cNvSpPr>
          <p:nvPr/>
        </p:nvSpPr>
        <p:spPr bwMode="auto">
          <a:xfrm>
            <a:off x="1908175" y="658813"/>
            <a:ext cx="53308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4400">
                <a:solidFill>
                  <a:srgbClr val="FFFF00"/>
                </a:solidFill>
                <a:latin typeface="Comic Sans MS" pitchFamily="66" charset="0"/>
              </a:rPr>
              <a:t>Different Averages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0" grpId="0"/>
      <p:bldP spid="59402" grpId="0"/>
      <p:bldP spid="594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406" name="Object 38"/>
          <p:cNvGraphicFramePr>
            <a:graphicFrameLocks noChangeAspect="1"/>
          </p:cNvGraphicFramePr>
          <p:nvPr/>
        </p:nvGraphicFramePr>
        <p:xfrm>
          <a:off x="1697038" y="4076700"/>
          <a:ext cx="6405562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Equation" r:id="rId3" imgW="3937000" imgH="609600" progId="Equation.DSMT4">
                  <p:embed/>
                </p:oleObj>
              </mc:Choice>
              <mc:Fallback>
                <p:oleObj name="Equation" r:id="rId3" imgW="3937000" imgH="60960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7038" y="4076700"/>
                        <a:ext cx="6405562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428" name="Text Box 60"/>
          <p:cNvSpPr txBox="1">
            <a:spLocks noChangeArrowheads="1"/>
          </p:cNvSpPr>
          <p:nvPr/>
        </p:nvSpPr>
        <p:spPr bwMode="auto">
          <a:xfrm>
            <a:off x="1190625" y="3457575"/>
            <a:ext cx="7359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>
                <a:latin typeface="Comic Sans MS" pitchFamily="66" charset="0"/>
              </a:rPr>
              <a:t>Find the mean of the set of data </a:t>
            </a:r>
            <a:r>
              <a:rPr lang="en-GB" sz="2400">
                <a:solidFill>
                  <a:srgbClr val="FFFF00"/>
                </a:solidFill>
                <a:latin typeface="Comic Sans MS" pitchFamily="66" charset="0"/>
              </a:rPr>
              <a:t>1, 1, 1, 1, 2, 3, 26</a:t>
            </a:r>
            <a:r>
              <a:rPr lang="en-GB" sz="2400">
                <a:latin typeface="Comic Sans MS" pitchFamily="66" charset="0"/>
              </a:rPr>
              <a:t> </a:t>
            </a:r>
          </a:p>
        </p:txBody>
      </p:sp>
      <p:graphicFrame>
        <p:nvGraphicFramePr>
          <p:cNvPr id="58429" name="Object 61"/>
          <p:cNvGraphicFramePr>
            <a:graphicFrameLocks noChangeAspect="1"/>
          </p:cNvGraphicFramePr>
          <p:nvPr/>
        </p:nvGraphicFramePr>
        <p:xfrm>
          <a:off x="1327150" y="2097088"/>
          <a:ext cx="7148513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Equation" r:id="rId5" imgW="4394200" imgH="685800" progId="Equation.DSMT4">
                  <p:embed/>
                </p:oleObj>
              </mc:Choice>
              <mc:Fallback>
                <p:oleObj name="Equation" r:id="rId5" imgW="4394200" imgH="685800" progId="Equation.DSMT4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150" y="2097088"/>
                        <a:ext cx="7148513" cy="1117600"/>
                      </a:xfrm>
                      <a:prstGeom prst="rect">
                        <a:avLst/>
                      </a:prstGeom>
                      <a:solidFill>
                        <a:srgbClr val="4D4D4D"/>
                      </a:solidFill>
                      <a:ln w="381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430" name="Text Box 62"/>
          <p:cNvSpPr txBox="1">
            <a:spLocks noChangeArrowheads="1"/>
          </p:cNvSpPr>
          <p:nvPr/>
        </p:nvSpPr>
        <p:spPr bwMode="auto">
          <a:xfrm>
            <a:off x="1117600" y="5181600"/>
            <a:ext cx="76898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2000">
                <a:solidFill>
                  <a:srgbClr val="FFFF00"/>
                </a:solidFill>
                <a:latin typeface="Comic Sans MS" pitchFamily="66" charset="0"/>
              </a:rPr>
              <a:t>Can you see that this is not the most suitable of averages since</a:t>
            </a:r>
          </a:p>
          <a:p>
            <a:pPr algn="ctr"/>
            <a:r>
              <a:rPr lang="en-GB" sz="2000">
                <a:solidFill>
                  <a:srgbClr val="FFFF00"/>
                </a:solidFill>
                <a:latin typeface="Comic Sans MS" pitchFamily="66" charset="0"/>
              </a:rPr>
              <a:t>five out of the six numbers are all below the mean of 5</a:t>
            </a:r>
          </a:p>
        </p:txBody>
      </p:sp>
      <p:sp>
        <p:nvSpPr>
          <p:cNvPr id="14342" name="Text Box 63"/>
          <p:cNvSpPr txBox="1">
            <a:spLocks noChangeArrowheads="1"/>
          </p:cNvSpPr>
          <p:nvPr/>
        </p:nvSpPr>
        <p:spPr bwMode="auto">
          <a:xfrm>
            <a:off x="2600325" y="658813"/>
            <a:ext cx="43227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4400">
                <a:solidFill>
                  <a:srgbClr val="FFFF00"/>
                </a:solidFill>
                <a:latin typeface="Comic Sans MS" pitchFamily="66" charset="0"/>
              </a:rPr>
              <a:t>Mean (Average)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84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84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84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84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84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84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28" grpId="0"/>
      <p:bldP spid="584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99" name="Text Box 27"/>
          <p:cNvSpPr txBox="1">
            <a:spLocks noChangeArrowheads="1"/>
          </p:cNvSpPr>
          <p:nvPr/>
        </p:nvSpPr>
        <p:spPr bwMode="auto">
          <a:xfrm>
            <a:off x="2333625" y="2109788"/>
            <a:ext cx="5354638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2200">
                <a:solidFill>
                  <a:srgbClr val="FFFF00"/>
                </a:solidFill>
                <a:latin typeface="Comic Sans MS" pitchFamily="66" charset="0"/>
              </a:rPr>
              <a:t>An average should indicate a </a:t>
            </a:r>
          </a:p>
          <a:p>
            <a:pPr algn="ctr"/>
            <a:r>
              <a:rPr lang="en-GB" sz="2200">
                <a:solidFill>
                  <a:srgbClr val="FFFF00"/>
                </a:solidFill>
                <a:latin typeface="Comic Sans MS" pitchFamily="66" charset="0"/>
              </a:rPr>
              <a:t>“measure of central tendency” </a:t>
            </a:r>
          </a:p>
          <a:p>
            <a:pPr algn="ctr"/>
            <a:r>
              <a:rPr lang="en-GB" sz="2200">
                <a:solidFill>
                  <a:srgbClr val="FFFF00"/>
                </a:solidFill>
                <a:latin typeface="Comic Sans MS" pitchFamily="66" charset="0"/>
              </a:rPr>
              <a:t>but should also indicate </a:t>
            </a:r>
          </a:p>
          <a:p>
            <a:pPr algn="ctr"/>
            <a:r>
              <a:rPr lang="en-GB" sz="2200">
                <a:solidFill>
                  <a:srgbClr val="FFFF00"/>
                </a:solidFill>
                <a:latin typeface="Comic Sans MS" pitchFamily="66" charset="0"/>
              </a:rPr>
              <a:t>what the distribution of data looks like.</a:t>
            </a:r>
          </a:p>
        </p:txBody>
      </p:sp>
      <p:sp>
        <p:nvSpPr>
          <p:cNvPr id="156700" name="Text Box 28"/>
          <p:cNvSpPr txBox="1">
            <a:spLocks noChangeArrowheads="1"/>
          </p:cNvSpPr>
          <p:nvPr/>
        </p:nvSpPr>
        <p:spPr bwMode="auto">
          <a:xfrm>
            <a:off x="1177925" y="3713163"/>
            <a:ext cx="7535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000">
                <a:latin typeface="Comic Sans MS" pitchFamily="66" charset="0"/>
              </a:rPr>
              <a:t>This is why we have 3 different types of averages to consider</a:t>
            </a:r>
          </a:p>
        </p:txBody>
      </p:sp>
      <p:sp>
        <p:nvSpPr>
          <p:cNvPr id="156701" name="Text Box 29"/>
          <p:cNvSpPr txBox="1">
            <a:spLocks noChangeArrowheads="1"/>
          </p:cNvSpPr>
          <p:nvPr/>
        </p:nvSpPr>
        <p:spPr bwMode="auto">
          <a:xfrm>
            <a:off x="725488" y="4208463"/>
            <a:ext cx="8154987" cy="1673225"/>
          </a:xfrm>
          <a:prstGeom prst="rect">
            <a:avLst/>
          </a:prstGeom>
          <a:solidFill>
            <a:srgbClr val="4D4D4D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en-GB" sz="2000">
                <a:latin typeface="Comic Sans MS" pitchFamily="66" charset="0"/>
              </a:rPr>
              <a:t>The Mean</a:t>
            </a:r>
          </a:p>
          <a:p>
            <a:endParaRPr lang="en-GB" sz="2000">
              <a:latin typeface="Comic Sans MS" pitchFamily="66" charset="0"/>
            </a:endParaRPr>
          </a:p>
          <a:p>
            <a:pPr>
              <a:buFontTx/>
              <a:buAutoNum type="arabicPeriod" startAt="2"/>
            </a:pPr>
            <a:r>
              <a:rPr lang="en-GB" sz="2000">
                <a:latin typeface="Comic Sans MS" pitchFamily="66" charset="0"/>
              </a:rPr>
              <a:t>The Median (put the data in order then find the MIDDLE value)</a:t>
            </a:r>
          </a:p>
          <a:p>
            <a:endParaRPr lang="en-GB" sz="2000">
              <a:latin typeface="Comic Sans MS" pitchFamily="66" charset="0"/>
            </a:endParaRPr>
          </a:p>
          <a:p>
            <a:r>
              <a:rPr lang="en-GB" sz="2000">
                <a:latin typeface="Comic Sans MS" pitchFamily="66" charset="0"/>
              </a:rPr>
              <a:t>3.	The Mode (the number that appears the most)</a:t>
            </a:r>
          </a:p>
        </p:txBody>
      </p:sp>
      <p:sp>
        <p:nvSpPr>
          <p:cNvPr id="156702" name="Text Box 30"/>
          <p:cNvSpPr txBox="1">
            <a:spLocks noChangeArrowheads="1"/>
          </p:cNvSpPr>
          <p:nvPr/>
        </p:nvSpPr>
        <p:spPr bwMode="auto">
          <a:xfrm>
            <a:off x="1241425" y="5929313"/>
            <a:ext cx="7631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000">
                <a:solidFill>
                  <a:srgbClr val="FFFF00"/>
                </a:solidFill>
                <a:latin typeface="Comic Sans MS" pitchFamily="66" charset="0"/>
              </a:rPr>
              <a:t>For the above data the Median or Mode is a better average = 1</a:t>
            </a:r>
          </a:p>
        </p:txBody>
      </p:sp>
      <p:sp>
        <p:nvSpPr>
          <p:cNvPr id="15366" name="Text Box 31"/>
          <p:cNvSpPr txBox="1">
            <a:spLocks noChangeArrowheads="1"/>
          </p:cNvSpPr>
          <p:nvPr/>
        </p:nvSpPr>
        <p:spPr bwMode="auto">
          <a:xfrm>
            <a:off x="1908175" y="658813"/>
            <a:ext cx="53308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4400">
                <a:solidFill>
                  <a:srgbClr val="FFFF00"/>
                </a:solidFill>
                <a:latin typeface="Comic Sans MS" pitchFamily="66" charset="0"/>
              </a:rPr>
              <a:t>Different Averages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66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66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66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567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567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567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567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567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567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567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567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567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99" grpId="0"/>
      <p:bldP spid="156700" grpId="0"/>
      <p:bldP spid="156701" grpId="0" animBg="1"/>
      <p:bldP spid="15670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9"/>
          <p:cNvSpPr txBox="1">
            <a:spLocks noChangeArrowheads="1"/>
          </p:cNvSpPr>
          <p:nvPr/>
        </p:nvSpPr>
        <p:spPr bwMode="auto">
          <a:xfrm>
            <a:off x="1908175" y="658813"/>
            <a:ext cx="53308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4400">
                <a:solidFill>
                  <a:srgbClr val="FFFF00"/>
                </a:solidFill>
                <a:latin typeface="Comic Sans MS" pitchFamily="66" charset="0"/>
              </a:rPr>
              <a:t>Different Averages</a:t>
            </a:r>
          </a:p>
        </p:txBody>
      </p:sp>
      <p:sp>
        <p:nvSpPr>
          <p:cNvPr id="16387" name="Text Box 10"/>
          <p:cNvSpPr txBox="1">
            <a:spLocks noChangeArrowheads="1"/>
          </p:cNvSpPr>
          <p:nvPr/>
        </p:nvSpPr>
        <p:spPr bwMode="auto">
          <a:xfrm>
            <a:off x="993775" y="1919288"/>
            <a:ext cx="1317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000" u="sng">
                <a:latin typeface="Comic Sans MS" pitchFamily="66" charset="0"/>
              </a:rPr>
              <a:t>Example :</a:t>
            </a:r>
          </a:p>
        </p:txBody>
      </p:sp>
      <p:sp>
        <p:nvSpPr>
          <p:cNvPr id="16388" name="Text Box 11"/>
          <p:cNvSpPr txBox="1">
            <a:spLocks noChangeArrowheads="1"/>
          </p:cNvSpPr>
          <p:nvPr/>
        </p:nvSpPr>
        <p:spPr bwMode="auto">
          <a:xfrm>
            <a:off x="927100" y="2371725"/>
            <a:ext cx="834707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300">
                <a:latin typeface="Comic Sans MS" pitchFamily="66" charset="0"/>
              </a:rPr>
              <a:t>Find the mean, median, mode and range for the set of data.</a:t>
            </a:r>
          </a:p>
        </p:txBody>
      </p:sp>
      <p:sp>
        <p:nvSpPr>
          <p:cNvPr id="16389" name="Text Box 12"/>
          <p:cNvSpPr txBox="1">
            <a:spLocks noChangeArrowheads="1"/>
          </p:cNvSpPr>
          <p:nvPr/>
        </p:nvSpPr>
        <p:spPr bwMode="auto">
          <a:xfrm>
            <a:off x="1879600" y="2879725"/>
            <a:ext cx="6202363" cy="460375"/>
          </a:xfrm>
          <a:prstGeom prst="rect">
            <a:avLst/>
          </a:prstGeom>
          <a:solidFill>
            <a:srgbClr val="4D4D4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>
                <a:solidFill>
                  <a:srgbClr val="FFFF00"/>
                </a:solidFill>
                <a:latin typeface="Comic Sans MS" pitchFamily="66" charset="0"/>
              </a:rPr>
              <a:t>Range = Highest number – Lowest Number</a:t>
            </a:r>
          </a:p>
        </p:txBody>
      </p:sp>
      <p:sp>
        <p:nvSpPr>
          <p:cNvPr id="16390" name="Text Box 13"/>
          <p:cNvSpPr txBox="1">
            <a:spLocks noChangeArrowheads="1"/>
          </p:cNvSpPr>
          <p:nvPr/>
        </p:nvSpPr>
        <p:spPr bwMode="auto">
          <a:xfrm>
            <a:off x="3470275" y="3454400"/>
            <a:ext cx="2936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800">
                <a:latin typeface="Comic Sans MS" pitchFamily="66" charset="0"/>
              </a:rPr>
              <a:t>10, 2, 14, 1, 14, 7</a:t>
            </a:r>
          </a:p>
        </p:txBody>
      </p:sp>
      <p:sp>
        <p:nvSpPr>
          <p:cNvPr id="16391" name="Text Box 14"/>
          <p:cNvSpPr txBox="1">
            <a:spLocks noChangeArrowheads="1"/>
          </p:cNvSpPr>
          <p:nvPr/>
        </p:nvSpPr>
        <p:spPr bwMode="auto">
          <a:xfrm>
            <a:off x="1155700" y="47259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2000">
              <a:latin typeface="Comic Sans MS" pitchFamily="66" charset="0"/>
            </a:endParaRPr>
          </a:p>
        </p:txBody>
      </p:sp>
      <p:graphicFrame>
        <p:nvGraphicFramePr>
          <p:cNvPr id="173071" name="Object 15"/>
          <p:cNvGraphicFramePr>
            <a:graphicFrameLocks noChangeAspect="1"/>
          </p:cNvGraphicFramePr>
          <p:nvPr/>
        </p:nvGraphicFramePr>
        <p:xfrm>
          <a:off x="923925" y="4125913"/>
          <a:ext cx="2189163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Equation" r:id="rId3" imgW="1638300" imgH="609600" progId="Equation.DSMT4">
                  <p:embed/>
                </p:oleObj>
              </mc:Choice>
              <mc:Fallback>
                <p:oleObj name="Equation" r:id="rId3" imgW="1638300" imgH="609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925" y="4125913"/>
                        <a:ext cx="2189163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72" name="Object 16"/>
          <p:cNvGraphicFramePr>
            <a:graphicFrameLocks noChangeAspect="1"/>
          </p:cNvGraphicFramePr>
          <p:nvPr/>
        </p:nvGraphicFramePr>
        <p:xfrm>
          <a:off x="4387850" y="4408488"/>
          <a:ext cx="441960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9" name="Equation" r:id="rId5" imgW="2819400" imgH="304800" progId="Equation.DSMT4">
                  <p:embed/>
                </p:oleObj>
              </mc:Choice>
              <mc:Fallback>
                <p:oleObj name="Equation" r:id="rId5" imgW="2819400" imgH="3048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7850" y="4408488"/>
                        <a:ext cx="4419600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73" name="Object 17"/>
          <p:cNvGraphicFramePr>
            <a:graphicFrameLocks noChangeAspect="1"/>
          </p:cNvGraphicFramePr>
          <p:nvPr/>
        </p:nvGraphicFramePr>
        <p:xfrm>
          <a:off x="923925" y="5095875"/>
          <a:ext cx="186372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name="Equation" r:id="rId7" imgW="1193800" imgH="279400" progId="Equation.DSMT4">
                  <p:embed/>
                </p:oleObj>
              </mc:Choice>
              <mc:Fallback>
                <p:oleObj name="Equation" r:id="rId7" imgW="1193800" imgH="2794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925" y="5095875"/>
                        <a:ext cx="1863725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74" name="Object 18"/>
          <p:cNvGraphicFramePr>
            <a:graphicFrameLocks noChangeAspect="1"/>
          </p:cNvGraphicFramePr>
          <p:nvPr/>
        </p:nvGraphicFramePr>
        <p:xfrm>
          <a:off x="923925" y="5688013"/>
          <a:ext cx="287337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" name="Equation" r:id="rId9" imgW="2019300" imgH="330200" progId="Equation.DSMT4">
                  <p:embed/>
                </p:oleObj>
              </mc:Choice>
              <mc:Fallback>
                <p:oleObj name="Equation" r:id="rId9" imgW="2019300" imgH="3302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925" y="5688013"/>
                        <a:ext cx="2873375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75" name="Object 19"/>
          <p:cNvGraphicFramePr>
            <a:graphicFrameLocks noChangeAspect="1"/>
          </p:cNvGraphicFramePr>
          <p:nvPr/>
        </p:nvGraphicFramePr>
        <p:xfrm>
          <a:off x="4365625" y="5165725"/>
          <a:ext cx="4618038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name="Equation" r:id="rId11" imgW="2946400" imgH="647700" progId="Equation.DSMT4">
                  <p:embed/>
                </p:oleObj>
              </mc:Choice>
              <mc:Fallback>
                <p:oleObj name="Equation" r:id="rId11" imgW="2946400" imgH="6477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25" y="5165725"/>
                        <a:ext cx="4618038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076" name="Oval 20"/>
          <p:cNvSpPr>
            <a:spLocks noChangeArrowheads="1"/>
          </p:cNvSpPr>
          <p:nvPr/>
        </p:nvSpPr>
        <p:spPr bwMode="auto">
          <a:xfrm>
            <a:off x="6654800" y="4156075"/>
            <a:ext cx="1268413" cy="9953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3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7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015459-9B4F-4E77-B689-72735FD1C06C}" type="slidenum">
              <a:rPr lang="en-GB"/>
              <a:pPr>
                <a:defRPr/>
              </a:pPr>
              <a:t>16</a:t>
            </a:fld>
            <a:endParaRPr lang="en-GB"/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1692275" y="693738"/>
            <a:ext cx="51673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4400">
                <a:solidFill>
                  <a:srgbClr val="FFFF00"/>
                </a:solidFill>
              </a:rPr>
              <a:t>Aims of the Lesson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1295400" y="2816225"/>
            <a:ext cx="730091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>
                <a:solidFill>
                  <a:srgbClr val="FFFF00"/>
                </a:solidFill>
              </a:rPr>
              <a:t>1.	Understand the term </a:t>
            </a:r>
            <a:r>
              <a:rPr lang="en-GB" sz="2400"/>
              <a:t>Frequency Table</a:t>
            </a:r>
            <a:r>
              <a:rPr lang="en-GB" sz="2400">
                <a:solidFill>
                  <a:srgbClr val="FFFF00"/>
                </a:solidFill>
              </a:rPr>
              <a:t>.</a:t>
            </a:r>
            <a:endParaRPr lang="en-GB" sz="2400">
              <a:solidFill>
                <a:srgbClr val="FF3300"/>
              </a:solidFill>
            </a:endParaRPr>
          </a:p>
          <a:p>
            <a:endParaRPr lang="en-GB" sz="2400">
              <a:solidFill>
                <a:srgbClr val="FFFF00"/>
              </a:solidFill>
            </a:endParaRPr>
          </a:p>
          <a:p>
            <a:r>
              <a:rPr lang="en-GB" sz="2400">
                <a:solidFill>
                  <a:srgbClr val="FFFF00"/>
                </a:solidFill>
              </a:rPr>
              <a:t>2.	</a:t>
            </a:r>
            <a:r>
              <a:rPr lang="en-GB" sz="2400"/>
              <a:t>Construct</a:t>
            </a:r>
            <a:r>
              <a:rPr lang="en-GB" sz="2400">
                <a:solidFill>
                  <a:srgbClr val="FFFF00"/>
                </a:solidFill>
              </a:rPr>
              <a:t> a Frequency Table.</a:t>
            </a:r>
          </a:p>
          <a:p>
            <a:endParaRPr lang="en-GB" sz="2400">
              <a:solidFill>
                <a:srgbClr val="FFFF00"/>
              </a:solidFill>
            </a:endParaRPr>
          </a:p>
          <a:p>
            <a:r>
              <a:rPr lang="en-GB" sz="2400">
                <a:solidFill>
                  <a:srgbClr val="FFFF00"/>
                </a:solidFill>
              </a:rPr>
              <a:t>3.	</a:t>
            </a:r>
            <a:r>
              <a:rPr lang="en-GB" sz="2400"/>
              <a:t>Interpret</a:t>
            </a:r>
            <a:r>
              <a:rPr lang="en-GB" sz="2400">
                <a:solidFill>
                  <a:srgbClr val="FFFF00"/>
                </a:solidFill>
              </a:rPr>
              <a:t> information from Frequency Tables.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C2C2E0-C318-4A79-AB2E-05B64F79BC19}" type="slidenum">
              <a:rPr lang="en-GB" sz="140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 sz="140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0" y="990600"/>
            <a:ext cx="9144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333399"/>
                </a:solidFill>
              </a:rPr>
              <a:t>Raw data can often appear untidy and difficult to understand. Organising such data into frequency tables</a:t>
            </a:r>
            <a:r>
              <a:rPr lang="en-GB" sz="2400">
                <a:solidFill>
                  <a:srgbClr val="333399"/>
                </a:solidFill>
              </a:rPr>
              <a:t> </a:t>
            </a:r>
            <a:r>
              <a:rPr lang="en-US" sz="2400">
                <a:solidFill>
                  <a:srgbClr val="333399"/>
                </a:solidFill>
              </a:rPr>
              <a:t>can make it much easier to make sense of (interpret) the data.</a:t>
            </a:r>
            <a:endParaRPr lang="en-US" sz="2400" b="1">
              <a:solidFill>
                <a:srgbClr val="333399"/>
              </a:solidFill>
            </a:endParaRP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152400" y="57150"/>
            <a:ext cx="50180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z="4400">
                <a:solidFill>
                  <a:srgbClr val="008000"/>
                </a:solidFill>
              </a:rPr>
              <a:t>Frequency tables</a:t>
            </a:r>
          </a:p>
        </p:txBody>
      </p:sp>
      <p:graphicFrame>
        <p:nvGraphicFramePr>
          <p:cNvPr id="67588" name="Group 4"/>
          <p:cNvGraphicFramePr>
            <a:graphicFrameLocks noGrp="1"/>
          </p:cNvGraphicFramePr>
          <p:nvPr/>
        </p:nvGraphicFramePr>
        <p:xfrm>
          <a:off x="1951038" y="2260600"/>
          <a:ext cx="4897437" cy="3170238"/>
        </p:xfrm>
        <a:graphic>
          <a:graphicData uri="http://schemas.openxmlformats.org/drawingml/2006/table">
            <a:tbl>
              <a:tblPr/>
              <a:tblGrid>
                <a:gridCol w="1619250"/>
                <a:gridCol w="1477962"/>
                <a:gridCol w="1800225"/>
              </a:tblGrid>
              <a:tr h="39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Data</a:t>
                      </a:r>
                    </a:p>
                  </a:txBody>
                  <a:tcPr marL="91429" marR="91429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Tally</a:t>
                      </a: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Frequency</a:t>
                      </a: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7626" name="Text Box 42"/>
          <p:cNvSpPr txBox="1">
            <a:spLocks noChangeArrowheads="1"/>
          </p:cNvSpPr>
          <p:nvPr/>
        </p:nvSpPr>
        <p:spPr bwMode="auto">
          <a:xfrm>
            <a:off x="1951038" y="6127750"/>
            <a:ext cx="4897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400">
                <a:solidFill>
                  <a:srgbClr val="333399"/>
                </a:solidFill>
              </a:rPr>
              <a:t>Sum of Tally is the Frequency</a:t>
            </a:r>
            <a:endParaRPr lang="en-US" sz="2400">
              <a:solidFill>
                <a:srgbClr val="333399"/>
              </a:solidFill>
            </a:endParaRP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2530475" y="5670550"/>
            <a:ext cx="5027613" cy="457200"/>
            <a:chOff x="1594" y="3572"/>
            <a:chExt cx="3167" cy="288"/>
          </a:xfrm>
        </p:grpSpPr>
        <p:grpSp>
          <p:nvGrpSpPr>
            <p:cNvPr id="18477" name="Group 44"/>
            <p:cNvGrpSpPr>
              <a:grpSpLocks/>
            </p:cNvGrpSpPr>
            <p:nvPr/>
          </p:nvGrpSpPr>
          <p:grpSpPr bwMode="auto">
            <a:xfrm>
              <a:off x="1594" y="3610"/>
              <a:ext cx="292" cy="250"/>
              <a:chOff x="1591" y="3908"/>
              <a:chExt cx="292" cy="250"/>
            </a:xfrm>
          </p:grpSpPr>
          <p:sp>
            <p:nvSpPr>
              <p:cNvPr id="18479" name="Text Box 45"/>
              <p:cNvSpPr txBox="1">
                <a:spLocks noChangeArrowheads="1"/>
              </p:cNvSpPr>
              <p:nvPr/>
            </p:nvSpPr>
            <p:spPr bwMode="auto">
              <a:xfrm>
                <a:off x="1591" y="3908"/>
                <a:ext cx="29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>
                    <a:solidFill>
                      <a:srgbClr val="000000"/>
                    </a:solidFill>
                  </a:rPr>
                  <a:t>llll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480" name="Line 46"/>
              <p:cNvSpPr>
                <a:spLocks noChangeShapeType="1"/>
              </p:cNvSpPr>
              <p:nvPr/>
            </p:nvSpPr>
            <p:spPr bwMode="auto">
              <a:xfrm flipV="1">
                <a:off x="1633" y="3965"/>
                <a:ext cx="207" cy="12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78" name="Text Box 47"/>
            <p:cNvSpPr txBox="1">
              <a:spLocks noChangeArrowheads="1"/>
            </p:cNvSpPr>
            <p:nvPr/>
          </p:nvSpPr>
          <p:spPr bwMode="auto">
            <a:xfrm>
              <a:off x="1826" y="3572"/>
              <a:ext cx="29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400">
                  <a:solidFill>
                    <a:srgbClr val="333399"/>
                  </a:solidFill>
                </a:rPr>
                <a:t>represents a tally of 5</a:t>
              </a:r>
              <a:endParaRPr lang="en-US" sz="2400">
                <a:solidFill>
                  <a:srgbClr val="333399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autoUpdateAnimBg="0"/>
      <p:bldP spid="6762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B80090-DAA2-4C4E-9287-4301B000F0A0}" type="slidenum">
              <a:rPr lang="en-GB" sz="140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 sz="140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381000" y="1562100"/>
            <a:ext cx="8382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333399"/>
                </a:solidFill>
              </a:rPr>
              <a:t>Example</a:t>
            </a:r>
            <a:r>
              <a:rPr lang="en-US" sz="2400">
                <a:solidFill>
                  <a:srgbClr val="000000"/>
                </a:solidFill>
              </a:rPr>
              <a:t> </a:t>
            </a:r>
            <a:r>
              <a:rPr lang="en-US" sz="2400" b="1">
                <a:solidFill>
                  <a:srgbClr val="333399"/>
                </a:solidFill>
              </a:rPr>
              <a:t>1</a:t>
            </a:r>
            <a:r>
              <a:rPr lang="en-US" sz="2400">
                <a:solidFill>
                  <a:srgbClr val="000000"/>
                </a:solidFill>
              </a:rPr>
              <a:t>.  </a:t>
            </a:r>
            <a:r>
              <a:rPr lang="en-US" sz="2400">
                <a:solidFill>
                  <a:srgbClr val="333399"/>
                </a:solidFill>
              </a:rPr>
              <a:t>A tomato grower ideally wants his tomatoes to have diameters of 60mm, but a diameter ranging from 58mm to 62mm will be acceptable. Organise the diameters given below into a frequency table.</a:t>
            </a:r>
          </a:p>
        </p:txBody>
      </p:sp>
      <p:grpSp>
        <p:nvGrpSpPr>
          <p:cNvPr id="19460" name="Group 3"/>
          <p:cNvGrpSpPr>
            <a:grpSpLocks/>
          </p:cNvGrpSpPr>
          <p:nvPr/>
        </p:nvGrpSpPr>
        <p:grpSpPr bwMode="auto">
          <a:xfrm>
            <a:off x="1008063" y="3465513"/>
            <a:ext cx="7127875" cy="1822450"/>
            <a:chOff x="499" y="2614"/>
            <a:chExt cx="4490" cy="1148"/>
          </a:xfrm>
        </p:grpSpPr>
        <p:sp>
          <p:nvSpPr>
            <p:cNvPr id="19466" name="Rectangle 4"/>
            <p:cNvSpPr>
              <a:spLocks noChangeArrowheads="1"/>
            </p:cNvSpPr>
            <p:nvPr/>
          </p:nvSpPr>
          <p:spPr bwMode="auto">
            <a:xfrm>
              <a:off x="2359" y="3475"/>
              <a:ext cx="408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58</a:t>
              </a:r>
            </a:p>
          </p:txBody>
        </p:sp>
        <p:sp>
          <p:nvSpPr>
            <p:cNvPr id="19467" name="Rectangle 5"/>
            <p:cNvSpPr>
              <a:spLocks noChangeArrowheads="1"/>
            </p:cNvSpPr>
            <p:nvPr/>
          </p:nvSpPr>
          <p:spPr bwMode="auto">
            <a:xfrm>
              <a:off x="2359" y="3188"/>
              <a:ext cx="408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59</a:t>
              </a:r>
            </a:p>
          </p:txBody>
        </p:sp>
        <p:sp>
          <p:nvSpPr>
            <p:cNvPr id="19468" name="Rectangle 6"/>
            <p:cNvSpPr>
              <a:spLocks noChangeArrowheads="1"/>
            </p:cNvSpPr>
            <p:nvPr/>
          </p:nvSpPr>
          <p:spPr bwMode="auto">
            <a:xfrm>
              <a:off x="2359" y="2901"/>
              <a:ext cx="408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58</a:t>
              </a:r>
            </a:p>
          </p:txBody>
        </p:sp>
        <p:sp>
          <p:nvSpPr>
            <p:cNvPr id="19469" name="Rectangle 7"/>
            <p:cNvSpPr>
              <a:spLocks noChangeArrowheads="1"/>
            </p:cNvSpPr>
            <p:nvPr/>
          </p:nvSpPr>
          <p:spPr bwMode="auto">
            <a:xfrm>
              <a:off x="2359" y="2614"/>
              <a:ext cx="408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56</a:t>
              </a:r>
            </a:p>
          </p:txBody>
        </p:sp>
        <p:sp>
          <p:nvSpPr>
            <p:cNvPr id="19470" name="Rectangle 8"/>
            <p:cNvSpPr>
              <a:spLocks noChangeArrowheads="1"/>
            </p:cNvSpPr>
            <p:nvPr/>
          </p:nvSpPr>
          <p:spPr bwMode="auto">
            <a:xfrm>
              <a:off x="1996" y="3475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62</a:t>
              </a:r>
            </a:p>
          </p:txBody>
        </p:sp>
        <p:sp>
          <p:nvSpPr>
            <p:cNvPr id="19471" name="Rectangle 9"/>
            <p:cNvSpPr>
              <a:spLocks noChangeArrowheads="1"/>
            </p:cNvSpPr>
            <p:nvPr/>
          </p:nvSpPr>
          <p:spPr bwMode="auto">
            <a:xfrm>
              <a:off x="1996" y="3188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56</a:t>
              </a:r>
            </a:p>
          </p:txBody>
        </p:sp>
        <p:sp>
          <p:nvSpPr>
            <p:cNvPr id="19472" name="Rectangle 10"/>
            <p:cNvSpPr>
              <a:spLocks noChangeArrowheads="1"/>
            </p:cNvSpPr>
            <p:nvPr/>
          </p:nvSpPr>
          <p:spPr bwMode="auto">
            <a:xfrm>
              <a:off x="1996" y="2901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57</a:t>
              </a:r>
            </a:p>
          </p:txBody>
        </p:sp>
        <p:sp>
          <p:nvSpPr>
            <p:cNvPr id="19473" name="Rectangle 11"/>
            <p:cNvSpPr>
              <a:spLocks noChangeArrowheads="1"/>
            </p:cNvSpPr>
            <p:nvPr/>
          </p:nvSpPr>
          <p:spPr bwMode="auto">
            <a:xfrm>
              <a:off x="1996" y="2614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60</a:t>
              </a:r>
            </a:p>
          </p:txBody>
        </p:sp>
        <p:sp>
          <p:nvSpPr>
            <p:cNvPr id="19474" name="Rectangle 12"/>
            <p:cNvSpPr>
              <a:spLocks noChangeArrowheads="1"/>
            </p:cNvSpPr>
            <p:nvPr/>
          </p:nvSpPr>
          <p:spPr bwMode="auto">
            <a:xfrm>
              <a:off x="1610" y="3475"/>
              <a:ext cx="386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61</a:t>
              </a:r>
            </a:p>
          </p:txBody>
        </p:sp>
        <p:sp>
          <p:nvSpPr>
            <p:cNvPr id="19475" name="Rectangle 13"/>
            <p:cNvSpPr>
              <a:spLocks noChangeArrowheads="1"/>
            </p:cNvSpPr>
            <p:nvPr/>
          </p:nvSpPr>
          <p:spPr bwMode="auto">
            <a:xfrm>
              <a:off x="1610" y="3188"/>
              <a:ext cx="386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59</a:t>
              </a:r>
            </a:p>
          </p:txBody>
        </p:sp>
        <p:sp>
          <p:nvSpPr>
            <p:cNvPr id="19476" name="Rectangle 14"/>
            <p:cNvSpPr>
              <a:spLocks noChangeArrowheads="1"/>
            </p:cNvSpPr>
            <p:nvPr/>
          </p:nvSpPr>
          <p:spPr bwMode="auto">
            <a:xfrm>
              <a:off x="1610" y="2901"/>
              <a:ext cx="386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59</a:t>
              </a:r>
            </a:p>
          </p:txBody>
        </p:sp>
        <p:sp>
          <p:nvSpPr>
            <p:cNvPr id="19477" name="Rectangle 15"/>
            <p:cNvSpPr>
              <a:spLocks noChangeArrowheads="1"/>
            </p:cNvSpPr>
            <p:nvPr/>
          </p:nvSpPr>
          <p:spPr bwMode="auto">
            <a:xfrm>
              <a:off x="1610" y="2614"/>
              <a:ext cx="386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57</a:t>
              </a:r>
            </a:p>
          </p:txBody>
        </p:sp>
        <p:sp>
          <p:nvSpPr>
            <p:cNvPr id="19478" name="Rectangle 16"/>
            <p:cNvSpPr>
              <a:spLocks noChangeArrowheads="1"/>
            </p:cNvSpPr>
            <p:nvPr/>
          </p:nvSpPr>
          <p:spPr bwMode="auto">
            <a:xfrm>
              <a:off x="1225" y="3475"/>
              <a:ext cx="38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60</a:t>
              </a:r>
            </a:p>
          </p:txBody>
        </p:sp>
        <p:sp>
          <p:nvSpPr>
            <p:cNvPr id="19479" name="Rectangle 17"/>
            <p:cNvSpPr>
              <a:spLocks noChangeArrowheads="1"/>
            </p:cNvSpPr>
            <p:nvPr/>
          </p:nvSpPr>
          <p:spPr bwMode="auto">
            <a:xfrm>
              <a:off x="1225" y="3188"/>
              <a:ext cx="38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60</a:t>
              </a:r>
            </a:p>
          </p:txBody>
        </p:sp>
        <p:sp>
          <p:nvSpPr>
            <p:cNvPr id="19480" name="Rectangle 18"/>
            <p:cNvSpPr>
              <a:spLocks noChangeArrowheads="1"/>
            </p:cNvSpPr>
            <p:nvPr/>
          </p:nvSpPr>
          <p:spPr bwMode="auto">
            <a:xfrm>
              <a:off x="1225" y="2901"/>
              <a:ext cx="38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56</a:t>
              </a:r>
            </a:p>
          </p:txBody>
        </p:sp>
        <p:sp>
          <p:nvSpPr>
            <p:cNvPr id="19481" name="Rectangle 19"/>
            <p:cNvSpPr>
              <a:spLocks noChangeArrowheads="1"/>
            </p:cNvSpPr>
            <p:nvPr/>
          </p:nvSpPr>
          <p:spPr bwMode="auto">
            <a:xfrm>
              <a:off x="1225" y="2614"/>
              <a:ext cx="38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59</a:t>
              </a:r>
            </a:p>
          </p:txBody>
        </p:sp>
        <p:sp>
          <p:nvSpPr>
            <p:cNvPr id="19482" name="Rectangle 20"/>
            <p:cNvSpPr>
              <a:spLocks noChangeArrowheads="1"/>
            </p:cNvSpPr>
            <p:nvPr/>
          </p:nvSpPr>
          <p:spPr bwMode="auto">
            <a:xfrm>
              <a:off x="862" y="3475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58</a:t>
              </a:r>
            </a:p>
          </p:txBody>
        </p:sp>
        <p:sp>
          <p:nvSpPr>
            <p:cNvPr id="19483" name="Rectangle 21"/>
            <p:cNvSpPr>
              <a:spLocks noChangeArrowheads="1"/>
            </p:cNvSpPr>
            <p:nvPr/>
          </p:nvSpPr>
          <p:spPr bwMode="auto">
            <a:xfrm>
              <a:off x="862" y="3188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58</a:t>
              </a:r>
            </a:p>
          </p:txBody>
        </p:sp>
        <p:sp>
          <p:nvSpPr>
            <p:cNvPr id="19484" name="Rectangle 22"/>
            <p:cNvSpPr>
              <a:spLocks noChangeArrowheads="1"/>
            </p:cNvSpPr>
            <p:nvPr/>
          </p:nvSpPr>
          <p:spPr bwMode="auto">
            <a:xfrm>
              <a:off x="862" y="2901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59</a:t>
              </a:r>
            </a:p>
          </p:txBody>
        </p:sp>
        <p:sp>
          <p:nvSpPr>
            <p:cNvPr id="19485" name="Rectangle 23"/>
            <p:cNvSpPr>
              <a:spLocks noChangeArrowheads="1"/>
            </p:cNvSpPr>
            <p:nvPr/>
          </p:nvSpPr>
          <p:spPr bwMode="auto">
            <a:xfrm>
              <a:off x="862" y="2614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56</a:t>
              </a:r>
            </a:p>
          </p:txBody>
        </p:sp>
        <p:sp>
          <p:nvSpPr>
            <p:cNvPr id="19486" name="Rectangle 24"/>
            <p:cNvSpPr>
              <a:spLocks noChangeArrowheads="1"/>
            </p:cNvSpPr>
            <p:nvPr/>
          </p:nvSpPr>
          <p:spPr bwMode="auto">
            <a:xfrm>
              <a:off x="499" y="3475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61</a:t>
              </a:r>
            </a:p>
          </p:txBody>
        </p:sp>
        <p:sp>
          <p:nvSpPr>
            <p:cNvPr id="19487" name="Rectangle 25"/>
            <p:cNvSpPr>
              <a:spLocks noChangeArrowheads="1"/>
            </p:cNvSpPr>
            <p:nvPr/>
          </p:nvSpPr>
          <p:spPr bwMode="auto">
            <a:xfrm>
              <a:off x="499" y="3188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60</a:t>
              </a:r>
            </a:p>
          </p:txBody>
        </p:sp>
        <p:sp>
          <p:nvSpPr>
            <p:cNvPr id="19488" name="Rectangle 26"/>
            <p:cNvSpPr>
              <a:spLocks noChangeArrowheads="1"/>
            </p:cNvSpPr>
            <p:nvPr/>
          </p:nvSpPr>
          <p:spPr bwMode="auto">
            <a:xfrm>
              <a:off x="499" y="2901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56</a:t>
              </a:r>
            </a:p>
          </p:txBody>
        </p:sp>
        <p:sp>
          <p:nvSpPr>
            <p:cNvPr id="19489" name="Rectangle 27"/>
            <p:cNvSpPr>
              <a:spLocks noChangeArrowheads="1"/>
            </p:cNvSpPr>
            <p:nvPr/>
          </p:nvSpPr>
          <p:spPr bwMode="auto">
            <a:xfrm>
              <a:off x="499" y="2614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58</a:t>
              </a:r>
            </a:p>
          </p:txBody>
        </p:sp>
        <p:sp>
          <p:nvSpPr>
            <p:cNvPr id="19490" name="Rectangle 28"/>
            <p:cNvSpPr>
              <a:spLocks noChangeArrowheads="1"/>
            </p:cNvSpPr>
            <p:nvPr/>
          </p:nvSpPr>
          <p:spPr bwMode="auto">
            <a:xfrm>
              <a:off x="4241" y="3475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58</a:t>
              </a:r>
            </a:p>
          </p:txBody>
        </p:sp>
        <p:sp>
          <p:nvSpPr>
            <p:cNvPr id="19491" name="Rectangle 29"/>
            <p:cNvSpPr>
              <a:spLocks noChangeArrowheads="1"/>
            </p:cNvSpPr>
            <p:nvPr/>
          </p:nvSpPr>
          <p:spPr bwMode="auto">
            <a:xfrm>
              <a:off x="4241" y="3188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62</a:t>
              </a:r>
            </a:p>
          </p:txBody>
        </p:sp>
        <p:sp>
          <p:nvSpPr>
            <p:cNvPr id="19492" name="Rectangle 30"/>
            <p:cNvSpPr>
              <a:spLocks noChangeArrowheads="1"/>
            </p:cNvSpPr>
            <p:nvPr/>
          </p:nvSpPr>
          <p:spPr bwMode="auto">
            <a:xfrm>
              <a:off x="4241" y="2901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59</a:t>
              </a:r>
            </a:p>
          </p:txBody>
        </p:sp>
        <p:sp>
          <p:nvSpPr>
            <p:cNvPr id="19493" name="Rectangle 31"/>
            <p:cNvSpPr>
              <a:spLocks noChangeArrowheads="1"/>
            </p:cNvSpPr>
            <p:nvPr/>
          </p:nvSpPr>
          <p:spPr bwMode="auto">
            <a:xfrm>
              <a:off x="4241" y="2614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58</a:t>
              </a:r>
            </a:p>
          </p:txBody>
        </p:sp>
        <p:sp>
          <p:nvSpPr>
            <p:cNvPr id="19494" name="Rectangle 32"/>
            <p:cNvSpPr>
              <a:spLocks noChangeArrowheads="1"/>
            </p:cNvSpPr>
            <p:nvPr/>
          </p:nvSpPr>
          <p:spPr bwMode="auto">
            <a:xfrm>
              <a:off x="4604" y="3475"/>
              <a:ext cx="38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60</a:t>
              </a:r>
            </a:p>
          </p:txBody>
        </p:sp>
        <p:sp>
          <p:nvSpPr>
            <p:cNvPr id="19495" name="Rectangle 33"/>
            <p:cNvSpPr>
              <a:spLocks noChangeArrowheads="1"/>
            </p:cNvSpPr>
            <p:nvPr/>
          </p:nvSpPr>
          <p:spPr bwMode="auto">
            <a:xfrm>
              <a:off x="3878" y="3475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61</a:t>
              </a:r>
            </a:p>
          </p:txBody>
        </p:sp>
        <p:sp>
          <p:nvSpPr>
            <p:cNvPr id="19496" name="Rectangle 34"/>
            <p:cNvSpPr>
              <a:spLocks noChangeArrowheads="1"/>
            </p:cNvSpPr>
            <p:nvPr/>
          </p:nvSpPr>
          <p:spPr bwMode="auto">
            <a:xfrm>
              <a:off x="3515" y="3475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59</a:t>
              </a:r>
            </a:p>
          </p:txBody>
        </p:sp>
        <p:sp>
          <p:nvSpPr>
            <p:cNvPr id="19497" name="Rectangle 35"/>
            <p:cNvSpPr>
              <a:spLocks noChangeArrowheads="1"/>
            </p:cNvSpPr>
            <p:nvPr/>
          </p:nvSpPr>
          <p:spPr bwMode="auto">
            <a:xfrm>
              <a:off x="3130" y="3475"/>
              <a:ext cx="38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62</a:t>
              </a:r>
            </a:p>
          </p:txBody>
        </p:sp>
        <p:sp>
          <p:nvSpPr>
            <p:cNvPr id="19498" name="Rectangle 36"/>
            <p:cNvSpPr>
              <a:spLocks noChangeArrowheads="1"/>
            </p:cNvSpPr>
            <p:nvPr/>
          </p:nvSpPr>
          <p:spPr bwMode="auto">
            <a:xfrm>
              <a:off x="2767" y="3475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57</a:t>
              </a:r>
            </a:p>
          </p:txBody>
        </p:sp>
        <p:sp>
          <p:nvSpPr>
            <p:cNvPr id="19499" name="Rectangle 37"/>
            <p:cNvSpPr>
              <a:spLocks noChangeArrowheads="1"/>
            </p:cNvSpPr>
            <p:nvPr/>
          </p:nvSpPr>
          <p:spPr bwMode="auto">
            <a:xfrm>
              <a:off x="4604" y="3188"/>
              <a:ext cx="38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59</a:t>
              </a:r>
            </a:p>
          </p:txBody>
        </p:sp>
        <p:sp>
          <p:nvSpPr>
            <p:cNvPr id="19500" name="Rectangle 38"/>
            <p:cNvSpPr>
              <a:spLocks noChangeArrowheads="1"/>
            </p:cNvSpPr>
            <p:nvPr/>
          </p:nvSpPr>
          <p:spPr bwMode="auto">
            <a:xfrm>
              <a:off x="3878" y="3188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60</a:t>
              </a:r>
            </a:p>
          </p:txBody>
        </p:sp>
        <p:sp>
          <p:nvSpPr>
            <p:cNvPr id="19501" name="Rectangle 39"/>
            <p:cNvSpPr>
              <a:spLocks noChangeArrowheads="1"/>
            </p:cNvSpPr>
            <p:nvPr/>
          </p:nvSpPr>
          <p:spPr bwMode="auto">
            <a:xfrm>
              <a:off x="3515" y="3188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56</a:t>
              </a:r>
            </a:p>
          </p:txBody>
        </p:sp>
        <p:sp>
          <p:nvSpPr>
            <p:cNvPr id="19502" name="Rectangle 40"/>
            <p:cNvSpPr>
              <a:spLocks noChangeArrowheads="1"/>
            </p:cNvSpPr>
            <p:nvPr/>
          </p:nvSpPr>
          <p:spPr bwMode="auto">
            <a:xfrm>
              <a:off x="3130" y="3188"/>
              <a:ext cx="38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61</a:t>
              </a:r>
            </a:p>
          </p:txBody>
        </p:sp>
        <p:sp>
          <p:nvSpPr>
            <p:cNvPr id="19503" name="Rectangle 41"/>
            <p:cNvSpPr>
              <a:spLocks noChangeArrowheads="1"/>
            </p:cNvSpPr>
            <p:nvPr/>
          </p:nvSpPr>
          <p:spPr bwMode="auto">
            <a:xfrm>
              <a:off x="2767" y="3188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60</a:t>
              </a:r>
            </a:p>
          </p:txBody>
        </p:sp>
        <p:sp>
          <p:nvSpPr>
            <p:cNvPr id="19504" name="Rectangle 42"/>
            <p:cNvSpPr>
              <a:spLocks noChangeArrowheads="1"/>
            </p:cNvSpPr>
            <p:nvPr/>
          </p:nvSpPr>
          <p:spPr bwMode="auto">
            <a:xfrm>
              <a:off x="4604" y="2901"/>
              <a:ext cx="38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62</a:t>
              </a:r>
            </a:p>
          </p:txBody>
        </p:sp>
        <p:sp>
          <p:nvSpPr>
            <p:cNvPr id="19505" name="Rectangle 43"/>
            <p:cNvSpPr>
              <a:spLocks noChangeArrowheads="1"/>
            </p:cNvSpPr>
            <p:nvPr/>
          </p:nvSpPr>
          <p:spPr bwMode="auto">
            <a:xfrm>
              <a:off x="3878" y="2901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58</a:t>
              </a:r>
            </a:p>
          </p:txBody>
        </p:sp>
        <p:sp>
          <p:nvSpPr>
            <p:cNvPr id="19506" name="Rectangle 44"/>
            <p:cNvSpPr>
              <a:spLocks noChangeArrowheads="1"/>
            </p:cNvSpPr>
            <p:nvPr/>
          </p:nvSpPr>
          <p:spPr bwMode="auto">
            <a:xfrm>
              <a:off x="3515" y="2901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61</a:t>
              </a:r>
            </a:p>
          </p:txBody>
        </p:sp>
        <p:sp>
          <p:nvSpPr>
            <p:cNvPr id="19507" name="Rectangle 45"/>
            <p:cNvSpPr>
              <a:spLocks noChangeArrowheads="1"/>
            </p:cNvSpPr>
            <p:nvPr/>
          </p:nvSpPr>
          <p:spPr bwMode="auto">
            <a:xfrm>
              <a:off x="3130" y="2901"/>
              <a:ext cx="38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62</a:t>
              </a:r>
            </a:p>
          </p:txBody>
        </p:sp>
        <p:sp>
          <p:nvSpPr>
            <p:cNvPr id="19508" name="Rectangle 46"/>
            <p:cNvSpPr>
              <a:spLocks noChangeArrowheads="1"/>
            </p:cNvSpPr>
            <p:nvPr/>
          </p:nvSpPr>
          <p:spPr bwMode="auto">
            <a:xfrm>
              <a:off x="2767" y="2901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60</a:t>
              </a:r>
            </a:p>
          </p:txBody>
        </p:sp>
        <p:sp>
          <p:nvSpPr>
            <p:cNvPr id="19509" name="Rectangle 47"/>
            <p:cNvSpPr>
              <a:spLocks noChangeArrowheads="1"/>
            </p:cNvSpPr>
            <p:nvPr/>
          </p:nvSpPr>
          <p:spPr bwMode="auto">
            <a:xfrm>
              <a:off x="4604" y="2614"/>
              <a:ext cx="38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59</a:t>
              </a:r>
            </a:p>
          </p:txBody>
        </p:sp>
        <p:sp>
          <p:nvSpPr>
            <p:cNvPr id="19510" name="Rectangle 48"/>
            <p:cNvSpPr>
              <a:spLocks noChangeArrowheads="1"/>
            </p:cNvSpPr>
            <p:nvPr/>
          </p:nvSpPr>
          <p:spPr bwMode="auto">
            <a:xfrm>
              <a:off x="3878" y="2614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56</a:t>
              </a:r>
            </a:p>
          </p:txBody>
        </p:sp>
        <p:sp>
          <p:nvSpPr>
            <p:cNvPr id="19511" name="Rectangle 49"/>
            <p:cNvSpPr>
              <a:spLocks noChangeArrowheads="1"/>
            </p:cNvSpPr>
            <p:nvPr/>
          </p:nvSpPr>
          <p:spPr bwMode="auto">
            <a:xfrm>
              <a:off x="3515" y="2614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58</a:t>
              </a:r>
            </a:p>
          </p:txBody>
        </p:sp>
        <p:sp>
          <p:nvSpPr>
            <p:cNvPr id="19512" name="Rectangle 50"/>
            <p:cNvSpPr>
              <a:spLocks noChangeArrowheads="1"/>
            </p:cNvSpPr>
            <p:nvPr/>
          </p:nvSpPr>
          <p:spPr bwMode="auto">
            <a:xfrm>
              <a:off x="3130" y="2614"/>
              <a:ext cx="38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62</a:t>
              </a:r>
            </a:p>
          </p:txBody>
        </p:sp>
        <p:sp>
          <p:nvSpPr>
            <p:cNvPr id="19513" name="Rectangle 51"/>
            <p:cNvSpPr>
              <a:spLocks noChangeArrowheads="1"/>
            </p:cNvSpPr>
            <p:nvPr/>
          </p:nvSpPr>
          <p:spPr bwMode="auto">
            <a:xfrm>
              <a:off x="2767" y="2614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62</a:t>
              </a:r>
            </a:p>
          </p:txBody>
        </p:sp>
        <p:sp>
          <p:nvSpPr>
            <p:cNvPr id="19514" name="Line 52"/>
            <p:cNvSpPr>
              <a:spLocks noChangeShapeType="1"/>
            </p:cNvSpPr>
            <p:nvPr/>
          </p:nvSpPr>
          <p:spPr bwMode="auto">
            <a:xfrm>
              <a:off x="499" y="2614"/>
              <a:ext cx="449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5" name="Line 53"/>
            <p:cNvSpPr>
              <a:spLocks noChangeShapeType="1"/>
            </p:cNvSpPr>
            <p:nvPr/>
          </p:nvSpPr>
          <p:spPr bwMode="auto">
            <a:xfrm>
              <a:off x="499" y="2901"/>
              <a:ext cx="44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6" name="Line 54"/>
            <p:cNvSpPr>
              <a:spLocks noChangeShapeType="1"/>
            </p:cNvSpPr>
            <p:nvPr/>
          </p:nvSpPr>
          <p:spPr bwMode="auto">
            <a:xfrm>
              <a:off x="499" y="3188"/>
              <a:ext cx="44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7" name="Line 55"/>
            <p:cNvSpPr>
              <a:spLocks noChangeShapeType="1"/>
            </p:cNvSpPr>
            <p:nvPr/>
          </p:nvSpPr>
          <p:spPr bwMode="auto">
            <a:xfrm>
              <a:off x="499" y="3475"/>
              <a:ext cx="44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8" name="Line 56"/>
            <p:cNvSpPr>
              <a:spLocks noChangeShapeType="1"/>
            </p:cNvSpPr>
            <p:nvPr/>
          </p:nvSpPr>
          <p:spPr bwMode="auto">
            <a:xfrm>
              <a:off x="499" y="3762"/>
              <a:ext cx="449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9" name="Line 57"/>
            <p:cNvSpPr>
              <a:spLocks noChangeShapeType="1"/>
            </p:cNvSpPr>
            <p:nvPr/>
          </p:nvSpPr>
          <p:spPr bwMode="auto">
            <a:xfrm>
              <a:off x="499" y="2614"/>
              <a:ext cx="0" cy="114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0" name="Line 58"/>
            <p:cNvSpPr>
              <a:spLocks noChangeShapeType="1"/>
            </p:cNvSpPr>
            <p:nvPr/>
          </p:nvSpPr>
          <p:spPr bwMode="auto">
            <a:xfrm>
              <a:off x="3130" y="2614"/>
              <a:ext cx="0" cy="11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1" name="Line 59"/>
            <p:cNvSpPr>
              <a:spLocks noChangeShapeType="1"/>
            </p:cNvSpPr>
            <p:nvPr/>
          </p:nvSpPr>
          <p:spPr bwMode="auto">
            <a:xfrm>
              <a:off x="3515" y="2614"/>
              <a:ext cx="0" cy="11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2" name="Line 60"/>
            <p:cNvSpPr>
              <a:spLocks noChangeShapeType="1"/>
            </p:cNvSpPr>
            <p:nvPr/>
          </p:nvSpPr>
          <p:spPr bwMode="auto">
            <a:xfrm>
              <a:off x="3878" y="2614"/>
              <a:ext cx="0" cy="11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3" name="Line 61"/>
            <p:cNvSpPr>
              <a:spLocks noChangeShapeType="1"/>
            </p:cNvSpPr>
            <p:nvPr/>
          </p:nvSpPr>
          <p:spPr bwMode="auto">
            <a:xfrm>
              <a:off x="4241" y="2614"/>
              <a:ext cx="0" cy="11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4" name="Line 62"/>
            <p:cNvSpPr>
              <a:spLocks noChangeShapeType="1"/>
            </p:cNvSpPr>
            <p:nvPr/>
          </p:nvSpPr>
          <p:spPr bwMode="auto">
            <a:xfrm>
              <a:off x="4989" y="2614"/>
              <a:ext cx="0" cy="114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5" name="Line 63"/>
            <p:cNvSpPr>
              <a:spLocks noChangeShapeType="1"/>
            </p:cNvSpPr>
            <p:nvPr/>
          </p:nvSpPr>
          <p:spPr bwMode="auto">
            <a:xfrm>
              <a:off x="4604" y="2614"/>
              <a:ext cx="0" cy="11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6" name="Line 64"/>
            <p:cNvSpPr>
              <a:spLocks noChangeShapeType="1"/>
            </p:cNvSpPr>
            <p:nvPr/>
          </p:nvSpPr>
          <p:spPr bwMode="auto">
            <a:xfrm>
              <a:off x="862" y="2614"/>
              <a:ext cx="0" cy="11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7" name="Line 65"/>
            <p:cNvSpPr>
              <a:spLocks noChangeShapeType="1"/>
            </p:cNvSpPr>
            <p:nvPr/>
          </p:nvSpPr>
          <p:spPr bwMode="auto">
            <a:xfrm>
              <a:off x="1225" y="2614"/>
              <a:ext cx="0" cy="11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8" name="Line 66"/>
            <p:cNvSpPr>
              <a:spLocks noChangeShapeType="1"/>
            </p:cNvSpPr>
            <p:nvPr/>
          </p:nvSpPr>
          <p:spPr bwMode="auto">
            <a:xfrm>
              <a:off x="1610" y="2614"/>
              <a:ext cx="0" cy="11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9" name="Line 67"/>
            <p:cNvSpPr>
              <a:spLocks noChangeShapeType="1"/>
            </p:cNvSpPr>
            <p:nvPr/>
          </p:nvSpPr>
          <p:spPr bwMode="auto">
            <a:xfrm>
              <a:off x="1996" y="2614"/>
              <a:ext cx="0" cy="11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0" name="Line 68"/>
            <p:cNvSpPr>
              <a:spLocks noChangeShapeType="1"/>
            </p:cNvSpPr>
            <p:nvPr/>
          </p:nvSpPr>
          <p:spPr bwMode="auto">
            <a:xfrm>
              <a:off x="2359" y="2614"/>
              <a:ext cx="0" cy="11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1" name="Line 69"/>
            <p:cNvSpPr>
              <a:spLocks noChangeShapeType="1"/>
            </p:cNvSpPr>
            <p:nvPr/>
          </p:nvSpPr>
          <p:spPr bwMode="auto">
            <a:xfrm>
              <a:off x="2767" y="2614"/>
              <a:ext cx="0" cy="11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1" name="Rectangle 70"/>
          <p:cNvSpPr>
            <a:spLocks noChangeArrowheads="1"/>
          </p:cNvSpPr>
          <p:nvPr/>
        </p:nvSpPr>
        <p:spPr bwMode="auto">
          <a:xfrm>
            <a:off x="152400" y="57150"/>
            <a:ext cx="50180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z="4400">
                <a:solidFill>
                  <a:srgbClr val="008000"/>
                </a:solidFill>
              </a:rPr>
              <a:t>Frequency tables</a:t>
            </a:r>
          </a:p>
        </p:txBody>
      </p:sp>
      <p:sp>
        <p:nvSpPr>
          <p:cNvPr id="68679" name="Text Box 71"/>
          <p:cNvSpPr txBox="1">
            <a:spLocks noChangeArrowheads="1"/>
          </p:cNvSpPr>
          <p:nvPr/>
        </p:nvSpPr>
        <p:spPr bwMode="auto">
          <a:xfrm>
            <a:off x="1492250" y="5341938"/>
            <a:ext cx="2408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>
                <a:solidFill>
                  <a:srgbClr val="008000"/>
                </a:solidFill>
              </a:rPr>
              <a:t>Lowest number </a:t>
            </a:r>
            <a:endParaRPr lang="en-US" sz="2400">
              <a:solidFill>
                <a:srgbClr val="008000"/>
              </a:solidFill>
            </a:endParaRPr>
          </a:p>
        </p:txBody>
      </p:sp>
      <p:sp>
        <p:nvSpPr>
          <p:cNvPr id="68680" name="Text Box 72"/>
          <p:cNvSpPr txBox="1">
            <a:spLocks noChangeArrowheads="1"/>
          </p:cNvSpPr>
          <p:nvPr/>
        </p:nvSpPr>
        <p:spPr bwMode="auto">
          <a:xfrm>
            <a:off x="3900488" y="5341938"/>
            <a:ext cx="646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>
                <a:solidFill>
                  <a:srgbClr val="008000"/>
                </a:solidFill>
              </a:rPr>
              <a:t>56 </a:t>
            </a:r>
            <a:endParaRPr lang="en-US" sz="2400">
              <a:solidFill>
                <a:srgbClr val="008000"/>
              </a:solidFill>
            </a:endParaRPr>
          </a:p>
        </p:txBody>
      </p:sp>
      <p:sp>
        <p:nvSpPr>
          <p:cNvPr id="68681" name="Text Box 73"/>
          <p:cNvSpPr txBox="1">
            <a:spLocks noChangeArrowheads="1"/>
          </p:cNvSpPr>
          <p:nvPr/>
        </p:nvSpPr>
        <p:spPr bwMode="auto">
          <a:xfrm>
            <a:off x="1492250" y="5894388"/>
            <a:ext cx="2528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>
                <a:solidFill>
                  <a:srgbClr val="008000"/>
                </a:solidFill>
              </a:rPr>
              <a:t>Highest number </a:t>
            </a:r>
            <a:endParaRPr lang="en-US" sz="2400">
              <a:solidFill>
                <a:srgbClr val="008000"/>
              </a:solidFill>
            </a:endParaRPr>
          </a:p>
        </p:txBody>
      </p:sp>
      <p:sp>
        <p:nvSpPr>
          <p:cNvPr id="68682" name="Text Box 74"/>
          <p:cNvSpPr txBox="1">
            <a:spLocks noChangeArrowheads="1"/>
          </p:cNvSpPr>
          <p:nvPr/>
        </p:nvSpPr>
        <p:spPr bwMode="auto">
          <a:xfrm>
            <a:off x="3900488" y="5894388"/>
            <a:ext cx="646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>
                <a:solidFill>
                  <a:srgbClr val="008000"/>
                </a:solidFill>
              </a:rPr>
              <a:t>62 </a:t>
            </a:r>
            <a:endParaRPr lang="en-US" sz="240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79" grpId="0" autoUpdateAnimBg="0"/>
      <p:bldP spid="68680" grpId="0" autoUpdateAnimBg="0"/>
      <p:bldP spid="68681" grpId="0" autoUpdateAnimBg="0"/>
      <p:bldP spid="6868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5FAB40-A501-4328-B29C-2273C1AD4367}" type="slidenum">
              <a:rPr lang="en-GB" sz="140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GB" sz="140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  <p:graphicFrame>
        <p:nvGraphicFramePr>
          <p:cNvPr id="69634" name="Group 2"/>
          <p:cNvGraphicFramePr>
            <a:graphicFrameLocks noGrp="1"/>
          </p:cNvGraphicFramePr>
          <p:nvPr/>
        </p:nvGraphicFramePr>
        <p:xfrm>
          <a:off x="1951038" y="3009900"/>
          <a:ext cx="4897437" cy="3170238"/>
        </p:xfrm>
        <a:graphic>
          <a:graphicData uri="http://schemas.openxmlformats.org/drawingml/2006/table">
            <a:tbl>
              <a:tblPr/>
              <a:tblGrid>
                <a:gridCol w="1619250"/>
                <a:gridCol w="1477962"/>
                <a:gridCol w="1800225"/>
              </a:tblGrid>
              <a:tr h="39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Diameter</a:t>
                      </a:r>
                    </a:p>
                  </a:txBody>
                  <a:tcPr marL="91429" marR="91429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Tally</a:t>
                      </a: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Frequency</a:t>
                      </a: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56</a:t>
                      </a:r>
                    </a:p>
                  </a:txBody>
                  <a:tcPr marL="91429" marR="91429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57</a:t>
                      </a:r>
                    </a:p>
                  </a:txBody>
                  <a:tcPr marL="91429" marR="91429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58</a:t>
                      </a:r>
                    </a:p>
                  </a:txBody>
                  <a:tcPr marL="91429" marR="91429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59</a:t>
                      </a:r>
                    </a:p>
                  </a:txBody>
                  <a:tcPr marL="91429" marR="91429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60</a:t>
                      </a:r>
                    </a:p>
                  </a:txBody>
                  <a:tcPr marL="91429" marR="91429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61</a:t>
                      </a:r>
                    </a:p>
                  </a:txBody>
                  <a:tcPr marL="91429" marR="91429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62</a:t>
                      </a:r>
                    </a:p>
                  </a:txBody>
                  <a:tcPr marL="91429" marR="91429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9672" name="Text Box 40"/>
          <p:cNvSpPr txBox="1">
            <a:spLocks noChangeArrowheads="1"/>
          </p:cNvSpPr>
          <p:nvPr/>
        </p:nvSpPr>
        <p:spPr bwMode="auto">
          <a:xfrm>
            <a:off x="3883025" y="4194175"/>
            <a:ext cx="292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  <a:latin typeface="Arial" pitchFamily="34" charset="0"/>
              </a:rPr>
              <a:t>l</a:t>
            </a: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9673" name="Text Box 41"/>
          <p:cNvSpPr txBox="1">
            <a:spLocks noChangeArrowheads="1"/>
          </p:cNvSpPr>
          <p:nvPr/>
        </p:nvSpPr>
        <p:spPr bwMode="auto">
          <a:xfrm>
            <a:off x="3883025" y="3370263"/>
            <a:ext cx="292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  <a:latin typeface="Arial" pitchFamily="34" charset="0"/>
              </a:rPr>
              <a:t>l</a:t>
            </a: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9674" name="Text Box 42"/>
          <p:cNvSpPr txBox="1">
            <a:spLocks noChangeArrowheads="1"/>
          </p:cNvSpPr>
          <p:nvPr/>
        </p:nvSpPr>
        <p:spPr bwMode="auto">
          <a:xfrm>
            <a:off x="3883025" y="4586288"/>
            <a:ext cx="292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  <a:latin typeface="Arial" pitchFamily="34" charset="0"/>
              </a:rPr>
              <a:t>l</a:t>
            </a: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9675" name="Text Box 43"/>
          <p:cNvSpPr txBox="1">
            <a:spLocks noChangeArrowheads="1"/>
          </p:cNvSpPr>
          <p:nvPr/>
        </p:nvSpPr>
        <p:spPr bwMode="auto">
          <a:xfrm>
            <a:off x="3883025" y="3813175"/>
            <a:ext cx="292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  <a:latin typeface="Arial" pitchFamily="34" charset="0"/>
              </a:rPr>
              <a:t>l</a:t>
            </a: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9676" name="Text Box 44"/>
          <p:cNvSpPr txBox="1">
            <a:spLocks noChangeArrowheads="1"/>
          </p:cNvSpPr>
          <p:nvPr/>
        </p:nvSpPr>
        <p:spPr bwMode="auto">
          <a:xfrm>
            <a:off x="3883025" y="4987925"/>
            <a:ext cx="292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  <a:latin typeface="Arial" pitchFamily="34" charset="0"/>
              </a:rPr>
              <a:t>l</a:t>
            </a: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9677" name="Text Box 45"/>
          <p:cNvSpPr txBox="1">
            <a:spLocks noChangeArrowheads="1"/>
          </p:cNvSpPr>
          <p:nvPr/>
        </p:nvSpPr>
        <p:spPr bwMode="auto">
          <a:xfrm>
            <a:off x="3946525" y="3368675"/>
            <a:ext cx="292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  <a:latin typeface="Arial" pitchFamily="34" charset="0"/>
              </a:rPr>
              <a:t>l</a:t>
            </a: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527" name="Rectangle 46"/>
          <p:cNvSpPr>
            <a:spLocks noChangeArrowheads="1"/>
          </p:cNvSpPr>
          <p:nvPr/>
        </p:nvSpPr>
        <p:spPr bwMode="auto">
          <a:xfrm>
            <a:off x="152400" y="57150"/>
            <a:ext cx="50180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z="4400">
                <a:solidFill>
                  <a:srgbClr val="008000"/>
                </a:solidFill>
              </a:rPr>
              <a:t>Frequency tables</a:t>
            </a:r>
          </a:p>
        </p:txBody>
      </p:sp>
      <p:grpSp>
        <p:nvGrpSpPr>
          <p:cNvPr id="20528" name="Group 47"/>
          <p:cNvGrpSpPr>
            <a:grpSpLocks/>
          </p:cNvGrpSpPr>
          <p:nvPr/>
        </p:nvGrpSpPr>
        <p:grpSpPr bwMode="auto">
          <a:xfrm>
            <a:off x="993775" y="855663"/>
            <a:ext cx="7127875" cy="1822450"/>
            <a:chOff x="499" y="2614"/>
            <a:chExt cx="4490" cy="1148"/>
          </a:xfrm>
        </p:grpSpPr>
        <p:sp>
          <p:nvSpPr>
            <p:cNvPr id="20535" name="Rectangle 48"/>
            <p:cNvSpPr>
              <a:spLocks noChangeArrowheads="1"/>
            </p:cNvSpPr>
            <p:nvPr/>
          </p:nvSpPr>
          <p:spPr bwMode="auto">
            <a:xfrm>
              <a:off x="2359" y="3475"/>
              <a:ext cx="408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58</a:t>
              </a:r>
            </a:p>
          </p:txBody>
        </p:sp>
        <p:sp>
          <p:nvSpPr>
            <p:cNvPr id="20536" name="Rectangle 49"/>
            <p:cNvSpPr>
              <a:spLocks noChangeArrowheads="1"/>
            </p:cNvSpPr>
            <p:nvPr/>
          </p:nvSpPr>
          <p:spPr bwMode="auto">
            <a:xfrm>
              <a:off x="2359" y="3188"/>
              <a:ext cx="408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60</a:t>
              </a:r>
            </a:p>
          </p:txBody>
        </p:sp>
        <p:sp>
          <p:nvSpPr>
            <p:cNvPr id="20537" name="Rectangle 50"/>
            <p:cNvSpPr>
              <a:spLocks noChangeArrowheads="1"/>
            </p:cNvSpPr>
            <p:nvPr/>
          </p:nvSpPr>
          <p:spPr bwMode="auto">
            <a:xfrm>
              <a:off x="2359" y="2901"/>
              <a:ext cx="408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58</a:t>
              </a:r>
            </a:p>
          </p:txBody>
        </p:sp>
        <p:sp>
          <p:nvSpPr>
            <p:cNvPr id="20538" name="Rectangle 51"/>
            <p:cNvSpPr>
              <a:spLocks noChangeArrowheads="1"/>
            </p:cNvSpPr>
            <p:nvPr/>
          </p:nvSpPr>
          <p:spPr bwMode="auto">
            <a:xfrm>
              <a:off x="2359" y="2614"/>
              <a:ext cx="408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56</a:t>
              </a:r>
            </a:p>
          </p:txBody>
        </p:sp>
        <p:sp>
          <p:nvSpPr>
            <p:cNvPr id="20539" name="Rectangle 52"/>
            <p:cNvSpPr>
              <a:spLocks noChangeArrowheads="1"/>
            </p:cNvSpPr>
            <p:nvPr/>
          </p:nvSpPr>
          <p:spPr bwMode="auto">
            <a:xfrm>
              <a:off x="1996" y="3475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59</a:t>
              </a:r>
            </a:p>
          </p:txBody>
        </p:sp>
        <p:sp>
          <p:nvSpPr>
            <p:cNvPr id="20540" name="Rectangle 53"/>
            <p:cNvSpPr>
              <a:spLocks noChangeArrowheads="1"/>
            </p:cNvSpPr>
            <p:nvPr/>
          </p:nvSpPr>
          <p:spPr bwMode="auto">
            <a:xfrm>
              <a:off x="1996" y="3188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59</a:t>
              </a:r>
            </a:p>
          </p:txBody>
        </p:sp>
        <p:sp>
          <p:nvSpPr>
            <p:cNvPr id="20541" name="Rectangle 54"/>
            <p:cNvSpPr>
              <a:spLocks noChangeArrowheads="1"/>
            </p:cNvSpPr>
            <p:nvPr/>
          </p:nvSpPr>
          <p:spPr bwMode="auto">
            <a:xfrm>
              <a:off x="1996" y="2901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57</a:t>
              </a:r>
            </a:p>
          </p:txBody>
        </p:sp>
        <p:sp>
          <p:nvSpPr>
            <p:cNvPr id="20542" name="Rectangle 55"/>
            <p:cNvSpPr>
              <a:spLocks noChangeArrowheads="1"/>
            </p:cNvSpPr>
            <p:nvPr/>
          </p:nvSpPr>
          <p:spPr bwMode="auto">
            <a:xfrm>
              <a:off x="1996" y="2614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60</a:t>
              </a:r>
            </a:p>
          </p:txBody>
        </p:sp>
        <p:sp>
          <p:nvSpPr>
            <p:cNvPr id="20543" name="Rectangle 56"/>
            <p:cNvSpPr>
              <a:spLocks noChangeArrowheads="1"/>
            </p:cNvSpPr>
            <p:nvPr/>
          </p:nvSpPr>
          <p:spPr bwMode="auto">
            <a:xfrm>
              <a:off x="1610" y="3475"/>
              <a:ext cx="386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61</a:t>
              </a:r>
            </a:p>
          </p:txBody>
        </p:sp>
        <p:sp>
          <p:nvSpPr>
            <p:cNvPr id="20544" name="Rectangle 57"/>
            <p:cNvSpPr>
              <a:spLocks noChangeArrowheads="1"/>
            </p:cNvSpPr>
            <p:nvPr/>
          </p:nvSpPr>
          <p:spPr bwMode="auto">
            <a:xfrm>
              <a:off x="1610" y="3188"/>
              <a:ext cx="386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59</a:t>
              </a:r>
            </a:p>
          </p:txBody>
        </p:sp>
        <p:sp>
          <p:nvSpPr>
            <p:cNvPr id="20545" name="Rectangle 58"/>
            <p:cNvSpPr>
              <a:spLocks noChangeArrowheads="1"/>
            </p:cNvSpPr>
            <p:nvPr/>
          </p:nvSpPr>
          <p:spPr bwMode="auto">
            <a:xfrm>
              <a:off x="1610" y="2901"/>
              <a:ext cx="386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59</a:t>
              </a:r>
            </a:p>
          </p:txBody>
        </p:sp>
        <p:sp>
          <p:nvSpPr>
            <p:cNvPr id="20546" name="Rectangle 59"/>
            <p:cNvSpPr>
              <a:spLocks noChangeArrowheads="1"/>
            </p:cNvSpPr>
            <p:nvPr/>
          </p:nvSpPr>
          <p:spPr bwMode="auto">
            <a:xfrm>
              <a:off x="1610" y="2614"/>
              <a:ext cx="386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57</a:t>
              </a:r>
            </a:p>
          </p:txBody>
        </p:sp>
        <p:sp>
          <p:nvSpPr>
            <p:cNvPr id="20547" name="Rectangle 60"/>
            <p:cNvSpPr>
              <a:spLocks noChangeArrowheads="1"/>
            </p:cNvSpPr>
            <p:nvPr/>
          </p:nvSpPr>
          <p:spPr bwMode="auto">
            <a:xfrm>
              <a:off x="1225" y="3475"/>
              <a:ext cx="38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60</a:t>
              </a:r>
            </a:p>
          </p:txBody>
        </p:sp>
        <p:sp>
          <p:nvSpPr>
            <p:cNvPr id="20548" name="Rectangle 61"/>
            <p:cNvSpPr>
              <a:spLocks noChangeArrowheads="1"/>
            </p:cNvSpPr>
            <p:nvPr/>
          </p:nvSpPr>
          <p:spPr bwMode="auto">
            <a:xfrm>
              <a:off x="1225" y="3188"/>
              <a:ext cx="38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60</a:t>
              </a:r>
            </a:p>
          </p:txBody>
        </p:sp>
        <p:sp>
          <p:nvSpPr>
            <p:cNvPr id="20549" name="Rectangle 62"/>
            <p:cNvSpPr>
              <a:spLocks noChangeArrowheads="1"/>
            </p:cNvSpPr>
            <p:nvPr/>
          </p:nvSpPr>
          <p:spPr bwMode="auto">
            <a:xfrm>
              <a:off x="1225" y="2901"/>
              <a:ext cx="38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56</a:t>
              </a:r>
            </a:p>
          </p:txBody>
        </p:sp>
        <p:sp>
          <p:nvSpPr>
            <p:cNvPr id="20550" name="Rectangle 63"/>
            <p:cNvSpPr>
              <a:spLocks noChangeArrowheads="1"/>
            </p:cNvSpPr>
            <p:nvPr/>
          </p:nvSpPr>
          <p:spPr bwMode="auto">
            <a:xfrm>
              <a:off x="1225" y="2614"/>
              <a:ext cx="38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59</a:t>
              </a:r>
            </a:p>
          </p:txBody>
        </p:sp>
        <p:sp>
          <p:nvSpPr>
            <p:cNvPr id="20551" name="Rectangle 64"/>
            <p:cNvSpPr>
              <a:spLocks noChangeArrowheads="1"/>
            </p:cNvSpPr>
            <p:nvPr/>
          </p:nvSpPr>
          <p:spPr bwMode="auto">
            <a:xfrm>
              <a:off x="862" y="3475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58</a:t>
              </a:r>
            </a:p>
          </p:txBody>
        </p:sp>
        <p:sp>
          <p:nvSpPr>
            <p:cNvPr id="20552" name="Rectangle 65"/>
            <p:cNvSpPr>
              <a:spLocks noChangeArrowheads="1"/>
            </p:cNvSpPr>
            <p:nvPr/>
          </p:nvSpPr>
          <p:spPr bwMode="auto">
            <a:xfrm>
              <a:off x="862" y="3188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58</a:t>
              </a:r>
            </a:p>
          </p:txBody>
        </p:sp>
        <p:sp>
          <p:nvSpPr>
            <p:cNvPr id="20553" name="Rectangle 66"/>
            <p:cNvSpPr>
              <a:spLocks noChangeArrowheads="1"/>
            </p:cNvSpPr>
            <p:nvPr/>
          </p:nvSpPr>
          <p:spPr bwMode="auto">
            <a:xfrm>
              <a:off x="862" y="2901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59</a:t>
              </a:r>
            </a:p>
          </p:txBody>
        </p:sp>
        <p:sp>
          <p:nvSpPr>
            <p:cNvPr id="20554" name="Rectangle 67"/>
            <p:cNvSpPr>
              <a:spLocks noChangeArrowheads="1"/>
            </p:cNvSpPr>
            <p:nvPr/>
          </p:nvSpPr>
          <p:spPr bwMode="auto">
            <a:xfrm>
              <a:off x="862" y="2614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56</a:t>
              </a:r>
            </a:p>
          </p:txBody>
        </p:sp>
        <p:sp>
          <p:nvSpPr>
            <p:cNvPr id="20555" name="Rectangle 68"/>
            <p:cNvSpPr>
              <a:spLocks noChangeArrowheads="1"/>
            </p:cNvSpPr>
            <p:nvPr/>
          </p:nvSpPr>
          <p:spPr bwMode="auto">
            <a:xfrm>
              <a:off x="499" y="3475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61</a:t>
              </a:r>
            </a:p>
          </p:txBody>
        </p:sp>
        <p:sp>
          <p:nvSpPr>
            <p:cNvPr id="20556" name="Rectangle 69"/>
            <p:cNvSpPr>
              <a:spLocks noChangeArrowheads="1"/>
            </p:cNvSpPr>
            <p:nvPr/>
          </p:nvSpPr>
          <p:spPr bwMode="auto">
            <a:xfrm>
              <a:off x="499" y="3188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60</a:t>
              </a:r>
            </a:p>
          </p:txBody>
        </p:sp>
        <p:sp>
          <p:nvSpPr>
            <p:cNvPr id="20557" name="Rectangle 70"/>
            <p:cNvSpPr>
              <a:spLocks noChangeArrowheads="1"/>
            </p:cNvSpPr>
            <p:nvPr/>
          </p:nvSpPr>
          <p:spPr bwMode="auto">
            <a:xfrm>
              <a:off x="499" y="2901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57</a:t>
              </a:r>
            </a:p>
          </p:txBody>
        </p:sp>
        <p:sp>
          <p:nvSpPr>
            <p:cNvPr id="20558" name="Rectangle 71"/>
            <p:cNvSpPr>
              <a:spLocks noChangeArrowheads="1"/>
            </p:cNvSpPr>
            <p:nvPr/>
          </p:nvSpPr>
          <p:spPr bwMode="auto">
            <a:xfrm>
              <a:off x="499" y="2614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58</a:t>
              </a:r>
            </a:p>
          </p:txBody>
        </p:sp>
        <p:sp>
          <p:nvSpPr>
            <p:cNvPr id="20559" name="Rectangle 72"/>
            <p:cNvSpPr>
              <a:spLocks noChangeArrowheads="1"/>
            </p:cNvSpPr>
            <p:nvPr/>
          </p:nvSpPr>
          <p:spPr bwMode="auto">
            <a:xfrm>
              <a:off x="4241" y="3475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58</a:t>
              </a:r>
            </a:p>
          </p:txBody>
        </p:sp>
        <p:sp>
          <p:nvSpPr>
            <p:cNvPr id="20560" name="Rectangle 73"/>
            <p:cNvSpPr>
              <a:spLocks noChangeArrowheads="1"/>
            </p:cNvSpPr>
            <p:nvPr/>
          </p:nvSpPr>
          <p:spPr bwMode="auto">
            <a:xfrm>
              <a:off x="4241" y="3188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62</a:t>
              </a:r>
            </a:p>
          </p:txBody>
        </p:sp>
        <p:sp>
          <p:nvSpPr>
            <p:cNvPr id="20561" name="Rectangle 74"/>
            <p:cNvSpPr>
              <a:spLocks noChangeArrowheads="1"/>
            </p:cNvSpPr>
            <p:nvPr/>
          </p:nvSpPr>
          <p:spPr bwMode="auto">
            <a:xfrm>
              <a:off x="4241" y="2901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59</a:t>
              </a:r>
            </a:p>
          </p:txBody>
        </p:sp>
        <p:sp>
          <p:nvSpPr>
            <p:cNvPr id="20562" name="Rectangle 75"/>
            <p:cNvSpPr>
              <a:spLocks noChangeArrowheads="1"/>
            </p:cNvSpPr>
            <p:nvPr/>
          </p:nvSpPr>
          <p:spPr bwMode="auto">
            <a:xfrm>
              <a:off x="4241" y="2614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58</a:t>
              </a:r>
            </a:p>
          </p:txBody>
        </p:sp>
        <p:sp>
          <p:nvSpPr>
            <p:cNvPr id="20563" name="Rectangle 76"/>
            <p:cNvSpPr>
              <a:spLocks noChangeArrowheads="1"/>
            </p:cNvSpPr>
            <p:nvPr/>
          </p:nvSpPr>
          <p:spPr bwMode="auto">
            <a:xfrm>
              <a:off x="4604" y="3475"/>
              <a:ext cx="38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60</a:t>
              </a:r>
            </a:p>
          </p:txBody>
        </p:sp>
        <p:sp>
          <p:nvSpPr>
            <p:cNvPr id="20564" name="Rectangle 77"/>
            <p:cNvSpPr>
              <a:spLocks noChangeArrowheads="1"/>
            </p:cNvSpPr>
            <p:nvPr/>
          </p:nvSpPr>
          <p:spPr bwMode="auto">
            <a:xfrm>
              <a:off x="3878" y="3475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61</a:t>
              </a:r>
            </a:p>
          </p:txBody>
        </p:sp>
        <p:sp>
          <p:nvSpPr>
            <p:cNvPr id="20565" name="Rectangle 78"/>
            <p:cNvSpPr>
              <a:spLocks noChangeArrowheads="1"/>
            </p:cNvSpPr>
            <p:nvPr/>
          </p:nvSpPr>
          <p:spPr bwMode="auto">
            <a:xfrm>
              <a:off x="3515" y="3475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59</a:t>
              </a:r>
            </a:p>
          </p:txBody>
        </p:sp>
        <p:sp>
          <p:nvSpPr>
            <p:cNvPr id="20566" name="Rectangle 79"/>
            <p:cNvSpPr>
              <a:spLocks noChangeArrowheads="1"/>
            </p:cNvSpPr>
            <p:nvPr/>
          </p:nvSpPr>
          <p:spPr bwMode="auto">
            <a:xfrm>
              <a:off x="3130" y="3475"/>
              <a:ext cx="38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62</a:t>
              </a:r>
            </a:p>
          </p:txBody>
        </p:sp>
        <p:sp>
          <p:nvSpPr>
            <p:cNvPr id="20567" name="Rectangle 80"/>
            <p:cNvSpPr>
              <a:spLocks noChangeArrowheads="1"/>
            </p:cNvSpPr>
            <p:nvPr/>
          </p:nvSpPr>
          <p:spPr bwMode="auto">
            <a:xfrm>
              <a:off x="2767" y="3475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57</a:t>
              </a:r>
            </a:p>
          </p:txBody>
        </p:sp>
        <p:sp>
          <p:nvSpPr>
            <p:cNvPr id="20568" name="Rectangle 81"/>
            <p:cNvSpPr>
              <a:spLocks noChangeArrowheads="1"/>
            </p:cNvSpPr>
            <p:nvPr/>
          </p:nvSpPr>
          <p:spPr bwMode="auto">
            <a:xfrm>
              <a:off x="4604" y="3188"/>
              <a:ext cx="38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59</a:t>
              </a:r>
            </a:p>
          </p:txBody>
        </p:sp>
        <p:sp>
          <p:nvSpPr>
            <p:cNvPr id="20569" name="Rectangle 82"/>
            <p:cNvSpPr>
              <a:spLocks noChangeArrowheads="1"/>
            </p:cNvSpPr>
            <p:nvPr/>
          </p:nvSpPr>
          <p:spPr bwMode="auto">
            <a:xfrm>
              <a:off x="3878" y="3188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60</a:t>
              </a:r>
            </a:p>
          </p:txBody>
        </p:sp>
        <p:sp>
          <p:nvSpPr>
            <p:cNvPr id="20570" name="Rectangle 83"/>
            <p:cNvSpPr>
              <a:spLocks noChangeArrowheads="1"/>
            </p:cNvSpPr>
            <p:nvPr/>
          </p:nvSpPr>
          <p:spPr bwMode="auto">
            <a:xfrm>
              <a:off x="3515" y="3188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59</a:t>
              </a:r>
            </a:p>
          </p:txBody>
        </p:sp>
        <p:sp>
          <p:nvSpPr>
            <p:cNvPr id="20571" name="Rectangle 84"/>
            <p:cNvSpPr>
              <a:spLocks noChangeArrowheads="1"/>
            </p:cNvSpPr>
            <p:nvPr/>
          </p:nvSpPr>
          <p:spPr bwMode="auto">
            <a:xfrm>
              <a:off x="3130" y="3188"/>
              <a:ext cx="38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61</a:t>
              </a:r>
            </a:p>
          </p:txBody>
        </p:sp>
        <p:sp>
          <p:nvSpPr>
            <p:cNvPr id="20572" name="Rectangle 85"/>
            <p:cNvSpPr>
              <a:spLocks noChangeArrowheads="1"/>
            </p:cNvSpPr>
            <p:nvPr/>
          </p:nvSpPr>
          <p:spPr bwMode="auto">
            <a:xfrm>
              <a:off x="2767" y="3188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59</a:t>
              </a:r>
            </a:p>
          </p:txBody>
        </p:sp>
        <p:sp>
          <p:nvSpPr>
            <p:cNvPr id="20573" name="Rectangle 86"/>
            <p:cNvSpPr>
              <a:spLocks noChangeArrowheads="1"/>
            </p:cNvSpPr>
            <p:nvPr/>
          </p:nvSpPr>
          <p:spPr bwMode="auto">
            <a:xfrm>
              <a:off x="4604" y="2901"/>
              <a:ext cx="38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62</a:t>
              </a:r>
            </a:p>
          </p:txBody>
        </p:sp>
        <p:sp>
          <p:nvSpPr>
            <p:cNvPr id="20574" name="Rectangle 87"/>
            <p:cNvSpPr>
              <a:spLocks noChangeArrowheads="1"/>
            </p:cNvSpPr>
            <p:nvPr/>
          </p:nvSpPr>
          <p:spPr bwMode="auto">
            <a:xfrm>
              <a:off x="3878" y="2901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58</a:t>
              </a:r>
            </a:p>
          </p:txBody>
        </p:sp>
        <p:sp>
          <p:nvSpPr>
            <p:cNvPr id="20575" name="Rectangle 88"/>
            <p:cNvSpPr>
              <a:spLocks noChangeArrowheads="1"/>
            </p:cNvSpPr>
            <p:nvPr/>
          </p:nvSpPr>
          <p:spPr bwMode="auto">
            <a:xfrm>
              <a:off x="3515" y="2901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61</a:t>
              </a:r>
            </a:p>
          </p:txBody>
        </p:sp>
        <p:sp>
          <p:nvSpPr>
            <p:cNvPr id="20576" name="Rectangle 89"/>
            <p:cNvSpPr>
              <a:spLocks noChangeArrowheads="1"/>
            </p:cNvSpPr>
            <p:nvPr/>
          </p:nvSpPr>
          <p:spPr bwMode="auto">
            <a:xfrm>
              <a:off x="3130" y="2901"/>
              <a:ext cx="38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59</a:t>
              </a:r>
            </a:p>
          </p:txBody>
        </p:sp>
        <p:sp>
          <p:nvSpPr>
            <p:cNvPr id="20577" name="Rectangle 90"/>
            <p:cNvSpPr>
              <a:spLocks noChangeArrowheads="1"/>
            </p:cNvSpPr>
            <p:nvPr/>
          </p:nvSpPr>
          <p:spPr bwMode="auto">
            <a:xfrm>
              <a:off x="2767" y="2901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60</a:t>
              </a:r>
            </a:p>
          </p:txBody>
        </p:sp>
        <p:sp>
          <p:nvSpPr>
            <p:cNvPr id="20578" name="Rectangle 91"/>
            <p:cNvSpPr>
              <a:spLocks noChangeArrowheads="1"/>
            </p:cNvSpPr>
            <p:nvPr/>
          </p:nvSpPr>
          <p:spPr bwMode="auto">
            <a:xfrm>
              <a:off x="4604" y="2614"/>
              <a:ext cx="38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59</a:t>
              </a:r>
            </a:p>
          </p:txBody>
        </p:sp>
        <p:sp>
          <p:nvSpPr>
            <p:cNvPr id="20579" name="Rectangle 92"/>
            <p:cNvSpPr>
              <a:spLocks noChangeArrowheads="1"/>
            </p:cNvSpPr>
            <p:nvPr/>
          </p:nvSpPr>
          <p:spPr bwMode="auto">
            <a:xfrm>
              <a:off x="3878" y="2614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60</a:t>
              </a:r>
            </a:p>
          </p:txBody>
        </p:sp>
        <p:sp>
          <p:nvSpPr>
            <p:cNvPr id="20580" name="Rectangle 93"/>
            <p:cNvSpPr>
              <a:spLocks noChangeArrowheads="1"/>
            </p:cNvSpPr>
            <p:nvPr/>
          </p:nvSpPr>
          <p:spPr bwMode="auto">
            <a:xfrm>
              <a:off x="3515" y="2614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58</a:t>
              </a:r>
            </a:p>
          </p:txBody>
        </p:sp>
        <p:sp>
          <p:nvSpPr>
            <p:cNvPr id="20581" name="Rectangle 94"/>
            <p:cNvSpPr>
              <a:spLocks noChangeArrowheads="1"/>
            </p:cNvSpPr>
            <p:nvPr/>
          </p:nvSpPr>
          <p:spPr bwMode="auto">
            <a:xfrm>
              <a:off x="3130" y="2614"/>
              <a:ext cx="38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60</a:t>
              </a:r>
            </a:p>
          </p:txBody>
        </p:sp>
        <p:sp>
          <p:nvSpPr>
            <p:cNvPr id="20582" name="Rectangle 95"/>
            <p:cNvSpPr>
              <a:spLocks noChangeArrowheads="1"/>
            </p:cNvSpPr>
            <p:nvPr/>
          </p:nvSpPr>
          <p:spPr bwMode="auto">
            <a:xfrm>
              <a:off x="2767" y="2614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62</a:t>
              </a:r>
            </a:p>
          </p:txBody>
        </p:sp>
        <p:sp>
          <p:nvSpPr>
            <p:cNvPr id="20583" name="Line 96"/>
            <p:cNvSpPr>
              <a:spLocks noChangeShapeType="1"/>
            </p:cNvSpPr>
            <p:nvPr/>
          </p:nvSpPr>
          <p:spPr bwMode="auto">
            <a:xfrm>
              <a:off x="499" y="2614"/>
              <a:ext cx="449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4" name="Line 97"/>
            <p:cNvSpPr>
              <a:spLocks noChangeShapeType="1"/>
            </p:cNvSpPr>
            <p:nvPr/>
          </p:nvSpPr>
          <p:spPr bwMode="auto">
            <a:xfrm>
              <a:off x="499" y="2901"/>
              <a:ext cx="44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5" name="Line 98"/>
            <p:cNvSpPr>
              <a:spLocks noChangeShapeType="1"/>
            </p:cNvSpPr>
            <p:nvPr/>
          </p:nvSpPr>
          <p:spPr bwMode="auto">
            <a:xfrm>
              <a:off x="499" y="3188"/>
              <a:ext cx="44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6" name="Line 99"/>
            <p:cNvSpPr>
              <a:spLocks noChangeShapeType="1"/>
            </p:cNvSpPr>
            <p:nvPr/>
          </p:nvSpPr>
          <p:spPr bwMode="auto">
            <a:xfrm>
              <a:off x="499" y="3475"/>
              <a:ext cx="44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7" name="Line 100"/>
            <p:cNvSpPr>
              <a:spLocks noChangeShapeType="1"/>
            </p:cNvSpPr>
            <p:nvPr/>
          </p:nvSpPr>
          <p:spPr bwMode="auto">
            <a:xfrm>
              <a:off x="499" y="3762"/>
              <a:ext cx="449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8" name="Line 101"/>
            <p:cNvSpPr>
              <a:spLocks noChangeShapeType="1"/>
            </p:cNvSpPr>
            <p:nvPr/>
          </p:nvSpPr>
          <p:spPr bwMode="auto">
            <a:xfrm>
              <a:off x="499" y="2614"/>
              <a:ext cx="0" cy="114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9" name="Line 102"/>
            <p:cNvSpPr>
              <a:spLocks noChangeShapeType="1"/>
            </p:cNvSpPr>
            <p:nvPr/>
          </p:nvSpPr>
          <p:spPr bwMode="auto">
            <a:xfrm>
              <a:off x="3130" y="2614"/>
              <a:ext cx="0" cy="11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0" name="Line 103"/>
            <p:cNvSpPr>
              <a:spLocks noChangeShapeType="1"/>
            </p:cNvSpPr>
            <p:nvPr/>
          </p:nvSpPr>
          <p:spPr bwMode="auto">
            <a:xfrm>
              <a:off x="3515" y="2614"/>
              <a:ext cx="0" cy="11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1" name="Line 104"/>
            <p:cNvSpPr>
              <a:spLocks noChangeShapeType="1"/>
            </p:cNvSpPr>
            <p:nvPr/>
          </p:nvSpPr>
          <p:spPr bwMode="auto">
            <a:xfrm>
              <a:off x="3878" y="2614"/>
              <a:ext cx="0" cy="11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2" name="Line 105"/>
            <p:cNvSpPr>
              <a:spLocks noChangeShapeType="1"/>
            </p:cNvSpPr>
            <p:nvPr/>
          </p:nvSpPr>
          <p:spPr bwMode="auto">
            <a:xfrm>
              <a:off x="4241" y="2614"/>
              <a:ext cx="0" cy="11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3" name="Line 106"/>
            <p:cNvSpPr>
              <a:spLocks noChangeShapeType="1"/>
            </p:cNvSpPr>
            <p:nvPr/>
          </p:nvSpPr>
          <p:spPr bwMode="auto">
            <a:xfrm>
              <a:off x="4989" y="2614"/>
              <a:ext cx="0" cy="114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4" name="Line 107"/>
            <p:cNvSpPr>
              <a:spLocks noChangeShapeType="1"/>
            </p:cNvSpPr>
            <p:nvPr/>
          </p:nvSpPr>
          <p:spPr bwMode="auto">
            <a:xfrm>
              <a:off x="4604" y="2614"/>
              <a:ext cx="0" cy="11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5" name="Line 108"/>
            <p:cNvSpPr>
              <a:spLocks noChangeShapeType="1"/>
            </p:cNvSpPr>
            <p:nvPr/>
          </p:nvSpPr>
          <p:spPr bwMode="auto">
            <a:xfrm>
              <a:off x="862" y="2614"/>
              <a:ext cx="0" cy="11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6" name="Line 109"/>
            <p:cNvSpPr>
              <a:spLocks noChangeShapeType="1"/>
            </p:cNvSpPr>
            <p:nvPr/>
          </p:nvSpPr>
          <p:spPr bwMode="auto">
            <a:xfrm>
              <a:off x="1225" y="2614"/>
              <a:ext cx="0" cy="11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7" name="Line 110"/>
            <p:cNvSpPr>
              <a:spLocks noChangeShapeType="1"/>
            </p:cNvSpPr>
            <p:nvPr/>
          </p:nvSpPr>
          <p:spPr bwMode="auto">
            <a:xfrm>
              <a:off x="1610" y="2614"/>
              <a:ext cx="0" cy="11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8" name="Line 111"/>
            <p:cNvSpPr>
              <a:spLocks noChangeShapeType="1"/>
            </p:cNvSpPr>
            <p:nvPr/>
          </p:nvSpPr>
          <p:spPr bwMode="auto">
            <a:xfrm>
              <a:off x="1996" y="2614"/>
              <a:ext cx="0" cy="11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9" name="Line 112"/>
            <p:cNvSpPr>
              <a:spLocks noChangeShapeType="1"/>
            </p:cNvSpPr>
            <p:nvPr/>
          </p:nvSpPr>
          <p:spPr bwMode="auto">
            <a:xfrm>
              <a:off x="2359" y="2614"/>
              <a:ext cx="0" cy="11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0" name="Line 113"/>
            <p:cNvSpPr>
              <a:spLocks noChangeShapeType="1"/>
            </p:cNvSpPr>
            <p:nvPr/>
          </p:nvSpPr>
          <p:spPr bwMode="auto">
            <a:xfrm>
              <a:off x="2767" y="2614"/>
              <a:ext cx="0" cy="11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746" name="Text Box 114"/>
          <p:cNvSpPr txBox="1">
            <a:spLocks noChangeArrowheads="1"/>
          </p:cNvSpPr>
          <p:nvPr/>
        </p:nvSpPr>
        <p:spPr bwMode="auto">
          <a:xfrm>
            <a:off x="1023938" y="8255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8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69747" name="Text Box 115"/>
          <p:cNvSpPr txBox="1">
            <a:spLocks noChangeArrowheads="1"/>
          </p:cNvSpPr>
          <p:nvPr/>
        </p:nvSpPr>
        <p:spPr bwMode="auto">
          <a:xfrm>
            <a:off x="1689100" y="827088"/>
            <a:ext cx="4413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8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69748" name="Text Box 116"/>
          <p:cNvSpPr txBox="1">
            <a:spLocks noChangeArrowheads="1"/>
          </p:cNvSpPr>
          <p:nvPr/>
        </p:nvSpPr>
        <p:spPr bwMode="auto">
          <a:xfrm>
            <a:off x="2224088" y="8255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8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69749" name="Text Box 117"/>
          <p:cNvSpPr txBox="1">
            <a:spLocks noChangeArrowheads="1"/>
          </p:cNvSpPr>
          <p:nvPr/>
        </p:nvSpPr>
        <p:spPr bwMode="auto">
          <a:xfrm>
            <a:off x="2887663" y="8255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8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69750" name="Text Box 118"/>
          <p:cNvSpPr txBox="1">
            <a:spLocks noChangeArrowheads="1"/>
          </p:cNvSpPr>
          <p:nvPr/>
        </p:nvSpPr>
        <p:spPr bwMode="auto">
          <a:xfrm>
            <a:off x="3436938" y="8255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8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69751" name="Text Box 119"/>
          <p:cNvSpPr txBox="1">
            <a:spLocks noChangeArrowheads="1"/>
          </p:cNvSpPr>
          <p:nvPr/>
        </p:nvSpPr>
        <p:spPr bwMode="auto">
          <a:xfrm>
            <a:off x="4102100" y="825500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800">
                <a:solidFill>
                  <a:srgbClr val="000000"/>
                </a:solidFill>
              </a:rPr>
              <a:t>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72" grpId="0" autoUpdateAnimBg="0"/>
      <p:bldP spid="69673" grpId="0" autoUpdateAnimBg="0"/>
      <p:bldP spid="69674" grpId="0" autoUpdateAnimBg="0"/>
      <p:bldP spid="69675" grpId="0" autoUpdateAnimBg="0"/>
      <p:bldP spid="69676" grpId="0" autoUpdateAnimBg="0"/>
      <p:bldP spid="69677" grpId="0" autoUpdateAnimBg="0"/>
      <p:bldP spid="69746" grpId="0" autoUpdateAnimBg="0"/>
      <p:bldP spid="69747" grpId="0" autoUpdateAnimBg="0"/>
      <p:bldP spid="69748" grpId="0" autoUpdateAnimBg="0"/>
      <p:bldP spid="69749" grpId="0" autoUpdateAnimBg="0"/>
      <p:bldP spid="69750" grpId="0" autoUpdateAnimBg="0"/>
      <p:bldP spid="6975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Learning Intention</a:t>
            </a: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u="sng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Success Criteria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5057775" y="3992563"/>
            <a:ext cx="4086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2.	Solve problems involving graphs.</a:t>
            </a:r>
            <a:endParaRPr lang="en-GB" sz="3600" dirty="0">
              <a:solidFill>
                <a:srgbClr val="FFFF00"/>
              </a:solidFill>
              <a:latin typeface="+mn-lt"/>
              <a:cs typeface="+mn-cs"/>
            </a:endParaRPr>
          </a:p>
        </p:txBody>
      </p:sp>
      <p:sp>
        <p:nvSpPr>
          <p:cNvPr id="3077" name="Line 9"/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977900" y="3005138"/>
            <a:ext cx="3886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GB" dirty="0">
                <a:solidFill>
                  <a:srgbClr val="FFFF00"/>
                </a:solidFill>
                <a:latin typeface="+mn-lt"/>
                <a:cs typeface="+mn-cs"/>
              </a:rPr>
              <a:t>To explain how to interpret various graphs.</a:t>
            </a:r>
            <a:endParaRPr lang="en-GB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9413" name="Text Box 21"/>
          <p:cNvSpPr txBox="1">
            <a:spLocks noChangeArrowheads="1"/>
          </p:cNvSpPr>
          <p:nvPr/>
        </p:nvSpPr>
        <p:spPr bwMode="auto">
          <a:xfrm>
            <a:off x="5057775" y="3005138"/>
            <a:ext cx="4086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1.	Understand key information on various graphs.</a:t>
            </a:r>
            <a:endParaRPr lang="en-GB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080" name="Text Box 10"/>
          <p:cNvSpPr txBox="1">
            <a:spLocks noChangeArrowheads="1"/>
          </p:cNvSpPr>
          <p:nvPr/>
        </p:nvSpPr>
        <p:spPr bwMode="auto">
          <a:xfrm>
            <a:off x="1908175" y="658813"/>
            <a:ext cx="5067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4000">
                <a:solidFill>
                  <a:srgbClr val="FFFF00"/>
                </a:solidFill>
                <a:latin typeface="Comic Sans MS" pitchFamily="66" charset="0"/>
              </a:rPr>
              <a:t>Interpreting Graphs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0" grpId="0"/>
      <p:bldP spid="59402" grpId="0"/>
      <p:bldP spid="594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DDFE71-5140-4450-9462-45281148092E}" type="slidenum">
              <a:rPr lang="en-GB" sz="140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GB" sz="140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  <p:graphicFrame>
        <p:nvGraphicFramePr>
          <p:cNvPr id="70658" name="Group 2"/>
          <p:cNvGraphicFramePr>
            <a:graphicFrameLocks noGrp="1"/>
          </p:cNvGraphicFramePr>
          <p:nvPr/>
        </p:nvGraphicFramePr>
        <p:xfrm>
          <a:off x="1951038" y="3009900"/>
          <a:ext cx="4897437" cy="3170238"/>
        </p:xfrm>
        <a:graphic>
          <a:graphicData uri="http://schemas.openxmlformats.org/drawingml/2006/table">
            <a:tbl>
              <a:tblPr/>
              <a:tblGrid>
                <a:gridCol w="1619250"/>
                <a:gridCol w="1477962"/>
                <a:gridCol w="1800225"/>
              </a:tblGrid>
              <a:tr h="39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Diameter</a:t>
                      </a:r>
                    </a:p>
                  </a:txBody>
                  <a:tcPr marL="91429" marR="91429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Tally</a:t>
                      </a: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</a:rPr>
                        <a:t>Frequency</a:t>
                      </a: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56</a:t>
                      </a:r>
                    </a:p>
                  </a:txBody>
                  <a:tcPr marL="91429" marR="91429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57</a:t>
                      </a:r>
                    </a:p>
                  </a:txBody>
                  <a:tcPr marL="91429" marR="91429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58</a:t>
                      </a:r>
                    </a:p>
                  </a:txBody>
                  <a:tcPr marL="91429" marR="91429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59</a:t>
                      </a:r>
                    </a:p>
                  </a:txBody>
                  <a:tcPr marL="91429" marR="91429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60</a:t>
                      </a:r>
                    </a:p>
                  </a:txBody>
                  <a:tcPr marL="91429" marR="91429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61</a:t>
                      </a:r>
                    </a:p>
                  </a:txBody>
                  <a:tcPr marL="91429" marR="91429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62</a:t>
                      </a:r>
                    </a:p>
                  </a:txBody>
                  <a:tcPr marL="91429" marR="91429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9" marR="91429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45" name="Rectangle 40"/>
          <p:cNvSpPr>
            <a:spLocks noChangeArrowheads="1"/>
          </p:cNvSpPr>
          <p:nvPr/>
        </p:nvSpPr>
        <p:spPr bwMode="auto">
          <a:xfrm>
            <a:off x="152400" y="57150"/>
            <a:ext cx="50180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z="4400">
                <a:solidFill>
                  <a:srgbClr val="008000"/>
                </a:solidFill>
              </a:rPr>
              <a:t>Frequency tables</a:t>
            </a:r>
          </a:p>
        </p:txBody>
      </p:sp>
      <p:sp>
        <p:nvSpPr>
          <p:cNvPr id="70697" name="Text Box 41"/>
          <p:cNvSpPr txBox="1">
            <a:spLocks noChangeArrowheads="1"/>
          </p:cNvSpPr>
          <p:nvPr/>
        </p:nvSpPr>
        <p:spPr bwMode="auto">
          <a:xfrm>
            <a:off x="5880100" y="3416300"/>
            <a:ext cx="371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</a:rPr>
              <a:t>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0698" name="Text Box 42"/>
          <p:cNvSpPr txBox="1">
            <a:spLocks noChangeArrowheads="1"/>
          </p:cNvSpPr>
          <p:nvPr/>
        </p:nvSpPr>
        <p:spPr bwMode="auto">
          <a:xfrm>
            <a:off x="5880100" y="3813175"/>
            <a:ext cx="371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</a:rPr>
              <a:t>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0699" name="Text Box 43"/>
          <p:cNvSpPr txBox="1">
            <a:spLocks noChangeArrowheads="1"/>
          </p:cNvSpPr>
          <p:nvPr/>
        </p:nvSpPr>
        <p:spPr bwMode="auto">
          <a:xfrm>
            <a:off x="5880100" y="4210050"/>
            <a:ext cx="371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</a:rPr>
              <a:t>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0700" name="Text Box 44"/>
          <p:cNvSpPr txBox="1">
            <a:spLocks noChangeArrowheads="1"/>
          </p:cNvSpPr>
          <p:nvPr/>
        </p:nvSpPr>
        <p:spPr bwMode="auto">
          <a:xfrm>
            <a:off x="5837238" y="4584700"/>
            <a:ext cx="611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</a:rPr>
              <a:t>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0701" name="Text Box 45"/>
          <p:cNvSpPr txBox="1">
            <a:spLocks noChangeArrowheads="1"/>
          </p:cNvSpPr>
          <p:nvPr/>
        </p:nvSpPr>
        <p:spPr bwMode="auto">
          <a:xfrm>
            <a:off x="5894388" y="5372100"/>
            <a:ext cx="611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</a:rPr>
              <a:t>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0702" name="Text Box 46"/>
          <p:cNvSpPr txBox="1">
            <a:spLocks noChangeArrowheads="1"/>
          </p:cNvSpPr>
          <p:nvPr/>
        </p:nvSpPr>
        <p:spPr bwMode="auto">
          <a:xfrm>
            <a:off x="5837238" y="4981575"/>
            <a:ext cx="611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</a:rPr>
              <a:t>10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0703" name="Text Box 47"/>
          <p:cNvSpPr txBox="1">
            <a:spLocks noChangeArrowheads="1"/>
          </p:cNvSpPr>
          <p:nvPr/>
        </p:nvSpPr>
        <p:spPr bwMode="auto">
          <a:xfrm>
            <a:off x="5894388" y="5775325"/>
            <a:ext cx="611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</a:rPr>
              <a:t>4</a:t>
            </a: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3808413" y="3416300"/>
            <a:ext cx="1239837" cy="2749550"/>
            <a:chOff x="2399" y="2080"/>
            <a:chExt cx="781" cy="1732"/>
          </a:xfrm>
        </p:grpSpPr>
        <p:sp>
          <p:nvSpPr>
            <p:cNvPr id="21680" name="Text Box 49"/>
            <p:cNvSpPr txBox="1">
              <a:spLocks noChangeArrowheads="1"/>
            </p:cNvSpPr>
            <p:nvPr/>
          </p:nvSpPr>
          <p:spPr bwMode="auto">
            <a:xfrm>
              <a:off x="2399" y="2080"/>
              <a:ext cx="24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GB">
                  <a:solidFill>
                    <a:srgbClr val="000000"/>
                  </a:solidFill>
                </a:rPr>
                <a:t>lll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681" name="Text Box 50"/>
            <p:cNvSpPr txBox="1">
              <a:spLocks noChangeArrowheads="1"/>
            </p:cNvSpPr>
            <p:nvPr/>
          </p:nvSpPr>
          <p:spPr bwMode="auto">
            <a:xfrm>
              <a:off x="2694" y="2578"/>
              <a:ext cx="2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GB">
                  <a:solidFill>
                    <a:srgbClr val="000000"/>
                  </a:solidFill>
                </a:rPr>
                <a:t>llll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682" name="Text Box 51"/>
            <p:cNvSpPr txBox="1">
              <a:spLocks noChangeArrowheads="1"/>
            </p:cNvSpPr>
            <p:nvPr/>
          </p:nvSpPr>
          <p:spPr bwMode="auto">
            <a:xfrm>
              <a:off x="2399" y="3562"/>
              <a:ext cx="2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GB">
                  <a:solidFill>
                    <a:srgbClr val="000000"/>
                  </a:solidFill>
                </a:rPr>
                <a:t>llll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683" name="Text Box 52"/>
            <p:cNvSpPr txBox="1">
              <a:spLocks noChangeArrowheads="1"/>
            </p:cNvSpPr>
            <p:nvPr/>
          </p:nvSpPr>
          <p:spPr bwMode="auto">
            <a:xfrm>
              <a:off x="2399" y="2330"/>
              <a:ext cx="2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GB">
                  <a:solidFill>
                    <a:srgbClr val="000000"/>
                  </a:solidFill>
                </a:rPr>
                <a:t>llll</a:t>
              </a: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21684" name="Group 53"/>
            <p:cNvGrpSpPr>
              <a:grpSpLocks/>
            </p:cNvGrpSpPr>
            <p:nvPr/>
          </p:nvGrpSpPr>
          <p:grpSpPr bwMode="auto">
            <a:xfrm>
              <a:off x="2694" y="3062"/>
              <a:ext cx="292" cy="250"/>
              <a:chOff x="1591" y="3908"/>
              <a:chExt cx="292" cy="250"/>
            </a:xfrm>
          </p:grpSpPr>
          <p:sp>
            <p:nvSpPr>
              <p:cNvPr id="21701" name="Text Box 54"/>
              <p:cNvSpPr txBox="1">
                <a:spLocks noChangeArrowheads="1"/>
              </p:cNvSpPr>
              <p:nvPr/>
            </p:nvSpPr>
            <p:spPr bwMode="auto">
              <a:xfrm>
                <a:off x="1591" y="3908"/>
                <a:ext cx="29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>
                    <a:solidFill>
                      <a:srgbClr val="000000"/>
                    </a:solidFill>
                  </a:rPr>
                  <a:t>llll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702" name="Line 55"/>
              <p:cNvSpPr>
                <a:spLocks noChangeShapeType="1"/>
              </p:cNvSpPr>
              <p:nvPr/>
            </p:nvSpPr>
            <p:spPr bwMode="auto">
              <a:xfrm flipV="1">
                <a:off x="1633" y="3965"/>
                <a:ext cx="207" cy="12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85" name="Group 56"/>
            <p:cNvGrpSpPr>
              <a:grpSpLocks/>
            </p:cNvGrpSpPr>
            <p:nvPr/>
          </p:nvGrpSpPr>
          <p:grpSpPr bwMode="auto">
            <a:xfrm>
              <a:off x="2399" y="2580"/>
              <a:ext cx="292" cy="250"/>
              <a:chOff x="1591" y="3908"/>
              <a:chExt cx="292" cy="250"/>
            </a:xfrm>
          </p:grpSpPr>
          <p:sp>
            <p:nvSpPr>
              <p:cNvPr id="21699" name="Text Box 57"/>
              <p:cNvSpPr txBox="1">
                <a:spLocks noChangeArrowheads="1"/>
              </p:cNvSpPr>
              <p:nvPr/>
            </p:nvSpPr>
            <p:spPr bwMode="auto">
              <a:xfrm>
                <a:off x="1591" y="3908"/>
                <a:ext cx="29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>
                    <a:solidFill>
                      <a:srgbClr val="000000"/>
                    </a:solidFill>
                  </a:rPr>
                  <a:t>llll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700" name="Line 58"/>
              <p:cNvSpPr>
                <a:spLocks noChangeShapeType="1"/>
              </p:cNvSpPr>
              <p:nvPr/>
            </p:nvSpPr>
            <p:spPr bwMode="auto">
              <a:xfrm flipV="1">
                <a:off x="1633" y="3965"/>
                <a:ext cx="207" cy="12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86" name="Group 59"/>
            <p:cNvGrpSpPr>
              <a:grpSpLocks/>
            </p:cNvGrpSpPr>
            <p:nvPr/>
          </p:nvGrpSpPr>
          <p:grpSpPr bwMode="auto">
            <a:xfrm>
              <a:off x="2399" y="2816"/>
              <a:ext cx="292" cy="250"/>
              <a:chOff x="1591" y="3908"/>
              <a:chExt cx="292" cy="250"/>
            </a:xfrm>
          </p:grpSpPr>
          <p:sp>
            <p:nvSpPr>
              <p:cNvPr id="21697" name="Text Box 60"/>
              <p:cNvSpPr txBox="1">
                <a:spLocks noChangeArrowheads="1"/>
              </p:cNvSpPr>
              <p:nvPr/>
            </p:nvSpPr>
            <p:spPr bwMode="auto">
              <a:xfrm>
                <a:off x="1591" y="3908"/>
                <a:ext cx="29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>
                    <a:solidFill>
                      <a:srgbClr val="000000"/>
                    </a:solidFill>
                  </a:rPr>
                  <a:t>llll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698" name="Line 61"/>
              <p:cNvSpPr>
                <a:spLocks noChangeShapeType="1"/>
              </p:cNvSpPr>
              <p:nvPr/>
            </p:nvSpPr>
            <p:spPr bwMode="auto">
              <a:xfrm flipV="1">
                <a:off x="1633" y="3965"/>
                <a:ext cx="207" cy="12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87" name="Group 62"/>
            <p:cNvGrpSpPr>
              <a:grpSpLocks/>
            </p:cNvGrpSpPr>
            <p:nvPr/>
          </p:nvGrpSpPr>
          <p:grpSpPr bwMode="auto">
            <a:xfrm>
              <a:off x="2694" y="2816"/>
              <a:ext cx="292" cy="250"/>
              <a:chOff x="1591" y="3908"/>
              <a:chExt cx="292" cy="250"/>
            </a:xfrm>
          </p:grpSpPr>
          <p:sp>
            <p:nvSpPr>
              <p:cNvPr id="21695" name="Text Box 63"/>
              <p:cNvSpPr txBox="1">
                <a:spLocks noChangeArrowheads="1"/>
              </p:cNvSpPr>
              <p:nvPr/>
            </p:nvSpPr>
            <p:spPr bwMode="auto">
              <a:xfrm>
                <a:off x="1591" y="3908"/>
                <a:ext cx="29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>
                    <a:solidFill>
                      <a:srgbClr val="000000"/>
                    </a:solidFill>
                  </a:rPr>
                  <a:t>llll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696" name="Line 64"/>
              <p:cNvSpPr>
                <a:spLocks noChangeShapeType="1"/>
              </p:cNvSpPr>
              <p:nvPr/>
            </p:nvSpPr>
            <p:spPr bwMode="auto">
              <a:xfrm flipV="1">
                <a:off x="1633" y="3965"/>
                <a:ext cx="207" cy="12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688" name="Text Box 65"/>
            <p:cNvSpPr txBox="1">
              <a:spLocks noChangeArrowheads="1"/>
            </p:cNvSpPr>
            <p:nvPr/>
          </p:nvSpPr>
          <p:spPr bwMode="auto">
            <a:xfrm>
              <a:off x="2932" y="2817"/>
              <a:ext cx="24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GB">
                  <a:solidFill>
                    <a:srgbClr val="000000"/>
                  </a:solidFill>
                </a:rPr>
                <a:t>lll</a:t>
              </a: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21689" name="Group 66"/>
            <p:cNvGrpSpPr>
              <a:grpSpLocks/>
            </p:cNvGrpSpPr>
            <p:nvPr/>
          </p:nvGrpSpPr>
          <p:grpSpPr bwMode="auto">
            <a:xfrm>
              <a:off x="2399" y="3062"/>
              <a:ext cx="292" cy="250"/>
              <a:chOff x="1591" y="3908"/>
              <a:chExt cx="292" cy="250"/>
            </a:xfrm>
          </p:grpSpPr>
          <p:sp>
            <p:nvSpPr>
              <p:cNvPr id="21693" name="Text Box 67"/>
              <p:cNvSpPr txBox="1">
                <a:spLocks noChangeArrowheads="1"/>
              </p:cNvSpPr>
              <p:nvPr/>
            </p:nvSpPr>
            <p:spPr bwMode="auto">
              <a:xfrm>
                <a:off x="1591" y="3908"/>
                <a:ext cx="29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>
                    <a:solidFill>
                      <a:srgbClr val="000000"/>
                    </a:solidFill>
                  </a:rPr>
                  <a:t>llll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694" name="Line 68"/>
              <p:cNvSpPr>
                <a:spLocks noChangeShapeType="1"/>
              </p:cNvSpPr>
              <p:nvPr/>
            </p:nvSpPr>
            <p:spPr bwMode="auto">
              <a:xfrm flipV="1">
                <a:off x="1633" y="3965"/>
                <a:ext cx="207" cy="12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90" name="Group 69"/>
            <p:cNvGrpSpPr>
              <a:grpSpLocks/>
            </p:cNvGrpSpPr>
            <p:nvPr/>
          </p:nvGrpSpPr>
          <p:grpSpPr bwMode="auto">
            <a:xfrm>
              <a:off x="2399" y="3316"/>
              <a:ext cx="292" cy="250"/>
              <a:chOff x="1591" y="3908"/>
              <a:chExt cx="292" cy="250"/>
            </a:xfrm>
          </p:grpSpPr>
          <p:sp>
            <p:nvSpPr>
              <p:cNvPr id="21691" name="Text Box 70"/>
              <p:cNvSpPr txBox="1">
                <a:spLocks noChangeArrowheads="1"/>
              </p:cNvSpPr>
              <p:nvPr/>
            </p:nvSpPr>
            <p:spPr bwMode="auto">
              <a:xfrm>
                <a:off x="1591" y="3908"/>
                <a:ext cx="29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>
                    <a:solidFill>
                      <a:srgbClr val="000000"/>
                    </a:solidFill>
                  </a:rPr>
                  <a:t>llll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692" name="Line 71"/>
              <p:cNvSpPr>
                <a:spLocks noChangeShapeType="1"/>
              </p:cNvSpPr>
              <p:nvPr/>
            </p:nvSpPr>
            <p:spPr bwMode="auto">
              <a:xfrm flipV="1">
                <a:off x="1633" y="3965"/>
                <a:ext cx="207" cy="12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1554" name="Group 72"/>
          <p:cNvGrpSpPr>
            <a:grpSpLocks/>
          </p:cNvGrpSpPr>
          <p:nvPr/>
        </p:nvGrpSpPr>
        <p:grpSpPr bwMode="auto">
          <a:xfrm>
            <a:off x="993775" y="855663"/>
            <a:ext cx="7127875" cy="1822450"/>
            <a:chOff x="499" y="2614"/>
            <a:chExt cx="4490" cy="1148"/>
          </a:xfrm>
        </p:grpSpPr>
        <p:sp>
          <p:nvSpPr>
            <p:cNvPr id="21614" name="Rectangle 73"/>
            <p:cNvSpPr>
              <a:spLocks noChangeArrowheads="1"/>
            </p:cNvSpPr>
            <p:nvPr/>
          </p:nvSpPr>
          <p:spPr bwMode="auto">
            <a:xfrm>
              <a:off x="2359" y="3475"/>
              <a:ext cx="408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58</a:t>
              </a:r>
            </a:p>
          </p:txBody>
        </p:sp>
        <p:sp>
          <p:nvSpPr>
            <p:cNvPr id="21615" name="Rectangle 74"/>
            <p:cNvSpPr>
              <a:spLocks noChangeArrowheads="1"/>
            </p:cNvSpPr>
            <p:nvPr/>
          </p:nvSpPr>
          <p:spPr bwMode="auto">
            <a:xfrm>
              <a:off x="2359" y="3188"/>
              <a:ext cx="408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60</a:t>
              </a:r>
            </a:p>
          </p:txBody>
        </p:sp>
        <p:sp>
          <p:nvSpPr>
            <p:cNvPr id="21616" name="Rectangle 75"/>
            <p:cNvSpPr>
              <a:spLocks noChangeArrowheads="1"/>
            </p:cNvSpPr>
            <p:nvPr/>
          </p:nvSpPr>
          <p:spPr bwMode="auto">
            <a:xfrm>
              <a:off x="2359" y="2901"/>
              <a:ext cx="408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58</a:t>
              </a:r>
            </a:p>
          </p:txBody>
        </p:sp>
        <p:sp>
          <p:nvSpPr>
            <p:cNvPr id="21617" name="Rectangle 76"/>
            <p:cNvSpPr>
              <a:spLocks noChangeArrowheads="1"/>
            </p:cNvSpPr>
            <p:nvPr/>
          </p:nvSpPr>
          <p:spPr bwMode="auto">
            <a:xfrm>
              <a:off x="2359" y="2614"/>
              <a:ext cx="408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56</a:t>
              </a:r>
            </a:p>
          </p:txBody>
        </p:sp>
        <p:sp>
          <p:nvSpPr>
            <p:cNvPr id="21618" name="Rectangle 77"/>
            <p:cNvSpPr>
              <a:spLocks noChangeArrowheads="1"/>
            </p:cNvSpPr>
            <p:nvPr/>
          </p:nvSpPr>
          <p:spPr bwMode="auto">
            <a:xfrm>
              <a:off x="1996" y="3475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59</a:t>
              </a:r>
            </a:p>
          </p:txBody>
        </p:sp>
        <p:sp>
          <p:nvSpPr>
            <p:cNvPr id="21619" name="Rectangle 78"/>
            <p:cNvSpPr>
              <a:spLocks noChangeArrowheads="1"/>
            </p:cNvSpPr>
            <p:nvPr/>
          </p:nvSpPr>
          <p:spPr bwMode="auto">
            <a:xfrm>
              <a:off x="1996" y="3188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59</a:t>
              </a:r>
            </a:p>
          </p:txBody>
        </p:sp>
        <p:sp>
          <p:nvSpPr>
            <p:cNvPr id="21620" name="Rectangle 79"/>
            <p:cNvSpPr>
              <a:spLocks noChangeArrowheads="1"/>
            </p:cNvSpPr>
            <p:nvPr/>
          </p:nvSpPr>
          <p:spPr bwMode="auto">
            <a:xfrm>
              <a:off x="1996" y="2901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57</a:t>
              </a:r>
            </a:p>
          </p:txBody>
        </p:sp>
        <p:sp>
          <p:nvSpPr>
            <p:cNvPr id="21621" name="Rectangle 80"/>
            <p:cNvSpPr>
              <a:spLocks noChangeArrowheads="1"/>
            </p:cNvSpPr>
            <p:nvPr/>
          </p:nvSpPr>
          <p:spPr bwMode="auto">
            <a:xfrm>
              <a:off x="1996" y="2614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60</a:t>
              </a:r>
            </a:p>
          </p:txBody>
        </p:sp>
        <p:sp>
          <p:nvSpPr>
            <p:cNvPr id="21622" name="Rectangle 81"/>
            <p:cNvSpPr>
              <a:spLocks noChangeArrowheads="1"/>
            </p:cNvSpPr>
            <p:nvPr/>
          </p:nvSpPr>
          <p:spPr bwMode="auto">
            <a:xfrm>
              <a:off x="1610" y="3475"/>
              <a:ext cx="386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61</a:t>
              </a:r>
            </a:p>
          </p:txBody>
        </p:sp>
        <p:sp>
          <p:nvSpPr>
            <p:cNvPr id="21623" name="Rectangle 82"/>
            <p:cNvSpPr>
              <a:spLocks noChangeArrowheads="1"/>
            </p:cNvSpPr>
            <p:nvPr/>
          </p:nvSpPr>
          <p:spPr bwMode="auto">
            <a:xfrm>
              <a:off x="1610" y="3188"/>
              <a:ext cx="386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59</a:t>
              </a:r>
            </a:p>
          </p:txBody>
        </p:sp>
        <p:sp>
          <p:nvSpPr>
            <p:cNvPr id="21624" name="Rectangle 83"/>
            <p:cNvSpPr>
              <a:spLocks noChangeArrowheads="1"/>
            </p:cNvSpPr>
            <p:nvPr/>
          </p:nvSpPr>
          <p:spPr bwMode="auto">
            <a:xfrm>
              <a:off x="1610" y="2901"/>
              <a:ext cx="386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59</a:t>
              </a:r>
            </a:p>
          </p:txBody>
        </p:sp>
        <p:sp>
          <p:nvSpPr>
            <p:cNvPr id="21625" name="Rectangle 84"/>
            <p:cNvSpPr>
              <a:spLocks noChangeArrowheads="1"/>
            </p:cNvSpPr>
            <p:nvPr/>
          </p:nvSpPr>
          <p:spPr bwMode="auto">
            <a:xfrm>
              <a:off x="1610" y="2614"/>
              <a:ext cx="386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57</a:t>
              </a:r>
            </a:p>
          </p:txBody>
        </p:sp>
        <p:sp>
          <p:nvSpPr>
            <p:cNvPr id="21626" name="Rectangle 85"/>
            <p:cNvSpPr>
              <a:spLocks noChangeArrowheads="1"/>
            </p:cNvSpPr>
            <p:nvPr/>
          </p:nvSpPr>
          <p:spPr bwMode="auto">
            <a:xfrm>
              <a:off x="1225" y="3475"/>
              <a:ext cx="38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60</a:t>
              </a:r>
            </a:p>
          </p:txBody>
        </p:sp>
        <p:sp>
          <p:nvSpPr>
            <p:cNvPr id="21627" name="Rectangle 86"/>
            <p:cNvSpPr>
              <a:spLocks noChangeArrowheads="1"/>
            </p:cNvSpPr>
            <p:nvPr/>
          </p:nvSpPr>
          <p:spPr bwMode="auto">
            <a:xfrm>
              <a:off x="1225" y="3188"/>
              <a:ext cx="38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60</a:t>
              </a:r>
            </a:p>
          </p:txBody>
        </p:sp>
        <p:sp>
          <p:nvSpPr>
            <p:cNvPr id="21628" name="Rectangle 87"/>
            <p:cNvSpPr>
              <a:spLocks noChangeArrowheads="1"/>
            </p:cNvSpPr>
            <p:nvPr/>
          </p:nvSpPr>
          <p:spPr bwMode="auto">
            <a:xfrm>
              <a:off x="1225" y="2901"/>
              <a:ext cx="38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56</a:t>
              </a:r>
            </a:p>
          </p:txBody>
        </p:sp>
        <p:sp>
          <p:nvSpPr>
            <p:cNvPr id="21629" name="Rectangle 88"/>
            <p:cNvSpPr>
              <a:spLocks noChangeArrowheads="1"/>
            </p:cNvSpPr>
            <p:nvPr/>
          </p:nvSpPr>
          <p:spPr bwMode="auto">
            <a:xfrm>
              <a:off x="1225" y="2614"/>
              <a:ext cx="38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59</a:t>
              </a:r>
            </a:p>
          </p:txBody>
        </p:sp>
        <p:sp>
          <p:nvSpPr>
            <p:cNvPr id="21630" name="Rectangle 89"/>
            <p:cNvSpPr>
              <a:spLocks noChangeArrowheads="1"/>
            </p:cNvSpPr>
            <p:nvPr/>
          </p:nvSpPr>
          <p:spPr bwMode="auto">
            <a:xfrm>
              <a:off x="862" y="3475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58</a:t>
              </a:r>
            </a:p>
          </p:txBody>
        </p:sp>
        <p:sp>
          <p:nvSpPr>
            <p:cNvPr id="21631" name="Rectangle 90"/>
            <p:cNvSpPr>
              <a:spLocks noChangeArrowheads="1"/>
            </p:cNvSpPr>
            <p:nvPr/>
          </p:nvSpPr>
          <p:spPr bwMode="auto">
            <a:xfrm>
              <a:off x="862" y="3188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58</a:t>
              </a:r>
            </a:p>
          </p:txBody>
        </p:sp>
        <p:sp>
          <p:nvSpPr>
            <p:cNvPr id="21632" name="Rectangle 91"/>
            <p:cNvSpPr>
              <a:spLocks noChangeArrowheads="1"/>
            </p:cNvSpPr>
            <p:nvPr/>
          </p:nvSpPr>
          <p:spPr bwMode="auto">
            <a:xfrm>
              <a:off x="862" y="2901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59</a:t>
              </a:r>
            </a:p>
          </p:txBody>
        </p:sp>
        <p:sp>
          <p:nvSpPr>
            <p:cNvPr id="21633" name="Rectangle 92"/>
            <p:cNvSpPr>
              <a:spLocks noChangeArrowheads="1"/>
            </p:cNvSpPr>
            <p:nvPr/>
          </p:nvSpPr>
          <p:spPr bwMode="auto">
            <a:xfrm>
              <a:off x="862" y="2614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56</a:t>
              </a:r>
            </a:p>
          </p:txBody>
        </p:sp>
        <p:sp>
          <p:nvSpPr>
            <p:cNvPr id="21634" name="Rectangle 93"/>
            <p:cNvSpPr>
              <a:spLocks noChangeArrowheads="1"/>
            </p:cNvSpPr>
            <p:nvPr/>
          </p:nvSpPr>
          <p:spPr bwMode="auto">
            <a:xfrm>
              <a:off x="499" y="3475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61</a:t>
              </a:r>
            </a:p>
          </p:txBody>
        </p:sp>
        <p:sp>
          <p:nvSpPr>
            <p:cNvPr id="21635" name="Rectangle 94"/>
            <p:cNvSpPr>
              <a:spLocks noChangeArrowheads="1"/>
            </p:cNvSpPr>
            <p:nvPr/>
          </p:nvSpPr>
          <p:spPr bwMode="auto">
            <a:xfrm>
              <a:off x="499" y="3188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60</a:t>
              </a:r>
            </a:p>
          </p:txBody>
        </p:sp>
        <p:sp>
          <p:nvSpPr>
            <p:cNvPr id="21636" name="Rectangle 95"/>
            <p:cNvSpPr>
              <a:spLocks noChangeArrowheads="1"/>
            </p:cNvSpPr>
            <p:nvPr/>
          </p:nvSpPr>
          <p:spPr bwMode="auto">
            <a:xfrm>
              <a:off x="499" y="2901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57</a:t>
              </a:r>
            </a:p>
          </p:txBody>
        </p:sp>
        <p:sp>
          <p:nvSpPr>
            <p:cNvPr id="21637" name="Rectangle 96"/>
            <p:cNvSpPr>
              <a:spLocks noChangeArrowheads="1"/>
            </p:cNvSpPr>
            <p:nvPr/>
          </p:nvSpPr>
          <p:spPr bwMode="auto">
            <a:xfrm>
              <a:off x="499" y="2614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58</a:t>
              </a:r>
            </a:p>
          </p:txBody>
        </p:sp>
        <p:sp>
          <p:nvSpPr>
            <p:cNvPr id="21638" name="Rectangle 97"/>
            <p:cNvSpPr>
              <a:spLocks noChangeArrowheads="1"/>
            </p:cNvSpPr>
            <p:nvPr/>
          </p:nvSpPr>
          <p:spPr bwMode="auto">
            <a:xfrm>
              <a:off x="4241" y="3475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58</a:t>
              </a:r>
            </a:p>
          </p:txBody>
        </p:sp>
        <p:sp>
          <p:nvSpPr>
            <p:cNvPr id="21639" name="Rectangle 98"/>
            <p:cNvSpPr>
              <a:spLocks noChangeArrowheads="1"/>
            </p:cNvSpPr>
            <p:nvPr/>
          </p:nvSpPr>
          <p:spPr bwMode="auto">
            <a:xfrm>
              <a:off x="4241" y="3188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62</a:t>
              </a:r>
            </a:p>
          </p:txBody>
        </p:sp>
        <p:sp>
          <p:nvSpPr>
            <p:cNvPr id="21640" name="Rectangle 99"/>
            <p:cNvSpPr>
              <a:spLocks noChangeArrowheads="1"/>
            </p:cNvSpPr>
            <p:nvPr/>
          </p:nvSpPr>
          <p:spPr bwMode="auto">
            <a:xfrm>
              <a:off x="4241" y="2901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59</a:t>
              </a:r>
            </a:p>
          </p:txBody>
        </p:sp>
        <p:sp>
          <p:nvSpPr>
            <p:cNvPr id="21641" name="Rectangle 100"/>
            <p:cNvSpPr>
              <a:spLocks noChangeArrowheads="1"/>
            </p:cNvSpPr>
            <p:nvPr/>
          </p:nvSpPr>
          <p:spPr bwMode="auto">
            <a:xfrm>
              <a:off x="4241" y="2614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58</a:t>
              </a:r>
            </a:p>
          </p:txBody>
        </p:sp>
        <p:sp>
          <p:nvSpPr>
            <p:cNvPr id="21642" name="Rectangle 101"/>
            <p:cNvSpPr>
              <a:spLocks noChangeArrowheads="1"/>
            </p:cNvSpPr>
            <p:nvPr/>
          </p:nvSpPr>
          <p:spPr bwMode="auto">
            <a:xfrm>
              <a:off x="4604" y="3475"/>
              <a:ext cx="38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60</a:t>
              </a:r>
            </a:p>
          </p:txBody>
        </p:sp>
        <p:sp>
          <p:nvSpPr>
            <p:cNvPr id="21643" name="Rectangle 102"/>
            <p:cNvSpPr>
              <a:spLocks noChangeArrowheads="1"/>
            </p:cNvSpPr>
            <p:nvPr/>
          </p:nvSpPr>
          <p:spPr bwMode="auto">
            <a:xfrm>
              <a:off x="3878" y="3475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61</a:t>
              </a:r>
            </a:p>
          </p:txBody>
        </p:sp>
        <p:sp>
          <p:nvSpPr>
            <p:cNvPr id="21644" name="Rectangle 103"/>
            <p:cNvSpPr>
              <a:spLocks noChangeArrowheads="1"/>
            </p:cNvSpPr>
            <p:nvPr/>
          </p:nvSpPr>
          <p:spPr bwMode="auto">
            <a:xfrm>
              <a:off x="3515" y="3475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59</a:t>
              </a:r>
            </a:p>
          </p:txBody>
        </p:sp>
        <p:sp>
          <p:nvSpPr>
            <p:cNvPr id="21645" name="Rectangle 104"/>
            <p:cNvSpPr>
              <a:spLocks noChangeArrowheads="1"/>
            </p:cNvSpPr>
            <p:nvPr/>
          </p:nvSpPr>
          <p:spPr bwMode="auto">
            <a:xfrm>
              <a:off x="3130" y="3475"/>
              <a:ext cx="38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62</a:t>
              </a:r>
            </a:p>
          </p:txBody>
        </p:sp>
        <p:sp>
          <p:nvSpPr>
            <p:cNvPr id="21646" name="Rectangle 105"/>
            <p:cNvSpPr>
              <a:spLocks noChangeArrowheads="1"/>
            </p:cNvSpPr>
            <p:nvPr/>
          </p:nvSpPr>
          <p:spPr bwMode="auto">
            <a:xfrm>
              <a:off x="2767" y="3475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57</a:t>
              </a:r>
            </a:p>
          </p:txBody>
        </p:sp>
        <p:sp>
          <p:nvSpPr>
            <p:cNvPr id="21647" name="Rectangle 106"/>
            <p:cNvSpPr>
              <a:spLocks noChangeArrowheads="1"/>
            </p:cNvSpPr>
            <p:nvPr/>
          </p:nvSpPr>
          <p:spPr bwMode="auto">
            <a:xfrm>
              <a:off x="4604" y="3188"/>
              <a:ext cx="38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59</a:t>
              </a:r>
            </a:p>
          </p:txBody>
        </p:sp>
        <p:sp>
          <p:nvSpPr>
            <p:cNvPr id="21648" name="Rectangle 107"/>
            <p:cNvSpPr>
              <a:spLocks noChangeArrowheads="1"/>
            </p:cNvSpPr>
            <p:nvPr/>
          </p:nvSpPr>
          <p:spPr bwMode="auto">
            <a:xfrm>
              <a:off x="3878" y="3188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60</a:t>
              </a:r>
            </a:p>
          </p:txBody>
        </p:sp>
        <p:sp>
          <p:nvSpPr>
            <p:cNvPr id="21649" name="Rectangle 108"/>
            <p:cNvSpPr>
              <a:spLocks noChangeArrowheads="1"/>
            </p:cNvSpPr>
            <p:nvPr/>
          </p:nvSpPr>
          <p:spPr bwMode="auto">
            <a:xfrm>
              <a:off x="3515" y="3188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59</a:t>
              </a:r>
            </a:p>
          </p:txBody>
        </p:sp>
        <p:sp>
          <p:nvSpPr>
            <p:cNvPr id="21650" name="Rectangle 109"/>
            <p:cNvSpPr>
              <a:spLocks noChangeArrowheads="1"/>
            </p:cNvSpPr>
            <p:nvPr/>
          </p:nvSpPr>
          <p:spPr bwMode="auto">
            <a:xfrm>
              <a:off x="3130" y="3188"/>
              <a:ext cx="38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61</a:t>
              </a:r>
            </a:p>
          </p:txBody>
        </p:sp>
        <p:sp>
          <p:nvSpPr>
            <p:cNvPr id="21651" name="Rectangle 110"/>
            <p:cNvSpPr>
              <a:spLocks noChangeArrowheads="1"/>
            </p:cNvSpPr>
            <p:nvPr/>
          </p:nvSpPr>
          <p:spPr bwMode="auto">
            <a:xfrm>
              <a:off x="2767" y="3188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59</a:t>
              </a:r>
            </a:p>
          </p:txBody>
        </p:sp>
        <p:sp>
          <p:nvSpPr>
            <p:cNvPr id="21652" name="Rectangle 111"/>
            <p:cNvSpPr>
              <a:spLocks noChangeArrowheads="1"/>
            </p:cNvSpPr>
            <p:nvPr/>
          </p:nvSpPr>
          <p:spPr bwMode="auto">
            <a:xfrm>
              <a:off x="4604" y="2901"/>
              <a:ext cx="38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62</a:t>
              </a:r>
            </a:p>
          </p:txBody>
        </p:sp>
        <p:sp>
          <p:nvSpPr>
            <p:cNvPr id="21653" name="Rectangle 112"/>
            <p:cNvSpPr>
              <a:spLocks noChangeArrowheads="1"/>
            </p:cNvSpPr>
            <p:nvPr/>
          </p:nvSpPr>
          <p:spPr bwMode="auto">
            <a:xfrm>
              <a:off x="3878" y="2901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58</a:t>
              </a:r>
            </a:p>
          </p:txBody>
        </p:sp>
        <p:sp>
          <p:nvSpPr>
            <p:cNvPr id="21654" name="Rectangle 113"/>
            <p:cNvSpPr>
              <a:spLocks noChangeArrowheads="1"/>
            </p:cNvSpPr>
            <p:nvPr/>
          </p:nvSpPr>
          <p:spPr bwMode="auto">
            <a:xfrm>
              <a:off x="3515" y="2901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61</a:t>
              </a:r>
            </a:p>
          </p:txBody>
        </p:sp>
        <p:sp>
          <p:nvSpPr>
            <p:cNvPr id="21655" name="Rectangle 114"/>
            <p:cNvSpPr>
              <a:spLocks noChangeArrowheads="1"/>
            </p:cNvSpPr>
            <p:nvPr/>
          </p:nvSpPr>
          <p:spPr bwMode="auto">
            <a:xfrm>
              <a:off x="3130" y="2901"/>
              <a:ext cx="38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59</a:t>
              </a:r>
            </a:p>
          </p:txBody>
        </p:sp>
        <p:sp>
          <p:nvSpPr>
            <p:cNvPr id="21656" name="Rectangle 115"/>
            <p:cNvSpPr>
              <a:spLocks noChangeArrowheads="1"/>
            </p:cNvSpPr>
            <p:nvPr/>
          </p:nvSpPr>
          <p:spPr bwMode="auto">
            <a:xfrm>
              <a:off x="2767" y="2901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60</a:t>
              </a:r>
            </a:p>
          </p:txBody>
        </p:sp>
        <p:sp>
          <p:nvSpPr>
            <p:cNvPr id="21657" name="Rectangle 116"/>
            <p:cNvSpPr>
              <a:spLocks noChangeArrowheads="1"/>
            </p:cNvSpPr>
            <p:nvPr/>
          </p:nvSpPr>
          <p:spPr bwMode="auto">
            <a:xfrm>
              <a:off x="4604" y="2614"/>
              <a:ext cx="38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59</a:t>
              </a:r>
            </a:p>
          </p:txBody>
        </p:sp>
        <p:sp>
          <p:nvSpPr>
            <p:cNvPr id="21658" name="Rectangle 117"/>
            <p:cNvSpPr>
              <a:spLocks noChangeArrowheads="1"/>
            </p:cNvSpPr>
            <p:nvPr/>
          </p:nvSpPr>
          <p:spPr bwMode="auto">
            <a:xfrm>
              <a:off x="3878" y="2614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60</a:t>
              </a:r>
            </a:p>
          </p:txBody>
        </p:sp>
        <p:sp>
          <p:nvSpPr>
            <p:cNvPr id="21659" name="Rectangle 118"/>
            <p:cNvSpPr>
              <a:spLocks noChangeArrowheads="1"/>
            </p:cNvSpPr>
            <p:nvPr/>
          </p:nvSpPr>
          <p:spPr bwMode="auto">
            <a:xfrm>
              <a:off x="3515" y="2614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58</a:t>
              </a:r>
            </a:p>
          </p:txBody>
        </p:sp>
        <p:sp>
          <p:nvSpPr>
            <p:cNvPr id="21660" name="Rectangle 119"/>
            <p:cNvSpPr>
              <a:spLocks noChangeArrowheads="1"/>
            </p:cNvSpPr>
            <p:nvPr/>
          </p:nvSpPr>
          <p:spPr bwMode="auto">
            <a:xfrm>
              <a:off x="3130" y="2614"/>
              <a:ext cx="38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60</a:t>
              </a:r>
            </a:p>
          </p:txBody>
        </p:sp>
        <p:sp>
          <p:nvSpPr>
            <p:cNvPr id="21661" name="Rectangle 120"/>
            <p:cNvSpPr>
              <a:spLocks noChangeArrowheads="1"/>
            </p:cNvSpPr>
            <p:nvPr/>
          </p:nvSpPr>
          <p:spPr bwMode="auto">
            <a:xfrm>
              <a:off x="2767" y="2614"/>
              <a:ext cx="36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>
                <a:spcBef>
                  <a:spcPct val="20000"/>
                </a:spcBef>
              </a:pPr>
              <a:r>
                <a:rPr lang="en-GB" sz="2400">
                  <a:solidFill>
                    <a:srgbClr val="008000"/>
                  </a:solidFill>
                </a:rPr>
                <a:t>62</a:t>
              </a:r>
            </a:p>
          </p:txBody>
        </p:sp>
        <p:sp>
          <p:nvSpPr>
            <p:cNvPr id="21662" name="Line 121"/>
            <p:cNvSpPr>
              <a:spLocks noChangeShapeType="1"/>
            </p:cNvSpPr>
            <p:nvPr/>
          </p:nvSpPr>
          <p:spPr bwMode="auto">
            <a:xfrm>
              <a:off x="499" y="2614"/>
              <a:ext cx="449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3" name="Line 122"/>
            <p:cNvSpPr>
              <a:spLocks noChangeShapeType="1"/>
            </p:cNvSpPr>
            <p:nvPr/>
          </p:nvSpPr>
          <p:spPr bwMode="auto">
            <a:xfrm>
              <a:off x="499" y="2901"/>
              <a:ext cx="44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4" name="Line 123"/>
            <p:cNvSpPr>
              <a:spLocks noChangeShapeType="1"/>
            </p:cNvSpPr>
            <p:nvPr/>
          </p:nvSpPr>
          <p:spPr bwMode="auto">
            <a:xfrm>
              <a:off x="499" y="3188"/>
              <a:ext cx="44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5" name="Line 124"/>
            <p:cNvSpPr>
              <a:spLocks noChangeShapeType="1"/>
            </p:cNvSpPr>
            <p:nvPr/>
          </p:nvSpPr>
          <p:spPr bwMode="auto">
            <a:xfrm>
              <a:off x="499" y="3475"/>
              <a:ext cx="44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6" name="Line 125"/>
            <p:cNvSpPr>
              <a:spLocks noChangeShapeType="1"/>
            </p:cNvSpPr>
            <p:nvPr/>
          </p:nvSpPr>
          <p:spPr bwMode="auto">
            <a:xfrm>
              <a:off x="499" y="3762"/>
              <a:ext cx="449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7" name="Line 126"/>
            <p:cNvSpPr>
              <a:spLocks noChangeShapeType="1"/>
            </p:cNvSpPr>
            <p:nvPr/>
          </p:nvSpPr>
          <p:spPr bwMode="auto">
            <a:xfrm>
              <a:off x="499" y="2614"/>
              <a:ext cx="0" cy="114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8" name="Line 127"/>
            <p:cNvSpPr>
              <a:spLocks noChangeShapeType="1"/>
            </p:cNvSpPr>
            <p:nvPr/>
          </p:nvSpPr>
          <p:spPr bwMode="auto">
            <a:xfrm>
              <a:off x="3130" y="2614"/>
              <a:ext cx="0" cy="11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9" name="Line 128"/>
            <p:cNvSpPr>
              <a:spLocks noChangeShapeType="1"/>
            </p:cNvSpPr>
            <p:nvPr/>
          </p:nvSpPr>
          <p:spPr bwMode="auto">
            <a:xfrm>
              <a:off x="3515" y="2614"/>
              <a:ext cx="0" cy="11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0" name="Line 129"/>
            <p:cNvSpPr>
              <a:spLocks noChangeShapeType="1"/>
            </p:cNvSpPr>
            <p:nvPr/>
          </p:nvSpPr>
          <p:spPr bwMode="auto">
            <a:xfrm>
              <a:off x="3878" y="2614"/>
              <a:ext cx="0" cy="11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1" name="Line 130"/>
            <p:cNvSpPr>
              <a:spLocks noChangeShapeType="1"/>
            </p:cNvSpPr>
            <p:nvPr/>
          </p:nvSpPr>
          <p:spPr bwMode="auto">
            <a:xfrm>
              <a:off x="4241" y="2614"/>
              <a:ext cx="0" cy="11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2" name="Line 131"/>
            <p:cNvSpPr>
              <a:spLocks noChangeShapeType="1"/>
            </p:cNvSpPr>
            <p:nvPr/>
          </p:nvSpPr>
          <p:spPr bwMode="auto">
            <a:xfrm>
              <a:off x="4989" y="2614"/>
              <a:ext cx="0" cy="114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3" name="Line 132"/>
            <p:cNvSpPr>
              <a:spLocks noChangeShapeType="1"/>
            </p:cNvSpPr>
            <p:nvPr/>
          </p:nvSpPr>
          <p:spPr bwMode="auto">
            <a:xfrm>
              <a:off x="4604" y="2614"/>
              <a:ext cx="0" cy="11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4" name="Line 133"/>
            <p:cNvSpPr>
              <a:spLocks noChangeShapeType="1"/>
            </p:cNvSpPr>
            <p:nvPr/>
          </p:nvSpPr>
          <p:spPr bwMode="auto">
            <a:xfrm>
              <a:off x="862" y="2614"/>
              <a:ext cx="0" cy="11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5" name="Line 134"/>
            <p:cNvSpPr>
              <a:spLocks noChangeShapeType="1"/>
            </p:cNvSpPr>
            <p:nvPr/>
          </p:nvSpPr>
          <p:spPr bwMode="auto">
            <a:xfrm>
              <a:off x="1225" y="2614"/>
              <a:ext cx="0" cy="11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6" name="Line 135"/>
            <p:cNvSpPr>
              <a:spLocks noChangeShapeType="1"/>
            </p:cNvSpPr>
            <p:nvPr/>
          </p:nvSpPr>
          <p:spPr bwMode="auto">
            <a:xfrm>
              <a:off x="1610" y="2614"/>
              <a:ext cx="0" cy="11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7" name="Line 136"/>
            <p:cNvSpPr>
              <a:spLocks noChangeShapeType="1"/>
            </p:cNvSpPr>
            <p:nvPr/>
          </p:nvSpPr>
          <p:spPr bwMode="auto">
            <a:xfrm>
              <a:off x="1996" y="2614"/>
              <a:ext cx="0" cy="11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8" name="Line 137"/>
            <p:cNvSpPr>
              <a:spLocks noChangeShapeType="1"/>
            </p:cNvSpPr>
            <p:nvPr/>
          </p:nvSpPr>
          <p:spPr bwMode="auto">
            <a:xfrm>
              <a:off x="2359" y="2614"/>
              <a:ext cx="0" cy="11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9" name="Line 138"/>
            <p:cNvSpPr>
              <a:spLocks noChangeShapeType="1"/>
            </p:cNvSpPr>
            <p:nvPr/>
          </p:nvSpPr>
          <p:spPr bwMode="auto">
            <a:xfrm>
              <a:off x="2767" y="2614"/>
              <a:ext cx="0" cy="11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55" name="Group 139"/>
          <p:cNvGrpSpPr>
            <a:grpSpLocks/>
          </p:cNvGrpSpPr>
          <p:nvPr/>
        </p:nvGrpSpPr>
        <p:grpSpPr bwMode="auto">
          <a:xfrm>
            <a:off x="1023938" y="825500"/>
            <a:ext cx="3519487" cy="520700"/>
            <a:chOff x="645" y="520"/>
            <a:chExt cx="2217" cy="328"/>
          </a:xfrm>
        </p:grpSpPr>
        <p:sp>
          <p:nvSpPr>
            <p:cNvPr id="21608" name="Text Box 140"/>
            <p:cNvSpPr txBox="1">
              <a:spLocks noChangeArrowheads="1"/>
            </p:cNvSpPr>
            <p:nvPr/>
          </p:nvSpPr>
          <p:spPr bwMode="auto">
            <a:xfrm>
              <a:off x="645" y="520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GB" sz="2800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21609" name="Text Box 141"/>
            <p:cNvSpPr txBox="1">
              <a:spLocks noChangeArrowheads="1"/>
            </p:cNvSpPr>
            <p:nvPr/>
          </p:nvSpPr>
          <p:spPr bwMode="auto">
            <a:xfrm>
              <a:off x="1064" y="521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GB" sz="2800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21610" name="Text Box 142"/>
            <p:cNvSpPr txBox="1">
              <a:spLocks noChangeArrowheads="1"/>
            </p:cNvSpPr>
            <p:nvPr/>
          </p:nvSpPr>
          <p:spPr bwMode="auto">
            <a:xfrm>
              <a:off x="1401" y="520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GB" sz="2800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21611" name="Text Box 143"/>
            <p:cNvSpPr txBox="1">
              <a:spLocks noChangeArrowheads="1"/>
            </p:cNvSpPr>
            <p:nvPr/>
          </p:nvSpPr>
          <p:spPr bwMode="auto">
            <a:xfrm>
              <a:off x="1819" y="520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GB" sz="2800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21612" name="Text Box 144"/>
            <p:cNvSpPr txBox="1">
              <a:spLocks noChangeArrowheads="1"/>
            </p:cNvSpPr>
            <p:nvPr/>
          </p:nvSpPr>
          <p:spPr bwMode="auto">
            <a:xfrm>
              <a:off x="2165" y="520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GB" sz="2800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21613" name="Text Box 145"/>
            <p:cNvSpPr txBox="1">
              <a:spLocks noChangeArrowheads="1"/>
            </p:cNvSpPr>
            <p:nvPr/>
          </p:nvSpPr>
          <p:spPr bwMode="auto">
            <a:xfrm>
              <a:off x="2584" y="520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GB" sz="2800">
                  <a:solidFill>
                    <a:srgbClr val="000000"/>
                  </a:solidFill>
                </a:rPr>
                <a:t>X</a:t>
              </a:r>
            </a:p>
          </p:txBody>
        </p:sp>
      </p:grpSp>
      <p:grpSp>
        <p:nvGrpSpPr>
          <p:cNvPr id="11" name="Group 146"/>
          <p:cNvGrpSpPr>
            <a:grpSpLocks/>
          </p:cNvGrpSpPr>
          <p:nvPr/>
        </p:nvGrpSpPr>
        <p:grpSpPr bwMode="auto">
          <a:xfrm>
            <a:off x="4602163" y="823913"/>
            <a:ext cx="3519487" cy="520700"/>
            <a:chOff x="645" y="520"/>
            <a:chExt cx="2217" cy="328"/>
          </a:xfrm>
        </p:grpSpPr>
        <p:sp>
          <p:nvSpPr>
            <p:cNvPr id="21602" name="Text Box 147"/>
            <p:cNvSpPr txBox="1">
              <a:spLocks noChangeArrowheads="1"/>
            </p:cNvSpPr>
            <p:nvPr/>
          </p:nvSpPr>
          <p:spPr bwMode="auto">
            <a:xfrm>
              <a:off x="645" y="520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GB" sz="2800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21603" name="Text Box 148"/>
            <p:cNvSpPr txBox="1">
              <a:spLocks noChangeArrowheads="1"/>
            </p:cNvSpPr>
            <p:nvPr/>
          </p:nvSpPr>
          <p:spPr bwMode="auto">
            <a:xfrm>
              <a:off x="1064" y="521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GB" sz="2800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21604" name="Text Box 149"/>
            <p:cNvSpPr txBox="1">
              <a:spLocks noChangeArrowheads="1"/>
            </p:cNvSpPr>
            <p:nvPr/>
          </p:nvSpPr>
          <p:spPr bwMode="auto">
            <a:xfrm>
              <a:off x="1401" y="520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GB" sz="2800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21605" name="Text Box 150"/>
            <p:cNvSpPr txBox="1">
              <a:spLocks noChangeArrowheads="1"/>
            </p:cNvSpPr>
            <p:nvPr/>
          </p:nvSpPr>
          <p:spPr bwMode="auto">
            <a:xfrm>
              <a:off x="1819" y="520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GB" sz="2800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21606" name="Text Box 151"/>
            <p:cNvSpPr txBox="1">
              <a:spLocks noChangeArrowheads="1"/>
            </p:cNvSpPr>
            <p:nvPr/>
          </p:nvSpPr>
          <p:spPr bwMode="auto">
            <a:xfrm>
              <a:off x="2165" y="520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GB" sz="2800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21607" name="Text Box 152"/>
            <p:cNvSpPr txBox="1">
              <a:spLocks noChangeArrowheads="1"/>
            </p:cNvSpPr>
            <p:nvPr/>
          </p:nvSpPr>
          <p:spPr bwMode="auto">
            <a:xfrm>
              <a:off x="2584" y="520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GB" sz="2800">
                  <a:solidFill>
                    <a:srgbClr val="000000"/>
                  </a:solidFill>
                </a:rPr>
                <a:t>X</a:t>
              </a:r>
            </a:p>
          </p:txBody>
        </p:sp>
      </p:grpSp>
      <p:grpSp>
        <p:nvGrpSpPr>
          <p:cNvPr id="12" name="Group 153"/>
          <p:cNvGrpSpPr>
            <a:grpSpLocks/>
          </p:cNvGrpSpPr>
          <p:nvPr/>
        </p:nvGrpSpPr>
        <p:grpSpPr bwMode="auto">
          <a:xfrm>
            <a:off x="1023938" y="2195513"/>
            <a:ext cx="7097712" cy="522287"/>
            <a:chOff x="645" y="1383"/>
            <a:chExt cx="4471" cy="329"/>
          </a:xfrm>
        </p:grpSpPr>
        <p:grpSp>
          <p:nvGrpSpPr>
            <p:cNvPr id="21588" name="Group 154"/>
            <p:cNvGrpSpPr>
              <a:grpSpLocks/>
            </p:cNvGrpSpPr>
            <p:nvPr/>
          </p:nvGrpSpPr>
          <p:grpSpPr bwMode="auto">
            <a:xfrm>
              <a:off x="645" y="1384"/>
              <a:ext cx="2217" cy="328"/>
              <a:chOff x="645" y="520"/>
              <a:chExt cx="2217" cy="328"/>
            </a:xfrm>
          </p:grpSpPr>
          <p:sp>
            <p:nvSpPr>
              <p:cNvPr id="21596" name="Text Box 155"/>
              <p:cNvSpPr txBox="1">
                <a:spLocks noChangeArrowheads="1"/>
              </p:cNvSpPr>
              <p:nvPr/>
            </p:nvSpPr>
            <p:spPr bwMode="auto">
              <a:xfrm>
                <a:off x="645" y="520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 sz="280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21597" name="Text Box 156"/>
              <p:cNvSpPr txBox="1">
                <a:spLocks noChangeArrowheads="1"/>
              </p:cNvSpPr>
              <p:nvPr/>
            </p:nvSpPr>
            <p:spPr bwMode="auto">
              <a:xfrm>
                <a:off x="1064" y="521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 sz="280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21598" name="Text Box 157"/>
              <p:cNvSpPr txBox="1">
                <a:spLocks noChangeArrowheads="1"/>
              </p:cNvSpPr>
              <p:nvPr/>
            </p:nvSpPr>
            <p:spPr bwMode="auto">
              <a:xfrm>
                <a:off x="1401" y="520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 sz="280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21599" name="Text Box 158"/>
              <p:cNvSpPr txBox="1">
                <a:spLocks noChangeArrowheads="1"/>
              </p:cNvSpPr>
              <p:nvPr/>
            </p:nvSpPr>
            <p:spPr bwMode="auto">
              <a:xfrm>
                <a:off x="1819" y="520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 sz="280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21600" name="Text Box 159"/>
              <p:cNvSpPr txBox="1">
                <a:spLocks noChangeArrowheads="1"/>
              </p:cNvSpPr>
              <p:nvPr/>
            </p:nvSpPr>
            <p:spPr bwMode="auto">
              <a:xfrm>
                <a:off x="2165" y="520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 sz="280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21601" name="Text Box 160"/>
              <p:cNvSpPr txBox="1">
                <a:spLocks noChangeArrowheads="1"/>
              </p:cNvSpPr>
              <p:nvPr/>
            </p:nvSpPr>
            <p:spPr bwMode="auto">
              <a:xfrm>
                <a:off x="2584" y="520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 sz="2800">
                    <a:solidFill>
                      <a:srgbClr val="000000"/>
                    </a:solidFill>
                  </a:rPr>
                  <a:t>X</a:t>
                </a:r>
              </a:p>
            </p:txBody>
          </p:sp>
        </p:grpSp>
        <p:grpSp>
          <p:nvGrpSpPr>
            <p:cNvPr id="21589" name="Group 161"/>
            <p:cNvGrpSpPr>
              <a:grpSpLocks/>
            </p:cNvGrpSpPr>
            <p:nvPr/>
          </p:nvGrpSpPr>
          <p:grpSpPr bwMode="auto">
            <a:xfrm>
              <a:off x="2899" y="1383"/>
              <a:ext cx="2217" cy="328"/>
              <a:chOff x="645" y="520"/>
              <a:chExt cx="2217" cy="328"/>
            </a:xfrm>
          </p:grpSpPr>
          <p:sp>
            <p:nvSpPr>
              <p:cNvPr id="21590" name="Text Box 162"/>
              <p:cNvSpPr txBox="1">
                <a:spLocks noChangeArrowheads="1"/>
              </p:cNvSpPr>
              <p:nvPr/>
            </p:nvSpPr>
            <p:spPr bwMode="auto">
              <a:xfrm>
                <a:off x="645" y="520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 sz="280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21591" name="Text Box 163"/>
              <p:cNvSpPr txBox="1">
                <a:spLocks noChangeArrowheads="1"/>
              </p:cNvSpPr>
              <p:nvPr/>
            </p:nvSpPr>
            <p:spPr bwMode="auto">
              <a:xfrm>
                <a:off x="1064" y="521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 sz="280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21592" name="Text Box 164"/>
              <p:cNvSpPr txBox="1">
                <a:spLocks noChangeArrowheads="1"/>
              </p:cNvSpPr>
              <p:nvPr/>
            </p:nvSpPr>
            <p:spPr bwMode="auto">
              <a:xfrm>
                <a:off x="1401" y="520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 sz="280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21593" name="Text Box 165"/>
              <p:cNvSpPr txBox="1">
                <a:spLocks noChangeArrowheads="1"/>
              </p:cNvSpPr>
              <p:nvPr/>
            </p:nvSpPr>
            <p:spPr bwMode="auto">
              <a:xfrm>
                <a:off x="1819" y="520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 sz="280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21594" name="Text Box 166"/>
              <p:cNvSpPr txBox="1">
                <a:spLocks noChangeArrowheads="1"/>
              </p:cNvSpPr>
              <p:nvPr/>
            </p:nvSpPr>
            <p:spPr bwMode="auto">
              <a:xfrm>
                <a:off x="2165" y="520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 sz="280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21595" name="Text Box 167"/>
              <p:cNvSpPr txBox="1">
                <a:spLocks noChangeArrowheads="1"/>
              </p:cNvSpPr>
              <p:nvPr/>
            </p:nvSpPr>
            <p:spPr bwMode="auto">
              <a:xfrm>
                <a:off x="2584" y="520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 sz="2800">
                    <a:solidFill>
                      <a:srgbClr val="000000"/>
                    </a:solidFill>
                  </a:rPr>
                  <a:t>X</a:t>
                </a:r>
              </a:p>
            </p:txBody>
          </p:sp>
        </p:grpSp>
      </p:grpSp>
      <p:grpSp>
        <p:nvGrpSpPr>
          <p:cNvPr id="15" name="Group 168"/>
          <p:cNvGrpSpPr>
            <a:grpSpLocks/>
          </p:cNvGrpSpPr>
          <p:nvPr/>
        </p:nvGrpSpPr>
        <p:grpSpPr bwMode="auto">
          <a:xfrm>
            <a:off x="1023938" y="1738313"/>
            <a:ext cx="7097712" cy="522287"/>
            <a:chOff x="645" y="1095"/>
            <a:chExt cx="4471" cy="329"/>
          </a:xfrm>
        </p:grpSpPr>
        <p:grpSp>
          <p:nvGrpSpPr>
            <p:cNvPr id="21574" name="Group 169"/>
            <p:cNvGrpSpPr>
              <a:grpSpLocks/>
            </p:cNvGrpSpPr>
            <p:nvPr/>
          </p:nvGrpSpPr>
          <p:grpSpPr bwMode="auto">
            <a:xfrm>
              <a:off x="645" y="1096"/>
              <a:ext cx="2217" cy="328"/>
              <a:chOff x="645" y="520"/>
              <a:chExt cx="2217" cy="328"/>
            </a:xfrm>
          </p:grpSpPr>
          <p:sp>
            <p:nvSpPr>
              <p:cNvPr id="21582" name="Text Box 170"/>
              <p:cNvSpPr txBox="1">
                <a:spLocks noChangeArrowheads="1"/>
              </p:cNvSpPr>
              <p:nvPr/>
            </p:nvSpPr>
            <p:spPr bwMode="auto">
              <a:xfrm>
                <a:off x="645" y="520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 sz="280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21583" name="Text Box 171"/>
              <p:cNvSpPr txBox="1">
                <a:spLocks noChangeArrowheads="1"/>
              </p:cNvSpPr>
              <p:nvPr/>
            </p:nvSpPr>
            <p:spPr bwMode="auto">
              <a:xfrm>
                <a:off x="1064" y="521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 sz="280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21584" name="Text Box 172"/>
              <p:cNvSpPr txBox="1">
                <a:spLocks noChangeArrowheads="1"/>
              </p:cNvSpPr>
              <p:nvPr/>
            </p:nvSpPr>
            <p:spPr bwMode="auto">
              <a:xfrm>
                <a:off x="1401" y="520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 sz="280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21585" name="Text Box 173"/>
              <p:cNvSpPr txBox="1">
                <a:spLocks noChangeArrowheads="1"/>
              </p:cNvSpPr>
              <p:nvPr/>
            </p:nvSpPr>
            <p:spPr bwMode="auto">
              <a:xfrm>
                <a:off x="1819" y="520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 sz="280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21586" name="Text Box 174"/>
              <p:cNvSpPr txBox="1">
                <a:spLocks noChangeArrowheads="1"/>
              </p:cNvSpPr>
              <p:nvPr/>
            </p:nvSpPr>
            <p:spPr bwMode="auto">
              <a:xfrm>
                <a:off x="2165" y="520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 sz="280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21587" name="Text Box 175"/>
              <p:cNvSpPr txBox="1">
                <a:spLocks noChangeArrowheads="1"/>
              </p:cNvSpPr>
              <p:nvPr/>
            </p:nvSpPr>
            <p:spPr bwMode="auto">
              <a:xfrm>
                <a:off x="2584" y="520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 sz="2800">
                    <a:solidFill>
                      <a:srgbClr val="000000"/>
                    </a:solidFill>
                  </a:rPr>
                  <a:t>X</a:t>
                </a:r>
              </a:p>
            </p:txBody>
          </p:sp>
        </p:grpSp>
        <p:grpSp>
          <p:nvGrpSpPr>
            <p:cNvPr id="21575" name="Group 176"/>
            <p:cNvGrpSpPr>
              <a:grpSpLocks/>
            </p:cNvGrpSpPr>
            <p:nvPr/>
          </p:nvGrpSpPr>
          <p:grpSpPr bwMode="auto">
            <a:xfrm>
              <a:off x="2899" y="1095"/>
              <a:ext cx="2217" cy="328"/>
              <a:chOff x="645" y="520"/>
              <a:chExt cx="2217" cy="328"/>
            </a:xfrm>
          </p:grpSpPr>
          <p:sp>
            <p:nvSpPr>
              <p:cNvPr id="21576" name="Text Box 177"/>
              <p:cNvSpPr txBox="1">
                <a:spLocks noChangeArrowheads="1"/>
              </p:cNvSpPr>
              <p:nvPr/>
            </p:nvSpPr>
            <p:spPr bwMode="auto">
              <a:xfrm>
                <a:off x="645" y="520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 sz="280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21577" name="Text Box 178"/>
              <p:cNvSpPr txBox="1">
                <a:spLocks noChangeArrowheads="1"/>
              </p:cNvSpPr>
              <p:nvPr/>
            </p:nvSpPr>
            <p:spPr bwMode="auto">
              <a:xfrm>
                <a:off x="1064" y="521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 sz="280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21578" name="Text Box 179"/>
              <p:cNvSpPr txBox="1">
                <a:spLocks noChangeArrowheads="1"/>
              </p:cNvSpPr>
              <p:nvPr/>
            </p:nvSpPr>
            <p:spPr bwMode="auto">
              <a:xfrm>
                <a:off x="1401" y="520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 sz="280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21579" name="Text Box 180"/>
              <p:cNvSpPr txBox="1">
                <a:spLocks noChangeArrowheads="1"/>
              </p:cNvSpPr>
              <p:nvPr/>
            </p:nvSpPr>
            <p:spPr bwMode="auto">
              <a:xfrm>
                <a:off x="1819" y="520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 sz="280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21580" name="Text Box 181"/>
              <p:cNvSpPr txBox="1">
                <a:spLocks noChangeArrowheads="1"/>
              </p:cNvSpPr>
              <p:nvPr/>
            </p:nvSpPr>
            <p:spPr bwMode="auto">
              <a:xfrm>
                <a:off x="2165" y="520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 sz="280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21581" name="Text Box 182"/>
              <p:cNvSpPr txBox="1">
                <a:spLocks noChangeArrowheads="1"/>
              </p:cNvSpPr>
              <p:nvPr/>
            </p:nvSpPr>
            <p:spPr bwMode="auto">
              <a:xfrm>
                <a:off x="2584" y="520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 sz="2800">
                    <a:solidFill>
                      <a:srgbClr val="000000"/>
                    </a:solidFill>
                  </a:rPr>
                  <a:t>X</a:t>
                </a:r>
              </a:p>
            </p:txBody>
          </p:sp>
        </p:grpSp>
      </p:grpSp>
      <p:grpSp>
        <p:nvGrpSpPr>
          <p:cNvPr id="18" name="Group 183"/>
          <p:cNvGrpSpPr>
            <a:grpSpLocks/>
          </p:cNvGrpSpPr>
          <p:nvPr/>
        </p:nvGrpSpPr>
        <p:grpSpPr bwMode="auto">
          <a:xfrm>
            <a:off x="1023938" y="1243013"/>
            <a:ext cx="7097712" cy="522287"/>
            <a:chOff x="645" y="783"/>
            <a:chExt cx="4471" cy="329"/>
          </a:xfrm>
        </p:grpSpPr>
        <p:grpSp>
          <p:nvGrpSpPr>
            <p:cNvPr id="21560" name="Group 184"/>
            <p:cNvGrpSpPr>
              <a:grpSpLocks/>
            </p:cNvGrpSpPr>
            <p:nvPr/>
          </p:nvGrpSpPr>
          <p:grpSpPr bwMode="auto">
            <a:xfrm>
              <a:off x="645" y="784"/>
              <a:ext cx="2217" cy="328"/>
              <a:chOff x="645" y="520"/>
              <a:chExt cx="2217" cy="328"/>
            </a:xfrm>
          </p:grpSpPr>
          <p:sp>
            <p:nvSpPr>
              <p:cNvPr id="21568" name="Text Box 185"/>
              <p:cNvSpPr txBox="1">
                <a:spLocks noChangeArrowheads="1"/>
              </p:cNvSpPr>
              <p:nvPr/>
            </p:nvSpPr>
            <p:spPr bwMode="auto">
              <a:xfrm>
                <a:off x="645" y="520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 sz="280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21569" name="Text Box 186"/>
              <p:cNvSpPr txBox="1">
                <a:spLocks noChangeArrowheads="1"/>
              </p:cNvSpPr>
              <p:nvPr/>
            </p:nvSpPr>
            <p:spPr bwMode="auto">
              <a:xfrm>
                <a:off x="1064" y="521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 sz="280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21570" name="Text Box 187"/>
              <p:cNvSpPr txBox="1">
                <a:spLocks noChangeArrowheads="1"/>
              </p:cNvSpPr>
              <p:nvPr/>
            </p:nvSpPr>
            <p:spPr bwMode="auto">
              <a:xfrm>
                <a:off x="1401" y="520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 sz="280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21571" name="Text Box 188"/>
              <p:cNvSpPr txBox="1">
                <a:spLocks noChangeArrowheads="1"/>
              </p:cNvSpPr>
              <p:nvPr/>
            </p:nvSpPr>
            <p:spPr bwMode="auto">
              <a:xfrm>
                <a:off x="1819" y="520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 sz="280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21572" name="Text Box 189"/>
              <p:cNvSpPr txBox="1">
                <a:spLocks noChangeArrowheads="1"/>
              </p:cNvSpPr>
              <p:nvPr/>
            </p:nvSpPr>
            <p:spPr bwMode="auto">
              <a:xfrm>
                <a:off x="2165" y="520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 sz="280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21573" name="Text Box 190"/>
              <p:cNvSpPr txBox="1">
                <a:spLocks noChangeArrowheads="1"/>
              </p:cNvSpPr>
              <p:nvPr/>
            </p:nvSpPr>
            <p:spPr bwMode="auto">
              <a:xfrm>
                <a:off x="2584" y="520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 sz="2800">
                    <a:solidFill>
                      <a:srgbClr val="000000"/>
                    </a:solidFill>
                  </a:rPr>
                  <a:t>X</a:t>
                </a:r>
              </a:p>
            </p:txBody>
          </p:sp>
        </p:grpSp>
        <p:grpSp>
          <p:nvGrpSpPr>
            <p:cNvPr id="21561" name="Group 191"/>
            <p:cNvGrpSpPr>
              <a:grpSpLocks/>
            </p:cNvGrpSpPr>
            <p:nvPr/>
          </p:nvGrpSpPr>
          <p:grpSpPr bwMode="auto">
            <a:xfrm>
              <a:off x="2899" y="783"/>
              <a:ext cx="2217" cy="328"/>
              <a:chOff x="645" y="520"/>
              <a:chExt cx="2217" cy="328"/>
            </a:xfrm>
          </p:grpSpPr>
          <p:sp>
            <p:nvSpPr>
              <p:cNvPr id="21562" name="Text Box 192"/>
              <p:cNvSpPr txBox="1">
                <a:spLocks noChangeArrowheads="1"/>
              </p:cNvSpPr>
              <p:nvPr/>
            </p:nvSpPr>
            <p:spPr bwMode="auto">
              <a:xfrm>
                <a:off x="645" y="520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 sz="280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21563" name="Text Box 193"/>
              <p:cNvSpPr txBox="1">
                <a:spLocks noChangeArrowheads="1"/>
              </p:cNvSpPr>
              <p:nvPr/>
            </p:nvSpPr>
            <p:spPr bwMode="auto">
              <a:xfrm>
                <a:off x="1064" y="521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 sz="280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21564" name="Text Box 194"/>
              <p:cNvSpPr txBox="1">
                <a:spLocks noChangeArrowheads="1"/>
              </p:cNvSpPr>
              <p:nvPr/>
            </p:nvSpPr>
            <p:spPr bwMode="auto">
              <a:xfrm>
                <a:off x="1401" y="520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 sz="280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21565" name="Text Box 195"/>
              <p:cNvSpPr txBox="1">
                <a:spLocks noChangeArrowheads="1"/>
              </p:cNvSpPr>
              <p:nvPr/>
            </p:nvSpPr>
            <p:spPr bwMode="auto">
              <a:xfrm>
                <a:off x="1819" y="520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 sz="280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21566" name="Text Box 196"/>
              <p:cNvSpPr txBox="1">
                <a:spLocks noChangeArrowheads="1"/>
              </p:cNvSpPr>
              <p:nvPr/>
            </p:nvSpPr>
            <p:spPr bwMode="auto">
              <a:xfrm>
                <a:off x="2165" y="520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 sz="280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21567" name="Text Box 197"/>
              <p:cNvSpPr txBox="1">
                <a:spLocks noChangeArrowheads="1"/>
              </p:cNvSpPr>
              <p:nvPr/>
            </p:nvSpPr>
            <p:spPr bwMode="auto">
              <a:xfrm>
                <a:off x="2584" y="520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GB" sz="2800">
                    <a:solidFill>
                      <a:srgbClr val="000000"/>
                    </a:solidFill>
                  </a:rPr>
                  <a:t>X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97" grpId="0" autoUpdateAnimBg="0"/>
      <p:bldP spid="70698" grpId="0" autoUpdateAnimBg="0"/>
      <p:bldP spid="70699" grpId="0" autoUpdateAnimBg="0"/>
      <p:bldP spid="70700" grpId="0" autoUpdateAnimBg="0"/>
      <p:bldP spid="70701" grpId="0" autoUpdateAnimBg="0"/>
      <p:bldP spid="70702" grpId="0" autoUpdateAnimBg="0"/>
      <p:bldP spid="70703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Learning Intention</a:t>
            </a:r>
          </a:p>
        </p:txBody>
      </p:sp>
      <p:sp>
        <p:nvSpPr>
          <p:cNvPr id="157702" name="Rectangle 6"/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u="sng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Success Criteria</a:t>
            </a:r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5029200" y="3025775"/>
            <a:ext cx="4114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Understand how to work out the range, mode and median from a frequency table.</a:t>
            </a:r>
            <a:endParaRPr lang="en-GB" sz="3600" dirty="0">
              <a:solidFill>
                <a:srgbClr val="FFFF00"/>
              </a:solidFill>
              <a:latin typeface="+mn-lt"/>
              <a:cs typeface="+mn-cs"/>
            </a:endParaRPr>
          </a:p>
        </p:txBody>
      </p:sp>
      <p:sp>
        <p:nvSpPr>
          <p:cNvPr id="22533" name="Line 8"/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05" name="Rectangle 9"/>
          <p:cNvSpPr>
            <a:spLocks noChangeArrowheads="1"/>
          </p:cNvSpPr>
          <p:nvPr/>
        </p:nvSpPr>
        <p:spPr bwMode="auto">
          <a:xfrm>
            <a:off x="977900" y="3044825"/>
            <a:ext cx="38528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800100" lvl="1" indent="-342900"/>
            <a:r>
              <a:rPr lang="en-GB">
                <a:solidFill>
                  <a:srgbClr val="FFFF00"/>
                </a:solidFill>
              </a:rPr>
              <a:t>1.   To explain how to work out the range , mode &amp; median from a frequency table.</a:t>
            </a:r>
          </a:p>
        </p:txBody>
      </p:sp>
      <p:sp>
        <p:nvSpPr>
          <p:cNvPr id="157706" name="Rectangle 10"/>
          <p:cNvSpPr>
            <a:spLocks noChangeArrowheads="1"/>
          </p:cNvSpPr>
          <p:nvPr/>
        </p:nvSpPr>
        <p:spPr bwMode="auto">
          <a:xfrm>
            <a:off x="1938338" y="742950"/>
            <a:ext cx="52562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Frequency Tables</a:t>
            </a:r>
          </a:p>
        </p:txBody>
      </p:sp>
      <p:sp>
        <p:nvSpPr>
          <p:cNvPr id="157708" name="Text Box 12"/>
          <p:cNvSpPr txBox="1">
            <a:spLocks noChangeArrowheads="1"/>
          </p:cNvSpPr>
          <p:nvPr/>
        </p:nvSpPr>
        <p:spPr bwMode="auto">
          <a:xfrm>
            <a:off x="5029200" y="4087813"/>
            <a:ext cx="4114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2.	Solve problems using a  frequency Table.</a:t>
            </a:r>
            <a:endParaRPr lang="en-GB" sz="3600" dirty="0">
              <a:solidFill>
                <a:srgbClr val="FFFF00"/>
              </a:solidFill>
              <a:latin typeface="+mn-lt"/>
              <a:cs typeface="+mn-cs"/>
            </a:endParaRPr>
          </a:p>
        </p:txBody>
      </p:sp>
      <p:sp>
        <p:nvSpPr>
          <p:cNvPr id="22537" name="Text Box 11"/>
          <p:cNvSpPr txBox="1">
            <a:spLocks noChangeArrowheads="1"/>
          </p:cNvSpPr>
          <p:nvPr/>
        </p:nvSpPr>
        <p:spPr bwMode="auto">
          <a:xfrm>
            <a:off x="2862263" y="1387475"/>
            <a:ext cx="3492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>
                <a:latin typeface="Comic Sans MS" pitchFamily="66" charset="0"/>
              </a:rPr>
              <a:t> Range, Mode &amp; Median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7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7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7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3" grpId="0"/>
      <p:bldP spid="157705" grpId="0"/>
      <p:bldP spid="15770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6"/>
          <p:cNvSpPr txBox="1">
            <a:spLocks noChangeArrowheads="1"/>
          </p:cNvSpPr>
          <p:nvPr/>
        </p:nvSpPr>
        <p:spPr bwMode="auto">
          <a:xfrm>
            <a:off x="946150" y="1795463"/>
            <a:ext cx="8197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2800" u="sng">
                <a:solidFill>
                  <a:srgbClr val="FFFF00"/>
                </a:solidFill>
              </a:rPr>
              <a:t>Reminder !</a:t>
            </a:r>
            <a:endParaRPr lang="en-GB" sz="2400" u="sng">
              <a:solidFill>
                <a:srgbClr val="FFFFFF"/>
              </a:solidFill>
            </a:endParaRPr>
          </a:p>
        </p:txBody>
      </p:sp>
      <p:sp>
        <p:nvSpPr>
          <p:cNvPr id="23555" name="TextBox 23"/>
          <p:cNvSpPr txBox="1">
            <a:spLocks noChangeArrowheads="1"/>
          </p:cNvSpPr>
          <p:nvPr/>
        </p:nvSpPr>
        <p:spPr bwMode="auto">
          <a:xfrm>
            <a:off x="841375" y="2351088"/>
            <a:ext cx="84661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>
                <a:solidFill>
                  <a:srgbClr val="FFFFFF"/>
                </a:solidFill>
              </a:rPr>
              <a:t>Range : 	The difference between highest and Lowest </a:t>
            </a:r>
          </a:p>
          <a:p>
            <a:r>
              <a:rPr lang="en-GB" sz="2400">
                <a:solidFill>
                  <a:srgbClr val="FFFFFF"/>
                </a:solidFill>
              </a:rPr>
              <a:t>		values. It is a measure of spread.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841375" y="3214688"/>
            <a:ext cx="74152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>
                <a:solidFill>
                  <a:srgbClr val="FFFF00"/>
                </a:solidFill>
              </a:rPr>
              <a:t>Median :	The middle value of a set of data.</a:t>
            </a:r>
          </a:p>
          <a:p>
            <a:r>
              <a:rPr lang="en-GB" sz="2400">
                <a:solidFill>
                  <a:srgbClr val="FFFF00"/>
                </a:solidFill>
              </a:rPr>
              <a:t>		When they are two middle values </a:t>
            </a:r>
          </a:p>
          <a:p>
            <a:r>
              <a:rPr lang="en-GB" sz="2400">
                <a:solidFill>
                  <a:srgbClr val="FFFF00"/>
                </a:solidFill>
              </a:rPr>
              <a:t>		the median is half way between them.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841375" y="4513263"/>
            <a:ext cx="77422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>
                <a:solidFill>
                  <a:srgbClr val="FFFFFF"/>
                </a:solidFill>
              </a:rPr>
              <a:t>Mode :	The value that occurs the most in a set </a:t>
            </a:r>
          </a:p>
          <a:p>
            <a:r>
              <a:rPr lang="en-GB" sz="2400">
                <a:solidFill>
                  <a:srgbClr val="FFFFFF"/>
                </a:solidFill>
              </a:rPr>
              <a:t>		of data. Can be more than one value.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938338" y="742950"/>
            <a:ext cx="52562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Frequency Tables</a:t>
            </a:r>
          </a:p>
        </p:txBody>
      </p:sp>
      <p:sp>
        <p:nvSpPr>
          <p:cNvPr id="23559" name="Text Box 11"/>
          <p:cNvSpPr txBox="1">
            <a:spLocks noChangeArrowheads="1"/>
          </p:cNvSpPr>
          <p:nvPr/>
        </p:nvSpPr>
        <p:spPr bwMode="auto">
          <a:xfrm>
            <a:off x="2862263" y="1387475"/>
            <a:ext cx="3492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>
                <a:latin typeface="Comic Sans MS" pitchFamily="66" charset="0"/>
              </a:rPr>
              <a:t> Range, Mode &amp; Median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9"/>
          <p:cNvSpPr txBox="1">
            <a:spLocks noChangeArrowheads="1"/>
          </p:cNvSpPr>
          <p:nvPr/>
        </p:nvSpPr>
        <p:spPr bwMode="auto">
          <a:xfrm>
            <a:off x="1908175" y="658813"/>
            <a:ext cx="53308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4400">
                <a:solidFill>
                  <a:srgbClr val="FFFF00"/>
                </a:solidFill>
              </a:rPr>
              <a:t>Different Averages</a:t>
            </a:r>
          </a:p>
        </p:txBody>
      </p:sp>
      <p:sp>
        <p:nvSpPr>
          <p:cNvPr id="24579" name="Text Box 10"/>
          <p:cNvSpPr txBox="1">
            <a:spLocks noChangeArrowheads="1"/>
          </p:cNvSpPr>
          <p:nvPr/>
        </p:nvSpPr>
        <p:spPr bwMode="auto">
          <a:xfrm>
            <a:off x="993775" y="1919288"/>
            <a:ext cx="1214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u="sng">
                <a:solidFill>
                  <a:srgbClr val="FFFFFF"/>
                </a:solidFill>
              </a:rPr>
              <a:t>Example :</a:t>
            </a:r>
          </a:p>
        </p:txBody>
      </p:sp>
      <p:sp>
        <p:nvSpPr>
          <p:cNvPr id="24580" name="Text Box 11"/>
          <p:cNvSpPr txBox="1">
            <a:spLocks noChangeArrowheads="1"/>
          </p:cNvSpPr>
          <p:nvPr/>
        </p:nvSpPr>
        <p:spPr bwMode="auto">
          <a:xfrm>
            <a:off x="1079500" y="2413000"/>
            <a:ext cx="5715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>
                <a:solidFill>
                  <a:srgbClr val="FFFFFF"/>
                </a:solidFill>
              </a:rPr>
              <a:t>Find the median and mode for the set of data.</a:t>
            </a:r>
          </a:p>
        </p:txBody>
      </p:sp>
      <p:sp>
        <p:nvSpPr>
          <p:cNvPr id="24581" name="Text Box 13"/>
          <p:cNvSpPr txBox="1">
            <a:spLocks noChangeArrowheads="1"/>
          </p:cNvSpPr>
          <p:nvPr/>
        </p:nvSpPr>
        <p:spPr bwMode="auto">
          <a:xfrm>
            <a:off x="2936875" y="2978150"/>
            <a:ext cx="2936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800">
                <a:solidFill>
                  <a:srgbClr val="FFFFFF"/>
                </a:solidFill>
              </a:rPr>
              <a:t>10, 2, 14, 1, 14, 7</a:t>
            </a:r>
          </a:p>
        </p:txBody>
      </p:sp>
      <p:sp>
        <p:nvSpPr>
          <p:cNvPr id="24582" name="Text Box 14"/>
          <p:cNvSpPr txBox="1">
            <a:spLocks noChangeArrowheads="1"/>
          </p:cNvSpPr>
          <p:nvPr/>
        </p:nvSpPr>
        <p:spPr bwMode="auto">
          <a:xfrm>
            <a:off x="1155700" y="47259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>
              <a:solidFill>
                <a:srgbClr val="FFFFFF"/>
              </a:solidFill>
              <a:latin typeface="Arial" pitchFamily="34" charset="0"/>
            </a:endParaRPr>
          </a:p>
        </p:txBody>
      </p:sp>
      <p:graphicFrame>
        <p:nvGraphicFramePr>
          <p:cNvPr id="173072" name="Object 3"/>
          <p:cNvGraphicFramePr>
            <a:graphicFrameLocks noChangeAspect="1"/>
          </p:cNvGraphicFramePr>
          <p:nvPr/>
        </p:nvGraphicFramePr>
        <p:xfrm>
          <a:off x="1130300" y="3989388"/>
          <a:ext cx="441960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name="Equation" r:id="rId3" imgW="2819400" imgH="304800" progId="Equation.DSMT4">
                  <p:embed/>
                </p:oleObj>
              </mc:Choice>
              <mc:Fallback>
                <p:oleObj name="Equation" r:id="rId3" imgW="2819400" imgH="304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3989388"/>
                        <a:ext cx="4419600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73" name="Object 4"/>
          <p:cNvGraphicFramePr>
            <a:graphicFrameLocks noChangeAspect="1"/>
          </p:cNvGraphicFramePr>
          <p:nvPr/>
        </p:nvGraphicFramePr>
        <p:xfrm>
          <a:off x="6915150" y="4997450"/>
          <a:ext cx="186372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name="Equation" r:id="rId5" imgW="1193800" imgH="279400" progId="Equation.DSMT4">
                  <p:embed/>
                </p:oleObj>
              </mc:Choice>
              <mc:Fallback>
                <p:oleObj name="Equation" r:id="rId5" imgW="1193800" imgH="279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5150" y="4997450"/>
                        <a:ext cx="1863725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75" name="Object 6"/>
          <p:cNvGraphicFramePr>
            <a:graphicFrameLocks noChangeAspect="1"/>
          </p:cNvGraphicFramePr>
          <p:nvPr/>
        </p:nvGraphicFramePr>
        <p:xfrm>
          <a:off x="1108075" y="4745038"/>
          <a:ext cx="4618038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name="Equation" r:id="rId7" imgW="2946400" imgH="647700" progId="Equation.DSMT4">
                  <p:embed/>
                </p:oleObj>
              </mc:Choice>
              <mc:Fallback>
                <p:oleObj name="Equation" r:id="rId7" imgW="2946400" imgH="6477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8075" y="4745038"/>
                        <a:ext cx="4618038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076" name="Oval 20"/>
          <p:cNvSpPr>
            <a:spLocks noChangeArrowheads="1"/>
          </p:cNvSpPr>
          <p:nvPr/>
        </p:nvSpPr>
        <p:spPr bwMode="auto">
          <a:xfrm>
            <a:off x="3397250" y="3736975"/>
            <a:ext cx="1268413" cy="9953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pitchFamily="34" charset="0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5991225" y="3968750"/>
          <a:ext cx="3152775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" name="Equation" r:id="rId9" imgW="2019300" imgH="330200" progId="Equation.DSMT4">
                  <p:embed/>
                </p:oleObj>
              </mc:Choice>
              <mc:Fallback>
                <p:oleObj name="Equation" r:id="rId9" imgW="2019300" imgH="330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1225" y="3968750"/>
                        <a:ext cx="3152775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7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35F8F18-FC7C-4F50-AD18-71D5E29AF6B9}" type="datetime5">
              <a:rPr lang="en-GB"/>
              <a:pPr>
                <a:defRPr/>
              </a:pPr>
              <a:t>18-Jan-19</a:t>
            </a:fld>
            <a:endParaRPr lang="en-GB" dirty="0"/>
          </a:p>
        </p:txBody>
      </p:sp>
      <p:graphicFrame>
        <p:nvGraphicFramePr>
          <p:cNvPr id="82946" name="Group 2"/>
          <p:cNvGraphicFramePr>
            <a:graphicFrameLocks noGrp="1"/>
          </p:cNvGraphicFramePr>
          <p:nvPr/>
        </p:nvGraphicFramePr>
        <p:xfrm>
          <a:off x="112713" y="2216150"/>
          <a:ext cx="3600450" cy="4271963"/>
        </p:xfrm>
        <a:graphic>
          <a:graphicData uri="http://schemas.openxmlformats.org/drawingml/2006/table">
            <a:tbl>
              <a:tblPr/>
              <a:tblGrid>
                <a:gridCol w="1982788"/>
                <a:gridCol w="1617662"/>
              </a:tblGrid>
              <a:tr h="1142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Numbers of sports played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Frequency</a:t>
                      </a: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441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0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20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441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17</a:t>
                      </a: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441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15</a:t>
                      </a: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441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3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10</a:t>
                      </a: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441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4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9</a:t>
                      </a: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441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5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3</a:t>
                      </a: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4777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6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25632" name="Rectangle 31"/>
          <p:cNvSpPr>
            <a:spLocks noChangeArrowheads="1"/>
          </p:cNvSpPr>
          <p:nvPr/>
        </p:nvSpPr>
        <p:spPr bwMode="auto">
          <a:xfrm>
            <a:off x="0" y="1033463"/>
            <a:ext cx="9144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GB" sz="2400">
                <a:solidFill>
                  <a:srgbClr val="FFFF00"/>
                </a:solidFill>
              </a:rPr>
              <a:t>Here are the results of a sports survey carried out </a:t>
            </a:r>
          </a:p>
          <a:p>
            <a:pPr algn="ctr" eaLnBrk="0" hangingPunct="0"/>
            <a:r>
              <a:rPr lang="en-GB" sz="2400">
                <a:solidFill>
                  <a:srgbClr val="FFFF00"/>
                </a:solidFill>
              </a:rPr>
              <a:t>among university students.</a:t>
            </a:r>
          </a:p>
        </p:txBody>
      </p:sp>
      <p:sp>
        <p:nvSpPr>
          <p:cNvPr id="82977" name="Rectangle 33"/>
          <p:cNvSpPr>
            <a:spLocks noChangeArrowheads="1"/>
          </p:cNvSpPr>
          <p:nvPr/>
        </p:nvSpPr>
        <p:spPr bwMode="auto">
          <a:xfrm>
            <a:off x="4073525" y="5160963"/>
            <a:ext cx="2233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2400">
                <a:solidFill>
                  <a:srgbClr val="FFFFFF"/>
                </a:solidFill>
              </a:rPr>
              <a:t>38 lies in here</a:t>
            </a:r>
          </a:p>
        </p:txBody>
      </p:sp>
      <p:sp>
        <p:nvSpPr>
          <p:cNvPr id="25634" name="Rectangle 35"/>
          <p:cNvSpPr>
            <a:spLocks noChangeArrowheads="1"/>
          </p:cNvSpPr>
          <p:nvPr/>
        </p:nvSpPr>
        <p:spPr bwMode="auto">
          <a:xfrm>
            <a:off x="1066800" y="249238"/>
            <a:ext cx="789463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sz="2800">
                <a:solidFill>
                  <a:srgbClr val="FFFFFF"/>
                </a:solidFill>
              </a:rPr>
              <a:t>Range Mode &amp; Median from Frequency Table</a:t>
            </a: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25635" name="TextBox 11"/>
          <p:cNvSpPr txBox="1">
            <a:spLocks noChangeArrowheads="1"/>
          </p:cNvSpPr>
          <p:nvPr/>
        </p:nvSpPr>
        <p:spPr bwMode="auto">
          <a:xfrm>
            <a:off x="0" y="1441450"/>
            <a:ext cx="917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1600">
                <a:solidFill>
                  <a:srgbClr val="FFFF00"/>
                </a:solidFill>
                <a:latin typeface="Comic Sans MS" pitchFamily="66" charset="0"/>
              </a:rPr>
              <a:t>General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073525" y="2271713"/>
            <a:ext cx="1568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800">
                <a:latin typeface="Comic Sans MS" pitchFamily="66" charset="0"/>
              </a:rPr>
              <a:t>Range = </a:t>
            </a:r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rot="10800000" flipV="1">
            <a:off x="1687513" y="2533650"/>
            <a:ext cx="2386012" cy="68262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454650" y="2266950"/>
            <a:ext cx="619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800">
                <a:latin typeface="Comic Sans MS" pitchFamily="66" charset="0"/>
              </a:rPr>
              <a:t> 6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073525" y="2874963"/>
            <a:ext cx="14970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800">
                <a:latin typeface="Comic Sans MS" pitchFamily="66" charset="0"/>
              </a:rPr>
              <a:t>Mode = </a:t>
            </a:r>
          </a:p>
        </p:txBody>
      </p:sp>
      <p:sp>
        <p:nvSpPr>
          <p:cNvPr id="17" name="Oval 16"/>
          <p:cNvSpPr/>
          <p:nvPr/>
        </p:nvSpPr>
        <p:spPr>
          <a:xfrm>
            <a:off x="757238" y="3311525"/>
            <a:ext cx="646112" cy="5349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576888" y="2860675"/>
            <a:ext cx="511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800">
                <a:latin typeface="Comic Sans MS" pitchFamily="66" charset="0"/>
              </a:rPr>
              <a:t>0 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073525" y="3476625"/>
            <a:ext cx="4697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800">
                <a:solidFill>
                  <a:srgbClr val="FFFF00"/>
                </a:solidFill>
                <a:latin typeface="Comic Sans MS" pitchFamily="66" charset="0"/>
              </a:rPr>
              <a:t>Median harder to calculate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073525" y="4078288"/>
            <a:ext cx="4794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>
                <a:solidFill>
                  <a:srgbClr val="FFFF00"/>
                </a:solidFill>
                <a:latin typeface="Comic Sans MS" pitchFamily="66" charset="0"/>
              </a:rPr>
              <a:t>20 + 17 + 15 + 10 + 9 + 3 + 2 = 76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073525" y="4619625"/>
            <a:ext cx="3640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>
                <a:solidFill>
                  <a:srgbClr val="FFFF00"/>
                </a:solidFill>
                <a:latin typeface="Comic Sans MS" pitchFamily="66" charset="0"/>
              </a:rPr>
              <a:t>Middle value of 76 is 38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10800000">
            <a:off x="3011488" y="4481513"/>
            <a:ext cx="1135062" cy="81597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loud 24"/>
          <p:cNvSpPr/>
          <p:nvPr/>
        </p:nvSpPr>
        <p:spPr>
          <a:xfrm>
            <a:off x="5170488" y="614363"/>
            <a:ext cx="3973512" cy="1262062"/>
          </a:xfrm>
          <a:prstGeom prst="cloud">
            <a:avLst/>
          </a:prstGeom>
          <a:ln w="19050"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20 + 17 = 37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20 + 17 + 15 = 52</a:t>
            </a:r>
          </a:p>
        </p:txBody>
      </p:sp>
      <p:sp>
        <p:nvSpPr>
          <p:cNvPr id="26" name="Rectangle 33"/>
          <p:cNvSpPr>
            <a:spLocks noChangeArrowheads="1"/>
          </p:cNvSpPr>
          <p:nvPr/>
        </p:nvSpPr>
        <p:spPr bwMode="auto">
          <a:xfrm>
            <a:off x="4073525" y="5700713"/>
            <a:ext cx="1781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2800">
                <a:solidFill>
                  <a:srgbClr val="FFFFFF"/>
                </a:solidFill>
              </a:rPr>
              <a:t>Median = </a:t>
            </a:r>
          </a:p>
        </p:txBody>
      </p:sp>
      <p:sp>
        <p:nvSpPr>
          <p:cNvPr id="27" name="Oval 26"/>
          <p:cNvSpPr/>
          <p:nvPr/>
        </p:nvSpPr>
        <p:spPr>
          <a:xfrm>
            <a:off x="735013" y="4171950"/>
            <a:ext cx="647700" cy="5365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28" name="Straight Arrow Connector 27"/>
          <p:cNvCxnSpPr>
            <a:stCxn id="26" idx="1"/>
          </p:cNvCxnSpPr>
          <p:nvPr/>
        </p:nvCxnSpPr>
        <p:spPr>
          <a:xfrm rot="10800000">
            <a:off x="1335088" y="4586288"/>
            <a:ext cx="2738437" cy="137636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33"/>
          <p:cNvSpPr>
            <a:spLocks noChangeArrowheads="1"/>
          </p:cNvSpPr>
          <p:nvPr/>
        </p:nvSpPr>
        <p:spPr bwMode="auto">
          <a:xfrm>
            <a:off x="5613400" y="5711825"/>
            <a:ext cx="403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28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33" name="Cloud 32"/>
          <p:cNvSpPr/>
          <p:nvPr/>
        </p:nvSpPr>
        <p:spPr>
          <a:xfrm>
            <a:off x="1466850" y="252413"/>
            <a:ext cx="3867150" cy="1828800"/>
          </a:xfrm>
          <a:prstGeom prst="cloud">
            <a:avLst/>
          </a:prstGeom>
          <a:ln w="19050"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Mode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value that occurs the most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= 0 </a:t>
            </a:r>
          </a:p>
        </p:txBody>
      </p:sp>
      <p:sp>
        <p:nvSpPr>
          <p:cNvPr id="32" name="Cloud 31"/>
          <p:cNvSpPr/>
          <p:nvPr/>
        </p:nvSpPr>
        <p:spPr>
          <a:xfrm>
            <a:off x="1954213" y="457200"/>
            <a:ext cx="3227387" cy="1681163"/>
          </a:xfrm>
          <a:prstGeom prst="cloud">
            <a:avLst/>
          </a:prstGeom>
          <a:ln w="19050"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High – Low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= 6 – 0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= 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40"/>
                            </p:stCondLst>
                            <p:childTnLst>
                              <p:par>
                                <p:cTn id="6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7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7" dur="8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8" dur="8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8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4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5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1" dur="8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2" dur="8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8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77" grpId="0"/>
      <p:bldP spid="11" grpId="0"/>
      <p:bldP spid="15" grpId="0"/>
      <p:bldP spid="16" grpId="0"/>
      <p:bldP spid="17" grpId="0" animBg="1"/>
      <p:bldP spid="18" grpId="0"/>
      <p:bldP spid="19" grpId="0"/>
      <p:bldP spid="20" grpId="0"/>
      <p:bldP spid="21" grpId="0"/>
      <p:bldP spid="25" grpId="0" build="p" animBg="1"/>
      <p:bldP spid="26" grpId="0"/>
      <p:bldP spid="27" grpId="0" animBg="1"/>
      <p:bldP spid="30" grpId="0"/>
      <p:bldP spid="33" grpId="0" build="p" animBg="1"/>
      <p:bldP spid="33" grpId="1" build="allAtOnce" animBg="1"/>
      <p:bldP spid="32" grpId="0" build="p" animBg="1"/>
      <p:bldP spid="32" grpId="1" build="allAtOnce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5"/>
          <p:cNvSpPr>
            <a:spLocks noChangeArrowheads="1"/>
          </p:cNvSpPr>
          <p:nvPr/>
        </p:nvSpPr>
        <p:spPr bwMode="auto">
          <a:xfrm>
            <a:off x="1066800" y="249238"/>
            <a:ext cx="789463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sz="2800">
                <a:solidFill>
                  <a:srgbClr val="FFFFFF"/>
                </a:solidFill>
              </a:rPr>
              <a:t>Range Mode &amp; Median from Frequency Table</a:t>
            </a: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26627" name="Rectangle 31"/>
          <p:cNvSpPr>
            <a:spLocks noChangeArrowheads="1"/>
          </p:cNvSpPr>
          <p:nvPr/>
        </p:nvSpPr>
        <p:spPr bwMode="auto">
          <a:xfrm>
            <a:off x="0" y="987425"/>
            <a:ext cx="9144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GB" sz="2400">
                <a:solidFill>
                  <a:srgbClr val="FFFF00"/>
                </a:solidFill>
              </a:rPr>
              <a:t>Here are the results of a S3 maths exam survey carried out </a:t>
            </a:r>
          </a:p>
          <a:p>
            <a:pPr algn="ctr" eaLnBrk="0" hangingPunct="0"/>
            <a:r>
              <a:rPr lang="en-GB" sz="2400">
                <a:solidFill>
                  <a:srgbClr val="FFFF00"/>
                </a:solidFill>
              </a:rPr>
              <a:t>among St. Ninian’s High School students.</a:t>
            </a:r>
          </a:p>
        </p:txBody>
      </p:sp>
      <p:sp>
        <p:nvSpPr>
          <p:cNvPr id="32" name="Cloud 31"/>
          <p:cNvSpPr/>
          <p:nvPr/>
        </p:nvSpPr>
        <p:spPr>
          <a:xfrm>
            <a:off x="1954213" y="457200"/>
            <a:ext cx="3227387" cy="1681163"/>
          </a:xfrm>
          <a:prstGeom prst="cloud">
            <a:avLst/>
          </a:prstGeom>
          <a:ln w="19050"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High – Low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= 7 – 1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= 6</a:t>
            </a:r>
          </a:p>
        </p:txBody>
      </p:sp>
      <p:sp>
        <p:nvSpPr>
          <p:cNvPr id="33" name="Cloud 32"/>
          <p:cNvSpPr/>
          <p:nvPr/>
        </p:nvSpPr>
        <p:spPr>
          <a:xfrm>
            <a:off x="1466850" y="252413"/>
            <a:ext cx="3867150" cy="1828800"/>
          </a:xfrm>
          <a:prstGeom prst="cloud">
            <a:avLst/>
          </a:prstGeom>
          <a:ln w="19050"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Mode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value that occurs the most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= 5 </a:t>
            </a:r>
          </a:p>
        </p:txBody>
      </p:sp>
      <p:graphicFrame>
        <p:nvGraphicFramePr>
          <p:cNvPr id="82946" name="Group 2"/>
          <p:cNvGraphicFramePr>
            <a:graphicFrameLocks noGrp="1"/>
          </p:cNvGraphicFramePr>
          <p:nvPr/>
        </p:nvGraphicFramePr>
        <p:xfrm>
          <a:off x="112713" y="2216150"/>
          <a:ext cx="3781425" cy="3992563"/>
        </p:xfrm>
        <a:graphic>
          <a:graphicData uri="http://schemas.openxmlformats.org/drawingml/2006/table">
            <a:tbl>
              <a:tblPr/>
              <a:tblGrid>
                <a:gridCol w="2150523"/>
                <a:gridCol w="1630902"/>
              </a:tblGrid>
              <a:tr h="8626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Grade scored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in exam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1" marR="91431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Frequency</a:t>
                      </a: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1" marR="91431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4420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91431" marR="91431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25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1" marR="91431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4420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1" marR="91431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29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1" marR="91431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4420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3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1" marR="91431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20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1" marR="91431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4420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4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1" marR="91431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20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1" marR="91431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4420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91431" marR="91431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31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1" marR="91431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4420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6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1" marR="91431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10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1" marR="91431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4778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7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1" marR="91431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5</a:t>
                      </a: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31" marR="91431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82977" name="Rectangle 33"/>
          <p:cNvSpPr>
            <a:spLocks noChangeArrowheads="1"/>
          </p:cNvSpPr>
          <p:nvPr/>
        </p:nvSpPr>
        <p:spPr bwMode="auto">
          <a:xfrm>
            <a:off x="4073525" y="5160963"/>
            <a:ext cx="2233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2400">
                <a:solidFill>
                  <a:srgbClr val="FFFFFF"/>
                </a:solidFill>
              </a:rPr>
              <a:t>70 lies in here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073525" y="2271713"/>
            <a:ext cx="1568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800">
                <a:latin typeface="Comic Sans MS" pitchFamily="66" charset="0"/>
              </a:rPr>
              <a:t>Range = </a:t>
            </a:r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rot="10800000" flipV="1">
            <a:off x="1812925" y="2533650"/>
            <a:ext cx="2260600" cy="304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454650" y="2266950"/>
            <a:ext cx="619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800">
                <a:latin typeface="Comic Sans MS" pitchFamily="66" charset="0"/>
              </a:rPr>
              <a:t> 6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073525" y="2874963"/>
            <a:ext cx="14970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800">
                <a:latin typeface="Comic Sans MS" pitchFamily="66" charset="0"/>
              </a:rPr>
              <a:t>Mode = </a:t>
            </a:r>
          </a:p>
        </p:txBody>
      </p:sp>
      <p:sp>
        <p:nvSpPr>
          <p:cNvPr id="17" name="Oval 16"/>
          <p:cNvSpPr/>
          <p:nvPr/>
        </p:nvSpPr>
        <p:spPr>
          <a:xfrm>
            <a:off x="819150" y="4792663"/>
            <a:ext cx="647700" cy="5365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576888" y="2860675"/>
            <a:ext cx="511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800">
                <a:latin typeface="Comic Sans MS" pitchFamily="66" charset="0"/>
              </a:rPr>
              <a:t>5 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073525" y="3476625"/>
            <a:ext cx="4697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800">
                <a:solidFill>
                  <a:srgbClr val="FFFF00"/>
                </a:solidFill>
                <a:latin typeface="Comic Sans MS" pitchFamily="66" charset="0"/>
              </a:rPr>
              <a:t>Median harder to calculate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884613" y="4078288"/>
            <a:ext cx="5357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>
                <a:solidFill>
                  <a:srgbClr val="FFFF00"/>
                </a:solidFill>
                <a:latin typeface="Comic Sans MS" pitchFamily="66" charset="0"/>
              </a:rPr>
              <a:t>25 + 29 + 20 + 20 + 31 + 10 + 5 = 140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073525" y="4619625"/>
            <a:ext cx="3778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>
                <a:solidFill>
                  <a:srgbClr val="FFFF00"/>
                </a:solidFill>
                <a:latin typeface="Comic Sans MS" pitchFamily="66" charset="0"/>
              </a:rPr>
              <a:t>Middle value of 130 is 70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16200000" flipV="1">
            <a:off x="3208338" y="4359275"/>
            <a:ext cx="1009650" cy="86677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loud 24"/>
          <p:cNvSpPr/>
          <p:nvPr/>
        </p:nvSpPr>
        <p:spPr>
          <a:xfrm>
            <a:off x="4603750" y="614363"/>
            <a:ext cx="4540250" cy="1262062"/>
          </a:xfrm>
          <a:prstGeom prst="cloud">
            <a:avLst/>
          </a:prstGeom>
          <a:ln w="19050"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25 + 29 = 54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rgbClr val="080808"/>
                </a:solidFill>
                <a:latin typeface="Comic Sans MS" pitchFamily="66" charset="0"/>
              </a:rPr>
              <a:t>25 + 29 + 20 = 74</a:t>
            </a:r>
          </a:p>
        </p:txBody>
      </p:sp>
      <p:sp>
        <p:nvSpPr>
          <p:cNvPr id="26" name="Rectangle 33"/>
          <p:cNvSpPr>
            <a:spLocks noChangeArrowheads="1"/>
          </p:cNvSpPr>
          <p:nvPr/>
        </p:nvSpPr>
        <p:spPr bwMode="auto">
          <a:xfrm>
            <a:off x="4073525" y="5700713"/>
            <a:ext cx="1781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2800">
                <a:solidFill>
                  <a:srgbClr val="FFFFFF"/>
                </a:solidFill>
              </a:rPr>
              <a:t>Median = </a:t>
            </a:r>
          </a:p>
        </p:txBody>
      </p:sp>
      <p:sp>
        <p:nvSpPr>
          <p:cNvPr id="27" name="Oval 26"/>
          <p:cNvSpPr/>
          <p:nvPr/>
        </p:nvSpPr>
        <p:spPr>
          <a:xfrm>
            <a:off x="846138" y="3905250"/>
            <a:ext cx="646112" cy="5349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28" name="Straight Arrow Connector 27"/>
          <p:cNvCxnSpPr>
            <a:stCxn id="26" idx="1"/>
            <a:endCxn id="27" idx="5"/>
          </p:cNvCxnSpPr>
          <p:nvPr/>
        </p:nvCxnSpPr>
        <p:spPr>
          <a:xfrm rot="10800000">
            <a:off x="1398588" y="4362450"/>
            <a:ext cx="2674937" cy="1600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33"/>
          <p:cNvSpPr>
            <a:spLocks noChangeArrowheads="1"/>
          </p:cNvSpPr>
          <p:nvPr/>
        </p:nvSpPr>
        <p:spPr bwMode="auto">
          <a:xfrm>
            <a:off x="5613400" y="5711825"/>
            <a:ext cx="403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2800">
                <a:solidFill>
                  <a:srgbClr val="FFFFFF"/>
                </a:solidFill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40"/>
                            </p:stCondLst>
                            <p:childTnLst>
                              <p:par>
                                <p:cTn id="6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7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7" dur="8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8" dur="8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8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4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5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1" dur="8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2" dur="8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8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 animBg="1"/>
      <p:bldP spid="32" grpId="1" build="allAtOnce" animBg="1"/>
      <p:bldP spid="33" grpId="0" build="p" animBg="1"/>
      <p:bldP spid="33" grpId="1" build="allAtOnce" animBg="1"/>
      <p:bldP spid="82977" grpId="0"/>
      <p:bldP spid="11" grpId="0"/>
      <p:bldP spid="15" grpId="0"/>
      <p:bldP spid="16" grpId="0"/>
      <p:bldP spid="17" grpId="0" animBg="1"/>
      <p:bldP spid="18" grpId="0"/>
      <p:bldP spid="19" grpId="0"/>
      <p:bldP spid="20" grpId="0"/>
      <p:bldP spid="21" grpId="0"/>
      <p:bldP spid="25" grpId="0" build="p" animBg="1"/>
      <p:bldP spid="26" grpId="0"/>
      <p:bldP spid="27" grpId="0" animBg="1"/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E2BEAF0-6439-40E4-8D74-07526C6899CB}" type="datetime5">
              <a:rPr lang="en-GB"/>
              <a:pPr>
                <a:defRPr/>
              </a:pPr>
              <a:t>18-Jan-19</a:t>
            </a:fld>
            <a:endParaRPr lang="en-GB"/>
          </a:p>
        </p:txBody>
      </p:sp>
      <p:sp>
        <p:nvSpPr>
          <p:cNvPr id="14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Learning Intention</a:t>
            </a:r>
          </a:p>
        </p:txBody>
      </p:sp>
      <p:sp>
        <p:nvSpPr>
          <p:cNvPr id="157702" name="Rectangle 6"/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u="sng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Success Criteria</a:t>
            </a:r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5029200" y="3025775"/>
            <a:ext cx="411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GB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Add a third column to a frequency table.</a:t>
            </a:r>
            <a:endParaRPr lang="en-GB" sz="3600">
              <a:solidFill>
                <a:srgbClr val="FFFF00"/>
              </a:solidFill>
              <a:latin typeface="+mn-lt"/>
              <a:cs typeface="+mn-cs"/>
            </a:endParaRPr>
          </a:p>
        </p:txBody>
      </p:sp>
      <p:sp>
        <p:nvSpPr>
          <p:cNvPr id="27655" name="Line 8"/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705" name="Rectangle 9"/>
          <p:cNvSpPr>
            <a:spLocks noChangeArrowheads="1"/>
          </p:cNvSpPr>
          <p:nvPr/>
        </p:nvSpPr>
        <p:spPr bwMode="auto">
          <a:xfrm>
            <a:off x="977900" y="3044825"/>
            <a:ext cx="385286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800100" lvl="1" indent="-342900"/>
            <a:r>
              <a:rPr lang="en-GB">
                <a:solidFill>
                  <a:srgbClr val="FFFF00"/>
                </a:solidFill>
              </a:rPr>
              <a:t>1.   To explain how to work out the mean by adding in a third column to a Frequency Table.</a:t>
            </a:r>
          </a:p>
        </p:txBody>
      </p:sp>
      <p:sp>
        <p:nvSpPr>
          <p:cNvPr id="157706" name="Rectangle 10"/>
          <p:cNvSpPr>
            <a:spLocks noChangeArrowheads="1"/>
          </p:cNvSpPr>
          <p:nvPr/>
        </p:nvSpPr>
        <p:spPr bwMode="auto">
          <a:xfrm>
            <a:off x="1938338" y="742950"/>
            <a:ext cx="52562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Frequency Tables</a:t>
            </a:r>
          </a:p>
        </p:txBody>
      </p:sp>
      <p:sp>
        <p:nvSpPr>
          <p:cNvPr id="27658" name="Text Box 11"/>
          <p:cNvSpPr txBox="1">
            <a:spLocks noChangeArrowheads="1"/>
          </p:cNvSpPr>
          <p:nvPr/>
        </p:nvSpPr>
        <p:spPr bwMode="auto">
          <a:xfrm>
            <a:off x="2862263" y="1387475"/>
            <a:ext cx="3525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>
                <a:latin typeface="Comic Sans MS" pitchFamily="66" charset="0"/>
              </a:rPr>
              <a:t> Working Out the Mean</a:t>
            </a:r>
          </a:p>
        </p:txBody>
      </p:sp>
      <p:sp>
        <p:nvSpPr>
          <p:cNvPr id="157708" name="Text Box 12"/>
          <p:cNvSpPr txBox="1">
            <a:spLocks noChangeArrowheads="1"/>
          </p:cNvSpPr>
          <p:nvPr/>
        </p:nvSpPr>
        <p:spPr bwMode="auto">
          <a:xfrm>
            <a:off x="5029200" y="3756025"/>
            <a:ext cx="411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2.	Work out the mean from a frequency Table.</a:t>
            </a:r>
            <a:endParaRPr lang="en-GB" sz="3600">
              <a:solidFill>
                <a:srgbClr val="FFFF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7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7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7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3" grpId="0"/>
      <p:bldP spid="157705" grpId="0"/>
      <p:bldP spid="15770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6272" name="Group 144"/>
          <p:cNvGraphicFramePr>
            <a:graphicFrameLocks noGrp="1"/>
          </p:cNvGraphicFramePr>
          <p:nvPr/>
        </p:nvGraphicFramePr>
        <p:xfrm>
          <a:off x="5738813" y="1989138"/>
          <a:ext cx="3405187" cy="4078287"/>
        </p:xfrm>
        <a:graphic>
          <a:graphicData uri="http://schemas.openxmlformats.org/drawingml/2006/table">
            <a:tbl>
              <a:tblPr/>
              <a:tblGrid>
                <a:gridCol w="930275"/>
                <a:gridCol w="825500"/>
                <a:gridCol w="1649412"/>
              </a:tblGrid>
              <a:tr h="9692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No of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Coins (</a:t>
                      </a:r>
                      <a:r>
                        <a:rPr kumimoji="0" lang="en-GB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)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Freq.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(f)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08" name="Text Box 46"/>
          <p:cNvSpPr txBox="1">
            <a:spLocks noChangeArrowheads="1"/>
          </p:cNvSpPr>
          <p:nvPr/>
        </p:nvSpPr>
        <p:spPr bwMode="auto">
          <a:xfrm>
            <a:off x="841375" y="1916113"/>
            <a:ext cx="49815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000" u="sng">
                <a:solidFill>
                  <a:srgbClr val="FFFF00"/>
                </a:solidFill>
                <a:latin typeface="Comic Sans MS" pitchFamily="66" charset="0"/>
              </a:rPr>
              <a:t>Example</a:t>
            </a:r>
            <a:r>
              <a:rPr lang="en-GB" sz="2000">
                <a:solidFill>
                  <a:srgbClr val="FFFF00"/>
                </a:solidFill>
                <a:latin typeface="Comic Sans MS" pitchFamily="66" charset="0"/>
              </a:rPr>
              <a:t> : This table shows the number</a:t>
            </a:r>
          </a:p>
          <a:p>
            <a:r>
              <a:rPr lang="en-GB" sz="2000">
                <a:solidFill>
                  <a:srgbClr val="FFFF00"/>
                </a:solidFill>
                <a:latin typeface="Comic Sans MS" pitchFamily="66" charset="0"/>
              </a:rPr>
              <a:t>of coins in the pockets of some children.</a:t>
            </a:r>
            <a:endParaRPr lang="en-GB" sz="2000" u="sng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8709" name="Text Box 115"/>
          <p:cNvSpPr txBox="1">
            <a:spLocks noChangeArrowheads="1"/>
          </p:cNvSpPr>
          <p:nvPr/>
        </p:nvSpPr>
        <p:spPr bwMode="auto">
          <a:xfrm>
            <a:off x="6919913" y="2998788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000">
                <a:latin typeface="Comic Sans MS" pitchFamily="66" charset="0"/>
              </a:rPr>
              <a:t>5</a:t>
            </a:r>
          </a:p>
        </p:txBody>
      </p:sp>
      <p:sp>
        <p:nvSpPr>
          <p:cNvPr id="28710" name="Text Box 116"/>
          <p:cNvSpPr txBox="1">
            <a:spLocks noChangeArrowheads="1"/>
          </p:cNvSpPr>
          <p:nvPr/>
        </p:nvSpPr>
        <p:spPr bwMode="auto">
          <a:xfrm>
            <a:off x="6940550" y="4051300"/>
            <a:ext cx="298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000">
                <a:latin typeface="Comic Sans MS" pitchFamily="66" charset="0"/>
              </a:rPr>
              <a:t>1</a:t>
            </a:r>
          </a:p>
        </p:txBody>
      </p:sp>
      <p:sp>
        <p:nvSpPr>
          <p:cNvPr id="28711" name="Text Box 117"/>
          <p:cNvSpPr txBox="1">
            <a:spLocks noChangeArrowheads="1"/>
          </p:cNvSpPr>
          <p:nvPr/>
        </p:nvSpPr>
        <p:spPr bwMode="auto">
          <a:xfrm>
            <a:off x="6919913" y="5064125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000">
                <a:latin typeface="Comic Sans MS" pitchFamily="66" charset="0"/>
              </a:rPr>
              <a:t>2</a:t>
            </a:r>
          </a:p>
        </p:txBody>
      </p:sp>
      <p:sp>
        <p:nvSpPr>
          <p:cNvPr id="176246" name="Text Box 118"/>
          <p:cNvSpPr txBox="1">
            <a:spLocks noChangeArrowheads="1"/>
          </p:cNvSpPr>
          <p:nvPr/>
        </p:nvSpPr>
        <p:spPr bwMode="auto">
          <a:xfrm>
            <a:off x="6862763" y="5613400"/>
            <a:ext cx="454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000">
                <a:solidFill>
                  <a:srgbClr val="FFFF00"/>
                </a:solidFill>
                <a:latin typeface="Comic Sans MS" pitchFamily="66" charset="0"/>
              </a:rPr>
              <a:t>16</a:t>
            </a:r>
          </a:p>
        </p:txBody>
      </p:sp>
      <p:sp>
        <p:nvSpPr>
          <p:cNvPr id="28713" name="Text Box 119"/>
          <p:cNvSpPr txBox="1">
            <a:spLocks noChangeArrowheads="1"/>
          </p:cNvSpPr>
          <p:nvPr/>
        </p:nvSpPr>
        <p:spPr bwMode="auto">
          <a:xfrm>
            <a:off x="6919913" y="4570413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000">
                <a:latin typeface="Comic Sans MS" pitchFamily="66" charset="0"/>
              </a:rPr>
              <a:t>3</a:t>
            </a:r>
          </a:p>
        </p:txBody>
      </p:sp>
      <p:sp>
        <p:nvSpPr>
          <p:cNvPr id="28714" name="Text Box 120"/>
          <p:cNvSpPr txBox="1">
            <a:spLocks noChangeArrowheads="1"/>
          </p:cNvSpPr>
          <p:nvPr/>
        </p:nvSpPr>
        <p:spPr bwMode="auto">
          <a:xfrm>
            <a:off x="6919913" y="3516313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000">
                <a:latin typeface="Comic Sans MS" pitchFamily="66" charset="0"/>
              </a:rPr>
              <a:t>5</a:t>
            </a:r>
          </a:p>
        </p:txBody>
      </p:sp>
      <p:sp>
        <p:nvSpPr>
          <p:cNvPr id="28715" name="Text Box 121"/>
          <p:cNvSpPr txBox="1">
            <a:spLocks noChangeArrowheads="1"/>
          </p:cNvSpPr>
          <p:nvPr/>
        </p:nvSpPr>
        <p:spPr bwMode="auto">
          <a:xfrm>
            <a:off x="6067425" y="2998788"/>
            <a:ext cx="298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2000">
                <a:latin typeface="Comic Sans MS" pitchFamily="66" charset="0"/>
              </a:rPr>
              <a:t>1</a:t>
            </a:r>
          </a:p>
        </p:txBody>
      </p:sp>
      <p:sp>
        <p:nvSpPr>
          <p:cNvPr id="28716" name="Text Box 122"/>
          <p:cNvSpPr txBox="1">
            <a:spLocks noChangeArrowheads="1"/>
          </p:cNvSpPr>
          <p:nvPr/>
        </p:nvSpPr>
        <p:spPr bwMode="auto">
          <a:xfrm>
            <a:off x="6046788" y="3516313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2000">
                <a:latin typeface="Comic Sans MS" pitchFamily="66" charset="0"/>
              </a:rPr>
              <a:t>2</a:t>
            </a:r>
          </a:p>
        </p:txBody>
      </p:sp>
      <p:sp>
        <p:nvSpPr>
          <p:cNvPr id="28717" name="Text Box 123"/>
          <p:cNvSpPr txBox="1">
            <a:spLocks noChangeArrowheads="1"/>
          </p:cNvSpPr>
          <p:nvPr/>
        </p:nvSpPr>
        <p:spPr bwMode="auto">
          <a:xfrm>
            <a:off x="6046788" y="4051300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2000">
                <a:latin typeface="Comic Sans MS" pitchFamily="66" charset="0"/>
              </a:rPr>
              <a:t>3</a:t>
            </a:r>
          </a:p>
        </p:txBody>
      </p:sp>
      <p:sp>
        <p:nvSpPr>
          <p:cNvPr id="28718" name="Text Box 125"/>
          <p:cNvSpPr txBox="1">
            <a:spLocks noChangeArrowheads="1"/>
          </p:cNvSpPr>
          <p:nvPr/>
        </p:nvSpPr>
        <p:spPr bwMode="auto">
          <a:xfrm>
            <a:off x="6046788" y="4570413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2000">
                <a:latin typeface="Comic Sans MS" pitchFamily="66" charset="0"/>
              </a:rPr>
              <a:t>4</a:t>
            </a:r>
          </a:p>
        </p:txBody>
      </p:sp>
      <p:sp>
        <p:nvSpPr>
          <p:cNvPr id="28719" name="Text Box 126"/>
          <p:cNvSpPr txBox="1">
            <a:spLocks noChangeArrowheads="1"/>
          </p:cNvSpPr>
          <p:nvPr/>
        </p:nvSpPr>
        <p:spPr bwMode="auto">
          <a:xfrm>
            <a:off x="6046788" y="5064125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2000">
                <a:latin typeface="Comic Sans MS" pitchFamily="66" charset="0"/>
              </a:rPr>
              <a:t>5</a:t>
            </a:r>
          </a:p>
        </p:txBody>
      </p:sp>
      <p:sp>
        <p:nvSpPr>
          <p:cNvPr id="28720" name="Text Box 128"/>
          <p:cNvSpPr txBox="1">
            <a:spLocks noChangeArrowheads="1"/>
          </p:cNvSpPr>
          <p:nvPr/>
        </p:nvSpPr>
        <p:spPr bwMode="auto">
          <a:xfrm>
            <a:off x="5786438" y="5613400"/>
            <a:ext cx="933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000">
                <a:solidFill>
                  <a:srgbClr val="FFFF00"/>
                </a:solidFill>
                <a:latin typeface="Comic Sans MS" pitchFamily="66" charset="0"/>
              </a:rPr>
              <a:t>Totals</a:t>
            </a:r>
          </a:p>
        </p:txBody>
      </p:sp>
      <p:sp>
        <p:nvSpPr>
          <p:cNvPr id="176258" name="Rectangle 130"/>
          <p:cNvSpPr>
            <a:spLocks noChangeArrowheads="1"/>
          </p:cNvSpPr>
          <p:nvPr/>
        </p:nvSpPr>
        <p:spPr bwMode="auto">
          <a:xfrm>
            <a:off x="1938338" y="742950"/>
            <a:ext cx="52562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Frequency Tables</a:t>
            </a:r>
          </a:p>
        </p:txBody>
      </p:sp>
      <p:sp>
        <p:nvSpPr>
          <p:cNvPr id="28722" name="Text Box 131"/>
          <p:cNvSpPr txBox="1">
            <a:spLocks noChangeArrowheads="1"/>
          </p:cNvSpPr>
          <p:nvPr/>
        </p:nvSpPr>
        <p:spPr bwMode="auto">
          <a:xfrm>
            <a:off x="2862263" y="1387475"/>
            <a:ext cx="3525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>
                <a:latin typeface="Comic Sans MS" pitchFamily="66" charset="0"/>
              </a:rPr>
              <a:t> Working Out the Mean</a:t>
            </a:r>
          </a:p>
        </p:txBody>
      </p:sp>
      <p:sp>
        <p:nvSpPr>
          <p:cNvPr id="176260" name="Text Box 132"/>
          <p:cNvSpPr txBox="1">
            <a:spLocks noChangeArrowheads="1"/>
          </p:cNvSpPr>
          <p:nvPr/>
        </p:nvSpPr>
        <p:spPr bwMode="auto">
          <a:xfrm>
            <a:off x="903288" y="2787650"/>
            <a:ext cx="4445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000">
                <a:latin typeface="Comic Sans MS" pitchFamily="66" charset="0"/>
              </a:rPr>
              <a:t>Adding a third column to this table</a:t>
            </a:r>
          </a:p>
          <a:p>
            <a:r>
              <a:rPr lang="en-GB" sz="2000">
                <a:latin typeface="Comic Sans MS" pitchFamily="66" charset="0"/>
              </a:rPr>
              <a:t>will help us find the total number of</a:t>
            </a:r>
          </a:p>
          <a:p>
            <a:r>
              <a:rPr lang="en-GB" sz="2000">
                <a:latin typeface="Comic Sans MS" pitchFamily="66" charset="0"/>
              </a:rPr>
              <a:t>coins and the </a:t>
            </a:r>
            <a:r>
              <a:rPr lang="en-GB" sz="2000">
                <a:solidFill>
                  <a:srgbClr val="FFFF00"/>
                </a:solidFill>
                <a:latin typeface="Comic Sans MS" pitchFamily="66" charset="0"/>
              </a:rPr>
              <a:t>‘Mean’.</a:t>
            </a:r>
          </a:p>
        </p:txBody>
      </p:sp>
      <p:sp>
        <p:nvSpPr>
          <p:cNvPr id="176267" name="Text Box 139"/>
          <p:cNvSpPr txBox="1">
            <a:spLocks noChangeArrowheads="1"/>
          </p:cNvSpPr>
          <p:nvPr/>
        </p:nvSpPr>
        <p:spPr bwMode="auto">
          <a:xfrm>
            <a:off x="7632700" y="2998788"/>
            <a:ext cx="1117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000">
                <a:latin typeface="Comic Sans MS" pitchFamily="66" charset="0"/>
              </a:rPr>
              <a:t>5 x 1 =5</a:t>
            </a:r>
          </a:p>
        </p:txBody>
      </p:sp>
      <p:sp>
        <p:nvSpPr>
          <p:cNvPr id="176268" name="Text Box 140"/>
          <p:cNvSpPr txBox="1">
            <a:spLocks noChangeArrowheads="1"/>
          </p:cNvSpPr>
          <p:nvPr/>
        </p:nvSpPr>
        <p:spPr bwMode="auto">
          <a:xfrm>
            <a:off x="7632700" y="4051300"/>
            <a:ext cx="1193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000">
                <a:latin typeface="Comic Sans MS" pitchFamily="66" charset="0"/>
              </a:rPr>
              <a:t>1 x 3 = 3</a:t>
            </a:r>
          </a:p>
        </p:txBody>
      </p:sp>
      <p:sp>
        <p:nvSpPr>
          <p:cNvPr id="176269" name="Text Box 141"/>
          <p:cNvSpPr txBox="1">
            <a:spLocks noChangeArrowheads="1"/>
          </p:cNvSpPr>
          <p:nvPr/>
        </p:nvSpPr>
        <p:spPr bwMode="auto">
          <a:xfrm>
            <a:off x="7632700" y="5064125"/>
            <a:ext cx="1349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000">
                <a:latin typeface="Comic Sans MS" pitchFamily="66" charset="0"/>
              </a:rPr>
              <a:t>2 x 5 = 10</a:t>
            </a:r>
          </a:p>
        </p:txBody>
      </p:sp>
      <p:sp>
        <p:nvSpPr>
          <p:cNvPr id="176270" name="Text Box 142"/>
          <p:cNvSpPr txBox="1">
            <a:spLocks noChangeArrowheads="1"/>
          </p:cNvSpPr>
          <p:nvPr/>
        </p:nvSpPr>
        <p:spPr bwMode="auto">
          <a:xfrm>
            <a:off x="7632700" y="4570413"/>
            <a:ext cx="1349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000">
                <a:latin typeface="Comic Sans MS" pitchFamily="66" charset="0"/>
              </a:rPr>
              <a:t>3 x 4 = 12</a:t>
            </a:r>
          </a:p>
        </p:txBody>
      </p:sp>
      <p:sp>
        <p:nvSpPr>
          <p:cNvPr id="176271" name="Text Box 143"/>
          <p:cNvSpPr txBox="1">
            <a:spLocks noChangeArrowheads="1"/>
          </p:cNvSpPr>
          <p:nvPr/>
        </p:nvSpPr>
        <p:spPr bwMode="auto">
          <a:xfrm>
            <a:off x="7632700" y="3516313"/>
            <a:ext cx="1349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000">
                <a:latin typeface="Comic Sans MS" pitchFamily="66" charset="0"/>
              </a:rPr>
              <a:t>5 x 2 = 10</a:t>
            </a:r>
          </a:p>
        </p:txBody>
      </p:sp>
      <p:sp>
        <p:nvSpPr>
          <p:cNvPr id="176273" name="Text Box 145"/>
          <p:cNvSpPr txBox="1">
            <a:spLocks noChangeArrowheads="1"/>
          </p:cNvSpPr>
          <p:nvPr/>
        </p:nvSpPr>
        <p:spPr bwMode="auto">
          <a:xfrm>
            <a:off x="8047038" y="5613400"/>
            <a:ext cx="495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000">
                <a:solidFill>
                  <a:srgbClr val="FFFF00"/>
                </a:solidFill>
                <a:latin typeface="Comic Sans MS" pitchFamily="66" charset="0"/>
              </a:rPr>
              <a:t>40</a:t>
            </a:r>
          </a:p>
        </p:txBody>
      </p:sp>
      <p:graphicFrame>
        <p:nvGraphicFramePr>
          <p:cNvPr id="176274" name="Object 146"/>
          <p:cNvGraphicFramePr>
            <a:graphicFrameLocks noChangeAspect="1"/>
          </p:cNvGraphicFramePr>
          <p:nvPr/>
        </p:nvGraphicFramePr>
        <p:xfrm>
          <a:off x="990600" y="4514850"/>
          <a:ext cx="2794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3" name="Equation" r:id="rId3" imgW="2794000" imgH="279400" progId="Equation.DSMT4">
                  <p:embed/>
                </p:oleObj>
              </mc:Choice>
              <mc:Fallback>
                <p:oleObj name="Equation" r:id="rId3" imgW="2794000" imgH="279400" progId="Equation.DSMT4">
                  <p:embed/>
                  <p:pic>
                    <p:nvPicPr>
                      <p:cNvPr id="0" name="Object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514850"/>
                        <a:ext cx="2794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275" name="Object 147"/>
          <p:cNvGraphicFramePr>
            <a:graphicFrameLocks noChangeAspect="1"/>
          </p:cNvGraphicFramePr>
          <p:nvPr/>
        </p:nvGraphicFramePr>
        <p:xfrm>
          <a:off x="3881438" y="4371975"/>
          <a:ext cx="1638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4" name="Equation" r:id="rId5" imgW="1638300" imgH="609600" progId="Equation.DSMT4">
                  <p:embed/>
                </p:oleObj>
              </mc:Choice>
              <mc:Fallback>
                <p:oleObj name="Equation" r:id="rId5" imgW="1638300" imgH="609600" progId="Equation.DSMT4">
                  <p:embed/>
                  <p:pic>
                    <p:nvPicPr>
                      <p:cNvPr id="0" name="Object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1438" y="4371975"/>
                        <a:ext cx="16383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276" name="Text Box 148"/>
          <p:cNvSpPr txBox="1">
            <a:spLocks noChangeArrowheads="1"/>
          </p:cNvSpPr>
          <p:nvPr/>
        </p:nvSpPr>
        <p:spPr bwMode="auto">
          <a:xfrm>
            <a:off x="7840663" y="2273300"/>
            <a:ext cx="890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f x 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62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62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62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762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76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76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6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6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6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6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6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6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6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6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6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6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76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76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76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6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6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6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6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246" grpId="0"/>
      <p:bldP spid="176260" grpId="0"/>
      <p:bldP spid="176267" grpId="0"/>
      <p:bldP spid="176268" grpId="0"/>
      <p:bldP spid="176269" grpId="0"/>
      <p:bldP spid="176270" grpId="0"/>
      <p:bldP spid="176271" grpId="0"/>
      <p:bldP spid="176273" grpId="0"/>
      <p:bldP spid="17627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6272" name="Group 144"/>
          <p:cNvGraphicFramePr>
            <a:graphicFrameLocks noGrp="1"/>
          </p:cNvGraphicFramePr>
          <p:nvPr/>
        </p:nvGraphicFramePr>
        <p:xfrm>
          <a:off x="5583238" y="1989138"/>
          <a:ext cx="3560762" cy="4022725"/>
        </p:xfrm>
        <a:graphic>
          <a:graphicData uri="http://schemas.openxmlformats.org/drawingml/2006/table">
            <a:tbl>
              <a:tblPr/>
              <a:tblGrid>
                <a:gridCol w="972777"/>
                <a:gridCol w="863215"/>
                <a:gridCol w="1724770"/>
              </a:tblGrid>
              <a:tr h="914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No of Siblings (</a:t>
                      </a:r>
                      <a:r>
                        <a:rPr kumimoji="0" lang="en-GB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S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)</a:t>
                      </a:r>
                    </a:p>
                  </a:txBody>
                  <a:tcPr marL="91444" marR="91444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Freq.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(f)</a:t>
                      </a:r>
                    </a:p>
                  </a:txBody>
                  <a:tcPr marL="91444" marR="91444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44" marR="91444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44" marR="91444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44" marR="91444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44" marR="91444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44" marR="91444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44" marR="91444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44" marR="91444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44" marR="91444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44" marR="91444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44" marR="91444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44" marR="91444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44" marR="91444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44" marR="91444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44" marR="91444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44" marR="91444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44" marR="91444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L="91444" marR="91444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44" marR="91444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L="91444" marR="91444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32" name="Text Box 46"/>
          <p:cNvSpPr txBox="1">
            <a:spLocks noChangeArrowheads="1"/>
          </p:cNvSpPr>
          <p:nvPr/>
        </p:nvSpPr>
        <p:spPr bwMode="auto">
          <a:xfrm>
            <a:off x="841375" y="1916113"/>
            <a:ext cx="48482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000" u="sng">
                <a:solidFill>
                  <a:srgbClr val="FFFF00"/>
                </a:solidFill>
                <a:latin typeface="Comic Sans MS" pitchFamily="66" charset="0"/>
              </a:rPr>
              <a:t>Example</a:t>
            </a:r>
            <a:r>
              <a:rPr lang="en-GB" sz="2000">
                <a:solidFill>
                  <a:srgbClr val="FFFF00"/>
                </a:solidFill>
                <a:latin typeface="Comic Sans MS" pitchFamily="66" charset="0"/>
              </a:rPr>
              <a:t> : This table shows the number</a:t>
            </a:r>
          </a:p>
          <a:p>
            <a:r>
              <a:rPr lang="en-GB" sz="2000">
                <a:solidFill>
                  <a:srgbClr val="FFFF00"/>
                </a:solidFill>
                <a:latin typeface="Comic Sans MS" pitchFamily="66" charset="0"/>
              </a:rPr>
              <a:t>of brothers and sisters of pupils in an </a:t>
            </a:r>
          </a:p>
          <a:p>
            <a:r>
              <a:rPr lang="en-GB" sz="2000">
                <a:solidFill>
                  <a:srgbClr val="FFFF00"/>
                </a:solidFill>
                <a:latin typeface="Comic Sans MS" pitchFamily="66" charset="0"/>
              </a:rPr>
              <a:t>S2 class.</a:t>
            </a:r>
            <a:endParaRPr lang="en-GB" sz="2000" u="sng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9733" name="Text Box 115"/>
          <p:cNvSpPr txBox="1">
            <a:spLocks noChangeArrowheads="1"/>
          </p:cNvSpPr>
          <p:nvPr/>
        </p:nvSpPr>
        <p:spPr bwMode="auto">
          <a:xfrm>
            <a:off x="6919913" y="2998788"/>
            <a:ext cx="341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000">
                <a:latin typeface="Comic Sans MS" pitchFamily="66" charset="0"/>
              </a:rPr>
              <a:t>9</a:t>
            </a:r>
          </a:p>
        </p:txBody>
      </p:sp>
      <p:sp>
        <p:nvSpPr>
          <p:cNvPr id="29734" name="Text Box 116"/>
          <p:cNvSpPr txBox="1">
            <a:spLocks noChangeArrowheads="1"/>
          </p:cNvSpPr>
          <p:nvPr/>
        </p:nvSpPr>
        <p:spPr bwMode="auto">
          <a:xfrm>
            <a:off x="6940550" y="4051300"/>
            <a:ext cx="341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000">
                <a:latin typeface="Comic Sans MS" pitchFamily="66" charset="0"/>
              </a:rPr>
              <a:t>6</a:t>
            </a:r>
          </a:p>
        </p:txBody>
      </p:sp>
      <p:sp>
        <p:nvSpPr>
          <p:cNvPr id="29735" name="Text Box 117"/>
          <p:cNvSpPr txBox="1">
            <a:spLocks noChangeArrowheads="1"/>
          </p:cNvSpPr>
          <p:nvPr/>
        </p:nvSpPr>
        <p:spPr bwMode="auto">
          <a:xfrm>
            <a:off x="6919913" y="5064125"/>
            <a:ext cx="300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000">
                <a:latin typeface="Comic Sans MS" pitchFamily="66" charset="0"/>
              </a:rPr>
              <a:t>1</a:t>
            </a:r>
          </a:p>
        </p:txBody>
      </p:sp>
      <p:sp>
        <p:nvSpPr>
          <p:cNvPr id="176246" name="Text Box 118"/>
          <p:cNvSpPr txBox="1">
            <a:spLocks noChangeArrowheads="1"/>
          </p:cNvSpPr>
          <p:nvPr/>
        </p:nvSpPr>
        <p:spPr bwMode="auto">
          <a:xfrm>
            <a:off x="6862763" y="5613400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000">
                <a:solidFill>
                  <a:srgbClr val="FFFF00"/>
                </a:solidFill>
                <a:latin typeface="Comic Sans MS" pitchFamily="66" charset="0"/>
              </a:rPr>
              <a:t>30</a:t>
            </a:r>
          </a:p>
        </p:txBody>
      </p:sp>
      <p:sp>
        <p:nvSpPr>
          <p:cNvPr id="29737" name="Text Box 119"/>
          <p:cNvSpPr txBox="1">
            <a:spLocks noChangeArrowheads="1"/>
          </p:cNvSpPr>
          <p:nvPr/>
        </p:nvSpPr>
        <p:spPr bwMode="auto">
          <a:xfrm>
            <a:off x="6919913" y="4570413"/>
            <a:ext cx="300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000">
                <a:latin typeface="Comic Sans MS" pitchFamily="66" charset="0"/>
              </a:rPr>
              <a:t>1</a:t>
            </a:r>
          </a:p>
        </p:txBody>
      </p:sp>
      <p:sp>
        <p:nvSpPr>
          <p:cNvPr id="29738" name="Text Box 120"/>
          <p:cNvSpPr txBox="1">
            <a:spLocks noChangeArrowheads="1"/>
          </p:cNvSpPr>
          <p:nvPr/>
        </p:nvSpPr>
        <p:spPr bwMode="auto">
          <a:xfrm>
            <a:off x="6919913" y="3516313"/>
            <a:ext cx="45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000">
                <a:latin typeface="Comic Sans MS" pitchFamily="66" charset="0"/>
              </a:rPr>
              <a:t>13</a:t>
            </a:r>
          </a:p>
        </p:txBody>
      </p:sp>
      <p:sp>
        <p:nvSpPr>
          <p:cNvPr id="29739" name="Text Box 121"/>
          <p:cNvSpPr txBox="1">
            <a:spLocks noChangeArrowheads="1"/>
          </p:cNvSpPr>
          <p:nvPr/>
        </p:nvSpPr>
        <p:spPr bwMode="auto">
          <a:xfrm>
            <a:off x="6067425" y="2998788"/>
            <a:ext cx="341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2000">
                <a:latin typeface="Comic Sans MS" pitchFamily="66" charset="0"/>
              </a:rPr>
              <a:t>0</a:t>
            </a:r>
          </a:p>
        </p:txBody>
      </p:sp>
      <p:sp>
        <p:nvSpPr>
          <p:cNvPr id="29740" name="Text Box 122"/>
          <p:cNvSpPr txBox="1">
            <a:spLocks noChangeArrowheads="1"/>
          </p:cNvSpPr>
          <p:nvPr/>
        </p:nvSpPr>
        <p:spPr bwMode="auto">
          <a:xfrm>
            <a:off x="6046788" y="3516313"/>
            <a:ext cx="300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2000">
                <a:latin typeface="Comic Sans MS" pitchFamily="66" charset="0"/>
              </a:rPr>
              <a:t>1</a:t>
            </a:r>
          </a:p>
        </p:txBody>
      </p:sp>
      <p:sp>
        <p:nvSpPr>
          <p:cNvPr id="29741" name="Text Box 123"/>
          <p:cNvSpPr txBox="1">
            <a:spLocks noChangeArrowheads="1"/>
          </p:cNvSpPr>
          <p:nvPr/>
        </p:nvSpPr>
        <p:spPr bwMode="auto">
          <a:xfrm>
            <a:off x="6046788" y="4051300"/>
            <a:ext cx="341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2000">
                <a:latin typeface="Comic Sans MS" pitchFamily="66" charset="0"/>
              </a:rPr>
              <a:t>2</a:t>
            </a:r>
          </a:p>
        </p:txBody>
      </p:sp>
      <p:sp>
        <p:nvSpPr>
          <p:cNvPr id="29742" name="Text Box 125"/>
          <p:cNvSpPr txBox="1">
            <a:spLocks noChangeArrowheads="1"/>
          </p:cNvSpPr>
          <p:nvPr/>
        </p:nvSpPr>
        <p:spPr bwMode="auto">
          <a:xfrm>
            <a:off x="6046788" y="4570413"/>
            <a:ext cx="341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2000">
                <a:latin typeface="Comic Sans MS" pitchFamily="66" charset="0"/>
              </a:rPr>
              <a:t>3</a:t>
            </a:r>
          </a:p>
        </p:txBody>
      </p:sp>
      <p:sp>
        <p:nvSpPr>
          <p:cNvPr id="29743" name="Text Box 126"/>
          <p:cNvSpPr txBox="1">
            <a:spLocks noChangeArrowheads="1"/>
          </p:cNvSpPr>
          <p:nvPr/>
        </p:nvSpPr>
        <p:spPr bwMode="auto">
          <a:xfrm>
            <a:off x="6046788" y="5064125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2000">
                <a:latin typeface="Comic Sans MS" pitchFamily="66" charset="0"/>
              </a:rPr>
              <a:t>5</a:t>
            </a:r>
          </a:p>
        </p:txBody>
      </p:sp>
      <p:sp>
        <p:nvSpPr>
          <p:cNvPr id="29744" name="Text Box 128"/>
          <p:cNvSpPr txBox="1">
            <a:spLocks noChangeArrowheads="1"/>
          </p:cNvSpPr>
          <p:nvPr/>
        </p:nvSpPr>
        <p:spPr bwMode="auto">
          <a:xfrm>
            <a:off x="5648325" y="5599113"/>
            <a:ext cx="933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000">
                <a:solidFill>
                  <a:srgbClr val="FFFF00"/>
                </a:solidFill>
                <a:latin typeface="Comic Sans MS" pitchFamily="66" charset="0"/>
              </a:rPr>
              <a:t>Totals</a:t>
            </a:r>
          </a:p>
        </p:txBody>
      </p:sp>
      <p:sp>
        <p:nvSpPr>
          <p:cNvPr id="176258" name="Rectangle 130"/>
          <p:cNvSpPr>
            <a:spLocks noChangeArrowheads="1"/>
          </p:cNvSpPr>
          <p:nvPr/>
        </p:nvSpPr>
        <p:spPr bwMode="auto">
          <a:xfrm>
            <a:off x="1938338" y="742950"/>
            <a:ext cx="52562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Frequency Tables</a:t>
            </a:r>
          </a:p>
        </p:txBody>
      </p:sp>
      <p:sp>
        <p:nvSpPr>
          <p:cNvPr id="29746" name="Text Box 131"/>
          <p:cNvSpPr txBox="1">
            <a:spLocks noChangeArrowheads="1"/>
          </p:cNvSpPr>
          <p:nvPr/>
        </p:nvSpPr>
        <p:spPr bwMode="auto">
          <a:xfrm>
            <a:off x="2862263" y="1387475"/>
            <a:ext cx="3525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>
                <a:latin typeface="Comic Sans MS" pitchFamily="66" charset="0"/>
              </a:rPr>
              <a:t> Working Out the Mean</a:t>
            </a:r>
          </a:p>
        </p:txBody>
      </p:sp>
      <p:sp>
        <p:nvSpPr>
          <p:cNvPr id="176260" name="Text Box 132"/>
          <p:cNvSpPr txBox="1">
            <a:spLocks noChangeArrowheads="1"/>
          </p:cNvSpPr>
          <p:nvPr/>
        </p:nvSpPr>
        <p:spPr bwMode="auto">
          <a:xfrm>
            <a:off x="833438" y="2898775"/>
            <a:ext cx="4445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000">
                <a:latin typeface="Comic Sans MS" pitchFamily="66" charset="0"/>
              </a:rPr>
              <a:t>Adding a third column to this table</a:t>
            </a:r>
          </a:p>
          <a:p>
            <a:r>
              <a:rPr lang="en-GB" sz="2000">
                <a:latin typeface="Comic Sans MS" pitchFamily="66" charset="0"/>
              </a:rPr>
              <a:t>will help us find the total number of</a:t>
            </a:r>
          </a:p>
          <a:p>
            <a:r>
              <a:rPr lang="en-GB" sz="2000">
                <a:latin typeface="Comic Sans MS" pitchFamily="66" charset="0"/>
              </a:rPr>
              <a:t>siblings and the </a:t>
            </a:r>
            <a:r>
              <a:rPr lang="en-GB" sz="2000">
                <a:solidFill>
                  <a:srgbClr val="FFFF00"/>
                </a:solidFill>
                <a:latin typeface="Comic Sans MS" pitchFamily="66" charset="0"/>
              </a:rPr>
              <a:t>‘Mean’.</a:t>
            </a:r>
          </a:p>
        </p:txBody>
      </p:sp>
      <p:sp>
        <p:nvSpPr>
          <p:cNvPr id="176267" name="Text Box 139"/>
          <p:cNvSpPr txBox="1">
            <a:spLocks noChangeArrowheads="1"/>
          </p:cNvSpPr>
          <p:nvPr/>
        </p:nvSpPr>
        <p:spPr bwMode="auto">
          <a:xfrm>
            <a:off x="7704138" y="2998788"/>
            <a:ext cx="11699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000">
                <a:latin typeface="Comic Sans MS" pitchFamily="66" charset="0"/>
              </a:rPr>
              <a:t>0 x 9 =0</a:t>
            </a:r>
          </a:p>
        </p:txBody>
      </p:sp>
      <p:sp>
        <p:nvSpPr>
          <p:cNvPr id="176268" name="Text Box 140"/>
          <p:cNvSpPr txBox="1">
            <a:spLocks noChangeArrowheads="1"/>
          </p:cNvSpPr>
          <p:nvPr/>
        </p:nvSpPr>
        <p:spPr bwMode="auto">
          <a:xfrm>
            <a:off x="7512050" y="4051300"/>
            <a:ext cx="1362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000">
                <a:latin typeface="Comic Sans MS" pitchFamily="66" charset="0"/>
              </a:rPr>
              <a:t>2 x 6 = 12</a:t>
            </a:r>
          </a:p>
        </p:txBody>
      </p:sp>
      <p:sp>
        <p:nvSpPr>
          <p:cNvPr id="176269" name="Text Box 141"/>
          <p:cNvSpPr txBox="1">
            <a:spLocks noChangeArrowheads="1"/>
          </p:cNvSpPr>
          <p:nvPr/>
        </p:nvSpPr>
        <p:spPr bwMode="auto">
          <a:xfrm>
            <a:off x="7669213" y="5064125"/>
            <a:ext cx="1204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000">
                <a:latin typeface="Comic Sans MS" pitchFamily="66" charset="0"/>
              </a:rPr>
              <a:t>5 x 1 = 5</a:t>
            </a:r>
          </a:p>
        </p:txBody>
      </p:sp>
      <p:sp>
        <p:nvSpPr>
          <p:cNvPr id="176270" name="Text Box 142"/>
          <p:cNvSpPr txBox="1">
            <a:spLocks noChangeArrowheads="1"/>
          </p:cNvSpPr>
          <p:nvPr/>
        </p:nvSpPr>
        <p:spPr bwMode="auto">
          <a:xfrm>
            <a:off x="7669213" y="4570413"/>
            <a:ext cx="1204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000">
                <a:latin typeface="Comic Sans MS" pitchFamily="66" charset="0"/>
              </a:rPr>
              <a:t>3 x 1 = 3</a:t>
            </a:r>
          </a:p>
        </p:txBody>
      </p:sp>
      <p:sp>
        <p:nvSpPr>
          <p:cNvPr id="176271" name="Text Box 143"/>
          <p:cNvSpPr txBox="1">
            <a:spLocks noChangeArrowheads="1"/>
          </p:cNvSpPr>
          <p:nvPr/>
        </p:nvSpPr>
        <p:spPr bwMode="auto">
          <a:xfrm>
            <a:off x="7439025" y="3516313"/>
            <a:ext cx="1435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000">
                <a:latin typeface="Comic Sans MS" pitchFamily="66" charset="0"/>
              </a:rPr>
              <a:t>1 x 13 = 13</a:t>
            </a:r>
          </a:p>
        </p:txBody>
      </p:sp>
      <p:sp>
        <p:nvSpPr>
          <p:cNvPr id="176273" name="Text Box 145"/>
          <p:cNvSpPr txBox="1">
            <a:spLocks noChangeArrowheads="1"/>
          </p:cNvSpPr>
          <p:nvPr/>
        </p:nvSpPr>
        <p:spPr bwMode="auto">
          <a:xfrm>
            <a:off x="8378825" y="5586413"/>
            <a:ext cx="500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000">
                <a:solidFill>
                  <a:srgbClr val="FFFF00"/>
                </a:solidFill>
                <a:latin typeface="Comic Sans MS" pitchFamily="66" charset="0"/>
              </a:rPr>
              <a:t>33</a:t>
            </a:r>
          </a:p>
        </p:txBody>
      </p:sp>
      <p:graphicFrame>
        <p:nvGraphicFramePr>
          <p:cNvPr id="176274" name="Object 2"/>
          <p:cNvGraphicFramePr>
            <a:graphicFrameLocks noChangeAspect="1"/>
          </p:cNvGraphicFramePr>
          <p:nvPr/>
        </p:nvGraphicFramePr>
        <p:xfrm>
          <a:off x="1431925" y="4516438"/>
          <a:ext cx="2908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7" name="Equation" r:id="rId3" imgW="2908300" imgH="330200" progId="Equation.DSMT4">
                  <p:embed/>
                </p:oleObj>
              </mc:Choice>
              <mc:Fallback>
                <p:oleObj name="Equation" r:id="rId3" imgW="2908300" imgH="330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1925" y="4516438"/>
                        <a:ext cx="29083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275" name="Object 3"/>
          <p:cNvGraphicFramePr>
            <a:graphicFrameLocks noChangeAspect="1"/>
          </p:cNvGraphicFramePr>
          <p:nvPr/>
        </p:nvGraphicFramePr>
        <p:xfrm>
          <a:off x="1993900" y="4967288"/>
          <a:ext cx="2006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8" name="Equation" r:id="rId5" imgW="2006600" imgH="609600" progId="Equation.DSMT4">
                  <p:embed/>
                </p:oleObj>
              </mc:Choice>
              <mc:Fallback>
                <p:oleObj name="Equation" r:id="rId5" imgW="2006600" imgH="609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4967288"/>
                        <a:ext cx="2006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276" name="Text Box 148"/>
          <p:cNvSpPr txBox="1">
            <a:spLocks noChangeArrowheads="1"/>
          </p:cNvSpPr>
          <p:nvPr/>
        </p:nvSpPr>
        <p:spPr bwMode="auto">
          <a:xfrm>
            <a:off x="7770813" y="2203450"/>
            <a:ext cx="766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 x </a:t>
            </a:r>
            <a:r>
              <a:rPr lang="en-GB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f</a:t>
            </a:r>
            <a:endParaRPr lang="en-GB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62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62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62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762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76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76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6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6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6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6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6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6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6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6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6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6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76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76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76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6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6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6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6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246" grpId="0"/>
      <p:bldP spid="176260" grpId="0"/>
      <p:bldP spid="176267" grpId="0"/>
      <p:bldP spid="176268" grpId="0"/>
      <p:bldP spid="176269" grpId="0"/>
      <p:bldP spid="176270" grpId="0"/>
      <p:bldP spid="176271" grpId="0"/>
      <p:bldP spid="176273" grpId="0"/>
      <p:bldP spid="1762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0"/>
          <p:cNvSpPr txBox="1">
            <a:spLocks noChangeArrowheads="1"/>
          </p:cNvSpPr>
          <p:nvPr/>
        </p:nvSpPr>
        <p:spPr bwMode="auto">
          <a:xfrm>
            <a:off x="1908175" y="658813"/>
            <a:ext cx="5067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4000">
                <a:solidFill>
                  <a:srgbClr val="FFFF00"/>
                </a:solidFill>
                <a:latin typeface="Comic Sans MS" pitchFamily="66" charset="0"/>
              </a:rPr>
              <a:t>Interpreting Graphs</a:t>
            </a:r>
          </a:p>
        </p:txBody>
      </p:sp>
      <p:pic>
        <p:nvPicPr>
          <p:cNvPr id="4099" name="Picture 5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60" name="Picture 4"/>
          <p:cNvPicPr>
            <a:picLocks noChangeAspect="1" noChangeArrowheads="1"/>
          </p:cNvPicPr>
          <p:nvPr/>
        </p:nvPicPr>
        <p:blipFill>
          <a:blip r:embed="rId4"/>
          <a:srcRect l="28546" t="40842" r="32595" b="20877"/>
          <a:stretch>
            <a:fillRect/>
          </a:stretch>
        </p:blipFill>
        <p:spPr bwMode="auto">
          <a:xfrm>
            <a:off x="1203325" y="1993900"/>
            <a:ext cx="7570788" cy="4660900"/>
          </a:xfrm>
          <a:prstGeom prst="rect">
            <a:avLst/>
          </a:prstGeom>
          <a:noFill/>
          <a:ln w="50800">
            <a:solidFill>
              <a:schemeClr val="tx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13" name="Cloud 12"/>
          <p:cNvSpPr/>
          <p:nvPr/>
        </p:nvSpPr>
        <p:spPr>
          <a:xfrm>
            <a:off x="4178300" y="0"/>
            <a:ext cx="4965700" cy="2019300"/>
          </a:xfrm>
          <a:prstGeom prst="cloud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What does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1 computer represent</a:t>
            </a:r>
          </a:p>
        </p:txBody>
      </p:sp>
      <p:sp>
        <p:nvSpPr>
          <p:cNvPr id="14" name="Cloud 13"/>
          <p:cNvSpPr/>
          <p:nvPr/>
        </p:nvSpPr>
        <p:spPr>
          <a:xfrm>
            <a:off x="4191000" y="0"/>
            <a:ext cx="4965700" cy="2019300"/>
          </a:xfrm>
          <a:prstGeom prst="cloud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You have 1 minute to come up with a question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0"/>
          <p:cNvSpPr txBox="1">
            <a:spLocks noChangeArrowheads="1"/>
          </p:cNvSpPr>
          <p:nvPr/>
        </p:nvSpPr>
        <p:spPr bwMode="auto">
          <a:xfrm>
            <a:off x="1908175" y="658813"/>
            <a:ext cx="5067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4000">
                <a:solidFill>
                  <a:srgbClr val="FFFF00"/>
                </a:solidFill>
                <a:latin typeface="Comic Sans MS" pitchFamily="66" charset="0"/>
              </a:rPr>
              <a:t>Interpreting Graphs</a:t>
            </a:r>
          </a:p>
        </p:txBody>
      </p:sp>
      <p:pic>
        <p:nvPicPr>
          <p:cNvPr id="5123" name="Picture 5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por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0" y="88900"/>
            <a:ext cx="1651000" cy="1651000"/>
          </a:xfrm>
          <a:prstGeom prst="rect">
            <a:avLst/>
          </a:prstGeom>
          <a:ln w="50800">
            <a:solidFill>
              <a:schemeClr val="tx1">
                <a:lumMod val="50000"/>
              </a:schemeClr>
            </a:solidFill>
          </a:ln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905000"/>
            <a:ext cx="8086725" cy="4697413"/>
          </a:xfrm>
          <a:prstGeom prst="rect">
            <a:avLst/>
          </a:prstGeom>
          <a:noFill/>
          <a:ln w="508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2"/>
          <p:cNvSpPr txBox="1">
            <a:spLocks noChangeArrowheads="1"/>
          </p:cNvSpPr>
          <p:nvPr/>
        </p:nvSpPr>
        <p:spPr bwMode="auto">
          <a:xfrm>
            <a:off x="0" y="1441450"/>
            <a:ext cx="917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1600">
                <a:solidFill>
                  <a:srgbClr val="FFFF00"/>
                </a:solidFill>
                <a:latin typeface="Comic Sans MS" pitchFamily="66" charset="0"/>
              </a:rPr>
              <a:t>General</a:t>
            </a:r>
          </a:p>
        </p:txBody>
      </p:sp>
      <p:sp>
        <p:nvSpPr>
          <p:cNvPr id="6147" name="Text Box 10"/>
          <p:cNvSpPr txBox="1">
            <a:spLocks noChangeArrowheads="1"/>
          </p:cNvSpPr>
          <p:nvPr/>
        </p:nvSpPr>
        <p:spPr bwMode="auto">
          <a:xfrm>
            <a:off x="1908175" y="658813"/>
            <a:ext cx="5067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4000">
                <a:solidFill>
                  <a:srgbClr val="FFFF00"/>
                </a:solidFill>
                <a:latin typeface="Comic Sans MS" pitchFamily="66" charset="0"/>
              </a:rPr>
              <a:t>Interpreting Graphs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Mr.Lafferty Maths Dept</a:t>
            </a:r>
          </a:p>
        </p:txBody>
      </p:sp>
      <p:pic>
        <p:nvPicPr>
          <p:cNvPr id="6149" name="Picture 5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1930400"/>
            <a:ext cx="8143875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8" descr="kingstonbrid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20650"/>
            <a:ext cx="2857500" cy="17145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579438" y="3114675"/>
            <a:ext cx="2705100" cy="376238"/>
            <a:chOff x="384" y="2436"/>
            <a:chExt cx="1704" cy="237"/>
          </a:xfrm>
        </p:grpSpPr>
        <p:sp>
          <p:nvSpPr>
            <p:cNvPr id="7229" name="Text Box 3"/>
            <p:cNvSpPr txBox="1">
              <a:spLocks noChangeArrowheads="1"/>
            </p:cNvSpPr>
            <p:nvPr/>
          </p:nvSpPr>
          <p:spPr bwMode="auto">
            <a:xfrm>
              <a:off x="384" y="2436"/>
              <a:ext cx="1228" cy="237"/>
            </a:xfrm>
            <a:prstGeom prst="rect">
              <a:avLst/>
            </a:prstGeom>
            <a:gradFill rotWithShape="0">
              <a:gsLst>
                <a:gs pos="0">
                  <a:srgbClr val="A3A77B"/>
                </a:gs>
                <a:gs pos="50000">
                  <a:srgbClr val="F8FEBA"/>
                </a:gs>
                <a:gs pos="100000">
                  <a:srgbClr val="A3A77B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b="1">
                  <a:solidFill>
                    <a:srgbClr val="333399"/>
                  </a:solidFill>
                  <a:latin typeface="Arial" pitchFamily="34" charset="0"/>
                </a:rPr>
                <a:t>Total</a:t>
              </a:r>
            </a:p>
          </p:txBody>
        </p:sp>
        <p:sp>
          <p:nvSpPr>
            <p:cNvPr id="7230" name="Text Box 4"/>
            <p:cNvSpPr txBox="1">
              <a:spLocks noChangeArrowheads="1"/>
            </p:cNvSpPr>
            <p:nvPr/>
          </p:nvSpPr>
          <p:spPr bwMode="auto">
            <a:xfrm>
              <a:off x="1612" y="2436"/>
              <a:ext cx="476" cy="237"/>
            </a:xfrm>
            <a:prstGeom prst="rect">
              <a:avLst/>
            </a:prstGeom>
            <a:gradFill rotWithShape="0">
              <a:gsLst>
                <a:gs pos="0">
                  <a:srgbClr val="A3A77B"/>
                </a:gs>
                <a:gs pos="50000">
                  <a:srgbClr val="F8FEBA"/>
                </a:gs>
                <a:gs pos="100000">
                  <a:srgbClr val="A3A77B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b="1">
                  <a:solidFill>
                    <a:srgbClr val="333399"/>
                  </a:solidFill>
                  <a:latin typeface="Arial" pitchFamily="34" charset="0"/>
                </a:rPr>
                <a:t>300</a:t>
              </a:r>
            </a:p>
          </p:txBody>
        </p:sp>
      </p:grp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579438" y="1254125"/>
            <a:ext cx="1949450" cy="376238"/>
          </a:xfrm>
          <a:prstGeom prst="rect">
            <a:avLst/>
          </a:prstGeom>
          <a:gradFill rotWithShape="0">
            <a:gsLst>
              <a:gs pos="0">
                <a:srgbClr val="9BB4C2"/>
              </a:gs>
              <a:gs pos="50000">
                <a:srgbClr val="CCECFF"/>
              </a:gs>
              <a:gs pos="100000">
                <a:srgbClr val="9BB4C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  <a:latin typeface="Arial" pitchFamily="34" charset="0"/>
              </a:rPr>
              <a:t>Rugby</a:t>
            </a:r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579438" y="1630363"/>
            <a:ext cx="1949450" cy="376237"/>
          </a:xfrm>
          <a:prstGeom prst="rect">
            <a:avLst/>
          </a:prstGeom>
          <a:gradFill rotWithShape="0">
            <a:gsLst>
              <a:gs pos="0">
                <a:srgbClr val="9BB4C2"/>
              </a:gs>
              <a:gs pos="50000">
                <a:srgbClr val="CCECFF"/>
              </a:gs>
              <a:gs pos="100000">
                <a:srgbClr val="9BB4C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  <a:latin typeface="Arial" pitchFamily="34" charset="0"/>
              </a:rPr>
              <a:t>Football</a:t>
            </a:r>
          </a:p>
        </p:txBody>
      </p:sp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579438" y="2006600"/>
            <a:ext cx="1949450" cy="376238"/>
          </a:xfrm>
          <a:prstGeom prst="rect">
            <a:avLst/>
          </a:prstGeom>
          <a:gradFill rotWithShape="0">
            <a:gsLst>
              <a:gs pos="0">
                <a:srgbClr val="9BB4C2"/>
              </a:gs>
              <a:gs pos="50000">
                <a:srgbClr val="CCECFF"/>
              </a:gs>
              <a:gs pos="100000">
                <a:srgbClr val="9BB4C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  <a:latin typeface="Arial" pitchFamily="34" charset="0"/>
              </a:rPr>
              <a:t>Cricket</a:t>
            </a:r>
          </a:p>
        </p:txBody>
      </p:sp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579438" y="2382838"/>
            <a:ext cx="1949450" cy="376237"/>
          </a:xfrm>
          <a:prstGeom prst="rect">
            <a:avLst/>
          </a:prstGeom>
          <a:gradFill rotWithShape="0">
            <a:gsLst>
              <a:gs pos="0">
                <a:srgbClr val="9BB4C2"/>
              </a:gs>
              <a:gs pos="50000">
                <a:srgbClr val="CCECFF"/>
              </a:gs>
              <a:gs pos="100000">
                <a:srgbClr val="9BB4C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  <a:latin typeface="Arial" pitchFamily="34" charset="0"/>
              </a:rPr>
              <a:t>Ice Hockey</a:t>
            </a:r>
          </a:p>
        </p:txBody>
      </p:sp>
      <p:sp>
        <p:nvSpPr>
          <p:cNvPr id="20537" name="Text Box 10"/>
          <p:cNvSpPr txBox="1">
            <a:spLocks noChangeArrowheads="1"/>
          </p:cNvSpPr>
          <p:nvPr/>
        </p:nvSpPr>
        <p:spPr bwMode="auto">
          <a:xfrm>
            <a:off x="2528888" y="1254125"/>
            <a:ext cx="755650" cy="376238"/>
          </a:xfrm>
          <a:prstGeom prst="rect">
            <a:avLst/>
          </a:prstGeom>
          <a:gradFill rotWithShape="0">
            <a:gsLst>
              <a:gs pos="0">
                <a:srgbClr val="76A889"/>
              </a:gs>
              <a:gs pos="50000">
                <a:srgbClr val="B2FECF"/>
              </a:gs>
              <a:gs pos="100000">
                <a:srgbClr val="76A88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  <a:latin typeface="Arial" pitchFamily="34" charset="0"/>
              </a:rPr>
              <a:t>75</a:t>
            </a:r>
          </a:p>
        </p:txBody>
      </p:sp>
      <p:sp>
        <p:nvSpPr>
          <p:cNvPr id="20538" name="Text Box 11"/>
          <p:cNvSpPr txBox="1">
            <a:spLocks noChangeArrowheads="1"/>
          </p:cNvSpPr>
          <p:nvPr/>
        </p:nvSpPr>
        <p:spPr bwMode="auto">
          <a:xfrm>
            <a:off x="2528888" y="1630363"/>
            <a:ext cx="755650" cy="376237"/>
          </a:xfrm>
          <a:prstGeom prst="rect">
            <a:avLst/>
          </a:prstGeom>
          <a:gradFill rotWithShape="0">
            <a:gsLst>
              <a:gs pos="0">
                <a:srgbClr val="76A889"/>
              </a:gs>
              <a:gs pos="50000">
                <a:srgbClr val="B2FECF"/>
              </a:gs>
              <a:gs pos="100000">
                <a:srgbClr val="76A88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  <a:latin typeface="Arial" pitchFamily="34" charset="0"/>
              </a:rPr>
              <a:t>90</a:t>
            </a:r>
          </a:p>
        </p:txBody>
      </p:sp>
      <p:sp>
        <p:nvSpPr>
          <p:cNvPr id="20539" name="Text Box 12"/>
          <p:cNvSpPr txBox="1">
            <a:spLocks noChangeArrowheads="1"/>
          </p:cNvSpPr>
          <p:nvPr/>
        </p:nvSpPr>
        <p:spPr bwMode="auto">
          <a:xfrm>
            <a:off x="2528888" y="2006600"/>
            <a:ext cx="755650" cy="376238"/>
          </a:xfrm>
          <a:prstGeom prst="rect">
            <a:avLst/>
          </a:prstGeom>
          <a:gradFill rotWithShape="0">
            <a:gsLst>
              <a:gs pos="0">
                <a:srgbClr val="76A889"/>
              </a:gs>
              <a:gs pos="50000">
                <a:srgbClr val="B2FECF"/>
              </a:gs>
              <a:gs pos="100000">
                <a:srgbClr val="76A88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  <a:latin typeface="Arial" pitchFamily="34" charset="0"/>
              </a:rPr>
              <a:t>45</a:t>
            </a:r>
          </a:p>
        </p:txBody>
      </p:sp>
      <p:sp>
        <p:nvSpPr>
          <p:cNvPr id="20540" name="Text Box 13"/>
          <p:cNvSpPr txBox="1">
            <a:spLocks noChangeArrowheads="1"/>
          </p:cNvSpPr>
          <p:nvPr/>
        </p:nvSpPr>
        <p:spPr bwMode="auto">
          <a:xfrm>
            <a:off x="2528888" y="2382838"/>
            <a:ext cx="755650" cy="376237"/>
          </a:xfrm>
          <a:prstGeom prst="rect">
            <a:avLst/>
          </a:prstGeom>
          <a:gradFill rotWithShape="0">
            <a:gsLst>
              <a:gs pos="0">
                <a:srgbClr val="76A889"/>
              </a:gs>
              <a:gs pos="50000">
                <a:srgbClr val="B2FECF"/>
              </a:gs>
              <a:gs pos="100000">
                <a:srgbClr val="76A88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  <a:latin typeface="Arial" pitchFamily="34" charset="0"/>
              </a:rPr>
              <a:t>60</a:t>
            </a:r>
          </a:p>
        </p:txBody>
      </p:sp>
      <p:sp>
        <p:nvSpPr>
          <p:cNvPr id="7179" name="Text Box 14"/>
          <p:cNvSpPr txBox="1">
            <a:spLocks noChangeArrowheads="1"/>
          </p:cNvSpPr>
          <p:nvPr/>
        </p:nvSpPr>
        <p:spPr bwMode="auto">
          <a:xfrm>
            <a:off x="579438" y="877888"/>
            <a:ext cx="2705100" cy="376237"/>
          </a:xfrm>
          <a:prstGeom prst="rect">
            <a:avLst/>
          </a:prstGeom>
          <a:gradFill rotWithShape="0">
            <a:gsLst>
              <a:gs pos="0">
                <a:srgbClr val="C0A888"/>
              </a:gs>
              <a:gs pos="50000">
                <a:srgbClr val="FDDDB3"/>
              </a:gs>
              <a:gs pos="100000">
                <a:srgbClr val="C0A88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>
                <a:solidFill>
                  <a:srgbClr val="333399"/>
                </a:solidFill>
                <a:latin typeface="Arial" pitchFamily="34" charset="0"/>
              </a:rPr>
              <a:t>Favourite Sport</a:t>
            </a:r>
          </a:p>
        </p:txBody>
      </p:sp>
      <p:sp>
        <p:nvSpPr>
          <p:cNvPr id="7180" name="Text Box 15"/>
          <p:cNvSpPr txBox="1">
            <a:spLocks noChangeArrowheads="1"/>
          </p:cNvSpPr>
          <p:nvPr/>
        </p:nvSpPr>
        <p:spPr bwMode="auto">
          <a:xfrm>
            <a:off x="579438" y="2749550"/>
            <a:ext cx="1949450" cy="376238"/>
          </a:xfrm>
          <a:prstGeom prst="rect">
            <a:avLst/>
          </a:prstGeom>
          <a:gradFill rotWithShape="0">
            <a:gsLst>
              <a:gs pos="0">
                <a:srgbClr val="9BB4C2"/>
              </a:gs>
              <a:gs pos="50000">
                <a:srgbClr val="CCECFF"/>
              </a:gs>
              <a:gs pos="100000">
                <a:srgbClr val="9BB4C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  <a:latin typeface="Arial" pitchFamily="34" charset="0"/>
              </a:rPr>
              <a:t>Squash</a:t>
            </a:r>
          </a:p>
        </p:txBody>
      </p:sp>
      <p:sp>
        <p:nvSpPr>
          <p:cNvPr id="20543" name="Text Box 16"/>
          <p:cNvSpPr txBox="1">
            <a:spLocks noChangeArrowheads="1"/>
          </p:cNvSpPr>
          <p:nvPr/>
        </p:nvSpPr>
        <p:spPr bwMode="auto">
          <a:xfrm>
            <a:off x="2528888" y="2749550"/>
            <a:ext cx="755650" cy="376238"/>
          </a:xfrm>
          <a:prstGeom prst="rect">
            <a:avLst/>
          </a:prstGeom>
          <a:gradFill rotWithShape="0">
            <a:gsLst>
              <a:gs pos="0">
                <a:srgbClr val="76A889"/>
              </a:gs>
              <a:gs pos="50000">
                <a:srgbClr val="B2FECF"/>
              </a:gs>
              <a:gs pos="100000">
                <a:srgbClr val="76A88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  <a:latin typeface="Arial" pitchFamily="34" charset="0"/>
              </a:rPr>
              <a:t>30</a:t>
            </a:r>
          </a:p>
        </p:txBody>
      </p:sp>
      <p:grpSp>
        <p:nvGrpSpPr>
          <p:cNvPr id="7182" name="Group 17"/>
          <p:cNvGrpSpPr>
            <a:grpSpLocks/>
          </p:cNvGrpSpPr>
          <p:nvPr/>
        </p:nvGrpSpPr>
        <p:grpSpPr bwMode="auto">
          <a:xfrm>
            <a:off x="5313363" y="4462463"/>
            <a:ext cx="1463675" cy="849312"/>
            <a:chOff x="3347" y="2811"/>
            <a:chExt cx="922" cy="535"/>
          </a:xfrm>
        </p:grpSpPr>
        <p:sp>
          <p:nvSpPr>
            <p:cNvPr id="7224" name="Text Box 18"/>
            <p:cNvSpPr txBox="1">
              <a:spLocks noChangeArrowheads="1"/>
            </p:cNvSpPr>
            <p:nvPr/>
          </p:nvSpPr>
          <p:spPr bwMode="auto">
            <a:xfrm>
              <a:off x="3665" y="2811"/>
              <a:ext cx="42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  <a:latin typeface="Arial" pitchFamily="34" charset="0"/>
                </a:rPr>
                <a:t>90</a:t>
              </a:r>
              <a:r>
                <a:rPr lang="en-GB" sz="1600" baseline="300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en-GB" sz="16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225" name="Text Box 19"/>
            <p:cNvSpPr txBox="1">
              <a:spLocks noChangeArrowheads="1"/>
            </p:cNvSpPr>
            <p:nvPr/>
          </p:nvSpPr>
          <p:spPr bwMode="auto">
            <a:xfrm>
              <a:off x="3347" y="2840"/>
              <a:ext cx="54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  <a:latin typeface="Arial" pitchFamily="34" charset="0"/>
                </a:rPr>
                <a:t>108</a:t>
              </a:r>
              <a:r>
                <a:rPr lang="en-GB" sz="1600" baseline="300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en-GB" sz="16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226" name="Text Box 20"/>
            <p:cNvSpPr txBox="1">
              <a:spLocks noChangeArrowheads="1"/>
            </p:cNvSpPr>
            <p:nvPr/>
          </p:nvSpPr>
          <p:spPr bwMode="auto">
            <a:xfrm>
              <a:off x="3355" y="3091"/>
              <a:ext cx="42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  <a:latin typeface="Arial" pitchFamily="34" charset="0"/>
                </a:rPr>
                <a:t>54</a:t>
              </a:r>
              <a:r>
                <a:rPr lang="en-GB" sz="1600" baseline="300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en-GB" sz="16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227" name="Text Box 21"/>
            <p:cNvSpPr txBox="1">
              <a:spLocks noChangeArrowheads="1"/>
            </p:cNvSpPr>
            <p:nvPr/>
          </p:nvSpPr>
          <p:spPr bwMode="auto">
            <a:xfrm>
              <a:off x="3613" y="3134"/>
              <a:ext cx="42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  <a:latin typeface="Arial" pitchFamily="34" charset="0"/>
                </a:rPr>
                <a:t>72</a:t>
              </a:r>
              <a:r>
                <a:rPr lang="en-GB" sz="1600" baseline="300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en-GB" sz="16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228" name="Text Box 22"/>
            <p:cNvSpPr txBox="1">
              <a:spLocks noChangeArrowheads="1"/>
            </p:cNvSpPr>
            <p:nvPr/>
          </p:nvSpPr>
          <p:spPr bwMode="auto">
            <a:xfrm>
              <a:off x="3848" y="2987"/>
              <a:ext cx="42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600">
                  <a:solidFill>
                    <a:srgbClr val="000000"/>
                  </a:solidFill>
                  <a:latin typeface="Arial" pitchFamily="34" charset="0"/>
                </a:rPr>
                <a:t>36</a:t>
              </a:r>
              <a:r>
                <a:rPr lang="en-GB" sz="1600" baseline="30000">
                  <a:solidFill>
                    <a:srgbClr val="000000"/>
                  </a:solidFill>
                  <a:latin typeface="Arial" pitchFamily="34" charset="0"/>
                </a:rPr>
                <a:t>o</a:t>
              </a:r>
              <a:endParaRPr lang="en-GB" sz="16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7183" name="Group 23"/>
          <p:cNvGrpSpPr>
            <a:grpSpLocks/>
          </p:cNvGrpSpPr>
          <p:nvPr/>
        </p:nvGrpSpPr>
        <p:grpSpPr bwMode="auto">
          <a:xfrm>
            <a:off x="0" y="252413"/>
            <a:ext cx="8840788" cy="6178550"/>
            <a:chOff x="0" y="159"/>
            <a:chExt cx="5569" cy="3892"/>
          </a:xfrm>
        </p:grpSpPr>
        <p:sp>
          <p:nvSpPr>
            <p:cNvPr id="7189" name="Text Box 24"/>
            <p:cNvSpPr txBox="1">
              <a:spLocks noChangeArrowheads="1"/>
            </p:cNvSpPr>
            <p:nvPr/>
          </p:nvSpPr>
          <p:spPr bwMode="auto">
            <a:xfrm>
              <a:off x="2171" y="276"/>
              <a:ext cx="1956" cy="294"/>
            </a:xfrm>
            <a:prstGeom prst="rect">
              <a:avLst/>
            </a:prstGeom>
            <a:gradFill rotWithShape="0">
              <a:gsLst>
                <a:gs pos="0">
                  <a:srgbClr val="A9A987"/>
                </a:gs>
                <a:gs pos="50000">
                  <a:srgbClr val="FFFFCC"/>
                </a:gs>
                <a:gs pos="100000">
                  <a:srgbClr val="A9A987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sz="2400">
                  <a:solidFill>
                    <a:srgbClr val="333399"/>
                  </a:solidFill>
                  <a:latin typeface="Arial" pitchFamily="34" charset="0"/>
                </a:rPr>
                <a:t>Drawing Pie Charts</a:t>
              </a:r>
            </a:p>
          </p:txBody>
        </p:sp>
        <p:sp>
          <p:nvSpPr>
            <p:cNvPr id="7190" name="Text Box 25"/>
            <p:cNvSpPr txBox="1">
              <a:spLocks noChangeArrowheads="1"/>
            </p:cNvSpPr>
            <p:nvPr/>
          </p:nvSpPr>
          <p:spPr bwMode="auto">
            <a:xfrm>
              <a:off x="2304" y="648"/>
              <a:ext cx="3012" cy="756"/>
            </a:xfrm>
            <a:prstGeom prst="rect">
              <a:avLst/>
            </a:prstGeom>
            <a:gradFill rotWithShape="0">
              <a:gsLst>
                <a:gs pos="0">
                  <a:srgbClr val="83A0A3"/>
                </a:gs>
                <a:gs pos="50000">
                  <a:srgbClr val="C6F1F6"/>
                </a:gs>
                <a:gs pos="100000">
                  <a:srgbClr val="83A0A3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>
                  <a:latin typeface="Arial" pitchFamily="34" charset="0"/>
                </a:rPr>
                <a:t>In a survey, 300 people were asked to indicate which one of five sports they liked best. Using the graph calculate the number people who liked each sport.</a:t>
              </a:r>
            </a:p>
          </p:txBody>
        </p:sp>
        <p:pic>
          <p:nvPicPr>
            <p:cNvPr id="7191" name="Picture 2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7" y="1854"/>
              <a:ext cx="682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2" name="Picture 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4" y="3344"/>
              <a:ext cx="480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93" name="Group 28"/>
            <p:cNvGrpSpPr>
              <a:grpSpLocks/>
            </p:cNvGrpSpPr>
            <p:nvPr/>
          </p:nvGrpSpPr>
          <p:grpSpPr bwMode="auto">
            <a:xfrm rot="2800160">
              <a:off x="113" y="51"/>
              <a:ext cx="318" cy="543"/>
              <a:chOff x="2301" y="3363"/>
              <a:chExt cx="318" cy="543"/>
            </a:xfrm>
          </p:grpSpPr>
          <p:sp>
            <p:nvSpPr>
              <p:cNvPr id="7210" name="Freeform 29"/>
              <p:cNvSpPr>
                <a:spLocks/>
              </p:cNvSpPr>
              <p:nvPr/>
            </p:nvSpPr>
            <p:spPr bwMode="auto">
              <a:xfrm>
                <a:off x="2295" y="3368"/>
                <a:ext cx="318" cy="543"/>
              </a:xfrm>
              <a:custGeom>
                <a:avLst/>
                <a:gdLst>
                  <a:gd name="T0" fmla="*/ 172 w 318"/>
                  <a:gd name="T1" fmla="*/ 4 h 543"/>
                  <a:gd name="T2" fmla="*/ 192 w 318"/>
                  <a:gd name="T3" fmla="*/ 5 h 543"/>
                  <a:gd name="T4" fmla="*/ 201 w 318"/>
                  <a:gd name="T5" fmla="*/ 11 h 543"/>
                  <a:gd name="T6" fmla="*/ 214 w 318"/>
                  <a:gd name="T7" fmla="*/ 20 h 543"/>
                  <a:gd name="T8" fmla="*/ 226 w 318"/>
                  <a:gd name="T9" fmla="*/ 35 h 543"/>
                  <a:gd name="T10" fmla="*/ 235 w 318"/>
                  <a:gd name="T11" fmla="*/ 47 h 543"/>
                  <a:gd name="T12" fmla="*/ 247 w 318"/>
                  <a:gd name="T13" fmla="*/ 65 h 543"/>
                  <a:gd name="T14" fmla="*/ 261 w 318"/>
                  <a:gd name="T15" fmla="*/ 88 h 543"/>
                  <a:gd name="T16" fmla="*/ 271 w 318"/>
                  <a:gd name="T17" fmla="*/ 108 h 543"/>
                  <a:gd name="T18" fmla="*/ 282 w 318"/>
                  <a:gd name="T19" fmla="*/ 128 h 543"/>
                  <a:gd name="T20" fmla="*/ 297 w 318"/>
                  <a:gd name="T21" fmla="*/ 160 h 543"/>
                  <a:gd name="T22" fmla="*/ 305 w 318"/>
                  <a:gd name="T23" fmla="*/ 182 h 543"/>
                  <a:gd name="T24" fmla="*/ 309 w 318"/>
                  <a:gd name="T25" fmla="*/ 198 h 543"/>
                  <a:gd name="T26" fmla="*/ 313 w 318"/>
                  <a:gd name="T27" fmla="*/ 218 h 543"/>
                  <a:gd name="T28" fmla="*/ 317 w 318"/>
                  <a:gd name="T29" fmla="*/ 252 h 543"/>
                  <a:gd name="T30" fmla="*/ 316 w 318"/>
                  <a:gd name="T31" fmla="*/ 320 h 543"/>
                  <a:gd name="T32" fmla="*/ 312 w 318"/>
                  <a:gd name="T33" fmla="*/ 343 h 543"/>
                  <a:gd name="T34" fmla="*/ 308 w 318"/>
                  <a:gd name="T35" fmla="*/ 360 h 543"/>
                  <a:gd name="T36" fmla="*/ 304 w 318"/>
                  <a:gd name="T37" fmla="*/ 374 h 543"/>
                  <a:gd name="T38" fmla="*/ 293 w 318"/>
                  <a:gd name="T39" fmla="*/ 398 h 543"/>
                  <a:gd name="T40" fmla="*/ 282 w 318"/>
                  <a:gd name="T41" fmla="*/ 419 h 543"/>
                  <a:gd name="T42" fmla="*/ 271 w 318"/>
                  <a:gd name="T43" fmla="*/ 439 h 543"/>
                  <a:gd name="T44" fmla="*/ 258 w 318"/>
                  <a:gd name="T45" fmla="*/ 463 h 543"/>
                  <a:gd name="T46" fmla="*/ 243 w 318"/>
                  <a:gd name="T47" fmla="*/ 487 h 543"/>
                  <a:gd name="T48" fmla="*/ 232 w 318"/>
                  <a:gd name="T49" fmla="*/ 502 h 543"/>
                  <a:gd name="T50" fmla="*/ 222 w 318"/>
                  <a:gd name="T51" fmla="*/ 517 h 543"/>
                  <a:gd name="T52" fmla="*/ 205 w 318"/>
                  <a:gd name="T53" fmla="*/ 531 h 543"/>
                  <a:gd name="T54" fmla="*/ 195 w 318"/>
                  <a:gd name="T55" fmla="*/ 538 h 543"/>
                  <a:gd name="T56" fmla="*/ 184 w 318"/>
                  <a:gd name="T57" fmla="*/ 542 h 543"/>
                  <a:gd name="T58" fmla="*/ 158 w 318"/>
                  <a:gd name="T59" fmla="*/ 538 h 543"/>
                  <a:gd name="T60" fmla="*/ 145 w 318"/>
                  <a:gd name="T61" fmla="*/ 542 h 543"/>
                  <a:gd name="T62" fmla="*/ 130 w 318"/>
                  <a:gd name="T63" fmla="*/ 539 h 543"/>
                  <a:gd name="T64" fmla="*/ 122 w 318"/>
                  <a:gd name="T65" fmla="*/ 534 h 543"/>
                  <a:gd name="T66" fmla="*/ 109 w 318"/>
                  <a:gd name="T67" fmla="*/ 525 h 543"/>
                  <a:gd name="T68" fmla="*/ 97 w 318"/>
                  <a:gd name="T69" fmla="*/ 510 h 543"/>
                  <a:gd name="T70" fmla="*/ 87 w 318"/>
                  <a:gd name="T71" fmla="*/ 498 h 543"/>
                  <a:gd name="T72" fmla="*/ 77 w 318"/>
                  <a:gd name="T73" fmla="*/ 485 h 543"/>
                  <a:gd name="T74" fmla="*/ 63 w 318"/>
                  <a:gd name="T75" fmla="*/ 463 h 543"/>
                  <a:gd name="T76" fmla="*/ 50 w 318"/>
                  <a:gd name="T77" fmla="*/ 438 h 543"/>
                  <a:gd name="T78" fmla="*/ 38 w 318"/>
                  <a:gd name="T79" fmla="*/ 418 h 543"/>
                  <a:gd name="T80" fmla="*/ 27 w 318"/>
                  <a:gd name="T81" fmla="*/ 395 h 543"/>
                  <a:gd name="T82" fmla="*/ 17 w 318"/>
                  <a:gd name="T83" fmla="*/ 375 h 543"/>
                  <a:gd name="T84" fmla="*/ 13 w 318"/>
                  <a:gd name="T85" fmla="*/ 360 h 543"/>
                  <a:gd name="T86" fmla="*/ 9 w 318"/>
                  <a:gd name="T87" fmla="*/ 344 h 543"/>
                  <a:gd name="T88" fmla="*/ 5 w 318"/>
                  <a:gd name="T89" fmla="*/ 324 h 543"/>
                  <a:gd name="T90" fmla="*/ 1 w 318"/>
                  <a:gd name="T91" fmla="*/ 290 h 543"/>
                  <a:gd name="T92" fmla="*/ 3 w 318"/>
                  <a:gd name="T93" fmla="*/ 224 h 543"/>
                  <a:gd name="T94" fmla="*/ 7 w 318"/>
                  <a:gd name="T95" fmla="*/ 203 h 543"/>
                  <a:gd name="T96" fmla="*/ 11 w 318"/>
                  <a:gd name="T97" fmla="*/ 188 h 543"/>
                  <a:gd name="T98" fmla="*/ 15 w 318"/>
                  <a:gd name="T99" fmla="*/ 176 h 543"/>
                  <a:gd name="T100" fmla="*/ 21 w 318"/>
                  <a:gd name="T101" fmla="*/ 160 h 543"/>
                  <a:gd name="T102" fmla="*/ 35 w 318"/>
                  <a:gd name="T103" fmla="*/ 132 h 543"/>
                  <a:gd name="T104" fmla="*/ 51 w 318"/>
                  <a:gd name="T105" fmla="*/ 100 h 543"/>
                  <a:gd name="T106" fmla="*/ 63 w 318"/>
                  <a:gd name="T107" fmla="*/ 79 h 543"/>
                  <a:gd name="T108" fmla="*/ 78 w 318"/>
                  <a:gd name="T109" fmla="*/ 55 h 543"/>
                  <a:gd name="T110" fmla="*/ 89 w 318"/>
                  <a:gd name="T111" fmla="*/ 39 h 543"/>
                  <a:gd name="T112" fmla="*/ 99 w 318"/>
                  <a:gd name="T113" fmla="*/ 24 h 543"/>
                  <a:gd name="T114" fmla="*/ 114 w 318"/>
                  <a:gd name="T115" fmla="*/ 11 h 543"/>
                  <a:gd name="T116" fmla="*/ 122 w 318"/>
                  <a:gd name="T117" fmla="*/ 4 h 543"/>
                  <a:gd name="T118" fmla="*/ 133 w 318"/>
                  <a:gd name="T119" fmla="*/ 0 h 543"/>
                  <a:gd name="T120" fmla="*/ 154 w 318"/>
                  <a:gd name="T121" fmla="*/ 5 h 54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18"/>
                  <a:gd name="T184" fmla="*/ 0 h 543"/>
                  <a:gd name="T185" fmla="*/ 318 w 318"/>
                  <a:gd name="T186" fmla="*/ 543 h 54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18" h="543">
                    <a:moveTo>
                      <a:pt x="165" y="8"/>
                    </a:moveTo>
                    <a:lnTo>
                      <a:pt x="167" y="7"/>
                    </a:lnTo>
                    <a:lnTo>
                      <a:pt x="168" y="7"/>
                    </a:lnTo>
                    <a:lnTo>
                      <a:pt x="168" y="5"/>
                    </a:lnTo>
                    <a:lnTo>
                      <a:pt x="171" y="5"/>
                    </a:lnTo>
                    <a:lnTo>
                      <a:pt x="172" y="4"/>
                    </a:lnTo>
                    <a:lnTo>
                      <a:pt x="173" y="4"/>
                    </a:lnTo>
                    <a:lnTo>
                      <a:pt x="175" y="3"/>
                    </a:lnTo>
                    <a:lnTo>
                      <a:pt x="187" y="3"/>
                    </a:lnTo>
                    <a:lnTo>
                      <a:pt x="188" y="4"/>
                    </a:lnTo>
                    <a:lnTo>
                      <a:pt x="191" y="4"/>
                    </a:lnTo>
                    <a:lnTo>
                      <a:pt x="192" y="5"/>
                    </a:lnTo>
                    <a:lnTo>
                      <a:pt x="193" y="5"/>
                    </a:lnTo>
                    <a:lnTo>
                      <a:pt x="195" y="7"/>
                    </a:lnTo>
                    <a:lnTo>
                      <a:pt x="196" y="7"/>
                    </a:lnTo>
                    <a:lnTo>
                      <a:pt x="197" y="8"/>
                    </a:lnTo>
                    <a:lnTo>
                      <a:pt x="199" y="8"/>
                    </a:lnTo>
                    <a:lnTo>
                      <a:pt x="201" y="11"/>
                    </a:lnTo>
                    <a:lnTo>
                      <a:pt x="203" y="11"/>
                    </a:lnTo>
                    <a:lnTo>
                      <a:pt x="205" y="13"/>
                    </a:lnTo>
                    <a:lnTo>
                      <a:pt x="207" y="15"/>
                    </a:lnTo>
                    <a:lnTo>
                      <a:pt x="208" y="15"/>
                    </a:lnTo>
                    <a:lnTo>
                      <a:pt x="211" y="17"/>
                    </a:lnTo>
                    <a:lnTo>
                      <a:pt x="214" y="20"/>
                    </a:lnTo>
                    <a:lnTo>
                      <a:pt x="216" y="23"/>
                    </a:lnTo>
                    <a:lnTo>
                      <a:pt x="218" y="25"/>
                    </a:lnTo>
                    <a:lnTo>
                      <a:pt x="220" y="28"/>
                    </a:lnTo>
                    <a:lnTo>
                      <a:pt x="223" y="31"/>
                    </a:lnTo>
                    <a:lnTo>
                      <a:pt x="224" y="32"/>
                    </a:lnTo>
                    <a:lnTo>
                      <a:pt x="226" y="35"/>
                    </a:lnTo>
                    <a:lnTo>
                      <a:pt x="227" y="36"/>
                    </a:lnTo>
                    <a:lnTo>
                      <a:pt x="228" y="39"/>
                    </a:lnTo>
                    <a:lnTo>
                      <a:pt x="231" y="40"/>
                    </a:lnTo>
                    <a:lnTo>
                      <a:pt x="232" y="43"/>
                    </a:lnTo>
                    <a:lnTo>
                      <a:pt x="234" y="44"/>
                    </a:lnTo>
                    <a:lnTo>
                      <a:pt x="235" y="47"/>
                    </a:lnTo>
                    <a:lnTo>
                      <a:pt x="236" y="48"/>
                    </a:lnTo>
                    <a:lnTo>
                      <a:pt x="239" y="53"/>
                    </a:lnTo>
                    <a:lnTo>
                      <a:pt x="242" y="56"/>
                    </a:lnTo>
                    <a:lnTo>
                      <a:pt x="243" y="57"/>
                    </a:lnTo>
                    <a:lnTo>
                      <a:pt x="246" y="63"/>
                    </a:lnTo>
                    <a:lnTo>
                      <a:pt x="247" y="65"/>
                    </a:lnTo>
                    <a:lnTo>
                      <a:pt x="250" y="68"/>
                    </a:lnTo>
                    <a:lnTo>
                      <a:pt x="253" y="73"/>
                    </a:lnTo>
                    <a:lnTo>
                      <a:pt x="254" y="76"/>
                    </a:lnTo>
                    <a:lnTo>
                      <a:pt x="257" y="79"/>
                    </a:lnTo>
                    <a:lnTo>
                      <a:pt x="258" y="83"/>
                    </a:lnTo>
                    <a:lnTo>
                      <a:pt x="261" y="88"/>
                    </a:lnTo>
                    <a:lnTo>
                      <a:pt x="263" y="91"/>
                    </a:lnTo>
                    <a:lnTo>
                      <a:pt x="265" y="95"/>
                    </a:lnTo>
                    <a:lnTo>
                      <a:pt x="266" y="97"/>
                    </a:lnTo>
                    <a:lnTo>
                      <a:pt x="269" y="101"/>
                    </a:lnTo>
                    <a:lnTo>
                      <a:pt x="270" y="104"/>
                    </a:lnTo>
                    <a:lnTo>
                      <a:pt x="271" y="108"/>
                    </a:lnTo>
                    <a:lnTo>
                      <a:pt x="274" y="111"/>
                    </a:lnTo>
                    <a:lnTo>
                      <a:pt x="275" y="115"/>
                    </a:lnTo>
                    <a:lnTo>
                      <a:pt x="277" y="117"/>
                    </a:lnTo>
                    <a:lnTo>
                      <a:pt x="279" y="121"/>
                    </a:lnTo>
                    <a:lnTo>
                      <a:pt x="281" y="125"/>
                    </a:lnTo>
                    <a:lnTo>
                      <a:pt x="282" y="128"/>
                    </a:lnTo>
                    <a:lnTo>
                      <a:pt x="285" y="132"/>
                    </a:lnTo>
                    <a:lnTo>
                      <a:pt x="287" y="140"/>
                    </a:lnTo>
                    <a:lnTo>
                      <a:pt x="290" y="144"/>
                    </a:lnTo>
                    <a:lnTo>
                      <a:pt x="291" y="148"/>
                    </a:lnTo>
                    <a:lnTo>
                      <a:pt x="294" y="152"/>
                    </a:lnTo>
                    <a:lnTo>
                      <a:pt x="297" y="160"/>
                    </a:lnTo>
                    <a:lnTo>
                      <a:pt x="300" y="164"/>
                    </a:lnTo>
                    <a:lnTo>
                      <a:pt x="301" y="168"/>
                    </a:lnTo>
                    <a:lnTo>
                      <a:pt x="304" y="174"/>
                    </a:lnTo>
                    <a:lnTo>
                      <a:pt x="304" y="178"/>
                    </a:lnTo>
                    <a:lnTo>
                      <a:pt x="305" y="180"/>
                    </a:lnTo>
                    <a:lnTo>
                      <a:pt x="305" y="182"/>
                    </a:lnTo>
                    <a:lnTo>
                      <a:pt x="306" y="184"/>
                    </a:lnTo>
                    <a:lnTo>
                      <a:pt x="306" y="187"/>
                    </a:lnTo>
                    <a:lnTo>
                      <a:pt x="308" y="188"/>
                    </a:lnTo>
                    <a:lnTo>
                      <a:pt x="308" y="191"/>
                    </a:lnTo>
                    <a:lnTo>
                      <a:pt x="309" y="192"/>
                    </a:lnTo>
                    <a:lnTo>
                      <a:pt x="309" y="198"/>
                    </a:lnTo>
                    <a:lnTo>
                      <a:pt x="310" y="199"/>
                    </a:lnTo>
                    <a:lnTo>
                      <a:pt x="310" y="204"/>
                    </a:lnTo>
                    <a:lnTo>
                      <a:pt x="312" y="206"/>
                    </a:lnTo>
                    <a:lnTo>
                      <a:pt x="312" y="211"/>
                    </a:lnTo>
                    <a:lnTo>
                      <a:pt x="313" y="212"/>
                    </a:lnTo>
                    <a:lnTo>
                      <a:pt x="313" y="218"/>
                    </a:lnTo>
                    <a:lnTo>
                      <a:pt x="314" y="219"/>
                    </a:lnTo>
                    <a:lnTo>
                      <a:pt x="314" y="226"/>
                    </a:lnTo>
                    <a:lnTo>
                      <a:pt x="316" y="228"/>
                    </a:lnTo>
                    <a:lnTo>
                      <a:pt x="316" y="238"/>
                    </a:lnTo>
                    <a:lnTo>
                      <a:pt x="317" y="239"/>
                    </a:lnTo>
                    <a:lnTo>
                      <a:pt x="317" y="252"/>
                    </a:lnTo>
                    <a:lnTo>
                      <a:pt x="318" y="255"/>
                    </a:lnTo>
                    <a:lnTo>
                      <a:pt x="318" y="294"/>
                    </a:lnTo>
                    <a:lnTo>
                      <a:pt x="317" y="296"/>
                    </a:lnTo>
                    <a:lnTo>
                      <a:pt x="317" y="310"/>
                    </a:lnTo>
                    <a:lnTo>
                      <a:pt x="316" y="311"/>
                    </a:lnTo>
                    <a:lnTo>
                      <a:pt x="316" y="320"/>
                    </a:lnTo>
                    <a:lnTo>
                      <a:pt x="314" y="323"/>
                    </a:lnTo>
                    <a:lnTo>
                      <a:pt x="314" y="330"/>
                    </a:lnTo>
                    <a:lnTo>
                      <a:pt x="313" y="331"/>
                    </a:lnTo>
                    <a:lnTo>
                      <a:pt x="313" y="336"/>
                    </a:lnTo>
                    <a:lnTo>
                      <a:pt x="312" y="338"/>
                    </a:lnTo>
                    <a:lnTo>
                      <a:pt x="312" y="343"/>
                    </a:lnTo>
                    <a:lnTo>
                      <a:pt x="310" y="346"/>
                    </a:lnTo>
                    <a:lnTo>
                      <a:pt x="310" y="350"/>
                    </a:lnTo>
                    <a:lnTo>
                      <a:pt x="309" y="352"/>
                    </a:lnTo>
                    <a:lnTo>
                      <a:pt x="309" y="354"/>
                    </a:lnTo>
                    <a:lnTo>
                      <a:pt x="308" y="356"/>
                    </a:lnTo>
                    <a:lnTo>
                      <a:pt x="308" y="360"/>
                    </a:lnTo>
                    <a:lnTo>
                      <a:pt x="306" y="363"/>
                    </a:lnTo>
                    <a:lnTo>
                      <a:pt x="306" y="366"/>
                    </a:lnTo>
                    <a:lnTo>
                      <a:pt x="305" y="367"/>
                    </a:lnTo>
                    <a:lnTo>
                      <a:pt x="305" y="370"/>
                    </a:lnTo>
                    <a:lnTo>
                      <a:pt x="304" y="372"/>
                    </a:lnTo>
                    <a:lnTo>
                      <a:pt x="304" y="374"/>
                    </a:lnTo>
                    <a:lnTo>
                      <a:pt x="302" y="376"/>
                    </a:lnTo>
                    <a:lnTo>
                      <a:pt x="302" y="378"/>
                    </a:lnTo>
                    <a:lnTo>
                      <a:pt x="301" y="382"/>
                    </a:lnTo>
                    <a:lnTo>
                      <a:pt x="298" y="386"/>
                    </a:lnTo>
                    <a:lnTo>
                      <a:pt x="295" y="394"/>
                    </a:lnTo>
                    <a:lnTo>
                      <a:pt x="293" y="398"/>
                    </a:lnTo>
                    <a:lnTo>
                      <a:pt x="291" y="402"/>
                    </a:lnTo>
                    <a:lnTo>
                      <a:pt x="290" y="404"/>
                    </a:lnTo>
                    <a:lnTo>
                      <a:pt x="287" y="408"/>
                    </a:lnTo>
                    <a:lnTo>
                      <a:pt x="286" y="413"/>
                    </a:lnTo>
                    <a:lnTo>
                      <a:pt x="285" y="415"/>
                    </a:lnTo>
                    <a:lnTo>
                      <a:pt x="282" y="419"/>
                    </a:lnTo>
                    <a:lnTo>
                      <a:pt x="281" y="423"/>
                    </a:lnTo>
                    <a:lnTo>
                      <a:pt x="279" y="426"/>
                    </a:lnTo>
                    <a:lnTo>
                      <a:pt x="277" y="430"/>
                    </a:lnTo>
                    <a:lnTo>
                      <a:pt x="275" y="433"/>
                    </a:lnTo>
                    <a:lnTo>
                      <a:pt x="274" y="437"/>
                    </a:lnTo>
                    <a:lnTo>
                      <a:pt x="271" y="439"/>
                    </a:lnTo>
                    <a:lnTo>
                      <a:pt x="270" y="443"/>
                    </a:lnTo>
                    <a:lnTo>
                      <a:pt x="267" y="449"/>
                    </a:lnTo>
                    <a:lnTo>
                      <a:pt x="265" y="451"/>
                    </a:lnTo>
                    <a:lnTo>
                      <a:pt x="263" y="455"/>
                    </a:lnTo>
                    <a:lnTo>
                      <a:pt x="261" y="461"/>
                    </a:lnTo>
                    <a:lnTo>
                      <a:pt x="258" y="463"/>
                    </a:lnTo>
                    <a:lnTo>
                      <a:pt x="255" y="469"/>
                    </a:lnTo>
                    <a:lnTo>
                      <a:pt x="254" y="471"/>
                    </a:lnTo>
                    <a:lnTo>
                      <a:pt x="251" y="474"/>
                    </a:lnTo>
                    <a:lnTo>
                      <a:pt x="248" y="479"/>
                    </a:lnTo>
                    <a:lnTo>
                      <a:pt x="246" y="485"/>
                    </a:lnTo>
                    <a:lnTo>
                      <a:pt x="243" y="487"/>
                    </a:lnTo>
                    <a:lnTo>
                      <a:pt x="242" y="489"/>
                    </a:lnTo>
                    <a:lnTo>
                      <a:pt x="239" y="494"/>
                    </a:lnTo>
                    <a:lnTo>
                      <a:pt x="238" y="495"/>
                    </a:lnTo>
                    <a:lnTo>
                      <a:pt x="236" y="498"/>
                    </a:lnTo>
                    <a:lnTo>
                      <a:pt x="234" y="501"/>
                    </a:lnTo>
                    <a:lnTo>
                      <a:pt x="232" y="502"/>
                    </a:lnTo>
                    <a:lnTo>
                      <a:pt x="231" y="505"/>
                    </a:lnTo>
                    <a:lnTo>
                      <a:pt x="230" y="506"/>
                    </a:lnTo>
                    <a:lnTo>
                      <a:pt x="228" y="509"/>
                    </a:lnTo>
                    <a:lnTo>
                      <a:pt x="226" y="511"/>
                    </a:lnTo>
                    <a:lnTo>
                      <a:pt x="223" y="514"/>
                    </a:lnTo>
                    <a:lnTo>
                      <a:pt x="222" y="517"/>
                    </a:lnTo>
                    <a:lnTo>
                      <a:pt x="219" y="519"/>
                    </a:lnTo>
                    <a:lnTo>
                      <a:pt x="216" y="521"/>
                    </a:lnTo>
                    <a:lnTo>
                      <a:pt x="214" y="523"/>
                    </a:lnTo>
                    <a:lnTo>
                      <a:pt x="211" y="526"/>
                    </a:lnTo>
                    <a:lnTo>
                      <a:pt x="208" y="529"/>
                    </a:lnTo>
                    <a:lnTo>
                      <a:pt x="205" y="531"/>
                    </a:lnTo>
                    <a:lnTo>
                      <a:pt x="203" y="534"/>
                    </a:lnTo>
                    <a:lnTo>
                      <a:pt x="201" y="534"/>
                    </a:lnTo>
                    <a:lnTo>
                      <a:pt x="199" y="537"/>
                    </a:lnTo>
                    <a:lnTo>
                      <a:pt x="197" y="537"/>
                    </a:lnTo>
                    <a:lnTo>
                      <a:pt x="196" y="538"/>
                    </a:lnTo>
                    <a:lnTo>
                      <a:pt x="195" y="538"/>
                    </a:lnTo>
                    <a:lnTo>
                      <a:pt x="193" y="539"/>
                    </a:lnTo>
                    <a:lnTo>
                      <a:pt x="192" y="539"/>
                    </a:lnTo>
                    <a:lnTo>
                      <a:pt x="191" y="541"/>
                    </a:lnTo>
                    <a:lnTo>
                      <a:pt x="189" y="541"/>
                    </a:lnTo>
                    <a:lnTo>
                      <a:pt x="188" y="542"/>
                    </a:lnTo>
                    <a:lnTo>
                      <a:pt x="184" y="542"/>
                    </a:lnTo>
                    <a:lnTo>
                      <a:pt x="183" y="543"/>
                    </a:lnTo>
                    <a:lnTo>
                      <a:pt x="169" y="543"/>
                    </a:lnTo>
                    <a:lnTo>
                      <a:pt x="168" y="542"/>
                    </a:lnTo>
                    <a:lnTo>
                      <a:pt x="164" y="542"/>
                    </a:lnTo>
                    <a:lnTo>
                      <a:pt x="163" y="541"/>
                    </a:lnTo>
                    <a:lnTo>
                      <a:pt x="158" y="538"/>
                    </a:lnTo>
                    <a:lnTo>
                      <a:pt x="157" y="539"/>
                    </a:lnTo>
                    <a:lnTo>
                      <a:pt x="156" y="539"/>
                    </a:lnTo>
                    <a:lnTo>
                      <a:pt x="154" y="541"/>
                    </a:lnTo>
                    <a:lnTo>
                      <a:pt x="152" y="541"/>
                    </a:lnTo>
                    <a:lnTo>
                      <a:pt x="150" y="542"/>
                    </a:lnTo>
                    <a:lnTo>
                      <a:pt x="145" y="542"/>
                    </a:lnTo>
                    <a:lnTo>
                      <a:pt x="144" y="543"/>
                    </a:lnTo>
                    <a:lnTo>
                      <a:pt x="142" y="542"/>
                    </a:lnTo>
                    <a:lnTo>
                      <a:pt x="136" y="542"/>
                    </a:lnTo>
                    <a:lnTo>
                      <a:pt x="134" y="541"/>
                    </a:lnTo>
                    <a:lnTo>
                      <a:pt x="132" y="541"/>
                    </a:lnTo>
                    <a:lnTo>
                      <a:pt x="130" y="539"/>
                    </a:lnTo>
                    <a:lnTo>
                      <a:pt x="129" y="539"/>
                    </a:lnTo>
                    <a:lnTo>
                      <a:pt x="129" y="538"/>
                    </a:lnTo>
                    <a:lnTo>
                      <a:pt x="128" y="538"/>
                    </a:lnTo>
                    <a:lnTo>
                      <a:pt x="126" y="537"/>
                    </a:lnTo>
                    <a:lnTo>
                      <a:pt x="125" y="537"/>
                    </a:lnTo>
                    <a:lnTo>
                      <a:pt x="122" y="534"/>
                    </a:lnTo>
                    <a:lnTo>
                      <a:pt x="121" y="534"/>
                    </a:lnTo>
                    <a:lnTo>
                      <a:pt x="118" y="531"/>
                    </a:lnTo>
                    <a:lnTo>
                      <a:pt x="116" y="530"/>
                    </a:lnTo>
                    <a:lnTo>
                      <a:pt x="114" y="530"/>
                    </a:lnTo>
                    <a:lnTo>
                      <a:pt x="111" y="527"/>
                    </a:lnTo>
                    <a:lnTo>
                      <a:pt x="109" y="525"/>
                    </a:lnTo>
                    <a:lnTo>
                      <a:pt x="106" y="522"/>
                    </a:lnTo>
                    <a:lnTo>
                      <a:pt x="105" y="519"/>
                    </a:lnTo>
                    <a:lnTo>
                      <a:pt x="102" y="517"/>
                    </a:lnTo>
                    <a:lnTo>
                      <a:pt x="99" y="514"/>
                    </a:lnTo>
                    <a:lnTo>
                      <a:pt x="98" y="513"/>
                    </a:lnTo>
                    <a:lnTo>
                      <a:pt x="97" y="510"/>
                    </a:lnTo>
                    <a:lnTo>
                      <a:pt x="95" y="509"/>
                    </a:lnTo>
                    <a:lnTo>
                      <a:pt x="93" y="506"/>
                    </a:lnTo>
                    <a:lnTo>
                      <a:pt x="91" y="505"/>
                    </a:lnTo>
                    <a:lnTo>
                      <a:pt x="90" y="502"/>
                    </a:lnTo>
                    <a:lnTo>
                      <a:pt x="89" y="501"/>
                    </a:lnTo>
                    <a:lnTo>
                      <a:pt x="87" y="498"/>
                    </a:lnTo>
                    <a:lnTo>
                      <a:pt x="86" y="497"/>
                    </a:lnTo>
                    <a:lnTo>
                      <a:pt x="83" y="494"/>
                    </a:lnTo>
                    <a:lnTo>
                      <a:pt x="82" y="491"/>
                    </a:lnTo>
                    <a:lnTo>
                      <a:pt x="81" y="490"/>
                    </a:lnTo>
                    <a:lnTo>
                      <a:pt x="79" y="487"/>
                    </a:lnTo>
                    <a:lnTo>
                      <a:pt x="77" y="485"/>
                    </a:lnTo>
                    <a:lnTo>
                      <a:pt x="74" y="479"/>
                    </a:lnTo>
                    <a:lnTo>
                      <a:pt x="73" y="477"/>
                    </a:lnTo>
                    <a:lnTo>
                      <a:pt x="70" y="474"/>
                    </a:lnTo>
                    <a:lnTo>
                      <a:pt x="67" y="469"/>
                    </a:lnTo>
                    <a:lnTo>
                      <a:pt x="66" y="466"/>
                    </a:lnTo>
                    <a:lnTo>
                      <a:pt x="63" y="463"/>
                    </a:lnTo>
                    <a:lnTo>
                      <a:pt x="60" y="458"/>
                    </a:lnTo>
                    <a:lnTo>
                      <a:pt x="58" y="454"/>
                    </a:lnTo>
                    <a:lnTo>
                      <a:pt x="55" y="449"/>
                    </a:lnTo>
                    <a:lnTo>
                      <a:pt x="52" y="445"/>
                    </a:lnTo>
                    <a:lnTo>
                      <a:pt x="51" y="442"/>
                    </a:lnTo>
                    <a:lnTo>
                      <a:pt x="50" y="438"/>
                    </a:lnTo>
                    <a:lnTo>
                      <a:pt x="47" y="435"/>
                    </a:lnTo>
                    <a:lnTo>
                      <a:pt x="46" y="431"/>
                    </a:lnTo>
                    <a:lnTo>
                      <a:pt x="44" y="429"/>
                    </a:lnTo>
                    <a:lnTo>
                      <a:pt x="42" y="425"/>
                    </a:lnTo>
                    <a:lnTo>
                      <a:pt x="40" y="421"/>
                    </a:lnTo>
                    <a:lnTo>
                      <a:pt x="38" y="418"/>
                    </a:lnTo>
                    <a:lnTo>
                      <a:pt x="36" y="414"/>
                    </a:lnTo>
                    <a:lnTo>
                      <a:pt x="34" y="410"/>
                    </a:lnTo>
                    <a:lnTo>
                      <a:pt x="32" y="406"/>
                    </a:lnTo>
                    <a:lnTo>
                      <a:pt x="31" y="403"/>
                    </a:lnTo>
                    <a:lnTo>
                      <a:pt x="28" y="399"/>
                    </a:lnTo>
                    <a:lnTo>
                      <a:pt x="27" y="395"/>
                    </a:lnTo>
                    <a:lnTo>
                      <a:pt x="24" y="391"/>
                    </a:lnTo>
                    <a:lnTo>
                      <a:pt x="23" y="387"/>
                    </a:lnTo>
                    <a:lnTo>
                      <a:pt x="20" y="383"/>
                    </a:lnTo>
                    <a:lnTo>
                      <a:pt x="19" y="379"/>
                    </a:lnTo>
                    <a:lnTo>
                      <a:pt x="17" y="376"/>
                    </a:lnTo>
                    <a:lnTo>
                      <a:pt x="17" y="375"/>
                    </a:lnTo>
                    <a:lnTo>
                      <a:pt x="16" y="372"/>
                    </a:lnTo>
                    <a:lnTo>
                      <a:pt x="16" y="370"/>
                    </a:lnTo>
                    <a:lnTo>
                      <a:pt x="15" y="368"/>
                    </a:lnTo>
                    <a:lnTo>
                      <a:pt x="15" y="366"/>
                    </a:lnTo>
                    <a:lnTo>
                      <a:pt x="13" y="363"/>
                    </a:lnTo>
                    <a:lnTo>
                      <a:pt x="13" y="360"/>
                    </a:lnTo>
                    <a:lnTo>
                      <a:pt x="12" y="359"/>
                    </a:lnTo>
                    <a:lnTo>
                      <a:pt x="12" y="356"/>
                    </a:lnTo>
                    <a:lnTo>
                      <a:pt x="11" y="354"/>
                    </a:lnTo>
                    <a:lnTo>
                      <a:pt x="11" y="350"/>
                    </a:lnTo>
                    <a:lnTo>
                      <a:pt x="9" y="347"/>
                    </a:lnTo>
                    <a:lnTo>
                      <a:pt x="9" y="344"/>
                    </a:lnTo>
                    <a:lnTo>
                      <a:pt x="8" y="342"/>
                    </a:lnTo>
                    <a:lnTo>
                      <a:pt x="8" y="338"/>
                    </a:lnTo>
                    <a:lnTo>
                      <a:pt x="7" y="335"/>
                    </a:lnTo>
                    <a:lnTo>
                      <a:pt x="7" y="331"/>
                    </a:lnTo>
                    <a:lnTo>
                      <a:pt x="5" y="328"/>
                    </a:lnTo>
                    <a:lnTo>
                      <a:pt x="5" y="324"/>
                    </a:lnTo>
                    <a:lnTo>
                      <a:pt x="4" y="322"/>
                    </a:lnTo>
                    <a:lnTo>
                      <a:pt x="4" y="315"/>
                    </a:lnTo>
                    <a:lnTo>
                      <a:pt x="3" y="312"/>
                    </a:lnTo>
                    <a:lnTo>
                      <a:pt x="3" y="306"/>
                    </a:lnTo>
                    <a:lnTo>
                      <a:pt x="1" y="303"/>
                    </a:lnTo>
                    <a:lnTo>
                      <a:pt x="1" y="290"/>
                    </a:lnTo>
                    <a:lnTo>
                      <a:pt x="0" y="287"/>
                    </a:lnTo>
                    <a:lnTo>
                      <a:pt x="0" y="248"/>
                    </a:lnTo>
                    <a:lnTo>
                      <a:pt x="1" y="246"/>
                    </a:lnTo>
                    <a:lnTo>
                      <a:pt x="1" y="235"/>
                    </a:lnTo>
                    <a:lnTo>
                      <a:pt x="3" y="234"/>
                    </a:lnTo>
                    <a:lnTo>
                      <a:pt x="3" y="224"/>
                    </a:lnTo>
                    <a:lnTo>
                      <a:pt x="4" y="223"/>
                    </a:lnTo>
                    <a:lnTo>
                      <a:pt x="4" y="216"/>
                    </a:lnTo>
                    <a:lnTo>
                      <a:pt x="5" y="214"/>
                    </a:lnTo>
                    <a:lnTo>
                      <a:pt x="5" y="210"/>
                    </a:lnTo>
                    <a:lnTo>
                      <a:pt x="7" y="207"/>
                    </a:lnTo>
                    <a:lnTo>
                      <a:pt x="7" y="203"/>
                    </a:lnTo>
                    <a:lnTo>
                      <a:pt x="8" y="200"/>
                    </a:lnTo>
                    <a:lnTo>
                      <a:pt x="8" y="199"/>
                    </a:lnTo>
                    <a:lnTo>
                      <a:pt x="9" y="196"/>
                    </a:lnTo>
                    <a:lnTo>
                      <a:pt x="9" y="192"/>
                    </a:lnTo>
                    <a:lnTo>
                      <a:pt x="11" y="191"/>
                    </a:lnTo>
                    <a:lnTo>
                      <a:pt x="11" y="188"/>
                    </a:lnTo>
                    <a:lnTo>
                      <a:pt x="12" y="186"/>
                    </a:lnTo>
                    <a:lnTo>
                      <a:pt x="12" y="184"/>
                    </a:lnTo>
                    <a:lnTo>
                      <a:pt x="13" y="182"/>
                    </a:lnTo>
                    <a:lnTo>
                      <a:pt x="13" y="180"/>
                    </a:lnTo>
                    <a:lnTo>
                      <a:pt x="15" y="178"/>
                    </a:lnTo>
                    <a:lnTo>
                      <a:pt x="15" y="176"/>
                    </a:lnTo>
                    <a:lnTo>
                      <a:pt x="16" y="174"/>
                    </a:lnTo>
                    <a:lnTo>
                      <a:pt x="16" y="171"/>
                    </a:lnTo>
                    <a:lnTo>
                      <a:pt x="17" y="170"/>
                    </a:lnTo>
                    <a:lnTo>
                      <a:pt x="17" y="168"/>
                    </a:lnTo>
                    <a:lnTo>
                      <a:pt x="19" y="164"/>
                    </a:lnTo>
                    <a:lnTo>
                      <a:pt x="21" y="160"/>
                    </a:lnTo>
                    <a:lnTo>
                      <a:pt x="23" y="156"/>
                    </a:lnTo>
                    <a:lnTo>
                      <a:pt x="26" y="152"/>
                    </a:lnTo>
                    <a:lnTo>
                      <a:pt x="27" y="148"/>
                    </a:lnTo>
                    <a:lnTo>
                      <a:pt x="30" y="144"/>
                    </a:lnTo>
                    <a:lnTo>
                      <a:pt x="32" y="136"/>
                    </a:lnTo>
                    <a:lnTo>
                      <a:pt x="35" y="132"/>
                    </a:lnTo>
                    <a:lnTo>
                      <a:pt x="38" y="124"/>
                    </a:lnTo>
                    <a:lnTo>
                      <a:pt x="40" y="121"/>
                    </a:lnTo>
                    <a:lnTo>
                      <a:pt x="43" y="113"/>
                    </a:lnTo>
                    <a:lnTo>
                      <a:pt x="46" y="111"/>
                    </a:lnTo>
                    <a:lnTo>
                      <a:pt x="48" y="103"/>
                    </a:lnTo>
                    <a:lnTo>
                      <a:pt x="51" y="100"/>
                    </a:lnTo>
                    <a:lnTo>
                      <a:pt x="52" y="97"/>
                    </a:lnTo>
                    <a:lnTo>
                      <a:pt x="54" y="93"/>
                    </a:lnTo>
                    <a:lnTo>
                      <a:pt x="56" y="91"/>
                    </a:lnTo>
                    <a:lnTo>
                      <a:pt x="58" y="87"/>
                    </a:lnTo>
                    <a:lnTo>
                      <a:pt x="60" y="81"/>
                    </a:lnTo>
                    <a:lnTo>
                      <a:pt x="63" y="79"/>
                    </a:lnTo>
                    <a:lnTo>
                      <a:pt x="64" y="75"/>
                    </a:lnTo>
                    <a:lnTo>
                      <a:pt x="67" y="69"/>
                    </a:lnTo>
                    <a:lnTo>
                      <a:pt x="70" y="67"/>
                    </a:lnTo>
                    <a:lnTo>
                      <a:pt x="73" y="61"/>
                    </a:lnTo>
                    <a:lnTo>
                      <a:pt x="75" y="56"/>
                    </a:lnTo>
                    <a:lnTo>
                      <a:pt x="78" y="55"/>
                    </a:lnTo>
                    <a:lnTo>
                      <a:pt x="81" y="49"/>
                    </a:lnTo>
                    <a:lnTo>
                      <a:pt x="82" y="47"/>
                    </a:lnTo>
                    <a:lnTo>
                      <a:pt x="83" y="45"/>
                    </a:lnTo>
                    <a:lnTo>
                      <a:pt x="86" y="43"/>
                    </a:lnTo>
                    <a:lnTo>
                      <a:pt x="87" y="40"/>
                    </a:lnTo>
                    <a:lnTo>
                      <a:pt x="89" y="39"/>
                    </a:lnTo>
                    <a:lnTo>
                      <a:pt x="90" y="36"/>
                    </a:lnTo>
                    <a:lnTo>
                      <a:pt x="91" y="35"/>
                    </a:lnTo>
                    <a:lnTo>
                      <a:pt x="93" y="32"/>
                    </a:lnTo>
                    <a:lnTo>
                      <a:pt x="95" y="29"/>
                    </a:lnTo>
                    <a:lnTo>
                      <a:pt x="98" y="27"/>
                    </a:lnTo>
                    <a:lnTo>
                      <a:pt x="99" y="24"/>
                    </a:lnTo>
                    <a:lnTo>
                      <a:pt x="102" y="21"/>
                    </a:lnTo>
                    <a:lnTo>
                      <a:pt x="105" y="19"/>
                    </a:lnTo>
                    <a:lnTo>
                      <a:pt x="106" y="17"/>
                    </a:lnTo>
                    <a:lnTo>
                      <a:pt x="109" y="16"/>
                    </a:lnTo>
                    <a:lnTo>
                      <a:pt x="111" y="13"/>
                    </a:lnTo>
                    <a:lnTo>
                      <a:pt x="114" y="11"/>
                    </a:lnTo>
                    <a:lnTo>
                      <a:pt x="116" y="9"/>
                    </a:lnTo>
                    <a:lnTo>
                      <a:pt x="117" y="9"/>
                    </a:lnTo>
                    <a:lnTo>
                      <a:pt x="120" y="7"/>
                    </a:lnTo>
                    <a:lnTo>
                      <a:pt x="121" y="7"/>
                    </a:lnTo>
                    <a:lnTo>
                      <a:pt x="122" y="5"/>
                    </a:lnTo>
                    <a:lnTo>
                      <a:pt x="122" y="4"/>
                    </a:lnTo>
                    <a:lnTo>
                      <a:pt x="124" y="4"/>
                    </a:lnTo>
                    <a:lnTo>
                      <a:pt x="125" y="3"/>
                    </a:lnTo>
                    <a:lnTo>
                      <a:pt x="128" y="3"/>
                    </a:lnTo>
                    <a:lnTo>
                      <a:pt x="129" y="1"/>
                    </a:lnTo>
                    <a:lnTo>
                      <a:pt x="132" y="1"/>
                    </a:lnTo>
                    <a:lnTo>
                      <a:pt x="133" y="0"/>
                    </a:lnTo>
                    <a:lnTo>
                      <a:pt x="144" y="0"/>
                    </a:lnTo>
                    <a:lnTo>
                      <a:pt x="145" y="1"/>
                    </a:lnTo>
                    <a:lnTo>
                      <a:pt x="149" y="1"/>
                    </a:lnTo>
                    <a:lnTo>
                      <a:pt x="152" y="4"/>
                    </a:lnTo>
                    <a:lnTo>
                      <a:pt x="153" y="4"/>
                    </a:lnTo>
                    <a:lnTo>
                      <a:pt x="154" y="5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997F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1" name="Freeform 30"/>
              <p:cNvSpPr>
                <a:spLocks/>
              </p:cNvSpPr>
              <p:nvPr/>
            </p:nvSpPr>
            <p:spPr bwMode="auto">
              <a:xfrm>
                <a:off x="2435" y="3378"/>
                <a:ext cx="18" cy="529"/>
              </a:xfrm>
              <a:custGeom>
                <a:avLst/>
                <a:gdLst>
                  <a:gd name="T0" fmla="*/ 18 w 18"/>
                  <a:gd name="T1" fmla="*/ 529 h 529"/>
                  <a:gd name="T2" fmla="*/ 17 w 18"/>
                  <a:gd name="T3" fmla="*/ 523 h 529"/>
                  <a:gd name="T4" fmla="*/ 17 w 18"/>
                  <a:gd name="T5" fmla="*/ 518 h 529"/>
                  <a:gd name="T6" fmla="*/ 16 w 18"/>
                  <a:gd name="T7" fmla="*/ 513 h 529"/>
                  <a:gd name="T8" fmla="*/ 16 w 18"/>
                  <a:gd name="T9" fmla="*/ 507 h 529"/>
                  <a:gd name="T10" fmla="*/ 14 w 18"/>
                  <a:gd name="T11" fmla="*/ 502 h 529"/>
                  <a:gd name="T12" fmla="*/ 14 w 18"/>
                  <a:gd name="T13" fmla="*/ 497 h 529"/>
                  <a:gd name="T14" fmla="*/ 13 w 18"/>
                  <a:gd name="T15" fmla="*/ 491 h 529"/>
                  <a:gd name="T16" fmla="*/ 13 w 18"/>
                  <a:gd name="T17" fmla="*/ 486 h 529"/>
                  <a:gd name="T18" fmla="*/ 12 w 18"/>
                  <a:gd name="T19" fmla="*/ 481 h 529"/>
                  <a:gd name="T20" fmla="*/ 12 w 18"/>
                  <a:gd name="T21" fmla="*/ 470 h 529"/>
                  <a:gd name="T22" fmla="*/ 10 w 18"/>
                  <a:gd name="T23" fmla="*/ 465 h 529"/>
                  <a:gd name="T24" fmla="*/ 10 w 18"/>
                  <a:gd name="T25" fmla="*/ 459 h 529"/>
                  <a:gd name="T26" fmla="*/ 9 w 18"/>
                  <a:gd name="T27" fmla="*/ 454 h 529"/>
                  <a:gd name="T28" fmla="*/ 9 w 18"/>
                  <a:gd name="T29" fmla="*/ 449 h 529"/>
                  <a:gd name="T30" fmla="*/ 8 w 18"/>
                  <a:gd name="T31" fmla="*/ 443 h 529"/>
                  <a:gd name="T32" fmla="*/ 8 w 18"/>
                  <a:gd name="T33" fmla="*/ 433 h 529"/>
                  <a:gd name="T34" fmla="*/ 6 w 18"/>
                  <a:gd name="T35" fmla="*/ 427 h 529"/>
                  <a:gd name="T36" fmla="*/ 6 w 18"/>
                  <a:gd name="T37" fmla="*/ 417 h 529"/>
                  <a:gd name="T38" fmla="*/ 5 w 18"/>
                  <a:gd name="T39" fmla="*/ 410 h 529"/>
                  <a:gd name="T40" fmla="*/ 5 w 18"/>
                  <a:gd name="T41" fmla="*/ 399 h 529"/>
                  <a:gd name="T42" fmla="*/ 4 w 18"/>
                  <a:gd name="T43" fmla="*/ 394 h 529"/>
                  <a:gd name="T44" fmla="*/ 4 w 18"/>
                  <a:gd name="T45" fmla="*/ 378 h 529"/>
                  <a:gd name="T46" fmla="*/ 2 w 18"/>
                  <a:gd name="T47" fmla="*/ 372 h 529"/>
                  <a:gd name="T48" fmla="*/ 2 w 18"/>
                  <a:gd name="T49" fmla="*/ 350 h 529"/>
                  <a:gd name="T50" fmla="*/ 1 w 18"/>
                  <a:gd name="T51" fmla="*/ 344 h 529"/>
                  <a:gd name="T52" fmla="*/ 1 w 18"/>
                  <a:gd name="T53" fmla="*/ 311 h 529"/>
                  <a:gd name="T54" fmla="*/ 0 w 18"/>
                  <a:gd name="T55" fmla="*/ 304 h 529"/>
                  <a:gd name="T56" fmla="*/ 0 w 18"/>
                  <a:gd name="T57" fmla="*/ 194 h 529"/>
                  <a:gd name="T58" fmla="*/ 1 w 18"/>
                  <a:gd name="T59" fmla="*/ 187 h 529"/>
                  <a:gd name="T60" fmla="*/ 1 w 18"/>
                  <a:gd name="T61" fmla="*/ 159 h 529"/>
                  <a:gd name="T62" fmla="*/ 2 w 18"/>
                  <a:gd name="T63" fmla="*/ 152 h 529"/>
                  <a:gd name="T64" fmla="*/ 2 w 18"/>
                  <a:gd name="T65" fmla="*/ 130 h 529"/>
                  <a:gd name="T66" fmla="*/ 4 w 18"/>
                  <a:gd name="T67" fmla="*/ 123 h 529"/>
                  <a:gd name="T68" fmla="*/ 4 w 18"/>
                  <a:gd name="T69" fmla="*/ 105 h 529"/>
                  <a:gd name="T70" fmla="*/ 5 w 18"/>
                  <a:gd name="T71" fmla="*/ 99 h 529"/>
                  <a:gd name="T72" fmla="*/ 5 w 18"/>
                  <a:gd name="T73" fmla="*/ 88 h 529"/>
                  <a:gd name="T74" fmla="*/ 6 w 18"/>
                  <a:gd name="T75" fmla="*/ 81 h 529"/>
                  <a:gd name="T76" fmla="*/ 6 w 18"/>
                  <a:gd name="T77" fmla="*/ 69 h 529"/>
                  <a:gd name="T78" fmla="*/ 8 w 18"/>
                  <a:gd name="T79" fmla="*/ 64 h 529"/>
                  <a:gd name="T80" fmla="*/ 8 w 18"/>
                  <a:gd name="T81" fmla="*/ 52 h 529"/>
                  <a:gd name="T82" fmla="*/ 9 w 18"/>
                  <a:gd name="T83" fmla="*/ 45 h 529"/>
                  <a:gd name="T84" fmla="*/ 9 w 18"/>
                  <a:gd name="T85" fmla="*/ 40 h 529"/>
                  <a:gd name="T86" fmla="*/ 10 w 18"/>
                  <a:gd name="T87" fmla="*/ 33 h 529"/>
                  <a:gd name="T88" fmla="*/ 10 w 18"/>
                  <a:gd name="T89" fmla="*/ 21 h 529"/>
                  <a:gd name="T90" fmla="*/ 12 w 18"/>
                  <a:gd name="T91" fmla="*/ 16 h 529"/>
                  <a:gd name="T92" fmla="*/ 12 w 18"/>
                  <a:gd name="T93" fmla="*/ 9 h 529"/>
                  <a:gd name="T94" fmla="*/ 13 w 18"/>
                  <a:gd name="T95" fmla="*/ 3 h 529"/>
                  <a:gd name="T96" fmla="*/ 13 w 18"/>
                  <a:gd name="T97" fmla="*/ 0 h 52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8"/>
                  <a:gd name="T148" fmla="*/ 0 h 529"/>
                  <a:gd name="T149" fmla="*/ 18 w 18"/>
                  <a:gd name="T150" fmla="*/ 529 h 52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8" h="529">
                    <a:moveTo>
                      <a:pt x="18" y="529"/>
                    </a:moveTo>
                    <a:lnTo>
                      <a:pt x="17" y="523"/>
                    </a:lnTo>
                    <a:lnTo>
                      <a:pt x="17" y="518"/>
                    </a:lnTo>
                    <a:lnTo>
                      <a:pt x="16" y="513"/>
                    </a:lnTo>
                    <a:lnTo>
                      <a:pt x="16" y="507"/>
                    </a:lnTo>
                    <a:lnTo>
                      <a:pt x="14" y="502"/>
                    </a:lnTo>
                    <a:lnTo>
                      <a:pt x="14" y="497"/>
                    </a:lnTo>
                    <a:lnTo>
                      <a:pt x="13" y="491"/>
                    </a:lnTo>
                    <a:lnTo>
                      <a:pt x="13" y="486"/>
                    </a:lnTo>
                    <a:lnTo>
                      <a:pt x="12" y="481"/>
                    </a:lnTo>
                    <a:lnTo>
                      <a:pt x="12" y="470"/>
                    </a:lnTo>
                    <a:lnTo>
                      <a:pt x="10" y="465"/>
                    </a:lnTo>
                    <a:lnTo>
                      <a:pt x="10" y="459"/>
                    </a:lnTo>
                    <a:lnTo>
                      <a:pt x="9" y="454"/>
                    </a:lnTo>
                    <a:lnTo>
                      <a:pt x="9" y="449"/>
                    </a:lnTo>
                    <a:lnTo>
                      <a:pt x="8" y="443"/>
                    </a:lnTo>
                    <a:lnTo>
                      <a:pt x="8" y="433"/>
                    </a:lnTo>
                    <a:lnTo>
                      <a:pt x="6" y="427"/>
                    </a:lnTo>
                    <a:lnTo>
                      <a:pt x="6" y="417"/>
                    </a:lnTo>
                    <a:lnTo>
                      <a:pt x="5" y="410"/>
                    </a:lnTo>
                    <a:lnTo>
                      <a:pt x="5" y="399"/>
                    </a:lnTo>
                    <a:lnTo>
                      <a:pt x="4" y="394"/>
                    </a:lnTo>
                    <a:lnTo>
                      <a:pt x="4" y="378"/>
                    </a:lnTo>
                    <a:lnTo>
                      <a:pt x="2" y="372"/>
                    </a:lnTo>
                    <a:lnTo>
                      <a:pt x="2" y="350"/>
                    </a:lnTo>
                    <a:lnTo>
                      <a:pt x="1" y="344"/>
                    </a:lnTo>
                    <a:lnTo>
                      <a:pt x="1" y="311"/>
                    </a:lnTo>
                    <a:lnTo>
                      <a:pt x="0" y="304"/>
                    </a:lnTo>
                    <a:lnTo>
                      <a:pt x="0" y="194"/>
                    </a:lnTo>
                    <a:lnTo>
                      <a:pt x="1" y="187"/>
                    </a:lnTo>
                    <a:lnTo>
                      <a:pt x="1" y="159"/>
                    </a:lnTo>
                    <a:lnTo>
                      <a:pt x="2" y="152"/>
                    </a:lnTo>
                    <a:lnTo>
                      <a:pt x="2" y="130"/>
                    </a:lnTo>
                    <a:lnTo>
                      <a:pt x="4" y="123"/>
                    </a:lnTo>
                    <a:lnTo>
                      <a:pt x="4" y="105"/>
                    </a:lnTo>
                    <a:lnTo>
                      <a:pt x="5" y="99"/>
                    </a:lnTo>
                    <a:lnTo>
                      <a:pt x="5" y="88"/>
                    </a:lnTo>
                    <a:lnTo>
                      <a:pt x="6" y="81"/>
                    </a:lnTo>
                    <a:lnTo>
                      <a:pt x="6" y="69"/>
                    </a:lnTo>
                    <a:lnTo>
                      <a:pt x="8" y="64"/>
                    </a:lnTo>
                    <a:lnTo>
                      <a:pt x="8" y="52"/>
                    </a:lnTo>
                    <a:lnTo>
                      <a:pt x="9" y="45"/>
                    </a:lnTo>
                    <a:lnTo>
                      <a:pt x="9" y="40"/>
                    </a:lnTo>
                    <a:lnTo>
                      <a:pt x="10" y="33"/>
                    </a:lnTo>
                    <a:lnTo>
                      <a:pt x="10" y="21"/>
                    </a:lnTo>
                    <a:lnTo>
                      <a:pt x="12" y="16"/>
                    </a:lnTo>
                    <a:lnTo>
                      <a:pt x="12" y="9"/>
                    </a:lnTo>
                    <a:lnTo>
                      <a:pt x="13" y="3"/>
                    </a:lnTo>
                    <a:lnTo>
                      <a:pt x="1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2" name="Freeform 31"/>
              <p:cNvSpPr>
                <a:spLocks/>
              </p:cNvSpPr>
              <p:nvPr/>
            </p:nvSpPr>
            <p:spPr bwMode="auto">
              <a:xfrm>
                <a:off x="2341" y="3452"/>
                <a:ext cx="241" cy="50"/>
              </a:xfrm>
              <a:custGeom>
                <a:avLst/>
                <a:gdLst>
                  <a:gd name="T0" fmla="*/ 219 w 241"/>
                  <a:gd name="T1" fmla="*/ 2 h 50"/>
                  <a:gd name="T2" fmla="*/ 213 w 241"/>
                  <a:gd name="T3" fmla="*/ 3 h 50"/>
                  <a:gd name="T4" fmla="*/ 204 w 241"/>
                  <a:gd name="T5" fmla="*/ 6 h 50"/>
                  <a:gd name="T6" fmla="*/ 196 w 241"/>
                  <a:gd name="T7" fmla="*/ 7 h 50"/>
                  <a:gd name="T8" fmla="*/ 188 w 241"/>
                  <a:gd name="T9" fmla="*/ 10 h 50"/>
                  <a:gd name="T10" fmla="*/ 174 w 241"/>
                  <a:gd name="T11" fmla="*/ 11 h 50"/>
                  <a:gd name="T12" fmla="*/ 161 w 241"/>
                  <a:gd name="T13" fmla="*/ 14 h 50"/>
                  <a:gd name="T14" fmla="*/ 105 w 241"/>
                  <a:gd name="T15" fmla="*/ 15 h 50"/>
                  <a:gd name="T16" fmla="*/ 85 w 241"/>
                  <a:gd name="T17" fmla="*/ 12 h 50"/>
                  <a:gd name="T18" fmla="*/ 66 w 241"/>
                  <a:gd name="T19" fmla="*/ 11 h 50"/>
                  <a:gd name="T20" fmla="*/ 57 w 241"/>
                  <a:gd name="T21" fmla="*/ 8 h 50"/>
                  <a:gd name="T22" fmla="*/ 45 w 241"/>
                  <a:gd name="T23" fmla="*/ 7 h 50"/>
                  <a:gd name="T24" fmla="*/ 35 w 241"/>
                  <a:gd name="T25" fmla="*/ 4 h 50"/>
                  <a:gd name="T26" fmla="*/ 26 w 241"/>
                  <a:gd name="T27" fmla="*/ 3 h 50"/>
                  <a:gd name="T28" fmla="*/ 19 w 241"/>
                  <a:gd name="T29" fmla="*/ 0 h 50"/>
                  <a:gd name="T30" fmla="*/ 16 w 241"/>
                  <a:gd name="T31" fmla="*/ 3 h 50"/>
                  <a:gd name="T32" fmla="*/ 14 w 241"/>
                  <a:gd name="T33" fmla="*/ 6 h 50"/>
                  <a:gd name="T34" fmla="*/ 12 w 241"/>
                  <a:gd name="T35" fmla="*/ 10 h 50"/>
                  <a:gd name="T36" fmla="*/ 10 w 241"/>
                  <a:gd name="T37" fmla="*/ 11 h 50"/>
                  <a:gd name="T38" fmla="*/ 8 w 241"/>
                  <a:gd name="T39" fmla="*/ 15 h 50"/>
                  <a:gd name="T40" fmla="*/ 6 w 241"/>
                  <a:gd name="T41" fmla="*/ 18 h 50"/>
                  <a:gd name="T42" fmla="*/ 4 w 241"/>
                  <a:gd name="T43" fmla="*/ 23 h 50"/>
                  <a:gd name="T44" fmla="*/ 2 w 241"/>
                  <a:gd name="T45" fmla="*/ 26 h 50"/>
                  <a:gd name="T46" fmla="*/ 0 w 241"/>
                  <a:gd name="T47" fmla="*/ 34 h 50"/>
                  <a:gd name="T48" fmla="*/ 11 w 241"/>
                  <a:gd name="T49" fmla="*/ 36 h 50"/>
                  <a:gd name="T50" fmla="*/ 20 w 241"/>
                  <a:gd name="T51" fmla="*/ 38 h 50"/>
                  <a:gd name="T52" fmla="*/ 28 w 241"/>
                  <a:gd name="T53" fmla="*/ 40 h 50"/>
                  <a:gd name="T54" fmla="*/ 42 w 241"/>
                  <a:gd name="T55" fmla="*/ 42 h 50"/>
                  <a:gd name="T56" fmla="*/ 53 w 241"/>
                  <a:gd name="T57" fmla="*/ 44 h 50"/>
                  <a:gd name="T58" fmla="*/ 70 w 241"/>
                  <a:gd name="T59" fmla="*/ 46 h 50"/>
                  <a:gd name="T60" fmla="*/ 86 w 241"/>
                  <a:gd name="T61" fmla="*/ 49 h 50"/>
                  <a:gd name="T62" fmla="*/ 149 w 241"/>
                  <a:gd name="T63" fmla="*/ 50 h 50"/>
                  <a:gd name="T64" fmla="*/ 170 w 241"/>
                  <a:gd name="T65" fmla="*/ 47 h 50"/>
                  <a:gd name="T66" fmla="*/ 190 w 241"/>
                  <a:gd name="T67" fmla="*/ 46 h 50"/>
                  <a:gd name="T68" fmla="*/ 199 w 241"/>
                  <a:gd name="T69" fmla="*/ 43 h 50"/>
                  <a:gd name="T70" fmla="*/ 211 w 241"/>
                  <a:gd name="T71" fmla="*/ 42 h 50"/>
                  <a:gd name="T72" fmla="*/ 218 w 241"/>
                  <a:gd name="T73" fmla="*/ 39 h 50"/>
                  <a:gd name="T74" fmla="*/ 227 w 241"/>
                  <a:gd name="T75" fmla="*/ 38 h 50"/>
                  <a:gd name="T76" fmla="*/ 235 w 241"/>
                  <a:gd name="T77" fmla="*/ 35 h 50"/>
                  <a:gd name="T78" fmla="*/ 241 w 241"/>
                  <a:gd name="T79" fmla="*/ 34 h 50"/>
                  <a:gd name="T80" fmla="*/ 239 w 241"/>
                  <a:gd name="T81" fmla="*/ 30 h 50"/>
                  <a:gd name="T82" fmla="*/ 237 w 241"/>
                  <a:gd name="T83" fmla="*/ 27 h 50"/>
                  <a:gd name="T84" fmla="*/ 235 w 241"/>
                  <a:gd name="T85" fmla="*/ 23 h 50"/>
                  <a:gd name="T86" fmla="*/ 233 w 241"/>
                  <a:gd name="T87" fmla="*/ 20 h 50"/>
                  <a:gd name="T88" fmla="*/ 231 w 241"/>
                  <a:gd name="T89" fmla="*/ 15 h 50"/>
                  <a:gd name="T90" fmla="*/ 229 w 241"/>
                  <a:gd name="T91" fmla="*/ 12 h 50"/>
                  <a:gd name="T92" fmla="*/ 227 w 241"/>
                  <a:gd name="T93" fmla="*/ 7 h 50"/>
                  <a:gd name="T94" fmla="*/ 225 w 241"/>
                  <a:gd name="T95" fmla="*/ 4 h 50"/>
                  <a:gd name="T96" fmla="*/ 223 w 241"/>
                  <a:gd name="T97" fmla="*/ 0 h 5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1"/>
                  <a:gd name="T148" fmla="*/ 0 h 50"/>
                  <a:gd name="T149" fmla="*/ 241 w 241"/>
                  <a:gd name="T150" fmla="*/ 50 h 5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1" h="50">
                    <a:moveTo>
                      <a:pt x="223" y="0"/>
                    </a:moveTo>
                    <a:lnTo>
                      <a:pt x="222" y="0"/>
                    </a:lnTo>
                    <a:lnTo>
                      <a:pt x="219" y="2"/>
                    </a:lnTo>
                    <a:lnTo>
                      <a:pt x="218" y="2"/>
                    </a:lnTo>
                    <a:lnTo>
                      <a:pt x="215" y="3"/>
                    </a:lnTo>
                    <a:lnTo>
                      <a:pt x="213" y="3"/>
                    </a:lnTo>
                    <a:lnTo>
                      <a:pt x="211" y="4"/>
                    </a:lnTo>
                    <a:lnTo>
                      <a:pt x="207" y="4"/>
                    </a:lnTo>
                    <a:lnTo>
                      <a:pt x="204" y="6"/>
                    </a:lnTo>
                    <a:lnTo>
                      <a:pt x="203" y="6"/>
                    </a:lnTo>
                    <a:lnTo>
                      <a:pt x="200" y="7"/>
                    </a:lnTo>
                    <a:lnTo>
                      <a:pt x="196" y="7"/>
                    </a:lnTo>
                    <a:lnTo>
                      <a:pt x="195" y="8"/>
                    </a:lnTo>
                    <a:lnTo>
                      <a:pt x="191" y="8"/>
                    </a:lnTo>
                    <a:lnTo>
                      <a:pt x="188" y="10"/>
                    </a:lnTo>
                    <a:lnTo>
                      <a:pt x="182" y="10"/>
                    </a:lnTo>
                    <a:lnTo>
                      <a:pt x="180" y="11"/>
                    </a:lnTo>
                    <a:lnTo>
                      <a:pt x="174" y="11"/>
                    </a:lnTo>
                    <a:lnTo>
                      <a:pt x="172" y="12"/>
                    </a:lnTo>
                    <a:lnTo>
                      <a:pt x="163" y="12"/>
                    </a:lnTo>
                    <a:lnTo>
                      <a:pt x="161" y="14"/>
                    </a:lnTo>
                    <a:lnTo>
                      <a:pt x="148" y="14"/>
                    </a:lnTo>
                    <a:lnTo>
                      <a:pt x="147" y="15"/>
                    </a:lnTo>
                    <a:lnTo>
                      <a:pt x="105" y="15"/>
                    </a:lnTo>
                    <a:lnTo>
                      <a:pt x="102" y="14"/>
                    </a:lnTo>
                    <a:lnTo>
                      <a:pt x="88" y="14"/>
                    </a:lnTo>
                    <a:lnTo>
                      <a:pt x="85" y="12"/>
                    </a:lnTo>
                    <a:lnTo>
                      <a:pt x="76" y="12"/>
                    </a:lnTo>
                    <a:lnTo>
                      <a:pt x="73" y="11"/>
                    </a:lnTo>
                    <a:lnTo>
                      <a:pt x="66" y="11"/>
                    </a:lnTo>
                    <a:lnTo>
                      <a:pt x="63" y="10"/>
                    </a:lnTo>
                    <a:lnTo>
                      <a:pt x="59" y="10"/>
                    </a:lnTo>
                    <a:lnTo>
                      <a:pt x="57" y="8"/>
                    </a:lnTo>
                    <a:lnTo>
                      <a:pt x="53" y="8"/>
                    </a:lnTo>
                    <a:lnTo>
                      <a:pt x="50" y="7"/>
                    </a:lnTo>
                    <a:lnTo>
                      <a:pt x="45" y="7"/>
                    </a:lnTo>
                    <a:lnTo>
                      <a:pt x="43" y="6"/>
                    </a:lnTo>
                    <a:lnTo>
                      <a:pt x="38" y="6"/>
                    </a:lnTo>
                    <a:lnTo>
                      <a:pt x="35" y="4"/>
                    </a:lnTo>
                    <a:lnTo>
                      <a:pt x="34" y="4"/>
                    </a:lnTo>
                    <a:lnTo>
                      <a:pt x="31" y="3"/>
                    </a:lnTo>
                    <a:lnTo>
                      <a:pt x="26" y="3"/>
                    </a:lnTo>
                    <a:lnTo>
                      <a:pt x="24" y="2"/>
                    </a:lnTo>
                    <a:lnTo>
                      <a:pt x="22" y="2"/>
                    </a:lnTo>
                    <a:lnTo>
                      <a:pt x="19" y="0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5" y="3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1" y="10"/>
                    </a:lnTo>
                    <a:lnTo>
                      <a:pt x="11" y="11"/>
                    </a:lnTo>
                    <a:lnTo>
                      <a:pt x="10" y="11"/>
                    </a:lnTo>
                    <a:lnTo>
                      <a:pt x="10" y="14"/>
                    </a:lnTo>
                    <a:lnTo>
                      <a:pt x="8" y="14"/>
                    </a:lnTo>
                    <a:lnTo>
                      <a:pt x="8" y="15"/>
                    </a:lnTo>
                    <a:lnTo>
                      <a:pt x="7" y="16"/>
                    </a:lnTo>
                    <a:lnTo>
                      <a:pt x="7" y="18"/>
                    </a:lnTo>
                    <a:lnTo>
                      <a:pt x="6" y="18"/>
                    </a:lnTo>
                    <a:lnTo>
                      <a:pt x="6" y="20"/>
                    </a:lnTo>
                    <a:lnTo>
                      <a:pt x="4" y="20"/>
                    </a:lnTo>
                    <a:lnTo>
                      <a:pt x="4" y="23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3" y="35"/>
                    </a:lnTo>
                    <a:lnTo>
                      <a:pt x="8" y="35"/>
                    </a:lnTo>
                    <a:lnTo>
                      <a:pt x="11" y="36"/>
                    </a:lnTo>
                    <a:lnTo>
                      <a:pt x="15" y="36"/>
                    </a:lnTo>
                    <a:lnTo>
                      <a:pt x="18" y="38"/>
                    </a:lnTo>
                    <a:lnTo>
                      <a:pt x="20" y="38"/>
                    </a:lnTo>
                    <a:lnTo>
                      <a:pt x="23" y="39"/>
                    </a:lnTo>
                    <a:lnTo>
                      <a:pt x="26" y="39"/>
                    </a:lnTo>
                    <a:lnTo>
                      <a:pt x="28" y="40"/>
                    </a:lnTo>
                    <a:lnTo>
                      <a:pt x="34" y="40"/>
                    </a:lnTo>
                    <a:lnTo>
                      <a:pt x="37" y="42"/>
                    </a:lnTo>
                    <a:lnTo>
                      <a:pt x="42" y="42"/>
                    </a:lnTo>
                    <a:lnTo>
                      <a:pt x="45" y="43"/>
                    </a:lnTo>
                    <a:lnTo>
                      <a:pt x="50" y="43"/>
                    </a:lnTo>
                    <a:lnTo>
                      <a:pt x="53" y="44"/>
                    </a:lnTo>
                    <a:lnTo>
                      <a:pt x="59" y="44"/>
                    </a:lnTo>
                    <a:lnTo>
                      <a:pt x="62" y="46"/>
                    </a:lnTo>
                    <a:lnTo>
                      <a:pt x="70" y="46"/>
                    </a:lnTo>
                    <a:lnTo>
                      <a:pt x="73" y="47"/>
                    </a:lnTo>
                    <a:lnTo>
                      <a:pt x="84" y="47"/>
                    </a:lnTo>
                    <a:lnTo>
                      <a:pt x="86" y="49"/>
                    </a:lnTo>
                    <a:lnTo>
                      <a:pt x="101" y="49"/>
                    </a:lnTo>
                    <a:lnTo>
                      <a:pt x="104" y="50"/>
                    </a:lnTo>
                    <a:lnTo>
                      <a:pt x="149" y="50"/>
                    </a:lnTo>
                    <a:lnTo>
                      <a:pt x="152" y="49"/>
                    </a:lnTo>
                    <a:lnTo>
                      <a:pt x="167" y="49"/>
                    </a:lnTo>
                    <a:lnTo>
                      <a:pt x="170" y="47"/>
                    </a:lnTo>
                    <a:lnTo>
                      <a:pt x="179" y="47"/>
                    </a:lnTo>
                    <a:lnTo>
                      <a:pt x="182" y="46"/>
                    </a:lnTo>
                    <a:lnTo>
                      <a:pt x="190" y="46"/>
                    </a:lnTo>
                    <a:lnTo>
                      <a:pt x="192" y="44"/>
                    </a:lnTo>
                    <a:lnTo>
                      <a:pt x="196" y="44"/>
                    </a:lnTo>
                    <a:lnTo>
                      <a:pt x="199" y="43"/>
                    </a:lnTo>
                    <a:lnTo>
                      <a:pt x="204" y="43"/>
                    </a:lnTo>
                    <a:lnTo>
                      <a:pt x="206" y="42"/>
                    </a:lnTo>
                    <a:lnTo>
                      <a:pt x="211" y="42"/>
                    </a:lnTo>
                    <a:lnTo>
                      <a:pt x="214" y="40"/>
                    </a:lnTo>
                    <a:lnTo>
                      <a:pt x="217" y="40"/>
                    </a:lnTo>
                    <a:lnTo>
                      <a:pt x="218" y="39"/>
                    </a:lnTo>
                    <a:lnTo>
                      <a:pt x="223" y="39"/>
                    </a:lnTo>
                    <a:lnTo>
                      <a:pt x="226" y="38"/>
                    </a:lnTo>
                    <a:lnTo>
                      <a:pt x="227" y="38"/>
                    </a:lnTo>
                    <a:lnTo>
                      <a:pt x="230" y="36"/>
                    </a:lnTo>
                    <a:lnTo>
                      <a:pt x="233" y="36"/>
                    </a:lnTo>
                    <a:lnTo>
                      <a:pt x="235" y="35"/>
                    </a:lnTo>
                    <a:lnTo>
                      <a:pt x="237" y="35"/>
                    </a:lnTo>
                    <a:lnTo>
                      <a:pt x="239" y="34"/>
                    </a:lnTo>
                    <a:lnTo>
                      <a:pt x="241" y="34"/>
                    </a:lnTo>
                    <a:lnTo>
                      <a:pt x="241" y="32"/>
                    </a:lnTo>
                    <a:lnTo>
                      <a:pt x="239" y="32"/>
                    </a:lnTo>
                    <a:lnTo>
                      <a:pt x="239" y="30"/>
                    </a:lnTo>
                    <a:lnTo>
                      <a:pt x="238" y="30"/>
                    </a:lnTo>
                    <a:lnTo>
                      <a:pt x="238" y="28"/>
                    </a:lnTo>
                    <a:lnTo>
                      <a:pt x="237" y="27"/>
                    </a:lnTo>
                    <a:lnTo>
                      <a:pt x="237" y="26"/>
                    </a:lnTo>
                    <a:lnTo>
                      <a:pt x="235" y="24"/>
                    </a:lnTo>
                    <a:lnTo>
                      <a:pt x="235" y="23"/>
                    </a:lnTo>
                    <a:lnTo>
                      <a:pt x="234" y="23"/>
                    </a:lnTo>
                    <a:lnTo>
                      <a:pt x="234" y="20"/>
                    </a:lnTo>
                    <a:lnTo>
                      <a:pt x="233" y="20"/>
                    </a:lnTo>
                    <a:lnTo>
                      <a:pt x="233" y="18"/>
                    </a:lnTo>
                    <a:lnTo>
                      <a:pt x="231" y="18"/>
                    </a:lnTo>
                    <a:lnTo>
                      <a:pt x="231" y="15"/>
                    </a:lnTo>
                    <a:lnTo>
                      <a:pt x="230" y="15"/>
                    </a:lnTo>
                    <a:lnTo>
                      <a:pt x="230" y="12"/>
                    </a:lnTo>
                    <a:lnTo>
                      <a:pt x="229" y="12"/>
                    </a:lnTo>
                    <a:lnTo>
                      <a:pt x="229" y="10"/>
                    </a:lnTo>
                    <a:lnTo>
                      <a:pt x="227" y="10"/>
                    </a:lnTo>
                    <a:lnTo>
                      <a:pt x="227" y="7"/>
                    </a:lnTo>
                    <a:lnTo>
                      <a:pt x="226" y="7"/>
                    </a:lnTo>
                    <a:lnTo>
                      <a:pt x="226" y="4"/>
                    </a:lnTo>
                    <a:lnTo>
                      <a:pt x="225" y="4"/>
                    </a:lnTo>
                    <a:lnTo>
                      <a:pt x="225" y="2"/>
                    </a:lnTo>
                    <a:lnTo>
                      <a:pt x="223" y="2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3" name="Freeform 32"/>
              <p:cNvSpPr>
                <a:spLocks/>
              </p:cNvSpPr>
              <p:nvPr/>
            </p:nvSpPr>
            <p:spPr bwMode="auto">
              <a:xfrm>
                <a:off x="2343" y="3769"/>
                <a:ext cx="239" cy="49"/>
              </a:xfrm>
              <a:custGeom>
                <a:avLst/>
                <a:gdLst>
                  <a:gd name="T0" fmla="*/ 217 w 239"/>
                  <a:gd name="T1" fmla="*/ 48 h 49"/>
                  <a:gd name="T2" fmla="*/ 211 w 239"/>
                  <a:gd name="T3" fmla="*/ 47 h 49"/>
                  <a:gd name="T4" fmla="*/ 202 w 239"/>
                  <a:gd name="T5" fmla="*/ 44 h 49"/>
                  <a:gd name="T6" fmla="*/ 194 w 239"/>
                  <a:gd name="T7" fmla="*/ 43 h 49"/>
                  <a:gd name="T8" fmla="*/ 186 w 239"/>
                  <a:gd name="T9" fmla="*/ 40 h 49"/>
                  <a:gd name="T10" fmla="*/ 172 w 239"/>
                  <a:gd name="T11" fmla="*/ 39 h 49"/>
                  <a:gd name="T12" fmla="*/ 159 w 239"/>
                  <a:gd name="T13" fmla="*/ 36 h 49"/>
                  <a:gd name="T14" fmla="*/ 103 w 239"/>
                  <a:gd name="T15" fmla="*/ 35 h 49"/>
                  <a:gd name="T16" fmla="*/ 83 w 239"/>
                  <a:gd name="T17" fmla="*/ 37 h 49"/>
                  <a:gd name="T18" fmla="*/ 64 w 239"/>
                  <a:gd name="T19" fmla="*/ 39 h 49"/>
                  <a:gd name="T20" fmla="*/ 55 w 239"/>
                  <a:gd name="T21" fmla="*/ 41 h 49"/>
                  <a:gd name="T22" fmla="*/ 43 w 239"/>
                  <a:gd name="T23" fmla="*/ 43 h 49"/>
                  <a:gd name="T24" fmla="*/ 33 w 239"/>
                  <a:gd name="T25" fmla="*/ 45 h 49"/>
                  <a:gd name="T26" fmla="*/ 24 w 239"/>
                  <a:gd name="T27" fmla="*/ 47 h 49"/>
                  <a:gd name="T28" fmla="*/ 17 w 239"/>
                  <a:gd name="T29" fmla="*/ 49 h 49"/>
                  <a:gd name="T30" fmla="*/ 14 w 239"/>
                  <a:gd name="T31" fmla="*/ 47 h 49"/>
                  <a:gd name="T32" fmla="*/ 12 w 239"/>
                  <a:gd name="T33" fmla="*/ 44 h 49"/>
                  <a:gd name="T34" fmla="*/ 10 w 239"/>
                  <a:gd name="T35" fmla="*/ 40 h 49"/>
                  <a:gd name="T36" fmla="*/ 8 w 239"/>
                  <a:gd name="T37" fmla="*/ 37 h 49"/>
                  <a:gd name="T38" fmla="*/ 6 w 239"/>
                  <a:gd name="T39" fmla="*/ 33 h 49"/>
                  <a:gd name="T40" fmla="*/ 4 w 239"/>
                  <a:gd name="T41" fmla="*/ 31 h 49"/>
                  <a:gd name="T42" fmla="*/ 2 w 239"/>
                  <a:gd name="T43" fmla="*/ 25 h 49"/>
                  <a:gd name="T44" fmla="*/ 0 w 239"/>
                  <a:gd name="T45" fmla="*/ 20 h 49"/>
                  <a:gd name="T46" fmla="*/ 8 w 239"/>
                  <a:gd name="T47" fmla="*/ 15 h 49"/>
                  <a:gd name="T48" fmla="*/ 16 w 239"/>
                  <a:gd name="T49" fmla="*/ 12 h 49"/>
                  <a:gd name="T50" fmla="*/ 25 w 239"/>
                  <a:gd name="T51" fmla="*/ 11 h 49"/>
                  <a:gd name="T52" fmla="*/ 36 w 239"/>
                  <a:gd name="T53" fmla="*/ 8 h 49"/>
                  <a:gd name="T54" fmla="*/ 49 w 239"/>
                  <a:gd name="T55" fmla="*/ 7 h 49"/>
                  <a:gd name="T56" fmla="*/ 60 w 239"/>
                  <a:gd name="T57" fmla="*/ 4 h 49"/>
                  <a:gd name="T58" fmla="*/ 82 w 239"/>
                  <a:gd name="T59" fmla="*/ 2 h 49"/>
                  <a:gd name="T60" fmla="*/ 103 w 239"/>
                  <a:gd name="T61" fmla="*/ 0 h 49"/>
                  <a:gd name="T62" fmla="*/ 165 w 239"/>
                  <a:gd name="T63" fmla="*/ 1 h 49"/>
                  <a:gd name="T64" fmla="*/ 180 w 239"/>
                  <a:gd name="T65" fmla="*/ 4 h 49"/>
                  <a:gd name="T66" fmla="*/ 194 w 239"/>
                  <a:gd name="T67" fmla="*/ 5 h 49"/>
                  <a:gd name="T68" fmla="*/ 204 w 239"/>
                  <a:gd name="T69" fmla="*/ 8 h 49"/>
                  <a:gd name="T70" fmla="*/ 213 w 239"/>
                  <a:gd name="T71" fmla="*/ 9 h 49"/>
                  <a:gd name="T72" fmla="*/ 224 w 239"/>
                  <a:gd name="T73" fmla="*/ 12 h 49"/>
                  <a:gd name="T74" fmla="*/ 231 w 239"/>
                  <a:gd name="T75" fmla="*/ 13 h 49"/>
                  <a:gd name="T76" fmla="*/ 237 w 239"/>
                  <a:gd name="T77" fmla="*/ 16 h 49"/>
                  <a:gd name="T78" fmla="*/ 237 w 239"/>
                  <a:gd name="T79" fmla="*/ 17 h 49"/>
                  <a:gd name="T80" fmla="*/ 236 w 239"/>
                  <a:gd name="T81" fmla="*/ 23 h 49"/>
                  <a:gd name="T82" fmla="*/ 233 w 239"/>
                  <a:gd name="T83" fmla="*/ 25 h 49"/>
                  <a:gd name="T84" fmla="*/ 232 w 239"/>
                  <a:gd name="T85" fmla="*/ 31 h 49"/>
                  <a:gd name="T86" fmla="*/ 229 w 239"/>
                  <a:gd name="T87" fmla="*/ 33 h 49"/>
                  <a:gd name="T88" fmla="*/ 228 w 239"/>
                  <a:gd name="T89" fmla="*/ 39 h 49"/>
                  <a:gd name="T90" fmla="*/ 225 w 239"/>
                  <a:gd name="T91" fmla="*/ 41 h 49"/>
                  <a:gd name="T92" fmla="*/ 224 w 239"/>
                  <a:gd name="T93" fmla="*/ 45 h 49"/>
                  <a:gd name="T94" fmla="*/ 221 w 239"/>
                  <a:gd name="T95" fmla="*/ 48 h 4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9"/>
                  <a:gd name="T145" fmla="*/ 0 h 49"/>
                  <a:gd name="T146" fmla="*/ 239 w 239"/>
                  <a:gd name="T147" fmla="*/ 49 h 4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9" h="49">
                    <a:moveTo>
                      <a:pt x="221" y="49"/>
                    </a:moveTo>
                    <a:lnTo>
                      <a:pt x="220" y="49"/>
                    </a:lnTo>
                    <a:lnTo>
                      <a:pt x="217" y="48"/>
                    </a:lnTo>
                    <a:lnTo>
                      <a:pt x="216" y="48"/>
                    </a:lnTo>
                    <a:lnTo>
                      <a:pt x="213" y="47"/>
                    </a:lnTo>
                    <a:lnTo>
                      <a:pt x="211" y="47"/>
                    </a:lnTo>
                    <a:lnTo>
                      <a:pt x="209" y="45"/>
                    </a:lnTo>
                    <a:lnTo>
                      <a:pt x="205" y="45"/>
                    </a:lnTo>
                    <a:lnTo>
                      <a:pt x="202" y="44"/>
                    </a:lnTo>
                    <a:lnTo>
                      <a:pt x="201" y="44"/>
                    </a:lnTo>
                    <a:lnTo>
                      <a:pt x="198" y="43"/>
                    </a:lnTo>
                    <a:lnTo>
                      <a:pt x="194" y="43"/>
                    </a:lnTo>
                    <a:lnTo>
                      <a:pt x="193" y="41"/>
                    </a:lnTo>
                    <a:lnTo>
                      <a:pt x="189" y="41"/>
                    </a:lnTo>
                    <a:lnTo>
                      <a:pt x="186" y="40"/>
                    </a:lnTo>
                    <a:lnTo>
                      <a:pt x="180" y="40"/>
                    </a:lnTo>
                    <a:lnTo>
                      <a:pt x="178" y="39"/>
                    </a:lnTo>
                    <a:lnTo>
                      <a:pt x="172" y="39"/>
                    </a:lnTo>
                    <a:lnTo>
                      <a:pt x="170" y="37"/>
                    </a:lnTo>
                    <a:lnTo>
                      <a:pt x="161" y="37"/>
                    </a:lnTo>
                    <a:lnTo>
                      <a:pt x="159" y="36"/>
                    </a:lnTo>
                    <a:lnTo>
                      <a:pt x="146" y="36"/>
                    </a:lnTo>
                    <a:lnTo>
                      <a:pt x="145" y="35"/>
                    </a:lnTo>
                    <a:lnTo>
                      <a:pt x="103" y="35"/>
                    </a:lnTo>
                    <a:lnTo>
                      <a:pt x="100" y="36"/>
                    </a:lnTo>
                    <a:lnTo>
                      <a:pt x="86" y="36"/>
                    </a:lnTo>
                    <a:lnTo>
                      <a:pt x="83" y="37"/>
                    </a:lnTo>
                    <a:lnTo>
                      <a:pt x="74" y="37"/>
                    </a:lnTo>
                    <a:lnTo>
                      <a:pt x="71" y="39"/>
                    </a:lnTo>
                    <a:lnTo>
                      <a:pt x="64" y="39"/>
                    </a:lnTo>
                    <a:lnTo>
                      <a:pt x="61" y="40"/>
                    </a:lnTo>
                    <a:lnTo>
                      <a:pt x="57" y="40"/>
                    </a:lnTo>
                    <a:lnTo>
                      <a:pt x="55" y="41"/>
                    </a:lnTo>
                    <a:lnTo>
                      <a:pt x="51" y="41"/>
                    </a:lnTo>
                    <a:lnTo>
                      <a:pt x="48" y="43"/>
                    </a:lnTo>
                    <a:lnTo>
                      <a:pt x="43" y="43"/>
                    </a:lnTo>
                    <a:lnTo>
                      <a:pt x="41" y="44"/>
                    </a:lnTo>
                    <a:lnTo>
                      <a:pt x="36" y="44"/>
                    </a:lnTo>
                    <a:lnTo>
                      <a:pt x="33" y="45"/>
                    </a:lnTo>
                    <a:lnTo>
                      <a:pt x="32" y="45"/>
                    </a:lnTo>
                    <a:lnTo>
                      <a:pt x="29" y="47"/>
                    </a:lnTo>
                    <a:lnTo>
                      <a:pt x="24" y="47"/>
                    </a:lnTo>
                    <a:lnTo>
                      <a:pt x="22" y="48"/>
                    </a:lnTo>
                    <a:lnTo>
                      <a:pt x="20" y="48"/>
                    </a:lnTo>
                    <a:lnTo>
                      <a:pt x="17" y="49"/>
                    </a:lnTo>
                    <a:lnTo>
                      <a:pt x="16" y="49"/>
                    </a:lnTo>
                    <a:lnTo>
                      <a:pt x="14" y="48"/>
                    </a:lnTo>
                    <a:lnTo>
                      <a:pt x="14" y="47"/>
                    </a:lnTo>
                    <a:lnTo>
                      <a:pt x="13" y="45"/>
                    </a:lnTo>
                    <a:lnTo>
                      <a:pt x="13" y="44"/>
                    </a:lnTo>
                    <a:lnTo>
                      <a:pt x="12" y="44"/>
                    </a:lnTo>
                    <a:lnTo>
                      <a:pt x="12" y="43"/>
                    </a:lnTo>
                    <a:lnTo>
                      <a:pt x="10" y="43"/>
                    </a:lnTo>
                    <a:lnTo>
                      <a:pt x="10" y="40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8" y="37"/>
                    </a:lnTo>
                    <a:lnTo>
                      <a:pt x="8" y="36"/>
                    </a:lnTo>
                    <a:lnTo>
                      <a:pt x="6" y="35"/>
                    </a:lnTo>
                    <a:lnTo>
                      <a:pt x="6" y="33"/>
                    </a:lnTo>
                    <a:lnTo>
                      <a:pt x="5" y="33"/>
                    </a:lnTo>
                    <a:lnTo>
                      <a:pt x="5" y="31"/>
                    </a:lnTo>
                    <a:lnTo>
                      <a:pt x="4" y="31"/>
                    </a:lnTo>
                    <a:lnTo>
                      <a:pt x="4" y="28"/>
                    </a:lnTo>
                    <a:lnTo>
                      <a:pt x="2" y="28"/>
                    </a:lnTo>
                    <a:lnTo>
                      <a:pt x="2" y="25"/>
                    </a:lnTo>
                    <a:lnTo>
                      <a:pt x="1" y="24"/>
                    </a:lnTo>
                    <a:lnTo>
                      <a:pt x="1" y="21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2" y="15"/>
                    </a:lnTo>
                    <a:lnTo>
                      <a:pt x="8" y="15"/>
                    </a:lnTo>
                    <a:lnTo>
                      <a:pt x="10" y="13"/>
                    </a:lnTo>
                    <a:lnTo>
                      <a:pt x="13" y="13"/>
                    </a:lnTo>
                    <a:lnTo>
                      <a:pt x="16" y="12"/>
                    </a:lnTo>
                    <a:lnTo>
                      <a:pt x="18" y="12"/>
                    </a:lnTo>
                    <a:lnTo>
                      <a:pt x="22" y="11"/>
                    </a:lnTo>
                    <a:lnTo>
                      <a:pt x="25" y="11"/>
                    </a:lnTo>
                    <a:lnTo>
                      <a:pt x="28" y="9"/>
                    </a:lnTo>
                    <a:lnTo>
                      <a:pt x="33" y="9"/>
                    </a:lnTo>
                    <a:lnTo>
                      <a:pt x="36" y="8"/>
                    </a:lnTo>
                    <a:lnTo>
                      <a:pt x="41" y="8"/>
                    </a:lnTo>
                    <a:lnTo>
                      <a:pt x="44" y="7"/>
                    </a:lnTo>
                    <a:lnTo>
                      <a:pt x="49" y="7"/>
                    </a:lnTo>
                    <a:lnTo>
                      <a:pt x="52" y="5"/>
                    </a:lnTo>
                    <a:lnTo>
                      <a:pt x="57" y="5"/>
                    </a:lnTo>
                    <a:lnTo>
                      <a:pt x="60" y="4"/>
                    </a:lnTo>
                    <a:lnTo>
                      <a:pt x="68" y="4"/>
                    </a:lnTo>
                    <a:lnTo>
                      <a:pt x="71" y="2"/>
                    </a:lnTo>
                    <a:lnTo>
                      <a:pt x="82" y="2"/>
                    </a:lnTo>
                    <a:lnTo>
                      <a:pt x="84" y="1"/>
                    </a:lnTo>
                    <a:lnTo>
                      <a:pt x="100" y="1"/>
                    </a:lnTo>
                    <a:lnTo>
                      <a:pt x="103" y="0"/>
                    </a:lnTo>
                    <a:lnTo>
                      <a:pt x="147" y="0"/>
                    </a:lnTo>
                    <a:lnTo>
                      <a:pt x="150" y="1"/>
                    </a:lnTo>
                    <a:lnTo>
                      <a:pt x="165" y="1"/>
                    </a:lnTo>
                    <a:lnTo>
                      <a:pt x="168" y="2"/>
                    </a:lnTo>
                    <a:lnTo>
                      <a:pt x="177" y="2"/>
                    </a:lnTo>
                    <a:lnTo>
                      <a:pt x="180" y="4"/>
                    </a:lnTo>
                    <a:lnTo>
                      <a:pt x="188" y="4"/>
                    </a:lnTo>
                    <a:lnTo>
                      <a:pt x="189" y="5"/>
                    </a:lnTo>
                    <a:lnTo>
                      <a:pt x="194" y="5"/>
                    </a:lnTo>
                    <a:lnTo>
                      <a:pt x="197" y="7"/>
                    </a:lnTo>
                    <a:lnTo>
                      <a:pt x="201" y="7"/>
                    </a:lnTo>
                    <a:lnTo>
                      <a:pt x="204" y="8"/>
                    </a:lnTo>
                    <a:lnTo>
                      <a:pt x="209" y="8"/>
                    </a:lnTo>
                    <a:lnTo>
                      <a:pt x="212" y="9"/>
                    </a:lnTo>
                    <a:lnTo>
                      <a:pt x="213" y="9"/>
                    </a:lnTo>
                    <a:lnTo>
                      <a:pt x="216" y="11"/>
                    </a:lnTo>
                    <a:lnTo>
                      <a:pt x="221" y="11"/>
                    </a:lnTo>
                    <a:lnTo>
                      <a:pt x="224" y="12"/>
                    </a:lnTo>
                    <a:lnTo>
                      <a:pt x="225" y="12"/>
                    </a:lnTo>
                    <a:lnTo>
                      <a:pt x="228" y="13"/>
                    </a:lnTo>
                    <a:lnTo>
                      <a:pt x="231" y="13"/>
                    </a:lnTo>
                    <a:lnTo>
                      <a:pt x="233" y="15"/>
                    </a:lnTo>
                    <a:lnTo>
                      <a:pt x="235" y="15"/>
                    </a:lnTo>
                    <a:lnTo>
                      <a:pt x="237" y="16"/>
                    </a:lnTo>
                    <a:lnTo>
                      <a:pt x="239" y="16"/>
                    </a:lnTo>
                    <a:lnTo>
                      <a:pt x="239" y="17"/>
                    </a:lnTo>
                    <a:lnTo>
                      <a:pt x="237" y="17"/>
                    </a:lnTo>
                    <a:lnTo>
                      <a:pt x="237" y="20"/>
                    </a:lnTo>
                    <a:lnTo>
                      <a:pt x="236" y="20"/>
                    </a:lnTo>
                    <a:lnTo>
                      <a:pt x="236" y="23"/>
                    </a:lnTo>
                    <a:lnTo>
                      <a:pt x="235" y="23"/>
                    </a:lnTo>
                    <a:lnTo>
                      <a:pt x="235" y="25"/>
                    </a:lnTo>
                    <a:lnTo>
                      <a:pt x="233" y="25"/>
                    </a:lnTo>
                    <a:lnTo>
                      <a:pt x="233" y="28"/>
                    </a:lnTo>
                    <a:lnTo>
                      <a:pt x="232" y="28"/>
                    </a:lnTo>
                    <a:lnTo>
                      <a:pt x="232" y="31"/>
                    </a:lnTo>
                    <a:lnTo>
                      <a:pt x="231" y="31"/>
                    </a:lnTo>
                    <a:lnTo>
                      <a:pt x="231" y="33"/>
                    </a:lnTo>
                    <a:lnTo>
                      <a:pt x="229" y="33"/>
                    </a:lnTo>
                    <a:lnTo>
                      <a:pt x="229" y="36"/>
                    </a:lnTo>
                    <a:lnTo>
                      <a:pt x="228" y="36"/>
                    </a:lnTo>
                    <a:lnTo>
                      <a:pt x="228" y="39"/>
                    </a:lnTo>
                    <a:lnTo>
                      <a:pt x="227" y="39"/>
                    </a:lnTo>
                    <a:lnTo>
                      <a:pt x="227" y="41"/>
                    </a:lnTo>
                    <a:lnTo>
                      <a:pt x="225" y="41"/>
                    </a:lnTo>
                    <a:lnTo>
                      <a:pt x="225" y="43"/>
                    </a:lnTo>
                    <a:lnTo>
                      <a:pt x="224" y="44"/>
                    </a:lnTo>
                    <a:lnTo>
                      <a:pt x="224" y="45"/>
                    </a:lnTo>
                    <a:lnTo>
                      <a:pt x="223" y="47"/>
                    </a:lnTo>
                    <a:lnTo>
                      <a:pt x="223" y="48"/>
                    </a:lnTo>
                    <a:lnTo>
                      <a:pt x="221" y="48"/>
                    </a:lnTo>
                    <a:lnTo>
                      <a:pt x="221" y="4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4" name="Freeform 33"/>
              <p:cNvSpPr>
                <a:spLocks/>
              </p:cNvSpPr>
              <p:nvPr/>
            </p:nvSpPr>
            <p:spPr bwMode="auto">
              <a:xfrm>
                <a:off x="2431" y="3533"/>
                <a:ext cx="16" cy="214"/>
              </a:xfrm>
              <a:custGeom>
                <a:avLst/>
                <a:gdLst>
                  <a:gd name="T0" fmla="*/ 16 w 16"/>
                  <a:gd name="T1" fmla="*/ 206 h 214"/>
                  <a:gd name="T2" fmla="*/ 16 w 16"/>
                  <a:gd name="T3" fmla="*/ 185 h 214"/>
                  <a:gd name="T4" fmla="*/ 15 w 16"/>
                  <a:gd name="T5" fmla="*/ 182 h 214"/>
                  <a:gd name="T6" fmla="*/ 15 w 16"/>
                  <a:gd name="T7" fmla="*/ 132 h 214"/>
                  <a:gd name="T8" fmla="*/ 14 w 16"/>
                  <a:gd name="T9" fmla="*/ 129 h 214"/>
                  <a:gd name="T10" fmla="*/ 14 w 16"/>
                  <a:gd name="T11" fmla="*/ 4 h 214"/>
                  <a:gd name="T12" fmla="*/ 12 w 16"/>
                  <a:gd name="T13" fmla="*/ 4 h 214"/>
                  <a:gd name="T14" fmla="*/ 12 w 16"/>
                  <a:gd name="T15" fmla="*/ 1 h 214"/>
                  <a:gd name="T16" fmla="*/ 11 w 16"/>
                  <a:gd name="T17" fmla="*/ 1 h 214"/>
                  <a:gd name="T18" fmla="*/ 10 w 16"/>
                  <a:gd name="T19" fmla="*/ 0 h 214"/>
                  <a:gd name="T20" fmla="*/ 6 w 16"/>
                  <a:gd name="T21" fmla="*/ 0 h 214"/>
                  <a:gd name="T22" fmla="*/ 4 w 16"/>
                  <a:gd name="T23" fmla="*/ 1 h 214"/>
                  <a:gd name="T24" fmla="*/ 3 w 16"/>
                  <a:gd name="T25" fmla="*/ 1 h 214"/>
                  <a:gd name="T26" fmla="*/ 3 w 16"/>
                  <a:gd name="T27" fmla="*/ 2 h 214"/>
                  <a:gd name="T28" fmla="*/ 2 w 16"/>
                  <a:gd name="T29" fmla="*/ 2 h 214"/>
                  <a:gd name="T30" fmla="*/ 2 w 16"/>
                  <a:gd name="T31" fmla="*/ 4 h 214"/>
                  <a:gd name="T32" fmla="*/ 0 w 16"/>
                  <a:gd name="T33" fmla="*/ 4 h 214"/>
                  <a:gd name="T34" fmla="*/ 0 w 16"/>
                  <a:gd name="T35" fmla="*/ 130 h 214"/>
                  <a:gd name="T36" fmla="*/ 2 w 16"/>
                  <a:gd name="T37" fmla="*/ 133 h 214"/>
                  <a:gd name="T38" fmla="*/ 2 w 16"/>
                  <a:gd name="T39" fmla="*/ 182 h 214"/>
                  <a:gd name="T40" fmla="*/ 3 w 16"/>
                  <a:gd name="T41" fmla="*/ 185 h 214"/>
                  <a:gd name="T42" fmla="*/ 3 w 16"/>
                  <a:gd name="T43" fmla="*/ 208 h 214"/>
                  <a:gd name="T44" fmla="*/ 4 w 16"/>
                  <a:gd name="T45" fmla="*/ 208 h 214"/>
                  <a:gd name="T46" fmla="*/ 4 w 16"/>
                  <a:gd name="T47" fmla="*/ 212 h 214"/>
                  <a:gd name="T48" fmla="*/ 6 w 16"/>
                  <a:gd name="T49" fmla="*/ 212 h 214"/>
                  <a:gd name="T50" fmla="*/ 6 w 16"/>
                  <a:gd name="T51" fmla="*/ 213 h 214"/>
                  <a:gd name="T52" fmla="*/ 7 w 16"/>
                  <a:gd name="T53" fmla="*/ 213 h 214"/>
                  <a:gd name="T54" fmla="*/ 7 w 16"/>
                  <a:gd name="T55" fmla="*/ 214 h 214"/>
                  <a:gd name="T56" fmla="*/ 11 w 16"/>
                  <a:gd name="T57" fmla="*/ 214 h 214"/>
                  <a:gd name="T58" fmla="*/ 11 w 16"/>
                  <a:gd name="T59" fmla="*/ 213 h 214"/>
                  <a:gd name="T60" fmla="*/ 12 w 16"/>
                  <a:gd name="T61" fmla="*/ 213 h 214"/>
                  <a:gd name="T62" fmla="*/ 12 w 16"/>
                  <a:gd name="T63" fmla="*/ 212 h 214"/>
                  <a:gd name="T64" fmla="*/ 14 w 16"/>
                  <a:gd name="T65" fmla="*/ 212 h 214"/>
                  <a:gd name="T66" fmla="*/ 14 w 16"/>
                  <a:gd name="T67" fmla="*/ 209 h 214"/>
                  <a:gd name="T68" fmla="*/ 15 w 16"/>
                  <a:gd name="T69" fmla="*/ 209 h 214"/>
                  <a:gd name="T70" fmla="*/ 15 w 16"/>
                  <a:gd name="T71" fmla="*/ 208 h 214"/>
                  <a:gd name="T72" fmla="*/ 16 w 16"/>
                  <a:gd name="T73" fmla="*/ 208 h 214"/>
                  <a:gd name="T74" fmla="*/ 16 w 16"/>
                  <a:gd name="T75" fmla="*/ 206 h 21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6"/>
                  <a:gd name="T115" fmla="*/ 0 h 214"/>
                  <a:gd name="T116" fmla="*/ 16 w 16"/>
                  <a:gd name="T117" fmla="*/ 214 h 21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6" h="214">
                    <a:moveTo>
                      <a:pt x="16" y="206"/>
                    </a:moveTo>
                    <a:lnTo>
                      <a:pt x="16" y="185"/>
                    </a:lnTo>
                    <a:lnTo>
                      <a:pt x="15" y="182"/>
                    </a:lnTo>
                    <a:lnTo>
                      <a:pt x="15" y="132"/>
                    </a:lnTo>
                    <a:lnTo>
                      <a:pt x="14" y="129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130"/>
                    </a:lnTo>
                    <a:lnTo>
                      <a:pt x="2" y="133"/>
                    </a:lnTo>
                    <a:lnTo>
                      <a:pt x="2" y="182"/>
                    </a:lnTo>
                    <a:lnTo>
                      <a:pt x="3" y="185"/>
                    </a:lnTo>
                    <a:lnTo>
                      <a:pt x="3" y="208"/>
                    </a:lnTo>
                    <a:lnTo>
                      <a:pt x="4" y="208"/>
                    </a:lnTo>
                    <a:lnTo>
                      <a:pt x="4" y="212"/>
                    </a:lnTo>
                    <a:lnTo>
                      <a:pt x="6" y="212"/>
                    </a:lnTo>
                    <a:lnTo>
                      <a:pt x="6" y="213"/>
                    </a:lnTo>
                    <a:lnTo>
                      <a:pt x="7" y="213"/>
                    </a:lnTo>
                    <a:lnTo>
                      <a:pt x="7" y="214"/>
                    </a:lnTo>
                    <a:lnTo>
                      <a:pt x="11" y="214"/>
                    </a:lnTo>
                    <a:lnTo>
                      <a:pt x="11" y="213"/>
                    </a:lnTo>
                    <a:lnTo>
                      <a:pt x="12" y="213"/>
                    </a:lnTo>
                    <a:lnTo>
                      <a:pt x="12" y="212"/>
                    </a:lnTo>
                    <a:lnTo>
                      <a:pt x="14" y="212"/>
                    </a:lnTo>
                    <a:lnTo>
                      <a:pt x="14" y="209"/>
                    </a:lnTo>
                    <a:lnTo>
                      <a:pt x="15" y="209"/>
                    </a:lnTo>
                    <a:lnTo>
                      <a:pt x="15" y="208"/>
                    </a:lnTo>
                    <a:lnTo>
                      <a:pt x="16" y="208"/>
                    </a:lnTo>
                    <a:lnTo>
                      <a:pt x="16" y="20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5" name="Freeform 34"/>
              <p:cNvSpPr>
                <a:spLocks/>
              </p:cNvSpPr>
              <p:nvPr/>
            </p:nvSpPr>
            <p:spPr bwMode="auto">
              <a:xfrm>
                <a:off x="2415" y="3549"/>
                <a:ext cx="50" cy="6"/>
              </a:xfrm>
              <a:custGeom>
                <a:avLst/>
                <a:gdLst>
                  <a:gd name="T0" fmla="*/ 49 w 50"/>
                  <a:gd name="T1" fmla="*/ 0 h 6"/>
                  <a:gd name="T2" fmla="*/ 38 w 50"/>
                  <a:gd name="T3" fmla="*/ 0 h 6"/>
                  <a:gd name="T4" fmla="*/ 38 w 50"/>
                  <a:gd name="T5" fmla="*/ 1 h 6"/>
                  <a:gd name="T6" fmla="*/ 2 w 50"/>
                  <a:gd name="T7" fmla="*/ 1 h 6"/>
                  <a:gd name="T8" fmla="*/ 2 w 50"/>
                  <a:gd name="T9" fmla="*/ 2 h 6"/>
                  <a:gd name="T10" fmla="*/ 0 w 50"/>
                  <a:gd name="T11" fmla="*/ 2 h 6"/>
                  <a:gd name="T12" fmla="*/ 0 w 50"/>
                  <a:gd name="T13" fmla="*/ 5 h 6"/>
                  <a:gd name="T14" fmla="*/ 2 w 50"/>
                  <a:gd name="T15" fmla="*/ 5 h 6"/>
                  <a:gd name="T16" fmla="*/ 2 w 50"/>
                  <a:gd name="T17" fmla="*/ 6 h 6"/>
                  <a:gd name="T18" fmla="*/ 49 w 50"/>
                  <a:gd name="T19" fmla="*/ 6 h 6"/>
                  <a:gd name="T20" fmla="*/ 49 w 50"/>
                  <a:gd name="T21" fmla="*/ 5 h 6"/>
                  <a:gd name="T22" fmla="*/ 50 w 50"/>
                  <a:gd name="T23" fmla="*/ 5 h 6"/>
                  <a:gd name="T24" fmla="*/ 50 w 50"/>
                  <a:gd name="T25" fmla="*/ 1 h 6"/>
                  <a:gd name="T26" fmla="*/ 49 w 50"/>
                  <a:gd name="T27" fmla="*/ 1 h 6"/>
                  <a:gd name="T28" fmla="*/ 49 w 50"/>
                  <a:gd name="T29" fmla="*/ 0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"/>
                  <a:gd name="T46" fmla="*/ 0 h 6"/>
                  <a:gd name="T47" fmla="*/ 50 w 50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" h="6">
                    <a:moveTo>
                      <a:pt x="49" y="0"/>
                    </a:moveTo>
                    <a:lnTo>
                      <a:pt x="38" y="0"/>
                    </a:lnTo>
                    <a:lnTo>
                      <a:pt x="38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49" y="6"/>
                    </a:lnTo>
                    <a:lnTo>
                      <a:pt x="49" y="5"/>
                    </a:lnTo>
                    <a:lnTo>
                      <a:pt x="50" y="5"/>
                    </a:lnTo>
                    <a:lnTo>
                      <a:pt x="50" y="1"/>
                    </a:lnTo>
                    <a:lnTo>
                      <a:pt x="49" y="1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6" name="Freeform 35"/>
              <p:cNvSpPr>
                <a:spLocks/>
              </p:cNvSpPr>
              <p:nvPr/>
            </p:nvSpPr>
            <p:spPr bwMode="auto">
              <a:xfrm>
                <a:off x="2414" y="3563"/>
                <a:ext cx="50" cy="8"/>
              </a:xfrm>
              <a:custGeom>
                <a:avLst/>
                <a:gdLst>
                  <a:gd name="T0" fmla="*/ 49 w 50"/>
                  <a:gd name="T1" fmla="*/ 0 h 8"/>
                  <a:gd name="T2" fmla="*/ 38 w 50"/>
                  <a:gd name="T3" fmla="*/ 0 h 8"/>
                  <a:gd name="T4" fmla="*/ 38 w 50"/>
                  <a:gd name="T5" fmla="*/ 2 h 8"/>
                  <a:gd name="T6" fmla="*/ 0 w 50"/>
                  <a:gd name="T7" fmla="*/ 2 h 8"/>
                  <a:gd name="T8" fmla="*/ 0 w 50"/>
                  <a:gd name="T9" fmla="*/ 7 h 8"/>
                  <a:gd name="T10" fmla="*/ 2 w 50"/>
                  <a:gd name="T11" fmla="*/ 7 h 8"/>
                  <a:gd name="T12" fmla="*/ 2 w 50"/>
                  <a:gd name="T13" fmla="*/ 8 h 8"/>
                  <a:gd name="T14" fmla="*/ 36 w 50"/>
                  <a:gd name="T15" fmla="*/ 8 h 8"/>
                  <a:gd name="T16" fmla="*/ 36 w 50"/>
                  <a:gd name="T17" fmla="*/ 7 h 8"/>
                  <a:gd name="T18" fmla="*/ 49 w 50"/>
                  <a:gd name="T19" fmla="*/ 7 h 8"/>
                  <a:gd name="T20" fmla="*/ 49 w 50"/>
                  <a:gd name="T21" fmla="*/ 6 h 8"/>
                  <a:gd name="T22" fmla="*/ 50 w 50"/>
                  <a:gd name="T23" fmla="*/ 6 h 8"/>
                  <a:gd name="T24" fmla="*/ 50 w 50"/>
                  <a:gd name="T25" fmla="*/ 2 h 8"/>
                  <a:gd name="T26" fmla="*/ 49 w 50"/>
                  <a:gd name="T27" fmla="*/ 2 h 8"/>
                  <a:gd name="T28" fmla="*/ 49 w 50"/>
                  <a:gd name="T29" fmla="*/ 0 h 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"/>
                  <a:gd name="T46" fmla="*/ 0 h 8"/>
                  <a:gd name="T47" fmla="*/ 50 w 50"/>
                  <a:gd name="T48" fmla="*/ 8 h 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" h="8">
                    <a:moveTo>
                      <a:pt x="49" y="0"/>
                    </a:moveTo>
                    <a:lnTo>
                      <a:pt x="38" y="0"/>
                    </a:lnTo>
                    <a:lnTo>
                      <a:pt x="38" y="2"/>
                    </a:lnTo>
                    <a:lnTo>
                      <a:pt x="0" y="2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36" y="8"/>
                    </a:lnTo>
                    <a:lnTo>
                      <a:pt x="36" y="7"/>
                    </a:lnTo>
                    <a:lnTo>
                      <a:pt x="49" y="7"/>
                    </a:lnTo>
                    <a:lnTo>
                      <a:pt x="49" y="6"/>
                    </a:lnTo>
                    <a:lnTo>
                      <a:pt x="50" y="6"/>
                    </a:lnTo>
                    <a:lnTo>
                      <a:pt x="50" y="2"/>
                    </a:lnTo>
                    <a:lnTo>
                      <a:pt x="49" y="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7" name="Freeform 36"/>
              <p:cNvSpPr>
                <a:spLocks/>
              </p:cNvSpPr>
              <p:nvPr/>
            </p:nvSpPr>
            <p:spPr bwMode="auto">
              <a:xfrm>
                <a:off x="2410" y="3593"/>
                <a:ext cx="50" cy="7"/>
              </a:xfrm>
              <a:custGeom>
                <a:avLst/>
                <a:gdLst>
                  <a:gd name="T0" fmla="*/ 49 w 50"/>
                  <a:gd name="T1" fmla="*/ 0 h 7"/>
                  <a:gd name="T2" fmla="*/ 38 w 50"/>
                  <a:gd name="T3" fmla="*/ 0 h 7"/>
                  <a:gd name="T4" fmla="*/ 38 w 50"/>
                  <a:gd name="T5" fmla="*/ 2 h 7"/>
                  <a:gd name="T6" fmla="*/ 0 w 50"/>
                  <a:gd name="T7" fmla="*/ 2 h 7"/>
                  <a:gd name="T8" fmla="*/ 0 w 50"/>
                  <a:gd name="T9" fmla="*/ 6 h 7"/>
                  <a:gd name="T10" fmla="*/ 2 w 50"/>
                  <a:gd name="T11" fmla="*/ 6 h 7"/>
                  <a:gd name="T12" fmla="*/ 2 w 50"/>
                  <a:gd name="T13" fmla="*/ 7 h 7"/>
                  <a:gd name="T14" fmla="*/ 47 w 50"/>
                  <a:gd name="T15" fmla="*/ 7 h 7"/>
                  <a:gd name="T16" fmla="*/ 47 w 50"/>
                  <a:gd name="T17" fmla="*/ 6 h 7"/>
                  <a:gd name="T18" fmla="*/ 49 w 50"/>
                  <a:gd name="T19" fmla="*/ 6 h 7"/>
                  <a:gd name="T20" fmla="*/ 49 w 50"/>
                  <a:gd name="T21" fmla="*/ 4 h 7"/>
                  <a:gd name="T22" fmla="*/ 50 w 50"/>
                  <a:gd name="T23" fmla="*/ 4 h 7"/>
                  <a:gd name="T24" fmla="*/ 50 w 50"/>
                  <a:gd name="T25" fmla="*/ 0 h 7"/>
                  <a:gd name="T26" fmla="*/ 49 w 50"/>
                  <a:gd name="T27" fmla="*/ 0 h 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"/>
                  <a:gd name="T44" fmla="*/ 50 w 50"/>
                  <a:gd name="T45" fmla="*/ 7 h 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">
                    <a:moveTo>
                      <a:pt x="49" y="0"/>
                    </a:moveTo>
                    <a:lnTo>
                      <a:pt x="38" y="0"/>
                    </a:lnTo>
                    <a:lnTo>
                      <a:pt x="38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47" y="7"/>
                    </a:lnTo>
                    <a:lnTo>
                      <a:pt x="47" y="6"/>
                    </a:lnTo>
                    <a:lnTo>
                      <a:pt x="49" y="6"/>
                    </a:lnTo>
                    <a:lnTo>
                      <a:pt x="49" y="4"/>
                    </a:lnTo>
                    <a:lnTo>
                      <a:pt x="50" y="4"/>
                    </a:lnTo>
                    <a:lnTo>
                      <a:pt x="50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8" name="Freeform 37"/>
              <p:cNvSpPr>
                <a:spLocks/>
              </p:cNvSpPr>
              <p:nvPr/>
            </p:nvSpPr>
            <p:spPr bwMode="auto">
              <a:xfrm>
                <a:off x="2408" y="3616"/>
                <a:ext cx="50" cy="7"/>
              </a:xfrm>
              <a:custGeom>
                <a:avLst/>
                <a:gdLst>
                  <a:gd name="T0" fmla="*/ 49 w 50"/>
                  <a:gd name="T1" fmla="*/ 0 h 7"/>
                  <a:gd name="T2" fmla="*/ 38 w 50"/>
                  <a:gd name="T3" fmla="*/ 0 h 7"/>
                  <a:gd name="T4" fmla="*/ 38 w 50"/>
                  <a:gd name="T5" fmla="*/ 1 h 7"/>
                  <a:gd name="T6" fmla="*/ 2 w 50"/>
                  <a:gd name="T7" fmla="*/ 1 h 7"/>
                  <a:gd name="T8" fmla="*/ 2 w 50"/>
                  <a:gd name="T9" fmla="*/ 3 h 7"/>
                  <a:gd name="T10" fmla="*/ 0 w 50"/>
                  <a:gd name="T11" fmla="*/ 3 h 7"/>
                  <a:gd name="T12" fmla="*/ 0 w 50"/>
                  <a:gd name="T13" fmla="*/ 5 h 7"/>
                  <a:gd name="T14" fmla="*/ 2 w 50"/>
                  <a:gd name="T15" fmla="*/ 5 h 7"/>
                  <a:gd name="T16" fmla="*/ 2 w 50"/>
                  <a:gd name="T17" fmla="*/ 7 h 7"/>
                  <a:gd name="T18" fmla="*/ 49 w 50"/>
                  <a:gd name="T19" fmla="*/ 7 h 7"/>
                  <a:gd name="T20" fmla="*/ 49 w 50"/>
                  <a:gd name="T21" fmla="*/ 5 h 7"/>
                  <a:gd name="T22" fmla="*/ 50 w 50"/>
                  <a:gd name="T23" fmla="*/ 5 h 7"/>
                  <a:gd name="T24" fmla="*/ 50 w 50"/>
                  <a:gd name="T25" fmla="*/ 1 h 7"/>
                  <a:gd name="T26" fmla="*/ 49 w 50"/>
                  <a:gd name="T27" fmla="*/ 1 h 7"/>
                  <a:gd name="T28" fmla="*/ 49 w 50"/>
                  <a:gd name="T29" fmla="*/ 0 h 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"/>
                  <a:gd name="T46" fmla="*/ 0 h 7"/>
                  <a:gd name="T47" fmla="*/ 50 w 50"/>
                  <a:gd name="T48" fmla="*/ 7 h 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" h="7">
                    <a:moveTo>
                      <a:pt x="49" y="0"/>
                    </a:moveTo>
                    <a:lnTo>
                      <a:pt x="38" y="0"/>
                    </a:lnTo>
                    <a:lnTo>
                      <a:pt x="38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49" y="7"/>
                    </a:lnTo>
                    <a:lnTo>
                      <a:pt x="49" y="5"/>
                    </a:lnTo>
                    <a:lnTo>
                      <a:pt x="50" y="5"/>
                    </a:lnTo>
                    <a:lnTo>
                      <a:pt x="50" y="1"/>
                    </a:lnTo>
                    <a:lnTo>
                      <a:pt x="49" y="1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9" name="Freeform 38"/>
              <p:cNvSpPr>
                <a:spLocks/>
              </p:cNvSpPr>
              <p:nvPr/>
            </p:nvSpPr>
            <p:spPr bwMode="auto">
              <a:xfrm>
                <a:off x="2410" y="3644"/>
                <a:ext cx="50" cy="7"/>
              </a:xfrm>
              <a:custGeom>
                <a:avLst/>
                <a:gdLst>
                  <a:gd name="T0" fmla="*/ 49 w 50"/>
                  <a:gd name="T1" fmla="*/ 0 h 7"/>
                  <a:gd name="T2" fmla="*/ 0 w 50"/>
                  <a:gd name="T3" fmla="*/ 0 h 7"/>
                  <a:gd name="T4" fmla="*/ 0 w 50"/>
                  <a:gd name="T5" fmla="*/ 5 h 7"/>
                  <a:gd name="T6" fmla="*/ 2 w 50"/>
                  <a:gd name="T7" fmla="*/ 5 h 7"/>
                  <a:gd name="T8" fmla="*/ 2 w 50"/>
                  <a:gd name="T9" fmla="*/ 7 h 7"/>
                  <a:gd name="T10" fmla="*/ 36 w 50"/>
                  <a:gd name="T11" fmla="*/ 7 h 7"/>
                  <a:gd name="T12" fmla="*/ 36 w 50"/>
                  <a:gd name="T13" fmla="*/ 5 h 7"/>
                  <a:gd name="T14" fmla="*/ 49 w 50"/>
                  <a:gd name="T15" fmla="*/ 5 h 7"/>
                  <a:gd name="T16" fmla="*/ 49 w 50"/>
                  <a:gd name="T17" fmla="*/ 4 h 7"/>
                  <a:gd name="T18" fmla="*/ 50 w 50"/>
                  <a:gd name="T19" fmla="*/ 4 h 7"/>
                  <a:gd name="T20" fmla="*/ 50 w 50"/>
                  <a:gd name="T21" fmla="*/ 0 h 7"/>
                  <a:gd name="T22" fmla="*/ 49 w 50"/>
                  <a:gd name="T23" fmla="*/ 0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0"/>
                  <a:gd name="T37" fmla="*/ 0 h 7"/>
                  <a:gd name="T38" fmla="*/ 50 w 50"/>
                  <a:gd name="T39" fmla="*/ 7 h 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0" h="7">
                    <a:moveTo>
                      <a:pt x="49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36" y="7"/>
                    </a:lnTo>
                    <a:lnTo>
                      <a:pt x="36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0" y="4"/>
                    </a:lnTo>
                    <a:lnTo>
                      <a:pt x="50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0" name="Freeform 39"/>
              <p:cNvSpPr>
                <a:spLocks/>
              </p:cNvSpPr>
              <p:nvPr/>
            </p:nvSpPr>
            <p:spPr bwMode="auto">
              <a:xfrm>
                <a:off x="2417" y="3661"/>
                <a:ext cx="49" cy="8"/>
              </a:xfrm>
              <a:custGeom>
                <a:avLst/>
                <a:gdLst>
                  <a:gd name="T0" fmla="*/ 48 w 49"/>
                  <a:gd name="T1" fmla="*/ 0 h 8"/>
                  <a:gd name="T2" fmla="*/ 37 w 49"/>
                  <a:gd name="T3" fmla="*/ 0 h 8"/>
                  <a:gd name="T4" fmla="*/ 37 w 49"/>
                  <a:gd name="T5" fmla="*/ 1 h 8"/>
                  <a:gd name="T6" fmla="*/ 0 w 49"/>
                  <a:gd name="T7" fmla="*/ 1 h 8"/>
                  <a:gd name="T8" fmla="*/ 0 w 49"/>
                  <a:gd name="T9" fmla="*/ 7 h 8"/>
                  <a:gd name="T10" fmla="*/ 1 w 49"/>
                  <a:gd name="T11" fmla="*/ 7 h 8"/>
                  <a:gd name="T12" fmla="*/ 1 w 49"/>
                  <a:gd name="T13" fmla="*/ 8 h 8"/>
                  <a:gd name="T14" fmla="*/ 36 w 49"/>
                  <a:gd name="T15" fmla="*/ 8 h 8"/>
                  <a:gd name="T16" fmla="*/ 37 w 49"/>
                  <a:gd name="T17" fmla="*/ 7 h 8"/>
                  <a:gd name="T18" fmla="*/ 49 w 49"/>
                  <a:gd name="T19" fmla="*/ 7 h 8"/>
                  <a:gd name="T20" fmla="*/ 49 w 49"/>
                  <a:gd name="T21" fmla="*/ 1 h 8"/>
                  <a:gd name="T22" fmla="*/ 48 w 49"/>
                  <a:gd name="T23" fmla="*/ 1 h 8"/>
                  <a:gd name="T24" fmla="*/ 48 w 49"/>
                  <a:gd name="T25" fmla="*/ 0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9"/>
                  <a:gd name="T40" fmla="*/ 0 h 8"/>
                  <a:gd name="T41" fmla="*/ 49 w 49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9" h="8">
                    <a:moveTo>
                      <a:pt x="48" y="0"/>
                    </a:moveTo>
                    <a:lnTo>
                      <a:pt x="37" y="0"/>
                    </a:lnTo>
                    <a:lnTo>
                      <a:pt x="37" y="1"/>
                    </a:lnTo>
                    <a:lnTo>
                      <a:pt x="0" y="1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36" y="8"/>
                    </a:lnTo>
                    <a:lnTo>
                      <a:pt x="37" y="7"/>
                    </a:lnTo>
                    <a:lnTo>
                      <a:pt x="49" y="7"/>
                    </a:lnTo>
                    <a:lnTo>
                      <a:pt x="49" y="1"/>
                    </a:lnTo>
                    <a:lnTo>
                      <a:pt x="48" y="1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1" name="Freeform 40"/>
              <p:cNvSpPr>
                <a:spLocks/>
              </p:cNvSpPr>
              <p:nvPr/>
            </p:nvSpPr>
            <p:spPr bwMode="auto">
              <a:xfrm>
                <a:off x="2417" y="3684"/>
                <a:ext cx="49" cy="6"/>
              </a:xfrm>
              <a:custGeom>
                <a:avLst/>
                <a:gdLst>
                  <a:gd name="T0" fmla="*/ 48 w 49"/>
                  <a:gd name="T1" fmla="*/ 0 h 6"/>
                  <a:gd name="T2" fmla="*/ 0 w 49"/>
                  <a:gd name="T3" fmla="*/ 0 h 6"/>
                  <a:gd name="T4" fmla="*/ 0 w 49"/>
                  <a:gd name="T5" fmla="*/ 5 h 6"/>
                  <a:gd name="T6" fmla="*/ 1 w 49"/>
                  <a:gd name="T7" fmla="*/ 5 h 6"/>
                  <a:gd name="T8" fmla="*/ 1 w 49"/>
                  <a:gd name="T9" fmla="*/ 6 h 6"/>
                  <a:gd name="T10" fmla="*/ 48 w 49"/>
                  <a:gd name="T11" fmla="*/ 6 h 6"/>
                  <a:gd name="T12" fmla="*/ 48 w 49"/>
                  <a:gd name="T13" fmla="*/ 5 h 6"/>
                  <a:gd name="T14" fmla="*/ 49 w 49"/>
                  <a:gd name="T15" fmla="*/ 5 h 6"/>
                  <a:gd name="T16" fmla="*/ 49 w 49"/>
                  <a:gd name="T17" fmla="*/ 1 h 6"/>
                  <a:gd name="T18" fmla="*/ 48 w 49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9"/>
                  <a:gd name="T31" fmla="*/ 0 h 6"/>
                  <a:gd name="T32" fmla="*/ 49 w 49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9" h="6">
                    <a:moveTo>
                      <a:pt x="48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48" y="6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49" y="1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2" name="Freeform 41"/>
              <p:cNvSpPr>
                <a:spLocks/>
              </p:cNvSpPr>
              <p:nvPr/>
            </p:nvSpPr>
            <p:spPr bwMode="auto">
              <a:xfrm>
                <a:off x="2417" y="3702"/>
                <a:ext cx="49" cy="7"/>
              </a:xfrm>
              <a:custGeom>
                <a:avLst/>
                <a:gdLst>
                  <a:gd name="T0" fmla="*/ 48 w 49"/>
                  <a:gd name="T1" fmla="*/ 0 h 7"/>
                  <a:gd name="T2" fmla="*/ 0 w 49"/>
                  <a:gd name="T3" fmla="*/ 0 h 7"/>
                  <a:gd name="T4" fmla="*/ 0 w 49"/>
                  <a:gd name="T5" fmla="*/ 5 h 7"/>
                  <a:gd name="T6" fmla="*/ 1 w 49"/>
                  <a:gd name="T7" fmla="*/ 5 h 7"/>
                  <a:gd name="T8" fmla="*/ 1 w 49"/>
                  <a:gd name="T9" fmla="*/ 7 h 7"/>
                  <a:gd name="T10" fmla="*/ 36 w 49"/>
                  <a:gd name="T11" fmla="*/ 7 h 7"/>
                  <a:gd name="T12" fmla="*/ 37 w 49"/>
                  <a:gd name="T13" fmla="*/ 5 h 7"/>
                  <a:gd name="T14" fmla="*/ 48 w 49"/>
                  <a:gd name="T15" fmla="*/ 5 h 7"/>
                  <a:gd name="T16" fmla="*/ 48 w 49"/>
                  <a:gd name="T17" fmla="*/ 4 h 7"/>
                  <a:gd name="T18" fmla="*/ 49 w 49"/>
                  <a:gd name="T19" fmla="*/ 4 h 7"/>
                  <a:gd name="T20" fmla="*/ 49 w 49"/>
                  <a:gd name="T21" fmla="*/ 1 h 7"/>
                  <a:gd name="T22" fmla="*/ 48 w 49"/>
                  <a:gd name="T23" fmla="*/ 1 h 7"/>
                  <a:gd name="T24" fmla="*/ 48 w 49"/>
                  <a:gd name="T25" fmla="*/ 0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9"/>
                  <a:gd name="T40" fmla="*/ 0 h 7"/>
                  <a:gd name="T41" fmla="*/ 49 w 49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9" h="7">
                    <a:moveTo>
                      <a:pt x="48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36" y="7"/>
                    </a:lnTo>
                    <a:lnTo>
                      <a:pt x="37" y="5"/>
                    </a:lnTo>
                    <a:lnTo>
                      <a:pt x="48" y="5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49" y="1"/>
                    </a:lnTo>
                    <a:lnTo>
                      <a:pt x="48" y="1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3" name="Freeform 42"/>
              <p:cNvSpPr>
                <a:spLocks/>
              </p:cNvSpPr>
              <p:nvPr/>
            </p:nvSpPr>
            <p:spPr bwMode="auto">
              <a:xfrm>
                <a:off x="2414" y="3725"/>
                <a:ext cx="49" cy="7"/>
              </a:xfrm>
              <a:custGeom>
                <a:avLst/>
                <a:gdLst>
                  <a:gd name="T0" fmla="*/ 48 w 49"/>
                  <a:gd name="T1" fmla="*/ 0 h 7"/>
                  <a:gd name="T2" fmla="*/ 37 w 49"/>
                  <a:gd name="T3" fmla="*/ 0 h 7"/>
                  <a:gd name="T4" fmla="*/ 37 w 49"/>
                  <a:gd name="T5" fmla="*/ 2 h 7"/>
                  <a:gd name="T6" fmla="*/ 1 w 49"/>
                  <a:gd name="T7" fmla="*/ 2 h 7"/>
                  <a:gd name="T8" fmla="*/ 1 w 49"/>
                  <a:gd name="T9" fmla="*/ 3 h 7"/>
                  <a:gd name="T10" fmla="*/ 0 w 49"/>
                  <a:gd name="T11" fmla="*/ 3 h 7"/>
                  <a:gd name="T12" fmla="*/ 0 w 49"/>
                  <a:gd name="T13" fmla="*/ 6 h 7"/>
                  <a:gd name="T14" fmla="*/ 1 w 49"/>
                  <a:gd name="T15" fmla="*/ 6 h 7"/>
                  <a:gd name="T16" fmla="*/ 1 w 49"/>
                  <a:gd name="T17" fmla="*/ 7 h 7"/>
                  <a:gd name="T18" fmla="*/ 49 w 49"/>
                  <a:gd name="T19" fmla="*/ 7 h 7"/>
                  <a:gd name="T20" fmla="*/ 49 w 49"/>
                  <a:gd name="T21" fmla="*/ 2 h 7"/>
                  <a:gd name="T22" fmla="*/ 48 w 49"/>
                  <a:gd name="T23" fmla="*/ 2 h 7"/>
                  <a:gd name="T24" fmla="*/ 48 w 49"/>
                  <a:gd name="T25" fmla="*/ 0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9"/>
                  <a:gd name="T40" fmla="*/ 0 h 7"/>
                  <a:gd name="T41" fmla="*/ 49 w 49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9" h="7">
                    <a:moveTo>
                      <a:pt x="48" y="0"/>
                    </a:moveTo>
                    <a:lnTo>
                      <a:pt x="37" y="0"/>
                    </a:lnTo>
                    <a:lnTo>
                      <a:pt x="37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49" y="7"/>
                    </a:lnTo>
                    <a:lnTo>
                      <a:pt x="49" y="2"/>
                    </a:lnTo>
                    <a:lnTo>
                      <a:pt x="48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7194" name="Picture 4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2" y="159"/>
              <a:ext cx="64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95" name="Group 44"/>
            <p:cNvGrpSpPr>
              <a:grpSpLocks/>
            </p:cNvGrpSpPr>
            <p:nvPr/>
          </p:nvGrpSpPr>
          <p:grpSpPr bwMode="auto">
            <a:xfrm>
              <a:off x="2655" y="2010"/>
              <a:ext cx="2041" cy="2041"/>
              <a:chOff x="2655" y="2010"/>
              <a:chExt cx="2041" cy="2041"/>
            </a:xfrm>
          </p:grpSpPr>
          <p:grpSp>
            <p:nvGrpSpPr>
              <p:cNvPr id="7197" name="Group 45"/>
              <p:cNvGrpSpPr>
                <a:grpSpLocks/>
              </p:cNvGrpSpPr>
              <p:nvPr/>
            </p:nvGrpSpPr>
            <p:grpSpPr bwMode="auto">
              <a:xfrm rot="-20131">
                <a:off x="2655" y="2010"/>
                <a:ext cx="2041" cy="2041"/>
                <a:chOff x="1980" y="1510"/>
                <a:chExt cx="1600" cy="1600"/>
              </a:xfrm>
            </p:grpSpPr>
            <p:sp>
              <p:nvSpPr>
                <p:cNvPr id="7208" name="Oval 46"/>
                <p:cNvSpPr>
                  <a:spLocks noChangeArrowheads="1"/>
                </p:cNvSpPr>
                <p:nvPr/>
              </p:nvSpPr>
              <p:spPr bwMode="auto">
                <a:xfrm>
                  <a:off x="1980" y="1510"/>
                  <a:ext cx="1600" cy="16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7209" name="Oval 47"/>
                <p:cNvSpPr>
                  <a:spLocks noChangeArrowheads="1"/>
                </p:cNvSpPr>
                <p:nvPr/>
              </p:nvSpPr>
              <p:spPr bwMode="auto">
                <a:xfrm>
                  <a:off x="2766" y="2281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7198" name="Text Box 48"/>
              <p:cNvSpPr txBox="1">
                <a:spLocks noChangeArrowheads="1"/>
              </p:cNvSpPr>
              <p:nvPr/>
            </p:nvSpPr>
            <p:spPr bwMode="auto">
              <a:xfrm rot="2421557">
                <a:off x="3904" y="2410"/>
                <a:ext cx="652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2200">
                    <a:solidFill>
                      <a:srgbClr val="000000"/>
                    </a:solidFill>
                    <a:latin typeface="Arial" pitchFamily="34" charset="0"/>
                  </a:rPr>
                  <a:t>Rugby</a:t>
                </a:r>
              </a:p>
            </p:txBody>
          </p:sp>
          <p:sp>
            <p:nvSpPr>
              <p:cNvPr id="7199" name="Line 49"/>
              <p:cNvSpPr>
                <a:spLocks noChangeShapeType="1"/>
              </p:cNvSpPr>
              <p:nvPr/>
            </p:nvSpPr>
            <p:spPr bwMode="auto">
              <a:xfrm rot="-5420131" flipH="1" flipV="1">
                <a:off x="3031" y="2695"/>
                <a:ext cx="324" cy="97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0" name="Text Box 50"/>
              <p:cNvSpPr txBox="1">
                <a:spLocks noChangeArrowheads="1"/>
              </p:cNvSpPr>
              <p:nvPr/>
            </p:nvSpPr>
            <p:spPr bwMode="auto">
              <a:xfrm rot="-2620880">
                <a:off x="2814" y="2377"/>
                <a:ext cx="787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2200">
                    <a:solidFill>
                      <a:srgbClr val="000000"/>
                    </a:solidFill>
                    <a:latin typeface="Arial" pitchFamily="34" charset="0"/>
                  </a:rPr>
                  <a:t>Football</a:t>
                </a:r>
              </a:p>
            </p:txBody>
          </p:sp>
          <p:sp>
            <p:nvSpPr>
              <p:cNvPr id="7201" name="Line 51"/>
              <p:cNvSpPr>
                <a:spLocks noChangeShapeType="1"/>
              </p:cNvSpPr>
              <p:nvPr/>
            </p:nvSpPr>
            <p:spPr bwMode="auto">
              <a:xfrm rot="9672089" flipV="1">
                <a:off x="3235" y="3092"/>
                <a:ext cx="604" cy="84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2" name="Text Box 52"/>
              <p:cNvSpPr txBox="1">
                <a:spLocks noChangeArrowheads="1"/>
              </p:cNvSpPr>
              <p:nvPr/>
            </p:nvSpPr>
            <p:spPr bwMode="auto">
              <a:xfrm rot="-8957798">
                <a:off x="2712" y="3478"/>
                <a:ext cx="80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2400">
                    <a:solidFill>
                      <a:srgbClr val="000000"/>
                    </a:solidFill>
                    <a:latin typeface="Arial" pitchFamily="34" charset="0"/>
                  </a:rPr>
                  <a:t>Cricket</a:t>
                </a:r>
              </a:p>
            </p:txBody>
          </p:sp>
          <p:sp>
            <p:nvSpPr>
              <p:cNvPr id="7203" name="Line 53"/>
              <p:cNvSpPr>
                <a:spLocks noChangeShapeType="1"/>
              </p:cNvSpPr>
              <p:nvPr/>
            </p:nvSpPr>
            <p:spPr bwMode="auto">
              <a:xfrm rot="6405407" flipV="1">
                <a:off x="3949" y="2819"/>
                <a:ext cx="316" cy="980"/>
              </a:xfrm>
              <a:prstGeom prst="line">
                <a:avLst/>
              </a:prstGeom>
              <a:noFill/>
              <a:ln w="19050">
                <a:solidFill>
                  <a:srgbClr val="DE06C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4" name="Text Box 54"/>
              <p:cNvSpPr txBox="1">
                <a:spLocks noChangeArrowheads="1"/>
              </p:cNvSpPr>
              <p:nvPr/>
            </p:nvSpPr>
            <p:spPr bwMode="auto">
              <a:xfrm rot="9221836">
                <a:off x="3368" y="3638"/>
                <a:ext cx="1098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2200">
                    <a:solidFill>
                      <a:srgbClr val="000000"/>
                    </a:solidFill>
                    <a:latin typeface="Arial" pitchFamily="34" charset="0"/>
                  </a:rPr>
                  <a:t>Ice Hockey</a:t>
                </a:r>
              </a:p>
            </p:txBody>
          </p:sp>
          <p:sp>
            <p:nvSpPr>
              <p:cNvPr id="7205" name="Text Box 55"/>
              <p:cNvSpPr txBox="1">
                <a:spLocks noChangeArrowheads="1"/>
              </p:cNvSpPr>
              <p:nvPr/>
            </p:nvSpPr>
            <p:spPr bwMode="auto">
              <a:xfrm rot="6405407">
                <a:off x="4090" y="3220"/>
                <a:ext cx="80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>
                    <a:solidFill>
                      <a:srgbClr val="000000"/>
                    </a:solidFill>
                    <a:latin typeface="Arial" pitchFamily="34" charset="0"/>
                  </a:rPr>
                  <a:t>Squash</a:t>
                </a:r>
              </a:p>
            </p:txBody>
          </p:sp>
          <p:sp>
            <p:nvSpPr>
              <p:cNvPr id="7206" name="Line 56"/>
              <p:cNvSpPr>
                <a:spLocks noChangeShapeType="1"/>
              </p:cNvSpPr>
              <p:nvPr/>
            </p:nvSpPr>
            <p:spPr bwMode="auto">
              <a:xfrm flipV="1">
                <a:off x="3684" y="2012"/>
                <a:ext cx="0" cy="100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7" name="Line 57"/>
              <p:cNvSpPr>
                <a:spLocks noChangeShapeType="1"/>
              </p:cNvSpPr>
              <p:nvPr/>
            </p:nvSpPr>
            <p:spPr bwMode="auto">
              <a:xfrm>
                <a:off x="3684" y="3008"/>
                <a:ext cx="101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7196" name="Picture 5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5" y="1719"/>
              <a:ext cx="394" cy="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0482" name="Object 59"/>
          <p:cNvGraphicFramePr>
            <a:graphicFrameLocks noChangeAspect="1"/>
          </p:cNvGraphicFramePr>
          <p:nvPr/>
        </p:nvGraphicFramePr>
        <p:xfrm>
          <a:off x="160338" y="3603625"/>
          <a:ext cx="3414712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1" name="Equation" r:id="rId7" imgW="2108200" imgH="406400" progId="Equation.DSMT4">
                  <p:embed/>
                </p:oleObj>
              </mc:Choice>
              <mc:Fallback>
                <p:oleObj name="Equation" r:id="rId7" imgW="2108200" imgH="406400" progId="Equation.DSMT4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8" y="3603625"/>
                        <a:ext cx="3414712" cy="473075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879CA9"/>
                          </a:gs>
                          <a:gs pos="50000">
                            <a:srgbClr val="CCECFF"/>
                          </a:gs>
                          <a:gs pos="100000">
                            <a:srgbClr val="879CA9"/>
                          </a:gs>
                        </a:gsLst>
                        <a:lin ang="5400000" scaled="1"/>
                      </a:gradFill>
                      <a:ln w="9525">
                        <a:solidFill>
                          <a:srgbClr val="DE06C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60"/>
          <p:cNvGraphicFramePr>
            <a:graphicFrameLocks noChangeAspect="1"/>
          </p:cNvGraphicFramePr>
          <p:nvPr/>
        </p:nvGraphicFramePr>
        <p:xfrm>
          <a:off x="160338" y="4187825"/>
          <a:ext cx="34004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2" name="Equation" r:id="rId9" imgW="2209800" imgH="406400" progId="Equation.DSMT4">
                  <p:embed/>
                </p:oleObj>
              </mc:Choice>
              <mc:Fallback>
                <p:oleObj name="Equation" r:id="rId9" imgW="2209800" imgH="406400" progId="Equation.DSMT4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8" y="4187825"/>
                        <a:ext cx="3400425" cy="473075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879CA9"/>
                          </a:gs>
                          <a:gs pos="50000">
                            <a:srgbClr val="CCECFF"/>
                          </a:gs>
                          <a:gs pos="100000">
                            <a:srgbClr val="879CA9"/>
                          </a:gs>
                        </a:gsLst>
                        <a:lin ang="5400000" scaled="1"/>
                      </a:gradFill>
                      <a:ln w="9525">
                        <a:solidFill>
                          <a:srgbClr val="DE06C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61"/>
          <p:cNvGraphicFramePr>
            <a:graphicFrameLocks noChangeAspect="1"/>
          </p:cNvGraphicFramePr>
          <p:nvPr/>
        </p:nvGraphicFramePr>
        <p:xfrm>
          <a:off x="160338" y="4765675"/>
          <a:ext cx="34004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3" name="Equation" r:id="rId11" imgW="2145369" imgH="406224" progId="Equation.DSMT4">
                  <p:embed/>
                </p:oleObj>
              </mc:Choice>
              <mc:Fallback>
                <p:oleObj name="Equation" r:id="rId11" imgW="2145369" imgH="406224" progId="Equation.DSMT4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8" y="4765675"/>
                        <a:ext cx="3400425" cy="473075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879CA9"/>
                          </a:gs>
                          <a:gs pos="50000">
                            <a:srgbClr val="CCECFF"/>
                          </a:gs>
                          <a:gs pos="100000">
                            <a:srgbClr val="879CA9"/>
                          </a:gs>
                        </a:gsLst>
                        <a:lin ang="5400000" scaled="1"/>
                      </a:gradFill>
                      <a:ln w="9525">
                        <a:solidFill>
                          <a:srgbClr val="DE06C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62"/>
          <p:cNvGraphicFramePr>
            <a:graphicFrameLocks noChangeAspect="1"/>
          </p:cNvGraphicFramePr>
          <p:nvPr/>
        </p:nvGraphicFramePr>
        <p:xfrm>
          <a:off x="160338" y="5343525"/>
          <a:ext cx="34036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4" name="Equation" r:id="rId13" imgW="2438400" imgH="406400" progId="Equation.DSMT4">
                  <p:embed/>
                </p:oleObj>
              </mc:Choice>
              <mc:Fallback>
                <p:oleObj name="Equation" r:id="rId13" imgW="2438400" imgH="406400" progId="Equation.DSMT4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8" y="5343525"/>
                        <a:ext cx="3403600" cy="473075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879CA9"/>
                          </a:gs>
                          <a:gs pos="50000">
                            <a:srgbClr val="CCECFF"/>
                          </a:gs>
                          <a:gs pos="100000">
                            <a:srgbClr val="879CA9"/>
                          </a:gs>
                        </a:gsLst>
                        <a:lin ang="5400000" scaled="1"/>
                      </a:gradFill>
                      <a:ln w="9525">
                        <a:solidFill>
                          <a:srgbClr val="DE06C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63"/>
          <p:cNvGraphicFramePr>
            <a:graphicFrameLocks noChangeAspect="1"/>
          </p:cNvGraphicFramePr>
          <p:nvPr/>
        </p:nvGraphicFramePr>
        <p:xfrm>
          <a:off x="160338" y="5921375"/>
          <a:ext cx="338613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5" name="Equation" r:id="rId15" imgW="2171700" imgH="406400" progId="Equation.DSMT4">
                  <p:embed/>
                </p:oleObj>
              </mc:Choice>
              <mc:Fallback>
                <p:oleObj name="Equation" r:id="rId15" imgW="2171700" imgH="406400" progId="Equation.DSMT4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8" y="5921375"/>
                        <a:ext cx="3386137" cy="473075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879CA9"/>
                          </a:gs>
                          <a:gs pos="50000">
                            <a:srgbClr val="CCECFF"/>
                          </a:gs>
                          <a:gs pos="100000">
                            <a:srgbClr val="879CA9"/>
                          </a:gs>
                        </a:gsLst>
                        <a:lin ang="5400000" scaled="1"/>
                      </a:gradFill>
                      <a:ln w="9525">
                        <a:solidFill>
                          <a:srgbClr val="DE06C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05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05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05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05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05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05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05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05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05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205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205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205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205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205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205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7" grpId="0" animBg="1"/>
      <p:bldP spid="20538" grpId="0" animBg="1"/>
      <p:bldP spid="20539" grpId="0" animBg="1"/>
      <p:bldP spid="20540" grpId="0" animBg="1"/>
      <p:bldP spid="205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7" name="Rectangle 5"/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Learning Intention</a:t>
            </a:r>
          </a:p>
        </p:txBody>
      </p:sp>
      <p:sp>
        <p:nvSpPr>
          <p:cNvPr id="151558" name="Rectangle 6"/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u="sng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Success Criteria</a:t>
            </a:r>
          </a:p>
        </p:txBody>
      </p:sp>
      <p:sp>
        <p:nvSpPr>
          <p:cNvPr id="8196" name="Line 7"/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62" name="Rectangle 10"/>
          <p:cNvSpPr>
            <a:spLocks noChangeArrowheads="1"/>
          </p:cNvSpPr>
          <p:nvPr/>
        </p:nvSpPr>
        <p:spPr bwMode="auto">
          <a:xfrm>
            <a:off x="1938338" y="742950"/>
            <a:ext cx="52562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Constructing Graphs</a:t>
            </a:r>
          </a:p>
        </p:txBody>
      </p:sp>
      <p:sp>
        <p:nvSpPr>
          <p:cNvPr id="151566" name="Rectangle 14"/>
          <p:cNvSpPr>
            <a:spLocks noChangeArrowheads="1"/>
          </p:cNvSpPr>
          <p:nvPr/>
        </p:nvSpPr>
        <p:spPr bwMode="auto">
          <a:xfrm>
            <a:off x="977900" y="3044825"/>
            <a:ext cx="3852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800100" lvl="1" indent="-342900"/>
            <a:r>
              <a:rPr lang="en-GB">
                <a:solidFill>
                  <a:srgbClr val="FFFF00"/>
                </a:solidFill>
              </a:rPr>
              <a:t>1.   To construct various graphs accurately.</a:t>
            </a:r>
          </a:p>
        </p:txBody>
      </p:sp>
      <p:sp>
        <p:nvSpPr>
          <p:cNvPr id="151567" name="Text Box 15"/>
          <p:cNvSpPr txBox="1">
            <a:spLocks noChangeArrowheads="1"/>
          </p:cNvSpPr>
          <p:nvPr/>
        </p:nvSpPr>
        <p:spPr bwMode="auto">
          <a:xfrm>
            <a:off x="5029200" y="3025775"/>
            <a:ext cx="4114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Understand how to construct various graphs from given information.</a:t>
            </a:r>
            <a:endParaRPr lang="en-GB" sz="3600" dirty="0">
              <a:solidFill>
                <a:srgbClr val="FFFF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1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1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66" grpId="0"/>
      <p:bldP spid="1515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1808163" y="374650"/>
            <a:ext cx="553720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Bar Graphs</a:t>
            </a:r>
          </a:p>
        </p:txBody>
      </p:sp>
      <p:sp>
        <p:nvSpPr>
          <p:cNvPr id="12296" name="TextBox 9"/>
          <p:cNvSpPr txBox="1">
            <a:spLocks noChangeArrowheads="1"/>
          </p:cNvSpPr>
          <p:nvPr/>
        </p:nvSpPr>
        <p:spPr bwMode="auto">
          <a:xfrm>
            <a:off x="1168400" y="4838700"/>
            <a:ext cx="7370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>
                <a:solidFill>
                  <a:srgbClr val="FFFF00"/>
                </a:solidFill>
              </a:rPr>
              <a:t>Lets construct a Bar graph for the following table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36700" y="5435600"/>
            <a:ext cx="669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>
                <a:solidFill>
                  <a:srgbClr val="FFFFFF"/>
                </a:solidFill>
              </a:rPr>
              <a:t>Remember graph has to be labelled and neat !</a:t>
            </a:r>
          </a:p>
        </p:txBody>
      </p:sp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2"/>
          <a:srcRect r="16688"/>
          <a:stretch>
            <a:fillRect/>
          </a:stretch>
        </p:blipFill>
        <p:spPr bwMode="auto">
          <a:xfrm>
            <a:off x="1100138" y="3636963"/>
            <a:ext cx="7756525" cy="909637"/>
          </a:xfrm>
          <a:prstGeom prst="rect">
            <a:avLst/>
          </a:prstGeom>
          <a:noFill/>
          <a:ln w="508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9222" name="TextBox 9"/>
          <p:cNvSpPr txBox="1">
            <a:spLocks noChangeArrowheads="1"/>
          </p:cNvSpPr>
          <p:nvPr/>
        </p:nvSpPr>
        <p:spPr bwMode="auto">
          <a:xfrm>
            <a:off x="952500" y="1905000"/>
            <a:ext cx="7823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2800">
                <a:solidFill>
                  <a:srgbClr val="FFFF00"/>
                </a:solidFill>
              </a:rPr>
              <a:t>A survey of S1 pupils asked </a:t>
            </a:r>
          </a:p>
          <a:p>
            <a:pPr algn="ctr"/>
            <a:r>
              <a:rPr lang="en-GB" sz="2800">
                <a:solidFill>
                  <a:srgbClr val="FFFF00"/>
                </a:solidFill>
              </a:rPr>
              <a:t>what their favourite pet was. </a:t>
            </a:r>
          </a:p>
          <a:p>
            <a:pPr algn="ctr"/>
            <a:r>
              <a:rPr lang="en-GB" sz="2800">
                <a:solidFill>
                  <a:srgbClr val="FFFF00"/>
                </a:solidFill>
              </a:rPr>
              <a:t>The results are shown below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588"/>
          <p:cNvGrpSpPr>
            <a:grpSpLocks/>
          </p:cNvGrpSpPr>
          <p:nvPr/>
        </p:nvGrpSpPr>
        <p:grpSpPr bwMode="auto">
          <a:xfrm>
            <a:off x="965200" y="1739900"/>
            <a:ext cx="7493000" cy="4343400"/>
            <a:chOff x="1041400" y="1397000"/>
            <a:chExt cx="7493000" cy="4343400"/>
          </a:xfrm>
        </p:grpSpPr>
        <p:grpSp>
          <p:nvGrpSpPr>
            <p:cNvPr id="10272" name="Group 528"/>
            <p:cNvGrpSpPr>
              <a:grpSpLocks/>
            </p:cNvGrpSpPr>
            <p:nvPr/>
          </p:nvGrpSpPr>
          <p:grpSpPr bwMode="auto">
            <a:xfrm>
              <a:off x="1041400" y="2844800"/>
              <a:ext cx="7493000" cy="1447800"/>
              <a:chOff x="1041400" y="2844800"/>
              <a:chExt cx="7493000" cy="1447800"/>
            </a:xfrm>
          </p:grpSpPr>
          <p:grpSp>
            <p:nvGrpSpPr>
              <p:cNvPr id="10319" name="Group 516"/>
              <p:cNvGrpSpPr>
                <a:grpSpLocks/>
              </p:cNvGrpSpPr>
              <p:nvPr/>
            </p:nvGrpSpPr>
            <p:grpSpPr bwMode="auto">
              <a:xfrm>
                <a:off x="1041400" y="2844800"/>
                <a:ext cx="7493000" cy="723900"/>
                <a:chOff x="1041400" y="2844800"/>
                <a:chExt cx="7493000" cy="723900"/>
              </a:xfrm>
            </p:grpSpPr>
            <p:sp>
              <p:nvSpPr>
                <p:cNvPr id="506" name="Rectangle 505"/>
                <p:cNvSpPr/>
                <p:nvPr/>
              </p:nvSpPr>
              <p:spPr>
                <a:xfrm>
                  <a:off x="32893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7" name="Rectangle 506"/>
                <p:cNvSpPr/>
                <p:nvPr/>
              </p:nvSpPr>
              <p:spPr>
                <a:xfrm>
                  <a:off x="25400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9" name="Rectangle 508"/>
                <p:cNvSpPr/>
                <p:nvPr/>
              </p:nvSpPr>
              <p:spPr>
                <a:xfrm>
                  <a:off x="47879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10" name="Rectangle 509"/>
                <p:cNvSpPr/>
                <p:nvPr/>
              </p:nvSpPr>
              <p:spPr>
                <a:xfrm>
                  <a:off x="40386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11" name="Rectangle 510"/>
                <p:cNvSpPr/>
                <p:nvPr/>
              </p:nvSpPr>
              <p:spPr>
                <a:xfrm>
                  <a:off x="62865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12" name="Rectangle 511"/>
                <p:cNvSpPr/>
                <p:nvPr/>
              </p:nvSpPr>
              <p:spPr>
                <a:xfrm>
                  <a:off x="55372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13" name="Rectangle 512"/>
                <p:cNvSpPr/>
                <p:nvPr/>
              </p:nvSpPr>
              <p:spPr>
                <a:xfrm>
                  <a:off x="77851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14" name="Rectangle 513"/>
                <p:cNvSpPr/>
                <p:nvPr/>
              </p:nvSpPr>
              <p:spPr>
                <a:xfrm>
                  <a:off x="70358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15" name="Rectangle 514"/>
                <p:cNvSpPr/>
                <p:nvPr/>
              </p:nvSpPr>
              <p:spPr>
                <a:xfrm>
                  <a:off x="17907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16" name="Rectangle 515"/>
                <p:cNvSpPr/>
                <p:nvPr/>
              </p:nvSpPr>
              <p:spPr>
                <a:xfrm>
                  <a:off x="10414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20" name="Group 517"/>
              <p:cNvGrpSpPr>
                <a:grpSpLocks/>
              </p:cNvGrpSpPr>
              <p:nvPr/>
            </p:nvGrpSpPr>
            <p:grpSpPr bwMode="auto">
              <a:xfrm>
                <a:off x="1041400" y="3568700"/>
                <a:ext cx="7493000" cy="723900"/>
                <a:chOff x="1041400" y="2844800"/>
                <a:chExt cx="7493000" cy="723900"/>
              </a:xfrm>
            </p:grpSpPr>
            <p:sp>
              <p:nvSpPr>
                <p:cNvPr id="519" name="Rectangle 518"/>
                <p:cNvSpPr/>
                <p:nvPr/>
              </p:nvSpPr>
              <p:spPr>
                <a:xfrm>
                  <a:off x="32893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0" name="Rectangle 519"/>
                <p:cNvSpPr/>
                <p:nvPr/>
              </p:nvSpPr>
              <p:spPr>
                <a:xfrm>
                  <a:off x="25400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1" name="Rectangle 520"/>
                <p:cNvSpPr/>
                <p:nvPr/>
              </p:nvSpPr>
              <p:spPr>
                <a:xfrm>
                  <a:off x="47879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2" name="Rectangle 521"/>
                <p:cNvSpPr/>
                <p:nvPr/>
              </p:nvSpPr>
              <p:spPr>
                <a:xfrm>
                  <a:off x="40386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3" name="Rectangle 522"/>
                <p:cNvSpPr/>
                <p:nvPr/>
              </p:nvSpPr>
              <p:spPr>
                <a:xfrm>
                  <a:off x="62865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4" name="Rectangle 523"/>
                <p:cNvSpPr/>
                <p:nvPr/>
              </p:nvSpPr>
              <p:spPr>
                <a:xfrm>
                  <a:off x="55372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5" name="Rectangle 524"/>
                <p:cNvSpPr/>
                <p:nvPr/>
              </p:nvSpPr>
              <p:spPr>
                <a:xfrm>
                  <a:off x="77851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6" name="Rectangle 525"/>
                <p:cNvSpPr/>
                <p:nvPr/>
              </p:nvSpPr>
              <p:spPr>
                <a:xfrm>
                  <a:off x="70358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7" name="Rectangle 526"/>
                <p:cNvSpPr/>
                <p:nvPr/>
              </p:nvSpPr>
              <p:spPr>
                <a:xfrm>
                  <a:off x="17907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8" name="Rectangle 527"/>
                <p:cNvSpPr/>
                <p:nvPr/>
              </p:nvSpPr>
              <p:spPr>
                <a:xfrm>
                  <a:off x="10414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10273" name="Group 529"/>
            <p:cNvGrpSpPr>
              <a:grpSpLocks/>
            </p:cNvGrpSpPr>
            <p:nvPr/>
          </p:nvGrpSpPr>
          <p:grpSpPr bwMode="auto">
            <a:xfrm>
              <a:off x="1041400" y="4292600"/>
              <a:ext cx="7493000" cy="1447800"/>
              <a:chOff x="1041400" y="2844800"/>
              <a:chExt cx="7493000" cy="1447800"/>
            </a:xfrm>
          </p:grpSpPr>
          <p:grpSp>
            <p:nvGrpSpPr>
              <p:cNvPr id="10297" name="Group 516"/>
              <p:cNvGrpSpPr>
                <a:grpSpLocks/>
              </p:cNvGrpSpPr>
              <p:nvPr/>
            </p:nvGrpSpPr>
            <p:grpSpPr bwMode="auto">
              <a:xfrm>
                <a:off x="1041400" y="2844800"/>
                <a:ext cx="7493000" cy="723900"/>
                <a:chOff x="1041400" y="2844800"/>
                <a:chExt cx="7493000" cy="723900"/>
              </a:xfrm>
            </p:grpSpPr>
            <p:sp>
              <p:nvSpPr>
                <p:cNvPr id="549" name="Rectangle 548"/>
                <p:cNvSpPr/>
                <p:nvPr/>
              </p:nvSpPr>
              <p:spPr>
                <a:xfrm>
                  <a:off x="32893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51" name="Rectangle 550"/>
                <p:cNvSpPr/>
                <p:nvPr/>
              </p:nvSpPr>
              <p:spPr>
                <a:xfrm>
                  <a:off x="25400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55" name="Rectangle 554"/>
                <p:cNvSpPr/>
                <p:nvPr/>
              </p:nvSpPr>
              <p:spPr>
                <a:xfrm>
                  <a:off x="47879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56" name="Rectangle 555"/>
                <p:cNvSpPr/>
                <p:nvPr/>
              </p:nvSpPr>
              <p:spPr>
                <a:xfrm>
                  <a:off x="40386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57" name="Rectangle 556"/>
                <p:cNvSpPr/>
                <p:nvPr/>
              </p:nvSpPr>
              <p:spPr>
                <a:xfrm>
                  <a:off x="62865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58" name="Rectangle 557"/>
                <p:cNvSpPr/>
                <p:nvPr/>
              </p:nvSpPr>
              <p:spPr>
                <a:xfrm>
                  <a:off x="55372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62" name="Rectangle 561"/>
                <p:cNvSpPr/>
                <p:nvPr/>
              </p:nvSpPr>
              <p:spPr>
                <a:xfrm>
                  <a:off x="77851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63" name="Rectangle 562"/>
                <p:cNvSpPr/>
                <p:nvPr/>
              </p:nvSpPr>
              <p:spPr>
                <a:xfrm>
                  <a:off x="70358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64" name="Rectangle 563"/>
                <p:cNvSpPr/>
                <p:nvPr/>
              </p:nvSpPr>
              <p:spPr>
                <a:xfrm>
                  <a:off x="17907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65" name="Rectangle 564"/>
                <p:cNvSpPr/>
                <p:nvPr/>
              </p:nvSpPr>
              <p:spPr>
                <a:xfrm>
                  <a:off x="10414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98" name="Group 517"/>
              <p:cNvGrpSpPr>
                <a:grpSpLocks/>
              </p:cNvGrpSpPr>
              <p:nvPr/>
            </p:nvGrpSpPr>
            <p:grpSpPr bwMode="auto">
              <a:xfrm>
                <a:off x="1041400" y="3568700"/>
                <a:ext cx="7493000" cy="723900"/>
                <a:chOff x="1041400" y="2844800"/>
                <a:chExt cx="7493000" cy="723900"/>
              </a:xfrm>
            </p:grpSpPr>
            <p:sp>
              <p:nvSpPr>
                <p:cNvPr id="533" name="Rectangle 532"/>
                <p:cNvSpPr/>
                <p:nvPr/>
              </p:nvSpPr>
              <p:spPr>
                <a:xfrm>
                  <a:off x="32893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34" name="Rectangle 533"/>
                <p:cNvSpPr/>
                <p:nvPr/>
              </p:nvSpPr>
              <p:spPr>
                <a:xfrm>
                  <a:off x="25400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35" name="Rectangle 534"/>
                <p:cNvSpPr/>
                <p:nvPr/>
              </p:nvSpPr>
              <p:spPr>
                <a:xfrm>
                  <a:off x="47879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36" name="Rectangle 535"/>
                <p:cNvSpPr/>
                <p:nvPr/>
              </p:nvSpPr>
              <p:spPr>
                <a:xfrm>
                  <a:off x="40386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37" name="Rectangle 536"/>
                <p:cNvSpPr/>
                <p:nvPr/>
              </p:nvSpPr>
              <p:spPr>
                <a:xfrm>
                  <a:off x="62865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39" name="Rectangle 538"/>
                <p:cNvSpPr/>
                <p:nvPr/>
              </p:nvSpPr>
              <p:spPr>
                <a:xfrm>
                  <a:off x="55372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40" name="Rectangle 539"/>
                <p:cNvSpPr/>
                <p:nvPr/>
              </p:nvSpPr>
              <p:spPr>
                <a:xfrm>
                  <a:off x="77851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41" name="Rectangle 540"/>
                <p:cNvSpPr/>
                <p:nvPr/>
              </p:nvSpPr>
              <p:spPr>
                <a:xfrm>
                  <a:off x="70358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42" name="Rectangle 541"/>
                <p:cNvSpPr/>
                <p:nvPr/>
              </p:nvSpPr>
              <p:spPr>
                <a:xfrm>
                  <a:off x="17907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43" name="Rectangle 542"/>
                <p:cNvSpPr/>
                <p:nvPr/>
              </p:nvSpPr>
              <p:spPr>
                <a:xfrm>
                  <a:off x="10414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10274" name="Group 565"/>
            <p:cNvGrpSpPr>
              <a:grpSpLocks/>
            </p:cNvGrpSpPr>
            <p:nvPr/>
          </p:nvGrpSpPr>
          <p:grpSpPr bwMode="auto">
            <a:xfrm>
              <a:off x="1041400" y="1397000"/>
              <a:ext cx="7493000" cy="1447800"/>
              <a:chOff x="1041400" y="2844800"/>
              <a:chExt cx="7493000" cy="1447800"/>
            </a:xfrm>
          </p:grpSpPr>
          <p:grpSp>
            <p:nvGrpSpPr>
              <p:cNvPr id="10275" name="Group 516"/>
              <p:cNvGrpSpPr>
                <a:grpSpLocks/>
              </p:cNvGrpSpPr>
              <p:nvPr/>
            </p:nvGrpSpPr>
            <p:grpSpPr bwMode="auto">
              <a:xfrm>
                <a:off x="1041400" y="2844800"/>
                <a:ext cx="7493000" cy="723900"/>
                <a:chOff x="1041400" y="2844800"/>
                <a:chExt cx="7493000" cy="723900"/>
              </a:xfrm>
            </p:grpSpPr>
            <p:sp>
              <p:nvSpPr>
                <p:cNvPr id="579" name="Rectangle 578"/>
                <p:cNvSpPr/>
                <p:nvPr/>
              </p:nvSpPr>
              <p:spPr>
                <a:xfrm>
                  <a:off x="32893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80" name="Rectangle 579"/>
                <p:cNvSpPr/>
                <p:nvPr/>
              </p:nvSpPr>
              <p:spPr>
                <a:xfrm>
                  <a:off x="25400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81" name="Rectangle 580"/>
                <p:cNvSpPr/>
                <p:nvPr/>
              </p:nvSpPr>
              <p:spPr>
                <a:xfrm>
                  <a:off x="47879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82" name="Rectangle 581"/>
                <p:cNvSpPr/>
                <p:nvPr/>
              </p:nvSpPr>
              <p:spPr>
                <a:xfrm>
                  <a:off x="40386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83" name="Rectangle 582"/>
                <p:cNvSpPr/>
                <p:nvPr/>
              </p:nvSpPr>
              <p:spPr>
                <a:xfrm>
                  <a:off x="62865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84" name="Rectangle 583"/>
                <p:cNvSpPr/>
                <p:nvPr/>
              </p:nvSpPr>
              <p:spPr>
                <a:xfrm>
                  <a:off x="55372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85" name="Rectangle 584"/>
                <p:cNvSpPr/>
                <p:nvPr/>
              </p:nvSpPr>
              <p:spPr>
                <a:xfrm>
                  <a:off x="77851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86" name="Rectangle 585"/>
                <p:cNvSpPr/>
                <p:nvPr/>
              </p:nvSpPr>
              <p:spPr>
                <a:xfrm>
                  <a:off x="70358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87" name="Rectangle 586"/>
                <p:cNvSpPr/>
                <p:nvPr/>
              </p:nvSpPr>
              <p:spPr>
                <a:xfrm>
                  <a:off x="17907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88" name="Rectangle 587"/>
                <p:cNvSpPr/>
                <p:nvPr/>
              </p:nvSpPr>
              <p:spPr>
                <a:xfrm>
                  <a:off x="10414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76" name="Group 517"/>
              <p:cNvGrpSpPr>
                <a:grpSpLocks/>
              </p:cNvGrpSpPr>
              <p:nvPr/>
            </p:nvGrpSpPr>
            <p:grpSpPr bwMode="auto">
              <a:xfrm>
                <a:off x="1041400" y="3568700"/>
                <a:ext cx="7493000" cy="723900"/>
                <a:chOff x="1041400" y="2844800"/>
                <a:chExt cx="7493000" cy="723900"/>
              </a:xfrm>
            </p:grpSpPr>
            <p:sp>
              <p:nvSpPr>
                <p:cNvPr id="569" name="Rectangle 568"/>
                <p:cNvSpPr/>
                <p:nvPr/>
              </p:nvSpPr>
              <p:spPr>
                <a:xfrm>
                  <a:off x="32893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70" name="Rectangle 569"/>
                <p:cNvSpPr/>
                <p:nvPr/>
              </p:nvSpPr>
              <p:spPr>
                <a:xfrm>
                  <a:off x="25400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71" name="Rectangle 570"/>
                <p:cNvSpPr/>
                <p:nvPr/>
              </p:nvSpPr>
              <p:spPr>
                <a:xfrm>
                  <a:off x="47879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72" name="Rectangle 571"/>
                <p:cNvSpPr/>
                <p:nvPr/>
              </p:nvSpPr>
              <p:spPr>
                <a:xfrm>
                  <a:off x="40386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73" name="Rectangle 572"/>
                <p:cNvSpPr/>
                <p:nvPr/>
              </p:nvSpPr>
              <p:spPr>
                <a:xfrm>
                  <a:off x="62865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74" name="Rectangle 573"/>
                <p:cNvSpPr/>
                <p:nvPr/>
              </p:nvSpPr>
              <p:spPr>
                <a:xfrm>
                  <a:off x="55372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75" name="Rectangle 574"/>
                <p:cNvSpPr/>
                <p:nvPr/>
              </p:nvSpPr>
              <p:spPr>
                <a:xfrm>
                  <a:off x="77851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76" name="Rectangle 575"/>
                <p:cNvSpPr/>
                <p:nvPr/>
              </p:nvSpPr>
              <p:spPr>
                <a:xfrm>
                  <a:off x="70358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77" name="Rectangle 576"/>
                <p:cNvSpPr/>
                <p:nvPr/>
              </p:nvSpPr>
              <p:spPr>
                <a:xfrm>
                  <a:off x="17907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78" name="Rectangle 577"/>
                <p:cNvSpPr/>
                <p:nvPr/>
              </p:nvSpPr>
              <p:spPr>
                <a:xfrm>
                  <a:off x="1041400" y="2844800"/>
                  <a:ext cx="749300" cy="7239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2603500" y="1162050"/>
            <a:ext cx="226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>
                <a:solidFill>
                  <a:srgbClr val="FF0000"/>
                </a:solidFill>
              </a:rPr>
              <a:t>Favourite Pets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6197600" y="3517900"/>
            <a:ext cx="774700" cy="2514600"/>
          </a:xfrm>
          <a:prstGeom prst="rect">
            <a:avLst/>
          </a:prstGeom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4724400" y="4991100"/>
            <a:ext cx="723900" cy="1066800"/>
          </a:xfrm>
          <a:prstGeom prst="rect">
            <a:avLst/>
          </a:prstGeom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3225800" y="3200400"/>
            <a:ext cx="736600" cy="2857500"/>
          </a:xfrm>
          <a:prstGeom prst="rect">
            <a:avLst/>
          </a:prstGeom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1689100" y="3911600"/>
            <a:ext cx="774700" cy="2159000"/>
          </a:xfrm>
          <a:prstGeom prst="rect">
            <a:avLst/>
          </a:prstGeom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591" name="Straight Connector 590"/>
          <p:cNvCxnSpPr/>
          <p:nvPr/>
        </p:nvCxnSpPr>
        <p:spPr>
          <a:xfrm>
            <a:off x="952500" y="6083300"/>
            <a:ext cx="7975600" cy="1588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2" name="Straight Connector 591"/>
          <p:cNvCxnSpPr/>
          <p:nvPr/>
        </p:nvCxnSpPr>
        <p:spPr>
          <a:xfrm rot="5400000" flipH="1" flipV="1">
            <a:off x="-1506537" y="3613150"/>
            <a:ext cx="4967288" cy="1587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" name="TextBox 593"/>
          <p:cNvSpPr txBox="1">
            <a:spLocks noChangeArrowheads="1"/>
          </p:cNvSpPr>
          <p:nvPr/>
        </p:nvSpPr>
        <p:spPr bwMode="auto">
          <a:xfrm>
            <a:off x="1765300" y="6094413"/>
            <a:ext cx="590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>
                <a:solidFill>
                  <a:srgbClr val="000000"/>
                </a:solidFill>
              </a:rPr>
              <a:t>Cat</a:t>
            </a:r>
          </a:p>
        </p:txBody>
      </p:sp>
      <p:sp>
        <p:nvSpPr>
          <p:cNvPr id="595" name="TextBox 594"/>
          <p:cNvSpPr txBox="1">
            <a:spLocks noChangeArrowheads="1"/>
          </p:cNvSpPr>
          <p:nvPr/>
        </p:nvSpPr>
        <p:spPr bwMode="auto">
          <a:xfrm>
            <a:off x="3238500" y="6094413"/>
            <a:ext cx="639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>
                <a:solidFill>
                  <a:srgbClr val="000000"/>
                </a:solidFill>
              </a:rPr>
              <a:t>Dog</a:t>
            </a:r>
          </a:p>
        </p:txBody>
      </p:sp>
      <p:sp>
        <p:nvSpPr>
          <p:cNvPr id="596" name="TextBox 595"/>
          <p:cNvSpPr txBox="1">
            <a:spLocks noChangeArrowheads="1"/>
          </p:cNvSpPr>
          <p:nvPr/>
        </p:nvSpPr>
        <p:spPr bwMode="auto">
          <a:xfrm>
            <a:off x="4635500" y="6094413"/>
            <a:ext cx="974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>
                <a:solidFill>
                  <a:srgbClr val="000000"/>
                </a:solidFill>
              </a:rPr>
              <a:t>Rabbit</a:t>
            </a:r>
          </a:p>
        </p:txBody>
      </p:sp>
      <p:sp>
        <p:nvSpPr>
          <p:cNvPr id="597" name="TextBox 596"/>
          <p:cNvSpPr txBox="1">
            <a:spLocks noChangeArrowheads="1"/>
          </p:cNvSpPr>
          <p:nvPr/>
        </p:nvSpPr>
        <p:spPr bwMode="auto">
          <a:xfrm>
            <a:off x="5969000" y="6094413"/>
            <a:ext cx="1222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>
                <a:solidFill>
                  <a:srgbClr val="000000"/>
                </a:solidFill>
              </a:rPr>
              <a:t>Hamster</a:t>
            </a:r>
          </a:p>
        </p:txBody>
      </p:sp>
      <p:sp>
        <p:nvSpPr>
          <p:cNvPr id="598" name="TextBox 597"/>
          <p:cNvSpPr txBox="1">
            <a:spLocks noChangeArrowheads="1"/>
          </p:cNvSpPr>
          <p:nvPr/>
        </p:nvSpPr>
        <p:spPr bwMode="auto">
          <a:xfrm>
            <a:off x="7620000" y="6094413"/>
            <a:ext cx="908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>
                <a:solidFill>
                  <a:srgbClr val="000000"/>
                </a:solidFill>
              </a:rPr>
              <a:t>Snake</a:t>
            </a:r>
          </a:p>
        </p:txBody>
      </p:sp>
      <p:sp>
        <p:nvSpPr>
          <p:cNvPr id="599" name="TextBox 598"/>
          <p:cNvSpPr txBox="1">
            <a:spLocks noChangeArrowheads="1"/>
          </p:cNvSpPr>
          <p:nvPr/>
        </p:nvSpPr>
        <p:spPr bwMode="auto">
          <a:xfrm>
            <a:off x="646113" y="5929313"/>
            <a:ext cx="371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00" name="TextBox 599"/>
          <p:cNvSpPr txBox="1">
            <a:spLocks noChangeArrowheads="1"/>
          </p:cNvSpPr>
          <p:nvPr/>
        </p:nvSpPr>
        <p:spPr bwMode="auto">
          <a:xfrm>
            <a:off x="646113" y="5116513"/>
            <a:ext cx="371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24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01" name="TextBox 600"/>
          <p:cNvSpPr txBox="1">
            <a:spLocks noChangeArrowheads="1"/>
          </p:cNvSpPr>
          <p:nvPr/>
        </p:nvSpPr>
        <p:spPr bwMode="auto">
          <a:xfrm>
            <a:off x="646113" y="4379913"/>
            <a:ext cx="371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24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602" name="TextBox 601"/>
          <p:cNvSpPr txBox="1">
            <a:spLocks noChangeArrowheads="1"/>
          </p:cNvSpPr>
          <p:nvPr/>
        </p:nvSpPr>
        <p:spPr bwMode="auto">
          <a:xfrm>
            <a:off x="646113" y="3656013"/>
            <a:ext cx="371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240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603" name="TextBox 602"/>
          <p:cNvSpPr txBox="1">
            <a:spLocks noChangeArrowheads="1"/>
          </p:cNvSpPr>
          <p:nvPr/>
        </p:nvSpPr>
        <p:spPr bwMode="auto">
          <a:xfrm>
            <a:off x="646113" y="2944813"/>
            <a:ext cx="371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240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604" name="TextBox 603"/>
          <p:cNvSpPr txBox="1">
            <a:spLocks noChangeArrowheads="1"/>
          </p:cNvSpPr>
          <p:nvPr/>
        </p:nvSpPr>
        <p:spPr bwMode="auto">
          <a:xfrm>
            <a:off x="508000" y="2220913"/>
            <a:ext cx="5095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240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605" name="TextBox 604"/>
          <p:cNvSpPr txBox="1">
            <a:spLocks noChangeArrowheads="1"/>
          </p:cNvSpPr>
          <p:nvPr/>
        </p:nvSpPr>
        <p:spPr bwMode="auto">
          <a:xfrm>
            <a:off x="508000" y="1509713"/>
            <a:ext cx="5095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2400">
                <a:solidFill>
                  <a:srgbClr val="000000"/>
                </a:solidFill>
              </a:rPr>
              <a:t>12</a:t>
            </a:r>
          </a:p>
        </p:txBody>
      </p:sp>
      <p:sp>
        <p:nvSpPr>
          <p:cNvPr id="628" name="TextBox 627"/>
          <p:cNvSpPr txBox="1">
            <a:spLocks noChangeArrowheads="1"/>
          </p:cNvSpPr>
          <p:nvPr/>
        </p:nvSpPr>
        <p:spPr bwMode="auto">
          <a:xfrm rot="-5400000">
            <a:off x="-927893" y="3294856"/>
            <a:ext cx="26368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>
                <a:solidFill>
                  <a:srgbClr val="FF0000"/>
                </a:solidFill>
              </a:rPr>
              <a:t>Number of Pupils</a:t>
            </a:r>
          </a:p>
        </p:txBody>
      </p:sp>
      <p:sp>
        <p:nvSpPr>
          <p:cNvPr id="629" name="TextBox 628"/>
          <p:cNvSpPr txBox="1">
            <a:spLocks noChangeArrowheads="1"/>
          </p:cNvSpPr>
          <p:nvPr/>
        </p:nvSpPr>
        <p:spPr bwMode="auto">
          <a:xfrm>
            <a:off x="4305300" y="6381750"/>
            <a:ext cx="806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>
                <a:solidFill>
                  <a:srgbClr val="FF0000"/>
                </a:solidFill>
              </a:rPr>
              <a:t>Pets</a:t>
            </a:r>
          </a:p>
        </p:txBody>
      </p:sp>
      <p:pic>
        <p:nvPicPr>
          <p:cNvPr id="98" name="Picture 11"/>
          <p:cNvPicPr>
            <a:picLocks noChangeAspect="1" noChangeArrowheads="1"/>
          </p:cNvPicPr>
          <p:nvPr/>
        </p:nvPicPr>
        <p:blipFill>
          <a:blip r:embed="rId2"/>
          <a:srcRect r="17180"/>
          <a:stretch>
            <a:fillRect/>
          </a:stretch>
        </p:blipFill>
        <p:spPr bwMode="auto">
          <a:xfrm>
            <a:off x="1341438" y="271463"/>
            <a:ext cx="6418262" cy="757237"/>
          </a:xfrm>
          <a:prstGeom prst="rect">
            <a:avLst/>
          </a:prstGeom>
          <a:noFill/>
          <a:ln w="508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100" name="Straight Connector 99"/>
          <p:cNvCxnSpPr/>
          <p:nvPr/>
        </p:nvCxnSpPr>
        <p:spPr>
          <a:xfrm>
            <a:off x="1701800" y="3911600"/>
            <a:ext cx="749300" cy="1588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3200400" y="3200400"/>
            <a:ext cx="749300" cy="1588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4711700" y="4991100"/>
            <a:ext cx="749300" cy="1588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6197600" y="3530600"/>
            <a:ext cx="749300" cy="1588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/>
        </p:nvSpPr>
        <p:spPr>
          <a:xfrm>
            <a:off x="7683500" y="5702300"/>
            <a:ext cx="774700" cy="355600"/>
          </a:xfrm>
          <a:prstGeom prst="rect">
            <a:avLst/>
          </a:prstGeom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113" name="Straight Connector 112"/>
          <p:cNvCxnSpPr/>
          <p:nvPr/>
        </p:nvCxnSpPr>
        <p:spPr>
          <a:xfrm>
            <a:off x="7696200" y="5689600"/>
            <a:ext cx="749300" cy="1588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Cloud 98"/>
          <p:cNvSpPr/>
          <p:nvPr/>
        </p:nvSpPr>
        <p:spPr>
          <a:xfrm>
            <a:off x="4330700" y="1016000"/>
            <a:ext cx="4813300" cy="2400300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white"/>
                </a:solidFill>
                <a:latin typeface="Comic Sans MS" pitchFamily="66" charset="0"/>
              </a:rPr>
              <a:t>What labels should we use for the Bar Chart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FFFF00"/>
                </a:solidFill>
                <a:latin typeface="Comic Sans MS" pitchFamily="66" charset="0"/>
              </a:rPr>
              <a:t>Title, Scale, Labels and Units where appropriate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60"/>
                            </p:stCondLst>
                            <p:childTnLst>
                              <p:par>
                                <p:cTn id="5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6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6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760"/>
                            </p:stCondLst>
                            <p:childTnLst>
                              <p:par>
                                <p:cTn id="6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6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6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5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5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5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5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8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8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8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80"/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80"/>
                                        <p:tgtEl>
                                          <p:spTgt spid="5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80"/>
                                        <p:tgtEl>
                                          <p:spTgt spid="5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7" dur="80"/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8" dur="80"/>
                                        <p:tgtEl>
                                          <p:spTgt spid="5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80"/>
                                        <p:tgtEl>
                                          <p:spTgt spid="5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4" dur="8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5" dur="8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8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1" dur="80"/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2" dur="80"/>
                                        <p:tgtEl>
                                          <p:spTgt spid="6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80"/>
                                        <p:tgtEl>
                                          <p:spTgt spid="6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8" dur="80"/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9" dur="80"/>
                                        <p:tgtEl>
                                          <p:spTgt spid="6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80"/>
                                        <p:tgtEl>
                                          <p:spTgt spid="6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5" dur="80"/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6" dur="80"/>
                                        <p:tgtEl>
                                          <p:spTgt spid="6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80"/>
                                        <p:tgtEl>
                                          <p:spTgt spid="6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2" dur="80"/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3" dur="80"/>
                                        <p:tgtEl>
                                          <p:spTgt spid="6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80"/>
                                        <p:tgtEl>
                                          <p:spTgt spid="6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9" dur="80"/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0" dur="80"/>
                                        <p:tgtEl>
                                          <p:spTgt spid="6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80"/>
                                        <p:tgtEl>
                                          <p:spTgt spid="6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11" grpId="0" animBg="1"/>
      <p:bldP spid="109" grpId="0" animBg="1"/>
      <p:bldP spid="106" grpId="0" animBg="1"/>
      <p:bldP spid="105" grpId="0" animBg="1"/>
      <p:bldP spid="594" grpId="0"/>
      <p:bldP spid="595" grpId="0"/>
      <p:bldP spid="596" grpId="0"/>
      <p:bldP spid="597" grpId="0"/>
      <p:bldP spid="598" grpId="0"/>
      <p:bldP spid="599" grpId="0"/>
      <p:bldP spid="600" grpId="0"/>
      <p:bldP spid="601" grpId="0"/>
      <p:bldP spid="602" grpId="0"/>
      <p:bldP spid="603" grpId="0"/>
      <p:bldP spid="604" grpId="0"/>
      <p:bldP spid="605" grpId="0"/>
      <p:bldP spid="628" grpId="0"/>
      <p:bldP spid="629" grpId="0"/>
      <p:bldP spid="112" grpId="0" animBg="1"/>
      <p:bldP spid="99" grpId="0" build="p" animBg="1"/>
      <p:bldP spid="99" grpId="1" build="allAtOnce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1438</Words>
  <Application>Microsoft Office PowerPoint</Application>
  <PresentationFormat>On-screen Show (4:3)</PresentationFormat>
  <Paragraphs>571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Calibri</vt:lpstr>
      <vt:lpstr>Arial</vt:lpstr>
      <vt:lpstr>Comic Sans MS</vt:lpstr>
      <vt:lpstr>Times New Roman</vt:lpstr>
      <vt:lpstr>Euclid Symbol</vt:lpstr>
      <vt:lpstr>Wingdings</vt:lpstr>
      <vt:lpstr>Tahoma</vt:lpstr>
      <vt:lpstr>Office Theme</vt:lpstr>
      <vt:lpstr>MathType 5.0 Equation</vt:lpstr>
      <vt:lpstr>Microsoft Office Excel Chart</vt:lpstr>
      <vt:lpstr>Microsoft Excel Worksheet</vt:lpstr>
      <vt:lpstr>MathType 6.0 Equation</vt:lpstr>
      <vt:lpstr>Statistics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AKOBIA</dc:creator>
  <cp:lastModifiedBy>Teacher E-Solutions</cp:lastModifiedBy>
  <cp:revision>4</cp:revision>
  <dcterms:created xsi:type="dcterms:W3CDTF">2013-05-11T14:35:15Z</dcterms:created>
  <dcterms:modified xsi:type="dcterms:W3CDTF">2019-01-18T17:05:45Z</dcterms:modified>
</cp:coreProperties>
</file>