
<file path=[Content_Types].xml><?xml version="1.0" encoding="utf-8"?>
<Types xmlns="http://schemas.openxmlformats.org/package/2006/content-types">
  <Default Extension="png" ContentType="image/png"/>
  <Default Extension="bin" ContentType="application/vnd.ms-office.activeX"/>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activeX/activeX1.xml" ContentType="application/vnd.ms-office.activeX+xml"/>
  <Override PartName="/ppt/notesSlides/notesSlide4.xml" ContentType="application/vnd.openxmlformats-officedocument.presentationml.notesSlide+xml"/>
  <Override PartName="/ppt/activeX/activeX2.xml" ContentType="application/vnd.ms-office.activeX+xml"/>
  <Override PartName="/ppt/notesSlides/notesSlide5.xml" ContentType="application/vnd.openxmlformats-officedocument.presentationml.notesSlide+xml"/>
  <Override PartName="/ppt/notesSlides/notesSlide6.xml" ContentType="application/vnd.openxmlformats-officedocument.presentationml.notesSlide+xml"/>
  <Override PartName="/ppt/activeX/activeX3.xml" ContentType="application/vnd.ms-office.activeX+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activeX/activeX4.xml" ContentType="application/vnd.ms-office.activeX+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activeX/activeX5.xml" ContentType="application/vnd.ms-office.activeX+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activeX/activeX6.xml" ContentType="application/vnd.ms-office.activeX+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activeX/activeX7.xml" ContentType="application/vnd.ms-office.activeX+xml"/>
  <Override PartName="/ppt/notesSlides/notesSlide25.xml" ContentType="application/vnd.openxmlformats-officedocument.presentationml.notesSlide+xml"/>
  <Override PartName="/ppt/activeX/activeX8.xml" ContentType="application/vnd.ms-office.activeX+xml"/>
  <Override PartName="/ppt/notesSlides/notesSlide26.xml" ContentType="application/vnd.openxmlformats-officedocument.presentationml.notesSlide+xml"/>
  <Override PartName="/ppt/activeX/activeX9.xml" ContentType="application/vnd.ms-office.activeX+xml"/>
  <Override PartName="/ppt/notesSlides/notesSlide27.xml" ContentType="application/vnd.openxmlformats-officedocument.presentationml.notesSlide+xml"/>
  <Override PartName="/ppt/activeX/activeX10.xml" ContentType="application/vnd.ms-office.activeX+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activeX/activeX11.xml" ContentType="application/vnd.ms-office.activeX+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activeX/activeX12.xml" ContentType="application/vnd.ms-office.activeX+xml"/>
  <Override PartName="/ppt/notesSlides/notesSlide49.xml" ContentType="application/vnd.openxmlformats-officedocument.presentationml.notesSlide+xml"/>
  <Override PartName="/ppt/notesSlides/notesSlide5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54"/>
  </p:notesMasterIdLst>
  <p:sldIdLst>
    <p:sldId id="388" r:id="rId2"/>
    <p:sldId id="389" r:id="rId3"/>
    <p:sldId id="279" r:id="rId4"/>
    <p:sldId id="324" r:id="rId5"/>
    <p:sldId id="325" r:id="rId6"/>
    <p:sldId id="326" r:id="rId7"/>
    <p:sldId id="327" r:id="rId8"/>
    <p:sldId id="323" r:id="rId9"/>
    <p:sldId id="350" r:id="rId10"/>
    <p:sldId id="359" r:id="rId11"/>
    <p:sldId id="372" r:id="rId12"/>
    <p:sldId id="373" r:id="rId13"/>
    <p:sldId id="379" r:id="rId14"/>
    <p:sldId id="357" r:id="rId15"/>
    <p:sldId id="360" r:id="rId16"/>
    <p:sldId id="377" r:id="rId17"/>
    <p:sldId id="378" r:id="rId18"/>
    <p:sldId id="384" r:id="rId19"/>
    <p:sldId id="355" r:id="rId20"/>
    <p:sldId id="361" r:id="rId21"/>
    <p:sldId id="385" r:id="rId22"/>
    <p:sldId id="358" r:id="rId23"/>
    <p:sldId id="362" r:id="rId24"/>
    <p:sldId id="383" r:id="rId25"/>
    <p:sldId id="386" r:id="rId26"/>
    <p:sldId id="280" r:id="rId27"/>
    <p:sldId id="356" r:id="rId28"/>
    <p:sldId id="364" r:id="rId29"/>
    <p:sldId id="365" r:id="rId30"/>
    <p:sldId id="366" r:id="rId31"/>
    <p:sldId id="282" r:id="rId32"/>
    <p:sldId id="332" r:id="rId33"/>
    <p:sldId id="333" r:id="rId34"/>
    <p:sldId id="334" r:id="rId35"/>
    <p:sldId id="335" r:id="rId36"/>
    <p:sldId id="336" r:id="rId37"/>
    <p:sldId id="337" r:id="rId38"/>
    <p:sldId id="338" r:id="rId39"/>
    <p:sldId id="351" r:id="rId40"/>
    <p:sldId id="368" r:id="rId41"/>
    <p:sldId id="369" r:id="rId42"/>
    <p:sldId id="370" r:id="rId43"/>
    <p:sldId id="375" r:id="rId44"/>
    <p:sldId id="283" r:id="rId45"/>
    <p:sldId id="342" r:id="rId46"/>
    <p:sldId id="343" r:id="rId47"/>
    <p:sldId id="344" r:id="rId48"/>
    <p:sldId id="345" r:id="rId49"/>
    <p:sldId id="347" r:id="rId50"/>
    <p:sldId id="352" r:id="rId51"/>
    <p:sldId id="371" r:id="rId52"/>
    <p:sldId id="387" r:id="rId53"/>
  </p:sldIdLst>
  <p:sldSz cx="9144000" cy="6858000" type="screen4x3"/>
  <p:notesSz cx="6858000" cy="9144000"/>
  <p:defaultTextStyle>
    <a:defPPr>
      <a:defRPr lang="en-GB"/>
    </a:defPPr>
    <a:lvl1pPr algn="l" rtl="0" fontAlgn="base">
      <a:spcBef>
        <a:spcPct val="0"/>
      </a:spcBef>
      <a:spcAft>
        <a:spcPct val="0"/>
      </a:spcAft>
      <a:defRPr sz="2400" kern="1200">
        <a:solidFill>
          <a:srgbClr val="010066"/>
        </a:solidFill>
        <a:latin typeface="Arial" pitchFamily="34" charset="0"/>
        <a:ea typeface="+mn-ea"/>
        <a:cs typeface="Arial" pitchFamily="34" charset="0"/>
      </a:defRPr>
    </a:lvl1pPr>
    <a:lvl2pPr marL="457200" algn="l" rtl="0" fontAlgn="base">
      <a:spcBef>
        <a:spcPct val="0"/>
      </a:spcBef>
      <a:spcAft>
        <a:spcPct val="0"/>
      </a:spcAft>
      <a:defRPr sz="2400" kern="1200">
        <a:solidFill>
          <a:srgbClr val="010066"/>
        </a:solidFill>
        <a:latin typeface="Arial" pitchFamily="34" charset="0"/>
        <a:ea typeface="+mn-ea"/>
        <a:cs typeface="Arial" pitchFamily="34" charset="0"/>
      </a:defRPr>
    </a:lvl2pPr>
    <a:lvl3pPr marL="914400" algn="l" rtl="0" fontAlgn="base">
      <a:spcBef>
        <a:spcPct val="0"/>
      </a:spcBef>
      <a:spcAft>
        <a:spcPct val="0"/>
      </a:spcAft>
      <a:defRPr sz="2400" kern="1200">
        <a:solidFill>
          <a:srgbClr val="010066"/>
        </a:solidFill>
        <a:latin typeface="Arial" pitchFamily="34" charset="0"/>
        <a:ea typeface="+mn-ea"/>
        <a:cs typeface="Arial" pitchFamily="34" charset="0"/>
      </a:defRPr>
    </a:lvl3pPr>
    <a:lvl4pPr marL="1371600" algn="l" rtl="0" fontAlgn="base">
      <a:spcBef>
        <a:spcPct val="0"/>
      </a:spcBef>
      <a:spcAft>
        <a:spcPct val="0"/>
      </a:spcAft>
      <a:defRPr sz="2400" kern="1200">
        <a:solidFill>
          <a:srgbClr val="010066"/>
        </a:solidFill>
        <a:latin typeface="Arial" pitchFamily="34" charset="0"/>
        <a:ea typeface="+mn-ea"/>
        <a:cs typeface="Arial" pitchFamily="34" charset="0"/>
      </a:defRPr>
    </a:lvl4pPr>
    <a:lvl5pPr marL="1828800" algn="l" rtl="0" fontAlgn="base">
      <a:spcBef>
        <a:spcPct val="0"/>
      </a:spcBef>
      <a:spcAft>
        <a:spcPct val="0"/>
      </a:spcAft>
      <a:defRPr sz="2400" kern="1200">
        <a:solidFill>
          <a:srgbClr val="010066"/>
        </a:solidFill>
        <a:latin typeface="Arial" pitchFamily="34" charset="0"/>
        <a:ea typeface="+mn-ea"/>
        <a:cs typeface="Arial" pitchFamily="34" charset="0"/>
      </a:defRPr>
    </a:lvl5pPr>
    <a:lvl6pPr marL="2286000" algn="l" defTabSz="914400" rtl="0" eaLnBrk="1" latinLnBrk="0" hangingPunct="1">
      <a:defRPr sz="2400" kern="1200">
        <a:solidFill>
          <a:srgbClr val="010066"/>
        </a:solidFill>
        <a:latin typeface="Arial" pitchFamily="34" charset="0"/>
        <a:ea typeface="+mn-ea"/>
        <a:cs typeface="Arial" pitchFamily="34" charset="0"/>
      </a:defRPr>
    </a:lvl6pPr>
    <a:lvl7pPr marL="2743200" algn="l" defTabSz="914400" rtl="0" eaLnBrk="1" latinLnBrk="0" hangingPunct="1">
      <a:defRPr sz="2400" kern="1200">
        <a:solidFill>
          <a:srgbClr val="010066"/>
        </a:solidFill>
        <a:latin typeface="Arial" pitchFamily="34" charset="0"/>
        <a:ea typeface="+mn-ea"/>
        <a:cs typeface="Arial" pitchFamily="34" charset="0"/>
      </a:defRPr>
    </a:lvl7pPr>
    <a:lvl8pPr marL="3200400" algn="l" defTabSz="914400" rtl="0" eaLnBrk="1" latinLnBrk="0" hangingPunct="1">
      <a:defRPr sz="2400" kern="1200">
        <a:solidFill>
          <a:srgbClr val="010066"/>
        </a:solidFill>
        <a:latin typeface="Arial" pitchFamily="34" charset="0"/>
        <a:ea typeface="+mn-ea"/>
        <a:cs typeface="Arial" pitchFamily="34" charset="0"/>
      </a:defRPr>
    </a:lvl8pPr>
    <a:lvl9pPr marL="3657600" algn="l" defTabSz="914400" rtl="0" eaLnBrk="1" latinLnBrk="0" hangingPunct="1">
      <a:defRPr sz="2400" kern="1200">
        <a:solidFill>
          <a:srgbClr val="010066"/>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0F4C8"/>
    <a:srgbClr val="FFAFAF"/>
    <a:srgbClr val="8FBCFF"/>
    <a:srgbClr val="AFCFFF"/>
    <a:srgbClr val="F1EAF6"/>
    <a:srgbClr val="E2D4EC"/>
    <a:srgbClr val="FFF2B9"/>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501" autoAdjust="0"/>
    <p:restoredTop sz="82387" autoAdjust="0"/>
  </p:normalViewPr>
  <p:slideViewPr>
    <p:cSldViewPr>
      <p:cViewPr varScale="1">
        <p:scale>
          <a:sx n="36" d="100"/>
          <a:sy n="36" d="100"/>
        </p:scale>
        <p:origin x="-864" y="-91"/>
      </p:cViewPr>
      <p:guideLst>
        <p:guide orient="horz" pos="2160"/>
        <p:guide pos="2880"/>
      </p:guideLst>
    </p:cSldViewPr>
  </p:slideViewPr>
  <p:outlineViewPr>
    <p:cViewPr>
      <p:scale>
        <a:sx n="33" d="100"/>
        <a:sy n="33" d="100"/>
      </p:scale>
      <p:origin x="0" y="0"/>
    </p:cViewPr>
  </p:outlineViewPr>
  <p:notesTextViewPr>
    <p:cViewPr>
      <p:scale>
        <a:sx n="150" d="100"/>
        <a:sy n="150" d="100"/>
      </p:scale>
      <p:origin x="0" y="0"/>
    </p:cViewPr>
  </p:notesTextViewPr>
  <p:sorterViewPr>
    <p:cViewPr>
      <p:scale>
        <a:sx n="75" d="100"/>
        <a:sy n="75" d="100"/>
      </p:scale>
      <p:origin x="0" y="0"/>
    </p:cViewPr>
  </p:sorterViewPr>
  <p:notesViewPr>
    <p:cSldViewPr>
      <p:cViewPr>
        <p:scale>
          <a:sx n="100" d="100"/>
          <a:sy n="100" d="100"/>
        </p:scale>
        <p:origin x="-1632" y="10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10.xml.rels><?xml version="1.0" encoding="UTF-8" standalone="yes"?>
<Relationships xmlns="http://schemas.openxmlformats.org/package/2006/relationships"><Relationship Id="rId1" Type="http://schemas.microsoft.com/office/2006/relationships/activeXControlBinary" Target="activeX10.bin"/></Relationships>
</file>

<file path=ppt/activeX/_rels/activeX11.xml.rels><?xml version="1.0" encoding="UTF-8" standalone="yes"?>
<Relationships xmlns="http://schemas.openxmlformats.org/package/2006/relationships"><Relationship Id="rId1" Type="http://schemas.microsoft.com/office/2006/relationships/activeXControlBinary" Target="activeX11.bin"/></Relationships>
</file>

<file path=ppt/activeX/_rels/activeX12.xml.rels><?xml version="1.0" encoding="UTF-8" standalone="yes"?>
<Relationships xmlns="http://schemas.openxmlformats.org/package/2006/relationships"><Relationship Id="rId1" Type="http://schemas.microsoft.com/office/2006/relationships/activeXControlBinary" Target="activeX12.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_rels/activeX7.xml.rels><?xml version="1.0" encoding="UTF-8" standalone="yes"?>
<Relationships xmlns="http://schemas.openxmlformats.org/package/2006/relationships"><Relationship Id="rId1" Type="http://schemas.microsoft.com/office/2006/relationships/activeXControlBinary" Target="activeX7.bin"/></Relationships>
</file>

<file path=ppt/activeX/_rels/activeX8.xml.rels><?xml version="1.0" encoding="UTF-8" standalone="yes"?>
<Relationships xmlns="http://schemas.openxmlformats.org/package/2006/relationships"><Relationship Id="rId1" Type="http://schemas.microsoft.com/office/2006/relationships/activeXControlBinary" Target="activeX8.bin"/></Relationships>
</file>

<file path=ppt/activeX/_rels/activeX9.xml.rels><?xml version="1.0" encoding="UTF-8" standalone="yes"?>
<Relationships xmlns="http://schemas.openxmlformats.org/package/2006/relationships"><Relationship Id="rId1" Type="http://schemas.microsoft.com/office/2006/relationships/activeXControlBinary" Target="activeX9.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10.xml><?xml version="1.0" encoding="utf-8"?>
<ax:ocx xmlns:ax="http://schemas.microsoft.com/office/2006/activeX" xmlns:r="http://schemas.openxmlformats.org/officeDocument/2006/relationships" ax:classid="{D27CDB6E-AE6D-11CF-96B8-444553540000}" ax:persistence="persistStorage" r:id="rId1"/>
</file>

<file path=ppt/activeX/activeX11.xml><?xml version="1.0" encoding="utf-8"?>
<ax:ocx xmlns:ax="http://schemas.microsoft.com/office/2006/activeX" xmlns:r="http://schemas.openxmlformats.org/officeDocument/2006/relationships" ax:classid="{D27CDB6E-AE6D-11CF-96B8-444553540000}" ax:persistence="persistStorage" r:id="rId1"/>
</file>

<file path=ppt/activeX/activeX12.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activeX/activeX6.xml><?xml version="1.0" encoding="utf-8"?>
<ax:ocx xmlns:ax="http://schemas.microsoft.com/office/2006/activeX" xmlns:r="http://schemas.openxmlformats.org/officeDocument/2006/relationships" ax:classid="{D27CDB6E-AE6D-11CF-96B8-444553540000}" ax:persistence="persistStorage" r:id="rId1"/>
</file>

<file path=ppt/activeX/activeX7.xml><?xml version="1.0" encoding="utf-8"?>
<ax:ocx xmlns:ax="http://schemas.microsoft.com/office/2006/activeX" xmlns:r="http://schemas.openxmlformats.org/officeDocument/2006/relationships" ax:classid="{D27CDB6E-AE6D-11CF-96B8-444553540000}" ax:persistence="persistStorage" r:id="rId1"/>
</file>

<file path=ppt/activeX/activeX8.xml><?xml version="1.0" encoding="utf-8"?>
<ax:ocx xmlns:ax="http://schemas.microsoft.com/office/2006/activeX" xmlns:r="http://schemas.openxmlformats.org/officeDocument/2006/relationships" ax:classid="{D27CDB6E-AE6D-11CF-96B8-444553540000}" ax:persistence="persistStorage" r:id="rId1"/>
</file>

<file path=ppt/activeX/activeX9.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7.png"/></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26.png"/></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28.png"/></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30.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0.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2.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4.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6.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8.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0.png"/></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2.png"/></Relationships>
</file>

<file path=ppt/drawings/_rels/vmlDrawing9.vml.rels><?xml version="1.0" encoding="UTF-8" standalone="yes"?>
<Relationships xmlns="http://schemas.openxmlformats.org/package/2006/relationships"><Relationship Id="rId1" Type="http://schemas.openxmlformats.org/officeDocument/2006/relationships/image" Target="../media/image24.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0" hangingPunct="0">
              <a:defRPr sz="1200" b="1" smtClean="0">
                <a:solidFill>
                  <a:schemeClr val="tx1"/>
                </a:solidFill>
                <a:latin typeface="Arial" charset="0"/>
                <a:cs typeface="+mn-cs"/>
              </a:defRPr>
            </a:lvl1pPr>
          </a:lstStyle>
          <a:p>
            <a:pPr>
              <a:defRPr/>
            </a:pPr>
            <a:endParaRPr lang="en-GB"/>
          </a:p>
        </p:txBody>
      </p:sp>
      <p:sp>
        <p:nvSpPr>
          <p:cNvPr id="1027"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0" hangingPunct="0">
              <a:defRPr sz="1200" b="1" smtClean="0">
                <a:solidFill>
                  <a:schemeClr val="tx1"/>
                </a:solidFill>
                <a:latin typeface="Arial" charset="0"/>
                <a:cs typeface="+mn-cs"/>
              </a:defRPr>
            </a:lvl1pPr>
          </a:lstStyle>
          <a:p>
            <a:pPr>
              <a:defRPr/>
            </a:pPr>
            <a:endParaRPr lang="en-GB"/>
          </a:p>
        </p:txBody>
      </p:sp>
      <p:sp>
        <p:nvSpPr>
          <p:cNvPr id="67588" name="Rectangle 4"/>
          <p:cNvSpPr>
            <a:spLocks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029" name="Rectangle 5"/>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1030" name="Rectangle 6"/>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0" hangingPunct="0">
              <a:defRPr sz="1200" b="1" smtClean="0">
                <a:solidFill>
                  <a:schemeClr val="tx1"/>
                </a:solidFill>
                <a:latin typeface="Arial" charset="0"/>
                <a:cs typeface="+mn-cs"/>
              </a:defRPr>
            </a:lvl1pPr>
          </a:lstStyle>
          <a:p>
            <a:pPr>
              <a:defRPr/>
            </a:pPr>
            <a:endParaRPr lang="en-GB"/>
          </a:p>
        </p:txBody>
      </p:sp>
      <p:sp>
        <p:nvSpPr>
          <p:cNvPr id="1031" name="Rectangle 7"/>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0" hangingPunct="0">
              <a:defRPr sz="1200" b="1" smtClean="0">
                <a:solidFill>
                  <a:schemeClr val="tx1"/>
                </a:solidFill>
                <a:latin typeface="Arial" charset="0"/>
                <a:cs typeface="+mn-cs"/>
              </a:defRPr>
            </a:lvl1pPr>
          </a:lstStyle>
          <a:p>
            <a:pPr>
              <a:defRPr/>
            </a:pPr>
            <a:fld id="{4D5B37A1-6FEF-4B47-914F-5BAC7D3999B3}" type="slidenum">
              <a:rPr lang="en-GB"/>
              <a:pPr>
                <a:defRPr/>
              </a:pPr>
              <a:t>‹#›</a:t>
            </a:fld>
            <a:endParaRPr lang="en-GB"/>
          </a:p>
        </p:txBody>
      </p:sp>
    </p:spTree>
    <p:extLst>
      <p:ext uri="{BB962C8B-B14F-4D97-AF65-F5344CB8AC3E}">
        <p14:creationId xmlns:p14="http://schemas.microsoft.com/office/powerpoint/2010/main" val="125566616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DE835CA6-777E-4E80-A0B1-F36A8B93BA34}" type="slidenum">
              <a:rPr lang="en-GB" sz="1200">
                <a:solidFill>
                  <a:schemeClr val="tx1"/>
                </a:solidFill>
              </a:rPr>
              <a:pPr/>
              <a:t>3</a:t>
            </a:fld>
            <a:endParaRPr lang="en-GB" sz="1200">
              <a:solidFill>
                <a:schemeClr val="tx1"/>
              </a:solidFill>
            </a:endParaRPr>
          </a:p>
        </p:txBody>
      </p:sp>
      <p:sp>
        <p:nvSpPr>
          <p:cNvPr id="68611" name="Rectangle 2"/>
          <p:cNvSpPr>
            <a:spLocks noChangeArrowheads="1" noTextEdit="1"/>
          </p:cNvSpPr>
          <p:nvPr>
            <p:ph type="sldImg"/>
          </p:nvPr>
        </p:nvSpPr>
        <p:spPr>
          <a:solidFill>
            <a:srgbClr val="FFFFFF"/>
          </a:solidFill>
          <a:ln/>
        </p:spPr>
      </p:sp>
      <p:sp>
        <p:nvSpPr>
          <p:cNvPr id="68612"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62F1CA3C-A27B-42D7-9B41-FB918A72A8FD}" type="slidenum">
              <a:rPr lang="en-GB" sz="1200">
                <a:solidFill>
                  <a:schemeClr val="tx1"/>
                </a:solidFill>
              </a:rPr>
              <a:pPr/>
              <a:t>12</a:t>
            </a:fld>
            <a:endParaRPr lang="en-GB" sz="1200">
              <a:solidFill>
                <a:schemeClr val="tx1"/>
              </a:solidFill>
            </a:endParaRPr>
          </a:p>
        </p:txBody>
      </p:sp>
      <p:sp>
        <p:nvSpPr>
          <p:cNvPr id="77827" name="Rectangle 2"/>
          <p:cNvSpPr>
            <a:spLocks noChangeArrowheads="1" noTextEdit="1"/>
          </p:cNvSpPr>
          <p:nvPr>
            <p:ph type="sldImg"/>
          </p:nvPr>
        </p:nvSpPr>
        <p:spPr>
          <a:ln/>
        </p:spPr>
      </p:sp>
      <p:sp>
        <p:nvSpPr>
          <p:cNvPr id="7782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29BE4E97-1E8F-4258-8C47-86F76632561F}" type="slidenum">
              <a:rPr lang="en-GB" sz="1200">
                <a:solidFill>
                  <a:schemeClr val="tx1"/>
                </a:solidFill>
              </a:rPr>
              <a:pPr/>
              <a:t>13</a:t>
            </a:fld>
            <a:endParaRPr lang="en-GB" sz="1200">
              <a:solidFill>
                <a:schemeClr val="tx1"/>
              </a:solidFill>
            </a:endParaRPr>
          </a:p>
        </p:txBody>
      </p:sp>
      <p:sp>
        <p:nvSpPr>
          <p:cNvPr id="78851" name="Rectangle 2"/>
          <p:cNvSpPr>
            <a:spLocks noChangeArrowheads="1" noTextEdit="1"/>
          </p:cNvSpPr>
          <p:nvPr>
            <p:ph type="sldImg"/>
          </p:nvPr>
        </p:nvSpPr>
        <p:spPr>
          <a:ln/>
        </p:spPr>
      </p:sp>
      <p:sp>
        <p:nvSpPr>
          <p:cNvPr id="78852" name="Rectangle 3"/>
          <p:cNvSpPr>
            <a:spLocks noGrp="1" noChangeArrowheads="1"/>
          </p:cNvSpPr>
          <p:nvPr>
            <p:ph type="body" idx="1"/>
          </p:nvPr>
        </p:nvSpPr>
        <p:spPr>
          <a:noFill/>
        </p:spPr>
        <p:txBody>
          <a:bodyPr/>
          <a:lstStyle/>
          <a:p>
            <a:pPr eaLnBrk="1" hangingPunct="1"/>
            <a:r>
              <a:rPr lang="en-GB" smtClean="0"/>
              <a:t>Stress that each time the size of an angle is given a reason must be included. Stress that in an examination marks can be awarded for correct reasons even if the angle given is incorrect.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E303CEA9-35F9-4D70-8FFB-110DF0F35428}" type="slidenum">
              <a:rPr lang="en-GB" sz="1200">
                <a:solidFill>
                  <a:schemeClr val="tx1"/>
                </a:solidFill>
              </a:rPr>
              <a:pPr/>
              <a:t>14</a:t>
            </a:fld>
            <a:endParaRPr lang="en-GB" sz="1200">
              <a:solidFill>
                <a:schemeClr val="tx1"/>
              </a:solidFill>
            </a:endParaRPr>
          </a:p>
        </p:txBody>
      </p:sp>
      <p:sp>
        <p:nvSpPr>
          <p:cNvPr id="79875" name="Rectangle 2"/>
          <p:cNvSpPr>
            <a:spLocks noChangeArrowheads="1" noTextEdit="1"/>
          </p:cNvSpPr>
          <p:nvPr>
            <p:ph type="sldImg"/>
          </p:nvPr>
        </p:nvSpPr>
        <p:spPr>
          <a:ln/>
        </p:spPr>
      </p:sp>
      <p:sp>
        <p:nvSpPr>
          <p:cNvPr id="79876" name="Rectangle 3"/>
          <p:cNvSpPr>
            <a:spLocks noGrp="1" noChangeArrowheads="1"/>
          </p:cNvSpPr>
          <p:nvPr>
            <p:ph type="body" idx="1"/>
          </p:nvPr>
        </p:nvSpPr>
        <p:spPr>
          <a:noFill/>
        </p:spPr>
        <p:txBody>
          <a:bodyPr/>
          <a:lstStyle/>
          <a:p>
            <a:pPr eaLnBrk="1" hangingPunct="1"/>
            <a:r>
              <a:rPr lang="en-GB" smtClean="0"/>
              <a:t>Drag the points around the circumference of the circle to demonstrate this theorem.</a:t>
            </a:r>
          </a:p>
          <a:p>
            <a:pPr eaLnBrk="1" hangingPunct="1"/>
            <a:r>
              <a:rPr lang="en-GB" smtClean="0"/>
              <a:t>Hide one of the angles, modify the diagram and ask pupils to calculate the size of the missing angle. Be aware that the angles have been given to the nearest degree.</a:t>
            </a:r>
          </a:p>
          <a:p>
            <a:pPr eaLnBrk="1" hangingPunct="1"/>
            <a:endParaRPr lang="en-GB"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ED329BB5-5534-451E-B43A-6A584915C994}" type="slidenum">
              <a:rPr lang="en-GB" sz="1200">
                <a:solidFill>
                  <a:schemeClr val="tx1"/>
                </a:solidFill>
              </a:rPr>
              <a:pPr/>
              <a:t>15</a:t>
            </a:fld>
            <a:endParaRPr lang="en-GB" sz="1200">
              <a:solidFill>
                <a:schemeClr val="tx1"/>
              </a:solidFill>
            </a:endParaRPr>
          </a:p>
        </p:txBody>
      </p:sp>
      <p:sp>
        <p:nvSpPr>
          <p:cNvPr id="80899" name="Rectangle 2"/>
          <p:cNvSpPr>
            <a:spLocks noChangeArrowheads="1" noTextEdit="1"/>
          </p:cNvSpPr>
          <p:nvPr>
            <p:ph type="sldImg"/>
          </p:nvPr>
        </p:nvSpPr>
        <p:spPr>
          <a:ln/>
        </p:spPr>
      </p:sp>
      <p:sp>
        <p:nvSpPr>
          <p:cNvPr id="8090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691F5B8E-5B7D-46A8-AFF6-DF0B254538C7}" type="slidenum">
              <a:rPr lang="en-GB" sz="1200">
                <a:solidFill>
                  <a:schemeClr val="tx1"/>
                </a:solidFill>
              </a:rPr>
              <a:pPr/>
              <a:t>16</a:t>
            </a:fld>
            <a:endParaRPr lang="en-GB" sz="1200">
              <a:solidFill>
                <a:schemeClr val="tx1"/>
              </a:solidFill>
            </a:endParaRPr>
          </a:p>
        </p:txBody>
      </p:sp>
      <p:sp>
        <p:nvSpPr>
          <p:cNvPr id="81923" name="Rectangle 2"/>
          <p:cNvSpPr>
            <a:spLocks noChangeArrowheads="1" noTextEdit="1"/>
          </p:cNvSpPr>
          <p:nvPr>
            <p:ph type="sldImg"/>
          </p:nvPr>
        </p:nvSpPr>
        <p:spPr>
          <a:ln/>
        </p:spPr>
      </p:sp>
      <p:sp>
        <p:nvSpPr>
          <p:cNvPr id="8192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31A71F91-769E-4B58-8DE9-20B134AD1587}" type="slidenum">
              <a:rPr lang="en-GB" sz="1200">
                <a:solidFill>
                  <a:schemeClr val="tx1"/>
                </a:solidFill>
              </a:rPr>
              <a:pPr/>
              <a:t>17</a:t>
            </a:fld>
            <a:endParaRPr lang="en-GB" sz="1200">
              <a:solidFill>
                <a:schemeClr val="tx1"/>
              </a:solidFill>
            </a:endParaRPr>
          </a:p>
        </p:txBody>
      </p:sp>
      <p:sp>
        <p:nvSpPr>
          <p:cNvPr id="82947" name="Rectangle 2"/>
          <p:cNvSpPr>
            <a:spLocks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608EA3D2-2B16-4DE3-A0D3-A30615B722BE}" type="slidenum">
              <a:rPr lang="en-GB" sz="1200">
                <a:solidFill>
                  <a:schemeClr val="tx1"/>
                </a:solidFill>
              </a:rPr>
              <a:pPr/>
              <a:t>18</a:t>
            </a:fld>
            <a:endParaRPr lang="en-GB" sz="1200">
              <a:solidFill>
                <a:schemeClr val="tx1"/>
              </a:solidFill>
            </a:endParaRPr>
          </a:p>
        </p:txBody>
      </p:sp>
      <p:sp>
        <p:nvSpPr>
          <p:cNvPr id="83971" name="Rectangle 2"/>
          <p:cNvSpPr>
            <a:spLocks noChangeArrowheads="1" noTextEdit="1"/>
          </p:cNvSpPr>
          <p:nvPr>
            <p:ph type="sldImg"/>
          </p:nvPr>
        </p:nvSpPr>
        <p:spPr>
          <a:ln/>
        </p:spPr>
      </p:sp>
      <p:sp>
        <p:nvSpPr>
          <p:cNvPr id="83972" name="Rectangle 3"/>
          <p:cNvSpPr>
            <a:spLocks noGrp="1" noChangeArrowheads="1"/>
          </p:cNvSpPr>
          <p:nvPr>
            <p:ph type="body" idx="1"/>
          </p:nvPr>
        </p:nvSpPr>
        <p:spPr>
          <a:noFill/>
        </p:spPr>
        <p:txBody>
          <a:bodyPr/>
          <a:lstStyle/>
          <a:p>
            <a:pPr eaLnBrk="1" hangingPunct="1"/>
            <a:r>
              <a:rPr lang="en-GB" smtClean="0"/>
              <a:t>Stress that each time the size of an angle is given a reason must be included. Stress that in an examination marks can be awarded for correct reasons even if the angle given is incorrect.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807E3F3A-039F-4D8A-8A33-228F355E1895}" type="slidenum">
              <a:rPr lang="en-GB" sz="1200">
                <a:solidFill>
                  <a:schemeClr val="tx1"/>
                </a:solidFill>
              </a:rPr>
              <a:pPr/>
              <a:t>19</a:t>
            </a:fld>
            <a:endParaRPr lang="en-GB" sz="1200">
              <a:solidFill>
                <a:schemeClr val="tx1"/>
              </a:solidFill>
            </a:endParaRPr>
          </a:p>
        </p:txBody>
      </p:sp>
      <p:sp>
        <p:nvSpPr>
          <p:cNvPr id="84995" name="Rectangle 2"/>
          <p:cNvSpPr>
            <a:spLocks noChangeArrowheads="1" noTextEdit="1"/>
          </p:cNvSpPr>
          <p:nvPr>
            <p:ph type="sldImg"/>
          </p:nvPr>
        </p:nvSpPr>
        <p:spPr>
          <a:ln/>
        </p:spPr>
      </p:sp>
      <p:sp>
        <p:nvSpPr>
          <p:cNvPr id="84996" name="Rectangle 3"/>
          <p:cNvSpPr>
            <a:spLocks noGrp="1" noChangeArrowheads="1"/>
          </p:cNvSpPr>
          <p:nvPr>
            <p:ph type="body" idx="1"/>
          </p:nvPr>
        </p:nvSpPr>
        <p:spPr>
          <a:noFill/>
        </p:spPr>
        <p:txBody>
          <a:bodyPr/>
          <a:lstStyle/>
          <a:p>
            <a:pPr eaLnBrk="1" hangingPunct="1"/>
            <a:r>
              <a:rPr lang="en-GB" smtClean="0"/>
              <a:t>Drag the points around the circumference of the circle to demonstrate this theorem.</a:t>
            </a:r>
          </a:p>
          <a:p>
            <a:pPr eaLnBrk="1" hangingPunct="1"/>
            <a:r>
              <a:rPr lang="en-GB" smtClean="0"/>
              <a:t>Hide one of the angles, modify the diagram and ask pupils to calculate the size of the missing angle.</a:t>
            </a:r>
          </a:p>
          <a:p>
            <a:pPr eaLnBrk="1" hangingPunct="1"/>
            <a:endParaRPr lang="en-GB"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DA57EDA1-44DE-4F33-90FB-3CD6F339DE83}" type="slidenum">
              <a:rPr lang="en-GB" sz="1200">
                <a:solidFill>
                  <a:schemeClr val="tx1"/>
                </a:solidFill>
              </a:rPr>
              <a:pPr/>
              <a:t>20</a:t>
            </a:fld>
            <a:endParaRPr lang="en-GB" sz="1200">
              <a:solidFill>
                <a:schemeClr val="tx1"/>
              </a:solidFill>
            </a:endParaRPr>
          </a:p>
        </p:txBody>
      </p:sp>
      <p:sp>
        <p:nvSpPr>
          <p:cNvPr id="86019" name="Rectangle 2"/>
          <p:cNvSpPr>
            <a:spLocks noChangeArrowheads="1" noTextEdit="1"/>
          </p:cNvSpPr>
          <p:nvPr>
            <p:ph type="sldImg"/>
          </p:nvPr>
        </p:nvSpPr>
        <p:spPr>
          <a:ln/>
        </p:spPr>
      </p:sp>
      <p:sp>
        <p:nvSpPr>
          <p:cNvPr id="86020" name="Rectangle 3"/>
          <p:cNvSpPr>
            <a:spLocks noGrp="1" noChangeArrowheads="1"/>
          </p:cNvSpPr>
          <p:nvPr>
            <p:ph type="body" idx="1"/>
          </p:nvPr>
        </p:nvSpPr>
        <p:spPr>
          <a:noFill/>
        </p:spPr>
        <p:txBody>
          <a:bodyPr/>
          <a:lstStyle/>
          <a:p>
            <a:pPr eaLnBrk="1" hangingPunct="1"/>
            <a:r>
              <a:rPr lang="en-GB" smtClean="0"/>
              <a:t>Discuss the fact that we can prove this circle theorem using the previous circle theorem.</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44623B17-F029-4807-A83E-748C5C6F0649}" type="slidenum">
              <a:rPr lang="en-GB" sz="1200">
                <a:solidFill>
                  <a:schemeClr val="tx1"/>
                </a:solidFill>
              </a:rPr>
              <a:pPr/>
              <a:t>21</a:t>
            </a:fld>
            <a:endParaRPr lang="en-GB" sz="1200">
              <a:solidFill>
                <a:schemeClr val="tx1"/>
              </a:solidFill>
            </a:endParaRPr>
          </a:p>
        </p:txBody>
      </p:sp>
      <p:sp>
        <p:nvSpPr>
          <p:cNvPr id="87043" name="Rectangle 2"/>
          <p:cNvSpPr>
            <a:spLocks noChangeArrowheads="1" noTextEdit="1"/>
          </p:cNvSpPr>
          <p:nvPr>
            <p:ph type="sldImg"/>
          </p:nvPr>
        </p:nvSpPr>
        <p:spPr>
          <a:ln/>
        </p:spPr>
      </p:sp>
      <p:sp>
        <p:nvSpPr>
          <p:cNvPr id="87044" name="Rectangle 3"/>
          <p:cNvSpPr>
            <a:spLocks noGrp="1" noChangeArrowheads="1"/>
          </p:cNvSpPr>
          <p:nvPr>
            <p:ph type="body" idx="1"/>
          </p:nvPr>
        </p:nvSpPr>
        <p:spPr>
          <a:noFill/>
        </p:spPr>
        <p:txBody>
          <a:bodyPr/>
          <a:lstStyle/>
          <a:p>
            <a:pPr eaLnBrk="1" hangingPunct="1"/>
            <a:r>
              <a:rPr lang="en-GB" smtClean="0"/>
              <a:t>Stress that each time the size of an angle is given a reason must be included. Stress that in an examination marks can be awarded for correct reasons even if the angle given is incorrect.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A0A352C1-2A80-4D20-B37E-3FD510528B2C}" type="slidenum">
              <a:rPr lang="en-GB" sz="1200">
                <a:solidFill>
                  <a:schemeClr val="tx1"/>
                </a:solidFill>
              </a:rPr>
              <a:pPr/>
              <a:t>4</a:t>
            </a:fld>
            <a:endParaRPr lang="en-GB" sz="1200">
              <a:solidFill>
                <a:schemeClr val="tx1"/>
              </a:solidFill>
            </a:endParaRPr>
          </a:p>
        </p:txBody>
      </p:sp>
      <p:sp>
        <p:nvSpPr>
          <p:cNvPr id="69635" name="Rectangle 2"/>
          <p:cNvSpPr>
            <a:spLocks noChangeArrowheads="1" noTextEdit="1"/>
          </p:cNvSpPr>
          <p:nvPr>
            <p:ph type="sldImg"/>
          </p:nvPr>
        </p:nvSpPr>
        <p:spPr>
          <a:ln/>
        </p:spPr>
      </p:sp>
      <p:sp>
        <p:nvSpPr>
          <p:cNvPr id="69636" name="Rectangle 3"/>
          <p:cNvSpPr>
            <a:spLocks noGrp="1" noChangeArrowheads="1"/>
          </p:cNvSpPr>
          <p:nvPr>
            <p:ph type="body" idx="1"/>
          </p:nvPr>
        </p:nvSpPr>
        <p:spPr>
          <a:noFill/>
        </p:spPr>
        <p:txBody>
          <a:bodyPr/>
          <a:lstStyle/>
          <a:p>
            <a:pPr eaLnBrk="1" hangingPunct="1"/>
            <a:endParaRPr lang="en-US" i="1"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CA5C9331-1D0B-4919-ACF6-25096A6D8FA2}" type="slidenum">
              <a:rPr lang="en-GB" sz="1200">
                <a:solidFill>
                  <a:schemeClr val="tx1"/>
                </a:solidFill>
              </a:rPr>
              <a:pPr/>
              <a:t>22</a:t>
            </a:fld>
            <a:endParaRPr lang="en-GB" sz="1200">
              <a:solidFill>
                <a:schemeClr val="tx1"/>
              </a:solidFill>
            </a:endParaRPr>
          </a:p>
        </p:txBody>
      </p:sp>
      <p:sp>
        <p:nvSpPr>
          <p:cNvPr id="88067" name="Rectangle 2"/>
          <p:cNvSpPr>
            <a:spLocks noChangeArrowheads="1" noTextEdit="1"/>
          </p:cNvSpPr>
          <p:nvPr>
            <p:ph type="sldImg"/>
          </p:nvPr>
        </p:nvSpPr>
        <p:spPr>
          <a:ln/>
        </p:spPr>
      </p:sp>
      <p:sp>
        <p:nvSpPr>
          <p:cNvPr id="88068" name="Rectangle 3"/>
          <p:cNvSpPr>
            <a:spLocks noGrp="1" noChangeArrowheads="1"/>
          </p:cNvSpPr>
          <p:nvPr>
            <p:ph type="body" idx="1"/>
          </p:nvPr>
        </p:nvSpPr>
        <p:spPr>
          <a:noFill/>
        </p:spPr>
        <p:txBody>
          <a:bodyPr/>
          <a:lstStyle/>
          <a:p>
            <a:pPr eaLnBrk="1" hangingPunct="1"/>
            <a:r>
              <a:rPr lang="en-GB" smtClean="0"/>
              <a:t>Drag the points around the circumference of the circle to demonstrate this theorem.</a:t>
            </a:r>
          </a:p>
          <a:p>
            <a:pPr eaLnBrk="1" hangingPunct="1"/>
            <a:r>
              <a:rPr lang="en-GB" smtClean="0"/>
              <a:t>Hide some of the angles, modify the diagram and ask pupils to calculate the sizes of the missing angles.</a:t>
            </a:r>
          </a:p>
          <a:p>
            <a:pPr eaLnBrk="1" hangingPunct="1"/>
            <a:endParaRPr lang="en-GB"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40866747-9FFD-401B-AAA0-677216A3B093}" type="slidenum">
              <a:rPr lang="en-GB" sz="1200">
                <a:solidFill>
                  <a:schemeClr val="tx1"/>
                </a:solidFill>
              </a:rPr>
              <a:pPr/>
              <a:t>23</a:t>
            </a:fld>
            <a:endParaRPr lang="en-GB" sz="1200">
              <a:solidFill>
                <a:schemeClr val="tx1"/>
              </a:solidFill>
            </a:endParaRPr>
          </a:p>
        </p:txBody>
      </p:sp>
      <p:sp>
        <p:nvSpPr>
          <p:cNvPr id="89091" name="Rectangle 2"/>
          <p:cNvSpPr>
            <a:spLocks noChangeArrowheads="1" noTextEdit="1"/>
          </p:cNvSpPr>
          <p:nvPr>
            <p:ph type="sldImg"/>
          </p:nvPr>
        </p:nvSpPr>
        <p:spPr>
          <a:ln/>
        </p:spPr>
      </p:sp>
      <p:sp>
        <p:nvSpPr>
          <p:cNvPr id="8909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851BA5A5-AB28-4CAD-88E0-EC0CF02B14CB}" type="slidenum">
              <a:rPr lang="en-GB" sz="1200">
                <a:solidFill>
                  <a:schemeClr val="tx1"/>
                </a:solidFill>
              </a:rPr>
              <a:pPr/>
              <a:t>24</a:t>
            </a:fld>
            <a:endParaRPr lang="en-GB" sz="1200">
              <a:solidFill>
                <a:schemeClr val="tx1"/>
              </a:solidFill>
            </a:endParaRPr>
          </a:p>
        </p:txBody>
      </p:sp>
      <p:sp>
        <p:nvSpPr>
          <p:cNvPr id="90115" name="Rectangle 2"/>
          <p:cNvSpPr>
            <a:spLocks noChangeArrowheads="1" noTextEdit="1"/>
          </p:cNvSpPr>
          <p:nvPr>
            <p:ph type="sldImg"/>
          </p:nvPr>
        </p:nvSpPr>
        <p:spPr>
          <a:ln/>
        </p:spPr>
      </p:sp>
      <p:sp>
        <p:nvSpPr>
          <p:cNvPr id="9011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AD051E45-E043-4E38-A3DF-4C4FED918164}" type="slidenum">
              <a:rPr lang="en-GB" sz="1200">
                <a:solidFill>
                  <a:schemeClr val="tx1"/>
                </a:solidFill>
              </a:rPr>
              <a:pPr/>
              <a:t>25</a:t>
            </a:fld>
            <a:endParaRPr lang="en-GB" sz="1200">
              <a:solidFill>
                <a:schemeClr val="tx1"/>
              </a:solidFill>
            </a:endParaRPr>
          </a:p>
        </p:txBody>
      </p:sp>
      <p:sp>
        <p:nvSpPr>
          <p:cNvPr id="91139" name="Rectangle 2"/>
          <p:cNvSpPr>
            <a:spLocks noChangeArrowheads="1" noTextEdit="1"/>
          </p:cNvSpPr>
          <p:nvPr>
            <p:ph type="sldImg"/>
          </p:nvPr>
        </p:nvSpPr>
        <p:spPr>
          <a:ln/>
        </p:spPr>
      </p:sp>
      <p:sp>
        <p:nvSpPr>
          <p:cNvPr id="91140" name="Rectangle 3"/>
          <p:cNvSpPr>
            <a:spLocks noGrp="1" noChangeArrowheads="1"/>
          </p:cNvSpPr>
          <p:nvPr>
            <p:ph type="body" idx="1"/>
          </p:nvPr>
        </p:nvSpPr>
        <p:spPr>
          <a:noFill/>
        </p:spPr>
        <p:txBody>
          <a:bodyPr/>
          <a:lstStyle/>
          <a:p>
            <a:pPr eaLnBrk="1" hangingPunct="1"/>
            <a:r>
              <a:rPr lang="en-GB" smtClean="0"/>
              <a:t>Stress that each time the size of an angle is given a reason must be included. Stress that in an examination marks can be awarded for correct reasons even if the angle given is incorrect.</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ED980DCF-41EC-4C29-B129-72D7B848FA65}" type="slidenum">
              <a:rPr lang="en-GB" sz="1200">
                <a:solidFill>
                  <a:schemeClr val="tx1"/>
                </a:solidFill>
              </a:rPr>
              <a:pPr/>
              <a:t>26</a:t>
            </a:fld>
            <a:endParaRPr lang="en-GB" sz="1200">
              <a:solidFill>
                <a:schemeClr val="tx1"/>
              </a:solidFill>
            </a:endParaRPr>
          </a:p>
        </p:txBody>
      </p:sp>
      <p:sp>
        <p:nvSpPr>
          <p:cNvPr id="92163" name="Rectangle 2"/>
          <p:cNvSpPr>
            <a:spLocks noChangeArrowheads="1" noTextEdit="1"/>
          </p:cNvSpPr>
          <p:nvPr>
            <p:ph type="sldImg"/>
          </p:nvPr>
        </p:nvSpPr>
        <p:spPr>
          <a:solidFill>
            <a:srgbClr val="FFFFFF"/>
          </a:solidFill>
          <a:ln/>
        </p:spPr>
      </p:sp>
      <p:sp>
        <p:nvSpPr>
          <p:cNvPr id="92164"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EE7D87FD-0E21-47E3-8E81-C38C92E170D5}" type="slidenum">
              <a:rPr lang="en-GB" sz="1200">
                <a:solidFill>
                  <a:schemeClr val="tx1"/>
                </a:solidFill>
              </a:rPr>
              <a:pPr/>
              <a:t>27</a:t>
            </a:fld>
            <a:endParaRPr lang="en-GB" sz="1200">
              <a:solidFill>
                <a:schemeClr val="tx1"/>
              </a:solidFill>
            </a:endParaRPr>
          </a:p>
        </p:txBody>
      </p:sp>
      <p:sp>
        <p:nvSpPr>
          <p:cNvPr id="93187" name="Rectangle 2"/>
          <p:cNvSpPr>
            <a:spLocks noChangeArrowheads="1" noTextEdit="1"/>
          </p:cNvSpPr>
          <p:nvPr>
            <p:ph type="sldImg"/>
          </p:nvPr>
        </p:nvSpPr>
        <p:spPr>
          <a:ln/>
        </p:spPr>
      </p:sp>
      <p:sp>
        <p:nvSpPr>
          <p:cNvPr id="93188" name="Rectangle 3"/>
          <p:cNvSpPr>
            <a:spLocks noGrp="1" noChangeArrowheads="1"/>
          </p:cNvSpPr>
          <p:nvPr>
            <p:ph type="body" idx="1"/>
          </p:nvPr>
        </p:nvSpPr>
        <p:spPr>
          <a:noFill/>
        </p:spPr>
        <p:txBody>
          <a:bodyPr/>
          <a:lstStyle/>
          <a:p>
            <a:pPr eaLnBrk="1" hangingPunct="1"/>
            <a:r>
              <a:rPr lang="en-GB" smtClean="0"/>
              <a:t>Change the position of the point where the tangent meets the radius to show that they are always at right angles.</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5E46B893-241B-498A-9F4A-C84D2B58B37C}" type="slidenum">
              <a:rPr lang="en-GB" sz="1200">
                <a:solidFill>
                  <a:schemeClr val="tx1"/>
                </a:solidFill>
              </a:rPr>
              <a:pPr/>
              <a:t>28</a:t>
            </a:fld>
            <a:endParaRPr lang="en-GB" sz="1200">
              <a:solidFill>
                <a:schemeClr val="tx1"/>
              </a:solidFill>
            </a:endParaRPr>
          </a:p>
        </p:txBody>
      </p:sp>
      <p:sp>
        <p:nvSpPr>
          <p:cNvPr id="94211" name="Rectangle 2"/>
          <p:cNvSpPr>
            <a:spLocks noChangeArrowheads="1" noTextEdit="1"/>
          </p:cNvSpPr>
          <p:nvPr>
            <p:ph type="sldImg"/>
          </p:nvPr>
        </p:nvSpPr>
        <p:spPr>
          <a:ln/>
        </p:spPr>
      </p:sp>
      <p:sp>
        <p:nvSpPr>
          <p:cNvPr id="94212" name="Rectangle 3"/>
          <p:cNvSpPr>
            <a:spLocks noGrp="1" noChangeArrowheads="1"/>
          </p:cNvSpPr>
          <p:nvPr>
            <p:ph type="body" idx="1"/>
          </p:nvPr>
        </p:nvSpPr>
        <p:spPr>
          <a:noFill/>
        </p:spPr>
        <p:txBody>
          <a:bodyPr/>
          <a:lstStyle/>
          <a:p>
            <a:pPr eaLnBrk="1" hangingPunct="1"/>
            <a:r>
              <a:rPr lang="en-GB" smtClean="0"/>
              <a:t>Change the position of P to demonstrate this theorem.</a:t>
            </a:r>
          </a:p>
          <a:p>
            <a:pPr eaLnBrk="1" hangingPunct="1"/>
            <a:r>
              <a:rPr lang="en-GB" smtClean="0"/>
              <a:t>Ask pupils to explain why angles QPR and QOR are supplementary angles.</a:t>
            </a:r>
          </a:p>
          <a:p>
            <a:pPr eaLnBrk="1" hangingPunct="1"/>
            <a:r>
              <a:rPr lang="en-GB" smtClean="0"/>
              <a:t>Hide one of the angles, modify the diagram and ask pupils to calculate the size of the missing angle.</a:t>
            </a:r>
          </a:p>
          <a:p>
            <a:pPr eaLnBrk="1" hangingPunct="1"/>
            <a:r>
              <a:rPr lang="en-GB" smtClean="0"/>
              <a:t>Establish that the shape PQOR is a kite.</a:t>
            </a:r>
          </a:p>
          <a:p>
            <a:pPr eaLnBrk="1" hangingPunct="1"/>
            <a:endParaRPr lang="en-GB"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78EB401C-52A6-496A-8F49-58A7C66EBCC6}" type="slidenum">
              <a:rPr lang="en-GB" sz="1200">
                <a:solidFill>
                  <a:schemeClr val="tx1"/>
                </a:solidFill>
              </a:rPr>
              <a:pPr/>
              <a:t>29</a:t>
            </a:fld>
            <a:endParaRPr lang="en-GB" sz="1200">
              <a:solidFill>
                <a:schemeClr val="tx1"/>
              </a:solidFill>
            </a:endParaRPr>
          </a:p>
        </p:txBody>
      </p:sp>
      <p:sp>
        <p:nvSpPr>
          <p:cNvPr id="95235" name="Rectangle 2"/>
          <p:cNvSpPr>
            <a:spLocks noChangeArrowheads="1" noTextEdit="1"/>
          </p:cNvSpPr>
          <p:nvPr>
            <p:ph type="sldImg"/>
          </p:nvPr>
        </p:nvSpPr>
        <p:spPr>
          <a:ln/>
        </p:spPr>
      </p:sp>
      <p:sp>
        <p:nvSpPr>
          <p:cNvPr id="95236" name="Rectangle 3"/>
          <p:cNvSpPr>
            <a:spLocks noGrp="1" noChangeArrowheads="1"/>
          </p:cNvSpPr>
          <p:nvPr>
            <p:ph type="body" idx="1"/>
          </p:nvPr>
        </p:nvSpPr>
        <p:spPr>
          <a:noFill/>
        </p:spPr>
        <p:txBody>
          <a:bodyPr/>
          <a:lstStyle/>
          <a:p>
            <a:pPr eaLnBrk="1" hangingPunct="1"/>
            <a:r>
              <a:rPr lang="en-GB" smtClean="0"/>
              <a:t>Drag the end-point of the cord to investigate this theorem.</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C339BDB7-2B71-464C-9B3F-60966DEE0ABC}" type="slidenum">
              <a:rPr lang="en-GB" sz="1200">
                <a:solidFill>
                  <a:schemeClr val="tx1"/>
                </a:solidFill>
              </a:rPr>
              <a:pPr/>
              <a:t>30</a:t>
            </a:fld>
            <a:endParaRPr lang="en-GB" sz="1200">
              <a:solidFill>
                <a:schemeClr val="tx1"/>
              </a:solidFill>
            </a:endParaRPr>
          </a:p>
        </p:txBody>
      </p:sp>
      <p:sp>
        <p:nvSpPr>
          <p:cNvPr id="96259" name="Rectangle 2"/>
          <p:cNvSpPr>
            <a:spLocks noChangeArrowheads="1" noTextEdit="1"/>
          </p:cNvSpPr>
          <p:nvPr>
            <p:ph type="sldImg"/>
          </p:nvPr>
        </p:nvSpPr>
        <p:spPr>
          <a:ln/>
        </p:spPr>
      </p:sp>
      <p:sp>
        <p:nvSpPr>
          <p:cNvPr id="96260" name="Rectangle 3"/>
          <p:cNvSpPr>
            <a:spLocks noGrp="1" noChangeArrowheads="1"/>
          </p:cNvSpPr>
          <p:nvPr>
            <p:ph type="body" idx="1"/>
          </p:nvPr>
        </p:nvSpPr>
        <p:spPr>
          <a:noFill/>
        </p:spPr>
        <p:txBody>
          <a:bodyPr/>
          <a:lstStyle/>
          <a:p>
            <a:pPr eaLnBrk="1" hangingPunct="1"/>
            <a:r>
              <a:rPr lang="en-GB" smtClean="0"/>
              <a:t>Drag the point around the circumference of the circle to investigate the alternate segment theorem.</a:t>
            </a:r>
          </a:p>
          <a:p>
            <a:pPr eaLnBrk="1" hangingPunct="1"/>
            <a:r>
              <a:rPr lang="en-GB" smtClean="0"/>
              <a:t>Hide some of the angles, modify the diagram and ask pupils to calculate the sizes of the missing angles.</a:t>
            </a:r>
          </a:p>
          <a:p>
            <a:pPr eaLnBrk="1" hangingPunct="1"/>
            <a:r>
              <a:rPr lang="en-GB" smtClean="0"/>
              <a:t>A formal proof of this theorem is not required.</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7188F4BC-9152-44A5-854D-866EBCA74896}" type="slidenum">
              <a:rPr lang="en-GB" sz="1200">
                <a:solidFill>
                  <a:schemeClr val="tx1"/>
                </a:solidFill>
              </a:rPr>
              <a:pPr/>
              <a:t>31</a:t>
            </a:fld>
            <a:endParaRPr lang="en-GB" sz="1200">
              <a:solidFill>
                <a:schemeClr val="tx1"/>
              </a:solidFill>
            </a:endParaRPr>
          </a:p>
        </p:txBody>
      </p:sp>
      <p:sp>
        <p:nvSpPr>
          <p:cNvPr id="97283" name="Rectangle 2"/>
          <p:cNvSpPr>
            <a:spLocks noChangeArrowheads="1" noTextEdit="1"/>
          </p:cNvSpPr>
          <p:nvPr>
            <p:ph type="sldImg"/>
          </p:nvPr>
        </p:nvSpPr>
        <p:spPr>
          <a:solidFill>
            <a:srgbClr val="FFFFFF"/>
          </a:solidFill>
          <a:ln/>
        </p:spPr>
      </p:sp>
      <p:sp>
        <p:nvSpPr>
          <p:cNvPr id="97284"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BAB99E78-5B11-46C2-B02B-FBF4F9FA120F}" type="slidenum">
              <a:rPr lang="en-GB" sz="1200">
                <a:solidFill>
                  <a:schemeClr val="tx1"/>
                </a:solidFill>
              </a:rPr>
              <a:pPr/>
              <a:t>5</a:t>
            </a:fld>
            <a:endParaRPr lang="en-GB" sz="1200">
              <a:solidFill>
                <a:schemeClr val="tx1"/>
              </a:solidFill>
            </a:endParaRPr>
          </a:p>
        </p:txBody>
      </p:sp>
      <p:sp>
        <p:nvSpPr>
          <p:cNvPr id="70659" name="Rectangle 2"/>
          <p:cNvSpPr>
            <a:spLocks noChangeArrowheads="1" noTextEdit="1"/>
          </p:cNvSpPr>
          <p:nvPr>
            <p:ph type="sldImg"/>
          </p:nvPr>
        </p:nvSpPr>
        <p:spPr>
          <a:ln/>
        </p:spPr>
      </p:sp>
      <p:sp>
        <p:nvSpPr>
          <p:cNvPr id="70660" name="Rectangle 3"/>
          <p:cNvSpPr>
            <a:spLocks noGrp="1" noChangeArrowheads="1"/>
          </p:cNvSpPr>
          <p:nvPr>
            <p:ph type="body" idx="1"/>
          </p:nvPr>
        </p:nvSpPr>
        <p:spPr>
          <a:noFill/>
        </p:spPr>
        <p:txBody>
          <a:bodyPr/>
          <a:lstStyle/>
          <a:p>
            <a:pPr eaLnBrk="1" hangingPunct="1"/>
            <a:r>
              <a:rPr lang="en-GB" smtClean="0"/>
              <a:t>You may like to add that an arc that is shorter than a semicircle is a minor arc and an arc that is longer than a semicircle is a major arc.</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AD911331-25F2-46C6-BEE7-2C903AE7D93F}" type="slidenum">
              <a:rPr lang="en-GB" sz="1200">
                <a:solidFill>
                  <a:schemeClr val="tx1"/>
                </a:solidFill>
              </a:rPr>
              <a:pPr/>
              <a:t>32</a:t>
            </a:fld>
            <a:endParaRPr lang="en-GB" sz="1200">
              <a:solidFill>
                <a:schemeClr val="tx1"/>
              </a:solidFill>
            </a:endParaRPr>
          </a:p>
        </p:txBody>
      </p:sp>
      <p:sp>
        <p:nvSpPr>
          <p:cNvPr id="98307" name="Rectangle 2"/>
          <p:cNvSpPr>
            <a:spLocks noChangeArrowheads="1" noTextEdit="1"/>
          </p:cNvSpPr>
          <p:nvPr>
            <p:ph type="sldImg"/>
          </p:nvPr>
        </p:nvSpPr>
        <p:spPr>
          <a:ln/>
        </p:spPr>
      </p:sp>
      <p:sp>
        <p:nvSpPr>
          <p:cNvPr id="98308" name="Rectangle 3"/>
          <p:cNvSpPr>
            <a:spLocks noGrp="1" noChangeArrowheads="1"/>
          </p:cNvSpPr>
          <p:nvPr>
            <p:ph type="body" idx="1"/>
          </p:nvPr>
        </p:nvSpPr>
        <p:spPr>
          <a:noFill/>
        </p:spPr>
        <p:txBody>
          <a:bodyPr/>
          <a:lstStyle/>
          <a:p>
            <a:pPr eaLnBrk="1" hangingPunct="1"/>
            <a:r>
              <a:rPr lang="en-US" smtClean="0"/>
              <a:t>Explain that pi is just a number. We call it pi because it is not possible to write the number exactly. Even written to 200 decimal places, although extremely accurate, is an approximation.</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D4F54D38-A737-419D-8576-16420745713A}" type="slidenum">
              <a:rPr lang="en-GB" sz="1200">
                <a:solidFill>
                  <a:schemeClr val="tx1"/>
                </a:solidFill>
              </a:rPr>
              <a:pPr/>
              <a:t>33</a:t>
            </a:fld>
            <a:endParaRPr lang="en-GB" sz="1200">
              <a:solidFill>
                <a:schemeClr val="tx1"/>
              </a:solidFill>
            </a:endParaRPr>
          </a:p>
        </p:txBody>
      </p:sp>
      <p:sp>
        <p:nvSpPr>
          <p:cNvPr id="99331" name="Rectangle 2"/>
          <p:cNvSpPr>
            <a:spLocks noChangeArrowheads="1" noTextEdit="1"/>
          </p:cNvSpPr>
          <p:nvPr>
            <p:ph type="sldImg"/>
          </p:nvPr>
        </p:nvSpPr>
        <p:spPr>
          <a:ln/>
        </p:spPr>
      </p:sp>
      <p:sp>
        <p:nvSpPr>
          <p:cNvPr id="99332" name="Rectangle 3"/>
          <p:cNvSpPr>
            <a:spLocks noGrp="1" noChangeArrowheads="1"/>
          </p:cNvSpPr>
          <p:nvPr>
            <p:ph type="body" idx="1"/>
          </p:nvPr>
        </p:nvSpPr>
        <p:spPr>
          <a:noFill/>
        </p:spPr>
        <p:txBody>
          <a:bodyPr/>
          <a:lstStyle/>
          <a:p>
            <a:pPr eaLnBrk="1" hangingPunct="1"/>
            <a:r>
              <a:rPr lang="en-US" smtClean="0"/>
              <a:t>It is useful to approximate pi to a value of 3 when approximating the answers to calculations.</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3AB7D6E4-99F7-4ADD-B156-0AA438965C01}" type="slidenum">
              <a:rPr lang="en-GB" sz="1200">
                <a:solidFill>
                  <a:schemeClr val="tx1"/>
                </a:solidFill>
              </a:rPr>
              <a:pPr/>
              <a:t>34</a:t>
            </a:fld>
            <a:endParaRPr lang="en-GB" sz="1200">
              <a:solidFill>
                <a:schemeClr val="tx1"/>
              </a:solidFill>
            </a:endParaRPr>
          </a:p>
        </p:txBody>
      </p:sp>
      <p:sp>
        <p:nvSpPr>
          <p:cNvPr id="100355" name="Rectangle 2"/>
          <p:cNvSpPr>
            <a:spLocks noChangeArrowheads="1" noTextEdit="1"/>
          </p:cNvSpPr>
          <p:nvPr>
            <p:ph type="sldImg"/>
          </p:nvPr>
        </p:nvSpPr>
        <p:spPr>
          <a:ln/>
        </p:spPr>
      </p:sp>
      <p:sp>
        <p:nvSpPr>
          <p:cNvPr id="100356" name="Rectangle 3"/>
          <p:cNvSpPr>
            <a:spLocks noGrp="1" noChangeArrowheads="1"/>
          </p:cNvSpPr>
          <p:nvPr>
            <p:ph type="body" idx="1"/>
          </p:nvPr>
        </p:nvSpPr>
        <p:spPr>
          <a:noFill/>
        </p:spPr>
        <p:txBody>
          <a:bodyPr/>
          <a:lstStyle/>
          <a:p>
            <a:pPr eaLnBrk="1" hangingPunct="1"/>
            <a:r>
              <a:rPr lang="en-US" smtClean="0"/>
              <a:t>Pupils should be asked to learn these formulae.</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9EE917FC-C69F-4643-BC91-B891B0581F8B}" type="slidenum">
              <a:rPr lang="en-GB" sz="1200">
                <a:solidFill>
                  <a:schemeClr val="tx1"/>
                </a:solidFill>
              </a:rPr>
              <a:pPr/>
              <a:t>35</a:t>
            </a:fld>
            <a:endParaRPr lang="en-GB" sz="1200">
              <a:solidFill>
                <a:schemeClr val="tx1"/>
              </a:solidFill>
            </a:endParaRPr>
          </a:p>
        </p:txBody>
      </p:sp>
      <p:sp>
        <p:nvSpPr>
          <p:cNvPr id="101379" name="Rectangle 2"/>
          <p:cNvSpPr>
            <a:spLocks noChangeArrowheads="1" noTextEdit="1"/>
          </p:cNvSpPr>
          <p:nvPr>
            <p:ph type="sldImg"/>
          </p:nvPr>
        </p:nvSpPr>
        <p:spPr>
          <a:ln/>
        </p:spPr>
      </p:sp>
      <p:sp>
        <p:nvSpPr>
          <p:cNvPr id="101380" name="Rectangle 3"/>
          <p:cNvSpPr>
            <a:spLocks noGrp="1" noChangeArrowheads="1"/>
          </p:cNvSpPr>
          <p:nvPr>
            <p:ph type="body" idx="1"/>
          </p:nvPr>
        </p:nvSpPr>
        <p:spPr>
          <a:noFill/>
        </p:spPr>
        <p:txBody>
          <a:bodyPr/>
          <a:lstStyle/>
          <a:p>
            <a:pPr eaLnBrk="1" hangingPunct="1"/>
            <a:r>
              <a:rPr lang="en-US" smtClean="0"/>
              <a:t>Tell pupils that when solving a problem like this they should always start by writing down the formula that they are using. </a:t>
            </a:r>
          </a:p>
          <a:p>
            <a:pPr eaLnBrk="1" hangingPunct="1"/>
            <a:r>
              <a:rPr lang="en-US" smtClean="0"/>
              <a:t>This will minimize the risk of using the radius instead of the diameter, for example.</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7D83C8A7-114E-437C-AA1E-43222A47FE9C}" type="slidenum">
              <a:rPr lang="en-GB" sz="1200">
                <a:solidFill>
                  <a:schemeClr val="tx1"/>
                </a:solidFill>
              </a:rPr>
              <a:pPr/>
              <a:t>36</a:t>
            </a:fld>
            <a:endParaRPr lang="en-GB" sz="1200">
              <a:solidFill>
                <a:schemeClr val="tx1"/>
              </a:solidFill>
            </a:endParaRPr>
          </a:p>
        </p:txBody>
      </p:sp>
      <p:sp>
        <p:nvSpPr>
          <p:cNvPr id="102403" name="Rectangle 2"/>
          <p:cNvSpPr>
            <a:spLocks noChangeArrowheads="1" noTextEdit="1"/>
          </p:cNvSpPr>
          <p:nvPr>
            <p:ph type="sldImg"/>
          </p:nvPr>
        </p:nvSpPr>
        <p:spPr>
          <a:ln/>
        </p:spPr>
      </p:sp>
      <p:sp>
        <p:nvSpPr>
          <p:cNvPr id="10240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B7977EBA-9E05-4A5D-B5D1-635A341ADDED}" type="slidenum">
              <a:rPr lang="en-GB" sz="1200">
                <a:solidFill>
                  <a:schemeClr val="tx1"/>
                </a:solidFill>
              </a:rPr>
              <a:pPr/>
              <a:t>37</a:t>
            </a:fld>
            <a:endParaRPr lang="en-GB" sz="1200">
              <a:solidFill>
                <a:schemeClr val="tx1"/>
              </a:solidFill>
            </a:endParaRPr>
          </a:p>
        </p:txBody>
      </p:sp>
      <p:sp>
        <p:nvSpPr>
          <p:cNvPr id="103427" name="Rectangle 2"/>
          <p:cNvSpPr>
            <a:spLocks noChangeArrowheads="1" noTextEdit="1"/>
          </p:cNvSpPr>
          <p:nvPr>
            <p:ph type="sldImg"/>
          </p:nvPr>
        </p:nvSpPr>
        <p:spPr>
          <a:ln/>
        </p:spPr>
      </p:sp>
      <p:sp>
        <p:nvSpPr>
          <p:cNvPr id="103428" name="Rectangle 3"/>
          <p:cNvSpPr>
            <a:spLocks noGrp="1" noChangeArrowheads="1"/>
          </p:cNvSpPr>
          <p:nvPr>
            <p:ph type="body" idx="1"/>
          </p:nvPr>
        </p:nvSpPr>
        <p:spPr>
          <a:noFill/>
        </p:spPr>
        <p:txBody>
          <a:bodyPr/>
          <a:lstStyle/>
          <a:p>
            <a:pPr eaLnBrk="1" hangingPunct="1"/>
            <a:r>
              <a:rPr lang="en-US" smtClean="0"/>
              <a:t>For each one, start by asking pupils what formula we have to use.</a:t>
            </a:r>
          </a:p>
          <a:p>
            <a:pPr eaLnBrk="1" hangingPunct="1"/>
            <a:r>
              <a:rPr lang="en-US" smtClean="0"/>
              <a:t>Estimate each answer first using </a:t>
            </a:r>
            <a:r>
              <a:rPr lang="el-GR" sz="2400" smtClean="0">
                <a:solidFill>
                  <a:srgbClr val="000066"/>
                </a:solidFill>
                <a:cs typeface="Times New Roman" pitchFamily="18" charset="0"/>
                <a:sym typeface="Symbol" pitchFamily="18" charset="2"/>
              </a:rPr>
              <a:t></a:t>
            </a:r>
            <a:r>
              <a:rPr lang="en-US" smtClean="0">
                <a:cs typeface="Times New Roman" pitchFamily="18" charset="0"/>
              </a:rPr>
              <a:t> = 3, or use this to check the answer.</a:t>
            </a:r>
            <a:endParaRPr lang="el-GR" smtClean="0">
              <a:cs typeface="Times New Roman" pitchFamily="18"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1F5B0CEE-FC30-4F87-BEEA-CF70217BA9B1}" type="slidenum">
              <a:rPr lang="en-GB" sz="1200">
                <a:solidFill>
                  <a:schemeClr val="tx1"/>
                </a:solidFill>
              </a:rPr>
              <a:pPr/>
              <a:t>38</a:t>
            </a:fld>
            <a:endParaRPr lang="en-GB" sz="1200">
              <a:solidFill>
                <a:schemeClr val="tx1"/>
              </a:solidFill>
            </a:endParaRPr>
          </a:p>
        </p:txBody>
      </p:sp>
      <p:sp>
        <p:nvSpPr>
          <p:cNvPr id="104451" name="Rectangle 2"/>
          <p:cNvSpPr>
            <a:spLocks noChangeArrowheads="1" noTextEdit="1"/>
          </p:cNvSpPr>
          <p:nvPr>
            <p:ph type="sldImg"/>
          </p:nvPr>
        </p:nvSpPr>
        <p:spPr>
          <a:ln/>
        </p:spPr>
      </p:sp>
      <p:sp>
        <p:nvSpPr>
          <p:cNvPr id="104452" name="Rectangle 3"/>
          <p:cNvSpPr>
            <a:spLocks noGrp="1" noChangeArrowheads="1"/>
          </p:cNvSpPr>
          <p:nvPr>
            <p:ph type="body" idx="1"/>
          </p:nvPr>
        </p:nvSpPr>
        <p:spPr>
          <a:noFill/>
        </p:spPr>
        <p:txBody>
          <a:bodyPr/>
          <a:lstStyle/>
          <a:p>
            <a:pPr eaLnBrk="1" hangingPunct="1"/>
            <a:r>
              <a:rPr lang="en-US" i="1" smtClean="0"/>
              <a:t>Link:</a:t>
            </a:r>
          </a:p>
          <a:p>
            <a:pPr eaLnBrk="1" hangingPunct="1"/>
            <a:r>
              <a:rPr lang="en-US" i="1" smtClean="0"/>
              <a:t>A3 Formulae – changing the subject of a formula</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AED4A2B8-3DF7-4BBE-906D-B18E201209B6}" type="slidenum">
              <a:rPr lang="en-GB" sz="1200">
                <a:solidFill>
                  <a:schemeClr val="tx1"/>
                </a:solidFill>
              </a:rPr>
              <a:pPr/>
              <a:t>39</a:t>
            </a:fld>
            <a:endParaRPr lang="en-GB" sz="1200">
              <a:solidFill>
                <a:schemeClr val="tx1"/>
              </a:solidFill>
            </a:endParaRPr>
          </a:p>
        </p:txBody>
      </p:sp>
      <p:sp>
        <p:nvSpPr>
          <p:cNvPr id="105475" name="Rectangle 2"/>
          <p:cNvSpPr>
            <a:spLocks noChangeArrowheads="1" noTextEdit="1"/>
          </p:cNvSpPr>
          <p:nvPr>
            <p:ph type="sldImg"/>
          </p:nvPr>
        </p:nvSpPr>
        <p:spPr>
          <a:solidFill>
            <a:srgbClr val="FFFFFF"/>
          </a:solidFill>
          <a:ln/>
        </p:spPr>
      </p:sp>
      <p:sp>
        <p:nvSpPr>
          <p:cNvPr id="105476"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r>
              <a:rPr lang="en-US" smtClean="0"/>
              <a:t>Discuss how we can think of the length of an arc as a proportion of the length of the circumference.</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F0FFE58C-0A06-4E2C-ACA3-2AC909DDFF38}" type="slidenum">
              <a:rPr lang="en-GB" sz="1200">
                <a:solidFill>
                  <a:schemeClr val="tx1"/>
                </a:solidFill>
              </a:rPr>
              <a:pPr/>
              <a:t>40</a:t>
            </a:fld>
            <a:endParaRPr lang="en-GB" sz="1200">
              <a:solidFill>
                <a:schemeClr val="tx1"/>
              </a:solidFill>
            </a:endParaRPr>
          </a:p>
        </p:txBody>
      </p:sp>
      <p:sp>
        <p:nvSpPr>
          <p:cNvPr id="106499" name="Rectangle 2"/>
          <p:cNvSpPr>
            <a:spLocks noChangeArrowheads="1" noTextEdit="1"/>
          </p:cNvSpPr>
          <p:nvPr>
            <p:ph type="sldImg"/>
          </p:nvPr>
        </p:nvSpPr>
        <p:spPr>
          <a:ln/>
        </p:spPr>
      </p:sp>
      <p:sp>
        <p:nvSpPr>
          <p:cNvPr id="10650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5BF872E0-A821-4AB7-86D2-0DD0B9C667EC}" type="slidenum">
              <a:rPr lang="en-GB" sz="1200">
                <a:solidFill>
                  <a:schemeClr val="tx1"/>
                </a:solidFill>
              </a:rPr>
              <a:pPr/>
              <a:t>41</a:t>
            </a:fld>
            <a:endParaRPr lang="en-GB" sz="1200">
              <a:solidFill>
                <a:schemeClr val="tx1"/>
              </a:solidFill>
            </a:endParaRPr>
          </a:p>
        </p:txBody>
      </p:sp>
      <p:sp>
        <p:nvSpPr>
          <p:cNvPr id="107523" name="Rectangle 2"/>
          <p:cNvSpPr>
            <a:spLocks noChangeArrowheads="1" noTextEdit="1"/>
          </p:cNvSpPr>
          <p:nvPr>
            <p:ph type="sldImg"/>
          </p:nvPr>
        </p:nvSpPr>
        <p:spPr>
          <a:ln/>
        </p:spPr>
      </p:sp>
      <p:sp>
        <p:nvSpPr>
          <p:cNvPr id="107524" name="Rectangle 3"/>
          <p:cNvSpPr>
            <a:spLocks noGrp="1" noChangeArrowheads="1"/>
          </p:cNvSpPr>
          <p:nvPr>
            <p:ph type="body" idx="1"/>
          </p:nvPr>
        </p:nvSpPr>
        <p:spPr>
          <a:noFill/>
        </p:spPr>
        <p:txBody>
          <a:bodyPr/>
          <a:lstStyle/>
          <a:p>
            <a:pPr eaLnBrk="1" hangingPunct="1"/>
            <a:r>
              <a:rPr lang="en-US" smtClean="0"/>
              <a:t>Remind pupils that in finding the length of an arc, we are finding a fraction of the circumference of the circle.</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85A6FB3D-2A83-4F89-8207-EAF6AF915C4F}" type="slidenum">
              <a:rPr lang="en-GB" sz="1200">
                <a:solidFill>
                  <a:schemeClr val="tx1"/>
                </a:solidFill>
              </a:rPr>
              <a:pPr/>
              <a:t>6</a:t>
            </a:fld>
            <a:endParaRPr lang="en-GB" sz="1200">
              <a:solidFill>
                <a:schemeClr val="tx1"/>
              </a:solidFill>
            </a:endParaRPr>
          </a:p>
        </p:txBody>
      </p:sp>
      <p:sp>
        <p:nvSpPr>
          <p:cNvPr id="71683" name="Rectangle 2"/>
          <p:cNvSpPr>
            <a:spLocks noChangeArrowheads="1" noTextEdit="1"/>
          </p:cNvSpPr>
          <p:nvPr>
            <p:ph type="sldImg"/>
          </p:nvPr>
        </p:nvSpPr>
        <p:spPr>
          <a:ln/>
        </p:spPr>
      </p:sp>
      <p:sp>
        <p:nvSpPr>
          <p:cNvPr id="71684" name="Rectangle 3"/>
          <p:cNvSpPr>
            <a:spLocks noGrp="1" noChangeArrowheads="1"/>
          </p:cNvSpPr>
          <p:nvPr>
            <p:ph type="body" idx="1"/>
          </p:nvPr>
        </p:nvSpPr>
        <p:spPr>
          <a:noFill/>
        </p:spPr>
        <p:txBody>
          <a:bodyPr/>
          <a:lstStyle/>
          <a:p>
            <a:pPr eaLnBrk="1" hangingPunct="1"/>
            <a:r>
              <a:rPr lang="en-GB" smtClean="0"/>
              <a:t>Drag the line through the circle to define the tangent, chords, segments, semicircles and diameter. </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3F43F252-BEDF-4C32-8C03-34A60189D5E9}" type="slidenum">
              <a:rPr lang="en-GB" sz="1200">
                <a:solidFill>
                  <a:schemeClr val="tx1"/>
                </a:solidFill>
              </a:rPr>
              <a:pPr/>
              <a:t>42</a:t>
            </a:fld>
            <a:endParaRPr lang="en-GB" sz="1200">
              <a:solidFill>
                <a:schemeClr val="tx1"/>
              </a:solidFill>
            </a:endParaRPr>
          </a:p>
        </p:txBody>
      </p:sp>
      <p:sp>
        <p:nvSpPr>
          <p:cNvPr id="108547" name="Rectangle 2"/>
          <p:cNvSpPr>
            <a:spLocks noChangeArrowheads="1" noTextEdit="1"/>
          </p:cNvSpPr>
          <p:nvPr>
            <p:ph type="sldImg"/>
          </p:nvPr>
        </p:nvSpPr>
        <p:spPr>
          <a:ln/>
        </p:spPr>
      </p:sp>
      <p:sp>
        <p:nvSpPr>
          <p:cNvPr id="108548" name="Rectangle 3"/>
          <p:cNvSpPr>
            <a:spLocks noGrp="1" noChangeArrowheads="1"/>
          </p:cNvSpPr>
          <p:nvPr>
            <p:ph type="body" idx="1"/>
          </p:nvPr>
        </p:nvSpPr>
        <p:spPr>
          <a:noFill/>
        </p:spPr>
        <p:txBody>
          <a:bodyPr/>
          <a:lstStyle/>
          <a:p>
            <a:pPr eaLnBrk="1" hangingPunct="1"/>
            <a:r>
              <a:rPr lang="en-US" smtClean="0"/>
              <a:t>Reveal the size of the angle and the length of the radius and ask pupils to find the length of the arc.</a:t>
            </a:r>
          </a:p>
          <a:p>
            <a:pPr eaLnBrk="1" hangingPunct="1"/>
            <a:r>
              <a:rPr lang="en-US" smtClean="0"/>
              <a:t>Change these values to give a new problem.</a:t>
            </a:r>
          </a:p>
          <a:p>
            <a:pPr eaLnBrk="1" hangingPunct="1"/>
            <a:r>
              <a:rPr lang="en-US" smtClean="0"/>
              <a:t>Extend the activity by hiding the angle at the centre of the circle. Reveal the length of the arc and ask pupils to find the unknown angle using the formula.</a:t>
            </a: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E7C34DD0-5BDA-4F39-B01A-453E42EAC5B9}" type="slidenum">
              <a:rPr lang="en-GB" sz="1200">
                <a:solidFill>
                  <a:schemeClr val="tx1"/>
                </a:solidFill>
              </a:rPr>
              <a:pPr/>
              <a:t>43</a:t>
            </a:fld>
            <a:endParaRPr lang="en-GB" sz="1200">
              <a:solidFill>
                <a:schemeClr val="tx1"/>
              </a:solidFill>
            </a:endParaRPr>
          </a:p>
        </p:txBody>
      </p:sp>
      <p:sp>
        <p:nvSpPr>
          <p:cNvPr id="109571" name="Rectangle 2"/>
          <p:cNvSpPr>
            <a:spLocks noChangeArrowheads="1" noTextEdit="1"/>
          </p:cNvSpPr>
          <p:nvPr>
            <p:ph type="sldImg"/>
          </p:nvPr>
        </p:nvSpPr>
        <p:spPr>
          <a:ln/>
        </p:spPr>
      </p:sp>
      <p:sp>
        <p:nvSpPr>
          <p:cNvPr id="109572" name="Rectangle 3"/>
          <p:cNvSpPr>
            <a:spLocks noGrp="1" noChangeArrowheads="1"/>
          </p:cNvSpPr>
          <p:nvPr>
            <p:ph type="body" idx="1"/>
          </p:nvPr>
        </p:nvSpPr>
        <p:spPr>
          <a:noFill/>
        </p:spPr>
        <p:txBody>
          <a:bodyPr/>
          <a:lstStyle/>
          <a:p>
            <a:pPr eaLnBrk="1" hangingPunct="1"/>
            <a:r>
              <a:rPr lang="en-US" smtClean="0"/>
              <a:t>For the first example ask pupils to explain why the perimeter can be written as 6</a:t>
            </a:r>
            <a:r>
              <a:rPr lang="el-GR" smtClean="0">
                <a:cs typeface="Times New Roman" pitchFamily="18" charset="0"/>
              </a:rPr>
              <a:t>π</a:t>
            </a:r>
            <a:r>
              <a:rPr lang="en-US" smtClean="0">
                <a:cs typeface="Times New Roman" pitchFamily="18" charset="0"/>
              </a:rPr>
              <a:t> cm.</a:t>
            </a:r>
          </a:p>
          <a:p>
            <a:pPr eaLnBrk="1" hangingPunct="1"/>
            <a:r>
              <a:rPr lang="en-US" smtClean="0">
                <a:cs typeface="Times New Roman" pitchFamily="18" charset="0"/>
              </a:rPr>
              <a:t>Similarly, in the second example, ask pupils to explain why the perimeter can be written as 2</a:t>
            </a:r>
            <a:r>
              <a:rPr lang="el-GR" smtClean="0">
                <a:cs typeface="Times New Roman" pitchFamily="18" charset="0"/>
              </a:rPr>
              <a:t>π</a:t>
            </a:r>
            <a:r>
              <a:rPr lang="en-US" smtClean="0">
                <a:cs typeface="Times New Roman" pitchFamily="18" charset="0"/>
              </a:rPr>
              <a:t> + 6.</a:t>
            </a:r>
            <a:endParaRPr lang="el-GR" smtClean="0">
              <a:cs typeface="Times New Roman" pitchFamily="18"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69B94AD2-4D8E-4B69-B68F-B38556B25170}" type="slidenum">
              <a:rPr lang="en-GB" sz="1200">
                <a:solidFill>
                  <a:schemeClr val="tx1"/>
                </a:solidFill>
              </a:rPr>
              <a:pPr/>
              <a:t>44</a:t>
            </a:fld>
            <a:endParaRPr lang="en-GB" sz="1200">
              <a:solidFill>
                <a:schemeClr val="tx1"/>
              </a:solidFill>
            </a:endParaRPr>
          </a:p>
        </p:txBody>
      </p:sp>
      <p:sp>
        <p:nvSpPr>
          <p:cNvPr id="110595" name="Rectangle 2"/>
          <p:cNvSpPr>
            <a:spLocks noChangeArrowheads="1" noTextEdit="1"/>
          </p:cNvSpPr>
          <p:nvPr>
            <p:ph type="sldImg"/>
          </p:nvPr>
        </p:nvSpPr>
        <p:spPr>
          <a:solidFill>
            <a:srgbClr val="FFFFFF"/>
          </a:solidFill>
          <a:ln/>
        </p:spPr>
      </p:sp>
      <p:sp>
        <p:nvSpPr>
          <p:cNvPr id="110596"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0A8F85D0-04FE-4538-B272-98B9017F9CA0}" type="slidenum">
              <a:rPr lang="en-GB" sz="1200">
                <a:solidFill>
                  <a:schemeClr val="tx1"/>
                </a:solidFill>
              </a:rPr>
              <a:pPr/>
              <a:t>45</a:t>
            </a:fld>
            <a:endParaRPr lang="en-GB" sz="1200">
              <a:solidFill>
                <a:schemeClr val="tx1"/>
              </a:solidFill>
            </a:endParaRPr>
          </a:p>
        </p:txBody>
      </p:sp>
      <p:sp>
        <p:nvSpPr>
          <p:cNvPr id="111619" name="Rectangle 2"/>
          <p:cNvSpPr>
            <a:spLocks noChangeArrowheads="1" noTextEdit="1"/>
          </p:cNvSpPr>
          <p:nvPr>
            <p:ph type="sldImg"/>
          </p:nvPr>
        </p:nvSpPr>
        <p:spPr>
          <a:ln/>
        </p:spPr>
      </p:sp>
      <p:sp>
        <p:nvSpPr>
          <p:cNvPr id="11162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22E2363A-0637-49F2-A430-AC5B8C8B8B91}" type="slidenum">
              <a:rPr lang="en-GB" sz="1200">
                <a:solidFill>
                  <a:schemeClr val="tx1"/>
                </a:solidFill>
              </a:rPr>
              <a:pPr/>
              <a:t>46</a:t>
            </a:fld>
            <a:endParaRPr lang="en-GB" sz="1200">
              <a:solidFill>
                <a:schemeClr val="tx1"/>
              </a:solidFill>
            </a:endParaRPr>
          </a:p>
        </p:txBody>
      </p:sp>
      <p:sp>
        <p:nvSpPr>
          <p:cNvPr id="112643" name="Rectangle 2"/>
          <p:cNvSpPr>
            <a:spLocks noChangeArrowheads="1" noTextEdit="1"/>
          </p:cNvSpPr>
          <p:nvPr>
            <p:ph type="sldImg"/>
          </p:nvPr>
        </p:nvSpPr>
        <p:spPr>
          <a:ln/>
        </p:spPr>
      </p:sp>
      <p:sp>
        <p:nvSpPr>
          <p:cNvPr id="112644" name="Rectangle 3"/>
          <p:cNvSpPr>
            <a:spLocks noGrp="1" noChangeArrowheads="1"/>
          </p:cNvSpPr>
          <p:nvPr>
            <p:ph type="body" idx="1"/>
          </p:nvPr>
        </p:nvSpPr>
        <p:spPr>
          <a:noFill/>
        </p:spPr>
        <p:txBody>
          <a:bodyPr/>
          <a:lstStyle/>
          <a:p>
            <a:pPr eaLnBrk="1" hangingPunct="1"/>
            <a:r>
              <a:rPr lang="en-US" smtClean="0"/>
              <a:t>Remind pupils that when finding an area the units must be squared.</a:t>
            </a: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9BFD1BA9-3D71-4E02-9747-39357BB7D7F8}" type="slidenum">
              <a:rPr lang="en-GB" sz="1200">
                <a:solidFill>
                  <a:schemeClr val="tx1"/>
                </a:solidFill>
              </a:rPr>
              <a:pPr/>
              <a:t>47</a:t>
            </a:fld>
            <a:endParaRPr lang="en-GB" sz="1200">
              <a:solidFill>
                <a:schemeClr val="tx1"/>
              </a:solidFill>
            </a:endParaRPr>
          </a:p>
        </p:txBody>
      </p:sp>
      <p:sp>
        <p:nvSpPr>
          <p:cNvPr id="113667" name="Rectangle 2"/>
          <p:cNvSpPr>
            <a:spLocks noChangeArrowheads="1" noTextEdit="1"/>
          </p:cNvSpPr>
          <p:nvPr>
            <p:ph type="sldImg"/>
          </p:nvPr>
        </p:nvSpPr>
        <p:spPr>
          <a:ln/>
        </p:spPr>
      </p:sp>
      <p:sp>
        <p:nvSpPr>
          <p:cNvPr id="11366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B826515A-99FE-489B-AE11-24B299885246}" type="slidenum">
              <a:rPr lang="en-GB" sz="1200">
                <a:solidFill>
                  <a:schemeClr val="tx1"/>
                </a:solidFill>
              </a:rPr>
              <a:pPr/>
              <a:t>48</a:t>
            </a:fld>
            <a:endParaRPr lang="en-GB" sz="1200">
              <a:solidFill>
                <a:schemeClr val="tx1"/>
              </a:solidFill>
            </a:endParaRPr>
          </a:p>
        </p:txBody>
      </p:sp>
      <p:sp>
        <p:nvSpPr>
          <p:cNvPr id="114691" name="Rectangle 2"/>
          <p:cNvSpPr>
            <a:spLocks noChangeArrowheads="1" noTextEdit="1"/>
          </p:cNvSpPr>
          <p:nvPr>
            <p:ph type="sldImg"/>
          </p:nvPr>
        </p:nvSpPr>
        <p:spPr>
          <a:ln/>
        </p:spPr>
      </p:sp>
      <p:sp>
        <p:nvSpPr>
          <p:cNvPr id="114692" name="Rectangle 3"/>
          <p:cNvSpPr>
            <a:spLocks noGrp="1" noChangeArrowheads="1"/>
          </p:cNvSpPr>
          <p:nvPr>
            <p:ph type="body" idx="1"/>
          </p:nvPr>
        </p:nvSpPr>
        <p:spPr>
          <a:noFill/>
        </p:spPr>
        <p:txBody>
          <a:bodyPr/>
          <a:lstStyle/>
          <a:p>
            <a:pPr eaLnBrk="1" hangingPunct="1"/>
            <a:r>
              <a:rPr lang="en-US" smtClean="0"/>
              <a:t>Explain that rather than use the formula on the previous slide, it is usually easier to halve the diameter mentally to give the radius, before substituting it into the formula. </a:t>
            </a:r>
          </a:p>
          <a:p>
            <a:pPr eaLnBrk="1" hangingPunct="1"/>
            <a:r>
              <a:rPr lang="en-US" smtClean="0"/>
              <a:t>The most common error is to neglect to halve the diameter to find the radius and to substitute this value into the formula. Ensure that pupils do not make this mistake.</a:t>
            </a: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CE750238-63EA-4101-8CB7-4602854017F3}" type="slidenum">
              <a:rPr lang="en-GB" sz="1200">
                <a:solidFill>
                  <a:schemeClr val="tx1"/>
                </a:solidFill>
              </a:rPr>
              <a:pPr/>
              <a:t>49</a:t>
            </a:fld>
            <a:endParaRPr lang="en-GB" sz="1200">
              <a:solidFill>
                <a:schemeClr val="tx1"/>
              </a:solidFill>
            </a:endParaRPr>
          </a:p>
        </p:txBody>
      </p:sp>
      <p:sp>
        <p:nvSpPr>
          <p:cNvPr id="115715" name="Rectangle 2"/>
          <p:cNvSpPr>
            <a:spLocks noChangeArrowheads="1" noTextEdit="1"/>
          </p:cNvSpPr>
          <p:nvPr>
            <p:ph type="sldImg"/>
          </p:nvPr>
        </p:nvSpPr>
        <p:spPr>
          <a:ln/>
        </p:spPr>
      </p:sp>
      <p:sp>
        <p:nvSpPr>
          <p:cNvPr id="115716" name="Rectangle 3"/>
          <p:cNvSpPr>
            <a:spLocks noGrp="1" noChangeArrowheads="1"/>
          </p:cNvSpPr>
          <p:nvPr>
            <p:ph type="body" idx="1"/>
          </p:nvPr>
        </p:nvSpPr>
        <p:spPr>
          <a:noFill/>
        </p:spPr>
        <p:txBody>
          <a:bodyPr/>
          <a:lstStyle/>
          <a:p>
            <a:pPr eaLnBrk="1" hangingPunct="1"/>
            <a:r>
              <a:rPr lang="en-US" smtClean="0"/>
              <a:t>Discuss how this area could be calculated before revealing the solution.</a:t>
            </a:r>
          </a:p>
          <a:p>
            <a:pPr eaLnBrk="1" hangingPunct="1"/>
            <a:r>
              <a:rPr lang="en-US" smtClean="0"/>
              <a:t>The area of a sector is a fraction of the area of a full circle. We can find this fraction by dividing the angle at the centre by 360</a:t>
            </a:r>
            <a:r>
              <a:rPr lang="en-US" smtClean="0">
                <a:cs typeface="Times New Roman" pitchFamily="18" charset="0"/>
              </a:rPr>
              <a:t>°.</a:t>
            </a:r>
            <a:endParaRPr lang="en-US"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0CD62E3F-2351-48CB-9E99-54CBCDF0CC71}" type="slidenum">
              <a:rPr lang="en-GB" sz="1200">
                <a:solidFill>
                  <a:schemeClr val="tx1"/>
                </a:solidFill>
              </a:rPr>
              <a:pPr/>
              <a:t>50</a:t>
            </a:fld>
            <a:endParaRPr lang="en-GB" sz="1200">
              <a:solidFill>
                <a:schemeClr val="tx1"/>
              </a:solidFill>
            </a:endParaRPr>
          </a:p>
        </p:txBody>
      </p:sp>
      <p:sp>
        <p:nvSpPr>
          <p:cNvPr id="116739" name="Rectangle 2"/>
          <p:cNvSpPr>
            <a:spLocks noChangeArrowheads="1" noTextEdit="1"/>
          </p:cNvSpPr>
          <p:nvPr>
            <p:ph type="sldImg"/>
          </p:nvPr>
        </p:nvSpPr>
        <p:spPr>
          <a:solidFill>
            <a:srgbClr val="FFFFFF"/>
          </a:solidFill>
          <a:ln/>
        </p:spPr>
      </p:sp>
      <p:sp>
        <p:nvSpPr>
          <p:cNvPr id="116740"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r>
              <a:rPr lang="en-US" smtClean="0"/>
              <a:t>Remind pupils that in finding the area of a sector, we are finding a fraction of the area of the circle.</a:t>
            </a: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4813C9FE-EC11-4AE4-9511-90259D73FF4E}" type="slidenum">
              <a:rPr lang="en-GB" sz="1200">
                <a:solidFill>
                  <a:schemeClr val="tx1"/>
                </a:solidFill>
              </a:rPr>
              <a:pPr/>
              <a:t>51</a:t>
            </a:fld>
            <a:endParaRPr lang="en-GB" sz="1200">
              <a:solidFill>
                <a:schemeClr val="tx1"/>
              </a:solidFill>
            </a:endParaRPr>
          </a:p>
        </p:txBody>
      </p:sp>
      <p:sp>
        <p:nvSpPr>
          <p:cNvPr id="117763" name="Rectangle 2"/>
          <p:cNvSpPr>
            <a:spLocks noChangeArrowheads="1" noTextEdit="1"/>
          </p:cNvSpPr>
          <p:nvPr>
            <p:ph type="sldImg"/>
          </p:nvPr>
        </p:nvSpPr>
        <p:spPr>
          <a:ln/>
        </p:spPr>
      </p:sp>
      <p:sp>
        <p:nvSpPr>
          <p:cNvPr id="117764" name="Rectangle 3"/>
          <p:cNvSpPr>
            <a:spLocks noGrp="1" noChangeArrowheads="1"/>
          </p:cNvSpPr>
          <p:nvPr>
            <p:ph type="body" idx="1"/>
          </p:nvPr>
        </p:nvSpPr>
        <p:spPr>
          <a:noFill/>
        </p:spPr>
        <p:txBody>
          <a:bodyPr/>
          <a:lstStyle/>
          <a:p>
            <a:pPr eaLnBrk="1" hangingPunct="1"/>
            <a:r>
              <a:rPr lang="en-US" smtClean="0"/>
              <a:t>Reveal the size of the angle and the length of the radius and ask pupils to find the area of the sector.</a:t>
            </a:r>
          </a:p>
          <a:p>
            <a:pPr eaLnBrk="1" hangingPunct="1"/>
            <a:r>
              <a:rPr lang="en-US" smtClean="0"/>
              <a:t>Change these values to give a new problem.</a:t>
            </a:r>
          </a:p>
          <a:p>
            <a:pPr eaLnBrk="1" hangingPunct="1"/>
            <a:r>
              <a:rPr lang="en-US" smtClean="0"/>
              <a:t>Extend the activity by hiding the angle at the centre of the circle. Reveal the area of the sector and ask pupils to find the unknown angle using the formula.</a:t>
            </a:r>
          </a:p>
          <a:p>
            <a:pPr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75D9662E-D01C-4297-8BCA-E8AF2DD40AD7}" type="slidenum">
              <a:rPr lang="en-GB" sz="1200">
                <a:solidFill>
                  <a:schemeClr val="tx1"/>
                </a:solidFill>
              </a:rPr>
              <a:pPr/>
              <a:t>7</a:t>
            </a:fld>
            <a:endParaRPr lang="en-GB" sz="1200">
              <a:solidFill>
                <a:schemeClr val="tx1"/>
              </a:solidFill>
            </a:endParaRPr>
          </a:p>
        </p:txBody>
      </p:sp>
      <p:sp>
        <p:nvSpPr>
          <p:cNvPr id="72707" name="Rectangle 2"/>
          <p:cNvSpPr>
            <a:spLocks noChangeArrowheads="1" noTextEdit="1"/>
          </p:cNvSpPr>
          <p:nvPr>
            <p:ph type="sldImg"/>
          </p:nvPr>
        </p:nvSpPr>
        <p:spPr>
          <a:ln/>
        </p:spPr>
      </p:sp>
      <p:sp>
        <p:nvSpPr>
          <p:cNvPr id="72708" name="Rectangle 3"/>
          <p:cNvSpPr>
            <a:spLocks noGrp="1" noChangeArrowheads="1"/>
          </p:cNvSpPr>
          <p:nvPr>
            <p:ph type="body" idx="1"/>
          </p:nvPr>
        </p:nvSpPr>
        <p:spPr>
          <a:noFill/>
        </p:spPr>
        <p:txBody>
          <a:bodyPr/>
          <a:lstStyle/>
          <a:p>
            <a:pPr eaLnBrk="1" hangingPunct="1"/>
            <a:r>
              <a:rPr lang="en-GB" smtClean="0"/>
              <a:t>Use the activity to review the names of circle parts.</a:t>
            </a:r>
          </a:p>
          <a:p>
            <a:pPr eaLnBrk="1" hangingPunct="1"/>
            <a:r>
              <a:rPr lang="en-GB" smtClean="0"/>
              <a:t>The two most commonly confused parts are segments and sectors. This can be remembered by thinking of a se</a:t>
            </a:r>
            <a:r>
              <a:rPr lang="en-GB" b="1" smtClean="0"/>
              <a:t>c</a:t>
            </a:r>
            <a:r>
              <a:rPr lang="en-GB" smtClean="0"/>
              <a:t>tor of </a:t>
            </a:r>
            <a:r>
              <a:rPr lang="en-GB" b="1" smtClean="0"/>
              <a:t>c</a:t>
            </a:r>
            <a:r>
              <a:rPr lang="en-GB" smtClean="0"/>
              <a:t>ake (they both contain the letter </a:t>
            </a:r>
            <a:r>
              <a:rPr lang="en-GB" i="1" smtClean="0"/>
              <a:t>c</a:t>
            </a:r>
            <a:r>
              <a:rPr lang="en-GB" smtClean="0"/>
              <a:t>).</a:t>
            </a: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FF3C0047-AE8D-47AC-909D-7B12FB2B4171}" type="slidenum">
              <a:rPr lang="en-GB" sz="1200">
                <a:solidFill>
                  <a:schemeClr val="tx1"/>
                </a:solidFill>
              </a:rPr>
              <a:pPr/>
              <a:t>52</a:t>
            </a:fld>
            <a:endParaRPr lang="en-GB" sz="1200">
              <a:solidFill>
                <a:schemeClr val="tx1"/>
              </a:solidFill>
            </a:endParaRPr>
          </a:p>
        </p:txBody>
      </p:sp>
      <p:sp>
        <p:nvSpPr>
          <p:cNvPr id="118787" name="Rectangle 2"/>
          <p:cNvSpPr>
            <a:spLocks noChangeArrowheads="1" noTextEdit="1"/>
          </p:cNvSpPr>
          <p:nvPr>
            <p:ph type="sldImg"/>
          </p:nvPr>
        </p:nvSpPr>
        <p:spPr>
          <a:ln/>
        </p:spPr>
      </p:sp>
      <p:sp>
        <p:nvSpPr>
          <p:cNvPr id="118788" name="Rectangle 3"/>
          <p:cNvSpPr>
            <a:spLocks noGrp="1" noChangeArrowheads="1"/>
          </p:cNvSpPr>
          <p:nvPr>
            <p:ph type="body" idx="1"/>
          </p:nvPr>
        </p:nvSpPr>
        <p:spPr>
          <a:noFill/>
        </p:spPr>
        <p:txBody>
          <a:bodyPr/>
          <a:lstStyle/>
          <a:p>
            <a:pPr eaLnBrk="1" hangingPunct="1"/>
            <a:r>
              <a:rPr lang="en-US" smtClean="0"/>
              <a:t>Explain that we can think of the first shape as a semi-circle of radius 3 + a semi-circle of radius 1 </a:t>
            </a:r>
            <a:r>
              <a:rPr lang="en-US" smtClean="0">
                <a:cs typeface="Times New Roman" pitchFamily="18" charset="0"/>
              </a:rPr>
              <a:t>– a semi-circle of radius 2. By factorizing, we can write this as </a:t>
            </a:r>
          </a:p>
          <a:p>
            <a:pPr eaLnBrk="1" hangingPunct="1"/>
            <a:r>
              <a:rPr lang="en-US" smtClean="0">
                <a:cs typeface="Times New Roman" pitchFamily="18" charset="0"/>
              </a:rPr>
              <a:t>½</a:t>
            </a:r>
            <a:r>
              <a:rPr lang="el-GR" smtClean="0">
                <a:cs typeface="Times New Roman" pitchFamily="18" charset="0"/>
              </a:rPr>
              <a:t>π</a:t>
            </a:r>
            <a:r>
              <a:rPr lang="en-GB" smtClean="0">
                <a:cs typeface="Times New Roman" pitchFamily="18" charset="0"/>
              </a:rPr>
              <a:t>(3</a:t>
            </a:r>
            <a:r>
              <a:rPr lang="en-GB" baseline="30000" smtClean="0">
                <a:cs typeface="Times New Roman" pitchFamily="18" charset="0"/>
              </a:rPr>
              <a:t>2</a:t>
            </a:r>
            <a:r>
              <a:rPr lang="en-GB" smtClean="0">
                <a:cs typeface="Times New Roman" pitchFamily="18" charset="0"/>
              </a:rPr>
              <a:t> + 1</a:t>
            </a:r>
            <a:r>
              <a:rPr lang="en-GB" baseline="30000" smtClean="0">
                <a:cs typeface="Times New Roman" pitchFamily="18" charset="0"/>
              </a:rPr>
              <a:t>2</a:t>
            </a:r>
            <a:r>
              <a:rPr lang="en-GB" smtClean="0">
                <a:cs typeface="Times New Roman" pitchFamily="18" charset="0"/>
              </a:rPr>
              <a:t> – 2</a:t>
            </a:r>
            <a:r>
              <a:rPr lang="en-GB" baseline="30000" smtClean="0">
                <a:cs typeface="Times New Roman" pitchFamily="18" charset="0"/>
              </a:rPr>
              <a:t>2</a:t>
            </a:r>
            <a:r>
              <a:rPr lang="en-GB" smtClean="0">
                <a:cs typeface="Times New Roman" pitchFamily="18" charset="0"/>
              </a:rPr>
              <a:t>) </a:t>
            </a:r>
          </a:p>
          <a:p>
            <a:pPr eaLnBrk="1" hangingPunct="1"/>
            <a:r>
              <a:rPr lang="en-GB" smtClean="0">
                <a:cs typeface="Times New Roman" pitchFamily="18" charset="0"/>
              </a:rPr>
              <a:t>= </a:t>
            </a:r>
            <a:r>
              <a:rPr lang="en-US" smtClean="0">
                <a:cs typeface="Times New Roman" pitchFamily="18" charset="0"/>
              </a:rPr>
              <a:t>½</a:t>
            </a:r>
            <a:r>
              <a:rPr lang="el-GR" smtClean="0">
                <a:cs typeface="Times New Roman" pitchFamily="18" charset="0"/>
              </a:rPr>
              <a:t>π</a:t>
            </a:r>
            <a:r>
              <a:rPr lang="en-GB" smtClean="0">
                <a:cs typeface="Times New Roman" pitchFamily="18" charset="0"/>
              </a:rPr>
              <a:t>(9 + 1 – 4) </a:t>
            </a:r>
          </a:p>
          <a:p>
            <a:pPr eaLnBrk="1" hangingPunct="1"/>
            <a:r>
              <a:rPr lang="en-GB" smtClean="0">
                <a:cs typeface="Times New Roman" pitchFamily="18" charset="0"/>
              </a:rPr>
              <a:t>= </a:t>
            </a:r>
            <a:r>
              <a:rPr lang="en-US" smtClean="0">
                <a:cs typeface="Times New Roman" pitchFamily="18" charset="0"/>
              </a:rPr>
              <a:t>½</a:t>
            </a:r>
            <a:r>
              <a:rPr lang="el-GR" smtClean="0">
                <a:cs typeface="Times New Roman" pitchFamily="18" charset="0"/>
              </a:rPr>
              <a:t>π</a:t>
            </a:r>
            <a:r>
              <a:rPr lang="en-GB" smtClean="0">
                <a:cs typeface="Times New Roman" pitchFamily="18" charset="0"/>
              </a:rPr>
              <a:t> </a:t>
            </a:r>
            <a:r>
              <a:rPr lang="en-US" smtClean="0">
                <a:cs typeface="Times New Roman" pitchFamily="18" charset="0"/>
              </a:rPr>
              <a:t>× 6 </a:t>
            </a:r>
          </a:p>
          <a:p>
            <a:pPr eaLnBrk="1" hangingPunct="1"/>
            <a:r>
              <a:rPr lang="en-US" smtClean="0">
                <a:cs typeface="Times New Roman" pitchFamily="18" charset="0"/>
              </a:rPr>
              <a:t>= 3</a:t>
            </a:r>
            <a:r>
              <a:rPr lang="el-GR" smtClean="0">
                <a:cs typeface="Times New Roman" pitchFamily="18" charset="0"/>
              </a:rPr>
              <a:t>π</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3747DEF1-2E27-460D-90D1-C3FB5BE7DA26}" type="slidenum">
              <a:rPr lang="en-GB" sz="1200">
                <a:solidFill>
                  <a:schemeClr val="tx1"/>
                </a:solidFill>
              </a:rPr>
              <a:pPr/>
              <a:t>8</a:t>
            </a:fld>
            <a:endParaRPr lang="en-GB" sz="1200">
              <a:solidFill>
                <a:schemeClr val="tx1"/>
              </a:solidFill>
            </a:endParaRPr>
          </a:p>
        </p:txBody>
      </p:sp>
      <p:sp>
        <p:nvSpPr>
          <p:cNvPr id="73731" name="Rectangle 2"/>
          <p:cNvSpPr>
            <a:spLocks noChangeArrowheads="1" noTextEdit="1"/>
          </p:cNvSpPr>
          <p:nvPr>
            <p:ph type="sldImg"/>
          </p:nvPr>
        </p:nvSpPr>
        <p:spPr>
          <a:solidFill>
            <a:srgbClr val="FFFFFF"/>
          </a:solidFill>
          <a:ln/>
        </p:spPr>
      </p:sp>
      <p:sp>
        <p:nvSpPr>
          <p:cNvPr id="73732"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F8DDEABC-1BC8-4A2F-8E1D-CB6E60A621EA}" type="slidenum">
              <a:rPr lang="en-GB" sz="1200">
                <a:solidFill>
                  <a:schemeClr val="tx1"/>
                </a:solidFill>
              </a:rPr>
              <a:pPr/>
              <a:t>9</a:t>
            </a:fld>
            <a:endParaRPr lang="en-GB" sz="1200">
              <a:solidFill>
                <a:schemeClr val="tx1"/>
              </a:solidFill>
            </a:endParaRPr>
          </a:p>
        </p:txBody>
      </p:sp>
      <p:sp>
        <p:nvSpPr>
          <p:cNvPr id="74755" name="Rectangle 2"/>
          <p:cNvSpPr>
            <a:spLocks noChangeArrowheads="1" noTextEdit="1"/>
          </p:cNvSpPr>
          <p:nvPr>
            <p:ph type="sldImg"/>
          </p:nvPr>
        </p:nvSpPr>
        <p:spPr>
          <a:solidFill>
            <a:srgbClr val="FFFFFF"/>
          </a:solidFill>
          <a:ln/>
        </p:spPr>
      </p:sp>
      <p:sp>
        <p:nvSpPr>
          <p:cNvPr id="74756"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r>
              <a:rPr lang="en-GB" smtClean="0"/>
              <a:t>Drag the points around the circumference of the circle to demonstrate this theorem.</a:t>
            </a:r>
          </a:p>
          <a:p>
            <a:pPr eaLnBrk="1" hangingPunct="1"/>
            <a:endParaRPr lang="en-GB"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AB883FD7-55A8-4BAD-9825-12E277636909}" type="slidenum">
              <a:rPr lang="en-GB" sz="1200">
                <a:solidFill>
                  <a:schemeClr val="tx1"/>
                </a:solidFill>
              </a:rPr>
              <a:pPr/>
              <a:t>10</a:t>
            </a:fld>
            <a:endParaRPr lang="en-GB" sz="1200">
              <a:solidFill>
                <a:schemeClr val="tx1"/>
              </a:solidFill>
            </a:endParaRPr>
          </a:p>
        </p:txBody>
      </p:sp>
      <p:sp>
        <p:nvSpPr>
          <p:cNvPr id="75779" name="Rectangle 2"/>
          <p:cNvSpPr>
            <a:spLocks noChangeArrowheads="1" noTextEdit="1"/>
          </p:cNvSpPr>
          <p:nvPr>
            <p:ph type="sldImg"/>
          </p:nvPr>
        </p:nvSpPr>
        <p:spPr>
          <a:ln/>
        </p:spPr>
      </p:sp>
      <p:sp>
        <p:nvSpPr>
          <p:cNvPr id="75780" name="Rectangle 3"/>
          <p:cNvSpPr>
            <a:spLocks noGrp="1" noChangeArrowheads="1"/>
          </p:cNvSpPr>
          <p:nvPr>
            <p:ph type="body" idx="1"/>
          </p:nvPr>
        </p:nvSpPr>
        <p:spPr>
          <a:noFill/>
        </p:spPr>
        <p:txBody>
          <a:bodyPr/>
          <a:lstStyle/>
          <a:p>
            <a:pPr eaLnBrk="1" hangingPunct="1"/>
            <a:r>
              <a:rPr lang="en-GB" smtClean="0"/>
              <a:t>Stress the difference between a mathematical proof and a demonstration.</a:t>
            </a:r>
          </a:p>
          <a:p>
            <a:pPr eaLnBrk="1" hangingPunct="1"/>
            <a:r>
              <a:rPr lang="en-GB" smtClean="0"/>
              <a:t>Tell pupils that we have to label each vertex and the centre of the circle. This is so that we can refer to angles and line segments using these letters. The centre of a circle is usually called O.</a:t>
            </a:r>
          </a:p>
          <a:p>
            <a:pPr eaLnBrk="1" hangingPunct="1"/>
            <a:r>
              <a:rPr lang="en-GB" smtClean="0"/>
              <a:t>Stress the importance of giving a reason for each statement. These reasons are shown in orange.</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80F0C43D-D02E-4AEC-9F79-8D9AE6F03E7D}" type="slidenum">
              <a:rPr lang="en-GB" sz="1200">
                <a:solidFill>
                  <a:schemeClr val="tx1"/>
                </a:solidFill>
              </a:rPr>
              <a:pPr/>
              <a:t>11</a:t>
            </a:fld>
            <a:endParaRPr lang="en-GB" sz="1200">
              <a:solidFill>
                <a:schemeClr val="tx1"/>
              </a:solidFill>
            </a:endParaRPr>
          </a:p>
        </p:txBody>
      </p:sp>
      <p:sp>
        <p:nvSpPr>
          <p:cNvPr id="76803" name="Rectangle 2"/>
          <p:cNvSpPr>
            <a:spLocks noChangeArrowheads="1" noTextEdit="1"/>
          </p:cNvSpPr>
          <p:nvPr>
            <p:ph type="sldImg"/>
          </p:nvPr>
        </p:nvSpPr>
        <p:spPr>
          <a:ln/>
        </p:spPr>
      </p:sp>
      <p:sp>
        <p:nvSpPr>
          <p:cNvPr id="7680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25119151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0520398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150813"/>
            <a:ext cx="2133600" cy="59753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50813" y="150813"/>
            <a:ext cx="6249987" cy="5975350"/>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1439891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50813" y="150813"/>
            <a:ext cx="7773987" cy="611187"/>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25963"/>
          </a:xfrm>
          <a:prstGeom prst="rect">
            <a:avLst/>
          </a:prstGeom>
        </p:spPr>
        <p:txBody>
          <a:bodyPr/>
          <a:lstStyle/>
          <a:p>
            <a:pPr lvl="0"/>
            <a:endParaRPr lang="en-US" noProof="0" smtClean="0"/>
          </a:p>
        </p:txBody>
      </p:sp>
    </p:spTree>
    <p:extLst>
      <p:ext uri="{BB962C8B-B14F-4D97-AF65-F5344CB8AC3E}">
        <p14:creationId xmlns:p14="http://schemas.microsoft.com/office/powerpoint/2010/main" val="12472261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6165673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16308488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582266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798600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3645783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816259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5070461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0274156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3314" name="Picture 2" descr="underlin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6669088"/>
            <a:ext cx="9144000" cy="166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Text Box 3"/>
          <p:cNvSpPr txBox="1">
            <a:spLocks noChangeArrowheads="1"/>
          </p:cNvSpPr>
          <p:nvPr/>
        </p:nvSpPr>
        <p:spPr bwMode="auto">
          <a:xfrm>
            <a:off x="7032625" y="6627813"/>
            <a:ext cx="2133600" cy="27463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r"/>
            <a:r>
              <a:rPr lang="en-GB" sz="1200">
                <a:solidFill>
                  <a:srgbClr val="9900CC"/>
                </a:solidFill>
              </a:rPr>
              <a:t>© Boardworks Ltd 2005</a:t>
            </a:r>
          </a:p>
        </p:txBody>
      </p:sp>
      <p:pic>
        <p:nvPicPr>
          <p:cNvPr id="13316" name="Picture 4" descr="swish"/>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0" y="692150"/>
            <a:ext cx="7235825"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7" name="Picture 5" descr="boardworks_logo"/>
          <p:cNvPicPr>
            <a:picLocks noChangeAspect="1" noChangeArrowheads="1"/>
          </p:cNvPicPr>
          <p:nvPr/>
        </p:nvPicPr>
        <p:blipFill>
          <a:blip r:embed="rId16">
            <a:extLst>
              <a:ext uri="{28A0092B-C50C-407E-A947-70E740481C1C}">
                <a14:useLocalDpi xmlns:a14="http://schemas.microsoft.com/office/drawing/2010/main" val="0"/>
              </a:ext>
            </a:extLst>
          </a:blip>
          <a:srcRect l="4898" t="7431" r="6938" b="10835"/>
          <a:stretch>
            <a:fillRect/>
          </a:stretch>
        </p:blipFill>
        <p:spPr bwMode="auto">
          <a:xfrm>
            <a:off x="7885113" y="0"/>
            <a:ext cx="121920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8" name="Rectangle 6"/>
          <p:cNvSpPr>
            <a:spLocks noGrp="1" noChangeArrowheads="1"/>
          </p:cNvSpPr>
          <p:nvPr>
            <p:ph type="title"/>
          </p:nvPr>
        </p:nvSpPr>
        <p:spPr bwMode="auto">
          <a:xfrm>
            <a:off x="150813" y="150813"/>
            <a:ext cx="7773987" cy="611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smtClean="0"/>
              <a:t>Click to edit Master title style</a:t>
            </a:r>
          </a:p>
        </p:txBody>
      </p:sp>
      <p:sp>
        <p:nvSpPr>
          <p:cNvPr id="13319" name="Text Box 8"/>
          <p:cNvSpPr txBox="1">
            <a:spLocks noChangeArrowheads="1"/>
          </p:cNvSpPr>
          <p:nvPr userDrawn="1"/>
        </p:nvSpPr>
        <p:spPr bwMode="auto">
          <a:xfrm>
            <a:off x="0" y="6621463"/>
            <a:ext cx="811213"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200" b="1">
                <a:solidFill>
                  <a:schemeClr val="bg1"/>
                </a:solidFill>
              </a:rPr>
              <a:t> </a:t>
            </a:r>
            <a:fld id="{21490147-D2C6-4AAA-861F-8D79CF20F427}" type="slidenum">
              <a:rPr lang="en-GB" sz="1200" b="1">
                <a:solidFill>
                  <a:schemeClr val="bg1"/>
                </a:solidFill>
              </a:rPr>
              <a:pPr/>
              <a:t>‹#›</a:t>
            </a:fld>
            <a:r>
              <a:rPr lang="en-GB" sz="1200" b="1"/>
              <a:t> </a:t>
            </a:r>
            <a:r>
              <a:rPr lang="en-GB" sz="1200" b="1">
                <a:solidFill>
                  <a:schemeClr val="bg1"/>
                </a:solidFill>
              </a:rPr>
              <a:t>of 51</a:t>
            </a:r>
            <a:endParaRPr lang="en-US" sz="1200" b="1">
              <a:solidFill>
                <a:schemeClr val="bg1"/>
              </a:solidFill>
            </a:endParaRP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iming>
    <p:tnLst>
      <p:par>
        <p:cTn id="1" dur="indefinite" restart="never" nodeType="tmRoot"/>
      </p:par>
    </p:tnLst>
  </p:timing>
  <p:txStyles>
    <p:titleStyle>
      <a:lvl1pPr algn="l" rtl="0" eaLnBrk="0" fontAlgn="base" hangingPunct="0">
        <a:spcBef>
          <a:spcPct val="0"/>
        </a:spcBef>
        <a:spcAft>
          <a:spcPct val="0"/>
        </a:spcAft>
        <a:defRPr sz="2800" b="1">
          <a:solidFill>
            <a:schemeClr val="tx2"/>
          </a:solidFill>
          <a:latin typeface="+mj-lt"/>
          <a:ea typeface="+mj-ea"/>
          <a:cs typeface="+mj-cs"/>
        </a:defRPr>
      </a:lvl1pPr>
      <a:lvl2pPr algn="l" rtl="0" eaLnBrk="0" fontAlgn="base" hangingPunct="0">
        <a:spcBef>
          <a:spcPct val="0"/>
        </a:spcBef>
        <a:spcAft>
          <a:spcPct val="0"/>
        </a:spcAft>
        <a:defRPr sz="2800" b="1">
          <a:solidFill>
            <a:schemeClr val="tx2"/>
          </a:solidFill>
          <a:latin typeface="Arial" charset="0"/>
          <a:cs typeface="Arial" charset="0"/>
        </a:defRPr>
      </a:lvl2pPr>
      <a:lvl3pPr algn="l" rtl="0" eaLnBrk="0" fontAlgn="base" hangingPunct="0">
        <a:spcBef>
          <a:spcPct val="0"/>
        </a:spcBef>
        <a:spcAft>
          <a:spcPct val="0"/>
        </a:spcAft>
        <a:defRPr sz="2800" b="1">
          <a:solidFill>
            <a:schemeClr val="tx2"/>
          </a:solidFill>
          <a:latin typeface="Arial" charset="0"/>
          <a:cs typeface="Arial" charset="0"/>
        </a:defRPr>
      </a:lvl3pPr>
      <a:lvl4pPr algn="l" rtl="0" eaLnBrk="0" fontAlgn="base" hangingPunct="0">
        <a:spcBef>
          <a:spcPct val="0"/>
        </a:spcBef>
        <a:spcAft>
          <a:spcPct val="0"/>
        </a:spcAft>
        <a:defRPr sz="2800" b="1">
          <a:solidFill>
            <a:schemeClr val="tx2"/>
          </a:solidFill>
          <a:latin typeface="Arial" charset="0"/>
          <a:cs typeface="Arial" charset="0"/>
        </a:defRPr>
      </a:lvl4pPr>
      <a:lvl5pPr algn="l" rtl="0" eaLnBrk="0" fontAlgn="base" hangingPunct="0">
        <a:spcBef>
          <a:spcPct val="0"/>
        </a:spcBef>
        <a:spcAft>
          <a:spcPct val="0"/>
        </a:spcAft>
        <a:defRPr sz="2800" b="1">
          <a:solidFill>
            <a:schemeClr val="tx2"/>
          </a:solidFill>
          <a:latin typeface="Arial" charset="0"/>
          <a:cs typeface="Arial" charset="0"/>
        </a:defRPr>
      </a:lvl5pPr>
      <a:lvl6pPr marL="457200" algn="l" rtl="0" fontAlgn="base">
        <a:spcBef>
          <a:spcPct val="0"/>
        </a:spcBef>
        <a:spcAft>
          <a:spcPct val="0"/>
        </a:spcAft>
        <a:defRPr sz="2800" b="1">
          <a:solidFill>
            <a:schemeClr val="tx2"/>
          </a:solidFill>
          <a:latin typeface="Arial" charset="0"/>
          <a:cs typeface="Arial" charset="0"/>
        </a:defRPr>
      </a:lvl6pPr>
      <a:lvl7pPr marL="914400" algn="l" rtl="0" fontAlgn="base">
        <a:spcBef>
          <a:spcPct val="0"/>
        </a:spcBef>
        <a:spcAft>
          <a:spcPct val="0"/>
        </a:spcAft>
        <a:defRPr sz="2800" b="1">
          <a:solidFill>
            <a:schemeClr val="tx2"/>
          </a:solidFill>
          <a:latin typeface="Arial" charset="0"/>
          <a:cs typeface="Arial" charset="0"/>
        </a:defRPr>
      </a:lvl7pPr>
      <a:lvl8pPr marL="1371600" algn="l" rtl="0" fontAlgn="base">
        <a:spcBef>
          <a:spcPct val="0"/>
        </a:spcBef>
        <a:spcAft>
          <a:spcPct val="0"/>
        </a:spcAft>
        <a:defRPr sz="2800" b="1">
          <a:solidFill>
            <a:schemeClr val="tx2"/>
          </a:solidFill>
          <a:latin typeface="Arial" charset="0"/>
          <a:cs typeface="Arial" charset="0"/>
        </a:defRPr>
      </a:lvl8pPr>
      <a:lvl9pPr marL="1828800" algn="l" rtl="0" fontAlgn="base">
        <a:spcBef>
          <a:spcPct val="0"/>
        </a:spcBef>
        <a:spcAft>
          <a:spcPct val="0"/>
        </a:spcAft>
        <a:defRPr sz="2800" b="1">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1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slideLayout" Target="../slideLayouts/slideLayout7.xml"/><Relationship Id="rId7" Type="http://schemas.openxmlformats.org/officeDocument/2006/relationships/image" Target="../media/image8.jpeg"/><Relationship Id="rId2" Type="http://schemas.openxmlformats.org/officeDocument/2006/relationships/control" Target="../activeX/activeX4.xml"/><Relationship Id="rId1" Type="http://schemas.openxmlformats.org/officeDocument/2006/relationships/vmlDrawing" Target="../drawings/vmlDrawing4.v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notesSlide" Target="../notesSlides/notesSlide12.xml"/></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19.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slideLayout" Target="../slideLayouts/slideLayout7.xml"/><Relationship Id="rId7" Type="http://schemas.openxmlformats.org/officeDocument/2006/relationships/image" Target="../media/image8.jpeg"/><Relationship Id="rId2" Type="http://schemas.openxmlformats.org/officeDocument/2006/relationships/control" Target="../activeX/activeX5.xml"/><Relationship Id="rId1" Type="http://schemas.openxmlformats.org/officeDocument/2006/relationships/vmlDrawing" Target="../drawings/vmlDrawing5.v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2" Type="http://schemas.openxmlformats.org/officeDocument/2006/relationships/hyperlink" Target="http://www.bbc.co.uk/schools/gcsebitesize/maths/shapes/" TargetMode="Externa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2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slideLayout" Target="../slideLayouts/slideLayout7.xml"/><Relationship Id="rId7" Type="http://schemas.openxmlformats.org/officeDocument/2006/relationships/image" Target="../media/image8.jpeg"/><Relationship Id="rId2" Type="http://schemas.openxmlformats.org/officeDocument/2006/relationships/control" Target="../activeX/activeX6.xml"/><Relationship Id="rId1" Type="http://schemas.openxmlformats.org/officeDocument/2006/relationships/vmlDrawing" Target="../drawings/vmlDrawing6.v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notesSlide" Target="../notesSlides/notesSlide20.xml"/></Relationships>
</file>

<file path=ppt/slides/_rels/slide2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2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2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2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4.jpeg"/></Relationships>
</file>

<file path=ppt/slides/_rels/slide27.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slideLayout" Target="../slideLayouts/slideLayout7.xml"/><Relationship Id="rId7" Type="http://schemas.openxmlformats.org/officeDocument/2006/relationships/image" Target="../media/image8.jpeg"/><Relationship Id="rId2" Type="http://schemas.openxmlformats.org/officeDocument/2006/relationships/control" Target="../activeX/activeX7.xml"/><Relationship Id="rId1" Type="http://schemas.openxmlformats.org/officeDocument/2006/relationships/vmlDrawing" Target="../drawings/vmlDrawing7.v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notesSlide" Target="../notesSlides/notesSlide25.xml"/></Relationships>
</file>

<file path=ppt/slides/_rels/slide28.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slideLayout" Target="../slideLayouts/slideLayout7.xml"/><Relationship Id="rId7" Type="http://schemas.openxmlformats.org/officeDocument/2006/relationships/image" Target="../media/image8.jpeg"/><Relationship Id="rId2" Type="http://schemas.openxmlformats.org/officeDocument/2006/relationships/control" Target="../activeX/activeX8.xml"/><Relationship Id="rId1" Type="http://schemas.openxmlformats.org/officeDocument/2006/relationships/vmlDrawing" Target="../drawings/vmlDrawing8.v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notesSlide" Target="../notesSlides/notesSlide26.xml"/></Relationships>
</file>

<file path=ppt/slides/_rels/slide29.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slideLayout" Target="../slideLayouts/slideLayout7.xml"/><Relationship Id="rId7" Type="http://schemas.openxmlformats.org/officeDocument/2006/relationships/image" Target="../media/image8.jpeg"/><Relationship Id="rId2" Type="http://schemas.openxmlformats.org/officeDocument/2006/relationships/control" Target="../activeX/activeX9.xml"/><Relationship Id="rId1" Type="http://schemas.openxmlformats.org/officeDocument/2006/relationships/vmlDrawing" Target="../drawings/vmlDrawing9.v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notesSlide" Target="../notesSlides/notesSlide2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jpeg"/><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slideLayout" Target="../slideLayouts/slideLayout7.xml"/><Relationship Id="rId7" Type="http://schemas.openxmlformats.org/officeDocument/2006/relationships/image" Target="../media/image8.jpeg"/><Relationship Id="rId2" Type="http://schemas.openxmlformats.org/officeDocument/2006/relationships/control" Target="../activeX/activeX10.xml"/><Relationship Id="rId1" Type="http://schemas.openxmlformats.org/officeDocument/2006/relationships/vmlDrawing" Target="../drawings/vmlDrawing10.v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notesSlide" Target="../notesSlides/notesSlide28.xml"/></Relationships>
</file>

<file path=ppt/slides/_rels/slide3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9.xml"/><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4.jpeg"/></Relationships>
</file>

<file path=ppt/slides/_rels/slide3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3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3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3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3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4.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3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5.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3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6.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3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7.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4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8.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4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9.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42.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slideLayout" Target="../slideLayouts/slideLayout7.xml"/><Relationship Id="rId7" Type="http://schemas.openxmlformats.org/officeDocument/2006/relationships/image" Target="../media/image8.jpeg"/><Relationship Id="rId2" Type="http://schemas.openxmlformats.org/officeDocument/2006/relationships/control" Target="../activeX/activeX11.xml"/><Relationship Id="rId1" Type="http://schemas.openxmlformats.org/officeDocument/2006/relationships/vmlDrawing" Target="../drawings/vmlDrawing11.v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notesSlide" Target="../notesSlides/notesSlide40.xml"/></Relationships>
</file>

<file path=ppt/slides/_rels/slide4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1.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4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2.xml"/><Relationship Id="rId1" Type="http://schemas.openxmlformats.org/officeDocument/2006/relationships/slideLayout" Target="../slideLayouts/slideLayout1.xml"/><Relationship Id="rId5" Type="http://schemas.openxmlformats.org/officeDocument/2006/relationships/image" Target="../media/image6.jpeg"/><Relationship Id="rId4" Type="http://schemas.openxmlformats.org/officeDocument/2006/relationships/image" Target="../media/image5.jpeg"/></Relationships>
</file>

<file path=ppt/slides/_rels/slide4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3.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4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4.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4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5.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4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6.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4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7.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5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8.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51.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slideLayout" Target="../slideLayouts/slideLayout7.xml"/><Relationship Id="rId7" Type="http://schemas.openxmlformats.org/officeDocument/2006/relationships/image" Target="../media/image8.jpeg"/><Relationship Id="rId2" Type="http://schemas.openxmlformats.org/officeDocument/2006/relationships/control" Target="../activeX/activeX12.xml"/><Relationship Id="rId1" Type="http://schemas.openxmlformats.org/officeDocument/2006/relationships/vmlDrawing" Target="../drawings/vmlDrawing12.v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notesSlide" Target="../notesSlides/notesSlide49.xml"/></Relationships>
</file>

<file path=ppt/slides/_rels/slide5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Layout" Target="../slideLayouts/slideLayout7.xml"/><Relationship Id="rId7" Type="http://schemas.openxmlformats.org/officeDocument/2006/relationships/image" Target="../media/image8.jpeg"/><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7.xml"/><Relationship Id="rId7" Type="http://schemas.openxmlformats.org/officeDocument/2006/relationships/image" Target="../media/image8.jpeg"/><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notesSlide" Target="../notesSlides/notesSlide5.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4.jpeg"/></Relationships>
</file>

<file path=ppt/slides/_rels/slide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slideLayout" Target="../slideLayouts/slideLayout7.xml"/><Relationship Id="rId7" Type="http://schemas.openxmlformats.org/officeDocument/2006/relationships/image" Target="../media/image8.jpeg"/><Relationship Id="rId2" Type="http://schemas.openxmlformats.org/officeDocument/2006/relationships/control" Target="../activeX/activeX3.xml"/><Relationship Id="rId1" Type="http://schemas.openxmlformats.org/officeDocument/2006/relationships/vmlDrawing" Target="../drawings/vmlDrawing3.v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626" name="Rectangle 2"/>
          <p:cNvSpPr>
            <a:spLocks noGrp="1" noChangeArrowheads="1"/>
          </p:cNvSpPr>
          <p:nvPr>
            <p:ph type="ctrTitle"/>
          </p:nvPr>
        </p:nvSpPr>
        <p:spPr/>
        <p:txBody>
          <a:bodyPr/>
          <a:lstStyle/>
          <a:p>
            <a:pPr eaLnBrk="1" hangingPunct="1"/>
            <a:r>
              <a:rPr lang="en-US" sz="6000" smtClean="0"/>
              <a:t>CIRCLE THEOREMS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2770"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1"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2" name="Rectangle 4"/>
          <p:cNvSpPr>
            <a:spLocks noGrp="1" noChangeArrowheads="1"/>
          </p:cNvSpPr>
          <p:nvPr>
            <p:ph type="title" idx="4294967295"/>
          </p:nvPr>
        </p:nvSpPr>
        <p:spPr>
          <a:xfrm>
            <a:off x="152400" y="152400"/>
            <a:ext cx="7772400" cy="609600"/>
          </a:xfrm>
          <a:noFill/>
        </p:spPr>
        <p:txBody>
          <a:bodyPr/>
          <a:lstStyle/>
          <a:p>
            <a:pPr eaLnBrk="1" hangingPunct="1"/>
            <a:r>
              <a:rPr lang="en-GB" smtClean="0">
                <a:solidFill>
                  <a:srgbClr val="5B0091"/>
                </a:solidFill>
              </a:rPr>
              <a:t>Right angles in a semicircle</a:t>
            </a:r>
            <a:endParaRPr lang="en-GB" smtClean="0"/>
          </a:p>
        </p:txBody>
      </p:sp>
      <p:sp>
        <p:nvSpPr>
          <p:cNvPr id="32773" name="Text Box 14"/>
          <p:cNvSpPr txBox="1">
            <a:spLocks noChangeArrowheads="1"/>
          </p:cNvSpPr>
          <p:nvPr/>
        </p:nvSpPr>
        <p:spPr bwMode="auto">
          <a:xfrm>
            <a:off x="231775" y="1093788"/>
            <a:ext cx="8732838"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We have just seen a demonstration that the angle in a semicircle is always a right angle.</a:t>
            </a:r>
            <a:endParaRPr lang="en-GB"/>
          </a:p>
        </p:txBody>
      </p:sp>
      <p:sp>
        <p:nvSpPr>
          <p:cNvPr id="248847" name="Text Box 15"/>
          <p:cNvSpPr txBox="1">
            <a:spLocks noChangeArrowheads="1"/>
          </p:cNvSpPr>
          <p:nvPr/>
        </p:nvSpPr>
        <p:spPr bwMode="auto">
          <a:xfrm>
            <a:off x="231775" y="1981200"/>
            <a:ext cx="87328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We can </a:t>
            </a:r>
            <a:r>
              <a:rPr lang="en-US" b="1">
                <a:solidFill>
                  <a:srgbClr val="FF6600"/>
                </a:solidFill>
              </a:rPr>
              <a:t>prove</a:t>
            </a:r>
            <a:r>
              <a:rPr lang="en-US"/>
              <a:t> this result as follows:</a:t>
            </a:r>
            <a:endParaRPr lang="en-GB"/>
          </a:p>
        </p:txBody>
      </p:sp>
      <p:sp>
        <p:nvSpPr>
          <p:cNvPr id="248859" name="Text Box 27"/>
          <p:cNvSpPr txBox="1">
            <a:spLocks noChangeArrowheads="1"/>
          </p:cNvSpPr>
          <p:nvPr/>
        </p:nvSpPr>
        <p:spPr bwMode="auto">
          <a:xfrm>
            <a:off x="3687763" y="2505075"/>
            <a:ext cx="5348287"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Draw a line from C to O. This line is a radius of the circle.</a:t>
            </a:r>
          </a:p>
        </p:txBody>
      </p:sp>
      <p:grpSp>
        <p:nvGrpSpPr>
          <p:cNvPr id="248872" name="Group 40"/>
          <p:cNvGrpSpPr>
            <a:grpSpLocks/>
          </p:cNvGrpSpPr>
          <p:nvPr/>
        </p:nvGrpSpPr>
        <p:grpSpPr bwMode="auto">
          <a:xfrm>
            <a:off x="131763" y="2636838"/>
            <a:ext cx="3503612" cy="2952750"/>
            <a:chOff x="83" y="1661"/>
            <a:chExt cx="2207" cy="1860"/>
          </a:xfrm>
        </p:grpSpPr>
        <p:sp>
          <p:nvSpPr>
            <p:cNvPr id="32786" name="Text Box 23"/>
            <p:cNvSpPr txBox="1">
              <a:spLocks noChangeArrowheads="1"/>
            </p:cNvSpPr>
            <p:nvPr/>
          </p:nvSpPr>
          <p:spPr bwMode="auto">
            <a:xfrm>
              <a:off x="83" y="2574"/>
              <a:ext cx="24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A</a:t>
              </a:r>
            </a:p>
          </p:txBody>
        </p:sp>
        <p:sp>
          <p:nvSpPr>
            <p:cNvPr id="32787" name="Text Box 24"/>
            <p:cNvSpPr txBox="1">
              <a:spLocks noChangeArrowheads="1"/>
            </p:cNvSpPr>
            <p:nvPr/>
          </p:nvSpPr>
          <p:spPr bwMode="auto">
            <a:xfrm>
              <a:off x="2046" y="2574"/>
              <a:ext cx="24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B</a:t>
              </a:r>
            </a:p>
          </p:txBody>
        </p:sp>
        <p:sp>
          <p:nvSpPr>
            <p:cNvPr id="32788" name="Text Box 25"/>
            <p:cNvSpPr txBox="1">
              <a:spLocks noChangeArrowheads="1"/>
            </p:cNvSpPr>
            <p:nvPr/>
          </p:nvSpPr>
          <p:spPr bwMode="auto">
            <a:xfrm>
              <a:off x="685" y="1661"/>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C</a:t>
              </a:r>
            </a:p>
          </p:txBody>
        </p:sp>
        <p:sp>
          <p:nvSpPr>
            <p:cNvPr id="32789" name="Oval 16"/>
            <p:cNvSpPr>
              <a:spLocks noChangeArrowheads="1"/>
            </p:cNvSpPr>
            <p:nvPr/>
          </p:nvSpPr>
          <p:spPr bwMode="auto">
            <a:xfrm>
              <a:off x="368" y="1888"/>
              <a:ext cx="1633" cy="1633"/>
            </a:xfrm>
            <a:prstGeom prst="ellipse">
              <a:avLst/>
            </a:prstGeom>
            <a:gradFill rotWithShape="1">
              <a:gsLst>
                <a:gs pos="0">
                  <a:srgbClr val="D0EEAC"/>
                </a:gs>
                <a:gs pos="100000">
                  <a:srgbClr val="EBF8DC"/>
                </a:gs>
              </a:gsLst>
              <a:lin ang="18900000" scaled="1"/>
            </a:gra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790" name="Line 17"/>
            <p:cNvSpPr>
              <a:spLocks noChangeShapeType="1"/>
            </p:cNvSpPr>
            <p:nvPr/>
          </p:nvSpPr>
          <p:spPr bwMode="auto">
            <a:xfrm>
              <a:off x="368" y="2704"/>
              <a:ext cx="1633"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791" name="Line 18"/>
            <p:cNvSpPr>
              <a:spLocks noChangeShapeType="1"/>
            </p:cNvSpPr>
            <p:nvPr/>
          </p:nvSpPr>
          <p:spPr bwMode="auto">
            <a:xfrm flipV="1">
              <a:off x="368" y="1947"/>
              <a:ext cx="511" cy="757"/>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792" name="Line 19"/>
            <p:cNvSpPr>
              <a:spLocks noChangeShapeType="1"/>
            </p:cNvSpPr>
            <p:nvPr/>
          </p:nvSpPr>
          <p:spPr bwMode="auto">
            <a:xfrm>
              <a:off x="878" y="1951"/>
              <a:ext cx="1123" cy="753"/>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793" name="Oval 22"/>
            <p:cNvSpPr>
              <a:spLocks noChangeArrowheads="1"/>
            </p:cNvSpPr>
            <p:nvPr/>
          </p:nvSpPr>
          <p:spPr bwMode="auto">
            <a:xfrm>
              <a:off x="1162" y="2682"/>
              <a:ext cx="45" cy="45"/>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794" name="Text Box 26"/>
            <p:cNvSpPr txBox="1">
              <a:spLocks noChangeArrowheads="1"/>
            </p:cNvSpPr>
            <p:nvPr/>
          </p:nvSpPr>
          <p:spPr bwMode="auto">
            <a:xfrm>
              <a:off x="1025" y="2694"/>
              <a:ext cx="26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O</a:t>
              </a:r>
            </a:p>
          </p:txBody>
        </p:sp>
      </p:grpSp>
      <p:sp>
        <p:nvSpPr>
          <p:cNvPr id="248860" name="Line 28"/>
          <p:cNvSpPr>
            <a:spLocks noChangeShapeType="1"/>
          </p:cNvSpPr>
          <p:nvPr/>
        </p:nvSpPr>
        <p:spPr bwMode="auto">
          <a:xfrm>
            <a:off x="1387475" y="3097213"/>
            <a:ext cx="492125" cy="1193800"/>
          </a:xfrm>
          <a:prstGeom prst="line">
            <a:avLst/>
          </a:prstGeom>
          <a:noFill/>
          <a:ln w="2857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8861" name="Text Box 29"/>
          <p:cNvSpPr txBox="1">
            <a:spLocks noChangeArrowheads="1"/>
          </p:cNvSpPr>
          <p:nvPr/>
        </p:nvSpPr>
        <p:spPr bwMode="auto">
          <a:xfrm>
            <a:off x="3687763" y="3394075"/>
            <a:ext cx="23764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In triangle AOC,</a:t>
            </a:r>
          </a:p>
        </p:txBody>
      </p:sp>
      <p:sp>
        <p:nvSpPr>
          <p:cNvPr id="248862" name="Text Box 30"/>
          <p:cNvSpPr txBox="1">
            <a:spLocks noChangeArrowheads="1"/>
          </p:cNvSpPr>
          <p:nvPr/>
        </p:nvSpPr>
        <p:spPr bwMode="auto">
          <a:xfrm>
            <a:off x="4932363" y="3916363"/>
            <a:ext cx="14271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OA = OC</a:t>
            </a:r>
          </a:p>
        </p:txBody>
      </p:sp>
      <p:sp>
        <p:nvSpPr>
          <p:cNvPr id="248863" name="Text Box 31"/>
          <p:cNvSpPr txBox="1">
            <a:spLocks noChangeArrowheads="1"/>
          </p:cNvSpPr>
          <p:nvPr/>
        </p:nvSpPr>
        <p:spPr bwMode="auto">
          <a:xfrm>
            <a:off x="7032625" y="3916363"/>
            <a:ext cx="16430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rgbClr val="FF6600"/>
                </a:solidFill>
              </a:rPr>
              <a:t>(both radii)</a:t>
            </a:r>
          </a:p>
        </p:txBody>
      </p:sp>
      <p:sp>
        <p:nvSpPr>
          <p:cNvPr id="248864" name="Text Box 32"/>
          <p:cNvSpPr txBox="1">
            <a:spLocks noChangeArrowheads="1"/>
          </p:cNvSpPr>
          <p:nvPr/>
        </p:nvSpPr>
        <p:spPr bwMode="auto">
          <a:xfrm>
            <a:off x="3687763" y="4440238"/>
            <a:ext cx="4140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So, angle OAC = angle OCA </a:t>
            </a:r>
          </a:p>
        </p:txBody>
      </p:sp>
      <p:sp>
        <p:nvSpPr>
          <p:cNvPr id="248865" name="Text Box 33"/>
          <p:cNvSpPr txBox="1">
            <a:spLocks noChangeArrowheads="1"/>
          </p:cNvSpPr>
          <p:nvPr/>
        </p:nvSpPr>
        <p:spPr bwMode="auto">
          <a:xfrm>
            <a:off x="3687763" y="4964113"/>
            <a:ext cx="518477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rgbClr val="FF6600"/>
                </a:solidFill>
              </a:rPr>
              <a:t>(angles at the base of an isosceles triangle)</a:t>
            </a:r>
          </a:p>
        </p:txBody>
      </p:sp>
      <p:sp>
        <p:nvSpPr>
          <p:cNvPr id="248867" name="Text Box 35"/>
          <p:cNvSpPr txBox="1">
            <a:spLocks noChangeArrowheads="1"/>
          </p:cNvSpPr>
          <p:nvPr/>
        </p:nvSpPr>
        <p:spPr bwMode="auto">
          <a:xfrm>
            <a:off x="3708400" y="5853113"/>
            <a:ext cx="35734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Let’s call these angles </a:t>
            </a:r>
            <a:r>
              <a:rPr lang="en-GB" i="1">
                <a:latin typeface="Times New Roman" pitchFamily="18" charset="0"/>
              </a:rPr>
              <a:t>x</a:t>
            </a:r>
            <a:r>
              <a:rPr lang="en-GB"/>
              <a:t>. </a:t>
            </a:r>
          </a:p>
        </p:txBody>
      </p:sp>
      <p:sp>
        <p:nvSpPr>
          <p:cNvPr id="248869" name="Rectangle 37"/>
          <p:cNvSpPr>
            <a:spLocks noChangeArrowheads="1"/>
          </p:cNvSpPr>
          <p:nvPr/>
        </p:nvSpPr>
        <p:spPr bwMode="auto">
          <a:xfrm>
            <a:off x="1217613" y="3138488"/>
            <a:ext cx="2984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GB" sz="1800" b="1" i="1">
                <a:latin typeface="Times New Roman" pitchFamily="18" charset="0"/>
              </a:rPr>
              <a:t>x</a:t>
            </a:r>
          </a:p>
        </p:txBody>
      </p:sp>
      <p:sp>
        <p:nvSpPr>
          <p:cNvPr id="248870" name="Rectangle 38"/>
          <p:cNvSpPr>
            <a:spLocks noChangeArrowheads="1"/>
          </p:cNvSpPr>
          <p:nvPr/>
        </p:nvSpPr>
        <p:spPr bwMode="auto">
          <a:xfrm>
            <a:off x="681038" y="3956050"/>
            <a:ext cx="2984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GB" sz="1800" b="1" i="1">
                <a:latin typeface="Times New Roman" pitchFamily="18" charset="0"/>
              </a:rPr>
              <a:t>x</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884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48872"/>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48859"/>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48860"/>
                                        </p:tgtEl>
                                        <p:attrNameLst>
                                          <p:attrName>style.visibility</p:attrName>
                                        </p:attrNameLst>
                                      </p:cBhvr>
                                      <p:to>
                                        <p:strVal val="visible"/>
                                      </p:to>
                                    </p:set>
                                    <p:animEffect transition="in" filter="wipe(down)">
                                      <p:cBhvr>
                                        <p:cTn id="17" dur="500"/>
                                        <p:tgtEl>
                                          <p:spTgt spid="24886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48861"/>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248862"/>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248863"/>
                                        </p:tgtEl>
                                        <p:attrNameLst>
                                          <p:attrName>style.visibility</p:attrName>
                                        </p:attrNameLst>
                                      </p:cBhvr>
                                      <p:to>
                                        <p:strVal val="visible"/>
                                      </p:to>
                                    </p:set>
                                  </p:childTnLst>
                                </p:cTn>
                              </p:par>
                            </p:childTnLst>
                          </p:cTn>
                        </p:par>
                      </p:childTnLst>
                    </p:cTn>
                  </p:par>
                  <p:par>
                    <p:cTn id="26" fill="hold" nodeType="clickPar">
                      <p:stCondLst>
                        <p:cond delay="indefinite"/>
                      </p:stCondLst>
                      <p:childTnLst>
                        <p:par>
                          <p:cTn id="27" fill="hold" nodeType="withGroup">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248864"/>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248865"/>
                                        </p:tgtEl>
                                        <p:attrNameLst>
                                          <p:attrName>style.visibility</p:attrName>
                                        </p:attrNameLst>
                                      </p:cBhvr>
                                      <p:to>
                                        <p:strVal val="visible"/>
                                      </p:to>
                                    </p:set>
                                  </p:childTnLst>
                                </p:cTn>
                              </p:par>
                            </p:childTnLst>
                          </p:cTn>
                        </p:par>
                      </p:childTnLst>
                    </p:cTn>
                  </p:par>
                  <p:par>
                    <p:cTn id="32" fill="hold" nodeType="clickPar">
                      <p:stCondLst>
                        <p:cond delay="indefinite"/>
                      </p:stCondLst>
                      <p:childTnLst>
                        <p:par>
                          <p:cTn id="33" fill="hold" nodeType="withGroup">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248867"/>
                                        </p:tgtEl>
                                        <p:attrNameLst>
                                          <p:attrName>style.visibility</p:attrName>
                                        </p:attrNameLst>
                                      </p:cBhvr>
                                      <p:to>
                                        <p:strVal val="visible"/>
                                      </p:to>
                                    </p:set>
                                  </p:childTnLst>
                                </p:cTn>
                              </p:par>
                            </p:childTnLst>
                          </p:cTn>
                        </p:par>
                        <p:par>
                          <p:cTn id="36" fill="hold" nodeType="afterGroup">
                            <p:stCondLst>
                              <p:cond delay="0"/>
                            </p:stCondLst>
                            <p:childTnLst>
                              <p:par>
                                <p:cTn id="37" presetID="1" presetClass="entr" presetSubtype="0" fill="hold" grpId="0" nodeType="afterEffect">
                                  <p:stCondLst>
                                    <p:cond delay="0"/>
                                  </p:stCondLst>
                                  <p:childTnLst>
                                    <p:set>
                                      <p:cBhvr>
                                        <p:cTn id="38" dur="1" fill="hold">
                                          <p:stCondLst>
                                            <p:cond delay="0"/>
                                          </p:stCondLst>
                                        </p:cTn>
                                        <p:tgtEl>
                                          <p:spTgt spid="248869"/>
                                        </p:tgtEl>
                                        <p:attrNameLst>
                                          <p:attrName>style.visibility</p:attrName>
                                        </p:attrNameLst>
                                      </p:cBhvr>
                                      <p:to>
                                        <p:strVal val="visible"/>
                                      </p:to>
                                    </p:set>
                                  </p:childTnLst>
                                </p:cTn>
                              </p:par>
                            </p:childTnLst>
                          </p:cTn>
                        </p:par>
                        <p:par>
                          <p:cTn id="39" fill="hold" nodeType="afterGroup">
                            <p:stCondLst>
                              <p:cond delay="0"/>
                            </p:stCondLst>
                            <p:childTnLst>
                              <p:par>
                                <p:cTn id="40" presetID="1" presetClass="entr" presetSubtype="0" fill="hold" grpId="0" nodeType="afterEffect">
                                  <p:stCondLst>
                                    <p:cond delay="0"/>
                                  </p:stCondLst>
                                  <p:childTnLst>
                                    <p:set>
                                      <p:cBhvr>
                                        <p:cTn id="41" dur="1" fill="hold">
                                          <p:stCondLst>
                                            <p:cond delay="0"/>
                                          </p:stCondLst>
                                        </p:cTn>
                                        <p:tgtEl>
                                          <p:spTgt spid="2488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8847" grpId="0"/>
      <p:bldP spid="248859" grpId="0"/>
      <p:bldP spid="248860" grpId="0" animBg="1"/>
      <p:bldP spid="248861" grpId="0"/>
      <p:bldP spid="248862" grpId="0"/>
      <p:bldP spid="248863" grpId="0"/>
      <p:bldP spid="248864" grpId="0"/>
      <p:bldP spid="248865" grpId="0"/>
      <p:bldP spid="248867" grpId="0"/>
      <p:bldP spid="248869" grpId="0"/>
      <p:bldP spid="248870" grpId="0"/>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3794"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5"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6" name="Rectangle 4"/>
          <p:cNvSpPr>
            <a:spLocks noGrp="1" noChangeArrowheads="1"/>
          </p:cNvSpPr>
          <p:nvPr>
            <p:ph type="title" idx="4294967295"/>
          </p:nvPr>
        </p:nvSpPr>
        <p:spPr>
          <a:xfrm>
            <a:off x="152400" y="152400"/>
            <a:ext cx="7772400" cy="609600"/>
          </a:xfrm>
          <a:noFill/>
        </p:spPr>
        <p:txBody>
          <a:bodyPr/>
          <a:lstStyle/>
          <a:p>
            <a:pPr eaLnBrk="1" hangingPunct="1"/>
            <a:r>
              <a:rPr lang="en-GB" smtClean="0">
                <a:solidFill>
                  <a:srgbClr val="5B0091"/>
                </a:solidFill>
              </a:rPr>
              <a:t>Right angles in a semicircle</a:t>
            </a:r>
            <a:endParaRPr lang="en-GB" smtClean="0"/>
          </a:p>
        </p:txBody>
      </p:sp>
      <p:sp>
        <p:nvSpPr>
          <p:cNvPr id="33797" name="Text Box 5"/>
          <p:cNvSpPr txBox="1">
            <a:spLocks noChangeArrowheads="1"/>
          </p:cNvSpPr>
          <p:nvPr/>
        </p:nvSpPr>
        <p:spPr bwMode="auto">
          <a:xfrm>
            <a:off x="231775" y="1093788"/>
            <a:ext cx="8732838"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We have just seen a demonstration that the angle in a semicircle is always a right angle.</a:t>
            </a:r>
            <a:endParaRPr lang="en-GB"/>
          </a:p>
        </p:txBody>
      </p:sp>
      <p:sp>
        <p:nvSpPr>
          <p:cNvPr id="33798" name="Text Box 7"/>
          <p:cNvSpPr txBox="1">
            <a:spLocks noChangeArrowheads="1"/>
          </p:cNvSpPr>
          <p:nvPr/>
        </p:nvSpPr>
        <p:spPr bwMode="auto">
          <a:xfrm>
            <a:off x="131763" y="4086225"/>
            <a:ext cx="3873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A</a:t>
            </a:r>
          </a:p>
        </p:txBody>
      </p:sp>
      <p:sp>
        <p:nvSpPr>
          <p:cNvPr id="33799" name="Text Box 8"/>
          <p:cNvSpPr txBox="1">
            <a:spLocks noChangeArrowheads="1"/>
          </p:cNvSpPr>
          <p:nvPr/>
        </p:nvSpPr>
        <p:spPr bwMode="auto">
          <a:xfrm>
            <a:off x="3248025" y="4086225"/>
            <a:ext cx="3873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B</a:t>
            </a:r>
          </a:p>
        </p:txBody>
      </p:sp>
      <p:sp>
        <p:nvSpPr>
          <p:cNvPr id="33800" name="Text Box 9"/>
          <p:cNvSpPr txBox="1">
            <a:spLocks noChangeArrowheads="1"/>
          </p:cNvSpPr>
          <p:nvPr/>
        </p:nvSpPr>
        <p:spPr bwMode="auto">
          <a:xfrm>
            <a:off x="1087438" y="2636838"/>
            <a:ext cx="4048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C</a:t>
            </a:r>
          </a:p>
        </p:txBody>
      </p:sp>
      <p:grpSp>
        <p:nvGrpSpPr>
          <p:cNvPr id="33801" name="Group 11"/>
          <p:cNvGrpSpPr>
            <a:grpSpLocks/>
          </p:cNvGrpSpPr>
          <p:nvPr/>
        </p:nvGrpSpPr>
        <p:grpSpPr bwMode="auto">
          <a:xfrm>
            <a:off x="584200" y="2997200"/>
            <a:ext cx="2592388" cy="2592388"/>
            <a:chOff x="368" y="1888"/>
            <a:chExt cx="1633" cy="1633"/>
          </a:xfrm>
        </p:grpSpPr>
        <p:sp>
          <p:nvSpPr>
            <p:cNvPr id="33813" name="Oval 12"/>
            <p:cNvSpPr>
              <a:spLocks noChangeArrowheads="1"/>
            </p:cNvSpPr>
            <p:nvPr/>
          </p:nvSpPr>
          <p:spPr bwMode="auto">
            <a:xfrm>
              <a:off x="368" y="1888"/>
              <a:ext cx="1633" cy="1633"/>
            </a:xfrm>
            <a:prstGeom prst="ellipse">
              <a:avLst/>
            </a:prstGeom>
            <a:gradFill rotWithShape="1">
              <a:gsLst>
                <a:gs pos="0">
                  <a:srgbClr val="D0EEAC"/>
                </a:gs>
                <a:gs pos="100000">
                  <a:srgbClr val="EBF8DC"/>
                </a:gs>
              </a:gsLst>
              <a:lin ang="18900000" scaled="1"/>
            </a:gra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814" name="Line 13"/>
            <p:cNvSpPr>
              <a:spLocks noChangeShapeType="1"/>
            </p:cNvSpPr>
            <p:nvPr/>
          </p:nvSpPr>
          <p:spPr bwMode="auto">
            <a:xfrm>
              <a:off x="368" y="2704"/>
              <a:ext cx="1633"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815" name="Line 14"/>
            <p:cNvSpPr>
              <a:spLocks noChangeShapeType="1"/>
            </p:cNvSpPr>
            <p:nvPr/>
          </p:nvSpPr>
          <p:spPr bwMode="auto">
            <a:xfrm flipV="1">
              <a:off x="368" y="1947"/>
              <a:ext cx="511" cy="757"/>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816" name="Line 15"/>
            <p:cNvSpPr>
              <a:spLocks noChangeShapeType="1"/>
            </p:cNvSpPr>
            <p:nvPr/>
          </p:nvSpPr>
          <p:spPr bwMode="auto">
            <a:xfrm>
              <a:off x="878" y="1951"/>
              <a:ext cx="1123" cy="753"/>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817" name="Oval 16"/>
            <p:cNvSpPr>
              <a:spLocks noChangeArrowheads="1"/>
            </p:cNvSpPr>
            <p:nvPr/>
          </p:nvSpPr>
          <p:spPr bwMode="auto">
            <a:xfrm>
              <a:off x="1162" y="2682"/>
              <a:ext cx="45" cy="45"/>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818" name="Text Box 17"/>
            <p:cNvSpPr txBox="1">
              <a:spLocks noChangeArrowheads="1"/>
            </p:cNvSpPr>
            <p:nvPr/>
          </p:nvSpPr>
          <p:spPr bwMode="auto">
            <a:xfrm>
              <a:off x="1025" y="2694"/>
              <a:ext cx="26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O</a:t>
              </a:r>
            </a:p>
          </p:txBody>
        </p:sp>
        <p:sp>
          <p:nvSpPr>
            <p:cNvPr id="33819" name="Line 18"/>
            <p:cNvSpPr>
              <a:spLocks noChangeShapeType="1"/>
            </p:cNvSpPr>
            <p:nvPr/>
          </p:nvSpPr>
          <p:spPr bwMode="auto">
            <a:xfrm>
              <a:off x="874" y="1951"/>
              <a:ext cx="310" cy="75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3802" name="Rectangle 25"/>
          <p:cNvSpPr>
            <a:spLocks noChangeArrowheads="1"/>
          </p:cNvSpPr>
          <p:nvPr/>
        </p:nvSpPr>
        <p:spPr bwMode="auto">
          <a:xfrm>
            <a:off x="1217613" y="3138488"/>
            <a:ext cx="2984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GB" sz="1800" b="1" i="1">
                <a:latin typeface="Times New Roman" pitchFamily="18" charset="0"/>
              </a:rPr>
              <a:t>x</a:t>
            </a:r>
          </a:p>
        </p:txBody>
      </p:sp>
      <p:sp>
        <p:nvSpPr>
          <p:cNvPr id="33803" name="Rectangle 26"/>
          <p:cNvSpPr>
            <a:spLocks noChangeArrowheads="1"/>
          </p:cNvSpPr>
          <p:nvPr/>
        </p:nvSpPr>
        <p:spPr bwMode="auto">
          <a:xfrm>
            <a:off x="681038" y="3956050"/>
            <a:ext cx="2984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GB" sz="1800" b="1" i="1">
                <a:latin typeface="Times New Roman" pitchFamily="18" charset="0"/>
              </a:rPr>
              <a:t>x</a:t>
            </a:r>
          </a:p>
        </p:txBody>
      </p:sp>
      <p:sp>
        <p:nvSpPr>
          <p:cNvPr id="275483" name="Text Box 27"/>
          <p:cNvSpPr txBox="1">
            <a:spLocks noChangeArrowheads="1"/>
          </p:cNvSpPr>
          <p:nvPr/>
        </p:nvSpPr>
        <p:spPr bwMode="auto">
          <a:xfrm>
            <a:off x="3687763" y="2552700"/>
            <a:ext cx="23764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In triangle BOC,</a:t>
            </a:r>
          </a:p>
        </p:txBody>
      </p:sp>
      <p:sp>
        <p:nvSpPr>
          <p:cNvPr id="275484" name="Text Box 28"/>
          <p:cNvSpPr txBox="1">
            <a:spLocks noChangeArrowheads="1"/>
          </p:cNvSpPr>
          <p:nvPr/>
        </p:nvSpPr>
        <p:spPr bwMode="auto">
          <a:xfrm>
            <a:off x="4932363" y="3124200"/>
            <a:ext cx="14271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OB = OC</a:t>
            </a:r>
          </a:p>
        </p:txBody>
      </p:sp>
      <p:sp>
        <p:nvSpPr>
          <p:cNvPr id="275485" name="Text Box 29"/>
          <p:cNvSpPr txBox="1">
            <a:spLocks noChangeArrowheads="1"/>
          </p:cNvSpPr>
          <p:nvPr/>
        </p:nvSpPr>
        <p:spPr bwMode="auto">
          <a:xfrm>
            <a:off x="7032625" y="3124200"/>
            <a:ext cx="16430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rgbClr val="FF6600"/>
                </a:solidFill>
              </a:rPr>
              <a:t>(both radii)</a:t>
            </a:r>
          </a:p>
        </p:txBody>
      </p:sp>
      <p:sp>
        <p:nvSpPr>
          <p:cNvPr id="275486" name="Text Box 30"/>
          <p:cNvSpPr txBox="1">
            <a:spLocks noChangeArrowheads="1"/>
          </p:cNvSpPr>
          <p:nvPr/>
        </p:nvSpPr>
        <p:spPr bwMode="auto">
          <a:xfrm>
            <a:off x="3687763" y="3695700"/>
            <a:ext cx="4140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So, angle OBC = angle OCB </a:t>
            </a:r>
          </a:p>
        </p:txBody>
      </p:sp>
      <p:sp>
        <p:nvSpPr>
          <p:cNvPr id="275487" name="Text Box 31"/>
          <p:cNvSpPr txBox="1">
            <a:spLocks noChangeArrowheads="1"/>
          </p:cNvSpPr>
          <p:nvPr/>
        </p:nvSpPr>
        <p:spPr bwMode="auto">
          <a:xfrm>
            <a:off x="3687763" y="4267200"/>
            <a:ext cx="518477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rgbClr val="FF6600"/>
                </a:solidFill>
              </a:rPr>
              <a:t>(angles at the base of an isosceles triangle)</a:t>
            </a:r>
          </a:p>
        </p:txBody>
      </p:sp>
      <p:sp>
        <p:nvSpPr>
          <p:cNvPr id="275488" name="Text Box 32"/>
          <p:cNvSpPr txBox="1">
            <a:spLocks noChangeArrowheads="1"/>
          </p:cNvSpPr>
          <p:nvPr/>
        </p:nvSpPr>
        <p:spPr bwMode="auto">
          <a:xfrm>
            <a:off x="3708400" y="5203825"/>
            <a:ext cx="35734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Let’s call these angles </a:t>
            </a:r>
            <a:r>
              <a:rPr lang="en-GB" i="1">
                <a:latin typeface="Times New Roman" pitchFamily="18" charset="0"/>
              </a:rPr>
              <a:t>y</a:t>
            </a:r>
            <a:r>
              <a:rPr lang="en-GB"/>
              <a:t>. </a:t>
            </a:r>
          </a:p>
        </p:txBody>
      </p:sp>
      <p:sp>
        <p:nvSpPr>
          <p:cNvPr id="33810" name="Text Box 33"/>
          <p:cNvSpPr txBox="1">
            <a:spLocks noChangeArrowheads="1"/>
          </p:cNvSpPr>
          <p:nvPr/>
        </p:nvSpPr>
        <p:spPr bwMode="auto">
          <a:xfrm>
            <a:off x="231775" y="1981200"/>
            <a:ext cx="87328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We can </a:t>
            </a:r>
            <a:r>
              <a:rPr lang="en-US" b="1">
                <a:solidFill>
                  <a:srgbClr val="FF6600"/>
                </a:solidFill>
              </a:rPr>
              <a:t>prove</a:t>
            </a:r>
            <a:r>
              <a:rPr lang="en-US"/>
              <a:t> this result as follows:</a:t>
            </a:r>
            <a:endParaRPr lang="en-GB"/>
          </a:p>
        </p:txBody>
      </p:sp>
      <p:sp>
        <p:nvSpPr>
          <p:cNvPr id="275490" name="Rectangle 34"/>
          <p:cNvSpPr>
            <a:spLocks noChangeArrowheads="1"/>
          </p:cNvSpPr>
          <p:nvPr/>
        </p:nvSpPr>
        <p:spPr bwMode="auto">
          <a:xfrm>
            <a:off x="1514475" y="3170238"/>
            <a:ext cx="2857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GB" sz="1800" b="1" i="1">
                <a:latin typeface="Times New Roman" pitchFamily="18" charset="0"/>
              </a:rPr>
              <a:t>y</a:t>
            </a:r>
          </a:p>
        </p:txBody>
      </p:sp>
      <p:sp>
        <p:nvSpPr>
          <p:cNvPr id="275491" name="Rectangle 35"/>
          <p:cNvSpPr>
            <a:spLocks noChangeArrowheads="1"/>
          </p:cNvSpPr>
          <p:nvPr/>
        </p:nvSpPr>
        <p:spPr bwMode="auto">
          <a:xfrm>
            <a:off x="2622550" y="3941763"/>
            <a:ext cx="2857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GB" sz="1800" b="1" i="1">
                <a:latin typeface="Times New Roman" pitchFamily="18" charset="0"/>
              </a:rPr>
              <a:t>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27548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7548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7548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7548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75487"/>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75488"/>
                                        </p:tgtEl>
                                        <p:attrNameLst>
                                          <p:attrName>style.visibility</p:attrName>
                                        </p:attrNameLst>
                                      </p:cBhvr>
                                      <p:to>
                                        <p:strVal val="visible"/>
                                      </p:to>
                                    </p:set>
                                  </p:childTnLst>
                                </p:cTn>
                              </p:par>
                            </p:childTnLst>
                          </p:cTn>
                        </p:par>
                        <p:par>
                          <p:cTn id="21" fill="hold" nodeType="afterGroup">
                            <p:stCondLst>
                              <p:cond delay="0"/>
                            </p:stCondLst>
                            <p:childTnLst>
                              <p:par>
                                <p:cTn id="22" presetID="1" presetClass="entr" presetSubtype="0" fill="hold" grpId="0" nodeType="afterEffect">
                                  <p:stCondLst>
                                    <p:cond delay="0"/>
                                  </p:stCondLst>
                                  <p:childTnLst>
                                    <p:set>
                                      <p:cBhvr>
                                        <p:cTn id="23" dur="1" fill="hold">
                                          <p:stCondLst>
                                            <p:cond delay="0"/>
                                          </p:stCondLst>
                                        </p:cTn>
                                        <p:tgtEl>
                                          <p:spTgt spid="275491"/>
                                        </p:tgtEl>
                                        <p:attrNameLst>
                                          <p:attrName>style.visibility</p:attrName>
                                        </p:attrNameLst>
                                      </p:cBhvr>
                                      <p:to>
                                        <p:strVal val="visible"/>
                                      </p:to>
                                    </p:set>
                                  </p:childTnLst>
                                </p:cTn>
                              </p:par>
                            </p:childTnLst>
                          </p:cTn>
                        </p:par>
                        <p:par>
                          <p:cTn id="24" fill="hold" nodeType="afterGroup">
                            <p:stCondLst>
                              <p:cond delay="0"/>
                            </p:stCondLst>
                            <p:childTnLst>
                              <p:par>
                                <p:cTn id="25" presetID="1" presetClass="entr" presetSubtype="0" fill="hold" grpId="0" nodeType="afterEffect">
                                  <p:stCondLst>
                                    <p:cond delay="0"/>
                                  </p:stCondLst>
                                  <p:childTnLst>
                                    <p:set>
                                      <p:cBhvr>
                                        <p:cTn id="26" dur="1" fill="hold">
                                          <p:stCondLst>
                                            <p:cond delay="0"/>
                                          </p:stCondLst>
                                        </p:cTn>
                                        <p:tgtEl>
                                          <p:spTgt spid="27549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5483" grpId="0"/>
      <p:bldP spid="275484" grpId="0"/>
      <p:bldP spid="275485" grpId="0"/>
      <p:bldP spid="275486" grpId="0"/>
      <p:bldP spid="275487" grpId="0"/>
      <p:bldP spid="275488" grpId="0"/>
      <p:bldP spid="275490" grpId="0"/>
      <p:bldP spid="275491" grpId="0"/>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4818"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19"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0" name="Rectangle 4"/>
          <p:cNvSpPr>
            <a:spLocks noGrp="1" noChangeArrowheads="1"/>
          </p:cNvSpPr>
          <p:nvPr>
            <p:ph type="title" idx="4294967295"/>
          </p:nvPr>
        </p:nvSpPr>
        <p:spPr>
          <a:xfrm>
            <a:off x="152400" y="152400"/>
            <a:ext cx="7772400" cy="609600"/>
          </a:xfrm>
          <a:noFill/>
        </p:spPr>
        <p:txBody>
          <a:bodyPr/>
          <a:lstStyle/>
          <a:p>
            <a:pPr eaLnBrk="1" hangingPunct="1"/>
            <a:r>
              <a:rPr lang="en-GB" smtClean="0">
                <a:solidFill>
                  <a:srgbClr val="5B0091"/>
                </a:solidFill>
              </a:rPr>
              <a:t>Right angles in a semicircle</a:t>
            </a:r>
            <a:endParaRPr lang="en-GB" smtClean="0"/>
          </a:p>
        </p:txBody>
      </p:sp>
      <p:sp>
        <p:nvSpPr>
          <p:cNvPr id="34821" name="Text Box 5"/>
          <p:cNvSpPr txBox="1">
            <a:spLocks noChangeArrowheads="1"/>
          </p:cNvSpPr>
          <p:nvPr/>
        </p:nvSpPr>
        <p:spPr bwMode="auto">
          <a:xfrm>
            <a:off x="231775" y="1093788"/>
            <a:ext cx="8732838"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We have just seen a demonstration that the angle in a semicircle is always a right angle.</a:t>
            </a:r>
            <a:endParaRPr lang="en-GB"/>
          </a:p>
        </p:txBody>
      </p:sp>
      <p:sp>
        <p:nvSpPr>
          <p:cNvPr id="34822" name="Text Box 6"/>
          <p:cNvSpPr txBox="1">
            <a:spLocks noChangeArrowheads="1"/>
          </p:cNvSpPr>
          <p:nvPr/>
        </p:nvSpPr>
        <p:spPr bwMode="auto">
          <a:xfrm>
            <a:off x="131763" y="4086225"/>
            <a:ext cx="3873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A</a:t>
            </a:r>
          </a:p>
        </p:txBody>
      </p:sp>
      <p:sp>
        <p:nvSpPr>
          <p:cNvPr id="34823" name="Text Box 7"/>
          <p:cNvSpPr txBox="1">
            <a:spLocks noChangeArrowheads="1"/>
          </p:cNvSpPr>
          <p:nvPr/>
        </p:nvSpPr>
        <p:spPr bwMode="auto">
          <a:xfrm>
            <a:off x="3248025" y="4086225"/>
            <a:ext cx="3873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B</a:t>
            </a:r>
          </a:p>
        </p:txBody>
      </p:sp>
      <p:sp>
        <p:nvSpPr>
          <p:cNvPr id="34824" name="Text Box 8"/>
          <p:cNvSpPr txBox="1">
            <a:spLocks noChangeArrowheads="1"/>
          </p:cNvSpPr>
          <p:nvPr/>
        </p:nvSpPr>
        <p:spPr bwMode="auto">
          <a:xfrm>
            <a:off x="1087438" y="2636838"/>
            <a:ext cx="4048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C</a:t>
            </a:r>
          </a:p>
        </p:txBody>
      </p:sp>
      <p:grpSp>
        <p:nvGrpSpPr>
          <p:cNvPr id="34825" name="Group 9"/>
          <p:cNvGrpSpPr>
            <a:grpSpLocks/>
          </p:cNvGrpSpPr>
          <p:nvPr/>
        </p:nvGrpSpPr>
        <p:grpSpPr bwMode="auto">
          <a:xfrm>
            <a:off x="584200" y="2997200"/>
            <a:ext cx="2592388" cy="2592388"/>
            <a:chOff x="368" y="1888"/>
            <a:chExt cx="1633" cy="1633"/>
          </a:xfrm>
        </p:grpSpPr>
        <p:sp>
          <p:nvSpPr>
            <p:cNvPr id="34838" name="Oval 10"/>
            <p:cNvSpPr>
              <a:spLocks noChangeArrowheads="1"/>
            </p:cNvSpPr>
            <p:nvPr/>
          </p:nvSpPr>
          <p:spPr bwMode="auto">
            <a:xfrm>
              <a:off x="368" y="1888"/>
              <a:ext cx="1633" cy="1633"/>
            </a:xfrm>
            <a:prstGeom prst="ellipse">
              <a:avLst/>
            </a:prstGeom>
            <a:gradFill rotWithShape="1">
              <a:gsLst>
                <a:gs pos="0">
                  <a:srgbClr val="D0EEAC"/>
                </a:gs>
                <a:gs pos="100000">
                  <a:srgbClr val="EBF8DC"/>
                </a:gs>
              </a:gsLst>
              <a:lin ang="18900000" scaled="1"/>
            </a:gra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4839" name="Line 11"/>
            <p:cNvSpPr>
              <a:spLocks noChangeShapeType="1"/>
            </p:cNvSpPr>
            <p:nvPr/>
          </p:nvSpPr>
          <p:spPr bwMode="auto">
            <a:xfrm>
              <a:off x="368" y="2704"/>
              <a:ext cx="1633"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40" name="Line 12"/>
            <p:cNvSpPr>
              <a:spLocks noChangeShapeType="1"/>
            </p:cNvSpPr>
            <p:nvPr/>
          </p:nvSpPr>
          <p:spPr bwMode="auto">
            <a:xfrm flipV="1">
              <a:off x="368" y="1947"/>
              <a:ext cx="511" cy="757"/>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41" name="Line 13"/>
            <p:cNvSpPr>
              <a:spLocks noChangeShapeType="1"/>
            </p:cNvSpPr>
            <p:nvPr/>
          </p:nvSpPr>
          <p:spPr bwMode="auto">
            <a:xfrm>
              <a:off x="878" y="1951"/>
              <a:ext cx="1123" cy="753"/>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42" name="Oval 14"/>
            <p:cNvSpPr>
              <a:spLocks noChangeArrowheads="1"/>
            </p:cNvSpPr>
            <p:nvPr/>
          </p:nvSpPr>
          <p:spPr bwMode="auto">
            <a:xfrm>
              <a:off x="1162" y="2682"/>
              <a:ext cx="45" cy="45"/>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4843" name="Text Box 15"/>
            <p:cNvSpPr txBox="1">
              <a:spLocks noChangeArrowheads="1"/>
            </p:cNvSpPr>
            <p:nvPr/>
          </p:nvSpPr>
          <p:spPr bwMode="auto">
            <a:xfrm>
              <a:off x="1025" y="2694"/>
              <a:ext cx="26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O</a:t>
              </a:r>
            </a:p>
          </p:txBody>
        </p:sp>
        <p:sp>
          <p:nvSpPr>
            <p:cNvPr id="34844" name="Line 16"/>
            <p:cNvSpPr>
              <a:spLocks noChangeShapeType="1"/>
            </p:cNvSpPr>
            <p:nvPr/>
          </p:nvSpPr>
          <p:spPr bwMode="auto">
            <a:xfrm>
              <a:off x="874" y="1951"/>
              <a:ext cx="310" cy="75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4826" name="Rectangle 17"/>
          <p:cNvSpPr>
            <a:spLocks noChangeArrowheads="1"/>
          </p:cNvSpPr>
          <p:nvPr/>
        </p:nvSpPr>
        <p:spPr bwMode="auto">
          <a:xfrm>
            <a:off x="1217613" y="3138488"/>
            <a:ext cx="2984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GB" sz="1800" b="1" i="1">
                <a:latin typeface="Times New Roman" pitchFamily="18" charset="0"/>
              </a:rPr>
              <a:t>x</a:t>
            </a:r>
          </a:p>
        </p:txBody>
      </p:sp>
      <p:sp>
        <p:nvSpPr>
          <p:cNvPr id="34827" name="Rectangle 18"/>
          <p:cNvSpPr>
            <a:spLocks noChangeArrowheads="1"/>
          </p:cNvSpPr>
          <p:nvPr/>
        </p:nvSpPr>
        <p:spPr bwMode="auto">
          <a:xfrm>
            <a:off x="681038" y="3956050"/>
            <a:ext cx="2984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GB" sz="1800" b="1" i="1">
                <a:latin typeface="Times New Roman" pitchFamily="18" charset="0"/>
              </a:rPr>
              <a:t>x</a:t>
            </a:r>
          </a:p>
        </p:txBody>
      </p:sp>
      <p:sp>
        <p:nvSpPr>
          <p:cNvPr id="277523" name="Text Box 19"/>
          <p:cNvSpPr txBox="1">
            <a:spLocks noChangeArrowheads="1"/>
          </p:cNvSpPr>
          <p:nvPr/>
        </p:nvSpPr>
        <p:spPr bwMode="auto">
          <a:xfrm>
            <a:off x="3563938" y="2552700"/>
            <a:ext cx="23764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In triangle ABC,</a:t>
            </a:r>
          </a:p>
        </p:txBody>
      </p:sp>
      <p:sp>
        <p:nvSpPr>
          <p:cNvPr id="277524" name="Text Box 20"/>
          <p:cNvSpPr txBox="1">
            <a:spLocks noChangeArrowheads="1"/>
          </p:cNvSpPr>
          <p:nvPr/>
        </p:nvSpPr>
        <p:spPr bwMode="auto">
          <a:xfrm>
            <a:off x="3563938" y="3125788"/>
            <a:ext cx="27082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x </a:t>
            </a:r>
            <a:r>
              <a:rPr lang="en-GB" i="1"/>
              <a:t>+ </a:t>
            </a:r>
            <a:r>
              <a:rPr lang="en-GB" i="1">
                <a:latin typeface="Times New Roman" pitchFamily="18" charset="0"/>
              </a:rPr>
              <a:t>x </a:t>
            </a:r>
            <a:r>
              <a:rPr lang="en-GB" i="1"/>
              <a:t>+ </a:t>
            </a:r>
            <a:r>
              <a:rPr lang="en-GB" i="1">
                <a:latin typeface="Times New Roman" pitchFamily="18" charset="0"/>
              </a:rPr>
              <a:t>y </a:t>
            </a:r>
            <a:r>
              <a:rPr lang="en-GB" i="1"/>
              <a:t>+ </a:t>
            </a:r>
            <a:r>
              <a:rPr lang="en-GB" i="1">
                <a:latin typeface="Times New Roman" pitchFamily="18" charset="0"/>
              </a:rPr>
              <a:t>y </a:t>
            </a:r>
            <a:r>
              <a:rPr lang="en-GB"/>
              <a:t>= 180</a:t>
            </a:r>
            <a:r>
              <a:rPr lang="en-US"/>
              <a:t>°</a:t>
            </a:r>
          </a:p>
        </p:txBody>
      </p:sp>
      <p:sp>
        <p:nvSpPr>
          <p:cNvPr id="277525" name="Text Box 21"/>
          <p:cNvSpPr txBox="1">
            <a:spLocks noChangeArrowheads="1"/>
          </p:cNvSpPr>
          <p:nvPr/>
        </p:nvSpPr>
        <p:spPr bwMode="auto">
          <a:xfrm>
            <a:off x="6107113" y="3124200"/>
            <a:ext cx="29829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rgbClr val="FF6600"/>
                </a:solidFill>
              </a:rPr>
              <a:t>(angles in a triangle)</a:t>
            </a:r>
          </a:p>
        </p:txBody>
      </p:sp>
      <p:sp>
        <p:nvSpPr>
          <p:cNvPr id="277526" name="Text Box 22"/>
          <p:cNvSpPr txBox="1">
            <a:spLocks noChangeArrowheads="1"/>
          </p:cNvSpPr>
          <p:nvPr/>
        </p:nvSpPr>
        <p:spPr bwMode="auto">
          <a:xfrm>
            <a:off x="4160838" y="3697288"/>
            <a:ext cx="21018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2</a:t>
            </a:r>
            <a:r>
              <a:rPr lang="en-GB" i="1">
                <a:latin typeface="Times New Roman" pitchFamily="18" charset="0"/>
              </a:rPr>
              <a:t>x </a:t>
            </a:r>
            <a:r>
              <a:rPr lang="en-GB" i="1"/>
              <a:t>+ </a:t>
            </a:r>
            <a:r>
              <a:rPr lang="en-GB"/>
              <a:t>2</a:t>
            </a:r>
            <a:r>
              <a:rPr lang="en-GB" i="1">
                <a:latin typeface="Times New Roman" pitchFamily="18" charset="0"/>
              </a:rPr>
              <a:t>y </a:t>
            </a:r>
            <a:r>
              <a:rPr lang="en-GB"/>
              <a:t>= 180</a:t>
            </a:r>
            <a:r>
              <a:rPr lang="en-US"/>
              <a:t>°</a:t>
            </a:r>
            <a:endParaRPr lang="en-GB"/>
          </a:p>
        </p:txBody>
      </p:sp>
      <p:sp>
        <p:nvSpPr>
          <p:cNvPr id="277527" name="Text Box 23"/>
          <p:cNvSpPr txBox="1">
            <a:spLocks noChangeArrowheads="1"/>
          </p:cNvSpPr>
          <p:nvPr/>
        </p:nvSpPr>
        <p:spPr bwMode="auto">
          <a:xfrm>
            <a:off x="4160838" y="4267200"/>
            <a:ext cx="21796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2(</a:t>
            </a:r>
            <a:r>
              <a:rPr lang="en-GB" i="1">
                <a:latin typeface="Times New Roman" pitchFamily="18" charset="0"/>
              </a:rPr>
              <a:t>x </a:t>
            </a:r>
            <a:r>
              <a:rPr lang="en-GB" i="1"/>
              <a:t>+ </a:t>
            </a:r>
            <a:r>
              <a:rPr lang="en-GB" i="1">
                <a:latin typeface="Times New Roman" pitchFamily="18" charset="0"/>
              </a:rPr>
              <a:t>y</a:t>
            </a:r>
            <a:r>
              <a:rPr lang="en-GB"/>
              <a:t>)</a:t>
            </a:r>
            <a:r>
              <a:rPr lang="en-GB" i="1">
                <a:latin typeface="Times New Roman" pitchFamily="18" charset="0"/>
              </a:rPr>
              <a:t> </a:t>
            </a:r>
            <a:r>
              <a:rPr lang="en-GB"/>
              <a:t>= 180</a:t>
            </a:r>
            <a:r>
              <a:rPr lang="en-US"/>
              <a:t>°</a:t>
            </a:r>
            <a:endParaRPr lang="en-GB"/>
          </a:p>
        </p:txBody>
      </p:sp>
      <p:sp>
        <p:nvSpPr>
          <p:cNvPr id="34833" name="Text Box 25"/>
          <p:cNvSpPr txBox="1">
            <a:spLocks noChangeArrowheads="1"/>
          </p:cNvSpPr>
          <p:nvPr/>
        </p:nvSpPr>
        <p:spPr bwMode="auto">
          <a:xfrm>
            <a:off x="231775" y="1981200"/>
            <a:ext cx="87328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We can </a:t>
            </a:r>
            <a:r>
              <a:rPr lang="en-US" b="1">
                <a:solidFill>
                  <a:srgbClr val="FF6600"/>
                </a:solidFill>
              </a:rPr>
              <a:t>prove</a:t>
            </a:r>
            <a:r>
              <a:rPr lang="en-US"/>
              <a:t> this result as follows:</a:t>
            </a:r>
            <a:endParaRPr lang="en-GB"/>
          </a:p>
        </p:txBody>
      </p:sp>
      <p:sp>
        <p:nvSpPr>
          <p:cNvPr id="34834" name="Rectangle 26"/>
          <p:cNvSpPr>
            <a:spLocks noChangeArrowheads="1"/>
          </p:cNvSpPr>
          <p:nvPr/>
        </p:nvSpPr>
        <p:spPr bwMode="auto">
          <a:xfrm>
            <a:off x="1514475" y="3170238"/>
            <a:ext cx="2857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GB" sz="1800" b="1" i="1">
                <a:latin typeface="Times New Roman" pitchFamily="18" charset="0"/>
              </a:rPr>
              <a:t>y</a:t>
            </a:r>
          </a:p>
        </p:txBody>
      </p:sp>
      <p:sp>
        <p:nvSpPr>
          <p:cNvPr id="34835" name="Rectangle 27"/>
          <p:cNvSpPr>
            <a:spLocks noChangeArrowheads="1"/>
          </p:cNvSpPr>
          <p:nvPr/>
        </p:nvSpPr>
        <p:spPr bwMode="auto">
          <a:xfrm>
            <a:off x="2622550" y="3941763"/>
            <a:ext cx="2857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GB" sz="1800" b="1" i="1">
                <a:latin typeface="Times New Roman" pitchFamily="18" charset="0"/>
              </a:rPr>
              <a:t>y</a:t>
            </a:r>
          </a:p>
        </p:txBody>
      </p:sp>
      <p:sp>
        <p:nvSpPr>
          <p:cNvPr id="277532" name="Text Box 28"/>
          <p:cNvSpPr txBox="1">
            <a:spLocks noChangeArrowheads="1"/>
          </p:cNvSpPr>
          <p:nvPr/>
        </p:nvSpPr>
        <p:spPr bwMode="auto">
          <a:xfrm>
            <a:off x="4521200" y="4797425"/>
            <a:ext cx="16557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x </a:t>
            </a:r>
            <a:r>
              <a:rPr lang="en-GB" i="1"/>
              <a:t>+ </a:t>
            </a:r>
            <a:r>
              <a:rPr lang="en-GB" i="1">
                <a:latin typeface="Times New Roman" pitchFamily="18" charset="0"/>
              </a:rPr>
              <a:t>y </a:t>
            </a:r>
            <a:r>
              <a:rPr lang="en-GB"/>
              <a:t>= 90</a:t>
            </a:r>
            <a:r>
              <a:rPr lang="en-US"/>
              <a:t>°</a:t>
            </a:r>
            <a:endParaRPr lang="en-GB"/>
          </a:p>
        </p:txBody>
      </p:sp>
      <p:sp>
        <p:nvSpPr>
          <p:cNvPr id="277533" name="Text Box 29"/>
          <p:cNvSpPr txBox="1">
            <a:spLocks noChangeArrowheads="1"/>
          </p:cNvSpPr>
          <p:nvPr/>
        </p:nvSpPr>
        <p:spPr bwMode="auto">
          <a:xfrm>
            <a:off x="3635375" y="5465763"/>
            <a:ext cx="35147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Angle ACB = </a:t>
            </a:r>
            <a:r>
              <a:rPr lang="en-GB" i="1">
                <a:latin typeface="Times New Roman" pitchFamily="18" charset="0"/>
              </a:rPr>
              <a:t>x </a:t>
            </a:r>
            <a:r>
              <a:rPr lang="en-GB" i="1"/>
              <a:t>+ </a:t>
            </a:r>
            <a:r>
              <a:rPr lang="en-GB" i="1">
                <a:latin typeface="Times New Roman" pitchFamily="18" charset="0"/>
              </a:rPr>
              <a:t>y </a:t>
            </a:r>
            <a:r>
              <a:rPr lang="en-GB"/>
              <a:t>= 90</a:t>
            </a:r>
            <a:r>
              <a:rPr lang="en-US"/>
              <a:t>°</a:t>
            </a:r>
            <a:r>
              <a:rPr lang="en-GB"/>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27752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7752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7752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7752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77527"/>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77532"/>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775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7523" grpId="0"/>
      <p:bldP spid="277524" grpId="0"/>
      <p:bldP spid="277525" grpId="0"/>
      <p:bldP spid="277526" grpId="0"/>
      <p:bldP spid="277527" grpId="0"/>
      <p:bldP spid="277532" grpId="0"/>
      <p:bldP spid="277533" grpId="0"/>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5842"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3"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4" name="Rectangle 4"/>
          <p:cNvSpPr>
            <a:spLocks noGrp="1" noChangeArrowheads="1"/>
          </p:cNvSpPr>
          <p:nvPr>
            <p:ph type="title" idx="4294967295"/>
          </p:nvPr>
        </p:nvSpPr>
        <p:spPr>
          <a:xfrm>
            <a:off x="152400" y="152400"/>
            <a:ext cx="7772400" cy="609600"/>
          </a:xfrm>
          <a:noFill/>
        </p:spPr>
        <p:txBody>
          <a:bodyPr/>
          <a:lstStyle/>
          <a:p>
            <a:pPr eaLnBrk="1" hangingPunct="1"/>
            <a:r>
              <a:rPr lang="en-GB" smtClean="0">
                <a:solidFill>
                  <a:srgbClr val="5B0091"/>
                </a:solidFill>
              </a:rPr>
              <a:t>Calculating the size of unknown angles</a:t>
            </a:r>
            <a:endParaRPr lang="en-GB" smtClean="0"/>
          </a:p>
        </p:txBody>
      </p:sp>
      <p:sp>
        <p:nvSpPr>
          <p:cNvPr id="35845" name="Text Box 5"/>
          <p:cNvSpPr txBox="1">
            <a:spLocks noChangeArrowheads="1"/>
          </p:cNvSpPr>
          <p:nvPr/>
        </p:nvSpPr>
        <p:spPr bwMode="auto">
          <a:xfrm>
            <a:off x="231775" y="1093788"/>
            <a:ext cx="8732838"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Calculate the size of the labeled angles in the following diagram:</a:t>
            </a:r>
            <a:endParaRPr lang="en-GB"/>
          </a:p>
        </p:txBody>
      </p:sp>
      <p:sp>
        <p:nvSpPr>
          <p:cNvPr id="293933" name="Text Box 45"/>
          <p:cNvSpPr txBox="1">
            <a:spLocks noChangeArrowheads="1"/>
          </p:cNvSpPr>
          <p:nvPr/>
        </p:nvSpPr>
        <p:spPr bwMode="auto">
          <a:xfrm>
            <a:off x="4140200" y="1773238"/>
            <a:ext cx="4716463"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a</a:t>
            </a:r>
            <a:r>
              <a:rPr lang="en-GB"/>
              <a:t> = 37</a:t>
            </a:r>
            <a:r>
              <a:rPr lang="en-US"/>
              <a:t>°  </a:t>
            </a:r>
            <a:r>
              <a:rPr lang="en-US">
                <a:solidFill>
                  <a:srgbClr val="FF6600"/>
                </a:solidFill>
              </a:rPr>
              <a:t>(angles at the base of an</a:t>
            </a:r>
          </a:p>
          <a:p>
            <a:r>
              <a:rPr lang="en-US">
                <a:solidFill>
                  <a:srgbClr val="FF6600"/>
                </a:solidFill>
              </a:rPr>
              <a:t>               isosceles triangle)</a:t>
            </a:r>
            <a:r>
              <a:rPr lang="en-US"/>
              <a:t> </a:t>
            </a:r>
          </a:p>
        </p:txBody>
      </p:sp>
      <p:sp>
        <p:nvSpPr>
          <p:cNvPr id="35847" name="Oval 29"/>
          <p:cNvSpPr>
            <a:spLocks noChangeArrowheads="1"/>
          </p:cNvSpPr>
          <p:nvPr/>
        </p:nvSpPr>
        <p:spPr bwMode="auto">
          <a:xfrm>
            <a:off x="395288" y="2205038"/>
            <a:ext cx="3457575" cy="3457575"/>
          </a:xfrm>
          <a:prstGeom prst="ellipse">
            <a:avLst/>
          </a:prstGeom>
          <a:gradFill rotWithShape="1">
            <a:gsLst>
              <a:gs pos="0">
                <a:srgbClr val="FFF2B9"/>
              </a:gs>
              <a:gs pos="100000">
                <a:srgbClr val="FFF9DF"/>
              </a:gs>
            </a:gsLst>
            <a:lin ang="18900000" scaled="1"/>
          </a:gra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5848" name="Oval 30"/>
          <p:cNvSpPr>
            <a:spLocks noChangeArrowheads="1"/>
          </p:cNvSpPr>
          <p:nvPr/>
        </p:nvSpPr>
        <p:spPr bwMode="auto">
          <a:xfrm>
            <a:off x="2087563" y="3898900"/>
            <a:ext cx="71437" cy="71438"/>
          </a:xfrm>
          <a:prstGeom prst="ellipse">
            <a:avLst/>
          </a:prstGeom>
          <a:solidFill>
            <a:schemeClr val="tx1"/>
          </a:solidFill>
          <a:ln>
            <a:noFill/>
          </a:ln>
          <a:effectLst/>
          <a:extLst>
            <a:ext uri="{91240B29-F687-4F45-9708-019B960494DF}">
              <a14:hiddenLine xmlns:a14="http://schemas.microsoft.com/office/drawing/2010/main" w="2857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35849" name="Text Box 31"/>
          <p:cNvSpPr txBox="1">
            <a:spLocks noChangeArrowheads="1"/>
          </p:cNvSpPr>
          <p:nvPr/>
        </p:nvSpPr>
        <p:spPr bwMode="auto">
          <a:xfrm>
            <a:off x="1704975" y="3532188"/>
            <a:ext cx="4206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O</a:t>
            </a:r>
          </a:p>
        </p:txBody>
      </p:sp>
      <p:sp>
        <p:nvSpPr>
          <p:cNvPr id="35850" name="Line 32"/>
          <p:cNvSpPr>
            <a:spLocks noChangeShapeType="1"/>
          </p:cNvSpPr>
          <p:nvPr/>
        </p:nvSpPr>
        <p:spPr bwMode="auto">
          <a:xfrm flipV="1">
            <a:off x="698500" y="2955925"/>
            <a:ext cx="2833688" cy="196532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51" name="Text Box 38"/>
          <p:cNvSpPr txBox="1">
            <a:spLocks noChangeArrowheads="1"/>
          </p:cNvSpPr>
          <p:nvPr/>
        </p:nvSpPr>
        <p:spPr bwMode="auto">
          <a:xfrm>
            <a:off x="2951163" y="3201988"/>
            <a:ext cx="53022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800" b="1"/>
              <a:t>37</a:t>
            </a:r>
            <a:r>
              <a:rPr lang="en-US" sz="1800" b="1"/>
              <a:t>°</a:t>
            </a:r>
          </a:p>
        </p:txBody>
      </p:sp>
      <p:sp>
        <p:nvSpPr>
          <p:cNvPr id="35852" name="Text Box 40"/>
          <p:cNvSpPr txBox="1">
            <a:spLocks noChangeArrowheads="1"/>
          </p:cNvSpPr>
          <p:nvPr/>
        </p:nvSpPr>
        <p:spPr bwMode="auto">
          <a:xfrm>
            <a:off x="2484438" y="4940300"/>
            <a:ext cx="2984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800" b="1" i="1">
                <a:latin typeface="Times New Roman" pitchFamily="18" charset="0"/>
              </a:rPr>
              <a:t>a</a:t>
            </a:r>
          </a:p>
        </p:txBody>
      </p:sp>
      <p:sp>
        <p:nvSpPr>
          <p:cNvPr id="35853" name="Text Box 41"/>
          <p:cNvSpPr txBox="1">
            <a:spLocks noChangeArrowheads="1"/>
          </p:cNvSpPr>
          <p:nvPr/>
        </p:nvSpPr>
        <p:spPr bwMode="auto">
          <a:xfrm>
            <a:off x="2243138" y="5127625"/>
            <a:ext cx="2984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800" b="1" i="1">
                <a:latin typeface="Times New Roman" pitchFamily="18" charset="0"/>
              </a:rPr>
              <a:t>b</a:t>
            </a:r>
          </a:p>
        </p:txBody>
      </p:sp>
      <p:sp>
        <p:nvSpPr>
          <p:cNvPr id="35854" name="Text Box 42"/>
          <p:cNvSpPr txBox="1">
            <a:spLocks noChangeArrowheads="1"/>
          </p:cNvSpPr>
          <p:nvPr/>
        </p:nvSpPr>
        <p:spPr bwMode="auto">
          <a:xfrm>
            <a:off x="900113" y="4652963"/>
            <a:ext cx="2857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800" b="1" i="1">
                <a:latin typeface="Times New Roman" pitchFamily="18" charset="0"/>
              </a:rPr>
              <a:t>c</a:t>
            </a:r>
          </a:p>
        </p:txBody>
      </p:sp>
      <p:sp>
        <p:nvSpPr>
          <p:cNvPr id="35855" name="Text Box 43"/>
          <p:cNvSpPr txBox="1">
            <a:spLocks noChangeArrowheads="1"/>
          </p:cNvSpPr>
          <p:nvPr/>
        </p:nvSpPr>
        <p:spPr bwMode="auto">
          <a:xfrm>
            <a:off x="1889125" y="3951288"/>
            <a:ext cx="2984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800" b="1" i="1">
                <a:latin typeface="Times New Roman" pitchFamily="18" charset="0"/>
              </a:rPr>
              <a:t>d</a:t>
            </a:r>
          </a:p>
        </p:txBody>
      </p:sp>
      <p:sp>
        <p:nvSpPr>
          <p:cNvPr id="35856" name="Text Box 44"/>
          <p:cNvSpPr txBox="1">
            <a:spLocks noChangeArrowheads="1"/>
          </p:cNvSpPr>
          <p:nvPr/>
        </p:nvSpPr>
        <p:spPr bwMode="auto">
          <a:xfrm>
            <a:off x="2157413" y="3770313"/>
            <a:ext cx="2857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800" b="1" i="1">
                <a:latin typeface="Times New Roman" pitchFamily="18" charset="0"/>
              </a:rPr>
              <a:t>e</a:t>
            </a:r>
          </a:p>
        </p:txBody>
      </p:sp>
      <p:sp>
        <p:nvSpPr>
          <p:cNvPr id="35857" name="Line 33"/>
          <p:cNvSpPr>
            <a:spLocks noChangeShapeType="1"/>
          </p:cNvSpPr>
          <p:nvPr/>
        </p:nvSpPr>
        <p:spPr bwMode="auto">
          <a:xfrm flipH="1">
            <a:off x="2657475" y="2943225"/>
            <a:ext cx="887413" cy="263207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58" name="Line 34"/>
          <p:cNvSpPr>
            <a:spLocks noChangeShapeType="1"/>
          </p:cNvSpPr>
          <p:nvPr/>
        </p:nvSpPr>
        <p:spPr bwMode="auto">
          <a:xfrm>
            <a:off x="703263" y="4916488"/>
            <a:ext cx="1958975" cy="65881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59" name="Line 35"/>
          <p:cNvSpPr>
            <a:spLocks noChangeShapeType="1"/>
          </p:cNvSpPr>
          <p:nvPr/>
        </p:nvSpPr>
        <p:spPr bwMode="auto">
          <a:xfrm>
            <a:off x="2124075" y="3932238"/>
            <a:ext cx="528638" cy="164306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3936" name="Text Box 48"/>
          <p:cNvSpPr txBox="1">
            <a:spLocks noChangeArrowheads="1"/>
          </p:cNvSpPr>
          <p:nvPr/>
        </p:nvSpPr>
        <p:spPr bwMode="auto">
          <a:xfrm>
            <a:off x="4140200" y="2671763"/>
            <a:ext cx="4859338"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b</a:t>
            </a:r>
            <a:r>
              <a:rPr lang="en-GB"/>
              <a:t> = 90</a:t>
            </a:r>
            <a:r>
              <a:rPr lang="en-US"/>
              <a:t>°</a:t>
            </a:r>
            <a:r>
              <a:rPr lang="en-GB"/>
              <a:t> – 37</a:t>
            </a:r>
            <a:r>
              <a:rPr lang="en-US"/>
              <a:t>°</a:t>
            </a:r>
          </a:p>
          <a:p>
            <a:r>
              <a:rPr lang="en-US"/>
              <a:t>   = 53°  </a:t>
            </a:r>
            <a:r>
              <a:rPr lang="en-US">
                <a:solidFill>
                  <a:srgbClr val="FF6600"/>
                </a:solidFill>
              </a:rPr>
              <a:t>(angle in a semi-circle)</a:t>
            </a:r>
            <a:r>
              <a:rPr lang="en-US"/>
              <a:t> </a:t>
            </a:r>
          </a:p>
        </p:txBody>
      </p:sp>
      <p:sp>
        <p:nvSpPr>
          <p:cNvPr id="293937" name="Text Box 49"/>
          <p:cNvSpPr txBox="1">
            <a:spLocks noChangeArrowheads="1"/>
          </p:cNvSpPr>
          <p:nvPr/>
        </p:nvSpPr>
        <p:spPr bwMode="auto">
          <a:xfrm>
            <a:off x="4140200" y="3571875"/>
            <a:ext cx="4716463"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c</a:t>
            </a:r>
            <a:r>
              <a:rPr lang="en-GB"/>
              <a:t> = 53</a:t>
            </a:r>
            <a:r>
              <a:rPr lang="en-US"/>
              <a:t>°  </a:t>
            </a:r>
            <a:r>
              <a:rPr lang="en-US">
                <a:solidFill>
                  <a:srgbClr val="FF6600"/>
                </a:solidFill>
              </a:rPr>
              <a:t>(angles at the base of an</a:t>
            </a:r>
          </a:p>
          <a:p>
            <a:r>
              <a:rPr lang="en-US">
                <a:solidFill>
                  <a:srgbClr val="FF6600"/>
                </a:solidFill>
              </a:rPr>
              <a:t>               isosceles triangle)</a:t>
            </a:r>
            <a:r>
              <a:rPr lang="en-US"/>
              <a:t> </a:t>
            </a:r>
          </a:p>
        </p:txBody>
      </p:sp>
      <p:sp>
        <p:nvSpPr>
          <p:cNvPr id="293938" name="Text Box 50"/>
          <p:cNvSpPr txBox="1">
            <a:spLocks noChangeArrowheads="1"/>
          </p:cNvSpPr>
          <p:nvPr/>
        </p:nvSpPr>
        <p:spPr bwMode="auto">
          <a:xfrm>
            <a:off x="4140200" y="4470400"/>
            <a:ext cx="4716463"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d</a:t>
            </a:r>
            <a:r>
              <a:rPr lang="en-GB"/>
              <a:t> = 180</a:t>
            </a:r>
            <a:r>
              <a:rPr lang="en-US"/>
              <a:t>° – 2 × </a:t>
            </a:r>
            <a:r>
              <a:rPr lang="en-GB"/>
              <a:t>53</a:t>
            </a:r>
            <a:r>
              <a:rPr lang="en-US"/>
              <a:t>° </a:t>
            </a:r>
          </a:p>
          <a:p>
            <a:r>
              <a:rPr lang="en-US"/>
              <a:t>   = 74°  </a:t>
            </a:r>
            <a:r>
              <a:rPr lang="en-US">
                <a:solidFill>
                  <a:srgbClr val="FF6600"/>
                </a:solidFill>
              </a:rPr>
              <a:t>(angles in a triangle)</a:t>
            </a:r>
            <a:r>
              <a:rPr lang="en-US"/>
              <a:t> </a:t>
            </a:r>
          </a:p>
        </p:txBody>
      </p:sp>
      <p:sp>
        <p:nvSpPr>
          <p:cNvPr id="293939" name="Text Box 51"/>
          <p:cNvSpPr txBox="1">
            <a:spLocks noChangeArrowheads="1"/>
          </p:cNvSpPr>
          <p:nvPr/>
        </p:nvSpPr>
        <p:spPr bwMode="auto">
          <a:xfrm>
            <a:off x="4140200" y="5370513"/>
            <a:ext cx="4716463"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e</a:t>
            </a:r>
            <a:r>
              <a:rPr lang="en-GB"/>
              <a:t> = 180</a:t>
            </a:r>
            <a:r>
              <a:rPr lang="en-US"/>
              <a:t>° – 74° </a:t>
            </a:r>
          </a:p>
          <a:p>
            <a:r>
              <a:rPr lang="en-US"/>
              <a:t>   = 106°  </a:t>
            </a:r>
            <a:r>
              <a:rPr lang="en-US">
                <a:solidFill>
                  <a:srgbClr val="FF6600"/>
                </a:solidFill>
              </a:rPr>
              <a:t>(angles on a line)</a:t>
            </a:r>
            <a:r>
              <a:rPr lang="en-US"/>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393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9393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9393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9393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939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3933" grpId="0"/>
      <p:bldP spid="293936" grpId="0"/>
      <p:bldP spid="293937" grpId="0"/>
      <p:bldP spid="293938" grpId="0"/>
      <p:bldP spid="293939" grpId="0"/>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099" name="Picture 2" descr="right_button">
            <a:hlinkClick r:id="" action="ppaction://hlinkshowjump?jump=next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0" name="Picture 3" descr="left_button">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1" name="Rectangle 4"/>
          <p:cNvSpPr>
            <a:spLocks noGrp="1" noChangeArrowheads="1"/>
          </p:cNvSpPr>
          <p:nvPr>
            <p:ph type="title" idx="4294967295"/>
          </p:nvPr>
        </p:nvSpPr>
        <p:spPr>
          <a:xfrm>
            <a:off x="152400" y="152400"/>
            <a:ext cx="7772400" cy="609600"/>
          </a:xfrm>
          <a:noFill/>
        </p:spPr>
        <p:txBody>
          <a:bodyPr/>
          <a:lstStyle/>
          <a:p>
            <a:pPr eaLnBrk="1" hangingPunct="1"/>
            <a:r>
              <a:rPr lang="en-GB" smtClean="0">
                <a:solidFill>
                  <a:srgbClr val="5B0091"/>
                </a:solidFill>
              </a:rPr>
              <a:t>The angle at the centre</a:t>
            </a:r>
            <a:endParaRPr lang="en-GB" smtClean="0"/>
          </a:p>
        </p:txBody>
      </p:sp>
      <p:grpSp>
        <p:nvGrpSpPr>
          <p:cNvPr id="4102" name="Group 5"/>
          <p:cNvGrpSpPr>
            <a:grpSpLocks/>
          </p:cNvGrpSpPr>
          <p:nvPr/>
        </p:nvGrpSpPr>
        <p:grpSpPr bwMode="auto">
          <a:xfrm>
            <a:off x="7304088" y="115888"/>
            <a:ext cx="576262" cy="576262"/>
            <a:chOff x="4601" y="73"/>
            <a:chExt cx="363" cy="363"/>
          </a:xfrm>
        </p:grpSpPr>
        <p:pic>
          <p:nvPicPr>
            <p:cNvPr id="4103" name="Picture 6" descr="flash ico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39" y="108"/>
              <a:ext cx="28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4" name="Oval 7"/>
            <p:cNvSpPr>
              <a:spLocks noChangeAspect="1" noChangeArrowheads="1"/>
            </p:cNvSpPr>
            <p:nvPr/>
          </p:nvSpPr>
          <p:spPr bwMode="auto">
            <a:xfrm>
              <a:off x="4601" y="73"/>
              <a:ext cx="363" cy="363"/>
            </a:xfrm>
            <a:prstGeom prst="ellipse">
              <a:avLst/>
            </a:prstGeom>
            <a:noFill/>
            <a:ln w="127000">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sp>
          <p:nvSpPr>
            <p:cNvPr id="4105" name="Oval 8"/>
            <p:cNvSpPr>
              <a:spLocks noChangeAspect="1" noChangeArrowheads="1"/>
            </p:cNvSpPr>
            <p:nvPr/>
          </p:nvSpPr>
          <p:spPr bwMode="auto">
            <a:xfrm>
              <a:off x="4629" y="106"/>
              <a:ext cx="295" cy="295"/>
            </a:xfrm>
            <a:prstGeom prst="ellipse">
              <a:avLst/>
            </a:prstGeom>
            <a:noFill/>
            <a:ln w="25400">
              <a:solidFill>
                <a:srgbClr val="01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grpSp>
    </p:spTree>
    <p:controls>
      <mc:AlternateContent xmlns:mc="http://schemas.openxmlformats.org/markup-compatibility/2006">
        <mc:Choice xmlns:v="urn:schemas-microsoft-com:vml" Requires="v">
          <p:control spid="4098" r:id="rId2" imgW="9142857" imgH="5185068"/>
        </mc:Choice>
        <mc:Fallback>
          <p:control r:id="rId2" imgW="9142857" imgH="5185068">
            <p:pic>
              <p:nvPicPr>
                <p:cNvPr id="0" name="ShockwaveFlash1"/>
                <p:cNvPicPr preferRelativeResize="0">
                  <a:picLocks noChangeArrowheads="1" noChangeShapeType="1"/>
                </p:cNvPicPr>
                <p:nvPr/>
              </p:nvPicPr>
              <p:blipFill>
                <a:blip r:embed="rId8">
                  <a:extLst>
                    <a:ext uri="{28A0092B-C50C-407E-A947-70E740481C1C}">
                      <a14:useLocalDpi xmlns:a14="http://schemas.microsoft.com/office/drawing/2010/main" val="0"/>
                    </a:ext>
                  </a:extLst>
                </a:blip>
                <a:srcRect/>
                <a:stretch>
                  <a:fillRect/>
                </a:stretch>
              </p:blipFill>
              <p:spPr bwMode="auto">
                <a:xfrm>
                  <a:off x="0" y="908050"/>
                  <a:ext cx="9144000" cy="5184775"/>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6866"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7"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8" name="Rectangle 4"/>
          <p:cNvSpPr>
            <a:spLocks noGrp="1" noChangeArrowheads="1"/>
          </p:cNvSpPr>
          <p:nvPr>
            <p:ph type="title" idx="4294967295"/>
          </p:nvPr>
        </p:nvSpPr>
        <p:spPr>
          <a:xfrm>
            <a:off x="152400" y="152400"/>
            <a:ext cx="7772400" cy="609600"/>
          </a:xfrm>
          <a:noFill/>
        </p:spPr>
        <p:txBody>
          <a:bodyPr/>
          <a:lstStyle/>
          <a:p>
            <a:pPr eaLnBrk="1" hangingPunct="1"/>
            <a:r>
              <a:rPr lang="en-GB" smtClean="0">
                <a:solidFill>
                  <a:srgbClr val="5B0091"/>
                </a:solidFill>
              </a:rPr>
              <a:t>The angle at the centre</a:t>
            </a:r>
            <a:endParaRPr lang="en-GB" smtClean="0"/>
          </a:p>
        </p:txBody>
      </p:sp>
      <p:sp>
        <p:nvSpPr>
          <p:cNvPr id="36869" name="Text Box 22"/>
          <p:cNvSpPr txBox="1">
            <a:spLocks noChangeArrowheads="1"/>
          </p:cNvSpPr>
          <p:nvPr/>
        </p:nvSpPr>
        <p:spPr bwMode="auto">
          <a:xfrm>
            <a:off x="231775" y="1093788"/>
            <a:ext cx="8732838"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We have just seen a demonstration that </a:t>
            </a:r>
            <a:r>
              <a:rPr lang="en-GB"/>
              <a:t>the angle at the centre of a circle is twice the angle at the circumference.</a:t>
            </a:r>
            <a:endParaRPr lang="en-US"/>
          </a:p>
        </p:txBody>
      </p:sp>
      <p:sp>
        <p:nvSpPr>
          <p:cNvPr id="36870" name="Text Box 23"/>
          <p:cNvSpPr txBox="1">
            <a:spLocks noChangeArrowheads="1"/>
          </p:cNvSpPr>
          <p:nvPr/>
        </p:nvSpPr>
        <p:spPr bwMode="auto">
          <a:xfrm>
            <a:off x="231775" y="1981200"/>
            <a:ext cx="87328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solidFill>
                  <a:schemeClr val="tx1"/>
                </a:solidFill>
              </a:rPr>
              <a:t>We can prove this result as follows:</a:t>
            </a:r>
            <a:endParaRPr lang="en-GB">
              <a:solidFill>
                <a:schemeClr val="tx1"/>
              </a:solidFill>
            </a:endParaRPr>
          </a:p>
        </p:txBody>
      </p:sp>
      <p:sp>
        <p:nvSpPr>
          <p:cNvPr id="36871" name="Oval 24"/>
          <p:cNvSpPr>
            <a:spLocks noChangeArrowheads="1"/>
          </p:cNvSpPr>
          <p:nvPr/>
        </p:nvSpPr>
        <p:spPr bwMode="auto">
          <a:xfrm>
            <a:off x="395288" y="2998788"/>
            <a:ext cx="2590800" cy="2590800"/>
          </a:xfrm>
          <a:prstGeom prst="ellipse">
            <a:avLst/>
          </a:prstGeom>
          <a:gradFill rotWithShape="1">
            <a:gsLst>
              <a:gs pos="0">
                <a:srgbClr val="FFEA93"/>
              </a:gs>
              <a:gs pos="100000">
                <a:srgbClr val="FFF5CA"/>
              </a:gs>
            </a:gsLst>
            <a:lin ang="18900000" scaled="1"/>
          </a:gra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6872" name="Oval 25"/>
          <p:cNvSpPr>
            <a:spLocks noChangeArrowheads="1"/>
          </p:cNvSpPr>
          <p:nvPr/>
        </p:nvSpPr>
        <p:spPr bwMode="auto">
          <a:xfrm>
            <a:off x="1655763" y="4259263"/>
            <a:ext cx="71437" cy="71437"/>
          </a:xfrm>
          <a:prstGeom prst="ellipse">
            <a:avLst/>
          </a:prstGeom>
          <a:solidFill>
            <a:schemeClr val="tx1"/>
          </a:solidFill>
          <a:ln>
            <a:noFill/>
          </a:ln>
          <a:effectLst/>
          <a:extLst>
            <a:ext uri="{91240B29-F687-4F45-9708-019B960494DF}">
              <a14:hiddenLine xmlns:a14="http://schemas.microsoft.com/office/drawing/2010/main" w="2857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36873" name="Text Box 26"/>
          <p:cNvSpPr txBox="1">
            <a:spLocks noChangeArrowheads="1"/>
          </p:cNvSpPr>
          <p:nvPr/>
        </p:nvSpPr>
        <p:spPr bwMode="auto">
          <a:xfrm>
            <a:off x="1327150" y="3973513"/>
            <a:ext cx="4206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O</a:t>
            </a:r>
          </a:p>
        </p:txBody>
      </p:sp>
      <p:sp>
        <p:nvSpPr>
          <p:cNvPr id="36874" name="Line 27"/>
          <p:cNvSpPr>
            <a:spLocks noChangeShapeType="1"/>
          </p:cNvSpPr>
          <p:nvPr/>
        </p:nvSpPr>
        <p:spPr bwMode="auto">
          <a:xfrm flipV="1">
            <a:off x="847725" y="4302125"/>
            <a:ext cx="842963" cy="96678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6875" name="Line 28"/>
          <p:cNvSpPr>
            <a:spLocks noChangeShapeType="1"/>
          </p:cNvSpPr>
          <p:nvPr/>
        </p:nvSpPr>
        <p:spPr bwMode="auto">
          <a:xfrm flipH="1" flipV="1">
            <a:off x="1685925" y="4292600"/>
            <a:ext cx="1169988" cy="601663"/>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6876" name="Line 29"/>
          <p:cNvSpPr>
            <a:spLocks noChangeShapeType="1"/>
          </p:cNvSpPr>
          <p:nvPr/>
        </p:nvSpPr>
        <p:spPr bwMode="auto">
          <a:xfrm flipV="1">
            <a:off x="833438" y="2990850"/>
            <a:ext cx="708025" cy="229235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6877" name="Line 30"/>
          <p:cNvSpPr>
            <a:spLocks noChangeShapeType="1"/>
          </p:cNvSpPr>
          <p:nvPr/>
        </p:nvSpPr>
        <p:spPr bwMode="auto">
          <a:xfrm>
            <a:off x="1552575" y="3009900"/>
            <a:ext cx="1295400" cy="1871663"/>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6878" name="PubPieSlice"/>
          <p:cNvSpPr>
            <a:spLocks noEditPoints="1" noChangeArrowheads="1"/>
          </p:cNvSpPr>
          <p:nvPr/>
        </p:nvSpPr>
        <p:spPr bwMode="auto">
          <a:xfrm>
            <a:off x="1331913" y="2797175"/>
            <a:ext cx="419100" cy="419100"/>
          </a:xfrm>
          <a:custGeom>
            <a:avLst/>
            <a:gdLst>
              <a:gd name="T0" fmla="*/ 144628 w 21600"/>
              <a:gd name="T1" fmla="*/ 408778 h 21600"/>
              <a:gd name="T2" fmla="*/ 209550 w 21600"/>
              <a:gd name="T3" fmla="*/ 209550 h 21600"/>
              <a:gd name="T4" fmla="*/ 335008 w 21600"/>
              <a:gd name="T5" fmla="*/ 377365 h 21600"/>
              <a:gd name="T6" fmla="*/ 0 60000 65536"/>
              <a:gd name="T7" fmla="*/ 0 60000 65536"/>
              <a:gd name="T8" fmla="*/ 0 60000 65536"/>
              <a:gd name="T9" fmla="*/ 3163 w 21600"/>
              <a:gd name="T10" fmla="*/ 3163 h 21600"/>
              <a:gd name="T11" fmla="*/ 18437 w 21600"/>
              <a:gd name="T12" fmla="*/ 18437 h 21600"/>
            </a:gdLst>
            <a:ahLst/>
            <a:cxnLst>
              <a:cxn ang="T6">
                <a:pos x="T0" y="T1"/>
              </a:cxn>
              <a:cxn ang="T7">
                <a:pos x="T2" y="T3"/>
              </a:cxn>
              <a:cxn ang="T8">
                <a:pos x="T4" y="T5"/>
              </a:cxn>
            </a:cxnLst>
            <a:rect l="T9" t="T10" r="T11" b="T12"/>
            <a:pathLst>
              <a:path w="21600" h="21600">
                <a:moveTo>
                  <a:pt x="7453" y="21068"/>
                </a:moveTo>
                <a:cubicBezTo>
                  <a:pt x="8534" y="21420"/>
                  <a:pt x="9663" y="21600"/>
                  <a:pt x="10800" y="21600"/>
                </a:cubicBezTo>
                <a:cubicBezTo>
                  <a:pt x="13131" y="21599"/>
                  <a:pt x="15399" y="20845"/>
                  <a:pt x="17266" y="19449"/>
                </a:cubicBezTo>
                <a:lnTo>
                  <a:pt x="10800" y="10800"/>
                </a:lnTo>
                <a:lnTo>
                  <a:pt x="7453" y="21068"/>
                </a:lnTo>
                <a:close/>
              </a:path>
            </a:pathLst>
          </a:custGeom>
          <a:solidFill>
            <a:srgbClr val="FFFFCC"/>
          </a:solidFill>
          <a:ln w="28575">
            <a:solidFill>
              <a:schemeClr val="tx1"/>
            </a:solidFill>
            <a:miter lim="800000"/>
            <a:headEnd/>
            <a:tailEnd/>
          </a:ln>
          <a:effectLst/>
          <a:extLst>
            <a:ext uri="{AF507438-7753-43E0-B8FC-AC1667EBCBE1}">
              <a14:hiddenEffects xmlns:a14="http://schemas.microsoft.com/office/drawing/2010/main">
                <a:effectLst>
                  <a:outerShdw dist="107763" dir="2700000" algn="ctr" rotWithShape="0">
                    <a:srgbClr val="808080"/>
                  </a:outerShdw>
                </a:effectLst>
              </a14:hiddenEffects>
            </a:ext>
          </a:extLst>
        </p:spPr>
        <p:txBody>
          <a:bodyPr/>
          <a:lstStyle/>
          <a:p>
            <a:endParaRPr lang="en-US"/>
          </a:p>
        </p:txBody>
      </p:sp>
      <p:sp>
        <p:nvSpPr>
          <p:cNvPr id="36879" name="PubPieSlice"/>
          <p:cNvSpPr>
            <a:spLocks noEditPoints="1" noChangeArrowheads="1"/>
          </p:cNvSpPr>
          <p:nvPr/>
        </p:nvSpPr>
        <p:spPr bwMode="auto">
          <a:xfrm>
            <a:off x="1482725" y="4092575"/>
            <a:ext cx="419100" cy="419100"/>
          </a:xfrm>
          <a:custGeom>
            <a:avLst/>
            <a:gdLst>
              <a:gd name="T0" fmla="*/ 71557 w 21600"/>
              <a:gd name="T1" fmla="*/ 367256 h 21600"/>
              <a:gd name="T2" fmla="*/ 209550 w 21600"/>
              <a:gd name="T3" fmla="*/ 209550 h 21600"/>
              <a:gd name="T4" fmla="*/ 397272 w 21600"/>
              <a:gd name="T5" fmla="*/ 302664 h 21600"/>
              <a:gd name="T6" fmla="*/ 0 60000 65536"/>
              <a:gd name="T7" fmla="*/ 0 60000 65536"/>
              <a:gd name="T8" fmla="*/ 0 60000 65536"/>
              <a:gd name="T9" fmla="*/ 3163 w 21600"/>
              <a:gd name="T10" fmla="*/ 3163 h 21600"/>
              <a:gd name="T11" fmla="*/ 18437 w 21600"/>
              <a:gd name="T12" fmla="*/ 18437 h 21600"/>
            </a:gdLst>
            <a:ahLst/>
            <a:cxnLst>
              <a:cxn ang="T6">
                <a:pos x="T0" y="T1"/>
              </a:cxn>
              <a:cxn ang="T7">
                <a:pos x="T2" y="T3"/>
              </a:cxn>
              <a:cxn ang="T8">
                <a:pos x="T4" y="T5"/>
              </a:cxn>
            </a:cxnLst>
            <a:rect l="T9" t="T10" r="T11" b="T12"/>
            <a:pathLst>
              <a:path w="21600" h="21600">
                <a:moveTo>
                  <a:pt x="3688" y="18927"/>
                </a:moveTo>
                <a:cubicBezTo>
                  <a:pt x="5656" y="20650"/>
                  <a:pt x="8183" y="21600"/>
                  <a:pt x="10800" y="21600"/>
                </a:cubicBezTo>
                <a:cubicBezTo>
                  <a:pt x="14903" y="21599"/>
                  <a:pt x="18651" y="19274"/>
                  <a:pt x="20475" y="15599"/>
                </a:cubicBezTo>
                <a:lnTo>
                  <a:pt x="10800" y="10800"/>
                </a:lnTo>
                <a:lnTo>
                  <a:pt x="3688" y="18927"/>
                </a:lnTo>
                <a:close/>
              </a:path>
            </a:pathLst>
          </a:custGeom>
          <a:solidFill>
            <a:srgbClr val="FFFFCC"/>
          </a:solidFill>
          <a:ln w="28575">
            <a:solidFill>
              <a:schemeClr val="tx1"/>
            </a:solidFill>
            <a:miter lim="800000"/>
            <a:headEnd/>
            <a:tailEnd/>
          </a:ln>
          <a:effectLst/>
          <a:extLst>
            <a:ext uri="{AF507438-7753-43E0-B8FC-AC1667EBCBE1}">
              <a14:hiddenEffects xmlns:a14="http://schemas.microsoft.com/office/drawing/2010/main">
                <a:effectLst>
                  <a:outerShdw dist="107763" dir="2700000" algn="ctr" rotWithShape="0">
                    <a:srgbClr val="808080"/>
                  </a:outerShdw>
                </a:effectLst>
              </a14:hiddenEffects>
            </a:ext>
          </a:extLst>
        </p:spPr>
        <p:txBody>
          <a:bodyPr/>
          <a:lstStyle/>
          <a:p>
            <a:endParaRPr lang="en-US"/>
          </a:p>
        </p:txBody>
      </p:sp>
      <p:sp>
        <p:nvSpPr>
          <p:cNvPr id="36880" name="Text Box 35"/>
          <p:cNvSpPr txBox="1">
            <a:spLocks noChangeArrowheads="1"/>
          </p:cNvSpPr>
          <p:nvPr/>
        </p:nvSpPr>
        <p:spPr bwMode="auto">
          <a:xfrm>
            <a:off x="468313" y="5229225"/>
            <a:ext cx="3873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A</a:t>
            </a:r>
          </a:p>
        </p:txBody>
      </p:sp>
      <p:sp>
        <p:nvSpPr>
          <p:cNvPr id="36881" name="Text Box 36"/>
          <p:cNvSpPr txBox="1">
            <a:spLocks noChangeArrowheads="1"/>
          </p:cNvSpPr>
          <p:nvPr/>
        </p:nvSpPr>
        <p:spPr bwMode="auto">
          <a:xfrm>
            <a:off x="2843213" y="4797425"/>
            <a:ext cx="4048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C</a:t>
            </a:r>
          </a:p>
        </p:txBody>
      </p:sp>
      <p:sp>
        <p:nvSpPr>
          <p:cNvPr id="36882" name="Text Box 37"/>
          <p:cNvSpPr txBox="1">
            <a:spLocks noChangeArrowheads="1"/>
          </p:cNvSpPr>
          <p:nvPr/>
        </p:nvSpPr>
        <p:spPr bwMode="auto">
          <a:xfrm>
            <a:off x="1331913" y="2565400"/>
            <a:ext cx="3873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B</a:t>
            </a:r>
          </a:p>
        </p:txBody>
      </p:sp>
      <p:sp>
        <p:nvSpPr>
          <p:cNvPr id="250918" name="Text Box 38"/>
          <p:cNvSpPr txBox="1">
            <a:spLocks noChangeArrowheads="1"/>
          </p:cNvSpPr>
          <p:nvPr/>
        </p:nvSpPr>
        <p:spPr bwMode="auto">
          <a:xfrm>
            <a:off x="3687763" y="2505075"/>
            <a:ext cx="5348287"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Draw a line from B, through the centre O, and to the other side D. </a:t>
            </a:r>
          </a:p>
        </p:txBody>
      </p:sp>
      <p:sp>
        <p:nvSpPr>
          <p:cNvPr id="250919" name="Text Box 39"/>
          <p:cNvSpPr txBox="1">
            <a:spLocks noChangeArrowheads="1"/>
          </p:cNvSpPr>
          <p:nvPr/>
        </p:nvSpPr>
        <p:spPr bwMode="auto">
          <a:xfrm>
            <a:off x="3687763" y="3394075"/>
            <a:ext cx="23764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In triangle AOB,</a:t>
            </a:r>
          </a:p>
        </p:txBody>
      </p:sp>
      <p:sp>
        <p:nvSpPr>
          <p:cNvPr id="250920" name="Text Box 40"/>
          <p:cNvSpPr txBox="1">
            <a:spLocks noChangeArrowheads="1"/>
          </p:cNvSpPr>
          <p:nvPr/>
        </p:nvSpPr>
        <p:spPr bwMode="auto">
          <a:xfrm>
            <a:off x="4932363" y="3916363"/>
            <a:ext cx="14097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OA = OB</a:t>
            </a:r>
          </a:p>
        </p:txBody>
      </p:sp>
      <p:sp>
        <p:nvSpPr>
          <p:cNvPr id="250921" name="Text Box 41"/>
          <p:cNvSpPr txBox="1">
            <a:spLocks noChangeArrowheads="1"/>
          </p:cNvSpPr>
          <p:nvPr/>
        </p:nvSpPr>
        <p:spPr bwMode="auto">
          <a:xfrm>
            <a:off x="7032625" y="3916363"/>
            <a:ext cx="16430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rgbClr val="FF6600"/>
                </a:solidFill>
              </a:rPr>
              <a:t>(both radii)</a:t>
            </a:r>
          </a:p>
        </p:txBody>
      </p:sp>
      <p:sp>
        <p:nvSpPr>
          <p:cNvPr id="250922" name="Text Box 42"/>
          <p:cNvSpPr txBox="1">
            <a:spLocks noChangeArrowheads="1"/>
          </p:cNvSpPr>
          <p:nvPr/>
        </p:nvSpPr>
        <p:spPr bwMode="auto">
          <a:xfrm>
            <a:off x="3687763" y="4440238"/>
            <a:ext cx="41052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So, angle OAB = angle OBA </a:t>
            </a:r>
          </a:p>
        </p:txBody>
      </p:sp>
      <p:sp>
        <p:nvSpPr>
          <p:cNvPr id="250923" name="Text Box 43"/>
          <p:cNvSpPr txBox="1">
            <a:spLocks noChangeArrowheads="1"/>
          </p:cNvSpPr>
          <p:nvPr/>
        </p:nvSpPr>
        <p:spPr bwMode="auto">
          <a:xfrm>
            <a:off x="3687763" y="4964113"/>
            <a:ext cx="518477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rgbClr val="FF6600"/>
                </a:solidFill>
              </a:rPr>
              <a:t>(angles at the base of an isosceles triangle)</a:t>
            </a:r>
          </a:p>
        </p:txBody>
      </p:sp>
      <p:sp>
        <p:nvSpPr>
          <p:cNvPr id="250924" name="Text Box 44"/>
          <p:cNvSpPr txBox="1">
            <a:spLocks noChangeArrowheads="1"/>
          </p:cNvSpPr>
          <p:nvPr/>
        </p:nvSpPr>
        <p:spPr bwMode="auto">
          <a:xfrm>
            <a:off x="3708400" y="5853113"/>
            <a:ext cx="35734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Let’s call these angles </a:t>
            </a:r>
            <a:r>
              <a:rPr lang="en-GB" i="1">
                <a:latin typeface="Times New Roman" pitchFamily="18" charset="0"/>
              </a:rPr>
              <a:t>x</a:t>
            </a:r>
            <a:r>
              <a:rPr lang="en-GB"/>
              <a:t>. </a:t>
            </a:r>
          </a:p>
        </p:txBody>
      </p:sp>
      <p:sp>
        <p:nvSpPr>
          <p:cNvPr id="250925" name="Line 45"/>
          <p:cNvSpPr>
            <a:spLocks noChangeShapeType="1"/>
          </p:cNvSpPr>
          <p:nvPr/>
        </p:nvSpPr>
        <p:spPr bwMode="auto">
          <a:xfrm>
            <a:off x="1547813" y="2997200"/>
            <a:ext cx="287337" cy="2592388"/>
          </a:xfrm>
          <a:prstGeom prst="line">
            <a:avLst/>
          </a:prstGeom>
          <a:noFill/>
          <a:ln w="2857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0926" name="Text Box 46"/>
          <p:cNvSpPr txBox="1">
            <a:spLocks noChangeArrowheads="1"/>
          </p:cNvSpPr>
          <p:nvPr/>
        </p:nvSpPr>
        <p:spPr bwMode="auto">
          <a:xfrm>
            <a:off x="1619250" y="5516563"/>
            <a:ext cx="4048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D</a:t>
            </a:r>
          </a:p>
        </p:txBody>
      </p:sp>
      <p:sp>
        <p:nvSpPr>
          <p:cNvPr id="36892" name="PubPieSlice"/>
          <p:cNvSpPr>
            <a:spLocks noEditPoints="1" noChangeArrowheads="1"/>
          </p:cNvSpPr>
          <p:nvPr/>
        </p:nvSpPr>
        <p:spPr bwMode="auto">
          <a:xfrm>
            <a:off x="623888" y="5070475"/>
            <a:ext cx="419100" cy="419100"/>
          </a:xfrm>
          <a:custGeom>
            <a:avLst/>
            <a:gdLst>
              <a:gd name="T0" fmla="*/ 348086 w 21600"/>
              <a:gd name="T1" fmla="*/ 52329 h 21600"/>
              <a:gd name="T2" fmla="*/ 209550 w 21600"/>
              <a:gd name="T3" fmla="*/ 209550 h 21600"/>
              <a:gd name="T4" fmla="*/ 273405 w 21600"/>
              <a:gd name="T5" fmla="*/ 9954 h 21600"/>
              <a:gd name="T6" fmla="*/ 0 60000 65536"/>
              <a:gd name="T7" fmla="*/ 0 60000 65536"/>
              <a:gd name="T8" fmla="*/ 0 60000 65536"/>
              <a:gd name="T9" fmla="*/ 3163 w 21600"/>
              <a:gd name="T10" fmla="*/ 3163 h 21600"/>
              <a:gd name="T11" fmla="*/ 18437 w 21600"/>
              <a:gd name="T12" fmla="*/ 18437 h 21600"/>
            </a:gdLst>
            <a:ahLst/>
            <a:cxnLst>
              <a:cxn ang="T6">
                <a:pos x="T0" y="T1"/>
              </a:cxn>
              <a:cxn ang="T7">
                <a:pos x="T2" y="T3"/>
              </a:cxn>
              <a:cxn ang="T8">
                <a:pos x="T4" y="T5"/>
              </a:cxn>
            </a:cxnLst>
            <a:rect l="T9" t="T10" r="T11" b="T12"/>
            <a:pathLst>
              <a:path w="21600" h="21600">
                <a:moveTo>
                  <a:pt x="17940" y="2696"/>
                </a:moveTo>
                <a:cubicBezTo>
                  <a:pt x="16821" y="1711"/>
                  <a:pt x="15510" y="967"/>
                  <a:pt x="14090" y="513"/>
                </a:cubicBezTo>
                <a:lnTo>
                  <a:pt x="10800" y="10800"/>
                </a:lnTo>
                <a:lnTo>
                  <a:pt x="17940" y="2696"/>
                </a:lnTo>
                <a:close/>
              </a:path>
            </a:pathLst>
          </a:custGeom>
          <a:solidFill>
            <a:srgbClr val="FFFFCC"/>
          </a:solidFill>
          <a:ln w="28575">
            <a:solidFill>
              <a:schemeClr val="tx1"/>
            </a:solidFill>
            <a:miter lim="800000"/>
            <a:headEnd/>
            <a:tailEnd/>
          </a:ln>
          <a:effectLst/>
          <a:extLst>
            <a:ext uri="{AF507438-7753-43E0-B8FC-AC1667EBCBE1}">
              <a14:hiddenEffects xmlns:a14="http://schemas.microsoft.com/office/drawing/2010/main">
                <a:effectLst>
                  <a:outerShdw dist="107763" dir="2700000" algn="ctr" rotWithShape="0">
                    <a:srgbClr val="808080"/>
                  </a:outerShdw>
                </a:effectLst>
              </a14:hiddenEffects>
            </a:ext>
          </a:extLst>
        </p:spPr>
        <p:txBody>
          <a:bodyPr/>
          <a:lstStyle/>
          <a:p>
            <a:endParaRPr lang="en-US"/>
          </a:p>
        </p:txBody>
      </p:sp>
      <p:sp>
        <p:nvSpPr>
          <p:cNvPr id="36893" name="PubPieSlice"/>
          <p:cNvSpPr>
            <a:spLocks noEditPoints="1" noChangeArrowheads="1"/>
          </p:cNvSpPr>
          <p:nvPr/>
        </p:nvSpPr>
        <p:spPr bwMode="auto">
          <a:xfrm>
            <a:off x="2636838" y="4678363"/>
            <a:ext cx="419100" cy="419100"/>
          </a:xfrm>
          <a:custGeom>
            <a:avLst/>
            <a:gdLst>
              <a:gd name="T0" fmla="*/ 94395 w 21600"/>
              <a:gd name="T1" fmla="*/ 34459 h 21600"/>
              <a:gd name="T2" fmla="*/ 209550 w 21600"/>
              <a:gd name="T3" fmla="*/ 209550 h 21600"/>
              <a:gd name="T4" fmla="*/ 24680 w 21600"/>
              <a:gd name="T5" fmla="*/ 110848 h 21600"/>
              <a:gd name="T6" fmla="*/ 0 60000 65536"/>
              <a:gd name="T7" fmla="*/ 0 60000 65536"/>
              <a:gd name="T8" fmla="*/ 0 60000 65536"/>
              <a:gd name="T9" fmla="*/ 3163 w 21600"/>
              <a:gd name="T10" fmla="*/ 3163 h 21600"/>
              <a:gd name="T11" fmla="*/ 18437 w 21600"/>
              <a:gd name="T12" fmla="*/ 18437 h 21600"/>
            </a:gdLst>
            <a:ahLst/>
            <a:cxnLst>
              <a:cxn ang="T6">
                <a:pos x="T0" y="T1"/>
              </a:cxn>
              <a:cxn ang="T7">
                <a:pos x="T2" y="T3"/>
              </a:cxn>
              <a:cxn ang="T8">
                <a:pos x="T4" y="T5"/>
              </a:cxn>
            </a:cxnLst>
            <a:rect l="T9" t="T10" r="T11" b="T12"/>
            <a:pathLst>
              <a:path w="21600" h="21600">
                <a:moveTo>
                  <a:pt x="4865" y="1776"/>
                </a:moveTo>
                <a:cubicBezTo>
                  <a:pt x="3357" y="2768"/>
                  <a:pt x="2122" y="4121"/>
                  <a:pt x="1272" y="5713"/>
                </a:cubicBezTo>
                <a:lnTo>
                  <a:pt x="10800" y="10800"/>
                </a:lnTo>
                <a:lnTo>
                  <a:pt x="4865" y="1776"/>
                </a:lnTo>
                <a:close/>
              </a:path>
            </a:pathLst>
          </a:custGeom>
          <a:solidFill>
            <a:srgbClr val="FFFFCC"/>
          </a:solidFill>
          <a:ln w="28575">
            <a:solidFill>
              <a:schemeClr val="tx1"/>
            </a:solidFill>
            <a:miter lim="800000"/>
            <a:headEnd/>
            <a:tailEnd/>
          </a:ln>
          <a:effectLst/>
          <a:extLst>
            <a:ext uri="{AF507438-7753-43E0-B8FC-AC1667EBCBE1}">
              <a14:hiddenEffects xmlns:a14="http://schemas.microsoft.com/office/drawing/2010/main">
                <a:effectLst>
                  <a:outerShdw dist="107763" dir="2700000" algn="ctr" rotWithShape="0">
                    <a:srgbClr val="808080"/>
                  </a:outerShdw>
                </a:effectLst>
              </a14:hiddenEffects>
            </a:ext>
          </a:extLst>
        </p:spPr>
        <p:txBody>
          <a:bodyPr/>
          <a:lstStyle/>
          <a:p>
            <a:endParaRPr lang="en-US"/>
          </a:p>
        </p:txBody>
      </p:sp>
      <p:sp>
        <p:nvSpPr>
          <p:cNvPr id="250929" name="Rectangle 49"/>
          <p:cNvSpPr>
            <a:spLocks noChangeArrowheads="1"/>
          </p:cNvSpPr>
          <p:nvPr/>
        </p:nvSpPr>
        <p:spPr bwMode="auto">
          <a:xfrm>
            <a:off x="1346200" y="3317875"/>
            <a:ext cx="2984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GB" sz="1800" b="1" i="1">
                <a:latin typeface="Times New Roman" pitchFamily="18" charset="0"/>
              </a:rPr>
              <a:t>x</a:t>
            </a:r>
          </a:p>
        </p:txBody>
      </p:sp>
      <p:sp>
        <p:nvSpPr>
          <p:cNvPr id="250930" name="Rectangle 50"/>
          <p:cNvSpPr>
            <a:spLocks noChangeArrowheads="1"/>
          </p:cNvSpPr>
          <p:nvPr/>
        </p:nvSpPr>
        <p:spPr bwMode="auto">
          <a:xfrm>
            <a:off x="960438" y="4591050"/>
            <a:ext cx="2984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GB" sz="1800" b="1" i="1">
                <a:latin typeface="Times New Roman" pitchFamily="18" charset="0"/>
              </a:rPr>
              <a:t>x</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0918"/>
                                        </p:tgtEl>
                                        <p:attrNameLst>
                                          <p:attrName>style.visibility</p:attrName>
                                        </p:attrNameLst>
                                      </p:cBhvr>
                                      <p:to>
                                        <p:strVal val="visible"/>
                                      </p:to>
                                    </p:set>
                                  </p:childTnLst>
                                </p:cTn>
                              </p:par>
                            </p:childTnLst>
                          </p:cTn>
                        </p:par>
                        <p:par>
                          <p:cTn id="7" fill="hold" nodeType="afterGroup">
                            <p:stCondLst>
                              <p:cond delay="0"/>
                            </p:stCondLst>
                            <p:childTnLst>
                              <p:par>
                                <p:cTn id="8" presetID="22" presetClass="entr" presetSubtype="1" fill="hold" grpId="0" nodeType="afterEffect">
                                  <p:stCondLst>
                                    <p:cond delay="500"/>
                                  </p:stCondLst>
                                  <p:childTnLst>
                                    <p:set>
                                      <p:cBhvr>
                                        <p:cTn id="9" dur="1" fill="hold">
                                          <p:stCondLst>
                                            <p:cond delay="0"/>
                                          </p:stCondLst>
                                        </p:cTn>
                                        <p:tgtEl>
                                          <p:spTgt spid="250925"/>
                                        </p:tgtEl>
                                        <p:attrNameLst>
                                          <p:attrName>style.visibility</p:attrName>
                                        </p:attrNameLst>
                                      </p:cBhvr>
                                      <p:to>
                                        <p:strVal val="visible"/>
                                      </p:to>
                                    </p:set>
                                    <p:animEffect transition="in" filter="wipe(up)">
                                      <p:cBhvr>
                                        <p:cTn id="10" dur="1000"/>
                                        <p:tgtEl>
                                          <p:spTgt spid="250925"/>
                                        </p:tgtEl>
                                      </p:cBhvr>
                                    </p:animEffect>
                                  </p:childTnLst>
                                </p:cTn>
                              </p:par>
                            </p:childTnLst>
                          </p:cTn>
                        </p:par>
                        <p:par>
                          <p:cTn id="11" fill="hold" nodeType="afterGroup">
                            <p:stCondLst>
                              <p:cond delay="1500"/>
                            </p:stCondLst>
                            <p:childTnLst>
                              <p:par>
                                <p:cTn id="12" presetID="1" presetClass="entr" presetSubtype="0" fill="hold" grpId="0" nodeType="afterEffect">
                                  <p:stCondLst>
                                    <p:cond delay="0"/>
                                  </p:stCondLst>
                                  <p:childTnLst>
                                    <p:set>
                                      <p:cBhvr>
                                        <p:cTn id="13" dur="1" fill="hold">
                                          <p:stCondLst>
                                            <p:cond delay="0"/>
                                          </p:stCondLst>
                                        </p:cTn>
                                        <p:tgtEl>
                                          <p:spTgt spid="250926"/>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50919"/>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250920"/>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250921"/>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250922"/>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250923"/>
                                        </p:tgtEl>
                                        <p:attrNameLst>
                                          <p:attrName>style.visibility</p:attrName>
                                        </p:attrNameLst>
                                      </p:cBhvr>
                                      <p:to>
                                        <p:strVal val="visible"/>
                                      </p:to>
                                    </p:set>
                                  </p:childTnLst>
                                </p:cTn>
                              </p:par>
                            </p:childTnLst>
                          </p:cTn>
                        </p:par>
                      </p:childTnLst>
                    </p:cTn>
                  </p:par>
                  <p:par>
                    <p:cTn id="28" fill="hold" nodeType="clickPar">
                      <p:stCondLst>
                        <p:cond delay="indefinite"/>
                      </p:stCondLst>
                      <p:childTnLst>
                        <p:par>
                          <p:cTn id="29" fill="hold" nodeType="withGroup">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250924"/>
                                        </p:tgtEl>
                                        <p:attrNameLst>
                                          <p:attrName>style.visibility</p:attrName>
                                        </p:attrNameLst>
                                      </p:cBhvr>
                                      <p:to>
                                        <p:strVal val="visible"/>
                                      </p:to>
                                    </p:set>
                                  </p:childTnLst>
                                </p:cTn>
                              </p:par>
                            </p:childTnLst>
                          </p:cTn>
                        </p:par>
                        <p:par>
                          <p:cTn id="32" fill="hold" nodeType="afterGroup">
                            <p:stCondLst>
                              <p:cond delay="0"/>
                            </p:stCondLst>
                            <p:childTnLst>
                              <p:par>
                                <p:cTn id="33" presetID="1" presetClass="entr" presetSubtype="0" fill="hold" grpId="0" nodeType="afterEffect">
                                  <p:stCondLst>
                                    <p:cond delay="0"/>
                                  </p:stCondLst>
                                  <p:childTnLst>
                                    <p:set>
                                      <p:cBhvr>
                                        <p:cTn id="34" dur="1" fill="hold">
                                          <p:stCondLst>
                                            <p:cond delay="0"/>
                                          </p:stCondLst>
                                        </p:cTn>
                                        <p:tgtEl>
                                          <p:spTgt spid="250929"/>
                                        </p:tgtEl>
                                        <p:attrNameLst>
                                          <p:attrName>style.visibility</p:attrName>
                                        </p:attrNameLst>
                                      </p:cBhvr>
                                      <p:to>
                                        <p:strVal val="visible"/>
                                      </p:to>
                                    </p:set>
                                  </p:childTnLst>
                                </p:cTn>
                              </p:par>
                            </p:childTnLst>
                          </p:cTn>
                        </p:par>
                        <p:par>
                          <p:cTn id="35" fill="hold" nodeType="afterGroup">
                            <p:stCondLst>
                              <p:cond delay="0"/>
                            </p:stCondLst>
                            <p:childTnLst>
                              <p:par>
                                <p:cTn id="36" presetID="1" presetClass="entr" presetSubtype="0" fill="hold" grpId="0" nodeType="afterEffect">
                                  <p:stCondLst>
                                    <p:cond delay="0"/>
                                  </p:stCondLst>
                                  <p:childTnLst>
                                    <p:set>
                                      <p:cBhvr>
                                        <p:cTn id="37" dur="1" fill="hold">
                                          <p:stCondLst>
                                            <p:cond delay="0"/>
                                          </p:stCondLst>
                                        </p:cTn>
                                        <p:tgtEl>
                                          <p:spTgt spid="2509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0918" grpId="0"/>
      <p:bldP spid="250919" grpId="0"/>
      <p:bldP spid="250920" grpId="0"/>
      <p:bldP spid="250921" grpId="0"/>
      <p:bldP spid="250922" grpId="0"/>
      <p:bldP spid="250923" grpId="0"/>
      <p:bldP spid="250924" grpId="0"/>
      <p:bldP spid="250925" grpId="0" animBg="1"/>
      <p:bldP spid="250926" grpId="0"/>
      <p:bldP spid="250929" grpId="0"/>
      <p:bldP spid="250930" grpId="0"/>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7890"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1"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2" name="Rectangle 4"/>
          <p:cNvSpPr>
            <a:spLocks noGrp="1" noChangeArrowheads="1"/>
          </p:cNvSpPr>
          <p:nvPr>
            <p:ph type="title" idx="4294967295"/>
          </p:nvPr>
        </p:nvSpPr>
        <p:spPr>
          <a:xfrm>
            <a:off x="152400" y="152400"/>
            <a:ext cx="7772400" cy="609600"/>
          </a:xfrm>
          <a:noFill/>
        </p:spPr>
        <p:txBody>
          <a:bodyPr/>
          <a:lstStyle/>
          <a:p>
            <a:pPr eaLnBrk="1" hangingPunct="1"/>
            <a:r>
              <a:rPr lang="en-GB" smtClean="0">
                <a:solidFill>
                  <a:srgbClr val="5B0091"/>
                </a:solidFill>
              </a:rPr>
              <a:t>The angle at the centre</a:t>
            </a:r>
            <a:endParaRPr lang="en-GB" smtClean="0"/>
          </a:p>
        </p:txBody>
      </p:sp>
      <p:sp>
        <p:nvSpPr>
          <p:cNvPr id="37893" name="Text Box 5"/>
          <p:cNvSpPr txBox="1">
            <a:spLocks noChangeArrowheads="1"/>
          </p:cNvSpPr>
          <p:nvPr/>
        </p:nvSpPr>
        <p:spPr bwMode="auto">
          <a:xfrm>
            <a:off x="231775" y="1093788"/>
            <a:ext cx="8732838"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We have just seen a demonstration that </a:t>
            </a:r>
            <a:r>
              <a:rPr lang="en-GB"/>
              <a:t>the angle at the centre of a circle is twice the angle at the circumference.</a:t>
            </a:r>
            <a:endParaRPr lang="en-US"/>
          </a:p>
        </p:txBody>
      </p:sp>
      <p:sp>
        <p:nvSpPr>
          <p:cNvPr id="37894" name="Text Box 6"/>
          <p:cNvSpPr txBox="1">
            <a:spLocks noChangeArrowheads="1"/>
          </p:cNvSpPr>
          <p:nvPr/>
        </p:nvSpPr>
        <p:spPr bwMode="auto">
          <a:xfrm>
            <a:off x="231775" y="1981200"/>
            <a:ext cx="87328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solidFill>
                  <a:schemeClr val="tx1"/>
                </a:solidFill>
              </a:rPr>
              <a:t>We can prove this result as follows:</a:t>
            </a:r>
            <a:endParaRPr lang="en-GB">
              <a:solidFill>
                <a:schemeClr val="tx1"/>
              </a:solidFill>
            </a:endParaRPr>
          </a:p>
        </p:txBody>
      </p:sp>
      <p:sp>
        <p:nvSpPr>
          <p:cNvPr id="37895" name="Oval 7"/>
          <p:cNvSpPr>
            <a:spLocks noChangeArrowheads="1"/>
          </p:cNvSpPr>
          <p:nvPr/>
        </p:nvSpPr>
        <p:spPr bwMode="auto">
          <a:xfrm>
            <a:off x="395288" y="2998788"/>
            <a:ext cx="2590800" cy="2590800"/>
          </a:xfrm>
          <a:prstGeom prst="ellipse">
            <a:avLst/>
          </a:prstGeom>
          <a:gradFill rotWithShape="1">
            <a:gsLst>
              <a:gs pos="0">
                <a:srgbClr val="FFEA93"/>
              </a:gs>
              <a:gs pos="100000">
                <a:srgbClr val="FFF5CA"/>
              </a:gs>
            </a:gsLst>
            <a:lin ang="18900000" scaled="1"/>
          </a:gra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7896" name="Oval 8"/>
          <p:cNvSpPr>
            <a:spLocks noChangeArrowheads="1"/>
          </p:cNvSpPr>
          <p:nvPr/>
        </p:nvSpPr>
        <p:spPr bwMode="auto">
          <a:xfrm>
            <a:off x="1655763" y="4259263"/>
            <a:ext cx="71437" cy="71437"/>
          </a:xfrm>
          <a:prstGeom prst="ellipse">
            <a:avLst/>
          </a:prstGeom>
          <a:solidFill>
            <a:schemeClr val="tx1"/>
          </a:solidFill>
          <a:ln>
            <a:noFill/>
          </a:ln>
          <a:effectLst/>
          <a:extLst>
            <a:ext uri="{91240B29-F687-4F45-9708-019B960494DF}">
              <a14:hiddenLine xmlns:a14="http://schemas.microsoft.com/office/drawing/2010/main" w="2857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37897" name="Text Box 9"/>
          <p:cNvSpPr txBox="1">
            <a:spLocks noChangeArrowheads="1"/>
          </p:cNvSpPr>
          <p:nvPr/>
        </p:nvSpPr>
        <p:spPr bwMode="auto">
          <a:xfrm>
            <a:off x="1327150" y="3973513"/>
            <a:ext cx="4206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O</a:t>
            </a:r>
          </a:p>
        </p:txBody>
      </p:sp>
      <p:sp>
        <p:nvSpPr>
          <p:cNvPr id="37898" name="Line 10"/>
          <p:cNvSpPr>
            <a:spLocks noChangeShapeType="1"/>
          </p:cNvSpPr>
          <p:nvPr/>
        </p:nvSpPr>
        <p:spPr bwMode="auto">
          <a:xfrm flipV="1">
            <a:off x="847725" y="4302125"/>
            <a:ext cx="842963" cy="96678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7899" name="Line 11"/>
          <p:cNvSpPr>
            <a:spLocks noChangeShapeType="1"/>
          </p:cNvSpPr>
          <p:nvPr/>
        </p:nvSpPr>
        <p:spPr bwMode="auto">
          <a:xfrm flipH="1" flipV="1">
            <a:off x="1685925" y="4292600"/>
            <a:ext cx="1169988" cy="601663"/>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7900" name="Line 12"/>
          <p:cNvSpPr>
            <a:spLocks noChangeShapeType="1"/>
          </p:cNvSpPr>
          <p:nvPr/>
        </p:nvSpPr>
        <p:spPr bwMode="auto">
          <a:xfrm flipV="1">
            <a:off x="833438" y="2990850"/>
            <a:ext cx="708025" cy="229235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7901" name="Line 13"/>
          <p:cNvSpPr>
            <a:spLocks noChangeShapeType="1"/>
          </p:cNvSpPr>
          <p:nvPr/>
        </p:nvSpPr>
        <p:spPr bwMode="auto">
          <a:xfrm>
            <a:off x="1552575" y="3009900"/>
            <a:ext cx="1295400" cy="1871663"/>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7902" name="PubPieSlice"/>
          <p:cNvSpPr>
            <a:spLocks noEditPoints="1" noChangeArrowheads="1"/>
          </p:cNvSpPr>
          <p:nvPr/>
        </p:nvSpPr>
        <p:spPr bwMode="auto">
          <a:xfrm>
            <a:off x="1331913" y="2797175"/>
            <a:ext cx="419100" cy="419100"/>
          </a:xfrm>
          <a:custGeom>
            <a:avLst/>
            <a:gdLst>
              <a:gd name="T0" fmla="*/ 144628 w 21600"/>
              <a:gd name="T1" fmla="*/ 408778 h 21600"/>
              <a:gd name="T2" fmla="*/ 209550 w 21600"/>
              <a:gd name="T3" fmla="*/ 209550 h 21600"/>
              <a:gd name="T4" fmla="*/ 335008 w 21600"/>
              <a:gd name="T5" fmla="*/ 377365 h 21600"/>
              <a:gd name="T6" fmla="*/ 0 60000 65536"/>
              <a:gd name="T7" fmla="*/ 0 60000 65536"/>
              <a:gd name="T8" fmla="*/ 0 60000 65536"/>
              <a:gd name="T9" fmla="*/ 3163 w 21600"/>
              <a:gd name="T10" fmla="*/ 3163 h 21600"/>
              <a:gd name="T11" fmla="*/ 18437 w 21600"/>
              <a:gd name="T12" fmla="*/ 18437 h 21600"/>
            </a:gdLst>
            <a:ahLst/>
            <a:cxnLst>
              <a:cxn ang="T6">
                <a:pos x="T0" y="T1"/>
              </a:cxn>
              <a:cxn ang="T7">
                <a:pos x="T2" y="T3"/>
              </a:cxn>
              <a:cxn ang="T8">
                <a:pos x="T4" y="T5"/>
              </a:cxn>
            </a:cxnLst>
            <a:rect l="T9" t="T10" r="T11" b="T12"/>
            <a:pathLst>
              <a:path w="21600" h="21600">
                <a:moveTo>
                  <a:pt x="7453" y="21068"/>
                </a:moveTo>
                <a:cubicBezTo>
                  <a:pt x="8534" y="21420"/>
                  <a:pt x="9663" y="21600"/>
                  <a:pt x="10800" y="21600"/>
                </a:cubicBezTo>
                <a:cubicBezTo>
                  <a:pt x="13131" y="21599"/>
                  <a:pt x="15399" y="20845"/>
                  <a:pt x="17266" y="19449"/>
                </a:cubicBezTo>
                <a:lnTo>
                  <a:pt x="10800" y="10800"/>
                </a:lnTo>
                <a:lnTo>
                  <a:pt x="7453" y="21068"/>
                </a:lnTo>
                <a:close/>
              </a:path>
            </a:pathLst>
          </a:custGeom>
          <a:solidFill>
            <a:srgbClr val="FFFFCC"/>
          </a:solidFill>
          <a:ln w="28575">
            <a:solidFill>
              <a:schemeClr val="tx1"/>
            </a:solidFill>
            <a:miter lim="800000"/>
            <a:headEnd/>
            <a:tailEnd/>
          </a:ln>
          <a:effectLst/>
          <a:extLst>
            <a:ext uri="{AF507438-7753-43E0-B8FC-AC1667EBCBE1}">
              <a14:hiddenEffects xmlns:a14="http://schemas.microsoft.com/office/drawing/2010/main">
                <a:effectLst>
                  <a:outerShdw dist="107763" dir="2700000" algn="ctr" rotWithShape="0">
                    <a:srgbClr val="808080"/>
                  </a:outerShdw>
                </a:effectLst>
              </a14:hiddenEffects>
            </a:ext>
          </a:extLst>
        </p:spPr>
        <p:txBody>
          <a:bodyPr/>
          <a:lstStyle/>
          <a:p>
            <a:endParaRPr lang="en-US"/>
          </a:p>
        </p:txBody>
      </p:sp>
      <p:sp>
        <p:nvSpPr>
          <p:cNvPr id="37903" name="PubPieSlice"/>
          <p:cNvSpPr>
            <a:spLocks noEditPoints="1" noChangeArrowheads="1"/>
          </p:cNvSpPr>
          <p:nvPr/>
        </p:nvSpPr>
        <p:spPr bwMode="auto">
          <a:xfrm>
            <a:off x="1482725" y="4092575"/>
            <a:ext cx="419100" cy="419100"/>
          </a:xfrm>
          <a:custGeom>
            <a:avLst/>
            <a:gdLst>
              <a:gd name="T0" fmla="*/ 71557 w 21600"/>
              <a:gd name="T1" fmla="*/ 367256 h 21600"/>
              <a:gd name="T2" fmla="*/ 209550 w 21600"/>
              <a:gd name="T3" fmla="*/ 209550 h 21600"/>
              <a:gd name="T4" fmla="*/ 397272 w 21600"/>
              <a:gd name="T5" fmla="*/ 302664 h 21600"/>
              <a:gd name="T6" fmla="*/ 0 60000 65536"/>
              <a:gd name="T7" fmla="*/ 0 60000 65536"/>
              <a:gd name="T8" fmla="*/ 0 60000 65536"/>
              <a:gd name="T9" fmla="*/ 3163 w 21600"/>
              <a:gd name="T10" fmla="*/ 3163 h 21600"/>
              <a:gd name="T11" fmla="*/ 18437 w 21600"/>
              <a:gd name="T12" fmla="*/ 18437 h 21600"/>
            </a:gdLst>
            <a:ahLst/>
            <a:cxnLst>
              <a:cxn ang="T6">
                <a:pos x="T0" y="T1"/>
              </a:cxn>
              <a:cxn ang="T7">
                <a:pos x="T2" y="T3"/>
              </a:cxn>
              <a:cxn ang="T8">
                <a:pos x="T4" y="T5"/>
              </a:cxn>
            </a:cxnLst>
            <a:rect l="T9" t="T10" r="T11" b="T12"/>
            <a:pathLst>
              <a:path w="21600" h="21600">
                <a:moveTo>
                  <a:pt x="3688" y="18927"/>
                </a:moveTo>
                <a:cubicBezTo>
                  <a:pt x="5656" y="20650"/>
                  <a:pt x="8183" y="21600"/>
                  <a:pt x="10800" y="21600"/>
                </a:cubicBezTo>
                <a:cubicBezTo>
                  <a:pt x="14903" y="21599"/>
                  <a:pt x="18651" y="19274"/>
                  <a:pt x="20475" y="15599"/>
                </a:cubicBezTo>
                <a:lnTo>
                  <a:pt x="10800" y="10800"/>
                </a:lnTo>
                <a:lnTo>
                  <a:pt x="3688" y="18927"/>
                </a:lnTo>
                <a:close/>
              </a:path>
            </a:pathLst>
          </a:custGeom>
          <a:solidFill>
            <a:srgbClr val="FFFFCC"/>
          </a:solidFill>
          <a:ln w="28575">
            <a:solidFill>
              <a:schemeClr val="tx1"/>
            </a:solidFill>
            <a:miter lim="800000"/>
            <a:headEnd/>
            <a:tailEnd/>
          </a:ln>
          <a:effectLst/>
          <a:extLst>
            <a:ext uri="{AF507438-7753-43E0-B8FC-AC1667EBCBE1}">
              <a14:hiddenEffects xmlns:a14="http://schemas.microsoft.com/office/drawing/2010/main">
                <a:effectLst>
                  <a:outerShdw dist="107763" dir="2700000" algn="ctr" rotWithShape="0">
                    <a:srgbClr val="808080"/>
                  </a:outerShdw>
                </a:effectLst>
              </a14:hiddenEffects>
            </a:ext>
          </a:extLst>
        </p:spPr>
        <p:txBody>
          <a:bodyPr/>
          <a:lstStyle/>
          <a:p>
            <a:endParaRPr lang="en-US"/>
          </a:p>
        </p:txBody>
      </p:sp>
      <p:sp>
        <p:nvSpPr>
          <p:cNvPr id="37904" name="Text Box 16"/>
          <p:cNvSpPr txBox="1">
            <a:spLocks noChangeArrowheads="1"/>
          </p:cNvSpPr>
          <p:nvPr/>
        </p:nvSpPr>
        <p:spPr bwMode="auto">
          <a:xfrm>
            <a:off x="468313" y="5229225"/>
            <a:ext cx="3873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A</a:t>
            </a:r>
          </a:p>
        </p:txBody>
      </p:sp>
      <p:sp>
        <p:nvSpPr>
          <p:cNvPr id="37905" name="Text Box 17"/>
          <p:cNvSpPr txBox="1">
            <a:spLocks noChangeArrowheads="1"/>
          </p:cNvSpPr>
          <p:nvPr/>
        </p:nvSpPr>
        <p:spPr bwMode="auto">
          <a:xfrm>
            <a:off x="2843213" y="4797425"/>
            <a:ext cx="4048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C</a:t>
            </a:r>
          </a:p>
        </p:txBody>
      </p:sp>
      <p:sp>
        <p:nvSpPr>
          <p:cNvPr id="37906" name="Text Box 18"/>
          <p:cNvSpPr txBox="1">
            <a:spLocks noChangeArrowheads="1"/>
          </p:cNvSpPr>
          <p:nvPr/>
        </p:nvSpPr>
        <p:spPr bwMode="auto">
          <a:xfrm>
            <a:off x="1331913" y="2565400"/>
            <a:ext cx="3873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B</a:t>
            </a:r>
          </a:p>
        </p:txBody>
      </p:sp>
      <p:sp>
        <p:nvSpPr>
          <p:cNvPr id="37907" name="Line 26"/>
          <p:cNvSpPr>
            <a:spLocks noChangeShapeType="1"/>
          </p:cNvSpPr>
          <p:nvPr/>
        </p:nvSpPr>
        <p:spPr bwMode="auto">
          <a:xfrm>
            <a:off x="1547813" y="2997200"/>
            <a:ext cx="287337" cy="2592388"/>
          </a:xfrm>
          <a:prstGeom prst="line">
            <a:avLst/>
          </a:prstGeom>
          <a:noFill/>
          <a:ln w="2857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08" name="Text Box 27"/>
          <p:cNvSpPr txBox="1">
            <a:spLocks noChangeArrowheads="1"/>
          </p:cNvSpPr>
          <p:nvPr/>
        </p:nvSpPr>
        <p:spPr bwMode="auto">
          <a:xfrm>
            <a:off x="1619250" y="5516563"/>
            <a:ext cx="4048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D</a:t>
            </a:r>
          </a:p>
        </p:txBody>
      </p:sp>
      <p:sp>
        <p:nvSpPr>
          <p:cNvPr id="37909" name="PubPieSlice"/>
          <p:cNvSpPr>
            <a:spLocks noEditPoints="1" noChangeArrowheads="1"/>
          </p:cNvSpPr>
          <p:nvPr/>
        </p:nvSpPr>
        <p:spPr bwMode="auto">
          <a:xfrm>
            <a:off x="623888" y="5070475"/>
            <a:ext cx="419100" cy="419100"/>
          </a:xfrm>
          <a:custGeom>
            <a:avLst/>
            <a:gdLst>
              <a:gd name="T0" fmla="*/ 348086 w 21600"/>
              <a:gd name="T1" fmla="*/ 52329 h 21600"/>
              <a:gd name="T2" fmla="*/ 209550 w 21600"/>
              <a:gd name="T3" fmla="*/ 209550 h 21600"/>
              <a:gd name="T4" fmla="*/ 273405 w 21600"/>
              <a:gd name="T5" fmla="*/ 9954 h 21600"/>
              <a:gd name="T6" fmla="*/ 0 60000 65536"/>
              <a:gd name="T7" fmla="*/ 0 60000 65536"/>
              <a:gd name="T8" fmla="*/ 0 60000 65536"/>
              <a:gd name="T9" fmla="*/ 3163 w 21600"/>
              <a:gd name="T10" fmla="*/ 3163 h 21600"/>
              <a:gd name="T11" fmla="*/ 18437 w 21600"/>
              <a:gd name="T12" fmla="*/ 18437 h 21600"/>
            </a:gdLst>
            <a:ahLst/>
            <a:cxnLst>
              <a:cxn ang="T6">
                <a:pos x="T0" y="T1"/>
              </a:cxn>
              <a:cxn ang="T7">
                <a:pos x="T2" y="T3"/>
              </a:cxn>
              <a:cxn ang="T8">
                <a:pos x="T4" y="T5"/>
              </a:cxn>
            </a:cxnLst>
            <a:rect l="T9" t="T10" r="T11" b="T12"/>
            <a:pathLst>
              <a:path w="21600" h="21600">
                <a:moveTo>
                  <a:pt x="17940" y="2696"/>
                </a:moveTo>
                <a:cubicBezTo>
                  <a:pt x="16821" y="1711"/>
                  <a:pt x="15510" y="967"/>
                  <a:pt x="14090" y="513"/>
                </a:cubicBezTo>
                <a:lnTo>
                  <a:pt x="10800" y="10800"/>
                </a:lnTo>
                <a:lnTo>
                  <a:pt x="17940" y="2696"/>
                </a:lnTo>
                <a:close/>
              </a:path>
            </a:pathLst>
          </a:custGeom>
          <a:solidFill>
            <a:srgbClr val="FFFFCC"/>
          </a:solidFill>
          <a:ln w="28575">
            <a:solidFill>
              <a:schemeClr val="tx1"/>
            </a:solidFill>
            <a:miter lim="800000"/>
            <a:headEnd/>
            <a:tailEnd/>
          </a:ln>
          <a:effectLst/>
          <a:extLst>
            <a:ext uri="{AF507438-7753-43E0-B8FC-AC1667EBCBE1}">
              <a14:hiddenEffects xmlns:a14="http://schemas.microsoft.com/office/drawing/2010/main">
                <a:effectLst>
                  <a:outerShdw dist="107763" dir="2700000" algn="ctr" rotWithShape="0">
                    <a:srgbClr val="808080"/>
                  </a:outerShdw>
                </a:effectLst>
              </a14:hiddenEffects>
            </a:ext>
          </a:extLst>
        </p:spPr>
        <p:txBody>
          <a:bodyPr/>
          <a:lstStyle/>
          <a:p>
            <a:endParaRPr lang="en-US"/>
          </a:p>
        </p:txBody>
      </p:sp>
      <p:sp>
        <p:nvSpPr>
          <p:cNvPr id="37910" name="PubPieSlice"/>
          <p:cNvSpPr>
            <a:spLocks noEditPoints="1" noChangeArrowheads="1"/>
          </p:cNvSpPr>
          <p:nvPr/>
        </p:nvSpPr>
        <p:spPr bwMode="auto">
          <a:xfrm>
            <a:off x="2636838" y="4678363"/>
            <a:ext cx="419100" cy="419100"/>
          </a:xfrm>
          <a:custGeom>
            <a:avLst/>
            <a:gdLst>
              <a:gd name="T0" fmla="*/ 94395 w 21600"/>
              <a:gd name="T1" fmla="*/ 34459 h 21600"/>
              <a:gd name="T2" fmla="*/ 209550 w 21600"/>
              <a:gd name="T3" fmla="*/ 209550 h 21600"/>
              <a:gd name="T4" fmla="*/ 24680 w 21600"/>
              <a:gd name="T5" fmla="*/ 110848 h 21600"/>
              <a:gd name="T6" fmla="*/ 0 60000 65536"/>
              <a:gd name="T7" fmla="*/ 0 60000 65536"/>
              <a:gd name="T8" fmla="*/ 0 60000 65536"/>
              <a:gd name="T9" fmla="*/ 3163 w 21600"/>
              <a:gd name="T10" fmla="*/ 3163 h 21600"/>
              <a:gd name="T11" fmla="*/ 18437 w 21600"/>
              <a:gd name="T12" fmla="*/ 18437 h 21600"/>
            </a:gdLst>
            <a:ahLst/>
            <a:cxnLst>
              <a:cxn ang="T6">
                <a:pos x="T0" y="T1"/>
              </a:cxn>
              <a:cxn ang="T7">
                <a:pos x="T2" y="T3"/>
              </a:cxn>
              <a:cxn ang="T8">
                <a:pos x="T4" y="T5"/>
              </a:cxn>
            </a:cxnLst>
            <a:rect l="T9" t="T10" r="T11" b="T12"/>
            <a:pathLst>
              <a:path w="21600" h="21600">
                <a:moveTo>
                  <a:pt x="4865" y="1776"/>
                </a:moveTo>
                <a:cubicBezTo>
                  <a:pt x="3357" y="2768"/>
                  <a:pt x="2122" y="4121"/>
                  <a:pt x="1272" y="5713"/>
                </a:cubicBezTo>
                <a:lnTo>
                  <a:pt x="10800" y="10800"/>
                </a:lnTo>
                <a:lnTo>
                  <a:pt x="4865" y="1776"/>
                </a:lnTo>
                <a:close/>
              </a:path>
            </a:pathLst>
          </a:custGeom>
          <a:solidFill>
            <a:srgbClr val="FFFFCC"/>
          </a:solidFill>
          <a:ln w="28575">
            <a:solidFill>
              <a:schemeClr val="tx1"/>
            </a:solidFill>
            <a:miter lim="800000"/>
            <a:headEnd/>
            <a:tailEnd/>
          </a:ln>
          <a:effectLst/>
          <a:extLst>
            <a:ext uri="{AF507438-7753-43E0-B8FC-AC1667EBCBE1}">
              <a14:hiddenEffects xmlns:a14="http://schemas.microsoft.com/office/drawing/2010/main">
                <a:effectLst>
                  <a:outerShdw dist="107763" dir="2700000" algn="ctr" rotWithShape="0">
                    <a:srgbClr val="808080"/>
                  </a:outerShdw>
                </a:effectLst>
              </a14:hiddenEffects>
            </a:ext>
          </a:extLst>
        </p:spPr>
        <p:txBody>
          <a:bodyPr/>
          <a:lstStyle/>
          <a:p>
            <a:endParaRPr lang="en-US"/>
          </a:p>
        </p:txBody>
      </p:sp>
      <p:sp>
        <p:nvSpPr>
          <p:cNvPr id="37911" name="Rectangle 30"/>
          <p:cNvSpPr>
            <a:spLocks noChangeArrowheads="1"/>
          </p:cNvSpPr>
          <p:nvPr/>
        </p:nvSpPr>
        <p:spPr bwMode="auto">
          <a:xfrm>
            <a:off x="1346200" y="3317875"/>
            <a:ext cx="2984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GB" sz="1800" b="1" i="1">
                <a:latin typeface="Times New Roman" pitchFamily="18" charset="0"/>
              </a:rPr>
              <a:t>x</a:t>
            </a:r>
          </a:p>
        </p:txBody>
      </p:sp>
      <p:sp>
        <p:nvSpPr>
          <p:cNvPr id="37912" name="Rectangle 31"/>
          <p:cNvSpPr>
            <a:spLocks noChangeArrowheads="1"/>
          </p:cNvSpPr>
          <p:nvPr/>
        </p:nvSpPr>
        <p:spPr bwMode="auto">
          <a:xfrm>
            <a:off x="960438" y="4591050"/>
            <a:ext cx="2984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GB" sz="1800" b="1" i="1">
                <a:latin typeface="Times New Roman" pitchFamily="18" charset="0"/>
              </a:rPr>
              <a:t>x</a:t>
            </a:r>
          </a:p>
        </p:txBody>
      </p:sp>
      <p:sp>
        <p:nvSpPr>
          <p:cNvPr id="289824" name="Text Box 32"/>
          <p:cNvSpPr txBox="1">
            <a:spLocks noChangeArrowheads="1"/>
          </p:cNvSpPr>
          <p:nvPr/>
        </p:nvSpPr>
        <p:spPr bwMode="auto">
          <a:xfrm>
            <a:off x="3687763" y="2552700"/>
            <a:ext cx="23764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In triangle BOC,</a:t>
            </a:r>
          </a:p>
        </p:txBody>
      </p:sp>
      <p:sp>
        <p:nvSpPr>
          <p:cNvPr id="289825" name="Text Box 33"/>
          <p:cNvSpPr txBox="1">
            <a:spLocks noChangeArrowheads="1"/>
          </p:cNvSpPr>
          <p:nvPr/>
        </p:nvSpPr>
        <p:spPr bwMode="auto">
          <a:xfrm>
            <a:off x="4932363" y="3124200"/>
            <a:ext cx="14271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OB = OC</a:t>
            </a:r>
          </a:p>
        </p:txBody>
      </p:sp>
      <p:sp>
        <p:nvSpPr>
          <p:cNvPr id="289826" name="Text Box 34"/>
          <p:cNvSpPr txBox="1">
            <a:spLocks noChangeArrowheads="1"/>
          </p:cNvSpPr>
          <p:nvPr/>
        </p:nvSpPr>
        <p:spPr bwMode="auto">
          <a:xfrm>
            <a:off x="7032625" y="3124200"/>
            <a:ext cx="16430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rgbClr val="FF6600"/>
                </a:solidFill>
              </a:rPr>
              <a:t>(both radii)</a:t>
            </a:r>
          </a:p>
        </p:txBody>
      </p:sp>
      <p:sp>
        <p:nvSpPr>
          <p:cNvPr id="289827" name="Text Box 35"/>
          <p:cNvSpPr txBox="1">
            <a:spLocks noChangeArrowheads="1"/>
          </p:cNvSpPr>
          <p:nvPr/>
        </p:nvSpPr>
        <p:spPr bwMode="auto">
          <a:xfrm>
            <a:off x="3687763" y="3695700"/>
            <a:ext cx="4140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So, angle OBC = angle OCB </a:t>
            </a:r>
          </a:p>
        </p:txBody>
      </p:sp>
      <p:sp>
        <p:nvSpPr>
          <p:cNvPr id="289828" name="Text Box 36"/>
          <p:cNvSpPr txBox="1">
            <a:spLocks noChangeArrowheads="1"/>
          </p:cNvSpPr>
          <p:nvPr/>
        </p:nvSpPr>
        <p:spPr bwMode="auto">
          <a:xfrm>
            <a:off x="3687763" y="4267200"/>
            <a:ext cx="518477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rgbClr val="FF6600"/>
                </a:solidFill>
              </a:rPr>
              <a:t>(angles at the base of an isosceles triangle)</a:t>
            </a:r>
          </a:p>
        </p:txBody>
      </p:sp>
      <p:sp>
        <p:nvSpPr>
          <p:cNvPr id="289829" name="Text Box 37"/>
          <p:cNvSpPr txBox="1">
            <a:spLocks noChangeArrowheads="1"/>
          </p:cNvSpPr>
          <p:nvPr/>
        </p:nvSpPr>
        <p:spPr bwMode="auto">
          <a:xfrm>
            <a:off x="3708400" y="5203825"/>
            <a:ext cx="35734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Let’s call these angles </a:t>
            </a:r>
            <a:r>
              <a:rPr lang="en-GB" i="1">
                <a:latin typeface="Times New Roman" pitchFamily="18" charset="0"/>
              </a:rPr>
              <a:t>y</a:t>
            </a:r>
            <a:r>
              <a:rPr lang="en-GB"/>
              <a:t>. </a:t>
            </a:r>
          </a:p>
        </p:txBody>
      </p:sp>
      <p:sp>
        <p:nvSpPr>
          <p:cNvPr id="289830" name="Rectangle 38"/>
          <p:cNvSpPr>
            <a:spLocks noChangeArrowheads="1"/>
          </p:cNvSpPr>
          <p:nvPr/>
        </p:nvSpPr>
        <p:spPr bwMode="auto">
          <a:xfrm>
            <a:off x="1604963" y="3300413"/>
            <a:ext cx="2857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GB" sz="1800" b="1" i="1">
                <a:latin typeface="Times New Roman" pitchFamily="18" charset="0"/>
              </a:rPr>
              <a:t>y</a:t>
            </a:r>
          </a:p>
        </p:txBody>
      </p:sp>
      <p:sp>
        <p:nvSpPr>
          <p:cNvPr id="289831" name="Rectangle 39"/>
          <p:cNvSpPr>
            <a:spLocks noChangeArrowheads="1"/>
          </p:cNvSpPr>
          <p:nvPr/>
        </p:nvSpPr>
        <p:spPr bwMode="auto">
          <a:xfrm>
            <a:off x="2292350" y="4275138"/>
            <a:ext cx="2857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GB" sz="1800" b="1" i="1">
                <a:latin typeface="Times New Roman" pitchFamily="18" charset="0"/>
              </a:rPr>
              <a:t>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28982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8982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8982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8982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89828"/>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89829"/>
                                        </p:tgtEl>
                                        <p:attrNameLst>
                                          <p:attrName>style.visibility</p:attrName>
                                        </p:attrNameLst>
                                      </p:cBhvr>
                                      <p:to>
                                        <p:strVal val="visible"/>
                                      </p:to>
                                    </p:set>
                                  </p:childTnLst>
                                </p:cTn>
                              </p:par>
                            </p:childTnLst>
                          </p:cTn>
                        </p:par>
                        <p:par>
                          <p:cTn id="21" fill="hold" nodeType="afterGroup">
                            <p:stCondLst>
                              <p:cond delay="0"/>
                            </p:stCondLst>
                            <p:childTnLst>
                              <p:par>
                                <p:cTn id="22" presetID="1" presetClass="entr" presetSubtype="0" fill="hold" grpId="0" nodeType="afterEffect">
                                  <p:stCondLst>
                                    <p:cond delay="0"/>
                                  </p:stCondLst>
                                  <p:childTnLst>
                                    <p:set>
                                      <p:cBhvr>
                                        <p:cTn id="23" dur="1" fill="hold">
                                          <p:stCondLst>
                                            <p:cond delay="0"/>
                                          </p:stCondLst>
                                        </p:cTn>
                                        <p:tgtEl>
                                          <p:spTgt spid="289830"/>
                                        </p:tgtEl>
                                        <p:attrNameLst>
                                          <p:attrName>style.visibility</p:attrName>
                                        </p:attrNameLst>
                                      </p:cBhvr>
                                      <p:to>
                                        <p:strVal val="visible"/>
                                      </p:to>
                                    </p:set>
                                  </p:childTnLst>
                                </p:cTn>
                              </p:par>
                            </p:childTnLst>
                          </p:cTn>
                        </p:par>
                        <p:par>
                          <p:cTn id="24" fill="hold" nodeType="afterGroup">
                            <p:stCondLst>
                              <p:cond delay="0"/>
                            </p:stCondLst>
                            <p:childTnLst>
                              <p:par>
                                <p:cTn id="25" presetID="1" presetClass="entr" presetSubtype="0" fill="hold" grpId="0" nodeType="afterEffect">
                                  <p:stCondLst>
                                    <p:cond delay="0"/>
                                  </p:stCondLst>
                                  <p:childTnLst>
                                    <p:set>
                                      <p:cBhvr>
                                        <p:cTn id="26" dur="1" fill="hold">
                                          <p:stCondLst>
                                            <p:cond delay="0"/>
                                          </p:stCondLst>
                                        </p:cTn>
                                        <p:tgtEl>
                                          <p:spTgt spid="2898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9824" grpId="0"/>
      <p:bldP spid="289825" grpId="0"/>
      <p:bldP spid="289826" grpId="0"/>
      <p:bldP spid="289827" grpId="0"/>
      <p:bldP spid="289828" grpId="0"/>
      <p:bldP spid="289829" grpId="0"/>
      <p:bldP spid="289830" grpId="0"/>
      <p:bldP spid="289831" grpId="0"/>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8914"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5"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6" name="Rectangle 4"/>
          <p:cNvSpPr>
            <a:spLocks noGrp="1" noChangeArrowheads="1"/>
          </p:cNvSpPr>
          <p:nvPr>
            <p:ph type="title" idx="4294967295"/>
          </p:nvPr>
        </p:nvSpPr>
        <p:spPr>
          <a:xfrm>
            <a:off x="152400" y="152400"/>
            <a:ext cx="7772400" cy="609600"/>
          </a:xfrm>
          <a:noFill/>
        </p:spPr>
        <p:txBody>
          <a:bodyPr/>
          <a:lstStyle/>
          <a:p>
            <a:pPr eaLnBrk="1" hangingPunct="1"/>
            <a:r>
              <a:rPr lang="en-GB" smtClean="0">
                <a:solidFill>
                  <a:srgbClr val="5B0091"/>
                </a:solidFill>
              </a:rPr>
              <a:t>The angle at the centre</a:t>
            </a:r>
            <a:endParaRPr lang="en-GB" smtClean="0"/>
          </a:p>
        </p:txBody>
      </p:sp>
      <p:sp>
        <p:nvSpPr>
          <p:cNvPr id="38917" name="Text Box 5"/>
          <p:cNvSpPr txBox="1">
            <a:spLocks noChangeArrowheads="1"/>
          </p:cNvSpPr>
          <p:nvPr/>
        </p:nvSpPr>
        <p:spPr bwMode="auto">
          <a:xfrm>
            <a:off x="231775" y="1093788"/>
            <a:ext cx="8732838"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We have just seen a demonstration that </a:t>
            </a:r>
            <a:r>
              <a:rPr lang="en-GB"/>
              <a:t>the angle at the centre of a circle is twice the angle at the circumference.</a:t>
            </a:r>
            <a:endParaRPr lang="en-US"/>
          </a:p>
        </p:txBody>
      </p:sp>
      <p:sp>
        <p:nvSpPr>
          <p:cNvPr id="38918" name="Text Box 6"/>
          <p:cNvSpPr txBox="1">
            <a:spLocks noChangeArrowheads="1"/>
          </p:cNvSpPr>
          <p:nvPr/>
        </p:nvSpPr>
        <p:spPr bwMode="auto">
          <a:xfrm>
            <a:off x="231775" y="1981200"/>
            <a:ext cx="87328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solidFill>
                  <a:schemeClr val="tx1"/>
                </a:solidFill>
              </a:rPr>
              <a:t>We can prove this result as follows:</a:t>
            </a:r>
            <a:endParaRPr lang="en-GB">
              <a:solidFill>
                <a:schemeClr val="tx1"/>
              </a:solidFill>
            </a:endParaRPr>
          </a:p>
        </p:txBody>
      </p:sp>
      <p:sp>
        <p:nvSpPr>
          <p:cNvPr id="38919" name="Oval 7"/>
          <p:cNvSpPr>
            <a:spLocks noChangeArrowheads="1"/>
          </p:cNvSpPr>
          <p:nvPr/>
        </p:nvSpPr>
        <p:spPr bwMode="auto">
          <a:xfrm>
            <a:off x="395288" y="2998788"/>
            <a:ext cx="2590800" cy="2590800"/>
          </a:xfrm>
          <a:prstGeom prst="ellipse">
            <a:avLst/>
          </a:prstGeom>
          <a:gradFill rotWithShape="1">
            <a:gsLst>
              <a:gs pos="0">
                <a:srgbClr val="FFEA93"/>
              </a:gs>
              <a:gs pos="100000">
                <a:srgbClr val="FFF5CA"/>
              </a:gs>
            </a:gsLst>
            <a:lin ang="18900000" scaled="1"/>
          </a:gra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8920" name="Oval 8"/>
          <p:cNvSpPr>
            <a:spLocks noChangeArrowheads="1"/>
          </p:cNvSpPr>
          <p:nvPr/>
        </p:nvSpPr>
        <p:spPr bwMode="auto">
          <a:xfrm>
            <a:off x="1655763" y="4259263"/>
            <a:ext cx="71437" cy="71437"/>
          </a:xfrm>
          <a:prstGeom prst="ellipse">
            <a:avLst/>
          </a:prstGeom>
          <a:solidFill>
            <a:schemeClr val="tx1"/>
          </a:solidFill>
          <a:ln>
            <a:noFill/>
          </a:ln>
          <a:effectLst/>
          <a:extLst>
            <a:ext uri="{91240B29-F687-4F45-9708-019B960494DF}">
              <a14:hiddenLine xmlns:a14="http://schemas.microsoft.com/office/drawing/2010/main" w="2857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38921" name="Text Box 9"/>
          <p:cNvSpPr txBox="1">
            <a:spLocks noChangeArrowheads="1"/>
          </p:cNvSpPr>
          <p:nvPr/>
        </p:nvSpPr>
        <p:spPr bwMode="auto">
          <a:xfrm>
            <a:off x="1327150" y="3973513"/>
            <a:ext cx="4206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O</a:t>
            </a:r>
          </a:p>
        </p:txBody>
      </p:sp>
      <p:sp>
        <p:nvSpPr>
          <p:cNvPr id="38922" name="Line 10"/>
          <p:cNvSpPr>
            <a:spLocks noChangeShapeType="1"/>
          </p:cNvSpPr>
          <p:nvPr/>
        </p:nvSpPr>
        <p:spPr bwMode="auto">
          <a:xfrm flipV="1">
            <a:off x="847725" y="4302125"/>
            <a:ext cx="842963" cy="96678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8923" name="Line 11"/>
          <p:cNvSpPr>
            <a:spLocks noChangeShapeType="1"/>
          </p:cNvSpPr>
          <p:nvPr/>
        </p:nvSpPr>
        <p:spPr bwMode="auto">
          <a:xfrm flipH="1" flipV="1">
            <a:off x="1685925" y="4292600"/>
            <a:ext cx="1169988" cy="601663"/>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8924" name="Line 12"/>
          <p:cNvSpPr>
            <a:spLocks noChangeShapeType="1"/>
          </p:cNvSpPr>
          <p:nvPr/>
        </p:nvSpPr>
        <p:spPr bwMode="auto">
          <a:xfrm flipV="1">
            <a:off x="833438" y="2990850"/>
            <a:ext cx="708025" cy="229235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8925" name="Line 13"/>
          <p:cNvSpPr>
            <a:spLocks noChangeShapeType="1"/>
          </p:cNvSpPr>
          <p:nvPr/>
        </p:nvSpPr>
        <p:spPr bwMode="auto">
          <a:xfrm>
            <a:off x="1552575" y="3009900"/>
            <a:ext cx="1295400" cy="1871663"/>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8926" name="PubPieSlice"/>
          <p:cNvSpPr>
            <a:spLocks noEditPoints="1" noChangeArrowheads="1"/>
          </p:cNvSpPr>
          <p:nvPr/>
        </p:nvSpPr>
        <p:spPr bwMode="auto">
          <a:xfrm>
            <a:off x="1331913" y="2797175"/>
            <a:ext cx="419100" cy="419100"/>
          </a:xfrm>
          <a:custGeom>
            <a:avLst/>
            <a:gdLst>
              <a:gd name="T0" fmla="*/ 144628 w 21600"/>
              <a:gd name="T1" fmla="*/ 408778 h 21600"/>
              <a:gd name="T2" fmla="*/ 209550 w 21600"/>
              <a:gd name="T3" fmla="*/ 209550 h 21600"/>
              <a:gd name="T4" fmla="*/ 335008 w 21600"/>
              <a:gd name="T5" fmla="*/ 377365 h 21600"/>
              <a:gd name="T6" fmla="*/ 0 60000 65536"/>
              <a:gd name="T7" fmla="*/ 0 60000 65536"/>
              <a:gd name="T8" fmla="*/ 0 60000 65536"/>
              <a:gd name="T9" fmla="*/ 3163 w 21600"/>
              <a:gd name="T10" fmla="*/ 3163 h 21600"/>
              <a:gd name="T11" fmla="*/ 18437 w 21600"/>
              <a:gd name="T12" fmla="*/ 18437 h 21600"/>
            </a:gdLst>
            <a:ahLst/>
            <a:cxnLst>
              <a:cxn ang="T6">
                <a:pos x="T0" y="T1"/>
              </a:cxn>
              <a:cxn ang="T7">
                <a:pos x="T2" y="T3"/>
              </a:cxn>
              <a:cxn ang="T8">
                <a:pos x="T4" y="T5"/>
              </a:cxn>
            </a:cxnLst>
            <a:rect l="T9" t="T10" r="T11" b="T12"/>
            <a:pathLst>
              <a:path w="21600" h="21600">
                <a:moveTo>
                  <a:pt x="7453" y="21068"/>
                </a:moveTo>
                <a:cubicBezTo>
                  <a:pt x="8534" y="21420"/>
                  <a:pt x="9663" y="21600"/>
                  <a:pt x="10800" y="21600"/>
                </a:cubicBezTo>
                <a:cubicBezTo>
                  <a:pt x="13131" y="21599"/>
                  <a:pt x="15399" y="20845"/>
                  <a:pt x="17266" y="19449"/>
                </a:cubicBezTo>
                <a:lnTo>
                  <a:pt x="10800" y="10800"/>
                </a:lnTo>
                <a:lnTo>
                  <a:pt x="7453" y="21068"/>
                </a:lnTo>
                <a:close/>
              </a:path>
            </a:pathLst>
          </a:custGeom>
          <a:solidFill>
            <a:srgbClr val="FFFFCC"/>
          </a:solidFill>
          <a:ln w="28575">
            <a:solidFill>
              <a:schemeClr val="tx1"/>
            </a:solidFill>
            <a:miter lim="800000"/>
            <a:headEnd/>
            <a:tailEnd/>
          </a:ln>
          <a:effectLst/>
          <a:extLst>
            <a:ext uri="{AF507438-7753-43E0-B8FC-AC1667EBCBE1}">
              <a14:hiddenEffects xmlns:a14="http://schemas.microsoft.com/office/drawing/2010/main">
                <a:effectLst>
                  <a:outerShdw dist="107763" dir="2700000" algn="ctr" rotWithShape="0">
                    <a:srgbClr val="808080"/>
                  </a:outerShdw>
                </a:effectLst>
              </a14:hiddenEffects>
            </a:ext>
          </a:extLst>
        </p:spPr>
        <p:txBody>
          <a:bodyPr/>
          <a:lstStyle/>
          <a:p>
            <a:endParaRPr lang="en-US"/>
          </a:p>
        </p:txBody>
      </p:sp>
      <p:sp>
        <p:nvSpPr>
          <p:cNvPr id="38927" name="PubPieSlice"/>
          <p:cNvSpPr>
            <a:spLocks noEditPoints="1" noChangeArrowheads="1"/>
          </p:cNvSpPr>
          <p:nvPr/>
        </p:nvSpPr>
        <p:spPr bwMode="auto">
          <a:xfrm>
            <a:off x="1482725" y="4092575"/>
            <a:ext cx="419100" cy="419100"/>
          </a:xfrm>
          <a:custGeom>
            <a:avLst/>
            <a:gdLst>
              <a:gd name="T0" fmla="*/ 71557 w 21600"/>
              <a:gd name="T1" fmla="*/ 367256 h 21600"/>
              <a:gd name="T2" fmla="*/ 209550 w 21600"/>
              <a:gd name="T3" fmla="*/ 209550 h 21600"/>
              <a:gd name="T4" fmla="*/ 397272 w 21600"/>
              <a:gd name="T5" fmla="*/ 302664 h 21600"/>
              <a:gd name="T6" fmla="*/ 0 60000 65536"/>
              <a:gd name="T7" fmla="*/ 0 60000 65536"/>
              <a:gd name="T8" fmla="*/ 0 60000 65536"/>
              <a:gd name="T9" fmla="*/ 3163 w 21600"/>
              <a:gd name="T10" fmla="*/ 3163 h 21600"/>
              <a:gd name="T11" fmla="*/ 18437 w 21600"/>
              <a:gd name="T12" fmla="*/ 18437 h 21600"/>
            </a:gdLst>
            <a:ahLst/>
            <a:cxnLst>
              <a:cxn ang="T6">
                <a:pos x="T0" y="T1"/>
              </a:cxn>
              <a:cxn ang="T7">
                <a:pos x="T2" y="T3"/>
              </a:cxn>
              <a:cxn ang="T8">
                <a:pos x="T4" y="T5"/>
              </a:cxn>
            </a:cxnLst>
            <a:rect l="T9" t="T10" r="T11" b="T12"/>
            <a:pathLst>
              <a:path w="21600" h="21600">
                <a:moveTo>
                  <a:pt x="3688" y="18927"/>
                </a:moveTo>
                <a:cubicBezTo>
                  <a:pt x="5656" y="20650"/>
                  <a:pt x="8183" y="21600"/>
                  <a:pt x="10800" y="21600"/>
                </a:cubicBezTo>
                <a:cubicBezTo>
                  <a:pt x="14903" y="21599"/>
                  <a:pt x="18651" y="19274"/>
                  <a:pt x="20475" y="15599"/>
                </a:cubicBezTo>
                <a:lnTo>
                  <a:pt x="10800" y="10800"/>
                </a:lnTo>
                <a:lnTo>
                  <a:pt x="3688" y="18927"/>
                </a:lnTo>
                <a:close/>
              </a:path>
            </a:pathLst>
          </a:custGeom>
          <a:solidFill>
            <a:srgbClr val="FFFFCC"/>
          </a:solidFill>
          <a:ln w="28575">
            <a:solidFill>
              <a:schemeClr val="tx1"/>
            </a:solidFill>
            <a:miter lim="800000"/>
            <a:headEnd/>
            <a:tailEnd/>
          </a:ln>
          <a:effectLst/>
          <a:extLst>
            <a:ext uri="{AF507438-7753-43E0-B8FC-AC1667EBCBE1}">
              <a14:hiddenEffects xmlns:a14="http://schemas.microsoft.com/office/drawing/2010/main">
                <a:effectLst>
                  <a:outerShdw dist="107763" dir="2700000" algn="ctr" rotWithShape="0">
                    <a:srgbClr val="808080"/>
                  </a:outerShdw>
                </a:effectLst>
              </a14:hiddenEffects>
            </a:ext>
          </a:extLst>
        </p:spPr>
        <p:txBody>
          <a:bodyPr/>
          <a:lstStyle/>
          <a:p>
            <a:endParaRPr lang="en-US"/>
          </a:p>
        </p:txBody>
      </p:sp>
      <p:sp>
        <p:nvSpPr>
          <p:cNvPr id="38928" name="Text Box 16"/>
          <p:cNvSpPr txBox="1">
            <a:spLocks noChangeArrowheads="1"/>
          </p:cNvSpPr>
          <p:nvPr/>
        </p:nvSpPr>
        <p:spPr bwMode="auto">
          <a:xfrm>
            <a:off x="468313" y="5229225"/>
            <a:ext cx="3873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A</a:t>
            </a:r>
          </a:p>
        </p:txBody>
      </p:sp>
      <p:sp>
        <p:nvSpPr>
          <p:cNvPr id="38929" name="Text Box 17"/>
          <p:cNvSpPr txBox="1">
            <a:spLocks noChangeArrowheads="1"/>
          </p:cNvSpPr>
          <p:nvPr/>
        </p:nvSpPr>
        <p:spPr bwMode="auto">
          <a:xfrm>
            <a:off x="2843213" y="4797425"/>
            <a:ext cx="4048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C</a:t>
            </a:r>
          </a:p>
        </p:txBody>
      </p:sp>
      <p:sp>
        <p:nvSpPr>
          <p:cNvPr id="38930" name="Text Box 18"/>
          <p:cNvSpPr txBox="1">
            <a:spLocks noChangeArrowheads="1"/>
          </p:cNvSpPr>
          <p:nvPr/>
        </p:nvSpPr>
        <p:spPr bwMode="auto">
          <a:xfrm>
            <a:off x="1331913" y="2565400"/>
            <a:ext cx="3873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B</a:t>
            </a:r>
          </a:p>
        </p:txBody>
      </p:sp>
      <p:sp>
        <p:nvSpPr>
          <p:cNvPr id="38931" name="Line 19"/>
          <p:cNvSpPr>
            <a:spLocks noChangeShapeType="1"/>
          </p:cNvSpPr>
          <p:nvPr/>
        </p:nvSpPr>
        <p:spPr bwMode="auto">
          <a:xfrm>
            <a:off x="1547813" y="2997200"/>
            <a:ext cx="287337" cy="2592388"/>
          </a:xfrm>
          <a:prstGeom prst="line">
            <a:avLst/>
          </a:prstGeom>
          <a:noFill/>
          <a:ln w="2857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32" name="Text Box 20"/>
          <p:cNvSpPr txBox="1">
            <a:spLocks noChangeArrowheads="1"/>
          </p:cNvSpPr>
          <p:nvPr/>
        </p:nvSpPr>
        <p:spPr bwMode="auto">
          <a:xfrm>
            <a:off x="1619250" y="5516563"/>
            <a:ext cx="4048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D</a:t>
            </a:r>
          </a:p>
        </p:txBody>
      </p:sp>
      <p:sp>
        <p:nvSpPr>
          <p:cNvPr id="38933" name="PubPieSlice"/>
          <p:cNvSpPr>
            <a:spLocks noEditPoints="1" noChangeArrowheads="1"/>
          </p:cNvSpPr>
          <p:nvPr/>
        </p:nvSpPr>
        <p:spPr bwMode="auto">
          <a:xfrm>
            <a:off x="623888" y="5070475"/>
            <a:ext cx="419100" cy="419100"/>
          </a:xfrm>
          <a:custGeom>
            <a:avLst/>
            <a:gdLst>
              <a:gd name="T0" fmla="*/ 348086 w 21600"/>
              <a:gd name="T1" fmla="*/ 52329 h 21600"/>
              <a:gd name="T2" fmla="*/ 209550 w 21600"/>
              <a:gd name="T3" fmla="*/ 209550 h 21600"/>
              <a:gd name="T4" fmla="*/ 273405 w 21600"/>
              <a:gd name="T5" fmla="*/ 9954 h 21600"/>
              <a:gd name="T6" fmla="*/ 0 60000 65536"/>
              <a:gd name="T7" fmla="*/ 0 60000 65536"/>
              <a:gd name="T8" fmla="*/ 0 60000 65536"/>
              <a:gd name="T9" fmla="*/ 3163 w 21600"/>
              <a:gd name="T10" fmla="*/ 3163 h 21600"/>
              <a:gd name="T11" fmla="*/ 18437 w 21600"/>
              <a:gd name="T12" fmla="*/ 18437 h 21600"/>
            </a:gdLst>
            <a:ahLst/>
            <a:cxnLst>
              <a:cxn ang="T6">
                <a:pos x="T0" y="T1"/>
              </a:cxn>
              <a:cxn ang="T7">
                <a:pos x="T2" y="T3"/>
              </a:cxn>
              <a:cxn ang="T8">
                <a:pos x="T4" y="T5"/>
              </a:cxn>
            </a:cxnLst>
            <a:rect l="T9" t="T10" r="T11" b="T12"/>
            <a:pathLst>
              <a:path w="21600" h="21600">
                <a:moveTo>
                  <a:pt x="17940" y="2696"/>
                </a:moveTo>
                <a:cubicBezTo>
                  <a:pt x="16821" y="1711"/>
                  <a:pt x="15510" y="967"/>
                  <a:pt x="14090" y="513"/>
                </a:cubicBezTo>
                <a:lnTo>
                  <a:pt x="10800" y="10800"/>
                </a:lnTo>
                <a:lnTo>
                  <a:pt x="17940" y="2696"/>
                </a:lnTo>
                <a:close/>
              </a:path>
            </a:pathLst>
          </a:custGeom>
          <a:solidFill>
            <a:srgbClr val="FFFFCC"/>
          </a:solidFill>
          <a:ln w="28575">
            <a:solidFill>
              <a:schemeClr val="tx1"/>
            </a:solidFill>
            <a:miter lim="800000"/>
            <a:headEnd/>
            <a:tailEnd/>
          </a:ln>
          <a:effectLst/>
          <a:extLst>
            <a:ext uri="{AF507438-7753-43E0-B8FC-AC1667EBCBE1}">
              <a14:hiddenEffects xmlns:a14="http://schemas.microsoft.com/office/drawing/2010/main">
                <a:effectLst>
                  <a:outerShdw dist="107763" dir="2700000" algn="ctr" rotWithShape="0">
                    <a:srgbClr val="808080"/>
                  </a:outerShdw>
                </a:effectLst>
              </a14:hiddenEffects>
            </a:ext>
          </a:extLst>
        </p:spPr>
        <p:txBody>
          <a:bodyPr/>
          <a:lstStyle/>
          <a:p>
            <a:endParaRPr lang="en-US"/>
          </a:p>
        </p:txBody>
      </p:sp>
      <p:sp>
        <p:nvSpPr>
          <p:cNvPr id="38934" name="PubPieSlice"/>
          <p:cNvSpPr>
            <a:spLocks noEditPoints="1" noChangeArrowheads="1"/>
          </p:cNvSpPr>
          <p:nvPr/>
        </p:nvSpPr>
        <p:spPr bwMode="auto">
          <a:xfrm>
            <a:off x="2636838" y="4678363"/>
            <a:ext cx="419100" cy="419100"/>
          </a:xfrm>
          <a:custGeom>
            <a:avLst/>
            <a:gdLst>
              <a:gd name="T0" fmla="*/ 94395 w 21600"/>
              <a:gd name="T1" fmla="*/ 34459 h 21600"/>
              <a:gd name="T2" fmla="*/ 209550 w 21600"/>
              <a:gd name="T3" fmla="*/ 209550 h 21600"/>
              <a:gd name="T4" fmla="*/ 24680 w 21600"/>
              <a:gd name="T5" fmla="*/ 110848 h 21600"/>
              <a:gd name="T6" fmla="*/ 0 60000 65536"/>
              <a:gd name="T7" fmla="*/ 0 60000 65536"/>
              <a:gd name="T8" fmla="*/ 0 60000 65536"/>
              <a:gd name="T9" fmla="*/ 3163 w 21600"/>
              <a:gd name="T10" fmla="*/ 3163 h 21600"/>
              <a:gd name="T11" fmla="*/ 18437 w 21600"/>
              <a:gd name="T12" fmla="*/ 18437 h 21600"/>
            </a:gdLst>
            <a:ahLst/>
            <a:cxnLst>
              <a:cxn ang="T6">
                <a:pos x="T0" y="T1"/>
              </a:cxn>
              <a:cxn ang="T7">
                <a:pos x="T2" y="T3"/>
              </a:cxn>
              <a:cxn ang="T8">
                <a:pos x="T4" y="T5"/>
              </a:cxn>
            </a:cxnLst>
            <a:rect l="T9" t="T10" r="T11" b="T12"/>
            <a:pathLst>
              <a:path w="21600" h="21600">
                <a:moveTo>
                  <a:pt x="4865" y="1776"/>
                </a:moveTo>
                <a:cubicBezTo>
                  <a:pt x="3357" y="2768"/>
                  <a:pt x="2122" y="4121"/>
                  <a:pt x="1272" y="5713"/>
                </a:cubicBezTo>
                <a:lnTo>
                  <a:pt x="10800" y="10800"/>
                </a:lnTo>
                <a:lnTo>
                  <a:pt x="4865" y="1776"/>
                </a:lnTo>
                <a:close/>
              </a:path>
            </a:pathLst>
          </a:custGeom>
          <a:solidFill>
            <a:srgbClr val="FFFFCC"/>
          </a:solidFill>
          <a:ln w="28575">
            <a:solidFill>
              <a:schemeClr val="tx1"/>
            </a:solidFill>
            <a:miter lim="800000"/>
            <a:headEnd/>
            <a:tailEnd/>
          </a:ln>
          <a:effectLst/>
          <a:extLst>
            <a:ext uri="{AF507438-7753-43E0-B8FC-AC1667EBCBE1}">
              <a14:hiddenEffects xmlns:a14="http://schemas.microsoft.com/office/drawing/2010/main">
                <a:effectLst>
                  <a:outerShdw dist="107763" dir="2700000" algn="ctr" rotWithShape="0">
                    <a:srgbClr val="808080"/>
                  </a:outerShdw>
                </a:effectLst>
              </a14:hiddenEffects>
            </a:ext>
          </a:extLst>
        </p:spPr>
        <p:txBody>
          <a:bodyPr/>
          <a:lstStyle/>
          <a:p>
            <a:endParaRPr lang="en-US"/>
          </a:p>
        </p:txBody>
      </p:sp>
      <p:sp>
        <p:nvSpPr>
          <p:cNvPr id="38935" name="Rectangle 23"/>
          <p:cNvSpPr>
            <a:spLocks noChangeArrowheads="1"/>
          </p:cNvSpPr>
          <p:nvPr/>
        </p:nvSpPr>
        <p:spPr bwMode="auto">
          <a:xfrm>
            <a:off x="1346200" y="3317875"/>
            <a:ext cx="2984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GB" sz="1800" b="1" i="1">
                <a:latin typeface="Times New Roman" pitchFamily="18" charset="0"/>
              </a:rPr>
              <a:t>x</a:t>
            </a:r>
          </a:p>
        </p:txBody>
      </p:sp>
      <p:sp>
        <p:nvSpPr>
          <p:cNvPr id="38936" name="Rectangle 24"/>
          <p:cNvSpPr>
            <a:spLocks noChangeArrowheads="1"/>
          </p:cNvSpPr>
          <p:nvPr/>
        </p:nvSpPr>
        <p:spPr bwMode="auto">
          <a:xfrm>
            <a:off x="960438" y="4591050"/>
            <a:ext cx="2984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GB" sz="1800" b="1" i="1">
                <a:latin typeface="Times New Roman" pitchFamily="18" charset="0"/>
              </a:rPr>
              <a:t>x</a:t>
            </a:r>
          </a:p>
        </p:txBody>
      </p:sp>
      <p:sp>
        <p:nvSpPr>
          <p:cNvPr id="291866" name="Text Box 26"/>
          <p:cNvSpPr txBox="1">
            <a:spLocks noChangeArrowheads="1"/>
          </p:cNvSpPr>
          <p:nvPr/>
        </p:nvSpPr>
        <p:spPr bwMode="auto">
          <a:xfrm>
            <a:off x="5053013" y="2463800"/>
            <a:ext cx="23272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angle AOD = 2</a:t>
            </a:r>
            <a:r>
              <a:rPr lang="en-GB" i="1">
                <a:latin typeface="Times New Roman" pitchFamily="18" charset="0"/>
              </a:rPr>
              <a:t>x</a:t>
            </a:r>
          </a:p>
        </p:txBody>
      </p:sp>
      <p:sp>
        <p:nvSpPr>
          <p:cNvPr id="291868" name="Text Box 28"/>
          <p:cNvSpPr txBox="1">
            <a:spLocks noChangeArrowheads="1"/>
          </p:cNvSpPr>
          <p:nvPr/>
        </p:nvSpPr>
        <p:spPr bwMode="auto">
          <a:xfrm>
            <a:off x="3687763" y="2946400"/>
            <a:ext cx="36957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and          angle COD = 2</a:t>
            </a:r>
            <a:r>
              <a:rPr lang="en-GB" i="1">
                <a:latin typeface="Times New Roman" pitchFamily="18" charset="0"/>
              </a:rPr>
              <a:t>y</a:t>
            </a:r>
            <a:endParaRPr lang="en-GB"/>
          </a:p>
        </p:txBody>
      </p:sp>
      <p:sp>
        <p:nvSpPr>
          <p:cNvPr id="291869" name="Text Box 29"/>
          <p:cNvSpPr txBox="1">
            <a:spLocks noChangeArrowheads="1"/>
          </p:cNvSpPr>
          <p:nvPr/>
        </p:nvSpPr>
        <p:spPr bwMode="auto">
          <a:xfrm>
            <a:off x="3687763" y="3429000"/>
            <a:ext cx="5184775"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rgbClr val="FF6600"/>
                </a:solidFill>
              </a:rPr>
              <a:t>(the exterior angle in a triangle is equal to the sum of the opposite interior angles)</a:t>
            </a:r>
          </a:p>
        </p:txBody>
      </p:sp>
      <p:sp>
        <p:nvSpPr>
          <p:cNvPr id="291870" name="Text Box 30"/>
          <p:cNvSpPr txBox="1">
            <a:spLocks noChangeArrowheads="1"/>
          </p:cNvSpPr>
          <p:nvPr/>
        </p:nvSpPr>
        <p:spPr bwMode="auto">
          <a:xfrm>
            <a:off x="3708400" y="4643438"/>
            <a:ext cx="2978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angle AOC = 2</a:t>
            </a:r>
            <a:r>
              <a:rPr lang="en-GB" i="1">
                <a:latin typeface="Times New Roman" pitchFamily="18" charset="0"/>
              </a:rPr>
              <a:t>x</a:t>
            </a:r>
            <a:r>
              <a:rPr lang="en-GB"/>
              <a:t> + 2</a:t>
            </a:r>
            <a:r>
              <a:rPr lang="en-GB" i="1">
                <a:latin typeface="Times New Roman" pitchFamily="18" charset="0"/>
              </a:rPr>
              <a:t>y</a:t>
            </a:r>
          </a:p>
        </p:txBody>
      </p:sp>
      <p:sp>
        <p:nvSpPr>
          <p:cNvPr id="38941" name="Rectangle 31"/>
          <p:cNvSpPr>
            <a:spLocks noChangeArrowheads="1"/>
          </p:cNvSpPr>
          <p:nvPr/>
        </p:nvSpPr>
        <p:spPr bwMode="auto">
          <a:xfrm>
            <a:off x="1604963" y="3300413"/>
            <a:ext cx="2857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GB" sz="1800" b="1" i="1">
                <a:latin typeface="Times New Roman" pitchFamily="18" charset="0"/>
              </a:rPr>
              <a:t>y</a:t>
            </a:r>
          </a:p>
        </p:txBody>
      </p:sp>
      <p:sp>
        <p:nvSpPr>
          <p:cNvPr id="38942" name="Rectangle 32"/>
          <p:cNvSpPr>
            <a:spLocks noChangeArrowheads="1"/>
          </p:cNvSpPr>
          <p:nvPr/>
        </p:nvSpPr>
        <p:spPr bwMode="auto">
          <a:xfrm>
            <a:off x="2292350" y="4275138"/>
            <a:ext cx="2857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GB" sz="1800" b="1" i="1">
                <a:latin typeface="Times New Roman" pitchFamily="18" charset="0"/>
              </a:rPr>
              <a:t>y</a:t>
            </a:r>
          </a:p>
        </p:txBody>
      </p:sp>
      <p:sp>
        <p:nvSpPr>
          <p:cNvPr id="291873" name="Rectangle 33"/>
          <p:cNvSpPr>
            <a:spLocks noChangeArrowheads="1"/>
          </p:cNvSpPr>
          <p:nvPr/>
        </p:nvSpPr>
        <p:spPr bwMode="auto">
          <a:xfrm>
            <a:off x="1357313" y="4506913"/>
            <a:ext cx="4254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GB" sz="1800" b="1"/>
              <a:t>2</a:t>
            </a:r>
            <a:r>
              <a:rPr lang="en-GB" sz="1800" b="1" i="1">
                <a:latin typeface="Times New Roman" pitchFamily="18" charset="0"/>
              </a:rPr>
              <a:t>x</a:t>
            </a:r>
          </a:p>
        </p:txBody>
      </p:sp>
      <p:sp>
        <p:nvSpPr>
          <p:cNvPr id="291874" name="Rectangle 34"/>
          <p:cNvSpPr>
            <a:spLocks noChangeArrowheads="1"/>
          </p:cNvSpPr>
          <p:nvPr/>
        </p:nvSpPr>
        <p:spPr bwMode="auto">
          <a:xfrm>
            <a:off x="1722438" y="4454525"/>
            <a:ext cx="4127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GB" sz="1800" b="1"/>
              <a:t>2</a:t>
            </a:r>
            <a:r>
              <a:rPr lang="en-GB" sz="1800" b="1" i="1">
                <a:latin typeface="Times New Roman" pitchFamily="18" charset="0"/>
              </a:rPr>
              <a:t>y</a:t>
            </a:r>
          </a:p>
        </p:txBody>
      </p:sp>
      <p:sp>
        <p:nvSpPr>
          <p:cNvPr id="291875" name="Text Box 35"/>
          <p:cNvSpPr txBox="1">
            <a:spLocks noChangeArrowheads="1"/>
          </p:cNvSpPr>
          <p:nvPr/>
        </p:nvSpPr>
        <p:spPr bwMode="auto">
          <a:xfrm>
            <a:off x="5343525" y="5126038"/>
            <a:ext cx="14351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 2(</a:t>
            </a:r>
            <a:r>
              <a:rPr lang="en-GB" i="1">
                <a:latin typeface="Times New Roman" pitchFamily="18" charset="0"/>
              </a:rPr>
              <a:t>x</a:t>
            </a:r>
            <a:r>
              <a:rPr lang="en-GB"/>
              <a:t> + </a:t>
            </a:r>
            <a:r>
              <a:rPr lang="en-GB" i="1">
                <a:latin typeface="Times New Roman" pitchFamily="18" charset="0"/>
              </a:rPr>
              <a:t>y</a:t>
            </a:r>
            <a:r>
              <a:rPr lang="en-GB"/>
              <a:t>)</a:t>
            </a:r>
          </a:p>
        </p:txBody>
      </p:sp>
      <p:sp>
        <p:nvSpPr>
          <p:cNvPr id="291876" name="Text Box 36"/>
          <p:cNvSpPr txBox="1">
            <a:spLocks noChangeArrowheads="1"/>
          </p:cNvSpPr>
          <p:nvPr/>
        </p:nvSpPr>
        <p:spPr bwMode="auto">
          <a:xfrm>
            <a:off x="3708400" y="5608638"/>
            <a:ext cx="26050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angle ABC = </a:t>
            </a:r>
            <a:r>
              <a:rPr lang="en-GB" i="1">
                <a:latin typeface="Times New Roman" pitchFamily="18" charset="0"/>
              </a:rPr>
              <a:t>x</a:t>
            </a:r>
            <a:r>
              <a:rPr lang="en-GB"/>
              <a:t> + </a:t>
            </a:r>
            <a:r>
              <a:rPr lang="en-GB" i="1">
                <a:latin typeface="Times New Roman" pitchFamily="18" charset="0"/>
              </a:rPr>
              <a:t>y</a:t>
            </a:r>
          </a:p>
        </p:txBody>
      </p:sp>
      <p:sp>
        <p:nvSpPr>
          <p:cNvPr id="291877" name="Text Box 37"/>
          <p:cNvSpPr txBox="1">
            <a:spLocks noChangeArrowheads="1"/>
          </p:cNvSpPr>
          <p:nvPr/>
        </p:nvSpPr>
        <p:spPr bwMode="auto">
          <a:xfrm>
            <a:off x="3543300" y="6092825"/>
            <a:ext cx="43449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ym typeface="Symbol" pitchFamily="18" charset="2"/>
              </a:rPr>
              <a:t> angle AOC = 2 </a:t>
            </a:r>
            <a:r>
              <a:rPr lang="en-US">
                <a:sym typeface="Symbol" pitchFamily="18" charset="2"/>
              </a:rPr>
              <a:t>× </a:t>
            </a:r>
            <a:r>
              <a:rPr lang="en-GB">
                <a:sym typeface="Symbol" pitchFamily="18" charset="2"/>
              </a:rPr>
              <a:t>angle ABC</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29186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9187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9186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91874"/>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91869"/>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91870"/>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91875"/>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91876"/>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9187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1866" grpId="0"/>
      <p:bldP spid="291868" grpId="0"/>
      <p:bldP spid="291869" grpId="0"/>
      <p:bldP spid="291870" grpId="0"/>
      <p:bldP spid="291873" grpId="0"/>
      <p:bldP spid="291874" grpId="0"/>
      <p:bldP spid="291875" grpId="0"/>
      <p:bldP spid="291876" grpId="0"/>
      <p:bldP spid="291877" grpId="0"/>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9938"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39"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0" name="Rectangle 4"/>
          <p:cNvSpPr>
            <a:spLocks noGrp="1" noChangeArrowheads="1"/>
          </p:cNvSpPr>
          <p:nvPr>
            <p:ph type="title" idx="4294967295"/>
          </p:nvPr>
        </p:nvSpPr>
        <p:spPr>
          <a:xfrm>
            <a:off x="152400" y="152400"/>
            <a:ext cx="7772400" cy="609600"/>
          </a:xfrm>
          <a:noFill/>
        </p:spPr>
        <p:txBody>
          <a:bodyPr/>
          <a:lstStyle/>
          <a:p>
            <a:pPr eaLnBrk="1" hangingPunct="1"/>
            <a:r>
              <a:rPr lang="en-GB" smtClean="0">
                <a:solidFill>
                  <a:srgbClr val="5B0091"/>
                </a:solidFill>
              </a:rPr>
              <a:t>Calculating the size of unknown angles</a:t>
            </a:r>
            <a:endParaRPr lang="en-GB" smtClean="0"/>
          </a:p>
        </p:txBody>
      </p:sp>
      <p:sp>
        <p:nvSpPr>
          <p:cNvPr id="39941" name="Text Box 5"/>
          <p:cNvSpPr txBox="1">
            <a:spLocks noChangeArrowheads="1"/>
          </p:cNvSpPr>
          <p:nvPr/>
        </p:nvSpPr>
        <p:spPr bwMode="auto">
          <a:xfrm>
            <a:off x="231775" y="1093788"/>
            <a:ext cx="8732838"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Calculate the size of the labeled angles in the following diagram:</a:t>
            </a:r>
            <a:endParaRPr lang="en-GB"/>
          </a:p>
        </p:txBody>
      </p:sp>
      <p:sp>
        <p:nvSpPr>
          <p:cNvPr id="304134" name="Text Box 6"/>
          <p:cNvSpPr txBox="1">
            <a:spLocks noChangeArrowheads="1"/>
          </p:cNvSpPr>
          <p:nvPr/>
        </p:nvSpPr>
        <p:spPr bwMode="auto">
          <a:xfrm>
            <a:off x="4140200" y="1773238"/>
            <a:ext cx="4716463"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a</a:t>
            </a:r>
            <a:r>
              <a:rPr lang="en-GB"/>
              <a:t> = 29</a:t>
            </a:r>
            <a:r>
              <a:rPr lang="en-US"/>
              <a:t>°  </a:t>
            </a:r>
            <a:r>
              <a:rPr lang="en-US">
                <a:solidFill>
                  <a:srgbClr val="FF6600"/>
                </a:solidFill>
              </a:rPr>
              <a:t>(angles at the base of an</a:t>
            </a:r>
          </a:p>
          <a:p>
            <a:r>
              <a:rPr lang="en-US">
                <a:solidFill>
                  <a:srgbClr val="FF6600"/>
                </a:solidFill>
              </a:rPr>
              <a:t>               isosceles triangle)</a:t>
            </a:r>
            <a:r>
              <a:rPr lang="en-US"/>
              <a:t> </a:t>
            </a:r>
          </a:p>
        </p:txBody>
      </p:sp>
      <p:sp>
        <p:nvSpPr>
          <p:cNvPr id="39943" name="Oval 8"/>
          <p:cNvSpPr>
            <a:spLocks noChangeArrowheads="1"/>
          </p:cNvSpPr>
          <p:nvPr/>
        </p:nvSpPr>
        <p:spPr bwMode="auto">
          <a:xfrm>
            <a:off x="395288" y="2205038"/>
            <a:ext cx="3457575" cy="3457575"/>
          </a:xfrm>
          <a:prstGeom prst="ellipse">
            <a:avLst/>
          </a:prstGeom>
          <a:gradFill rotWithShape="1">
            <a:gsLst>
              <a:gs pos="0">
                <a:srgbClr val="E2D4EC"/>
              </a:gs>
              <a:gs pos="100000">
                <a:srgbClr val="F8F4FA"/>
              </a:gs>
            </a:gsLst>
            <a:lin ang="18900000" scaled="1"/>
          </a:gra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9944" name="Oval 9"/>
          <p:cNvSpPr>
            <a:spLocks noChangeArrowheads="1"/>
          </p:cNvSpPr>
          <p:nvPr/>
        </p:nvSpPr>
        <p:spPr bwMode="auto">
          <a:xfrm>
            <a:off x="2087563" y="3898900"/>
            <a:ext cx="71437" cy="71438"/>
          </a:xfrm>
          <a:prstGeom prst="ellipse">
            <a:avLst/>
          </a:prstGeom>
          <a:solidFill>
            <a:schemeClr val="tx1"/>
          </a:solidFill>
          <a:ln>
            <a:noFill/>
          </a:ln>
          <a:effectLst/>
          <a:extLst>
            <a:ext uri="{91240B29-F687-4F45-9708-019B960494DF}">
              <a14:hiddenLine xmlns:a14="http://schemas.microsoft.com/office/drawing/2010/main" w="2857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39945" name="Text Box 10"/>
          <p:cNvSpPr txBox="1">
            <a:spLocks noChangeArrowheads="1"/>
          </p:cNvSpPr>
          <p:nvPr/>
        </p:nvSpPr>
        <p:spPr bwMode="auto">
          <a:xfrm>
            <a:off x="1704975" y="3532188"/>
            <a:ext cx="420688" cy="457200"/>
          </a:xfrm>
          <a:prstGeom prst="rect">
            <a:avLst/>
          </a:prstGeom>
          <a:noFill/>
          <a:ln>
            <a:noFill/>
          </a:ln>
          <a:effectLst/>
          <a:extLst>
            <a:ext uri="{909E8E84-426E-40DD-AFC4-6F175D3DCCD1}">
              <a14:hiddenFill xmlns:a14="http://schemas.microsoft.com/office/drawing/2010/main">
                <a:solidFill>
                  <a:srgbClr val="FFBF93"/>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O</a:t>
            </a:r>
          </a:p>
        </p:txBody>
      </p:sp>
      <p:sp>
        <p:nvSpPr>
          <p:cNvPr id="39946" name="Text Box 12"/>
          <p:cNvSpPr txBox="1">
            <a:spLocks noChangeArrowheads="1"/>
          </p:cNvSpPr>
          <p:nvPr/>
        </p:nvSpPr>
        <p:spPr bwMode="auto">
          <a:xfrm>
            <a:off x="1022350" y="4540250"/>
            <a:ext cx="530225" cy="366713"/>
          </a:xfrm>
          <a:prstGeom prst="rect">
            <a:avLst/>
          </a:prstGeom>
          <a:noFill/>
          <a:ln>
            <a:noFill/>
          </a:ln>
          <a:effectLst/>
          <a:extLst>
            <a:ext uri="{909E8E84-426E-40DD-AFC4-6F175D3DCCD1}">
              <a14:hiddenFill xmlns:a14="http://schemas.microsoft.com/office/drawing/2010/main">
                <a:solidFill>
                  <a:srgbClr val="FFBF93"/>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800" b="1"/>
              <a:t>29</a:t>
            </a:r>
            <a:r>
              <a:rPr lang="en-US" sz="1800" b="1"/>
              <a:t>°</a:t>
            </a:r>
          </a:p>
        </p:txBody>
      </p:sp>
      <p:sp>
        <p:nvSpPr>
          <p:cNvPr id="39947" name="Text Box 13"/>
          <p:cNvSpPr txBox="1">
            <a:spLocks noChangeArrowheads="1"/>
          </p:cNvSpPr>
          <p:nvPr/>
        </p:nvSpPr>
        <p:spPr bwMode="auto">
          <a:xfrm>
            <a:off x="3052763" y="4065588"/>
            <a:ext cx="530225" cy="366712"/>
          </a:xfrm>
          <a:prstGeom prst="rect">
            <a:avLst/>
          </a:prstGeom>
          <a:noFill/>
          <a:ln>
            <a:noFill/>
          </a:ln>
          <a:effectLst/>
          <a:extLst>
            <a:ext uri="{909E8E84-426E-40DD-AFC4-6F175D3DCCD1}">
              <a14:hiddenFill xmlns:a14="http://schemas.microsoft.com/office/drawing/2010/main">
                <a:solidFill>
                  <a:srgbClr val="FFBF93"/>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800" b="1"/>
              <a:t>41</a:t>
            </a:r>
            <a:r>
              <a:rPr lang="en-US" sz="1800" b="1"/>
              <a:t>°</a:t>
            </a:r>
          </a:p>
        </p:txBody>
      </p:sp>
      <p:sp>
        <p:nvSpPr>
          <p:cNvPr id="39948" name="Text Box 14"/>
          <p:cNvSpPr txBox="1">
            <a:spLocks noChangeArrowheads="1"/>
          </p:cNvSpPr>
          <p:nvPr/>
        </p:nvSpPr>
        <p:spPr bwMode="auto">
          <a:xfrm>
            <a:off x="2506663" y="2346325"/>
            <a:ext cx="285750" cy="366713"/>
          </a:xfrm>
          <a:prstGeom prst="rect">
            <a:avLst/>
          </a:prstGeom>
          <a:noFill/>
          <a:ln>
            <a:noFill/>
          </a:ln>
          <a:effectLst/>
          <a:extLst>
            <a:ext uri="{909E8E84-426E-40DD-AFC4-6F175D3DCCD1}">
              <a14:hiddenFill xmlns:a14="http://schemas.microsoft.com/office/drawing/2010/main">
                <a:solidFill>
                  <a:srgbClr val="FFBF93"/>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800" b="1" i="1">
                <a:latin typeface="Times New Roman" pitchFamily="18" charset="0"/>
              </a:rPr>
              <a:t>c</a:t>
            </a:r>
          </a:p>
        </p:txBody>
      </p:sp>
      <p:sp>
        <p:nvSpPr>
          <p:cNvPr id="39949" name="Text Box 15"/>
          <p:cNvSpPr txBox="1">
            <a:spLocks noChangeArrowheads="1"/>
          </p:cNvSpPr>
          <p:nvPr/>
        </p:nvSpPr>
        <p:spPr bwMode="auto">
          <a:xfrm>
            <a:off x="1042988" y="4221163"/>
            <a:ext cx="298450" cy="366712"/>
          </a:xfrm>
          <a:prstGeom prst="rect">
            <a:avLst/>
          </a:prstGeom>
          <a:noFill/>
          <a:ln>
            <a:noFill/>
          </a:ln>
          <a:effectLst/>
          <a:extLst>
            <a:ext uri="{909E8E84-426E-40DD-AFC4-6F175D3DCCD1}">
              <a14:hiddenFill xmlns:a14="http://schemas.microsoft.com/office/drawing/2010/main">
                <a:solidFill>
                  <a:srgbClr val="FFBF93"/>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800" b="1" i="1">
                <a:latin typeface="Times New Roman" pitchFamily="18" charset="0"/>
              </a:rPr>
              <a:t>d</a:t>
            </a:r>
          </a:p>
        </p:txBody>
      </p:sp>
      <p:sp>
        <p:nvSpPr>
          <p:cNvPr id="39950" name="Text Box 16"/>
          <p:cNvSpPr txBox="1">
            <a:spLocks noChangeArrowheads="1"/>
          </p:cNvSpPr>
          <p:nvPr/>
        </p:nvSpPr>
        <p:spPr bwMode="auto">
          <a:xfrm>
            <a:off x="1936750" y="3932238"/>
            <a:ext cx="298450" cy="366712"/>
          </a:xfrm>
          <a:prstGeom prst="rect">
            <a:avLst/>
          </a:prstGeom>
          <a:noFill/>
          <a:ln>
            <a:noFill/>
          </a:ln>
          <a:effectLst/>
          <a:extLst>
            <a:ext uri="{909E8E84-426E-40DD-AFC4-6F175D3DCCD1}">
              <a14:hiddenFill xmlns:a14="http://schemas.microsoft.com/office/drawing/2010/main">
                <a:solidFill>
                  <a:srgbClr val="FFBF93"/>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800" b="1" i="1">
                <a:latin typeface="Times New Roman" pitchFamily="18" charset="0"/>
              </a:rPr>
              <a:t>b</a:t>
            </a:r>
          </a:p>
        </p:txBody>
      </p:sp>
      <p:sp>
        <p:nvSpPr>
          <p:cNvPr id="39951" name="Line 18"/>
          <p:cNvSpPr>
            <a:spLocks noChangeShapeType="1"/>
          </p:cNvSpPr>
          <p:nvPr/>
        </p:nvSpPr>
        <p:spPr bwMode="auto">
          <a:xfrm>
            <a:off x="2684463" y="2306638"/>
            <a:ext cx="1031875" cy="231775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952" name="Line 19"/>
          <p:cNvSpPr>
            <a:spLocks noChangeShapeType="1"/>
          </p:cNvSpPr>
          <p:nvPr/>
        </p:nvSpPr>
        <p:spPr bwMode="auto">
          <a:xfrm flipV="1">
            <a:off x="703263" y="4627563"/>
            <a:ext cx="2992437" cy="28892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953" name="Line 20"/>
          <p:cNvSpPr>
            <a:spLocks noChangeShapeType="1"/>
          </p:cNvSpPr>
          <p:nvPr/>
        </p:nvSpPr>
        <p:spPr bwMode="auto">
          <a:xfrm>
            <a:off x="2124075" y="3932238"/>
            <a:ext cx="1590675" cy="69056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4149" name="Text Box 21"/>
          <p:cNvSpPr txBox="1">
            <a:spLocks noChangeArrowheads="1"/>
          </p:cNvSpPr>
          <p:nvPr/>
        </p:nvSpPr>
        <p:spPr bwMode="auto">
          <a:xfrm>
            <a:off x="4140200" y="2695575"/>
            <a:ext cx="4859338"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b</a:t>
            </a:r>
            <a:r>
              <a:rPr lang="en-GB"/>
              <a:t> = 180</a:t>
            </a:r>
            <a:r>
              <a:rPr lang="en-US"/>
              <a:t>° – 2 × </a:t>
            </a:r>
            <a:r>
              <a:rPr lang="en-GB"/>
              <a:t>29</a:t>
            </a:r>
            <a:r>
              <a:rPr lang="en-US"/>
              <a:t>° </a:t>
            </a:r>
          </a:p>
          <a:p>
            <a:r>
              <a:rPr lang="en-US"/>
              <a:t>   = 122° </a:t>
            </a:r>
            <a:r>
              <a:rPr lang="en-US">
                <a:solidFill>
                  <a:srgbClr val="FF6600"/>
                </a:solidFill>
              </a:rPr>
              <a:t>(angles in a triangle)</a:t>
            </a:r>
            <a:r>
              <a:rPr lang="en-US"/>
              <a:t> </a:t>
            </a:r>
          </a:p>
        </p:txBody>
      </p:sp>
      <p:sp>
        <p:nvSpPr>
          <p:cNvPr id="304150" name="Text Box 22"/>
          <p:cNvSpPr txBox="1">
            <a:spLocks noChangeArrowheads="1"/>
          </p:cNvSpPr>
          <p:nvPr/>
        </p:nvSpPr>
        <p:spPr bwMode="auto">
          <a:xfrm>
            <a:off x="4140200" y="3617913"/>
            <a:ext cx="4824413"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c</a:t>
            </a:r>
            <a:r>
              <a:rPr lang="en-GB"/>
              <a:t> = </a:t>
            </a:r>
            <a:r>
              <a:rPr lang="en-US"/>
              <a:t>122° ÷ 2</a:t>
            </a:r>
          </a:p>
          <a:p>
            <a:r>
              <a:rPr lang="en-US"/>
              <a:t>   = 61°  </a:t>
            </a:r>
            <a:r>
              <a:rPr lang="en-US">
                <a:solidFill>
                  <a:srgbClr val="FF6600"/>
                </a:solidFill>
              </a:rPr>
              <a:t>(angle at the centre is</a:t>
            </a:r>
          </a:p>
          <a:p>
            <a:r>
              <a:rPr lang="en-US">
                <a:solidFill>
                  <a:srgbClr val="FF6600"/>
                </a:solidFill>
              </a:rPr>
              <a:t>               twice angle on the</a:t>
            </a:r>
          </a:p>
          <a:p>
            <a:r>
              <a:rPr lang="en-US">
                <a:solidFill>
                  <a:srgbClr val="FF6600"/>
                </a:solidFill>
              </a:rPr>
              <a:t>               circumference)</a:t>
            </a:r>
            <a:r>
              <a:rPr lang="en-US"/>
              <a:t> </a:t>
            </a:r>
          </a:p>
        </p:txBody>
      </p:sp>
      <p:sp>
        <p:nvSpPr>
          <p:cNvPr id="304151" name="Text Box 23"/>
          <p:cNvSpPr txBox="1">
            <a:spLocks noChangeArrowheads="1"/>
          </p:cNvSpPr>
          <p:nvPr/>
        </p:nvSpPr>
        <p:spPr bwMode="auto">
          <a:xfrm>
            <a:off x="4140200" y="5270500"/>
            <a:ext cx="489585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d</a:t>
            </a:r>
            <a:r>
              <a:rPr lang="en-GB"/>
              <a:t> = 180</a:t>
            </a:r>
            <a:r>
              <a:rPr lang="en-US"/>
              <a:t>° – (29° + 29° + 41° + 61°)  </a:t>
            </a:r>
          </a:p>
          <a:p>
            <a:r>
              <a:rPr lang="en-US"/>
              <a:t>   = 20°  </a:t>
            </a:r>
            <a:r>
              <a:rPr lang="en-US">
                <a:solidFill>
                  <a:srgbClr val="FF6600"/>
                </a:solidFill>
              </a:rPr>
              <a:t>(angles in a triangle)</a:t>
            </a:r>
            <a:r>
              <a:rPr lang="en-US"/>
              <a:t> </a:t>
            </a:r>
          </a:p>
        </p:txBody>
      </p:sp>
      <p:sp>
        <p:nvSpPr>
          <p:cNvPr id="39957" name="Line 25"/>
          <p:cNvSpPr>
            <a:spLocks noChangeShapeType="1"/>
          </p:cNvSpPr>
          <p:nvPr/>
        </p:nvSpPr>
        <p:spPr bwMode="auto">
          <a:xfrm flipV="1">
            <a:off x="688975" y="2290763"/>
            <a:ext cx="1997075" cy="263207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958" name="Line 26"/>
          <p:cNvSpPr>
            <a:spLocks noChangeShapeType="1"/>
          </p:cNvSpPr>
          <p:nvPr/>
        </p:nvSpPr>
        <p:spPr bwMode="auto">
          <a:xfrm flipV="1">
            <a:off x="695325" y="3933825"/>
            <a:ext cx="1423988" cy="976313"/>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959" name="Text Box 29"/>
          <p:cNvSpPr txBox="1">
            <a:spLocks noChangeArrowheads="1"/>
          </p:cNvSpPr>
          <p:nvPr/>
        </p:nvSpPr>
        <p:spPr bwMode="auto">
          <a:xfrm>
            <a:off x="3005138" y="4348163"/>
            <a:ext cx="298450" cy="366712"/>
          </a:xfrm>
          <a:prstGeom prst="rect">
            <a:avLst/>
          </a:prstGeom>
          <a:noFill/>
          <a:ln>
            <a:noFill/>
          </a:ln>
          <a:effectLst/>
          <a:extLst>
            <a:ext uri="{909E8E84-426E-40DD-AFC4-6F175D3DCCD1}">
              <a14:hiddenFill xmlns:a14="http://schemas.microsoft.com/office/drawing/2010/main">
                <a:solidFill>
                  <a:srgbClr val="FFBF93"/>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800" b="1" i="1">
                <a:latin typeface="Times New Roman" pitchFamily="18" charset="0"/>
              </a:rPr>
              <a:t>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413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0414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0415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041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4134" grpId="0"/>
      <p:bldP spid="304149" grpId="0"/>
      <p:bldP spid="304150" grpId="0"/>
      <p:bldP spid="304151" grpId="0"/>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123" name="Picture 4" descr="right_button">
            <a:hlinkClick r:id="" action="ppaction://hlinkshowjump?jump=next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4" name="Picture 5" descr="left_button">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5" name="Rectangle 6"/>
          <p:cNvSpPr>
            <a:spLocks noGrp="1" noChangeArrowheads="1"/>
          </p:cNvSpPr>
          <p:nvPr>
            <p:ph type="title" idx="4294967295"/>
          </p:nvPr>
        </p:nvSpPr>
        <p:spPr>
          <a:xfrm>
            <a:off x="152400" y="152400"/>
            <a:ext cx="7772400" cy="609600"/>
          </a:xfrm>
          <a:noFill/>
        </p:spPr>
        <p:txBody>
          <a:bodyPr/>
          <a:lstStyle/>
          <a:p>
            <a:pPr eaLnBrk="1" hangingPunct="1"/>
            <a:r>
              <a:rPr lang="en-GB" smtClean="0">
                <a:solidFill>
                  <a:srgbClr val="5B0091"/>
                </a:solidFill>
              </a:rPr>
              <a:t>Angles in the same segment</a:t>
            </a:r>
            <a:endParaRPr lang="en-GB" smtClean="0"/>
          </a:p>
        </p:txBody>
      </p:sp>
      <p:grpSp>
        <p:nvGrpSpPr>
          <p:cNvPr id="5126" name="Group 7"/>
          <p:cNvGrpSpPr>
            <a:grpSpLocks/>
          </p:cNvGrpSpPr>
          <p:nvPr/>
        </p:nvGrpSpPr>
        <p:grpSpPr bwMode="auto">
          <a:xfrm>
            <a:off x="7304088" y="115888"/>
            <a:ext cx="576262" cy="576262"/>
            <a:chOff x="4601" y="73"/>
            <a:chExt cx="363" cy="363"/>
          </a:xfrm>
        </p:grpSpPr>
        <p:pic>
          <p:nvPicPr>
            <p:cNvPr id="5127" name="Picture 8" descr="flash ico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39" y="108"/>
              <a:ext cx="28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8" name="Oval 9"/>
            <p:cNvSpPr>
              <a:spLocks noChangeAspect="1" noChangeArrowheads="1"/>
            </p:cNvSpPr>
            <p:nvPr/>
          </p:nvSpPr>
          <p:spPr bwMode="auto">
            <a:xfrm>
              <a:off x="4601" y="73"/>
              <a:ext cx="363" cy="363"/>
            </a:xfrm>
            <a:prstGeom prst="ellipse">
              <a:avLst/>
            </a:prstGeom>
            <a:noFill/>
            <a:ln w="127000">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sp>
          <p:nvSpPr>
            <p:cNvPr id="5129" name="Oval 10"/>
            <p:cNvSpPr>
              <a:spLocks noChangeAspect="1" noChangeArrowheads="1"/>
            </p:cNvSpPr>
            <p:nvPr/>
          </p:nvSpPr>
          <p:spPr bwMode="auto">
            <a:xfrm>
              <a:off x="4629" y="106"/>
              <a:ext cx="295" cy="295"/>
            </a:xfrm>
            <a:prstGeom prst="ellipse">
              <a:avLst/>
            </a:prstGeom>
            <a:noFill/>
            <a:ln w="25400">
              <a:solidFill>
                <a:srgbClr val="01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grpSp>
    </p:spTree>
    <p:controls>
      <mc:AlternateContent xmlns:mc="http://schemas.openxmlformats.org/markup-compatibility/2006">
        <mc:Choice xmlns:v="urn:schemas-microsoft-com:vml" Requires="v">
          <p:control spid="5122" r:id="rId2" imgW="9142857" imgH="5185068"/>
        </mc:Choice>
        <mc:Fallback>
          <p:control r:id="rId2" imgW="9142857" imgH="5185068">
            <p:pic>
              <p:nvPicPr>
                <p:cNvPr id="0" name="ShockwaveFlash1"/>
                <p:cNvPicPr preferRelativeResize="0">
                  <a:picLocks noChangeArrowheads="1" noChangeShapeType="1"/>
                </p:cNvPicPr>
                <p:nvPr/>
              </p:nvPicPr>
              <p:blipFill>
                <a:blip r:embed="rId8">
                  <a:extLst>
                    <a:ext uri="{28A0092B-C50C-407E-A947-70E740481C1C}">
                      <a14:useLocalDpi xmlns:a14="http://schemas.microsoft.com/office/drawing/2010/main" val="0"/>
                    </a:ext>
                  </a:extLst>
                </a:blip>
                <a:srcRect/>
                <a:stretch>
                  <a:fillRect/>
                </a:stretch>
              </p:blipFill>
              <p:spPr bwMode="auto">
                <a:xfrm>
                  <a:off x="0" y="908050"/>
                  <a:ext cx="9144000" cy="5184775"/>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457200" y="0"/>
            <a:ext cx="8229600" cy="1143000"/>
          </a:xfrm>
        </p:spPr>
        <p:txBody>
          <a:bodyPr/>
          <a:lstStyle/>
          <a:p>
            <a:pPr eaLnBrk="1" hangingPunct="1"/>
            <a:r>
              <a:rPr lang="en-US" smtClean="0">
                <a:latin typeface="Snap ITC" pitchFamily="82" charset="0"/>
              </a:rPr>
              <a:t>Circle Theorems</a:t>
            </a:r>
          </a:p>
        </p:txBody>
      </p:sp>
      <p:graphicFrame>
        <p:nvGraphicFramePr>
          <p:cNvPr id="317485" name="Group 45"/>
          <p:cNvGraphicFramePr>
            <a:graphicFrameLocks noGrp="1"/>
          </p:cNvGraphicFramePr>
          <p:nvPr>
            <p:ph idx="1"/>
          </p:nvPr>
        </p:nvGraphicFramePr>
        <p:xfrm>
          <a:off x="395288" y="1979613"/>
          <a:ext cx="8458200" cy="4876800"/>
        </p:xfrm>
        <a:graphic>
          <a:graphicData uri="http://schemas.openxmlformats.org/drawingml/2006/table">
            <a:tbl>
              <a:tblPr/>
              <a:tblGrid>
                <a:gridCol w="1377950"/>
                <a:gridCol w="7080250"/>
              </a:tblGrid>
              <a:tr h="76207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Copperplate Gothic Bold" pitchFamily="34" charset="0"/>
                          <a:cs typeface="Arial" charset="0"/>
                        </a:rPr>
                        <a:t>Level 1</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Copperplate Gothic Bold" pitchFamily="34" charset="0"/>
                          <a:cs typeface="Arial" charset="0"/>
                        </a:rPr>
                        <a:t>LEARN</a:t>
                      </a: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Comic Sans MS" pitchFamily="66" charset="0"/>
                          <a:cs typeface="Arial" charset="0"/>
                        </a:rPr>
                        <a:t>Complete “Circle Theorem” lesson</a:t>
                      </a: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032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Copperplate Gothic Bold" pitchFamily="34" charset="0"/>
                          <a:cs typeface="Arial" charset="0"/>
                        </a:rPr>
                        <a:t>Level 2</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Copperplate Gothic Bold" pitchFamily="34" charset="0"/>
                          <a:cs typeface="Arial" charset="0"/>
                        </a:rPr>
                        <a:t>REVISE</a:t>
                      </a: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Comic Sans MS" pitchFamily="66" charset="0"/>
                          <a:cs typeface="Arial" charset="0"/>
                        </a:rPr>
                        <a:t>Revise </a:t>
                      </a:r>
                      <a:r>
                        <a:rPr kumimoji="0" lang="en-US" sz="1600" b="0" i="0" u="none" strike="noStrike" cap="none" normalizeH="0" baseline="0" smtClean="0">
                          <a:ln>
                            <a:noFill/>
                          </a:ln>
                          <a:solidFill>
                            <a:schemeClr val="tx1"/>
                          </a:solidFill>
                          <a:effectLst/>
                          <a:latin typeface="Comic Sans MS" pitchFamily="66" charset="0"/>
                          <a:cs typeface="Arial" charset="0"/>
                        </a:rPr>
                        <a:t>Circle Properties page 408 – 409</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Comic Sans MS" pitchFamily="66" charset="0"/>
                          <a:cs typeface="Arial" charset="0"/>
                        </a:rPr>
                        <a:t>Theorem 1 – Subtended angle at centre (p. 411),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Comic Sans MS" pitchFamily="66" charset="0"/>
                          <a:cs typeface="Arial" charset="0"/>
                        </a:rPr>
                        <a:t>Theorem 2 – Angle in a semi-circle (p. 412),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Comic Sans MS" pitchFamily="66" charset="0"/>
                          <a:cs typeface="Arial" charset="0"/>
                        </a:rPr>
                        <a:t>Theorem 3 – Angle in same segment (p. 415)</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chemeClr val="tx1"/>
                          </a:solidFill>
                          <a:effectLst/>
                          <a:latin typeface="Comic Sans MS" pitchFamily="66" charset="0"/>
                          <a:cs typeface="Arial" charset="0"/>
                        </a:rPr>
                        <a:t>Theorem 4 – Angles in cyclic quadratic (p. 415)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Comic Sans MS" pitchFamily="66" charset="0"/>
                          <a:cs typeface="Arial" charset="0"/>
                        </a:rPr>
                        <a:t>(GCSE Math TEXT – red and blue)</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Comic Sans MS" pitchFamily="66" charset="0"/>
                          <a:cs typeface="Arial" charset="0"/>
                        </a:rPr>
                        <a:t>Try these: Page 410 #2,3 , Page 413 #1,5,6,  Page 417 #1,2,4,10</a:t>
                      </a: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51145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Copperplate Gothic Bold" pitchFamily="34" charset="0"/>
                          <a:cs typeface="Arial" charset="0"/>
                        </a:rPr>
                        <a:t>Level 3</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Copperplate Gothic Bold" pitchFamily="34" charset="0"/>
                          <a:cs typeface="Arial" charset="0"/>
                        </a:rPr>
                        <a:t>TEST</a:t>
                      </a: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Comic Sans MS" pitchFamily="66" charset="0"/>
                          <a:cs typeface="Arial" charset="0"/>
                        </a:rPr>
                        <a:t>Circle Theorem TEST</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Comic Sans MS" pitchFamily="66" charset="0"/>
                          <a:cs typeface="Arial" charset="0"/>
                        </a:rPr>
                        <a:t>Go to </a:t>
                      </a:r>
                      <a:r>
                        <a:rPr kumimoji="0" lang="en-US" sz="2000" b="0" i="0" u="none" strike="noStrike" cap="none" normalizeH="0" baseline="0" smtClean="0">
                          <a:ln>
                            <a:noFill/>
                          </a:ln>
                          <a:solidFill>
                            <a:schemeClr val="tx1"/>
                          </a:solidFill>
                          <a:effectLst/>
                          <a:latin typeface="Arial" charset="0"/>
                          <a:cs typeface="Arial" charset="0"/>
                          <a:hlinkClick r:id="rId2"/>
                        </a:rPr>
                        <a:t>http://www.bbc.co.uk/schools/gcsebitesize/maths/shapes/</a:t>
                      </a:r>
                      <a:endParaRPr kumimoji="0" lang="en-US" sz="2000" b="0" i="0" u="none" strike="noStrike" cap="none" normalizeH="0" baseline="0" smtClean="0">
                        <a:ln>
                          <a:noFill/>
                        </a:ln>
                        <a:solidFill>
                          <a:schemeClr val="tx1"/>
                        </a:solidFill>
                        <a:effectLst/>
                        <a:latin typeface="Arial" charset="0"/>
                        <a:cs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Comic Sans MS" pitchFamily="66" charset="0"/>
                          <a:cs typeface="Arial" charset="0"/>
                        </a:rPr>
                        <a:t>Scroll to “Circle - Higher”, then click “Test”</a:t>
                      </a: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7665" name="Text Box 17"/>
          <p:cNvSpPr txBox="1">
            <a:spLocks noChangeArrowheads="1"/>
          </p:cNvSpPr>
          <p:nvPr/>
        </p:nvSpPr>
        <p:spPr bwMode="auto">
          <a:xfrm>
            <a:off x="684213" y="404813"/>
            <a:ext cx="7924800" cy="1466850"/>
          </a:xfrm>
          <a:prstGeom prst="rect">
            <a:avLst/>
          </a:prstGeom>
          <a:solidFill>
            <a:srgbClr val="FF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228600"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spcBef>
                <a:spcPct val="50000"/>
              </a:spcBef>
            </a:pPr>
            <a:r>
              <a:rPr lang="en-US" sz="1800">
                <a:solidFill>
                  <a:srgbClr val="FFFF66"/>
                </a:solidFill>
                <a:latin typeface="Copperplate Gothic Bold" pitchFamily="34" charset="0"/>
              </a:rPr>
              <a:t>Lesson Objectives - Students will:</a:t>
            </a:r>
          </a:p>
          <a:p>
            <a:pPr>
              <a:spcBef>
                <a:spcPct val="50000"/>
              </a:spcBef>
              <a:buFontTx/>
              <a:buChar char="•"/>
            </a:pPr>
            <a:r>
              <a:rPr lang="en-US" sz="1800">
                <a:solidFill>
                  <a:srgbClr val="FFFF66"/>
                </a:solidFill>
                <a:latin typeface="Copperplate Gothic Bold" pitchFamily="34" charset="0"/>
              </a:rPr>
              <a:t>Apply your knowledge of circle properties to solving problems. </a:t>
            </a:r>
          </a:p>
          <a:p>
            <a:pPr>
              <a:spcBef>
                <a:spcPct val="50000"/>
              </a:spcBef>
              <a:buFontTx/>
              <a:buChar char="•"/>
            </a:pPr>
            <a:r>
              <a:rPr lang="en-US" sz="1800">
                <a:solidFill>
                  <a:srgbClr val="FFFF66"/>
                </a:solidFill>
                <a:latin typeface="Copperplate Gothic Bold" pitchFamily="34" charset="0"/>
              </a:rPr>
              <a:t>Identify and apply circle theorems.</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0962" name="Picture 4"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3" name="Picture 5"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4" name="Rectangle 6"/>
          <p:cNvSpPr>
            <a:spLocks noGrp="1" noChangeArrowheads="1"/>
          </p:cNvSpPr>
          <p:nvPr>
            <p:ph type="title" idx="4294967295"/>
          </p:nvPr>
        </p:nvSpPr>
        <p:spPr>
          <a:xfrm>
            <a:off x="152400" y="152400"/>
            <a:ext cx="7772400" cy="609600"/>
          </a:xfrm>
          <a:noFill/>
        </p:spPr>
        <p:txBody>
          <a:bodyPr/>
          <a:lstStyle/>
          <a:p>
            <a:pPr eaLnBrk="1" hangingPunct="1"/>
            <a:r>
              <a:rPr lang="en-GB" smtClean="0">
                <a:solidFill>
                  <a:srgbClr val="5B0091"/>
                </a:solidFill>
              </a:rPr>
              <a:t>Angles in the same segment</a:t>
            </a:r>
            <a:endParaRPr lang="en-GB" smtClean="0"/>
          </a:p>
        </p:txBody>
      </p:sp>
      <p:sp>
        <p:nvSpPr>
          <p:cNvPr id="40965" name="Text Box 23"/>
          <p:cNvSpPr txBox="1">
            <a:spLocks noChangeArrowheads="1"/>
          </p:cNvSpPr>
          <p:nvPr/>
        </p:nvSpPr>
        <p:spPr bwMode="auto">
          <a:xfrm>
            <a:off x="231775" y="1093788"/>
            <a:ext cx="8732838"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We have just seen a demonstration that </a:t>
            </a:r>
            <a:r>
              <a:rPr lang="en-GB"/>
              <a:t>the angles in the same segment are equal.</a:t>
            </a:r>
            <a:endParaRPr lang="en-US"/>
          </a:p>
        </p:txBody>
      </p:sp>
      <p:sp>
        <p:nvSpPr>
          <p:cNvPr id="40966" name="Text Box 24"/>
          <p:cNvSpPr txBox="1">
            <a:spLocks noChangeArrowheads="1"/>
          </p:cNvSpPr>
          <p:nvPr/>
        </p:nvSpPr>
        <p:spPr bwMode="auto">
          <a:xfrm>
            <a:off x="231775" y="1981200"/>
            <a:ext cx="87328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solidFill>
                  <a:schemeClr val="tx1"/>
                </a:solidFill>
              </a:rPr>
              <a:t>We can prove this result as follows:</a:t>
            </a:r>
            <a:endParaRPr lang="en-GB">
              <a:solidFill>
                <a:schemeClr val="tx1"/>
              </a:solidFill>
            </a:endParaRPr>
          </a:p>
        </p:txBody>
      </p:sp>
      <p:sp>
        <p:nvSpPr>
          <p:cNvPr id="40967" name="Oval 25"/>
          <p:cNvSpPr>
            <a:spLocks noChangeArrowheads="1"/>
          </p:cNvSpPr>
          <p:nvPr/>
        </p:nvSpPr>
        <p:spPr bwMode="auto">
          <a:xfrm>
            <a:off x="395288" y="2998788"/>
            <a:ext cx="2590800" cy="2590800"/>
          </a:xfrm>
          <a:prstGeom prst="ellipse">
            <a:avLst/>
          </a:prstGeom>
          <a:gradFill rotWithShape="1">
            <a:gsLst>
              <a:gs pos="0">
                <a:srgbClr val="AFCFFF"/>
              </a:gs>
              <a:gs pos="100000">
                <a:srgbClr val="D8E7FF"/>
              </a:gs>
            </a:gsLst>
            <a:lin ang="18900000" scaled="1"/>
          </a:gra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68" name="Line 28"/>
          <p:cNvSpPr>
            <a:spLocks noChangeShapeType="1"/>
          </p:cNvSpPr>
          <p:nvPr/>
        </p:nvSpPr>
        <p:spPr bwMode="auto">
          <a:xfrm flipV="1">
            <a:off x="847725" y="2987675"/>
            <a:ext cx="1000125" cy="228123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40969" name="Line 29"/>
          <p:cNvSpPr>
            <a:spLocks noChangeShapeType="1"/>
          </p:cNvSpPr>
          <p:nvPr/>
        </p:nvSpPr>
        <p:spPr bwMode="auto">
          <a:xfrm flipH="1" flipV="1">
            <a:off x="1843088" y="3006725"/>
            <a:ext cx="1012825" cy="188753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40970" name="Line 30"/>
          <p:cNvSpPr>
            <a:spLocks noChangeShapeType="1"/>
          </p:cNvSpPr>
          <p:nvPr/>
        </p:nvSpPr>
        <p:spPr bwMode="auto">
          <a:xfrm flipH="1" flipV="1">
            <a:off x="727075" y="3408363"/>
            <a:ext cx="106363" cy="1874837"/>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40971" name="Line 31"/>
          <p:cNvSpPr>
            <a:spLocks noChangeShapeType="1"/>
          </p:cNvSpPr>
          <p:nvPr/>
        </p:nvSpPr>
        <p:spPr bwMode="auto">
          <a:xfrm>
            <a:off x="733425" y="3424238"/>
            <a:ext cx="2114550" cy="145732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40972" name="PubPieSlice"/>
          <p:cNvSpPr>
            <a:spLocks noEditPoints="1" noChangeArrowheads="1"/>
          </p:cNvSpPr>
          <p:nvPr/>
        </p:nvSpPr>
        <p:spPr bwMode="auto">
          <a:xfrm>
            <a:off x="522288" y="3216275"/>
            <a:ext cx="419100" cy="419100"/>
          </a:xfrm>
          <a:custGeom>
            <a:avLst/>
            <a:gdLst>
              <a:gd name="T0" fmla="*/ 219057 w 21600"/>
              <a:gd name="T1" fmla="*/ 418867 h 21600"/>
              <a:gd name="T2" fmla="*/ 209550 w 21600"/>
              <a:gd name="T3" fmla="*/ 209550 h 21600"/>
              <a:gd name="T4" fmla="*/ 382933 w 21600"/>
              <a:gd name="T5" fmla="*/ 327189 h 21600"/>
              <a:gd name="T6" fmla="*/ 0 60000 65536"/>
              <a:gd name="T7" fmla="*/ 0 60000 65536"/>
              <a:gd name="T8" fmla="*/ 0 60000 65536"/>
              <a:gd name="T9" fmla="*/ 3163 w 21600"/>
              <a:gd name="T10" fmla="*/ 3163 h 21600"/>
              <a:gd name="T11" fmla="*/ 18437 w 21600"/>
              <a:gd name="T12" fmla="*/ 18437 h 21600"/>
            </a:gdLst>
            <a:ahLst/>
            <a:cxnLst>
              <a:cxn ang="T6">
                <a:pos x="T0" y="T1"/>
              </a:cxn>
              <a:cxn ang="T7">
                <a:pos x="T2" y="T3"/>
              </a:cxn>
              <a:cxn ang="T8">
                <a:pos x="T4" y="T5"/>
              </a:cxn>
            </a:cxnLst>
            <a:rect l="T9" t="T10" r="T11" b="T12"/>
            <a:pathLst>
              <a:path w="21600" h="21600">
                <a:moveTo>
                  <a:pt x="11290" y="21588"/>
                </a:moveTo>
                <a:cubicBezTo>
                  <a:pt x="14693" y="21434"/>
                  <a:pt x="17824" y="19682"/>
                  <a:pt x="19737" y="16863"/>
                </a:cubicBezTo>
                <a:lnTo>
                  <a:pt x="10800" y="10800"/>
                </a:lnTo>
                <a:lnTo>
                  <a:pt x="11290" y="21588"/>
                </a:lnTo>
                <a:close/>
              </a:path>
            </a:pathLst>
          </a:custGeom>
          <a:solidFill>
            <a:srgbClr val="8FBCFF"/>
          </a:solidFill>
          <a:ln w="28575">
            <a:solidFill>
              <a:schemeClr val="tx1"/>
            </a:solidFill>
            <a:miter lim="800000"/>
            <a:headEnd/>
            <a:tailEnd/>
          </a:ln>
          <a:effectLst/>
          <a:extLst>
            <a:ext uri="{AF507438-7753-43E0-B8FC-AC1667EBCBE1}">
              <a14:hiddenEffects xmlns:a14="http://schemas.microsoft.com/office/drawing/2010/main">
                <a:effectLst>
                  <a:outerShdw dist="107763" dir="2700000" algn="ctr" rotWithShape="0">
                    <a:srgbClr val="808080"/>
                  </a:outerShdw>
                </a:effectLst>
              </a14:hiddenEffects>
            </a:ext>
          </a:extLst>
        </p:spPr>
        <p:txBody>
          <a:bodyPr/>
          <a:lstStyle/>
          <a:p>
            <a:endParaRPr lang="en-US"/>
          </a:p>
        </p:txBody>
      </p:sp>
      <p:sp>
        <p:nvSpPr>
          <p:cNvPr id="40973" name="Text Box 34"/>
          <p:cNvSpPr txBox="1">
            <a:spLocks noChangeArrowheads="1"/>
          </p:cNvSpPr>
          <p:nvPr/>
        </p:nvSpPr>
        <p:spPr bwMode="auto">
          <a:xfrm>
            <a:off x="468313" y="5229225"/>
            <a:ext cx="3873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A</a:t>
            </a:r>
          </a:p>
        </p:txBody>
      </p:sp>
      <p:sp>
        <p:nvSpPr>
          <p:cNvPr id="40974" name="Text Box 35"/>
          <p:cNvSpPr txBox="1">
            <a:spLocks noChangeArrowheads="1"/>
          </p:cNvSpPr>
          <p:nvPr/>
        </p:nvSpPr>
        <p:spPr bwMode="auto">
          <a:xfrm>
            <a:off x="2843213" y="4797425"/>
            <a:ext cx="3873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B</a:t>
            </a:r>
          </a:p>
        </p:txBody>
      </p:sp>
      <p:sp>
        <p:nvSpPr>
          <p:cNvPr id="40975" name="Text Box 36"/>
          <p:cNvSpPr txBox="1">
            <a:spLocks noChangeArrowheads="1"/>
          </p:cNvSpPr>
          <p:nvPr/>
        </p:nvSpPr>
        <p:spPr bwMode="auto">
          <a:xfrm>
            <a:off x="395288" y="2997200"/>
            <a:ext cx="4048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D</a:t>
            </a:r>
          </a:p>
        </p:txBody>
      </p:sp>
      <p:sp>
        <p:nvSpPr>
          <p:cNvPr id="40976" name="Text Box 38"/>
          <p:cNvSpPr txBox="1">
            <a:spLocks noChangeArrowheads="1"/>
          </p:cNvSpPr>
          <p:nvPr/>
        </p:nvSpPr>
        <p:spPr bwMode="auto">
          <a:xfrm>
            <a:off x="1692275" y="2565400"/>
            <a:ext cx="4048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C</a:t>
            </a:r>
          </a:p>
        </p:txBody>
      </p:sp>
      <p:sp>
        <p:nvSpPr>
          <p:cNvPr id="252975" name="Text Box 47"/>
          <p:cNvSpPr txBox="1">
            <a:spLocks noChangeArrowheads="1"/>
          </p:cNvSpPr>
          <p:nvPr/>
        </p:nvSpPr>
        <p:spPr bwMode="auto">
          <a:xfrm>
            <a:off x="3687763" y="2598738"/>
            <a:ext cx="5348287"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Mark the centre of the circle O and angle AOB.</a:t>
            </a:r>
          </a:p>
        </p:txBody>
      </p:sp>
      <p:sp>
        <p:nvSpPr>
          <p:cNvPr id="252976" name="Text Box 48"/>
          <p:cNvSpPr txBox="1">
            <a:spLocks noChangeArrowheads="1"/>
          </p:cNvSpPr>
          <p:nvPr/>
        </p:nvSpPr>
        <p:spPr bwMode="auto">
          <a:xfrm>
            <a:off x="4275138" y="3582988"/>
            <a:ext cx="42687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angle ADB = </a:t>
            </a:r>
            <a:r>
              <a:rPr lang="en-US"/>
              <a:t>½ of angle AOB</a:t>
            </a:r>
          </a:p>
        </p:txBody>
      </p:sp>
      <p:sp>
        <p:nvSpPr>
          <p:cNvPr id="252977" name="Text Box 49"/>
          <p:cNvSpPr txBox="1">
            <a:spLocks noChangeArrowheads="1"/>
          </p:cNvSpPr>
          <p:nvPr/>
        </p:nvSpPr>
        <p:spPr bwMode="auto">
          <a:xfrm>
            <a:off x="3687763" y="4202113"/>
            <a:ext cx="48180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and angle ACB = </a:t>
            </a:r>
            <a:r>
              <a:rPr lang="en-US"/>
              <a:t>½ of angle AOB</a:t>
            </a:r>
            <a:r>
              <a:rPr lang="en-GB"/>
              <a:t> </a:t>
            </a:r>
          </a:p>
        </p:txBody>
      </p:sp>
      <p:sp>
        <p:nvSpPr>
          <p:cNvPr id="252980" name="Text Box 52"/>
          <p:cNvSpPr txBox="1">
            <a:spLocks noChangeArrowheads="1"/>
          </p:cNvSpPr>
          <p:nvPr/>
        </p:nvSpPr>
        <p:spPr bwMode="auto">
          <a:xfrm>
            <a:off x="3687763" y="4821238"/>
            <a:ext cx="518477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rgbClr val="FF6600"/>
                </a:solidFill>
              </a:rPr>
              <a:t>(the angle at the centre of a circle is twice the angle at the circumference)</a:t>
            </a:r>
          </a:p>
        </p:txBody>
      </p:sp>
      <p:sp>
        <p:nvSpPr>
          <p:cNvPr id="252981" name="Text Box 53"/>
          <p:cNvSpPr txBox="1">
            <a:spLocks noChangeArrowheads="1"/>
          </p:cNvSpPr>
          <p:nvPr/>
        </p:nvSpPr>
        <p:spPr bwMode="auto">
          <a:xfrm>
            <a:off x="3708400" y="5805488"/>
            <a:ext cx="43005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ym typeface="Symbol" pitchFamily="18" charset="2"/>
              </a:rPr>
              <a:t>       angle ADB = angle ACB</a:t>
            </a:r>
          </a:p>
        </p:txBody>
      </p:sp>
      <p:sp>
        <p:nvSpPr>
          <p:cNvPr id="40982" name="PubPieSlice"/>
          <p:cNvSpPr>
            <a:spLocks noEditPoints="1" noChangeArrowheads="1"/>
          </p:cNvSpPr>
          <p:nvPr/>
        </p:nvSpPr>
        <p:spPr bwMode="auto">
          <a:xfrm>
            <a:off x="1628775" y="2794000"/>
            <a:ext cx="419100" cy="419100"/>
          </a:xfrm>
          <a:custGeom>
            <a:avLst/>
            <a:gdLst>
              <a:gd name="T0" fmla="*/ 130193 w 21600"/>
              <a:gd name="T1" fmla="*/ 403481 h 21600"/>
              <a:gd name="T2" fmla="*/ 209550 w 21600"/>
              <a:gd name="T3" fmla="*/ 209550 h 21600"/>
              <a:gd name="T4" fmla="*/ 310076 w 21600"/>
              <a:gd name="T5" fmla="*/ 393391 h 21600"/>
              <a:gd name="T6" fmla="*/ 0 60000 65536"/>
              <a:gd name="T7" fmla="*/ 0 60000 65536"/>
              <a:gd name="T8" fmla="*/ 0 60000 65536"/>
              <a:gd name="T9" fmla="*/ 3163 w 21600"/>
              <a:gd name="T10" fmla="*/ 3163 h 21600"/>
              <a:gd name="T11" fmla="*/ 18437 w 21600"/>
              <a:gd name="T12" fmla="*/ 18437 h 21600"/>
            </a:gdLst>
            <a:ahLst/>
            <a:cxnLst>
              <a:cxn ang="T6">
                <a:pos x="T0" y="T1"/>
              </a:cxn>
              <a:cxn ang="T7">
                <a:pos x="T2" y="T3"/>
              </a:cxn>
              <a:cxn ang="T8">
                <a:pos x="T4" y="T5"/>
              </a:cxn>
            </a:cxnLst>
            <a:rect l="T9" t="T10" r="T11" b="T12"/>
            <a:pathLst>
              <a:path w="21600" h="21600">
                <a:moveTo>
                  <a:pt x="6709" y="20795"/>
                </a:moveTo>
                <a:cubicBezTo>
                  <a:pt x="8008" y="21326"/>
                  <a:pt x="9397" y="21600"/>
                  <a:pt x="10800" y="21600"/>
                </a:cubicBezTo>
                <a:cubicBezTo>
                  <a:pt x="12610" y="21599"/>
                  <a:pt x="14392" y="21144"/>
                  <a:pt x="15981" y="20275"/>
                </a:cubicBezTo>
                <a:lnTo>
                  <a:pt x="10800" y="10800"/>
                </a:lnTo>
                <a:lnTo>
                  <a:pt x="6709" y="20795"/>
                </a:lnTo>
                <a:close/>
              </a:path>
            </a:pathLst>
          </a:custGeom>
          <a:solidFill>
            <a:srgbClr val="8FBCFF"/>
          </a:solidFill>
          <a:ln w="28575">
            <a:solidFill>
              <a:schemeClr val="tx1"/>
            </a:solidFill>
            <a:miter lim="800000"/>
            <a:headEnd/>
            <a:tailEnd/>
          </a:ln>
          <a:effectLst/>
          <a:extLst>
            <a:ext uri="{AF507438-7753-43E0-B8FC-AC1667EBCBE1}">
              <a14:hiddenEffects xmlns:a14="http://schemas.microsoft.com/office/drawing/2010/main">
                <a:effectLst>
                  <a:outerShdw dist="107763" dir="2700000" algn="ctr" rotWithShape="0">
                    <a:srgbClr val="808080"/>
                  </a:outerShdw>
                </a:effectLst>
              </a14:hiddenEffects>
            </a:ext>
          </a:extLst>
        </p:spPr>
        <p:txBody>
          <a:bodyPr/>
          <a:lstStyle/>
          <a:p>
            <a:endParaRPr lang="en-US"/>
          </a:p>
        </p:txBody>
      </p:sp>
      <p:sp>
        <p:nvSpPr>
          <p:cNvPr id="252983" name="Line 55"/>
          <p:cNvSpPr>
            <a:spLocks noChangeShapeType="1"/>
          </p:cNvSpPr>
          <p:nvPr/>
        </p:nvSpPr>
        <p:spPr bwMode="auto">
          <a:xfrm flipV="1">
            <a:off x="846138" y="4287838"/>
            <a:ext cx="850900" cy="989012"/>
          </a:xfrm>
          <a:prstGeom prst="line">
            <a:avLst/>
          </a:prstGeom>
          <a:noFill/>
          <a:ln w="2857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2984" name="Line 56"/>
          <p:cNvSpPr>
            <a:spLocks noChangeShapeType="1"/>
          </p:cNvSpPr>
          <p:nvPr/>
        </p:nvSpPr>
        <p:spPr bwMode="auto">
          <a:xfrm>
            <a:off x="1690688" y="4291013"/>
            <a:ext cx="1157287" cy="595312"/>
          </a:xfrm>
          <a:prstGeom prst="line">
            <a:avLst/>
          </a:prstGeom>
          <a:noFill/>
          <a:ln w="2857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2985" name="PubPieSlice"/>
          <p:cNvSpPr>
            <a:spLocks noEditPoints="1" noChangeArrowheads="1"/>
          </p:cNvSpPr>
          <p:nvPr/>
        </p:nvSpPr>
        <p:spPr bwMode="auto">
          <a:xfrm>
            <a:off x="1485900" y="4084638"/>
            <a:ext cx="419100" cy="419100"/>
          </a:xfrm>
          <a:custGeom>
            <a:avLst/>
            <a:gdLst>
              <a:gd name="T0" fmla="*/ 67949 w 21600"/>
              <a:gd name="T1" fmla="*/ 364016 h 21600"/>
              <a:gd name="T2" fmla="*/ 209550 w 21600"/>
              <a:gd name="T3" fmla="*/ 209550 h 21600"/>
              <a:gd name="T4" fmla="*/ 396011 w 21600"/>
              <a:gd name="T5" fmla="*/ 305128 h 21600"/>
              <a:gd name="T6" fmla="*/ 0 60000 65536"/>
              <a:gd name="T7" fmla="*/ 0 60000 65536"/>
              <a:gd name="T8" fmla="*/ 0 60000 65536"/>
              <a:gd name="T9" fmla="*/ 3163 w 21600"/>
              <a:gd name="T10" fmla="*/ 3163 h 21600"/>
              <a:gd name="T11" fmla="*/ 18437 w 21600"/>
              <a:gd name="T12" fmla="*/ 18437 h 21600"/>
            </a:gdLst>
            <a:ahLst/>
            <a:cxnLst>
              <a:cxn ang="T6">
                <a:pos x="T0" y="T1"/>
              </a:cxn>
              <a:cxn ang="T7">
                <a:pos x="T2" y="T3"/>
              </a:cxn>
              <a:cxn ang="T8">
                <a:pos x="T4" y="T5"/>
              </a:cxn>
            </a:cxnLst>
            <a:rect l="T9" t="T10" r="T11" b="T12"/>
            <a:pathLst>
              <a:path w="21600" h="21600">
                <a:moveTo>
                  <a:pt x="3501" y="18761"/>
                </a:moveTo>
                <a:cubicBezTo>
                  <a:pt x="5493" y="20587"/>
                  <a:pt x="8097" y="21600"/>
                  <a:pt x="10800" y="21600"/>
                </a:cubicBezTo>
                <a:cubicBezTo>
                  <a:pt x="14851" y="21599"/>
                  <a:pt x="18562" y="19332"/>
                  <a:pt x="20410" y="15726"/>
                </a:cubicBezTo>
                <a:lnTo>
                  <a:pt x="10800" y="10800"/>
                </a:lnTo>
                <a:lnTo>
                  <a:pt x="3501" y="18761"/>
                </a:lnTo>
                <a:close/>
              </a:path>
            </a:pathLst>
          </a:custGeom>
          <a:solidFill>
            <a:srgbClr val="FFBF93"/>
          </a:solidFill>
          <a:ln w="28575">
            <a:solidFill>
              <a:srgbClr val="FF6600"/>
            </a:solidFill>
            <a:miter lim="800000"/>
            <a:headEnd/>
            <a:tailEnd/>
          </a:ln>
          <a:effectLst/>
          <a:extLst>
            <a:ext uri="{AF507438-7753-43E0-B8FC-AC1667EBCBE1}">
              <a14:hiddenEffects xmlns:a14="http://schemas.microsoft.com/office/drawing/2010/main">
                <a:effectLst>
                  <a:outerShdw dist="107763" dir="2700000" algn="ctr" rotWithShape="0">
                    <a:srgbClr val="808080"/>
                  </a:outerShdw>
                </a:effectLst>
              </a14:hiddenEffects>
            </a:ext>
          </a:extLst>
        </p:spPr>
        <p:txBody>
          <a:bodyPr/>
          <a:lstStyle/>
          <a:p>
            <a:endParaRPr lang="en-US"/>
          </a:p>
        </p:txBody>
      </p:sp>
      <p:grpSp>
        <p:nvGrpSpPr>
          <p:cNvPr id="252986" name="Group 58"/>
          <p:cNvGrpSpPr>
            <a:grpSpLocks/>
          </p:cNvGrpSpPr>
          <p:nvPr/>
        </p:nvGrpSpPr>
        <p:grpSpPr bwMode="auto">
          <a:xfrm>
            <a:off x="1327150" y="3973513"/>
            <a:ext cx="420688" cy="457200"/>
            <a:chOff x="836" y="2503"/>
            <a:chExt cx="265" cy="288"/>
          </a:xfrm>
        </p:grpSpPr>
        <p:sp>
          <p:nvSpPr>
            <p:cNvPr id="40987" name="Text Box 27"/>
            <p:cNvSpPr txBox="1">
              <a:spLocks noChangeArrowheads="1"/>
            </p:cNvSpPr>
            <p:nvPr/>
          </p:nvSpPr>
          <p:spPr bwMode="auto">
            <a:xfrm>
              <a:off x="836" y="2503"/>
              <a:ext cx="26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O</a:t>
              </a:r>
            </a:p>
          </p:txBody>
        </p:sp>
        <p:sp>
          <p:nvSpPr>
            <p:cNvPr id="40988" name="Oval 26"/>
            <p:cNvSpPr>
              <a:spLocks noChangeArrowheads="1"/>
            </p:cNvSpPr>
            <p:nvPr/>
          </p:nvSpPr>
          <p:spPr bwMode="auto">
            <a:xfrm>
              <a:off x="1043" y="2683"/>
              <a:ext cx="45" cy="45"/>
            </a:xfrm>
            <a:prstGeom prst="ellipse">
              <a:avLst/>
            </a:prstGeom>
            <a:solidFill>
              <a:schemeClr val="tx1"/>
            </a:solidFill>
            <a:ln>
              <a:noFill/>
            </a:ln>
            <a:effectLst/>
            <a:extLst>
              <a:ext uri="{91240B29-F687-4F45-9708-019B960494DF}">
                <a14:hiddenLine xmlns:a14="http://schemas.microsoft.com/office/drawing/2010/main" w="2857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297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52986"/>
                                        </p:tgtEl>
                                        <p:attrNameLst>
                                          <p:attrName>style.visibility</p:attrName>
                                        </p:attrNameLst>
                                      </p:cBhvr>
                                      <p:to>
                                        <p:strVal val="visible"/>
                                      </p:to>
                                    </p:set>
                                  </p:childTnLst>
                                </p:cTn>
                              </p:par>
                            </p:childTnLst>
                          </p:cTn>
                        </p:par>
                        <p:par>
                          <p:cTn id="11" fill="hold" nodeType="afterGroup">
                            <p:stCondLst>
                              <p:cond delay="0"/>
                            </p:stCondLst>
                            <p:childTnLst>
                              <p:par>
                                <p:cTn id="12" presetID="22" presetClass="entr" presetSubtype="4" fill="hold" grpId="0" nodeType="afterEffect">
                                  <p:stCondLst>
                                    <p:cond delay="0"/>
                                  </p:stCondLst>
                                  <p:childTnLst>
                                    <p:set>
                                      <p:cBhvr>
                                        <p:cTn id="13" dur="1" fill="hold">
                                          <p:stCondLst>
                                            <p:cond delay="0"/>
                                          </p:stCondLst>
                                        </p:cTn>
                                        <p:tgtEl>
                                          <p:spTgt spid="252983"/>
                                        </p:tgtEl>
                                        <p:attrNameLst>
                                          <p:attrName>style.visibility</p:attrName>
                                        </p:attrNameLst>
                                      </p:cBhvr>
                                      <p:to>
                                        <p:strVal val="visible"/>
                                      </p:to>
                                    </p:set>
                                    <p:animEffect transition="in" filter="wipe(down)">
                                      <p:cBhvr>
                                        <p:cTn id="14" dur="500"/>
                                        <p:tgtEl>
                                          <p:spTgt spid="252983"/>
                                        </p:tgtEl>
                                      </p:cBhvr>
                                    </p:animEffect>
                                  </p:childTnLst>
                                </p:cTn>
                              </p:par>
                            </p:childTnLst>
                          </p:cTn>
                        </p:par>
                        <p:par>
                          <p:cTn id="15" fill="hold" nodeType="afterGroup">
                            <p:stCondLst>
                              <p:cond delay="500"/>
                            </p:stCondLst>
                            <p:childTnLst>
                              <p:par>
                                <p:cTn id="16" presetID="22" presetClass="entr" presetSubtype="1" fill="hold" grpId="0" nodeType="afterEffect">
                                  <p:stCondLst>
                                    <p:cond delay="0"/>
                                  </p:stCondLst>
                                  <p:childTnLst>
                                    <p:set>
                                      <p:cBhvr>
                                        <p:cTn id="17" dur="1" fill="hold">
                                          <p:stCondLst>
                                            <p:cond delay="0"/>
                                          </p:stCondLst>
                                        </p:cTn>
                                        <p:tgtEl>
                                          <p:spTgt spid="252984"/>
                                        </p:tgtEl>
                                        <p:attrNameLst>
                                          <p:attrName>style.visibility</p:attrName>
                                        </p:attrNameLst>
                                      </p:cBhvr>
                                      <p:to>
                                        <p:strVal val="visible"/>
                                      </p:to>
                                    </p:set>
                                    <p:animEffect transition="in" filter="wipe(up)">
                                      <p:cBhvr>
                                        <p:cTn id="18" dur="500"/>
                                        <p:tgtEl>
                                          <p:spTgt spid="252984"/>
                                        </p:tgtEl>
                                      </p:cBhvr>
                                    </p:animEffect>
                                  </p:childTnLst>
                                </p:cTn>
                              </p:par>
                            </p:childTnLst>
                          </p:cTn>
                        </p:par>
                        <p:par>
                          <p:cTn id="19" fill="hold" nodeType="afterGroup">
                            <p:stCondLst>
                              <p:cond delay="1000"/>
                            </p:stCondLst>
                            <p:childTnLst>
                              <p:par>
                                <p:cTn id="20" presetID="1" presetClass="entr" presetSubtype="0" fill="hold" grpId="0" nodeType="afterEffect">
                                  <p:stCondLst>
                                    <p:cond delay="500"/>
                                  </p:stCondLst>
                                  <p:childTnLst>
                                    <p:set>
                                      <p:cBhvr>
                                        <p:cTn id="21" dur="1" fill="hold">
                                          <p:stCondLst>
                                            <p:cond delay="0"/>
                                          </p:stCondLst>
                                        </p:cTn>
                                        <p:tgtEl>
                                          <p:spTgt spid="252985"/>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252976"/>
                                        </p:tgtEl>
                                        <p:attrNameLst>
                                          <p:attrName>style.visibility</p:attrName>
                                        </p:attrNameLst>
                                      </p:cBhvr>
                                      <p:to>
                                        <p:strVal val="visible"/>
                                      </p:to>
                                    </p:set>
                                  </p:childTnLst>
                                </p:cTn>
                              </p:par>
                            </p:childTnLst>
                          </p:cTn>
                        </p:par>
                      </p:childTnLst>
                    </p:cTn>
                  </p:par>
                  <p:par>
                    <p:cTn id="26" fill="hold" nodeType="clickPar">
                      <p:stCondLst>
                        <p:cond delay="indefinite"/>
                      </p:stCondLst>
                      <p:childTnLst>
                        <p:par>
                          <p:cTn id="27" fill="hold" nodeType="withGroup">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252977"/>
                                        </p:tgtEl>
                                        <p:attrNameLst>
                                          <p:attrName>style.visibility</p:attrName>
                                        </p:attrNameLst>
                                      </p:cBhvr>
                                      <p:to>
                                        <p:strVal val="visible"/>
                                      </p:to>
                                    </p:set>
                                  </p:childTnLst>
                                </p:cTn>
                              </p:par>
                            </p:childTnLst>
                          </p:cTn>
                        </p:par>
                      </p:childTnLst>
                    </p:cTn>
                  </p:par>
                  <p:par>
                    <p:cTn id="30" fill="hold" nodeType="clickPar">
                      <p:stCondLst>
                        <p:cond delay="indefinite"/>
                      </p:stCondLst>
                      <p:childTnLst>
                        <p:par>
                          <p:cTn id="31" fill="hold" nodeType="withGroup">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252980"/>
                                        </p:tgtEl>
                                        <p:attrNameLst>
                                          <p:attrName>style.visibility</p:attrName>
                                        </p:attrNameLst>
                                      </p:cBhvr>
                                      <p:to>
                                        <p:strVal val="visible"/>
                                      </p:to>
                                    </p:set>
                                  </p:childTnLst>
                                </p:cTn>
                              </p:par>
                            </p:childTnLst>
                          </p:cTn>
                        </p:par>
                      </p:childTnLst>
                    </p:cTn>
                  </p:par>
                  <p:par>
                    <p:cTn id="34" fill="hold" nodeType="clickPar">
                      <p:stCondLst>
                        <p:cond delay="indefinite"/>
                      </p:stCondLst>
                      <p:childTnLst>
                        <p:par>
                          <p:cTn id="35" fill="hold" nodeType="withGroup">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25298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2975" grpId="0"/>
      <p:bldP spid="252976" grpId="0"/>
      <p:bldP spid="252977" grpId="0"/>
      <p:bldP spid="252980" grpId="0"/>
      <p:bldP spid="252981" grpId="0"/>
      <p:bldP spid="252983" grpId="0" animBg="1"/>
      <p:bldP spid="252984" grpId="0" animBg="1"/>
      <p:bldP spid="252985" grpId="0" animBg="1"/>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1986"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7"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8" name="Rectangle 4"/>
          <p:cNvSpPr>
            <a:spLocks noGrp="1" noChangeArrowheads="1"/>
          </p:cNvSpPr>
          <p:nvPr>
            <p:ph type="title" idx="4294967295"/>
          </p:nvPr>
        </p:nvSpPr>
        <p:spPr>
          <a:xfrm>
            <a:off x="152400" y="152400"/>
            <a:ext cx="7772400" cy="609600"/>
          </a:xfrm>
          <a:noFill/>
        </p:spPr>
        <p:txBody>
          <a:bodyPr/>
          <a:lstStyle/>
          <a:p>
            <a:pPr eaLnBrk="1" hangingPunct="1"/>
            <a:r>
              <a:rPr lang="en-GB" smtClean="0">
                <a:solidFill>
                  <a:srgbClr val="5B0091"/>
                </a:solidFill>
              </a:rPr>
              <a:t>Calculating the size of unknown angles</a:t>
            </a:r>
            <a:endParaRPr lang="en-GB" smtClean="0"/>
          </a:p>
        </p:txBody>
      </p:sp>
      <p:sp>
        <p:nvSpPr>
          <p:cNvPr id="41989" name="Text Box 5"/>
          <p:cNvSpPr txBox="1">
            <a:spLocks noChangeArrowheads="1"/>
          </p:cNvSpPr>
          <p:nvPr/>
        </p:nvSpPr>
        <p:spPr bwMode="auto">
          <a:xfrm>
            <a:off x="231775" y="1093788"/>
            <a:ext cx="8732838"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Calculate the size of the labeled angles in the following diagram:</a:t>
            </a:r>
            <a:endParaRPr lang="en-GB"/>
          </a:p>
        </p:txBody>
      </p:sp>
      <p:sp>
        <p:nvSpPr>
          <p:cNvPr id="306182" name="Text Box 6"/>
          <p:cNvSpPr txBox="1">
            <a:spLocks noChangeArrowheads="1"/>
          </p:cNvSpPr>
          <p:nvPr/>
        </p:nvSpPr>
        <p:spPr bwMode="auto">
          <a:xfrm>
            <a:off x="4140200" y="1916113"/>
            <a:ext cx="4716463"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a</a:t>
            </a:r>
            <a:r>
              <a:rPr lang="en-GB"/>
              <a:t> = 90</a:t>
            </a:r>
            <a:r>
              <a:rPr lang="en-US"/>
              <a:t>° – 51°</a:t>
            </a:r>
          </a:p>
          <a:p>
            <a:r>
              <a:rPr lang="en-US"/>
              <a:t>   = 39°  </a:t>
            </a:r>
            <a:r>
              <a:rPr lang="en-US">
                <a:solidFill>
                  <a:srgbClr val="FF6600"/>
                </a:solidFill>
              </a:rPr>
              <a:t>(angle in a semi-circle)</a:t>
            </a:r>
            <a:r>
              <a:rPr lang="en-US"/>
              <a:t> </a:t>
            </a:r>
          </a:p>
        </p:txBody>
      </p:sp>
      <p:sp>
        <p:nvSpPr>
          <p:cNvPr id="41991" name="Oval 7"/>
          <p:cNvSpPr>
            <a:spLocks noChangeArrowheads="1"/>
          </p:cNvSpPr>
          <p:nvPr/>
        </p:nvSpPr>
        <p:spPr bwMode="auto">
          <a:xfrm>
            <a:off x="395288" y="2205038"/>
            <a:ext cx="3457575" cy="3457575"/>
          </a:xfrm>
          <a:prstGeom prst="ellipse">
            <a:avLst/>
          </a:prstGeom>
          <a:gradFill rotWithShape="1">
            <a:gsLst>
              <a:gs pos="0">
                <a:srgbClr val="E0F4C8"/>
              </a:gs>
              <a:gs pos="100000">
                <a:srgbClr val="F4FBEC"/>
              </a:gs>
            </a:gsLst>
            <a:lin ang="18900000" scaled="1"/>
          </a:gra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992" name="Oval 8"/>
          <p:cNvSpPr>
            <a:spLocks noChangeArrowheads="1"/>
          </p:cNvSpPr>
          <p:nvPr/>
        </p:nvSpPr>
        <p:spPr bwMode="auto">
          <a:xfrm>
            <a:off x="2087563" y="3898900"/>
            <a:ext cx="71437" cy="71438"/>
          </a:xfrm>
          <a:prstGeom prst="ellipse">
            <a:avLst/>
          </a:prstGeom>
          <a:solidFill>
            <a:schemeClr val="tx1"/>
          </a:solidFill>
          <a:ln>
            <a:noFill/>
          </a:ln>
          <a:effectLst/>
          <a:extLst>
            <a:ext uri="{91240B29-F687-4F45-9708-019B960494DF}">
              <a14:hiddenLine xmlns:a14="http://schemas.microsoft.com/office/drawing/2010/main" w="2857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41993" name="Text Box 9"/>
          <p:cNvSpPr txBox="1">
            <a:spLocks noChangeArrowheads="1"/>
          </p:cNvSpPr>
          <p:nvPr/>
        </p:nvSpPr>
        <p:spPr bwMode="auto">
          <a:xfrm>
            <a:off x="1704975" y="3532188"/>
            <a:ext cx="420688" cy="457200"/>
          </a:xfrm>
          <a:prstGeom prst="rect">
            <a:avLst/>
          </a:prstGeom>
          <a:noFill/>
          <a:ln>
            <a:noFill/>
          </a:ln>
          <a:effectLst/>
          <a:extLst>
            <a:ext uri="{909E8E84-426E-40DD-AFC4-6F175D3DCCD1}">
              <a14:hiddenFill xmlns:a14="http://schemas.microsoft.com/office/drawing/2010/main">
                <a:solidFill>
                  <a:srgbClr val="FFBF93"/>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O</a:t>
            </a:r>
          </a:p>
        </p:txBody>
      </p:sp>
      <p:sp>
        <p:nvSpPr>
          <p:cNvPr id="41994" name="Text Box 10"/>
          <p:cNvSpPr txBox="1">
            <a:spLocks noChangeArrowheads="1"/>
          </p:cNvSpPr>
          <p:nvPr/>
        </p:nvSpPr>
        <p:spPr bwMode="auto">
          <a:xfrm>
            <a:off x="3144838" y="3589338"/>
            <a:ext cx="530225" cy="366712"/>
          </a:xfrm>
          <a:prstGeom prst="rect">
            <a:avLst/>
          </a:prstGeom>
          <a:noFill/>
          <a:ln>
            <a:noFill/>
          </a:ln>
          <a:effectLst/>
          <a:extLst>
            <a:ext uri="{909E8E84-426E-40DD-AFC4-6F175D3DCCD1}">
              <a14:hiddenFill xmlns:a14="http://schemas.microsoft.com/office/drawing/2010/main">
                <a:solidFill>
                  <a:srgbClr val="FFBF93"/>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800" b="1"/>
              <a:t>44</a:t>
            </a:r>
            <a:r>
              <a:rPr lang="en-US" sz="1800" b="1"/>
              <a:t>°</a:t>
            </a:r>
          </a:p>
        </p:txBody>
      </p:sp>
      <p:sp>
        <p:nvSpPr>
          <p:cNvPr id="41995" name="Text Box 11"/>
          <p:cNvSpPr txBox="1">
            <a:spLocks noChangeArrowheads="1"/>
          </p:cNvSpPr>
          <p:nvPr/>
        </p:nvSpPr>
        <p:spPr bwMode="auto">
          <a:xfrm>
            <a:off x="2117725" y="5016500"/>
            <a:ext cx="530225" cy="366713"/>
          </a:xfrm>
          <a:prstGeom prst="rect">
            <a:avLst/>
          </a:prstGeom>
          <a:noFill/>
          <a:ln>
            <a:noFill/>
          </a:ln>
          <a:effectLst/>
          <a:extLst>
            <a:ext uri="{909E8E84-426E-40DD-AFC4-6F175D3DCCD1}">
              <a14:hiddenFill xmlns:a14="http://schemas.microsoft.com/office/drawing/2010/main">
                <a:solidFill>
                  <a:srgbClr val="FFBF93"/>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800" b="1"/>
              <a:t>51</a:t>
            </a:r>
            <a:r>
              <a:rPr lang="en-US" sz="1800" b="1"/>
              <a:t>°</a:t>
            </a:r>
          </a:p>
        </p:txBody>
      </p:sp>
      <p:sp>
        <p:nvSpPr>
          <p:cNvPr id="41996" name="Text Box 12"/>
          <p:cNvSpPr txBox="1">
            <a:spLocks noChangeArrowheads="1"/>
          </p:cNvSpPr>
          <p:nvPr/>
        </p:nvSpPr>
        <p:spPr bwMode="auto">
          <a:xfrm>
            <a:off x="2163763" y="2327275"/>
            <a:ext cx="285750" cy="366713"/>
          </a:xfrm>
          <a:prstGeom prst="rect">
            <a:avLst/>
          </a:prstGeom>
          <a:noFill/>
          <a:ln>
            <a:noFill/>
          </a:ln>
          <a:effectLst/>
          <a:extLst>
            <a:ext uri="{909E8E84-426E-40DD-AFC4-6F175D3DCCD1}">
              <a14:hiddenFill xmlns:a14="http://schemas.microsoft.com/office/drawing/2010/main">
                <a:solidFill>
                  <a:srgbClr val="FFBF93"/>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800" b="1" i="1">
                <a:latin typeface="Times New Roman" pitchFamily="18" charset="0"/>
              </a:rPr>
              <a:t>c</a:t>
            </a:r>
          </a:p>
        </p:txBody>
      </p:sp>
      <p:sp>
        <p:nvSpPr>
          <p:cNvPr id="41997" name="Text Box 13"/>
          <p:cNvSpPr txBox="1">
            <a:spLocks noChangeArrowheads="1"/>
          </p:cNvSpPr>
          <p:nvPr/>
        </p:nvSpPr>
        <p:spPr bwMode="auto">
          <a:xfrm>
            <a:off x="755650" y="4221163"/>
            <a:ext cx="298450" cy="366712"/>
          </a:xfrm>
          <a:prstGeom prst="rect">
            <a:avLst/>
          </a:prstGeom>
          <a:noFill/>
          <a:ln>
            <a:noFill/>
          </a:ln>
          <a:effectLst/>
          <a:extLst>
            <a:ext uri="{909E8E84-426E-40DD-AFC4-6F175D3DCCD1}">
              <a14:hiddenFill xmlns:a14="http://schemas.microsoft.com/office/drawing/2010/main">
                <a:solidFill>
                  <a:srgbClr val="FFBF93"/>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800" b="1" i="1">
                <a:latin typeface="Times New Roman" pitchFamily="18" charset="0"/>
              </a:rPr>
              <a:t>b</a:t>
            </a:r>
          </a:p>
        </p:txBody>
      </p:sp>
      <p:sp>
        <p:nvSpPr>
          <p:cNvPr id="306194" name="Text Box 18"/>
          <p:cNvSpPr txBox="1">
            <a:spLocks noChangeArrowheads="1"/>
          </p:cNvSpPr>
          <p:nvPr/>
        </p:nvSpPr>
        <p:spPr bwMode="auto">
          <a:xfrm>
            <a:off x="4140200" y="3043238"/>
            <a:ext cx="4859338"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b</a:t>
            </a:r>
            <a:r>
              <a:rPr lang="en-GB"/>
              <a:t> = 180</a:t>
            </a:r>
            <a:r>
              <a:rPr lang="en-US"/>
              <a:t>° – (90° + </a:t>
            </a:r>
            <a:r>
              <a:rPr lang="en-GB"/>
              <a:t>44</a:t>
            </a:r>
            <a:r>
              <a:rPr lang="en-US"/>
              <a:t>°) </a:t>
            </a:r>
          </a:p>
          <a:p>
            <a:r>
              <a:rPr lang="en-US"/>
              <a:t>   = 46°  </a:t>
            </a:r>
            <a:r>
              <a:rPr lang="en-US">
                <a:solidFill>
                  <a:srgbClr val="FF6600"/>
                </a:solidFill>
              </a:rPr>
              <a:t>(angles in a triangle)</a:t>
            </a:r>
            <a:r>
              <a:rPr lang="en-US"/>
              <a:t> </a:t>
            </a:r>
          </a:p>
        </p:txBody>
      </p:sp>
      <p:sp>
        <p:nvSpPr>
          <p:cNvPr id="306195" name="Text Box 19"/>
          <p:cNvSpPr txBox="1">
            <a:spLocks noChangeArrowheads="1"/>
          </p:cNvSpPr>
          <p:nvPr/>
        </p:nvSpPr>
        <p:spPr bwMode="auto">
          <a:xfrm>
            <a:off x="4140200" y="4171950"/>
            <a:ext cx="4824413"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c</a:t>
            </a:r>
            <a:r>
              <a:rPr lang="en-GB"/>
              <a:t> </a:t>
            </a:r>
            <a:r>
              <a:rPr lang="en-US"/>
              <a:t>= 46°  </a:t>
            </a:r>
            <a:r>
              <a:rPr lang="en-US">
                <a:solidFill>
                  <a:srgbClr val="FF6600"/>
                </a:solidFill>
              </a:rPr>
              <a:t>(angles in the same</a:t>
            </a:r>
          </a:p>
          <a:p>
            <a:r>
              <a:rPr lang="en-US">
                <a:solidFill>
                  <a:srgbClr val="FF6600"/>
                </a:solidFill>
              </a:rPr>
              <a:t>               segment)</a:t>
            </a:r>
            <a:r>
              <a:rPr lang="en-US"/>
              <a:t>    </a:t>
            </a:r>
          </a:p>
        </p:txBody>
      </p:sp>
      <p:sp>
        <p:nvSpPr>
          <p:cNvPr id="42000" name="Text Box 23"/>
          <p:cNvSpPr txBox="1">
            <a:spLocks noChangeArrowheads="1"/>
          </p:cNvSpPr>
          <p:nvPr/>
        </p:nvSpPr>
        <p:spPr bwMode="auto">
          <a:xfrm>
            <a:off x="2587625" y="4943475"/>
            <a:ext cx="298450" cy="366713"/>
          </a:xfrm>
          <a:prstGeom prst="rect">
            <a:avLst/>
          </a:prstGeom>
          <a:noFill/>
          <a:ln>
            <a:noFill/>
          </a:ln>
          <a:effectLst/>
          <a:extLst>
            <a:ext uri="{909E8E84-426E-40DD-AFC4-6F175D3DCCD1}">
              <a14:hiddenFill xmlns:a14="http://schemas.microsoft.com/office/drawing/2010/main">
                <a:solidFill>
                  <a:srgbClr val="FFBF93"/>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800" b="1" i="1">
                <a:latin typeface="Times New Roman" pitchFamily="18" charset="0"/>
              </a:rPr>
              <a:t>a</a:t>
            </a:r>
          </a:p>
        </p:txBody>
      </p:sp>
      <p:sp>
        <p:nvSpPr>
          <p:cNvPr id="42001" name="Line 24"/>
          <p:cNvSpPr>
            <a:spLocks noChangeShapeType="1"/>
          </p:cNvSpPr>
          <p:nvPr/>
        </p:nvSpPr>
        <p:spPr bwMode="auto">
          <a:xfrm flipV="1">
            <a:off x="452438" y="3471863"/>
            <a:ext cx="3338512" cy="91916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2002" name="Line 25"/>
          <p:cNvSpPr>
            <a:spLocks noChangeShapeType="1"/>
          </p:cNvSpPr>
          <p:nvPr/>
        </p:nvSpPr>
        <p:spPr bwMode="auto">
          <a:xfrm flipH="1" flipV="1">
            <a:off x="2063750" y="2203450"/>
            <a:ext cx="609600" cy="337502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2003" name="Line 26"/>
          <p:cNvSpPr>
            <a:spLocks noChangeShapeType="1"/>
          </p:cNvSpPr>
          <p:nvPr/>
        </p:nvSpPr>
        <p:spPr bwMode="auto">
          <a:xfrm>
            <a:off x="450850" y="4387850"/>
            <a:ext cx="2235200" cy="119062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2004" name="Line 27"/>
          <p:cNvSpPr>
            <a:spLocks noChangeShapeType="1"/>
          </p:cNvSpPr>
          <p:nvPr/>
        </p:nvSpPr>
        <p:spPr bwMode="auto">
          <a:xfrm flipV="1">
            <a:off x="2670175" y="3454400"/>
            <a:ext cx="1120775" cy="212725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2005" name="Line 28"/>
          <p:cNvSpPr>
            <a:spLocks noChangeShapeType="1"/>
          </p:cNvSpPr>
          <p:nvPr/>
        </p:nvSpPr>
        <p:spPr bwMode="auto">
          <a:xfrm flipH="1" flipV="1">
            <a:off x="2070100" y="2209800"/>
            <a:ext cx="1727200" cy="126365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2006" name="Text Box 33"/>
          <p:cNvSpPr txBox="1">
            <a:spLocks noChangeArrowheads="1"/>
          </p:cNvSpPr>
          <p:nvPr/>
        </p:nvSpPr>
        <p:spPr bwMode="auto">
          <a:xfrm>
            <a:off x="3213100" y="3230563"/>
            <a:ext cx="298450" cy="366712"/>
          </a:xfrm>
          <a:prstGeom prst="rect">
            <a:avLst/>
          </a:prstGeom>
          <a:noFill/>
          <a:ln>
            <a:noFill/>
          </a:ln>
          <a:effectLst/>
          <a:extLst>
            <a:ext uri="{909E8E84-426E-40DD-AFC4-6F175D3DCCD1}">
              <a14:hiddenFill xmlns:a14="http://schemas.microsoft.com/office/drawing/2010/main">
                <a:solidFill>
                  <a:srgbClr val="FFBF93"/>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800" b="1" i="1">
                <a:latin typeface="Times New Roman" pitchFamily="18" charset="0"/>
              </a:rPr>
              <a:t>d</a:t>
            </a:r>
          </a:p>
        </p:txBody>
      </p:sp>
      <p:sp>
        <p:nvSpPr>
          <p:cNvPr id="306210" name="Text Box 34"/>
          <p:cNvSpPr txBox="1">
            <a:spLocks noChangeArrowheads="1"/>
          </p:cNvSpPr>
          <p:nvPr/>
        </p:nvSpPr>
        <p:spPr bwMode="auto">
          <a:xfrm>
            <a:off x="4140200" y="5300663"/>
            <a:ext cx="4859338"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d</a:t>
            </a:r>
            <a:r>
              <a:rPr lang="en-GB"/>
              <a:t> = </a:t>
            </a:r>
            <a:r>
              <a:rPr lang="en-US"/>
              <a:t>51°  </a:t>
            </a:r>
            <a:r>
              <a:rPr lang="en-US">
                <a:solidFill>
                  <a:srgbClr val="FF6600"/>
                </a:solidFill>
              </a:rPr>
              <a:t>(angles in the same</a:t>
            </a:r>
          </a:p>
          <a:p>
            <a:r>
              <a:rPr lang="en-US">
                <a:solidFill>
                  <a:srgbClr val="FF6600"/>
                </a:solidFill>
              </a:rPr>
              <a:t>               segment)</a:t>
            </a:r>
            <a:r>
              <a:rPr lang="en-US"/>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618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0619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0619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062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6182" grpId="0"/>
      <p:bldP spid="306194" grpId="0"/>
      <p:bldP spid="306195" grpId="0"/>
      <p:bldP spid="306210" grpId="0"/>
    </p:bld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147" name="Picture 3" descr="right_button">
            <a:hlinkClick r:id="" action="ppaction://hlinkshowjump?jump=next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8" name="Picture 4" descr="left_button">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9" name="Rectangle 5"/>
          <p:cNvSpPr>
            <a:spLocks noGrp="1" noChangeArrowheads="1"/>
          </p:cNvSpPr>
          <p:nvPr>
            <p:ph type="title" idx="4294967295"/>
          </p:nvPr>
        </p:nvSpPr>
        <p:spPr>
          <a:xfrm>
            <a:off x="152400" y="152400"/>
            <a:ext cx="7772400" cy="609600"/>
          </a:xfrm>
          <a:noFill/>
        </p:spPr>
        <p:txBody>
          <a:bodyPr/>
          <a:lstStyle/>
          <a:p>
            <a:pPr eaLnBrk="1" hangingPunct="1"/>
            <a:r>
              <a:rPr lang="en-GB" smtClean="0">
                <a:solidFill>
                  <a:srgbClr val="5B0091"/>
                </a:solidFill>
              </a:rPr>
              <a:t>Angles in a cyclic quadrilateral</a:t>
            </a:r>
            <a:endParaRPr lang="en-GB" smtClean="0"/>
          </a:p>
        </p:txBody>
      </p:sp>
      <p:grpSp>
        <p:nvGrpSpPr>
          <p:cNvPr id="6150" name="Group 6"/>
          <p:cNvGrpSpPr>
            <a:grpSpLocks/>
          </p:cNvGrpSpPr>
          <p:nvPr/>
        </p:nvGrpSpPr>
        <p:grpSpPr bwMode="auto">
          <a:xfrm>
            <a:off x="7304088" y="115888"/>
            <a:ext cx="576262" cy="576262"/>
            <a:chOff x="4601" y="73"/>
            <a:chExt cx="363" cy="363"/>
          </a:xfrm>
        </p:grpSpPr>
        <p:pic>
          <p:nvPicPr>
            <p:cNvPr id="6151" name="Picture 7" descr="flash ico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39" y="108"/>
              <a:ext cx="28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2" name="Oval 8"/>
            <p:cNvSpPr>
              <a:spLocks noChangeAspect="1" noChangeArrowheads="1"/>
            </p:cNvSpPr>
            <p:nvPr/>
          </p:nvSpPr>
          <p:spPr bwMode="auto">
            <a:xfrm>
              <a:off x="4601" y="73"/>
              <a:ext cx="363" cy="363"/>
            </a:xfrm>
            <a:prstGeom prst="ellipse">
              <a:avLst/>
            </a:prstGeom>
            <a:noFill/>
            <a:ln w="127000">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sp>
          <p:nvSpPr>
            <p:cNvPr id="6153" name="Oval 9"/>
            <p:cNvSpPr>
              <a:spLocks noChangeAspect="1" noChangeArrowheads="1"/>
            </p:cNvSpPr>
            <p:nvPr/>
          </p:nvSpPr>
          <p:spPr bwMode="auto">
            <a:xfrm>
              <a:off x="4629" y="106"/>
              <a:ext cx="295" cy="295"/>
            </a:xfrm>
            <a:prstGeom prst="ellipse">
              <a:avLst/>
            </a:prstGeom>
            <a:noFill/>
            <a:ln w="25400">
              <a:solidFill>
                <a:srgbClr val="01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grpSp>
    </p:spTree>
    <p:controls>
      <mc:AlternateContent xmlns:mc="http://schemas.openxmlformats.org/markup-compatibility/2006">
        <mc:Choice xmlns:v="urn:schemas-microsoft-com:vml" Requires="v">
          <p:control spid="6146" r:id="rId2" imgW="9142857" imgH="5185068"/>
        </mc:Choice>
        <mc:Fallback>
          <p:control r:id="rId2" imgW="9142857" imgH="5185068">
            <p:pic>
              <p:nvPicPr>
                <p:cNvPr id="0" name="ShockwaveFlash1"/>
                <p:cNvPicPr preferRelativeResize="0">
                  <a:picLocks noChangeArrowheads="1" noChangeShapeType="1"/>
                </p:cNvPicPr>
                <p:nvPr/>
              </p:nvPicPr>
              <p:blipFill>
                <a:blip r:embed="rId8">
                  <a:extLst>
                    <a:ext uri="{28A0092B-C50C-407E-A947-70E740481C1C}">
                      <a14:useLocalDpi xmlns:a14="http://schemas.microsoft.com/office/drawing/2010/main" val="0"/>
                    </a:ext>
                  </a:extLst>
                </a:blip>
                <a:srcRect/>
                <a:stretch>
                  <a:fillRect/>
                </a:stretch>
              </p:blipFill>
              <p:spPr bwMode="auto">
                <a:xfrm>
                  <a:off x="0" y="908050"/>
                  <a:ext cx="9144000" cy="5184775"/>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3010" name="Picture 3"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1" name="Picture 4"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2" name="Rectangle 5"/>
          <p:cNvSpPr>
            <a:spLocks noGrp="1" noChangeArrowheads="1"/>
          </p:cNvSpPr>
          <p:nvPr>
            <p:ph type="title" idx="4294967295"/>
          </p:nvPr>
        </p:nvSpPr>
        <p:spPr>
          <a:xfrm>
            <a:off x="152400" y="152400"/>
            <a:ext cx="7772400" cy="609600"/>
          </a:xfrm>
          <a:noFill/>
        </p:spPr>
        <p:txBody>
          <a:bodyPr/>
          <a:lstStyle/>
          <a:p>
            <a:pPr eaLnBrk="1" hangingPunct="1"/>
            <a:r>
              <a:rPr lang="en-GB" smtClean="0">
                <a:solidFill>
                  <a:srgbClr val="5B0091"/>
                </a:solidFill>
              </a:rPr>
              <a:t>Angles in a cyclic quadrilateral</a:t>
            </a:r>
            <a:endParaRPr lang="en-GB" smtClean="0"/>
          </a:p>
        </p:txBody>
      </p:sp>
      <p:sp>
        <p:nvSpPr>
          <p:cNvPr id="43013" name="Text Box 22"/>
          <p:cNvSpPr txBox="1">
            <a:spLocks noChangeArrowheads="1"/>
          </p:cNvSpPr>
          <p:nvPr/>
        </p:nvSpPr>
        <p:spPr bwMode="auto">
          <a:xfrm>
            <a:off x="231775" y="1093788"/>
            <a:ext cx="8732838"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We have just seen a demonstration that </a:t>
            </a:r>
            <a:r>
              <a:rPr lang="en-GB"/>
              <a:t>the opposite angles in a cyclic quadrilateral add up to 180</a:t>
            </a:r>
            <a:r>
              <a:rPr lang="en-US"/>
              <a:t>°</a:t>
            </a:r>
            <a:r>
              <a:rPr lang="en-GB"/>
              <a:t>.</a:t>
            </a:r>
            <a:endParaRPr lang="en-US"/>
          </a:p>
        </p:txBody>
      </p:sp>
      <p:sp>
        <p:nvSpPr>
          <p:cNvPr id="254999" name="Text Box 23"/>
          <p:cNvSpPr txBox="1">
            <a:spLocks noChangeArrowheads="1"/>
          </p:cNvSpPr>
          <p:nvPr/>
        </p:nvSpPr>
        <p:spPr bwMode="auto">
          <a:xfrm>
            <a:off x="231775" y="1981200"/>
            <a:ext cx="87328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solidFill>
                  <a:schemeClr val="tx1"/>
                </a:solidFill>
              </a:rPr>
              <a:t>We can prove this result as follows:</a:t>
            </a:r>
            <a:endParaRPr lang="en-GB">
              <a:solidFill>
                <a:schemeClr val="tx1"/>
              </a:solidFill>
            </a:endParaRPr>
          </a:p>
        </p:txBody>
      </p:sp>
      <p:grpSp>
        <p:nvGrpSpPr>
          <p:cNvPr id="255033" name="Group 57"/>
          <p:cNvGrpSpPr>
            <a:grpSpLocks/>
          </p:cNvGrpSpPr>
          <p:nvPr/>
        </p:nvGrpSpPr>
        <p:grpSpPr bwMode="auto">
          <a:xfrm>
            <a:off x="107950" y="2543175"/>
            <a:ext cx="3144838" cy="3430588"/>
            <a:chOff x="68" y="1602"/>
            <a:chExt cx="1981" cy="2161"/>
          </a:xfrm>
        </p:grpSpPr>
        <p:sp>
          <p:nvSpPr>
            <p:cNvPr id="43033" name="Text Box 34"/>
            <p:cNvSpPr txBox="1">
              <a:spLocks noChangeArrowheads="1"/>
            </p:cNvSpPr>
            <p:nvPr/>
          </p:nvSpPr>
          <p:spPr bwMode="auto">
            <a:xfrm>
              <a:off x="885" y="1602"/>
              <a:ext cx="24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B</a:t>
              </a:r>
            </a:p>
          </p:txBody>
        </p:sp>
        <p:grpSp>
          <p:nvGrpSpPr>
            <p:cNvPr id="43034" name="Group 56"/>
            <p:cNvGrpSpPr>
              <a:grpSpLocks/>
            </p:cNvGrpSpPr>
            <p:nvPr/>
          </p:nvGrpSpPr>
          <p:grpSpPr bwMode="auto">
            <a:xfrm>
              <a:off x="68" y="1760"/>
              <a:ext cx="1981" cy="2003"/>
              <a:chOff x="68" y="1760"/>
              <a:chExt cx="1981" cy="2003"/>
            </a:xfrm>
          </p:grpSpPr>
          <p:sp>
            <p:nvSpPr>
              <p:cNvPr id="43035" name="Oval 24"/>
              <p:cNvSpPr>
                <a:spLocks noChangeArrowheads="1"/>
              </p:cNvSpPr>
              <p:nvPr/>
            </p:nvSpPr>
            <p:spPr bwMode="auto">
              <a:xfrm>
                <a:off x="249" y="1889"/>
                <a:ext cx="1632" cy="1632"/>
              </a:xfrm>
              <a:prstGeom prst="ellipse">
                <a:avLst/>
              </a:prstGeom>
              <a:gradFill rotWithShape="1">
                <a:gsLst>
                  <a:gs pos="0">
                    <a:srgbClr val="D6C2E4"/>
                  </a:gs>
                  <a:gs pos="100000">
                    <a:srgbClr val="F1EAF6"/>
                  </a:gs>
                </a:gsLst>
                <a:lin ang="18900000" scaled="1"/>
              </a:gra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036" name="Line 26"/>
              <p:cNvSpPr>
                <a:spLocks noChangeShapeType="1"/>
              </p:cNvSpPr>
              <p:nvPr/>
            </p:nvSpPr>
            <p:spPr bwMode="auto">
              <a:xfrm flipV="1">
                <a:off x="762" y="3067"/>
                <a:ext cx="1029" cy="396"/>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43037" name="Line 27"/>
              <p:cNvSpPr>
                <a:spLocks noChangeShapeType="1"/>
              </p:cNvSpPr>
              <p:nvPr/>
            </p:nvSpPr>
            <p:spPr bwMode="auto">
              <a:xfrm flipH="1" flipV="1">
                <a:off x="1008" y="1894"/>
                <a:ext cx="791" cy="1189"/>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43038" name="Line 28"/>
              <p:cNvSpPr>
                <a:spLocks noChangeShapeType="1"/>
              </p:cNvSpPr>
              <p:nvPr/>
            </p:nvSpPr>
            <p:spPr bwMode="auto">
              <a:xfrm flipH="1" flipV="1">
                <a:off x="324" y="3041"/>
                <a:ext cx="444" cy="431"/>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43039" name="Line 29"/>
              <p:cNvSpPr>
                <a:spLocks noChangeShapeType="1"/>
              </p:cNvSpPr>
              <p:nvPr/>
            </p:nvSpPr>
            <p:spPr bwMode="auto">
              <a:xfrm flipV="1">
                <a:off x="319" y="1892"/>
                <a:ext cx="698" cy="1144"/>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43040" name="PubPieSlice"/>
              <p:cNvSpPr>
                <a:spLocks noEditPoints="1" noChangeArrowheads="1"/>
              </p:cNvSpPr>
              <p:nvPr/>
            </p:nvSpPr>
            <p:spPr bwMode="auto">
              <a:xfrm>
                <a:off x="623" y="3331"/>
                <a:ext cx="264" cy="264"/>
              </a:xfrm>
              <a:custGeom>
                <a:avLst/>
                <a:gdLst>
                  <a:gd name="T0" fmla="*/ 256 w 21600"/>
                  <a:gd name="T1" fmla="*/ 88 h 21600"/>
                  <a:gd name="T2" fmla="*/ 132 w 21600"/>
                  <a:gd name="T3" fmla="*/ 132 h 21600"/>
                  <a:gd name="T4" fmla="*/ 41 w 21600"/>
                  <a:gd name="T5" fmla="*/ 36 h 21600"/>
                  <a:gd name="T6" fmla="*/ 0 60000 65536"/>
                  <a:gd name="T7" fmla="*/ 0 60000 65536"/>
                  <a:gd name="T8" fmla="*/ 0 60000 65536"/>
                  <a:gd name="T9" fmla="*/ 3191 w 21600"/>
                  <a:gd name="T10" fmla="*/ 3191 h 21600"/>
                  <a:gd name="T11" fmla="*/ 18409 w 21600"/>
                  <a:gd name="T12" fmla="*/ 18409 h 21600"/>
                </a:gdLst>
                <a:ahLst/>
                <a:cxnLst>
                  <a:cxn ang="T6">
                    <a:pos x="T0" y="T1"/>
                  </a:cxn>
                  <a:cxn ang="T7">
                    <a:pos x="T2" y="T3"/>
                  </a:cxn>
                  <a:cxn ang="T8">
                    <a:pos x="T4" y="T5"/>
                  </a:cxn>
                </a:cxnLst>
                <a:rect l="T9" t="T10" r="T11" b="T12"/>
                <a:pathLst>
                  <a:path w="21600" h="21600">
                    <a:moveTo>
                      <a:pt x="20970" y="7166"/>
                    </a:moveTo>
                    <a:cubicBezTo>
                      <a:pt x="19435" y="2868"/>
                      <a:pt x="15363" y="0"/>
                      <a:pt x="10800" y="0"/>
                    </a:cubicBezTo>
                    <a:cubicBezTo>
                      <a:pt x="8025" y="-1"/>
                      <a:pt x="5357" y="1067"/>
                      <a:pt x="3349" y="2981"/>
                    </a:cubicBezTo>
                    <a:lnTo>
                      <a:pt x="10800" y="10800"/>
                    </a:lnTo>
                    <a:lnTo>
                      <a:pt x="20970" y="7166"/>
                    </a:lnTo>
                    <a:close/>
                  </a:path>
                </a:pathLst>
              </a:custGeom>
              <a:solidFill>
                <a:srgbClr val="C8ADDB"/>
              </a:solidFill>
              <a:ln w="28575">
                <a:solidFill>
                  <a:schemeClr val="tx1"/>
                </a:solidFill>
                <a:miter lim="800000"/>
                <a:headEnd/>
                <a:tailEnd/>
              </a:ln>
              <a:effectLst/>
              <a:extLst>
                <a:ext uri="{AF507438-7753-43E0-B8FC-AC1667EBCBE1}">
                  <a14:hiddenEffects xmlns:a14="http://schemas.microsoft.com/office/drawing/2010/main">
                    <a:effectLst>
                      <a:outerShdw dist="107763" dir="2700000" algn="ctr" rotWithShape="0">
                        <a:srgbClr val="808080"/>
                      </a:outerShdw>
                    </a:effectLst>
                  </a14:hiddenEffects>
                </a:ext>
              </a:extLst>
            </p:spPr>
            <p:txBody>
              <a:bodyPr/>
              <a:lstStyle/>
              <a:p>
                <a:endParaRPr lang="en-US"/>
              </a:p>
            </p:txBody>
          </p:sp>
          <p:sp>
            <p:nvSpPr>
              <p:cNvPr id="43041" name="Text Box 31"/>
              <p:cNvSpPr txBox="1">
                <a:spLocks noChangeArrowheads="1"/>
              </p:cNvSpPr>
              <p:nvPr/>
            </p:nvSpPr>
            <p:spPr bwMode="auto">
              <a:xfrm>
                <a:off x="612" y="3475"/>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D</a:t>
                </a:r>
              </a:p>
            </p:txBody>
          </p:sp>
          <p:sp>
            <p:nvSpPr>
              <p:cNvPr id="43042" name="Text Box 32"/>
              <p:cNvSpPr txBox="1">
                <a:spLocks noChangeArrowheads="1"/>
              </p:cNvSpPr>
              <p:nvPr/>
            </p:nvSpPr>
            <p:spPr bwMode="auto">
              <a:xfrm>
                <a:off x="1805" y="2982"/>
                <a:ext cx="24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A</a:t>
                </a:r>
              </a:p>
            </p:txBody>
          </p:sp>
          <p:sp>
            <p:nvSpPr>
              <p:cNvPr id="43043" name="Text Box 33"/>
              <p:cNvSpPr txBox="1">
                <a:spLocks noChangeArrowheads="1"/>
              </p:cNvSpPr>
              <p:nvPr/>
            </p:nvSpPr>
            <p:spPr bwMode="auto">
              <a:xfrm>
                <a:off x="68" y="2906"/>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C</a:t>
                </a:r>
              </a:p>
            </p:txBody>
          </p:sp>
          <p:sp>
            <p:nvSpPr>
              <p:cNvPr id="43044" name="PubPieSlice"/>
              <p:cNvSpPr>
                <a:spLocks noEditPoints="1" noChangeArrowheads="1"/>
              </p:cNvSpPr>
              <p:nvPr/>
            </p:nvSpPr>
            <p:spPr bwMode="auto">
              <a:xfrm>
                <a:off x="879" y="1760"/>
                <a:ext cx="264" cy="264"/>
              </a:xfrm>
              <a:custGeom>
                <a:avLst/>
                <a:gdLst>
                  <a:gd name="T0" fmla="*/ 70 w 21600"/>
                  <a:gd name="T1" fmla="*/ 248 h 21600"/>
                  <a:gd name="T2" fmla="*/ 132 w 21600"/>
                  <a:gd name="T3" fmla="*/ 132 h 21600"/>
                  <a:gd name="T4" fmla="*/ 199 w 21600"/>
                  <a:gd name="T5" fmla="*/ 246 h 21600"/>
                  <a:gd name="T6" fmla="*/ 0 60000 65536"/>
                  <a:gd name="T7" fmla="*/ 0 60000 65536"/>
                  <a:gd name="T8" fmla="*/ 0 60000 65536"/>
                  <a:gd name="T9" fmla="*/ 3191 w 21600"/>
                  <a:gd name="T10" fmla="*/ 3191 h 21600"/>
                  <a:gd name="T11" fmla="*/ 18409 w 21600"/>
                  <a:gd name="T12" fmla="*/ 18409 h 21600"/>
                </a:gdLst>
                <a:ahLst/>
                <a:cxnLst>
                  <a:cxn ang="T6">
                    <a:pos x="T0" y="T1"/>
                  </a:cxn>
                  <a:cxn ang="T7">
                    <a:pos x="T2" y="T3"/>
                  </a:cxn>
                  <a:cxn ang="T8">
                    <a:pos x="T4" y="T5"/>
                  </a:cxn>
                </a:cxnLst>
                <a:rect l="T9" t="T10" r="T11" b="T12"/>
                <a:pathLst>
                  <a:path w="21600" h="21600">
                    <a:moveTo>
                      <a:pt x="5720" y="20331"/>
                    </a:moveTo>
                    <a:cubicBezTo>
                      <a:pt x="7284" y="21164"/>
                      <a:pt x="9028" y="21600"/>
                      <a:pt x="10800" y="21600"/>
                    </a:cubicBezTo>
                    <a:cubicBezTo>
                      <a:pt x="12730" y="21599"/>
                      <a:pt x="14626" y="21082"/>
                      <a:pt x="16289" y="20101"/>
                    </a:cubicBezTo>
                    <a:lnTo>
                      <a:pt x="10800" y="10800"/>
                    </a:lnTo>
                    <a:lnTo>
                      <a:pt x="5720" y="20331"/>
                    </a:lnTo>
                    <a:close/>
                  </a:path>
                </a:pathLst>
              </a:custGeom>
              <a:solidFill>
                <a:srgbClr val="C8ADDB"/>
              </a:solidFill>
              <a:ln w="28575">
                <a:solidFill>
                  <a:schemeClr val="tx1"/>
                </a:solidFill>
                <a:miter lim="800000"/>
                <a:headEnd/>
                <a:tailEnd/>
              </a:ln>
              <a:effectLst/>
              <a:extLst>
                <a:ext uri="{AF507438-7753-43E0-B8FC-AC1667EBCBE1}">
                  <a14:hiddenEffects xmlns:a14="http://schemas.microsoft.com/office/drawing/2010/main">
                    <a:effectLst>
                      <a:outerShdw dist="107763" dir="2700000" algn="ctr" rotWithShape="0">
                        <a:srgbClr val="808080"/>
                      </a:outerShdw>
                    </a:effectLst>
                  </a14:hiddenEffects>
                </a:ext>
              </a:extLst>
            </p:spPr>
            <p:txBody>
              <a:bodyPr/>
              <a:lstStyle/>
              <a:p>
                <a:endParaRPr lang="en-US"/>
              </a:p>
            </p:txBody>
          </p:sp>
        </p:grpSp>
      </p:grpSp>
      <p:sp>
        <p:nvSpPr>
          <p:cNvPr id="255012" name="Line 36"/>
          <p:cNvSpPr>
            <a:spLocks noChangeShapeType="1"/>
          </p:cNvSpPr>
          <p:nvPr/>
        </p:nvSpPr>
        <p:spPr bwMode="auto">
          <a:xfrm flipV="1">
            <a:off x="512763" y="4287838"/>
            <a:ext cx="1184275" cy="531812"/>
          </a:xfrm>
          <a:prstGeom prst="line">
            <a:avLst/>
          </a:prstGeom>
          <a:noFill/>
          <a:ln w="2857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5013" name="Line 37"/>
          <p:cNvSpPr>
            <a:spLocks noChangeShapeType="1"/>
          </p:cNvSpPr>
          <p:nvPr/>
        </p:nvSpPr>
        <p:spPr bwMode="auto">
          <a:xfrm>
            <a:off x="1690688" y="4291013"/>
            <a:ext cx="1157287" cy="595312"/>
          </a:xfrm>
          <a:prstGeom prst="line">
            <a:avLst/>
          </a:prstGeom>
          <a:noFill/>
          <a:ln w="2857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5014" name="PubPieSlice"/>
          <p:cNvSpPr>
            <a:spLocks noEditPoints="1" noChangeArrowheads="1"/>
          </p:cNvSpPr>
          <p:nvPr/>
        </p:nvSpPr>
        <p:spPr bwMode="auto">
          <a:xfrm>
            <a:off x="1485900" y="4084638"/>
            <a:ext cx="419100" cy="419100"/>
          </a:xfrm>
          <a:custGeom>
            <a:avLst/>
            <a:gdLst>
              <a:gd name="T0" fmla="*/ 17618 w 21600"/>
              <a:gd name="T1" fmla="*/ 293661 h 21600"/>
              <a:gd name="T2" fmla="*/ 209550 w 21600"/>
              <a:gd name="T3" fmla="*/ 209550 h 21600"/>
              <a:gd name="T4" fmla="*/ 396011 w 21600"/>
              <a:gd name="T5" fmla="*/ 305128 h 21600"/>
              <a:gd name="T6" fmla="*/ 0 60000 65536"/>
              <a:gd name="T7" fmla="*/ 0 60000 65536"/>
              <a:gd name="T8" fmla="*/ 0 60000 65536"/>
              <a:gd name="T9" fmla="*/ 3163 w 21600"/>
              <a:gd name="T10" fmla="*/ 3163 h 21600"/>
              <a:gd name="T11" fmla="*/ 18437 w 21600"/>
              <a:gd name="T12" fmla="*/ 18437 h 21600"/>
            </a:gdLst>
            <a:ahLst/>
            <a:cxnLst>
              <a:cxn ang="T6">
                <a:pos x="T0" y="T1"/>
              </a:cxn>
              <a:cxn ang="T7">
                <a:pos x="T2" y="T3"/>
              </a:cxn>
              <a:cxn ang="T8">
                <a:pos x="T4" y="T5"/>
              </a:cxn>
            </a:cxnLst>
            <a:rect l="T9" t="T10" r="T11" b="T12"/>
            <a:pathLst>
              <a:path w="21600" h="21600">
                <a:moveTo>
                  <a:pt x="908" y="15134"/>
                </a:moveTo>
                <a:cubicBezTo>
                  <a:pt x="2629" y="19062"/>
                  <a:pt x="6511" y="21600"/>
                  <a:pt x="10800" y="21600"/>
                </a:cubicBezTo>
                <a:cubicBezTo>
                  <a:pt x="14851" y="21599"/>
                  <a:pt x="18562" y="19332"/>
                  <a:pt x="20410" y="15726"/>
                </a:cubicBezTo>
                <a:lnTo>
                  <a:pt x="10800" y="10800"/>
                </a:lnTo>
                <a:lnTo>
                  <a:pt x="908" y="15134"/>
                </a:lnTo>
                <a:close/>
              </a:path>
            </a:pathLst>
          </a:custGeom>
          <a:solidFill>
            <a:srgbClr val="FFBF93"/>
          </a:solidFill>
          <a:ln w="28575">
            <a:solidFill>
              <a:srgbClr val="FF6600"/>
            </a:solidFill>
            <a:miter lim="800000"/>
            <a:headEnd/>
            <a:tailEnd/>
          </a:ln>
          <a:effectLst/>
          <a:extLst>
            <a:ext uri="{AF507438-7753-43E0-B8FC-AC1667EBCBE1}">
              <a14:hiddenEffects xmlns:a14="http://schemas.microsoft.com/office/drawing/2010/main">
                <a:effectLst>
                  <a:outerShdw dist="107763" dir="2700000" algn="ctr" rotWithShape="0">
                    <a:srgbClr val="808080"/>
                  </a:outerShdw>
                </a:effectLst>
              </a14:hiddenEffects>
            </a:ext>
          </a:extLst>
        </p:spPr>
        <p:txBody>
          <a:bodyPr/>
          <a:lstStyle/>
          <a:p>
            <a:endParaRPr lang="en-US"/>
          </a:p>
        </p:txBody>
      </p:sp>
      <p:sp>
        <p:nvSpPr>
          <p:cNvPr id="255016" name="Text Box 40"/>
          <p:cNvSpPr txBox="1">
            <a:spLocks noChangeArrowheads="1"/>
          </p:cNvSpPr>
          <p:nvPr/>
        </p:nvSpPr>
        <p:spPr bwMode="auto">
          <a:xfrm>
            <a:off x="3511550" y="2460625"/>
            <a:ext cx="5348288"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Mark the centre of the circle O and label angles ABC and ADC </a:t>
            </a:r>
            <a:r>
              <a:rPr lang="en-GB" i="1">
                <a:latin typeface="Times New Roman" pitchFamily="18" charset="0"/>
              </a:rPr>
              <a:t>x</a:t>
            </a:r>
            <a:r>
              <a:rPr lang="en-GB"/>
              <a:t> and </a:t>
            </a:r>
            <a:r>
              <a:rPr lang="en-GB" i="1">
                <a:latin typeface="Times New Roman" pitchFamily="18" charset="0"/>
              </a:rPr>
              <a:t>y</a:t>
            </a:r>
            <a:r>
              <a:rPr lang="en-GB"/>
              <a:t>.</a:t>
            </a:r>
          </a:p>
        </p:txBody>
      </p:sp>
      <p:sp>
        <p:nvSpPr>
          <p:cNvPr id="255018" name="Text Box 42"/>
          <p:cNvSpPr txBox="1">
            <a:spLocks noChangeArrowheads="1"/>
          </p:cNvSpPr>
          <p:nvPr/>
        </p:nvSpPr>
        <p:spPr bwMode="auto">
          <a:xfrm>
            <a:off x="3511550" y="3376613"/>
            <a:ext cx="54530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The angles at the centre are 2</a:t>
            </a:r>
            <a:r>
              <a:rPr lang="en-GB" i="1">
                <a:latin typeface="Times New Roman" pitchFamily="18" charset="0"/>
              </a:rPr>
              <a:t>x</a:t>
            </a:r>
            <a:r>
              <a:rPr lang="en-GB"/>
              <a:t> and 2</a:t>
            </a:r>
            <a:r>
              <a:rPr lang="en-GB" i="1">
                <a:latin typeface="Times New Roman" pitchFamily="18" charset="0"/>
              </a:rPr>
              <a:t>y</a:t>
            </a:r>
            <a:r>
              <a:rPr lang="en-GB"/>
              <a:t>.</a:t>
            </a:r>
            <a:endParaRPr lang="en-GB" i="1">
              <a:latin typeface="Times New Roman" pitchFamily="18" charset="0"/>
            </a:endParaRPr>
          </a:p>
        </p:txBody>
      </p:sp>
      <p:sp>
        <p:nvSpPr>
          <p:cNvPr id="255019" name="Text Box 43"/>
          <p:cNvSpPr txBox="1">
            <a:spLocks noChangeArrowheads="1"/>
          </p:cNvSpPr>
          <p:nvPr/>
        </p:nvSpPr>
        <p:spPr bwMode="auto">
          <a:xfrm>
            <a:off x="3511550" y="3929063"/>
            <a:ext cx="518477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rgbClr val="FF6600"/>
                </a:solidFill>
              </a:rPr>
              <a:t>(the angle at the centre of a circle is twice the angle at the circumference)</a:t>
            </a:r>
          </a:p>
        </p:txBody>
      </p:sp>
      <p:sp>
        <p:nvSpPr>
          <p:cNvPr id="255020" name="Text Box 44"/>
          <p:cNvSpPr txBox="1">
            <a:spLocks noChangeArrowheads="1"/>
          </p:cNvSpPr>
          <p:nvPr/>
        </p:nvSpPr>
        <p:spPr bwMode="auto">
          <a:xfrm>
            <a:off x="4787900" y="4845050"/>
            <a:ext cx="21177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ym typeface="Symbol" pitchFamily="18" charset="2"/>
              </a:rPr>
              <a:t>2</a:t>
            </a:r>
            <a:r>
              <a:rPr lang="en-GB" i="1">
                <a:latin typeface="Times New Roman" pitchFamily="18" charset="0"/>
                <a:sym typeface="Symbol" pitchFamily="18" charset="2"/>
              </a:rPr>
              <a:t>x</a:t>
            </a:r>
            <a:r>
              <a:rPr lang="en-GB">
                <a:sym typeface="Symbol" pitchFamily="18" charset="2"/>
              </a:rPr>
              <a:t> + 2</a:t>
            </a:r>
            <a:r>
              <a:rPr lang="en-GB" i="1">
                <a:latin typeface="Times New Roman" pitchFamily="18" charset="0"/>
                <a:sym typeface="Symbol" pitchFamily="18" charset="2"/>
              </a:rPr>
              <a:t>y</a:t>
            </a:r>
            <a:r>
              <a:rPr lang="en-GB">
                <a:sym typeface="Symbol" pitchFamily="18" charset="2"/>
              </a:rPr>
              <a:t> = 360</a:t>
            </a:r>
            <a:r>
              <a:rPr lang="en-US">
                <a:sym typeface="Symbol" pitchFamily="18" charset="2"/>
              </a:rPr>
              <a:t>°</a:t>
            </a:r>
          </a:p>
        </p:txBody>
      </p:sp>
      <p:sp>
        <p:nvSpPr>
          <p:cNvPr id="255022" name="Rectangle 46"/>
          <p:cNvSpPr>
            <a:spLocks noChangeArrowheads="1"/>
          </p:cNvSpPr>
          <p:nvPr/>
        </p:nvSpPr>
        <p:spPr bwMode="auto">
          <a:xfrm>
            <a:off x="1190625" y="4941888"/>
            <a:ext cx="2857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GB" sz="1800" b="1" i="1">
                <a:latin typeface="Times New Roman" pitchFamily="18" charset="0"/>
              </a:rPr>
              <a:t>y</a:t>
            </a:r>
          </a:p>
        </p:txBody>
      </p:sp>
      <p:sp>
        <p:nvSpPr>
          <p:cNvPr id="255023" name="Rectangle 47"/>
          <p:cNvSpPr>
            <a:spLocks noChangeArrowheads="1"/>
          </p:cNvSpPr>
          <p:nvPr/>
        </p:nvSpPr>
        <p:spPr bwMode="auto">
          <a:xfrm>
            <a:off x="1476375" y="3213100"/>
            <a:ext cx="2984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GB" sz="1800" b="1" i="1">
                <a:latin typeface="Times New Roman" pitchFamily="18" charset="0"/>
              </a:rPr>
              <a:t>x</a:t>
            </a:r>
          </a:p>
        </p:txBody>
      </p:sp>
      <p:sp>
        <p:nvSpPr>
          <p:cNvPr id="255024" name="PubPieSlice"/>
          <p:cNvSpPr>
            <a:spLocks noEditPoints="1" noChangeArrowheads="1"/>
          </p:cNvSpPr>
          <p:nvPr/>
        </p:nvSpPr>
        <p:spPr bwMode="auto">
          <a:xfrm>
            <a:off x="1552575" y="4154488"/>
            <a:ext cx="277813" cy="277812"/>
          </a:xfrm>
          <a:custGeom>
            <a:avLst/>
            <a:gdLst>
              <a:gd name="T0" fmla="*/ 262302 w 21600"/>
              <a:gd name="T1" fmla="*/ 202661 h 21600"/>
              <a:gd name="T2" fmla="*/ 138907 w 21600"/>
              <a:gd name="T3" fmla="*/ 138906 h 21600"/>
              <a:gd name="T4" fmla="*/ 11383 w 21600"/>
              <a:gd name="T5" fmla="*/ 193967 h 21600"/>
              <a:gd name="T6" fmla="*/ 0 60000 65536"/>
              <a:gd name="T7" fmla="*/ 0 60000 65536"/>
              <a:gd name="T8" fmla="*/ 0 60000 65536"/>
              <a:gd name="T9" fmla="*/ 3163 w 21600"/>
              <a:gd name="T10" fmla="*/ 3163 h 21600"/>
              <a:gd name="T11" fmla="*/ 18437 w 21600"/>
              <a:gd name="T12" fmla="*/ 18437 h 21600"/>
            </a:gdLst>
            <a:ahLst/>
            <a:cxnLst>
              <a:cxn ang="T6">
                <a:pos x="T0" y="T1"/>
              </a:cxn>
              <a:cxn ang="T7">
                <a:pos x="T2" y="T3"/>
              </a:cxn>
              <a:cxn ang="T8">
                <a:pos x="T4" y="T5"/>
              </a:cxn>
            </a:cxnLst>
            <a:rect l="T9" t="T10" r="T11" b="T12"/>
            <a:pathLst>
              <a:path w="21600" h="21600">
                <a:moveTo>
                  <a:pt x="20394" y="15757"/>
                </a:moveTo>
                <a:cubicBezTo>
                  <a:pt x="21186" y="14224"/>
                  <a:pt x="21600" y="12525"/>
                  <a:pt x="21600" y="10800"/>
                </a:cubicBezTo>
                <a:cubicBezTo>
                  <a:pt x="21600" y="4835"/>
                  <a:pt x="16764" y="0"/>
                  <a:pt x="10800" y="0"/>
                </a:cubicBezTo>
                <a:cubicBezTo>
                  <a:pt x="4835" y="0"/>
                  <a:pt x="0" y="4835"/>
                  <a:pt x="0" y="10800"/>
                </a:cubicBezTo>
                <a:cubicBezTo>
                  <a:pt x="-1" y="12272"/>
                  <a:pt x="301" y="13729"/>
                  <a:pt x="884" y="15081"/>
                </a:cubicBezTo>
                <a:lnTo>
                  <a:pt x="10800" y="10800"/>
                </a:lnTo>
                <a:lnTo>
                  <a:pt x="20394" y="15757"/>
                </a:lnTo>
                <a:close/>
              </a:path>
            </a:pathLst>
          </a:custGeom>
          <a:solidFill>
            <a:srgbClr val="FFBF93"/>
          </a:solidFill>
          <a:ln w="28575">
            <a:solidFill>
              <a:srgbClr val="FF6600"/>
            </a:solidFill>
            <a:miter lim="800000"/>
            <a:headEnd/>
            <a:tailEnd/>
          </a:ln>
          <a:effectLst/>
          <a:extLst>
            <a:ext uri="{AF507438-7753-43E0-B8FC-AC1667EBCBE1}">
              <a14:hiddenEffects xmlns:a14="http://schemas.microsoft.com/office/drawing/2010/main">
                <a:effectLst>
                  <a:outerShdw dist="107763" dir="2700000" algn="ctr" rotWithShape="0">
                    <a:srgbClr val="808080"/>
                  </a:outerShdw>
                </a:effectLst>
              </a14:hiddenEffects>
            </a:ext>
          </a:extLst>
        </p:spPr>
        <p:txBody>
          <a:bodyPr/>
          <a:lstStyle/>
          <a:p>
            <a:endParaRPr lang="en-US"/>
          </a:p>
        </p:txBody>
      </p:sp>
      <p:grpSp>
        <p:nvGrpSpPr>
          <p:cNvPr id="255031" name="Group 55"/>
          <p:cNvGrpSpPr>
            <a:grpSpLocks/>
          </p:cNvGrpSpPr>
          <p:nvPr/>
        </p:nvGrpSpPr>
        <p:grpSpPr bwMode="auto">
          <a:xfrm>
            <a:off x="1265238" y="3916363"/>
            <a:ext cx="461962" cy="457200"/>
            <a:chOff x="797" y="2467"/>
            <a:chExt cx="291" cy="288"/>
          </a:xfrm>
        </p:grpSpPr>
        <p:sp>
          <p:nvSpPr>
            <p:cNvPr id="43031" name="Oval 39"/>
            <p:cNvSpPr>
              <a:spLocks noChangeArrowheads="1"/>
            </p:cNvSpPr>
            <p:nvPr/>
          </p:nvSpPr>
          <p:spPr bwMode="auto">
            <a:xfrm>
              <a:off x="1043" y="2683"/>
              <a:ext cx="45" cy="45"/>
            </a:xfrm>
            <a:prstGeom prst="ellipse">
              <a:avLst/>
            </a:prstGeom>
            <a:solidFill>
              <a:schemeClr val="tx1"/>
            </a:solidFill>
            <a:ln>
              <a:noFill/>
            </a:ln>
            <a:effectLst/>
            <a:extLst>
              <a:ext uri="{91240B29-F687-4F45-9708-019B960494DF}">
                <a14:hiddenLine xmlns:a14="http://schemas.microsoft.com/office/drawing/2010/main" w="2857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43032" name="Text Box 25"/>
            <p:cNvSpPr txBox="1">
              <a:spLocks noChangeArrowheads="1"/>
            </p:cNvSpPr>
            <p:nvPr/>
          </p:nvSpPr>
          <p:spPr bwMode="auto">
            <a:xfrm>
              <a:off x="797" y="2467"/>
              <a:ext cx="26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O</a:t>
              </a:r>
            </a:p>
          </p:txBody>
        </p:sp>
      </p:grpSp>
      <p:sp>
        <p:nvSpPr>
          <p:cNvPr id="255025" name="Rectangle 49"/>
          <p:cNvSpPr>
            <a:spLocks noChangeArrowheads="1"/>
          </p:cNvSpPr>
          <p:nvPr/>
        </p:nvSpPr>
        <p:spPr bwMode="auto">
          <a:xfrm>
            <a:off x="1619250" y="3827463"/>
            <a:ext cx="4127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GB" sz="1800" b="1"/>
              <a:t>2</a:t>
            </a:r>
            <a:r>
              <a:rPr lang="en-GB" sz="1800" b="1" i="1">
                <a:latin typeface="Times New Roman" pitchFamily="18" charset="0"/>
              </a:rPr>
              <a:t>y</a:t>
            </a:r>
          </a:p>
        </p:txBody>
      </p:sp>
      <p:sp>
        <p:nvSpPr>
          <p:cNvPr id="255026" name="Rectangle 50"/>
          <p:cNvSpPr>
            <a:spLocks noChangeArrowheads="1"/>
          </p:cNvSpPr>
          <p:nvPr/>
        </p:nvSpPr>
        <p:spPr bwMode="auto">
          <a:xfrm>
            <a:off x="1570038" y="4459288"/>
            <a:ext cx="4254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GB" sz="1800" b="1"/>
              <a:t>2</a:t>
            </a:r>
            <a:r>
              <a:rPr lang="en-GB" sz="1800" b="1" i="1">
                <a:latin typeface="Times New Roman" pitchFamily="18" charset="0"/>
              </a:rPr>
              <a:t>x</a:t>
            </a:r>
          </a:p>
        </p:txBody>
      </p:sp>
      <p:sp>
        <p:nvSpPr>
          <p:cNvPr id="255029" name="Text Box 53"/>
          <p:cNvSpPr txBox="1">
            <a:spLocks noChangeArrowheads="1"/>
          </p:cNvSpPr>
          <p:nvPr/>
        </p:nvSpPr>
        <p:spPr bwMode="auto">
          <a:xfrm>
            <a:off x="4787900" y="5397500"/>
            <a:ext cx="21510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ym typeface="Symbol" pitchFamily="18" charset="2"/>
              </a:rPr>
              <a:t>2(</a:t>
            </a:r>
            <a:r>
              <a:rPr lang="en-GB" i="1">
                <a:latin typeface="Times New Roman" pitchFamily="18" charset="0"/>
                <a:sym typeface="Symbol" pitchFamily="18" charset="2"/>
              </a:rPr>
              <a:t>x</a:t>
            </a:r>
            <a:r>
              <a:rPr lang="en-GB">
                <a:sym typeface="Symbol" pitchFamily="18" charset="2"/>
              </a:rPr>
              <a:t> + </a:t>
            </a:r>
            <a:r>
              <a:rPr lang="en-GB" i="1">
                <a:latin typeface="Times New Roman" pitchFamily="18" charset="0"/>
                <a:sym typeface="Symbol" pitchFamily="18" charset="2"/>
              </a:rPr>
              <a:t>y</a:t>
            </a:r>
            <a:r>
              <a:rPr lang="en-GB">
                <a:sym typeface="Symbol" pitchFamily="18" charset="2"/>
              </a:rPr>
              <a:t>) = 360</a:t>
            </a:r>
            <a:r>
              <a:rPr lang="en-US">
                <a:sym typeface="Symbol" pitchFamily="18" charset="2"/>
              </a:rPr>
              <a:t>°</a:t>
            </a:r>
          </a:p>
        </p:txBody>
      </p:sp>
      <p:sp>
        <p:nvSpPr>
          <p:cNvPr id="255030" name="Text Box 54"/>
          <p:cNvSpPr txBox="1">
            <a:spLocks noChangeArrowheads="1"/>
          </p:cNvSpPr>
          <p:nvPr/>
        </p:nvSpPr>
        <p:spPr bwMode="auto">
          <a:xfrm>
            <a:off x="5178425" y="5949950"/>
            <a:ext cx="17700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sym typeface="Symbol" pitchFamily="18" charset="2"/>
              </a:rPr>
              <a:t>x</a:t>
            </a:r>
            <a:r>
              <a:rPr lang="en-GB">
                <a:sym typeface="Symbol" pitchFamily="18" charset="2"/>
              </a:rPr>
              <a:t> + </a:t>
            </a:r>
            <a:r>
              <a:rPr lang="en-GB" i="1">
                <a:latin typeface="Times New Roman" pitchFamily="18" charset="0"/>
                <a:sym typeface="Symbol" pitchFamily="18" charset="2"/>
              </a:rPr>
              <a:t>y </a:t>
            </a:r>
            <a:r>
              <a:rPr lang="en-GB">
                <a:sym typeface="Symbol" pitchFamily="18" charset="2"/>
              </a:rPr>
              <a:t>= 180</a:t>
            </a:r>
            <a:r>
              <a:rPr lang="en-US">
                <a:sym typeface="Symbol" pitchFamily="18" charset="2"/>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499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55033"/>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55016"/>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25503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5502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55023"/>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55018"/>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5502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5502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5501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55012"/>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55026"/>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55014"/>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55019"/>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55020"/>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55029"/>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550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4999" grpId="0"/>
      <p:bldP spid="255012" grpId="0" animBg="1"/>
      <p:bldP spid="255013" grpId="0" animBg="1"/>
      <p:bldP spid="255014" grpId="0" animBg="1"/>
      <p:bldP spid="255016" grpId="0"/>
      <p:bldP spid="255018" grpId="0"/>
      <p:bldP spid="255019" grpId="0"/>
      <p:bldP spid="255020" grpId="0"/>
      <p:bldP spid="255022" grpId="0"/>
      <p:bldP spid="255023" grpId="0"/>
      <p:bldP spid="255024" grpId="0" animBg="1"/>
      <p:bldP spid="255025" grpId="0"/>
      <p:bldP spid="255026" grpId="0"/>
      <p:bldP spid="255029" grpId="0"/>
      <p:bldP spid="255030" grpId="0"/>
    </p:bld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4034"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5"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Rectangle 4"/>
          <p:cNvSpPr>
            <a:spLocks noGrp="1" noChangeArrowheads="1"/>
          </p:cNvSpPr>
          <p:nvPr>
            <p:ph type="title" idx="4294967295"/>
          </p:nvPr>
        </p:nvSpPr>
        <p:spPr>
          <a:xfrm>
            <a:off x="152400" y="152400"/>
            <a:ext cx="7772400" cy="609600"/>
          </a:xfrm>
          <a:noFill/>
        </p:spPr>
        <p:txBody>
          <a:bodyPr/>
          <a:lstStyle/>
          <a:p>
            <a:pPr eaLnBrk="1" hangingPunct="1"/>
            <a:r>
              <a:rPr lang="en-GB" smtClean="0">
                <a:solidFill>
                  <a:srgbClr val="5B0091"/>
                </a:solidFill>
              </a:rPr>
              <a:t>Angles in a cyclic quadrilateral</a:t>
            </a:r>
            <a:endParaRPr lang="en-GB" smtClean="0"/>
          </a:p>
        </p:txBody>
      </p:sp>
      <p:sp>
        <p:nvSpPr>
          <p:cNvPr id="44037" name="Text Box 5"/>
          <p:cNvSpPr txBox="1">
            <a:spLocks noChangeArrowheads="1"/>
          </p:cNvSpPr>
          <p:nvPr/>
        </p:nvSpPr>
        <p:spPr bwMode="auto">
          <a:xfrm>
            <a:off x="231775" y="1093788"/>
            <a:ext cx="8732838"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As a result of this theorem we can conclude that is the opposite angle of a quadrilateral add up to 180° a circle can be drawn through each of its vertices.</a:t>
            </a:r>
          </a:p>
        </p:txBody>
      </p:sp>
      <p:sp>
        <p:nvSpPr>
          <p:cNvPr id="302114" name="Text Box 34"/>
          <p:cNvSpPr txBox="1">
            <a:spLocks noChangeArrowheads="1"/>
          </p:cNvSpPr>
          <p:nvPr/>
        </p:nvSpPr>
        <p:spPr bwMode="auto">
          <a:xfrm>
            <a:off x="231775" y="2366963"/>
            <a:ext cx="8732838"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For example, the opposite angles in this quadrilateral add up to 180</a:t>
            </a:r>
            <a:r>
              <a:rPr lang="en-US"/>
              <a:t>°.</a:t>
            </a:r>
            <a:endParaRPr lang="en-GB"/>
          </a:p>
        </p:txBody>
      </p:sp>
      <p:sp>
        <p:nvSpPr>
          <p:cNvPr id="302126" name="Oval 46"/>
          <p:cNvSpPr>
            <a:spLocks noChangeArrowheads="1"/>
          </p:cNvSpPr>
          <p:nvPr/>
        </p:nvSpPr>
        <p:spPr bwMode="auto">
          <a:xfrm>
            <a:off x="892175" y="3076575"/>
            <a:ext cx="2947988" cy="2947988"/>
          </a:xfrm>
          <a:prstGeom prst="ellipse">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302146" name="Group 66"/>
          <p:cNvGrpSpPr>
            <a:grpSpLocks/>
          </p:cNvGrpSpPr>
          <p:nvPr/>
        </p:nvGrpSpPr>
        <p:grpSpPr bwMode="auto">
          <a:xfrm>
            <a:off x="684213" y="2781300"/>
            <a:ext cx="2982912" cy="3143250"/>
            <a:chOff x="431" y="1752"/>
            <a:chExt cx="1879" cy="1980"/>
          </a:xfrm>
        </p:grpSpPr>
        <p:sp>
          <p:nvSpPr>
            <p:cNvPr id="44043" name="Freeform 61"/>
            <p:cNvSpPr>
              <a:spLocks/>
            </p:cNvSpPr>
            <p:nvPr/>
          </p:nvSpPr>
          <p:spPr bwMode="auto">
            <a:xfrm>
              <a:off x="576" y="1932"/>
              <a:ext cx="1586" cy="1657"/>
            </a:xfrm>
            <a:custGeom>
              <a:avLst/>
              <a:gdLst>
                <a:gd name="T0" fmla="*/ 941 w 1410"/>
                <a:gd name="T1" fmla="*/ 0 h 1473"/>
                <a:gd name="T2" fmla="*/ 0 w 1410"/>
                <a:gd name="T3" fmla="*/ 975 h 1473"/>
                <a:gd name="T4" fmla="*/ 348 w 1410"/>
                <a:gd name="T5" fmla="*/ 1657 h 1473"/>
                <a:gd name="T6" fmla="*/ 1586 w 1410"/>
                <a:gd name="T7" fmla="*/ 1579 h 1473"/>
                <a:gd name="T8" fmla="*/ 941 w 1410"/>
                <a:gd name="T9" fmla="*/ 0 h 147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10" h="1473">
                  <a:moveTo>
                    <a:pt x="837" y="0"/>
                  </a:moveTo>
                  <a:lnTo>
                    <a:pt x="0" y="867"/>
                  </a:lnTo>
                  <a:lnTo>
                    <a:pt x="309" y="1473"/>
                  </a:lnTo>
                  <a:lnTo>
                    <a:pt x="1410" y="1404"/>
                  </a:lnTo>
                  <a:lnTo>
                    <a:pt x="837" y="0"/>
                  </a:lnTo>
                  <a:close/>
                </a:path>
              </a:pathLst>
            </a:custGeom>
            <a:gradFill rotWithShape="1">
              <a:gsLst>
                <a:gs pos="0">
                  <a:srgbClr val="FF9B9B"/>
                </a:gs>
                <a:gs pos="100000">
                  <a:srgbClr val="FFCECE"/>
                </a:gs>
              </a:gsLst>
              <a:lin ang="189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4044" name="Line 36"/>
            <p:cNvSpPr>
              <a:spLocks noChangeShapeType="1"/>
            </p:cNvSpPr>
            <p:nvPr/>
          </p:nvSpPr>
          <p:spPr bwMode="auto">
            <a:xfrm rot="-7117178">
              <a:off x="997" y="2640"/>
              <a:ext cx="1691" cy="184"/>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4045" name="Line 37"/>
            <p:cNvSpPr>
              <a:spLocks noChangeShapeType="1"/>
            </p:cNvSpPr>
            <p:nvPr/>
          </p:nvSpPr>
          <p:spPr bwMode="auto">
            <a:xfrm rot="-2737178">
              <a:off x="372" y="2426"/>
              <a:ext cx="1348"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4046" name="Line 40"/>
            <p:cNvSpPr>
              <a:spLocks noChangeShapeType="1"/>
            </p:cNvSpPr>
            <p:nvPr/>
          </p:nvSpPr>
          <p:spPr bwMode="auto">
            <a:xfrm rot="3784535">
              <a:off x="361" y="3249"/>
              <a:ext cx="782"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4047" name="Line 41"/>
            <p:cNvSpPr>
              <a:spLocks noChangeShapeType="1"/>
            </p:cNvSpPr>
            <p:nvPr/>
          </p:nvSpPr>
          <p:spPr bwMode="auto">
            <a:xfrm rot="10204535">
              <a:off x="924" y="3473"/>
              <a:ext cx="1245" cy="14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4048" name="PubPieSlice"/>
            <p:cNvSpPr>
              <a:spLocks noEditPoints="1" noChangeArrowheads="1"/>
            </p:cNvSpPr>
            <p:nvPr/>
          </p:nvSpPr>
          <p:spPr bwMode="auto">
            <a:xfrm>
              <a:off x="1372" y="1793"/>
              <a:ext cx="297" cy="297"/>
            </a:xfrm>
            <a:custGeom>
              <a:avLst/>
              <a:gdLst>
                <a:gd name="T0" fmla="*/ 46 w 21600"/>
                <a:gd name="T1" fmla="*/ 256 h 21600"/>
                <a:gd name="T2" fmla="*/ 149 w 21600"/>
                <a:gd name="T3" fmla="*/ 149 h 21600"/>
                <a:gd name="T4" fmla="*/ 202 w 21600"/>
                <a:gd name="T5" fmla="*/ 287 h 21600"/>
                <a:gd name="T6" fmla="*/ 0 60000 65536"/>
                <a:gd name="T7" fmla="*/ 0 60000 65536"/>
                <a:gd name="T8" fmla="*/ 0 60000 65536"/>
                <a:gd name="T9" fmla="*/ 3127 w 21600"/>
                <a:gd name="T10" fmla="*/ 3127 h 21600"/>
                <a:gd name="T11" fmla="*/ 18473 w 21600"/>
                <a:gd name="T12" fmla="*/ 18473 h 21600"/>
              </a:gdLst>
              <a:ahLst/>
              <a:cxnLst>
                <a:cxn ang="T6">
                  <a:pos x="T0" y="T1"/>
                </a:cxn>
                <a:cxn ang="T7">
                  <a:pos x="T2" y="T3"/>
                </a:cxn>
                <a:cxn ang="T8">
                  <a:pos x="T4" y="T5"/>
                </a:cxn>
              </a:cxnLst>
              <a:rect l="T9" t="T10" r="T11" b="T12"/>
              <a:pathLst>
                <a:path w="21600" h="21600">
                  <a:moveTo>
                    <a:pt x="3361" y="18629"/>
                  </a:moveTo>
                  <a:cubicBezTo>
                    <a:pt x="5368" y="20536"/>
                    <a:pt x="8031" y="21600"/>
                    <a:pt x="10800" y="21600"/>
                  </a:cubicBezTo>
                  <a:cubicBezTo>
                    <a:pt x="12133" y="21599"/>
                    <a:pt x="13454" y="21353"/>
                    <a:pt x="14698" y="20871"/>
                  </a:cubicBezTo>
                  <a:lnTo>
                    <a:pt x="10800" y="10800"/>
                  </a:lnTo>
                  <a:lnTo>
                    <a:pt x="3361" y="18629"/>
                  </a:lnTo>
                  <a:close/>
                </a:path>
              </a:pathLst>
            </a:custGeom>
            <a:solidFill>
              <a:srgbClr val="FF6969"/>
            </a:solidFill>
            <a:ln w="28575">
              <a:solidFill>
                <a:schemeClr val="tx1"/>
              </a:solidFill>
              <a:miter lim="800000"/>
              <a:headEnd/>
              <a:tailEnd/>
            </a:ln>
            <a:effectLst/>
            <a:extLst>
              <a:ext uri="{AF507438-7753-43E0-B8FC-AC1667EBCBE1}">
                <a14:hiddenEffects xmlns:a14="http://schemas.microsoft.com/office/drawing/2010/main">
                  <a:effectLst>
                    <a:outerShdw dist="107763" dir="2700000" algn="ctr" rotWithShape="0">
                      <a:srgbClr val="808080"/>
                    </a:outerShdw>
                  </a:effectLst>
                </a14:hiddenEffects>
              </a:ext>
            </a:extLst>
          </p:spPr>
          <p:txBody>
            <a:bodyPr/>
            <a:lstStyle/>
            <a:p>
              <a:endParaRPr lang="en-US"/>
            </a:p>
          </p:txBody>
        </p:sp>
        <p:sp>
          <p:nvSpPr>
            <p:cNvPr id="44049" name="Text Box 47"/>
            <p:cNvSpPr txBox="1">
              <a:spLocks noChangeArrowheads="1"/>
            </p:cNvSpPr>
            <p:nvPr/>
          </p:nvSpPr>
          <p:spPr bwMode="auto">
            <a:xfrm>
              <a:off x="1261" y="2109"/>
              <a:ext cx="334"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800" b="1"/>
                <a:t>67</a:t>
              </a:r>
              <a:r>
                <a:rPr lang="en-US" sz="1800" b="1"/>
                <a:t>°</a:t>
              </a:r>
            </a:p>
          </p:txBody>
        </p:sp>
        <p:sp>
          <p:nvSpPr>
            <p:cNvPr id="44050" name="PubPieSlice"/>
            <p:cNvSpPr>
              <a:spLocks noEditPoints="1" noChangeArrowheads="1"/>
            </p:cNvSpPr>
            <p:nvPr/>
          </p:nvSpPr>
          <p:spPr bwMode="auto">
            <a:xfrm>
              <a:off x="773" y="3435"/>
              <a:ext cx="297" cy="297"/>
            </a:xfrm>
            <a:custGeom>
              <a:avLst/>
              <a:gdLst>
                <a:gd name="T0" fmla="*/ 297 w 21600"/>
                <a:gd name="T1" fmla="*/ 139 h 21600"/>
                <a:gd name="T2" fmla="*/ 149 w 21600"/>
                <a:gd name="T3" fmla="*/ 149 h 21600"/>
                <a:gd name="T4" fmla="*/ 83 w 21600"/>
                <a:gd name="T5" fmla="*/ 15 h 21600"/>
                <a:gd name="T6" fmla="*/ 0 60000 65536"/>
                <a:gd name="T7" fmla="*/ 0 60000 65536"/>
                <a:gd name="T8" fmla="*/ 0 60000 65536"/>
                <a:gd name="T9" fmla="*/ 3127 w 21600"/>
                <a:gd name="T10" fmla="*/ 3127 h 21600"/>
                <a:gd name="T11" fmla="*/ 18473 w 21600"/>
                <a:gd name="T12" fmla="*/ 18473 h 21600"/>
              </a:gdLst>
              <a:ahLst/>
              <a:cxnLst>
                <a:cxn ang="T6">
                  <a:pos x="T0" y="T1"/>
                </a:cxn>
                <a:cxn ang="T7">
                  <a:pos x="T2" y="T3"/>
                </a:cxn>
                <a:cxn ang="T8">
                  <a:pos x="T4" y="T5"/>
                </a:cxn>
              </a:cxnLst>
              <a:rect l="T9" t="T10" r="T11" b="T12"/>
              <a:pathLst>
                <a:path w="21600" h="21600">
                  <a:moveTo>
                    <a:pt x="21579" y="10140"/>
                  </a:moveTo>
                  <a:cubicBezTo>
                    <a:pt x="21231" y="4442"/>
                    <a:pt x="16508" y="0"/>
                    <a:pt x="10800" y="0"/>
                  </a:cubicBezTo>
                  <a:cubicBezTo>
                    <a:pt x="9159" y="-1"/>
                    <a:pt x="7540" y="373"/>
                    <a:pt x="6066" y="1092"/>
                  </a:cubicBezTo>
                  <a:lnTo>
                    <a:pt x="10800" y="10800"/>
                  </a:lnTo>
                  <a:lnTo>
                    <a:pt x="21579" y="10140"/>
                  </a:lnTo>
                  <a:close/>
                </a:path>
              </a:pathLst>
            </a:custGeom>
            <a:solidFill>
              <a:srgbClr val="FF6969"/>
            </a:solidFill>
            <a:ln w="28575">
              <a:solidFill>
                <a:schemeClr val="tx1"/>
              </a:solidFill>
              <a:miter lim="800000"/>
              <a:headEnd/>
              <a:tailEnd/>
            </a:ln>
            <a:effectLst/>
            <a:extLst>
              <a:ext uri="{AF507438-7753-43E0-B8FC-AC1667EBCBE1}">
                <a14:hiddenEffects xmlns:a14="http://schemas.microsoft.com/office/drawing/2010/main">
                  <a:effectLst>
                    <a:outerShdw dist="107763" dir="2700000" algn="ctr" rotWithShape="0">
                      <a:srgbClr val="808080"/>
                    </a:outerShdw>
                  </a:effectLst>
                </a14:hiddenEffects>
              </a:ext>
            </a:extLst>
          </p:spPr>
          <p:txBody>
            <a:bodyPr/>
            <a:lstStyle/>
            <a:p>
              <a:endParaRPr lang="en-US"/>
            </a:p>
          </p:txBody>
        </p:sp>
        <p:sp>
          <p:nvSpPr>
            <p:cNvPr id="44051" name="Text Box 49"/>
            <p:cNvSpPr txBox="1">
              <a:spLocks noChangeArrowheads="1"/>
            </p:cNvSpPr>
            <p:nvPr/>
          </p:nvSpPr>
          <p:spPr bwMode="auto">
            <a:xfrm>
              <a:off x="874" y="3222"/>
              <a:ext cx="414"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800" b="1"/>
                <a:t>113</a:t>
              </a:r>
              <a:r>
                <a:rPr lang="en-US" sz="1800" b="1"/>
                <a:t>°</a:t>
              </a:r>
            </a:p>
          </p:txBody>
        </p:sp>
        <p:sp>
          <p:nvSpPr>
            <p:cNvPr id="44052" name="PubPieSlice"/>
            <p:cNvSpPr>
              <a:spLocks noEditPoints="1" noChangeArrowheads="1"/>
            </p:cNvSpPr>
            <p:nvPr/>
          </p:nvSpPr>
          <p:spPr bwMode="auto">
            <a:xfrm>
              <a:off x="431" y="2760"/>
              <a:ext cx="297" cy="297"/>
            </a:xfrm>
            <a:custGeom>
              <a:avLst/>
              <a:gdLst>
                <a:gd name="T0" fmla="*/ 216 w 21600"/>
                <a:gd name="T1" fmla="*/ 281 h 21600"/>
                <a:gd name="T2" fmla="*/ 149 w 21600"/>
                <a:gd name="T3" fmla="*/ 149 h 21600"/>
                <a:gd name="T4" fmla="*/ 248 w 21600"/>
                <a:gd name="T5" fmla="*/ 39 h 21600"/>
                <a:gd name="T6" fmla="*/ 0 60000 65536"/>
                <a:gd name="T7" fmla="*/ 0 60000 65536"/>
                <a:gd name="T8" fmla="*/ 0 60000 65536"/>
                <a:gd name="T9" fmla="*/ 3127 w 21600"/>
                <a:gd name="T10" fmla="*/ 3127 h 21600"/>
                <a:gd name="T11" fmla="*/ 18473 w 21600"/>
                <a:gd name="T12" fmla="*/ 18473 h 21600"/>
              </a:gdLst>
              <a:ahLst/>
              <a:cxnLst>
                <a:cxn ang="T6">
                  <a:pos x="T0" y="T1"/>
                </a:cxn>
                <a:cxn ang="T7">
                  <a:pos x="T2" y="T3"/>
                </a:cxn>
                <a:cxn ang="T8">
                  <a:pos x="T4" y="T5"/>
                </a:cxn>
              </a:cxnLst>
              <a:rect l="T9" t="T10" r="T11" b="T12"/>
              <a:pathLst>
                <a:path w="21600" h="21600">
                  <a:moveTo>
                    <a:pt x="15690" y="20429"/>
                  </a:moveTo>
                  <a:cubicBezTo>
                    <a:pt x="19315" y="18588"/>
                    <a:pt x="21600" y="14866"/>
                    <a:pt x="21600" y="10800"/>
                  </a:cubicBezTo>
                  <a:cubicBezTo>
                    <a:pt x="21600" y="7759"/>
                    <a:pt x="20318" y="4860"/>
                    <a:pt x="18070" y="2814"/>
                  </a:cubicBezTo>
                  <a:lnTo>
                    <a:pt x="10800" y="10800"/>
                  </a:lnTo>
                  <a:lnTo>
                    <a:pt x="15690" y="20429"/>
                  </a:lnTo>
                  <a:close/>
                </a:path>
              </a:pathLst>
            </a:custGeom>
            <a:solidFill>
              <a:srgbClr val="FF6969"/>
            </a:solidFill>
            <a:ln w="28575">
              <a:solidFill>
                <a:schemeClr val="tx1"/>
              </a:solidFill>
              <a:miter lim="800000"/>
              <a:headEnd/>
              <a:tailEnd/>
            </a:ln>
            <a:effectLst/>
            <a:extLst>
              <a:ext uri="{AF507438-7753-43E0-B8FC-AC1667EBCBE1}">
                <a14:hiddenEffects xmlns:a14="http://schemas.microsoft.com/office/drawing/2010/main">
                  <a:effectLst>
                    <a:outerShdw dist="107763" dir="2700000" algn="ctr" rotWithShape="0">
                      <a:srgbClr val="808080"/>
                    </a:outerShdw>
                  </a:effectLst>
                </a14:hiddenEffects>
              </a:ext>
            </a:extLst>
          </p:spPr>
          <p:txBody>
            <a:bodyPr/>
            <a:lstStyle/>
            <a:p>
              <a:endParaRPr lang="en-US"/>
            </a:p>
          </p:txBody>
        </p:sp>
        <p:sp>
          <p:nvSpPr>
            <p:cNvPr id="44053" name="Text Box 52"/>
            <p:cNvSpPr txBox="1">
              <a:spLocks noChangeArrowheads="1"/>
            </p:cNvSpPr>
            <p:nvPr/>
          </p:nvSpPr>
          <p:spPr bwMode="auto">
            <a:xfrm>
              <a:off x="691" y="2756"/>
              <a:ext cx="414"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800" b="1"/>
                <a:t>109</a:t>
              </a:r>
              <a:r>
                <a:rPr lang="en-US" sz="1800" b="1"/>
                <a:t>°</a:t>
              </a:r>
            </a:p>
          </p:txBody>
        </p:sp>
        <p:sp>
          <p:nvSpPr>
            <p:cNvPr id="44054" name="PubPieSlice"/>
            <p:cNvSpPr>
              <a:spLocks noEditPoints="1" noChangeArrowheads="1"/>
            </p:cNvSpPr>
            <p:nvPr/>
          </p:nvSpPr>
          <p:spPr bwMode="auto">
            <a:xfrm>
              <a:off x="2013" y="3359"/>
              <a:ext cx="297" cy="297"/>
            </a:xfrm>
            <a:custGeom>
              <a:avLst/>
              <a:gdLst>
                <a:gd name="T0" fmla="*/ 89 w 21600"/>
                <a:gd name="T1" fmla="*/ 13 h 21600"/>
                <a:gd name="T2" fmla="*/ 149 w 21600"/>
                <a:gd name="T3" fmla="*/ 149 h 21600"/>
                <a:gd name="T4" fmla="*/ 0 w 21600"/>
                <a:gd name="T5" fmla="*/ 157 h 21600"/>
                <a:gd name="T6" fmla="*/ 0 60000 65536"/>
                <a:gd name="T7" fmla="*/ 0 60000 65536"/>
                <a:gd name="T8" fmla="*/ 0 60000 65536"/>
                <a:gd name="T9" fmla="*/ 3127 w 21600"/>
                <a:gd name="T10" fmla="*/ 3127 h 21600"/>
                <a:gd name="T11" fmla="*/ 18473 w 21600"/>
                <a:gd name="T12" fmla="*/ 18473 h 21600"/>
              </a:gdLst>
              <a:ahLst/>
              <a:cxnLst>
                <a:cxn ang="T6">
                  <a:pos x="T0" y="T1"/>
                </a:cxn>
                <a:cxn ang="T7">
                  <a:pos x="T2" y="T3"/>
                </a:cxn>
                <a:cxn ang="T8">
                  <a:pos x="T4" y="T5"/>
                </a:cxn>
              </a:cxnLst>
              <a:rect l="T9" t="T10" r="T11" b="T12"/>
              <a:pathLst>
                <a:path w="21600" h="21600">
                  <a:moveTo>
                    <a:pt x="6448" y="915"/>
                  </a:moveTo>
                  <a:cubicBezTo>
                    <a:pt x="2529" y="2640"/>
                    <a:pt x="0" y="6518"/>
                    <a:pt x="0" y="10799"/>
                  </a:cubicBezTo>
                  <a:cubicBezTo>
                    <a:pt x="-1" y="11017"/>
                    <a:pt x="6" y="11235"/>
                    <a:pt x="19" y="11452"/>
                  </a:cubicBezTo>
                  <a:lnTo>
                    <a:pt x="10800" y="10800"/>
                  </a:lnTo>
                  <a:lnTo>
                    <a:pt x="6448" y="915"/>
                  </a:lnTo>
                  <a:close/>
                </a:path>
              </a:pathLst>
            </a:custGeom>
            <a:solidFill>
              <a:srgbClr val="FF6969"/>
            </a:solidFill>
            <a:ln w="28575">
              <a:solidFill>
                <a:schemeClr val="tx1"/>
              </a:solidFill>
              <a:miter lim="800000"/>
              <a:headEnd/>
              <a:tailEnd/>
            </a:ln>
            <a:effectLst/>
            <a:extLst>
              <a:ext uri="{AF507438-7753-43E0-B8FC-AC1667EBCBE1}">
                <a14:hiddenEffects xmlns:a14="http://schemas.microsoft.com/office/drawing/2010/main">
                  <a:effectLst>
                    <a:outerShdw dist="107763" dir="2700000" algn="ctr" rotWithShape="0">
                      <a:srgbClr val="808080"/>
                    </a:outerShdw>
                  </a:effectLst>
                </a14:hiddenEffects>
              </a:ext>
            </a:extLst>
          </p:spPr>
          <p:txBody>
            <a:bodyPr/>
            <a:lstStyle/>
            <a:p>
              <a:endParaRPr lang="en-US"/>
            </a:p>
          </p:txBody>
        </p:sp>
        <p:sp>
          <p:nvSpPr>
            <p:cNvPr id="44055" name="Text Box 54"/>
            <p:cNvSpPr txBox="1">
              <a:spLocks noChangeArrowheads="1"/>
            </p:cNvSpPr>
            <p:nvPr/>
          </p:nvSpPr>
          <p:spPr bwMode="auto">
            <a:xfrm>
              <a:off x="1721" y="3231"/>
              <a:ext cx="333"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800" b="1"/>
                <a:t>71</a:t>
              </a:r>
              <a:r>
                <a:rPr lang="en-US" sz="1800" b="1"/>
                <a:t>°</a:t>
              </a:r>
            </a:p>
          </p:txBody>
        </p:sp>
      </p:grpSp>
      <p:sp>
        <p:nvSpPr>
          <p:cNvPr id="302142" name="Text Box 62"/>
          <p:cNvSpPr txBox="1">
            <a:spLocks noChangeArrowheads="1"/>
          </p:cNvSpPr>
          <p:nvPr/>
        </p:nvSpPr>
        <p:spPr bwMode="auto">
          <a:xfrm>
            <a:off x="4211638" y="3375025"/>
            <a:ext cx="35909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It is a cyclic quadrilateral.</a:t>
            </a:r>
          </a:p>
        </p:txBody>
      </p:sp>
      <p:sp>
        <p:nvSpPr>
          <p:cNvPr id="302143" name="Text Box 63"/>
          <p:cNvSpPr txBox="1">
            <a:spLocks noChangeArrowheads="1"/>
          </p:cNvSpPr>
          <p:nvPr/>
        </p:nvSpPr>
        <p:spPr bwMode="auto">
          <a:xfrm>
            <a:off x="4211638" y="4402138"/>
            <a:ext cx="4824412"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Remember that when two angles add up to 180</a:t>
            </a:r>
            <a:r>
              <a:rPr lang="en-US"/>
              <a:t>° they are often called </a:t>
            </a:r>
            <a:r>
              <a:rPr lang="en-US" b="1">
                <a:solidFill>
                  <a:srgbClr val="FF6600"/>
                </a:solidFill>
              </a:rPr>
              <a:t>supplementary angles</a:t>
            </a:r>
            <a:r>
              <a:rPr lang="en-US"/>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0214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02114"/>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02142"/>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02126"/>
                                        </p:tgtEl>
                                        <p:attrNameLst>
                                          <p:attrName>style.visibility</p:attrName>
                                        </p:attrNameLst>
                                      </p:cBhvr>
                                      <p:to>
                                        <p:strVal val="visible"/>
                                      </p:to>
                                    </p:set>
                                    <p:animEffect transition="in" filter="wipe(down)">
                                      <p:cBhvr>
                                        <p:cTn id="17" dur="1000"/>
                                        <p:tgtEl>
                                          <p:spTgt spid="30212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3021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2114" grpId="0"/>
      <p:bldP spid="302126" grpId="0" animBg="1"/>
      <p:bldP spid="302142" grpId="0"/>
      <p:bldP spid="302143" grpId="0"/>
    </p:bld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5058"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59"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0" name="Rectangle 4"/>
          <p:cNvSpPr>
            <a:spLocks noGrp="1" noChangeArrowheads="1"/>
          </p:cNvSpPr>
          <p:nvPr>
            <p:ph type="title" idx="4294967295"/>
          </p:nvPr>
        </p:nvSpPr>
        <p:spPr>
          <a:xfrm>
            <a:off x="152400" y="152400"/>
            <a:ext cx="7772400" cy="609600"/>
          </a:xfrm>
          <a:noFill/>
        </p:spPr>
        <p:txBody>
          <a:bodyPr/>
          <a:lstStyle/>
          <a:p>
            <a:pPr eaLnBrk="1" hangingPunct="1"/>
            <a:r>
              <a:rPr lang="en-GB" smtClean="0">
                <a:solidFill>
                  <a:srgbClr val="5B0091"/>
                </a:solidFill>
              </a:rPr>
              <a:t>Calculating the size of unknown angles</a:t>
            </a:r>
            <a:endParaRPr lang="en-GB" smtClean="0"/>
          </a:p>
        </p:txBody>
      </p:sp>
      <p:sp>
        <p:nvSpPr>
          <p:cNvPr id="45061" name="Text Box 5"/>
          <p:cNvSpPr txBox="1">
            <a:spLocks noChangeArrowheads="1"/>
          </p:cNvSpPr>
          <p:nvPr/>
        </p:nvSpPr>
        <p:spPr bwMode="auto">
          <a:xfrm>
            <a:off x="231775" y="1093788"/>
            <a:ext cx="8732838"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Calculate the size of the labeled angles in the following diagram:</a:t>
            </a:r>
            <a:endParaRPr lang="en-GB"/>
          </a:p>
        </p:txBody>
      </p:sp>
      <p:sp>
        <p:nvSpPr>
          <p:cNvPr id="308230" name="Text Box 6"/>
          <p:cNvSpPr txBox="1">
            <a:spLocks noChangeArrowheads="1"/>
          </p:cNvSpPr>
          <p:nvPr/>
        </p:nvSpPr>
        <p:spPr bwMode="auto">
          <a:xfrm>
            <a:off x="4140200" y="1628775"/>
            <a:ext cx="47164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a</a:t>
            </a:r>
            <a:r>
              <a:rPr lang="en-GB"/>
              <a:t> = 64</a:t>
            </a:r>
            <a:r>
              <a:rPr lang="en-US"/>
              <a:t>° </a:t>
            </a:r>
            <a:r>
              <a:rPr lang="en-US">
                <a:solidFill>
                  <a:srgbClr val="FF6600"/>
                </a:solidFill>
              </a:rPr>
              <a:t>(angle at the centre)</a:t>
            </a:r>
            <a:r>
              <a:rPr lang="en-US"/>
              <a:t> </a:t>
            </a:r>
          </a:p>
        </p:txBody>
      </p:sp>
      <p:sp>
        <p:nvSpPr>
          <p:cNvPr id="45063" name="Oval 7"/>
          <p:cNvSpPr>
            <a:spLocks noChangeArrowheads="1"/>
          </p:cNvSpPr>
          <p:nvPr/>
        </p:nvSpPr>
        <p:spPr bwMode="auto">
          <a:xfrm>
            <a:off x="395288" y="2205038"/>
            <a:ext cx="3457575" cy="3457575"/>
          </a:xfrm>
          <a:prstGeom prst="ellipse">
            <a:avLst/>
          </a:prstGeom>
          <a:gradFill rotWithShape="1">
            <a:gsLst>
              <a:gs pos="0">
                <a:srgbClr val="AFCFFF"/>
              </a:gs>
              <a:gs pos="100000">
                <a:srgbClr val="DBE9FF"/>
              </a:gs>
            </a:gsLst>
            <a:lin ang="18900000" scaled="1"/>
          </a:gra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5064" name="Text Box 11"/>
          <p:cNvSpPr txBox="1">
            <a:spLocks noChangeArrowheads="1"/>
          </p:cNvSpPr>
          <p:nvPr/>
        </p:nvSpPr>
        <p:spPr bwMode="auto">
          <a:xfrm>
            <a:off x="1751013" y="3532188"/>
            <a:ext cx="657225" cy="366712"/>
          </a:xfrm>
          <a:prstGeom prst="rect">
            <a:avLst/>
          </a:prstGeom>
          <a:noFill/>
          <a:ln>
            <a:noFill/>
          </a:ln>
          <a:effectLst/>
          <a:extLst>
            <a:ext uri="{909E8E84-426E-40DD-AFC4-6F175D3DCCD1}">
              <a14:hiddenFill xmlns:a14="http://schemas.microsoft.com/office/drawing/2010/main">
                <a:solidFill>
                  <a:srgbClr val="FFBF93"/>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800" b="1"/>
              <a:t>128</a:t>
            </a:r>
            <a:r>
              <a:rPr lang="en-US" sz="1800" b="1"/>
              <a:t>°</a:t>
            </a:r>
          </a:p>
        </p:txBody>
      </p:sp>
      <p:sp>
        <p:nvSpPr>
          <p:cNvPr id="45065" name="Text Box 13"/>
          <p:cNvSpPr txBox="1">
            <a:spLocks noChangeArrowheads="1"/>
          </p:cNvSpPr>
          <p:nvPr/>
        </p:nvSpPr>
        <p:spPr bwMode="auto">
          <a:xfrm>
            <a:off x="546100" y="3576638"/>
            <a:ext cx="298450" cy="366712"/>
          </a:xfrm>
          <a:prstGeom prst="rect">
            <a:avLst/>
          </a:prstGeom>
          <a:noFill/>
          <a:ln>
            <a:noFill/>
          </a:ln>
          <a:effectLst/>
          <a:extLst>
            <a:ext uri="{909E8E84-426E-40DD-AFC4-6F175D3DCCD1}">
              <a14:hiddenFill xmlns:a14="http://schemas.microsoft.com/office/drawing/2010/main">
                <a:solidFill>
                  <a:srgbClr val="FFBF93"/>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800" b="1" i="1">
                <a:latin typeface="Times New Roman" pitchFamily="18" charset="0"/>
              </a:rPr>
              <a:t>d</a:t>
            </a:r>
          </a:p>
        </p:txBody>
      </p:sp>
      <p:sp>
        <p:nvSpPr>
          <p:cNvPr id="45066" name="Text Box 14"/>
          <p:cNvSpPr txBox="1">
            <a:spLocks noChangeArrowheads="1"/>
          </p:cNvSpPr>
          <p:nvPr/>
        </p:nvSpPr>
        <p:spPr bwMode="auto">
          <a:xfrm>
            <a:off x="869950" y="3270250"/>
            <a:ext cx="298450" cy="366713"/>
          </a:xfrm>
          <a:prstGeom prst="rect">
            <a:avLst/>
          </a:prstGeom>
          <a:noFill/>
          <a:ln>
            <a:noFill/>
          </a:ln>
          <a:effectLst/>
          <a:extLst>
            <a:ext uri="{909E8E84-426E-40DD-AFC4-6F175D3DCCD1}">
              <a14:hiddenFill xmlns:a14="http://schemas.microsoft.com/office/drawing/2010/main">
                <a:solidFill>
                  <a:srgbClr val="FFBF93"/>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800" b="1" i="1">
                <a:latin typeface="Times New Roman" pitchFamily="18" charset="0"/>
              </a:rPr>
              <a:t>b</a:t>
            </a:r>
          </a:p>
        </p:txBody>
      </p:sp>
      <p:sp>
        <p:nvSpPr>
          <p:cNvPr id="308242" name="Text Box 18"/>
          <p:cNvSpPr txBox="1">
            <a:spLocks noChangeArrowheads="1"/>
          </p:cNvSpPr>
          <p:nvPr/>
        </p:nvSpPr>
        <p:spPr bwMode="auto">
          <a:xfrm>
            <a:off x="4140200" y="2127250"/>
            <a:ext cx="4859338"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b</a:t>
            </a:r>
            <a:r>
              <a:rPr lang="en-GB"/>
              <a:t> = </a:t>
            </a:r>
            <a:r>
              <a:rPr lang="en-GB" i="1">
                <a:latin typeface="Times New Roman" pitchFamily="18" charset="0"/>
              </a:rPr>
              <a:t>c</a:t>
            </a:r>
            <a:r>
              <a:rPr lang="en-GB"/>
              <a:t> = (180</a:t>
            </a:r>
            <a:r>
              <a:rPr lang="en-US"/>
              <a:t>° – 128°) ÷ 2</a:t>
            </a:r>
          </a:p>
          <a:p>
            <a:r>
              <a:rPr lang="en-US"/>
              <a:t>         = 26°  </a:t>
            </a:r>
            <a:r>
              <a:rPr lang="en-US">
                <a:solidFill>
                  <a:srgbClr val="FF6600"/>
                </a:solidFill>
              </a:rPr>
              <a:t>(angles at the base of</a:t>
            </a:r>
          </a:p>
          <a:p>
            <a:r>
              <a:rPr lang="en-US">
                <a:solidFill>
                  <a:srgbClr val="FF6600"/>
                </a:solidFill>
              </a:rPr>
              <a:t>                     an isosceles triangle)</a:t>
            </a:r>
            <a:endParaRPr lang="en-US"/>
          </a:p>
        </p:txBody>
      </p:sp>
      <p:sp>
        <p:nvSpPr>
          <p:cNvPr id="308243" name="Text Box 19"/>
          <p:cNvSpPr txBox="1">
            <a:spLocks noChangeArrowheads="1"/>
          </p:cNvSpPr>
          <p:nvPr/>
        </p:nvSpPr>
        <p:spPr bwMode="auto">
          <a:xfrm>
            <a:off x="4140200" y="3355975"/>
            <a:ext cx="4824413"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d</a:t>
            </a:r>
            <a:r>
              <a:rPr lang="en-GB"/>
              <a:t> = </a:t>
            </a:r>
            <a:r>
              <a:rPr lang="en-US"/>
              <a:t>33°  </a:t>
            </a:r>
            <a:r>
              <a:rPr lang="en-US">
                <a:solidFill>
                  <a:srgbClr val="FF6600"/>
                </a:solidFill>
              </a:rPr>
              <a:t>(angles at the base of an</a:t>
            </a:r>
          </a:p>
          <a:p>
            <a:r>
              <a:rPr lang="en-US">
                <a:solidFill>
                  <a:srgbClr val="FF6600"/>
                </a:solidFill>
              </a:rPr>
              <a:t>               isosceles triangle)</a:t>
            </a:r>
            <a:r>
              <a:rPr lang="en-US"/>
              <a:t> </a:t>
            </a:r>
          </a:p>
        </p:txBody>
      </p:sp>
      <p:sp>
        <p:nvSpPr>
          <p:cNvPr id="308244" name="Text Box 20"/>
          <p:cNvSpPr txBox="1">
            <a:spLocks noChangeArrowheads="1"/>
          </p:cNvSpPr>
          <p:nvPr/>
        </p:nvSpPr>
        <p:spPr bwMode="auto">
          <a:xfrm>
            <a:off x="4140200" y="4219575"/>
            <a:ext cx="489585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e</a:t>
            </a:r>
            <a:r>
              <a:rPr lang="en-GB"/>
              <a:t> = 180</a:t>
            </a:r>
            <a:r>
              <a:rPr lang="en-US"/>
              <a:t>° – 2 × 33°</a:t>
            </a:r>
          </a:p>
          <a:p>
            <a:r>
              <a:rPr lang="en-US"/>
              <a:t>   = 114°  </a:t>
            </a:r>
            <a:r>
              <a:rPr lang="en-US">
                <a:solidFill>
                  <a:srgbClr val="FF6600"/>
                </a:solidFill>
              </a:rPr>
              <a:t>(angles in a triangle)</a:t>
            </a:r>
            <a:r>
              <a:rPr lang="en-US"/>
              <a:t> </a:t>
            </a:r>
          </a:p>
        </p:txBody>
      </p:sp>
      <p:sp>
        <p:nvSpPr>
          <p:cNvPr id="45070" name="Text Box 23"/>
          <p:cNvSpPr txBox="1">
            <a:spLocks noChangeArrowheads="1"/>
          </p:cNvSpPr>
          <p:nvPr/>
        </p:nvSpPr>
        <p:spPr bwMode="auto">
          <a:xfrm>
            <a:off x="1000125" y="4937125"/>
            <a:ext cx="285750" cy="366713"/>
          </a:xfrm>
          <a:prstGeom prst="rect">
            <a:avLst/>
          </a:prstGeom>
          <a:noFill/>
          <a:ln>
            <a:noFill/>
          </a:ln>
          <a:effectLst/>
          <a:extLst>
            <a:ext uri="{909E8E84-426E-40DD-AFC4-6F175D3DCCD1}">
              <a14:hiddenFill xmlns:a14="http://schemas.microsoft.com/office/drawing/2010/main">
                <a:solidFill>
                  <a:srgbClr val="FFBF93"/>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800" b="1" i="1">
                <a:latin typeface="Times New Roman" pitchFamily="18" charset="0"/>
              </a:rPr>
              <a:t>e</a:t>
            </a:r>
          </a:p>
        </p:txBody>
      </p:sp>
      <p:sp>
        <p:nvSpPr>
          <p:cNvPr id="45071" name="Line 25"/>
          <p:cNvSpPr>
            <a:spLocks noChangeShapeType="1"/>
          </p:cNvSpPr>
          <p:nvPr/>
        </p:nvSpPr>
        <p:spPr bwMode="auto">
          <a:xfrm flipH="1" flipV="1">
            <a:off x="469900" y="3409950"/>
            <a:ext cx="577850" cy="187007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5072" name="Line 27"/>
          <p:cNvSpPr>
            <a:spLocks noChangeShapeType="1"/>
          </p:cNvSpPr>
          <p:nvPr/>
        </p:nvSpPr>
        <p:spPr bwMode="auto">
          <a:xfrm flipV="1">
            <a:off x="466725" y="2952750"/>
            <a:ext cx="3076575" cy="471488"/>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5073" name="Line 30"/>
          <p:cNvSpPr>
            <a:spLocks noChangeShapeType="1"/>
          </p:cNvSpPr>
          <p:nvPr/>
        </p:nvSpPr>
        <p:spPr bwMode="auto">
          <a:xfrm>
            <a:off x="1036638" y="5278438"/>
            <a:ext cx="1939925" cy="16986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5074" name="Line 31"/>
          <p:cNvSpPr>
            <a:spLocks noChangeShapeType="1"/>
          </p:cNvSpPr>
          <p:nvPr/>
        </p:nvSpPr>
        <p:spPr bwMode="auto">
          <a:xfrm flipV="1">
            <a:off x="2967038" y="2952750"/>
            <a:ext cx="581025" cy="250507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5075" name="Line 33"/>
          <p:cNvSpPr>
            <a:spLocks noChangeShapeType="1"/>
          </p:cNvSpPr>
          <p:nvPr/>
        </p:nvSpPr>
        <p:spPr bwMode="auto">
          <a:xfrm>
            <a:off x="479425" y="3414713"/>
            <a:ext cx="2500313" cy="203835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5076" name="Line 38"/>
          <p:cNvSpPr>
            <a:spLocks noChangeShapeType="1"/>
          </p:cNvSpPr>
          <p:nvPr/>
        </p:nvSpPr>
        <p:spPr bwMode="auto">
          <a:xfrm rot="-5400000" flipH="1" flipV="1">
            <a:off x="737393" y="4275932"/>
            <a:ext cx="42863" cy="1397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5077" name="Line 39"/>
          <p:cNvSpPr>
            <a:spLocks noChangeShapeType="1"/>
          </p:cNvSpPr>
          <p:nvPr/>
        </p:nvSpPr>
        <p:spPr bwMode="auto">
          <a:xfrm rot="-5400000">
            <a:off x="1936750" y="5357813"/>
            <a:ext cx="139700" cy="127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5078" name="Oval 40"/>
          <p:cNvSpPr>
            <a:spLocks noChangeArrowheads="1"/>
          </p:cNvSpPr>
          <p:nvPr/>
        </p:nvSpPr>
        <p:spPr bwMode="auto">
          <a:xfrm>
            <a:off x="2087563" y="3898900"/>
            <a:ext cx="71437" cy="71438"/>
          </a:xfrm>
          <a:prstGeom prst="ellipse">
            <a:avLst/>
          </a:prstGeom>
          <a:solidFill>
            <a:schemeClr val="tx1"/>
          </a:solidFill>
          <a:ln>
            <a:noFill/>
          </a:ln>
          <a:effectLst/>
          <a:extLst>
            <a:ext uri="{91240B29-F687-4F45-9708-019B960494DF}">
              <a14:hiddenLine xmlns:a14="http://schemas.microsoft.com/office/drawing/2010/main" w="2857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sp>
        <p:nvSpPr>
          <p:cNvPr id="45079" name="Text Box 41"/>
          <p:cNvSpPr txBox="1">
            <a:spLocks noChangeArrowheads="1"/>
          </p:cNvSpPr>
          <p:nvPr/>
        </p:nvSpPr>
        <p:spPr bwMode="auto">
          <a:xfrm>
            <a:off x="1927225" y="3910013"/>
            <a:ext cx="420688" cy="457200"/>
          </a:xfrm>
          <a:prstGeom prst="rect">
            <a:avLst/>
          </a:prstGeom>
          <a:noFill/>
          <a:ln>
            <a:noFill/>
          </a:ln>
          <a:effectLst/>
          <a:extLst>
            <a:ext uri="{909E8E84-426E-40DD-AFC4-6F175D3DCCD1}">
              <a14:hiddenFill xmlns:a14="http://schemas.microsoft.com/office/drawing/2010/main">
                <a:solidFill>
                  <a:srgbClr val="FFBF93"/>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O</a:t>
            </a:r>
          </a:p>
        </p:txBody>
      </p:sp>
      <p:sp>
        <p:nvSpPr>
          <p:cNvPr id="45080" name="Line 42"/>
          <p:cNvSpPr>
            <a:spLocks noChangeShapeType="1"/>
          </p:cNvSpPr>
          <p:nvPr/>
        </p:nvSpPr>
        <p:spPr bwMode="auto">
          <a:xfrm>
            <a:off x="487363" y="3419475"/>
            <a:ext cx="1636712" cy="51435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5081" name="Line 43"/>
          <p:cNvSpPr>
            <a:spLocks noChangeShapeType="1"/>
          </p:cNvSpPr>
          <p:nvPr/>
        </p:nvSpPr>
        <p:spPr bwMode="auto">
          <a:xfrm flipV="1">
            <a:off x="2124075" y="2957513"/>
            <a:ext cx="1419225" cy="97631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5082" name="Text Box 44"/>
          <p:cNvSpPr txBox="1">
            <a:spLocks noChangeArrowheads="1"/>
          </p:cNvSpPr>
          <p:nvPr/>
        </p:nvSpPr>
        <p:spPr bwMode="auto">
          <a:xfrm>
            <a:off x="2952750" y="2947988"/>
            <a:ext cx="285750" cy="366712"/>
          </a:xfrm>
          <a:prstGeom prst="rect">
            <a:avLst/>
          </a:prstGeom>
          <a:noFill/>
          <a:ln>
            <a:noFill/>
          </a:ln>
          <a:effectLst/>
          <a:extLst>
            <a:ext uri="{909E8E84-426E-40DD-AFC4-6F175D3DCCD1}">
              <a14:hiddenFill xmlns:a14="http://schemas.microsoft.com/office/drawing/2010/main">
                <a:solidFill>
                  <a:srgbClr val="FFBF93"/>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800" b="1" i="1">
                <a:latin typeface="Times New Roman" pitchFamily="18" charset="0"/>
              </a:rPr>
              <a:t>c</a:t>
            </a:r>
          </a:p>
        </p:txBody>
      </p:sp>
      <p:sp>
        <p:nvSpPr>
          <p:cNvPr id="45083" name="Text Box 46"/>
          <p:cNvSpPr txBox="1">
            <a:spLocks noChangeArrowheads="1"/>
          </p:cNvSpPr>
          <p:nvPr/>
        </p:nvSpPr>
        <p:spPr bwMode="auto">
          <a:xfrm>
            <a:off x="2738438" y="4975225"/>
            <a:ext cx="298450" cy="366713"/>
          </a:xfrm>
          <a:prstGeom prst="rect">
            <a:avLst/>
          </a:prstGeom>
          <a:noFill/>
          <a:ln>
            <a:noFill/>
          </a:ln>
          <a:effectLst/>
          <a:extLst>
            <a:ext uri="{909E8E84-426E-40DD-AFC4-6F175D3DCCD1}">
              <a14:hiddenFill xmlns:a14="http://schemas.microsoft.com/office/drawing/2010/main">
                <a:solidFill>
                  <a:srgbClr val="FFBF93"/>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800" b="1" i="1">
                <a:latin typeface="Times New Roman" pitchFamily="18" charset="0"/>
              </a:rPr>
              <a:t>a</a:t>
            </a:r>
          </a:p>
        </p:txBody>
      </p:sp>
      <p:sp>
        <p:nvSpPr>
          <p:cNvPr id="45084" name="Text Box 47"/>
          <p:cNvSpPr txBox="1">
            <a:spLocks noChangeArrowheads="1"/>
          </p:cNvSpPr>
          <p:nvPr/>
        </p:nvSpPr>
        <p:spPr bwMode="auto">
          <a:xfrm>
            <a:off x="3168650" y="3119438"/>
            <a:ext cx="260350" cy="366712"/>
          </a:xfrm>
          <a:prstGeom prst="rect">
            <a:avLst/>
          </a:prstGeom>
          <a:noFill/>
          <a:ln>
            <a:noFill/>
          </a:ln>
          <a:effectLst/>
          <a:extLst>
            <a:ext uri="{909E8E84-426E-40DD-AFC4-6F175D3DCCD1}">
              <a14:hiddenFill xmlns:a14="http://schemas.microsoft.com/office/drawing/2010/main">
                <a:solidFill>
                  <a:srgbClr val="FFBF93"/>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800" b="1" i="1">
                <a:latin typeface="Times New Roman" pitchFamily="18" charset="0"/>
              </a:rPr>
              <a:t>f</a:t>
            </a:r>
          </a:p>
        </p:txBody>
      </p:sp>
      <p:sp>
        <p:nvSpPr>
          <p:cNvPr id="45085" name="Text Box 50"/>
          <p:cNvSpPr txBox="1">
            <a:spLocks noChangeArrowheads="1"/>
          </p:cNvSpPr>
          <p:nvPr/>
        </p:nvSpPr>
        <p:spPr bwMode="auto">
          <a:xfrm>
            <a:off x="2185988" y="5072063"/>
            <a:ext cx="530225" cy="366712"/>
          </a:xfrm>
          <a:prstGeom prst="rect">
            <a:avLst/>
          </a:prstGeom>
          <a:noFill/>
          <a:ln>
            <a:noFill/>
          </a:ln>
          <a:effectLst/>
          <a:extLst>
            <a:ext uri="{909E8E84-426E-40DD-AFC4-6F175D3DCCD1}">
              <a14:hiddenFill xmlns:a14="http://schemas.microsoft.com/office/drawing/2010/main">
                <a:solidFill>
                  <a:srgbClr val="FFBF93"/>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800" b="1"/>
              <a:t>33</a:t>
            </a:r>
            <a:r>
              <a:rPr lang="en-US" sz="1800" b="1"/>
              <a:t>°</a:t>
            </a:r>
          </a:p>
        </p:txBody>
      </p:sp>
      <p:sp>
        <p:nvSpPr>
          <p:cNvPr id="308275" name="Text Box 51"/>
          <p:cNvSpPr txBox="1">
            <a:spLocks noChangeArrowheads="1"/>
          </p:cNvSpPr>
          <p:nvPr/>
        </p:nvSpPr>
        <p:spPr bwMode="auto">
          <a:xfrm>
            <a:off x="4140200" y="5084763"/>
            <a:ext cx="4895850"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f</a:t>
            </a:r>
            <a:r>
              <a:rPr lang="en-GB"/>
              <a:t> = 180</a:t>
            </a:r>
            <a:r>
              <a:rPr lang="en-US"/>
              <a:t>° – (</a:t>
            </a:r>
            <a:r>
              <a:rPr lang="en-US" b="1" i="1">
                <a:latin typeface="Times New Roman" pitchFamily="18" charset="0"/>
              </a:rPr>
              <a:t>e</a:t>
            </a:r>
            <a:r>
              <a:rPr lang="en-US"/>
              <a:t> + </a:t>
            </a:r>
            <a:r>
              <a:rPr lang="en-US" b="1" i="1">
                <a:latin typeface="Times New Roman" pitchFamily="18" charset="0"/>
              </a:rPr>
              <a:t>c</a:t>
            </a:r>
            <a:r>
              <a:rPr lang="en-US"/>
              <a:t>)</a:t>
            </a:r>
          </a:p>
          <a:p>
            <a:r>
              <a:rPr lang="en-US"/>
              <a:t>   = 180° – 140°</a:t>
            </a:r>
          </a:p>
          <a:p>
            <a:r>
              <a:rPr lang="en-US"/>
              <a:t>   = 40° </a:t>
            </a:r>
            <a:r>
              <a:rPr lang="en-US">
                <a:solidFill>
                  <a:srgbClr val="FF6600"/>
                </a:solidFill>
              </a:rPr>
              <a:t>(opposite angles in a</a:t>
            </a:r>
          </a:p>
          <a:p>
            <a:r>
              <a:rPr lang="en-GB">
                <a:solidFill>
                  <a:srgbClr val="FF6600"/>
                </a:solidFill>
              </a:rPr>
              <a:t>                cyclic quadrilateral</a:t>
            </a:r>
            <a:r>
              <a:rPr lang="en-US">
                <a:solidFill>
                  <a:srgbClr val="FF6600"/>
                </a:solidFill>
              </a:rPr>
              <a:t>)</a:t>
            </a:r>
            <a:r>
              <a:rPr lang="en-US"/>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823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0824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0824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08244"/>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082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8230" grpId="0"/>
      <p:bldP spid="308242" grpId="0"/>
      <p:bldP spid="308243" grpId="0"/>
      <p:bldP spid="308244" grpId="0"/>
      <p:bldP spid="308275" grpId="0"/>
    </p:bld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6082" name="Rectangle 67"/>
          <p:cNvSpPr>
            <a:spLocks noChangeArrowheads="1"/>
          </p:cNvSpPr>
          <p:nvPr/>
        </p:nvSpPr>
        <p:spPr bwMode="auto">
          <a:xfrm>
            <a:off x="250825" y="2909888"/>
            <a:ext cx="360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3"/>
              </a:buBlip>
            </a:pPr>
            <a:r>
              <a:rPr lang="en-US">
                <a:solidFill>
                  <a:schemeClr val="bg1"/>
                </a:solidFill>
              </a:rPr>
              <a:t>A</a:t>
            </a:r>
            <a:endParaRPr lang="en-GB">
              <a:solidFill>
                <a:schemeClr val="bg1"/>
              </a:solidFill>
            </a:endParaRPr>
          </a:p>
        </p:txBody>
      </p:sp>
      <p:sp>
        <p:nvSpPr>
          <p:cNvPr id="46083" name="Rectangle 68"/>
          <p:cNvSpPr>
            <a:spLocks noChangeArrowheads="1"/>
          </p:cNvSpPr>
          <p:nvPr/>
        </p:nvSpPr>
        <p:spPr bwMode="auto">
          <a:xfrm>
            <a:off x="250825" y="3735388"/>
            <a:ext cx="360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3"/>
              </a:buBlip>
            </a:pPr>
            <a:r>
              <a:rPr lang="en-US">
                <a:solidFill>
                  <a:schemeClr val="bg1"/>
                </a:solidFill>
              </a:rPr>
              <a:t>A</a:t>
            </a:r>
            <a:endParaRPr lang="en-GB">
              <a:solidFill>
                <a:schemeClr val="bg1"/>
              </a:solidFill>
            </a:endParaRPr>
          </a:p>
        </p:txBody>
      </p:sp>
      <p:sp>
        <p:nvSpPr>
          <p:cNvPr id="46084" name="Rectangle 69"/>
          <p:cNvSpPr>
            <a:spLocks noChangeArrowheads="1"/>
          </p:cNvSpPr>
          <p:nvPr/>
        </p:nvSpPr>
        <p:spPr bwMode="auto">
          <a:xfrm>
            <a:off x="250825" y="5384800"/>
            <a:ext cx="360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3"/>
              </a:buBlip>
            </a:pPr>
            <a:r>
              <a:rPr lang="en-US">
                <a:solidFill>
                  <a:schemeClr val="bg1"/>
                </a:solidFill>
              </a:rPr>
              <a:t>A</a:t>
            </a:r>
            <a:endParaRPr lang="en-GB">
              <a:solidFill>
                <a:schemeClr val="bg1"/>
              </a:solidFill>
            </a:endParaRPr>
          </a:p>
        </p:txBody>
      </p:sp>
      <p:sp>
        <p:nvSpPr>
          <p:cNvPr id="46085" name="Rectangle 70"/>
          <p:cNvSpPr>
            <a:spLocks noChangeArrowheads="1"/>
          </p:cNvSpPr>
          <p:nvPr/>
        </p:nvSpPr>
        <p:spPr bwMode="auto">
          <a:xfrm>
            <a:off x="250825" y="4559300"/>
            <a:ext cx="360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3"/>
              </a:buBlip>
            </a:pPr>
            <a:r>
              <a:rPr lang="en-US">
                <a:solidFill>
                  <a:schemeClr val="bg1"/>
                </a:solidFill>
              </a:rPr>
              <a:t>A</a:t>
            </a:r>
            <a:endParaRPr lang="en-GB">
              <a:solidFill>
                <a:schemeClr val="bg1"/>
              </a:solidFill>
            </a:endParaRPr>
          </a:p>
        </p:txBody>
      </p:sp>
      <p:sp>
        <p:nvSpPr>
          <p:cNvPr id="46086" name="Rectangle 71"/>
          <p:cNvSpPr>
            <a:spLocks noChangeArrowheads="1"/>
          </p:cNvSpPr>
          <p:nvPr/>
        </p:nvSpPr>
        <p:spPr bwMode="auto">
          <a:xfrm>
            <a:off x="250825" y="2085975"/>
            <a:ext cx="360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3"/>
              </a:buBlip>
            </a:pPr>
            <a:r>
              <a:rPr lang="en-US">
                <a:solidFill>
                  <a:schemeClr val="bg1"/>
                </a:solidFill>
              </a:rPr>
              <a:t>A</a:t>
            </a:r>
            <a:endParaRPr lang="en-GB">
              <a:solidFill>
                <a:schemeClr val="bg1"/>
              </a:solidFill>
            </a:endParaRPr>
          </a:p>
        </p:txBody>
      </p:sp>
      <p:sp>
        <p:nvSpPr>
          <p:cNvPr id="46087" name="AutoShape 2"/>
          <p:cNvSpPr>
            <a:spLocks noGrp="1" noChangeArrowheads="1"/>
          </p:cNvSpPr>
          <p:nvPr>
            <p:ph type="subTitle" idx="1"/>
          </p:nvPr>
        </p:nvSpPr>
        <p:spPr bwMode="auto">
          <a:xfrm>
            <a:off x="685800" y="3700463"/>
            <a:ext cx="4173538" cy="525462"/>
          </a:xfrm>
          <a:prstGeom prst="roundRect">
            <a:avLst>
              <a:gd name="adj" fmla="val 43579"/>
            </a:avLst>
          </a:prstGeom>
          <a:solidFill>
            <a:srgbClr val="33CC33"/>
          </a:solidFill>
          <a:ln w="38100">
            <a:solidFill>
              <a:srgbClr val="9900CC"/>
            </a:solidFill>
            <a:round/>
            <a:headEnd/>
            <a:tailEnd/>
          </a:ln>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0" numCol="1" anchor="ctr" anchorCtr="0" compatLnSpc="1">
            <a:prstTxWarp prst="textNoShape">
              <a:avLst/>
            </a:prstTxWarp>
          </a:bodyPr>
          <a:lstStyle/>
          <a:p>
            <a:pPr algn="l" eaLnBrk="1" hangingPunct="1">
              <a:lnSpc>
                <a:spcPct val="80000"/>
              </a:lnSpc>
              <a:spcBef>
                <a:spcPct val="0"/>
              </a:spcBef>
            </a:pPr>
            <a:r>
              <a:rPr lang="en-GB" sz="2400" b="1" smtClean="0">
                <a:solidFill>
                  <a:schemeClr val="bg1"/>
                </a:solidFill>
              </a:rPr>
              <a:t>S5.3 Tangents and chords</a:t>
            </a:r>
          </a:p>
        </p:txBody>
      </p:sp>
      <p:pic>
        <p:nvPicPr>
          <p:cNvPr id="46088" name="Picture 11" descr="right_button">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9" name="Picture 12" descr="left_button">
            <a:hlinkClick r:id="" action="ppaction://hlinkshowjump?jump=previous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90" name="Rectangle 21"/>
          <p:cNvSpPr>
            <a:spLocks noGrp="1" noChangeArrowheads="1"/>
          </p:cNvSpPr>
          <p:nvPr>
            <p:ph type="ctrTitle"/>
          </p:nvPr>
        </p:nvSpPr>
        <p:spPr>
          <a:xfrm>
            <a:off x="150813" y="150813"/>
            <a:ext cx="7772400" cy="457200"/>
          </a:xfrm>
        </p:spPr>
        <p:txBody>
          <a:bodyPr/>
          <a:lstStyle/>
          <a:p>
            <a:pPr eaLnBrk="1" hangingPunct="1"/>
            <a:r>
              <a:rPr lang="en-GB" smtClean="0"/>
              <a:t>Contents</a:t>
            </a:r>
          </a:p>
        </p:txBody>
      </p:sp>
      <p:sp>
        <p:nvSpPr>
          <p:cNvPr id="46091" name="AutoShape 53"/>
          <p:cNvSpPr>
            <a:spLocks noChangeArrowheads="1"/>
          </p:cNvSpPr>
          <p:nvPr/>
        </p:nvSpPr>
        <p:spPr bwMode="auto">
          <a:xfrm>
            <a:off x="685800" y="4525963"/>
            <a:ext cx="5399088" cy="525462"/>
          </a:xfrm>
          <a:prstGeom prst="roundRect">
            <a:avLst>
              <a:gd name="adj" fmla="val 43579"/>
            </a:avLst>
          </a:prstGeom>
          <a:solidFill>
            <a:schemeClr val="bg1"/>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ctr"/>
          <a:lstStyle/>
          <a:p>
            <a:pPr>
              <a:lnSpc>
                <a:spcPct val="80000"/>
              </a:lnSpc>
            </a:pPr>
            <a:r>
              <a:rPr lang="en-GB" b="1">
                <a:solidFill>
                  <a:srgbClr val="33CC33"/>
                </a:solidFill>
              </a:rPr>
              <a:t>S5.4 Circumference and arc length</a:t>
            </a:r>
          </a:p>
        </p:txBody>
      </p:sp>
      <p:sp>
        <p:nvSpPr>
          <p:cNvPr id="46092" name="AutoShape 58"/>
          <p:cNvSpPr>
            <a:spLocks noChangeArrowheads="1"/>
          </p:cNvSpPr>
          <p:nvPr/>
        </p:nvSpPr>
        <p:spPr bwMode="auto">
          <a:xfrm>
            <a:off x="304800" y="1033463"/>
            <a:ext cx="2362200" cy="719137"/>
          </a:xfrm>
          <a:prstGeom prst="roundRect">
            <a:avLst>
              <a:gd name="adj" fmla="val 43579"/>
            </a:avLst>
          </a:prstGeom>
          <a:solidFill>
            <a:srgbClr val="010066"/>
          </a:solidFill>
          <a:ln w="635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eaLnBrk="0" hangingPunct="0">
              <a:lnSpc>
                <a:spcPct val="90000"/>
              </a:lnSpc>
            </a:pPr>
            <a:r>
              <a:rPr lang="en-GB" sz="3000" b="1">
                <a:solidFill>
                  <a:schemeClr val="bg1"/>
                </a:solidFill>
              </a:rPr>
              <a:t>S5 Circles</a:t>
            </a:r>
            <a:endParaRPr lang="en-GB" sz="3000">
              <a:solidFill>
                <a:schemeClr val="bg1"/>
              </a:solidFill>
            </a:endParaRPr>
          </a:p>
        </p:txBody>
      </p:sp>
      <p:sp>
        <p:nvSpPr>
          <p:cNvPr id="46093" name="AutoShape 59"/>
          <p:cNvSpPr>
            <a:spLocks noChangeArrowheads="1"/>
          </p:cNvSpPr>
          <p:nvPr/>
        </p:nvSpPr>
        <p:spPr bwMode="auto">
          <a:xfrm>
            <a:off x="685800" y="2051050"/>
            <a:ext cx="3962400" cy="525463"/>
          </a:xfrm>
          <a:prstGeom prst="roundRect">
            <a:avLst>
              <a:gd name="adj" fmla="val 43579"/>
            </a:avLst>
          </a:prstGeom>
          <a:solidFill>
            <a:schemeClr val="bg1"/>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ctr"/>
          <a:lstStyle/>
          <a:p>
            <a:pPr>
              <a:lnSpc>
                <a:spcPct val="80000"/>
              </a:lnSpc>
            </a:pPr>
            <a:r>
              <a:rPr lang="en-GB" b="1">
                <a:solidFill>
                  <a:srgbClr val="33CC33"/>
                </a:solidFill>
              </a:rPr>
              <a:t>S5.1 Naming circle parts</a:t>
            </a:r>
          </a:p>
        </p:txBody>
      </p:sp>
      <p:sp>
        <p:nvSpPr>
          <p:cNvPr id="46094" name="AutoShape 60"/>
          <p:cNvSpPr>
            <a:spLocks noChangeArrowheads="1"/>
          </p:cNvSpPr>
          <p:nvPr/>
        </p:nvSpPr>
        <p:spPr bwMode="auto">
          <a:xfrm>
            <a:off x="685800" y="2876550"/>
            <a:ext cx="3598863" cy="525463"/>
          </a:xfrm>
          <a:prstGeom prst="roundRect">
            <a:avLst>
              <a:gd name="adj" fmla="val 43579"/>
            </a:avLst>
          </a:prstGeom>
          <a:solidFill>
            <a:schemeClr val="bg1"/>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ctr"/>
          <a:lstStyle/>
          <a:p>
            <a:r>
              <a:rPr lang="en-GB" b="1">
                <a:solidFill>
                  <a:srgbClr val="33CC33"/>
                </a:solidFill>
              </a:rPr>
              <a:t>S5.2 Angles in a circle</a:t>
            </a:r>
          </a:p>
        </p:txBody>
      </p:sp>
      <p:sp>
        <p:nvSpPr>
          <p:cNvPr id="46095" name="AutoShape 61"/>
          <p:cNvSpPr>
            <a:spLocks noChangeArrowheads="1"/>
          </p:cNvSpPr>
          <p:nvPr/>
        </p:nvSpPr>
        <p:spPr bwMode="auto">
          <a:xfrm>
            <a:off x="685800" y="5351463"/>
            <a:ext cx="5181600" cy="525462"/>
          </a:xfrm>
          <a:prstGeom prst="roundRect">
            <a:avLst>
              <a:gd name="adj" fmla="val 43579"/>
            </a:avLst>
          </a:prstGeom>
          <a:noFill/>
          <a:ln w="38100">
            <a:solidFill>
              <a:srgbClr val="9900CC"/>
            </a:solidFill>
            <a:round/>
            <a:headEnd/>
            <a:tailEnd/>
          </a:ln>
          <a:effectLst/>
          <a:extLst>
            <a:ext uri="{909E8E84-426E-40DD-AFC4-6F175D3DCCD1}">
              <a14:hiddenFill xmlns:a14="http://schemas.microsoft.com/office/drawing/2010/main">
                <a:solidFill>
                  <a:srgbClr val="33CC33"/>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ctr"/>
          <a:lstStyle/>
          <a:p>
            <a:pPr>
              <a:lnSpc>
                <a:spcPct val="80000"/>
              </a:lnSpc>
            </a:pPr>
            <a:r>
              <a:rPr lang="en-GB" b="1">
                <a:solidFill>
                  <a:srgbClr val="33CC33"/>
                </a:solidFill>
              </a:rPr>
              <a:t>S5.5 Areas of circles and sectors</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171" name="Picture 3" descr="right_button">
            <a:hlinkClick r:id="" action="ppaction://hlinkshowjump?jump=next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2" name="Picture 4" descr="left_button">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3" name="Rectangle 5"/>
          <p:cNvSpPr>
            <a:spLocks noGrp="1" noChangeArrowheads="1"/>
          </p:cNvSpPr>
          <p:nvPr>
            <p:ph type="title" idx="4294967295"/>
          </p:nvPr>
        </p:nvSpPr>
        <p:spPr>
          <a:xfrm>
            <a:off x="152400" y="152400"/>
            <a:ext cx="7772400" cy="609600"/>
          </a:xfrm>
          <a:noFill/>
        </p:spPr>
        <p:txBody>
          <a:bodyPr/>
          <a:lstStyle/>
          <a:p>
            <a:pPr eaLnBrk="1" hangingPunct="1"/>
            <a:r>
              <a:rPr lang="en-GB" smtClean="0">
                <a:solidFill>
                  <a:srgbClr val="5B0091"/>
                </a:solidFill>
              </a:rPr>
              <a:t>The tangent and the radius</a:t>
            </a:r>
            <a:endParaRPr lang="en-GB" smtClean="0"/>
          </a:p>
        </p:txBody>
      </p:sp>
      <p:grpSp>
        <p:nvGrpSpPr>
          <p:cNvPr id="7174" name="Group 6"/>
          <p:cNvGrpSpPr>
            <a:grpSpLocks/>
          </p:cNvGrpSpPr>
          <p:nvPr/>
        </p:nvGrpSpPr>
        <p:grpSpPr bwMode="auto">
          <a:xfrm>
            <a:off x="7304088" y="115888"/>
            <a:ext cx="576262" cy="576262"/>
            <a:chOff x="4601" y="73"/>
            <a:chExt cx="363" cy="363"/>
          </a:xfrm>
        </p:grpSpPr>
        <p:pic>
          <p:nvPicPr>
            <p:cNvPr id="7175" name="Picture 7" descr="flash ico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39" y="108"/>
              <a:ext cx="28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6" name="Oval 8"/>
            <p:cNvSpPr>
              <a:spLocks noChangeAspect="1" noChangeArrowheads="1"/>
            </p:cNvSpPr>
            <p:nvPr/>
          </p:nvSpPr>
          <p:spPr bwMode="auto">
            <a:xfrm>
              <a:off x="4601" y="73"/>
              <a:ext cx="363" cy="363"/>
            </a:xfrm>
            <a:prstGeom prst="ellipse">
              <a:avLst/>
            </a:prstGeom>
            <a:noFill/>
            <a:ln w="127000">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sp>
          <p:nvSpPr>
            <p:cNvPr id="7177" name="Oval 9"/>
            <p:cNvSpPr>
              <a:spLocks noChangeAspect="1" noChangeArrowheads="1"/>
            </p:cNvSpPr>
            <p:nvPr/>
          </p:nvSpPr>
          <p:spPr bwMode="auto">
            <a:xfrm>
              <a:off x="4629" y="106"/>
              <a:ext cx="295" cy="295"/>
            </a:xfrm>
            <a:prstGeom prst="ellipse">
              <a:avLst/>
            </a:prstGeom>
            <a:noFill/>
            <a:ln w="25400">
              <a:solidFill>
                <a:srgbClr val="01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grpSp>
    </p:spTree>
    <p:controls>
      <mc:AlternateContent xmlns:mc="http://schemas.openxmlformats.org/markup-compatibility/2006">
        <mc:Choice xmlns:v="urn:schemas-microsoft-com:vml" Requires="v">
          <p:control spid="7170" r:id="rId2" imgW="9142857" imgH="5185068"/>
        </mc:Choice>
        <mc:Fallback>
          <p:control r:id="rId2" imgW="9142857" imgH="5185068">
            <p:pic>
              <p:nvPicPr>
                <p:cNvPr id="0" name="ShockwaveFlash1"/>
                <p:cNvPicPr preferRelativeResize="0">
                  <a:picLocks noChangeArrowheads="1" noChangeShapeType="1"/>
                </p:cNvPicPr>
                <p:nvPr/>
              </p:nvPicPr>
              <p:blipFill>
                <a:blip r:embed="rId8">
                  <a:extLst>
                    <a:ext uri="{28A0092B-C50C-407E-A947-70E740481C1C}">
                      <a14:useLocalDpi xmlns:a14="http://schemas.microsoft.com/office/drawing/2010/main" val="0"/>
                    </a:ext>
                  </a:extLst>
                </a:blip>
                <a:srcRect/>
                <a:stretch>
                  <a:fillRect/>
                </a:stretch>
              </p:blipFill>
              <p:spPr bwMode="auto">
                <a:xfrm>
                  <a:off x="0" y="908050"/>
                  <a:ext cx="9144000" cy="5184775"/>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195" name="Picture 3" descr="right_button">
            <a:hlinkClick r:id="" action="ppaction://hlinkshowjump?jump=next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6" name="Picture 4" descr="left_button">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7" name="Rectangle 5"/>
          <p:cNvSpPr>
            <a:spLocks noGrp="1" noChangeArrowheads="1"/>
          </p:cNvSpPr>
          <p:nvPr>
            <p:ph type="title" idx="4294967295"/>
          </p:nvPr>
        </p:nvSpPr>
        <p:spPr>
          <a:xfrm>
            <a:off x="152400" y="152400"/>
            <a:ext cx="7772400" cy="609600"/>
          </a:xfrm>
          <a:noFill/>
        </p:spPr>
        <p:txBody>
          <a:bodyPr/>
          <a:lstStyle/>
          <a:p>
            <a:pPr eaLnBrk="1" hangingPunct="1"/>
            <a:r>
              <a:rPr lang="en-GB" smtClean="0">
                <a:solidFill>
                  <a:srgbClr val="5B0091"/>
                </a:solidFill>
              </a:rPr>
              <a:t>Two tangents from a point</a:t>
            </a:r>
            <a:endParaRPr lang="en-GB" smtClean="0"/>
          </a:p>
        </p:txBody>
      </p:sp>
      <p:grpSp>
        <p:nvGrpSpPr>
          <p:cNvPr id="8198" name="Group 6"/>
          <p:cNvGrpSpPr>
            <a:grpSpLocks/>
          </p:cNvGrpSpPr>
          <p:nvPr/>
        </p:nvGrpSpPr>
        <p:grpSpPr bwMode="auto">
          <a:xfrm>
            <a:off x="7304088" y="115888"/>
            <a:ext cx="576262" cy="576262"/>
            <a:chOff x="4601" y="73"/>
            <a:chExt cx="363" cy="363"/>
          </a:xfrm>
        </p:grpSpPr>
        <p:pic>
          <p:nvPicPr>
            <p:cNvPr id="8199" name="Picture 7" descr="flash ico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39" y="108"/>
              <a:ext cx="28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00" name="Oval 8"/>
            <p:cNvSpPr>
              <a:spLocks noChangeAspect="1" noChangeArrowheads="1"/>
            </p:cNvSpPr>
            <p:nvPr/>
          </p:nvSpPr>
          <p:spPr bwMode="auto">
            <a:xfrm>
              <a:off x="4601" y="73"/>
              <a:ext cx="363" cy="363"/>
            </a:xfrm>
            <a:prstGeom prst="ellipse">
              <a:avLst/>
            </a:prstGeom>
            <a:noFill/>
            <a:ln w="127000">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sp>
          <p:nvSpPr>
            <p:cNvPr id="8201" name="Oval 9"/>
            <p:cNvSpPr>
              <a:spLocks noChangeAspect="1" noChangeArrowheads="1"/>
            </p:cNvSpPr>
            <p:nvPr/>
          </p:nvSpPr>
          <p:spPr bwMode="auto">
            <a:xfrm>
              <a:off x="4629" y="106"/>
              <a:ext cx="295" cy="295"/>
            </a:xfrm>
            <a:prstGeom prst="ellipse">
              <a:avLst/>
            </a:prstGeom>
            <a:noFill/>
            <a:ln w="25400">
              <a:solidFill>
                <a:srgbClr val="01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grpSp>
    </p:spTree>
    <p:controls>
      <mc:AlternateContent xmlns:mc="http://schemas.openxmlformats.org/markup-compatibility/2006">
        <mc:Choice xmlns:v="urn:schemas-microsoft-com:vml" Requires="v">
          <p:control spid="8194" r:id="rId2" imgW="9142857" imgH="5185068"/>
        </mc:Choice>
        <mc:Fallback>
          <p:control r:id="rId2" imgW="9142857" imgH="5185068">
            <p:pic>
              <p:nvPicPr>
                <p:cNvPr id="0" name="ShockwaveFlash1"/>
                <p:cNvPicPr preferRelativeResize="0">
                  <a:picLocks noChangeArrowheads="1" noChangeShapeType="1"/>
                </p:cNvPicPr>
                <p:nvPr/>
              </p:nvPicPr>
              <p:blipFill>
                <a:blip r:embed="rId8">
                  <a:extLst>
                    <a:ext uri="{28A0092B-C50C-407E-A947-70E740481C1C}">
                      <a14:useLocalDpi xmlns:a14="http://schemas.microsoft.com/office/drawing/2010/main" val="0"/>
                    </a:ext>
                  </a:extLst>
                </a:blip>
                <a:srcRect/>
                <a:stretch>
                  <a:fillRect/>
                </a:stretch>
              </p:blipFill>
              <p:spPr bwMode="auto">
                <a:xfrm>
                  <a:off x="0" y="908050"/>
                  <a:ext cx="9144000" cy="5184775"/>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219" name="Picture 3" descr="right_button">
            <a:hlinkClick r:id="" action="ppaction://hlinkshowjump?jump=next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0" name="Picture 4" descr="left_button">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1" name="Rectangle 5"/>
          <p:cNvSpPr>
            <a:spLocks noGrp="1" noChangeArrowheads="1"/>
          </p:cNvSpPr>
          <p:nvPr>
            <p:ph type="title" idx="4294967295"/>
          </p:nvPr>
        </p:nvSpPr>
        <p:spPr>
          <a:xfrm>
            <a:off x="152400" y="152400"/>
            <a:ext cx="7772400" cy="609600"/>
          </a:xfrm>
          <a:noFill/>
        </p:spPr>
        <p:txBody>
          <a:bodyPr/>
          <a:lstStyle/>
          <a:p>
            <a:pPr eaLnBrk="1" hangingPunct="1"/>
            <a:r>
              <a:rPr lang="en-GB" sz="2500" smtClean="0">
                <a:solidFill>
                  <a:srgbClr val="5B0091"/>
                </a:solidFill>
              </a:rPr>
              <a:t>The perpendicular from the centre to a chord</a:t>
            </a:r>
            <a:endParaRPr lang="en-GB" sz="2500" smtClean="0"/>
          </a:p>
        </p:txBody>
      </p:sp>
      <p:grpSp>
        <p:nvGrpSpPr>
          <p:cNvPr id="9222" name="Group 6"/>
          <p:cNvGrpSpPr>
            <a:grpSpLocks/>
          </p:cNvGrpSpPr>
          <p:nvPr/>
        </p:nvGrpSpPr>
        <p:grpSpPr bwMode="auto">
          <a:xfrm>
            <a:off x="7304088" y="115888"/>
            <a:ext cx="576262" cy="576262"/>
            <a:chOff x="4601" y="73"/>
            <a:chExt cx="363" cy="363"/>
          </a:xfrm>
        </p:grpSpPr>
        <p:pic>
          <p:nvPicPr>
            <p:cNvPr id="9223" name="Picture 7" descr="flash ico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39" y="108"/>
              <a:ext cx="28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4" name="Oval 8"/>
            <p:cNvSpPr>
              <a:spLocks noChangeAspect="1" noChangeArrowheads="1"/>
            </p:cNvSpPr>
            <p:nvPr/>
          </p:nvSpPr>
          <p:spPr bwMode="auto">
            <a:xfrm>
              <a:off x="4601" y="73"/>
              <a:ext cx="363" cy="363"/>
            </a:xfrm>
            <a:prstGeom prst="ellipse">
              <a:avLst/>
            </a:prstGeom>
            <a:noFill/>
            <a:ln w="127000">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sp>
          <p:nvSpPr>
            <p:cNvPr id="9225" name="Oval 9"/>
            <p:cNvSpPr>
              <a:spLocks noChangeAspect="1" noChangeArrowheads="1"/>
            </p:cNvSpPr>
            <p:nvPr/>
          </p:nvSpPr>
          <p:spPr bwMode="auto">
            <a:xfrm>
              <a:off x="4629" y="106"/>
              <a:ext cx="295" cy="295"/>
            </a:xfrm>
            <a:prstGeom prst="ellipse">
              <a:avLst/>
            </a:prstGeom>
            <a:noFill/>
            <a:ln w="25400">
              <a:solidFill>
                <a:srgbClr val="01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grpSp>
    </p:spTree>
    <p:controls>
      <mc:AlternateContent xmlns:mc="http://schemas.openxmlformats.org/markup-compatibility/2006">
        <mc:Choice xmlns:v="urn:schemas-microsoft-com:vml" Requires="v">
          <p:control spid="9218" r:id="rId2" imgW="9142857" imgH="5185068"/>
        </mc:Choice>
        <mc:Fallback>
          <p:control r:id="rId2" imgW="9142857" imgH="5185068">
            <p:pic>
              <p:nvPicPr>
                <p:cNvPr id="0" name="ShockwaveFlash1"/>
                <p:cNvPicPr preferRelativeResize="0">
                  <a:picLocks noChangeArrowheads="1" noChangeShapeType="1"/>
                </p:cNvPicPr>
                <p:nvPr/>
              </p:nvPicPr>
              <p:blipFill>
                <a:blip r:embed="rId8">
                  <a:extLst>
                    <a:ext uri="{28A0092B-C50C-407E-A947-70E740481C1C}">
                      <a14:useLocalDpi xmlns:a14="http://schemas.microsoft.com/office/drawing/2010/main" val="0"/>
                    </a:ext>
                  </a:extLst>
                </a:blip>
                <a:srcRect/>
                <a:stretch>
                  <a:fillRect/>
                </a:stretch>
              </p:blipFill>
              <p:spPr bwMode="auto">
                <a:xfrm>
                  <a:off x="0" y="908050"/>
                  <a:ext cx="9144000" cy="5184775"/>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8674" name="Picture 1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5" name="Picture 1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6" name="Rectangle 19"/>
          <p:cNvSpPr>
            <a:spLocks noGrp="1" noChangeArrowheads="1"/>
          </p:cNvSpPr>
          <p:nvPr>
            <p:ph type="ctrTitle"/>
          </p:nvPr>
        </p:nvSpPr>
        <p:spPr>
          <a:xfrm>
            <a:off x="150813" y="150813"/>
            <a:ext cx="7772400" cy="533400"/>
          </a:xfrm>
        </p:spPr>
        <p:txBody>
          <a:bodyPr/>
          <a:lstStyle/>
          <a:p>
            <a:pPr eaLnBrk="1" hangingPunct="1"/>
            <a:r>
              <a:rPr lang="en-GB" smtClean="0"/>
              <a:t>Contents</a:t>
            </a:r>
          </a:p>
        </p:txBody>
      </p:sp>
      <p:sp>
        <p:nvSpPr>
          <p:cNvPr id="28677" name="Rectangle 65"/>
          <p:cNvSpPr>
            <a:spLocks noChangeArrowheads="1"/>
          </p:cNvSpPr>
          <p:nvPr/>
        </p:nvSpPr>
        <p:spPr bwMode="auto">
          <a:xfrm>
            <a:off x="250825" y="2909888"/>
            <a:ext cx="360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5"/>
              </a:buBlip>
            </a:pPr>
            <a:r>
              <a:rPr lang="en-US">
                <a:solidFill>
                  <a:schemeClr val="bg1"/>
                </a:solidFill>
              </a:rPr>
              <a:t>A</a:t>
            </a:r>
            <a:endParaRPr lang="en-GB">
              <a:solidFill>
                <a:schemeClr val="bg1"/>
              </a:solidFill>
            </a:endParaRPr>
          </a:p>
        </p:txBody>
      </p:sp>
      <p:sp>
        <p:nvSpPr>
          <p:cNvPr id="28678" name="Rectangle 66"/>
          <p:cNvSpPr>
            <a:spLocks noChangeArrowheads="1"/>
          </p:cNvSpPr>
          <p:nvPr/>
        </p:nvSpPr>
        <p:spPr bwMode="auto">
          <a:xfrm>
            <a:off x="250825" y="3735388"/>
            <a:ext cx="360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5"/>
              </a:buBlip>
            </a:pPr>
            <a:r>
              <a:rPr lang="en-US">
                <a:solidFill>
                  <a:schemeClr val="bg1"/>
                </a:solidFill>
              </a:rPr>
              <a:t>A</a:t>
            </a:r>
            <a:endParaRPr lang="en-GB">
              <a:solidFill>
                <a:schemeClr val="bg1"/>
              </a:solidFill>
            </a:endParaRPr>
          </a:p>
        </p:txBody>
      </p:sp>
      <p:sp>
        <p:nvSpPr>
          <p:cNvPr id="28679" name="Rectangle 67"/>
          <p:cNvSpPr>
            <a:spLocks noChangeArrowheads="1"/>
          </p:cNvSpPr>
          <p:nvPr/>
        </p:nvSpPr>
        <p:spPr bwMode="auto">
          <a:xfrm>
            <a:off x="250825" y="5384800"/>
            <a:ext cx="360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5"/>
              </a:buBlip>
            </a:pPr>
            <a:r>
              <a:rPr lang="en-US">
                <a:solidFill>
                  <a:schemeClr val="bg1"/>
                </a:solidFill>
              </a:rPr>
              <a:t>A</a:t>
            </a:r>
            <a:endParaRPr lang="en-GB">
              <a:solidFill>
                <a:schemeClr val="bg1"/>
              </a:solidFill>
            </a:endParaRPr>
          </a:p>
        </p:txBody>
      </p:sp>
      <p:sp>
        <p:nvSpPr>
          <p:cNvPr id="28680" name="Rectangle 68"/>
          <p:cNvSpPr>
            <a:spLocks noChangeArrowheads="1"/>
          </p:cNvSpPr>
          <p:nvPr/>
        </p:nvSpPr>
        <p:spPr bwMode="auto">
          <a:xfrm>
            <a:off x="250825" y="4559300"/>
            <a:ext cx="360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5"/>
              </a:buBlip>
            </a:pPr>
            <a:r>
              <a:rPr lang="en-US">
                <a:solidFill>
                  <a:schemeClr val="bg1"/>
                </a:solidFill>
              </a:rPr>
              <a:t>A</a:t>
            </a:r>
            <a:endParaRPr lang="en-GB">
              <a:solidFill>
                <a:schemeClr val="bg1"/>
              </a:solidFill>
            </a:endParaRPr>
          </a:p>
        </p:txBody>
      </p:sp>
      <p:sp>
        <p:nvSpPr>
          <p:cNvPr id="28681" name="Rectangle 69"/>
          <p:cNvSpPr>
            <a:spLocks noChangeArrowheads="1"/>
          </p:cNvSpPr>
          <p:nvPr/>
        </p:nvSpPr>
        <p:spPr bwMode="auto">
          <a:xfrm>
            <a:off x="250825" y="2085975"/>
            <a:ext cx="360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5"/>
              </a:buBlip>
            </a:pPr>
            <a:r>
              <a:rPr lang="en-US">
                <a:solidFill>
                  <a:schemeClr val="bg1"/>
                </a:solidFill>
              </a:rPr>
              <a:t>A</a:t>
            </a:r>
            <a:endParaRPr lang="en-GB">
              <a:solidFill>
                <a:schemeClr val="bg1"/>
              </a:solidFill>
            </a:endParaRPr>
          </a:p>
        </p:txBody>
      </p:sp>
      <p:sp>
        <p:nvSpPr>
          <p:cNvPr id="28682" name="AutoShape 2"/>
          <p:cNvSpPr>
            <a:spLocks noGrp="1" noChangeArrowheads="1"/>
          </p:cNvSpPr>
          <p:nvPr>
            <p:ph type="subTitle" idx="1"/>
          </p:nvPr>
        </p:nvSpPr>
        <p:spPr bwMode="auto">
          <a:xfrm>
            <a:off x="685800" y="2051050"/>
            <a:ext cx="3962400" cy="525463"/>
          </a:xfrm>
          <a:prstGeom prst="roundRect">
            <a:avLst>
              <a:gd name="adj" fmla="val 43579"/>
            </a:avLst>
          </a:prstGeom>
          <a:solidFill>
            <a:srgbClr val="33CC33"/>
          </a:solidFill>
          <a:ln w="38100">
            <a:solidFill>
              <a:srgbClr val="9900CC"/>
            </a:solidFill>
            <a:round/>
            <a:headEnd/>
            <a:tailEnd/>
          </a:ln>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0" numCol="1" anchor="ctr" anchorCtr="0" compatLnSpc="1">
            <a:prstTxWarp prst="textNoShape">
              <a:avLst/>
            </a:prstTxWarp>
          </a:bodyPr>
          <a:lstStyle/>
          <a:p>
            <a:pPr algn="l" eaLnBrk="1" hangingPunct="1">
              <a:lnSpc>
                <a:spcPct val="80000"/>
              </a:lnSpc>
              <a:spcBef>
                <a:spcPct val="0"/>
              </a:spcBef>
            </a:pPr>
            <a:r>
              <a:rPr lang="en-GB" sz="2400" b="1" smtClean="0">
                <a:solidFill>
                  <a:srgbClr val="FFFFFF"/>
                </a:solidFill>
              </a:rPr>
              <a:t>S5.1 Naming circle parts</a:t>
            </a:r>
          </a:p>
        </p:txBody>
      </p:sp>
      <p:sp>
        <p:nvSpPr>
          <p:cNvPr id="28683" name="AutoShape 52"/>
          <p:cNvSpPr>
            <a:spLocks noChangeArrowheads="1"/>
          </p:cNvSpPr>
          <p:nvPr/>
        </p:nvSpPr>
        <p:spPr bwMode="auto">
          <a:xfrm>
            <a:off x="685800" y="4525963"/>
            <a:ext cx="5399088" cy="525462"/>
          </a:xfrm>
          <a:prstGeom prst="roundRect">
            <a:avLst>
              <a:gd name="adj" fmla="val 43579"/>
            </a:avLst>
          </a:prstGeom>
          <a:solidFill>
            <a:schemeClr val="bg1"/>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ctr"/>
          <a:lstStyle/>
          <a:p>
            <a:pPr>
              <a:lnSpc>
                <a:spcPct val="80000"/>
              </a:lnSpc>
            </a:pPr>
            <a:r>
              <a:rPr lang="en-GB" b="1">
                <a:solidFill>
                  <a:srgbClr val="33CC33"/>
                </a:solidFill>
              </a:rPr>
              <a:t>S5.4 Circumference and arc length</a:t>
            </a:r>
          </a:p>
        </p:txBody>
      </p:sp>
      <p:sp>
        <p:nvSpPr>
          <p:cNvPr id="28684" name="AutoShape 55"/>
          <p:cNvSpPr>
            <a:spLocks noChangeArrowheads="1"/>
          </p:cNvSpPr>
          <p:nvPr/>
        </p:nvSpPr>
        <p:spPr bwMode="auto">
          <a:xfrm>
            <a:off x="304800" y="1033463"/>
            <a:ext cx="2362200" cy="719137"/>
          </a:xfrm>
          <a:prstGeom prst="roundRect">
            <a:avLst>
              <a:gd name="adj" fmla="val 43579"/>
            </a:avLst>
          </a:prstGeom>
          <a:solidFill>
            <a:srgbClr val="010066"/>
          </a:solidFill>
          <a:ln w="635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eaLnBrk="0" hangingPunct="0">
              <a:lnSpc>
                <a:spcPct val="90000"/>
              </a:lnSpc>
            </a:pPr>
            <a:r>
              <a:rPr lang="en-GB" sz="3000" b="1">
                <a:solidFill>
                  <a:schemeClr val="bg1"/>
                </a:solidFill>
              </a:rPr>
              <a:t>S5 Circles</a:t>
            </a:r>
            <a:endParaRPr lang="en-GB" sz="3000">
              <a:solidFill>
                <a:schemeClr val="bg1"/>
              </a:solidFill>
            </a:endParaRPr>
          </a:p>
        </p:txBody>
      </p:sp>
      <p:sp>
        <p:nvSpPr>
          <p:cNvPr id="28685" name="AutoShape 57"/>
          <p:cNvSpPr>
            <a:spLocks noChangeArrowheads="1"/>
          </p:cNvSpPr>
          <p:nvPr/>
        </p:nvSpPr>
        <p:spPr bwMode="auto">
          <a:xfrm>
            <a:off x="685800" y="2876550"/>
            <a:ext cx="3598863" cy="525463"/>
          </a:xfrm>
          <a:prstGeom prst="roundRect">
            <a:avLst>
              <a:gd name="adj" fmla="val 43579"/>
            </a:avLst>
          </a:prstGeom>
          <a:solidFill>
            <a:schemeClr val="bg1"/>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ctr"/>
          <a:lstStyle/>
          <a:p>
            <a:r>
              <a:rPr lang="en-GB" b="1">
                <a:solidFill>
                  <a:srgbClr val="33CC33"/>
                </a:solidFill>
              </a:rPr>
              <a:t>S5.2 Angles in a circle</a:t>
            </a:r>
          </a:p>
        </p:txBody>
      </p:sp>
      <p:sp>
        <p:nvSpPr>
          <p:cNvPr id="28686" name="AutoShape 58"/>
          <p:cNvSpPr>
            <a:spLocks noChangeArrowheads="1"/>
          </p:cNvSpPr>
          <p:nvPr/>
        </p:nvSpPr>
        <p:spPr bwMode="auto">
          <a:xfrm>
            <a:off x="685800" y="3700463"/>
            <a:ext cx="4173538" cy="525462"/>
          </a:xfrm>
          <a:prstGeom prst="roundRect">
            <a:avLst>
              <a:gd name="adj" fmla="val 43579"/>
            </a:avLst>
          </a:prstGeom>
          <a:solidFill>
            <a:schemeClr val="bg1"/>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ctr"/>
          <a:lstStyle/>
          <a:p>
            <a:pPr>
              <a:lnSpc>
                <a:spcPct val="80000"/>
              </a:lnSpc>
            </a:pPr>
            <a:r>
              <a:rPr lang="en-GB" b="1">
                <a:solidFill>
                  <a:srgbClr val="33CC33"/>
                </a:solidFill>
              </a:rPr>
              <a:t>S5.3 Tangents and chords</a:t>
            </a:r>
          </a:p>
        </p:txBody>
      </p:sp>
      <p:sp>
        <p:nvSpPr>
          <p:cNvPr id="28687" name="AutoShape 59"/>
          <p:cNvSpPr>
            <a:spLocks noChangeArrowheads="1"/>
          </p:cNvSpPr>
          <p:nvPr/>
        </p:nvSpPr>
        <p:spPr bwMode="auto">
          <a:xfrm>
            <a:off x="685800" y="5351463"/>
            <a:ext cx="5181600" cy="525462"/>
          </a:xfrm>
          <a:prstGeom prst="roundRect">
            <a:avLst>
              <a:gd name="adj" fmla="val 43579"/>
            </a:avLst>
          </a:prstGeom>
          <a:noFill/>
          <a:ln w="38100">
            <a:solidFill>
              <a:srgbClr val="9900CC"/>
            </a:solidFill>
            <a:round/>
            <a:headEnd/>
            <a:tailEnd/>
          </a:ln>
          <a:effectLst/>
          <a:extLst>
            <a:ext uri="{909E8E84-426E-40DD-AFC4-6F175D3DCCD1}">
              <a14:hiddenFill xmlns:a14="http://schemas.microsoft.com/office/drawing/2010/main">
                <a:solidFill>
                  <a:srgbClr val="33CC33"/>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ctr"/>
          <a:lstStyle/>
          <a:p>
            <a:pPr>
              <a:lnSpc>
                <a:spcPct val="80000"/>
              </a:lnSpc>
            </a:pPr>
            <a:r>
              <a:rPr lang="en-GB" b="1">
                <a:solidFill>
                  <a:srgbClr val="33CC33"/>
                </a:solidFill>
              </a:rPr>
              <a:t>S5.5 Areas of circles and sectors</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43" name="Picture 3" descr="right_button">
            <a:hlinkClick r:id="" action="ppaction://hlinkshowjump?jump=next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4" name="Picture 4" descr="left_button">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5" name="Rectangle 5"/>
          <p:cNvSpPr>
            <a:spLocks noGrp="1" noChangeArrowheads="1"/>
          </p:cNvSpPr>
          <p:nvPr>
            <p:ph type="title" idx="4294967295"/>
          </p:nvPr>
        </p:nvSpPr>
        <p:spPr>
          <a:xfrm>
            <a:off x="152400" y="152400"/>
            <a:ext cx="7772400" cy="609600"/>
          </a:xfrm>
          <a:noFill/>
        </p:spPr>
        <p:txBody>
          <a:bodyPr/>
          <a:lstStyle/>
          <a:p>
            <a:pPr eaLnBrk="1" hangingPunct="1"/>
            <a:r>
              <a:rPr lang="en-GB" sz="2500" smtClean="0">
                <a:solidFill>
                  <a:srgbClr val="5B0091"/>
                </a:solidFill>
              </a:rPr>
              <a:t>The alternate segment theorem</a:t>
            </a:r>
            <a:endParaRPr lang="en-GB" sz="2500" smtClean="0"/>
          </a:p>
        </p:txBody>
      </p:sp>
      <p:grpSp>
        <p:nvGrpSpPr>
          <p:cNvPr id="10246" name="Group 6"/>
          <p:cNvGrpSpPr>
            <a:grpSpLocks/>
          </p:cNvGrpSpPr>
          <p:nvPr/>
        </p:nvGrpSpPr>
        <p:grpSpPr bwMode="auto">
          <a:xfrm>
            <a:off x="7304088" y="115888"/>
            <a:ext cx="576262" cy="576262"/>
            <a:chOff x="4601" y="73"/>
            <a:chExt cx="363" cy="363"/>
          </a:xfrm>
        </p:grpSpPr>
        <p:pic>
          <p:nvPicPr>
            <p:cNvPr id="10247" name="Picture 7" descr="flash ico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39" y="108"/>
              <a:ext cx="28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8" name="Oval 8"/>
            <p:cNvSpPr>
              <a:spLocks noChangeAspect="1" noChangeArrowheads="1"/>
            </p:cNvSpPr>
            <p:nvPr/>
          </p:nvSpPr>
          <p:spPr bwMode="auto">
            <a:xfrm>
              <a:off x="4601" y="73"/>
              <a:ext cx="363" cy="363"/>
            </a:xfrm>
            <a:prstGeom prst="ellipse">
              <a:avLst/>
            </a:prstGeom>
            <a:noFill/>
            <a:ln w="127000">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sp>
          <p:nvSpPr>
            <p:cNvPr id="10249" name="Oval 9"/>
            <p:cNvSpPr>
              <a:spLocks noChangeAspect="1" noChangeArrowheads="1"/>
            </p:cNvSpPr>
            <p:nvPr/>
          </p:nvSpPr>
          <p:spPr bwMode="auto">
            <a:xfrm>
              <a:off x="4629" y="106"/>
              <a:ext cx="295" cy="295"/>
            </a:xfrm>
            <a:prstGeom prst="ellipse">
              <a:avLst/>
            </a:prstGeom>
            <a:noFill/>
            <a:ln w="25400">
              <a:solidFill>
                <a:srgbClr val="01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grpSp>
    </p:spTree>
    <p:controls>
      <mc:AlternateContent xmlns:mc="http://schemas.openxmlformats.org/markup-compatibility/2006">
        <mc:Choice xmlns:v="urn:schemas-microsoft-com:vml" Requires="v">
          <p:control spid="10242" r:id="rId2" imgW="9142857" imgH="5185068"/>
        </mc:Choice>
        <mc:Fallback>
          <p:control r:id="rId2" imgW="9142857" imgH="5185068">
            <p:pic>
              <p:nvPicPr>
                <p:cNvPr id="0" name="ShockwaveFlash1"/>
                <p:cNvPicPr preferRelativeResize="0">
                  <a:picLocks noChangeArrowheads="1" noChangeShapeType="1"/>
                </p:cNvPicPr>
                <p:nvPr/>
              </p:nvPicPr>
              <p:blipFill>
                <a:blip r:embed="rId8">
                  <a:extLst>
                    <a:ext uri="{28A0092B-C50C-407E-A947-70E740481C1C}">
                      <a14:useLocalDpi xmlns:a14="http://schemas.microsoft.com/office/drawing/2010/main" val="0"/>
                    </a:ext>
                  </a:extLst>
                </a:blip>
                <a:srcRect/>
                <a:stretch>
                  <a:fillRect/>
                </a:stretch>
              </p:blipFill>
              <p:spPr bwMode="auto">
                <a:xfrm>
                  <a:off x="0" y="908050"/>
                  <a:ext cx="9144000" cy="5184775"/>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7106" name="Rectangle 68"/>
          <p:cNvSpPr>
            <a:spLocks noChangeArrowheads="1"/>
          </p:cNvSpPr>
          <p:nvPr/>
        </p:nvSpPr>
        <p:spPr bwMode="auto">
          <a:xfrm>
            <a:off x="250825" y="2909888"/>
            <a:ext cx="360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3"/>
              </a:buBlip>
            </a:pPr>
            <a:r>
              <a:rPr lang="en-US">
                <a:solidFill>
                  <a:schemeClr val="bg1"/>
                </a:solidFill>
              </a:rPr>
              <a:t>A</a:t>
            </a:r>
            <a:endParaRPr lang="en-GB">
              <a:solidFill>
                <a:schemeClr val="bg1"/>
              </a:solidFill>
            </a:endParaRPr>
          </a:p>
        </p:txBody>
      </p:sp>
      <p:sp>
        <p:nvSpPr>
          <p:cNvPr id="47107" name="Rectangle 69"/>
          <p:cNvSpPr>
            <a:spLocks noChangeArrowheads="1"/>
          </p:cNvSpPr>
          <p:nvPr/>
        </p:nvSpPr>
        <p:spPr bwMode="auto">
          <a:xfrm>
            <a:off x="250825" y="3735388"/>
            <a:ext cx="360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3"/>
              </a:buBlip>
            </a:pPr>
            <a:r>
              <a:rPr lang="en-US">
                <a:solidFill>
                  <a:schemeClr val="bg1"/>
                </a:solidFill>
              </a:rPr>
              <a:t>A</a:t>
            </a:r>
            <a:endParaRPr lang="en-GB">
              <a:solidFill>
                <a:schemeClr val="bg1"/>
              </a:solidFill>
            </a:endParaRPr>
          </a:p>
        </p:txBody>
      </p:sp>
      <p:sp>
        <p:nvSpPr>
          <p:cNvPr id="47108" name="Rectangle 70"/>
          <p:cNvSpPr>
            <a:spLocks noChangeArrowheads="1"/>
          </p:cNvSpPr>
          <p:nvPr/>
        </p:nvSpPr>
        <p:spPr bwMode="auto">
          <a:xfrm>
            <a:off x="250825" y="5384800"/>
            <a:ext cx="360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3"/>
              </a:buBlip>
            </a:pPr>
            <a:r>
              <a:rPr lang="en-US">
                <a:solidFill>
                  <a:schemeClr val="bg1"/>
                </a:solidFill>
              </a:rPr>
              <a:t>A</a:t>
            </a:r>
            <a:endParaRPr lang="en-GB">
              <a:solidFill>
                <a:schemeClr val="bg1"/>
              </a:solidFill>
            </a:endParaRPr>
          </a:p>
        </p:txBody>
      </p:sp>
      <p:sp>
        <p:nvSpPr>
          <p:cNvPr id="47109" name="Rectangle 71"/>
          <p:cNvSpPr>
            <a:spLocks noChangeArrowheads="1"/>
          </p:cNvSpPr>
          <p:nvPr/>
        </p:nvSpPr>
        <p:spPr bwMode="auto">
          <a:xfrm>
            <a:off x="250825" y="4559300"/>
            <a:ext cx="360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3"/>
              </a:buBlip>
            </a:pPr>
            <a:r>
              <a:rPr lang="en-US">
                <a:solidFill>
                  <a:schemeClr val="bg1"/>
                </a:solidFill>
              </a:rPr>
              <a:t>A</a:t>
            </a:r>
            <a:endParaRPr lang="en-GB">
              <a:solidFill>
                <a:schemeClr val="bg1"/>
              </a:solidFill>
            </a:endParaRPr>
          </a:p>
        </p:txBody>
      </p:sp>
      <p:sp>
        <p:nvSpPr>
          <p:cNvPr id="47110" name="Rectangle 72"/>
          <p:cNvSpPr>
            <a:spLocks noChangeArrowheads="1"/>
          </p:cNvSpPr>
          <p:nvPr/>
        </p:nvSpPr>
        <p:spPr bwMode="auto">
          <a:xfrm>
            <a:off x="250825" y="2085975"/>
            <a:ext cx="360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3"/>
              </a:buBlip>
            </a:pPr>
            <a:r>
              <a:rPr lang="en-US">
                <a:solidFill>
                  <a:schemeClr val="bg1"/>
                </a:solidFill>
              </a:rPr>
              <a:t>A</a:t>
            </a:r>
            <a:endParaRPr lang="en-GB">
              <a:solidFill>
                <a:schemeClr val="bg1"/>
              </a:solidFill>
            </a:endParaRPr>
          </a:p>
        </p:txBody>
      </p:sp>
      <p:sp>
        <p:nvSpPr>
          <p:cNvPr id="47111" name="AutoShape 2"/>
          <p:cNvSpPr>
            <a:spLocks noGrp="1" noChangeArrowheads="1"/>
          </p:cNvSpPr>
          <p:nvPr>
            <p:ph type="subTitle" idx="1"/>
          </p:nvPr>
        </p:nvSpPr>
        <p:spPr bwMode="auto">
          <a:xfrm>
            <a:off x="685800" y="4525963"/>
            <a:ext cx="5399088" cy="525462"/>
          </a:xfrm>
          <a:prstGeom prst="roundRect">
            <a:avLst>
              <a:gd name="adj" fmla="val 43579"/>
            </a:avLst>
          </a:prstGeom>
          <a:solidFill>
            <a:srgbClr val="33CC33"/>
          </a:solidFill>
          <a:ln w="38100">
            <a:solidFill>
              <a:srgbClr val="9900CC"/>
            </a:solidFill>
            <a:round/>
            <a:headEnd/>
            <a:tailEnd/>
          </a:ln>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0" numCol="1" anchor="ctr" anchorCtr="0" compatLnSpc="1">
            <a:prstTxWarp prst="textNoShape">
              <a:avLst/>
            </a:prstTxWarp>
          </a:bodyPr>
          <a:lstStyle/>
          <a:p>
            <a:pPr algn="l" eaLnBrk="1" hangingPunct="1">
              <a:lnSpc>
                <a:spcPct val="80000"/>
              </a:lnSpc>
              <a:spcBef>
                <a:spcPct val="0"/>
              </a:spcBef>
            </a:pPr>
            <a:r>
              <a:rPr lang="en-GB" sz="2400" b="1" smtClean="0">
                <a:solidFill>
                  <a:schemeClr val="bg1"/>
                </a:solidFill>
              </a:rPr>
              <a:t>S5.4 Circumference and arc length</a:t>
            </a:r>
          </a:p>
        </p:txBody>
      </p:sp>
      <p:pic>
        <p:nvPicPr>
          <p:cNvPr id="47112" name="Picture 10" descr="right_button">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13" name="Picture 11" descr="left_button">
            <a:hlinkClick r:id="" action="ppaction://hlinkshowjump?jump=previous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14" name="Rectangle 20"/>
          <p:cNvSpPr>
            <a:spLocks noGrp="1" noChangeArrowheads="1"/>
          </p:cNvSpPr>
          <p:nvPr>
            <p:ph type="ctrTitle"/>
          </p:nvPr>
        </p:nvSpPr>
        <p:spPr>
          <a:xfrm>
            <a:off x="150813" y="150813"/>
            <a:ext cx="7772400" cy="533400"/>
          </a:xfrm>
        </p:spPr>
        <p:txBody>
          <a:bodyPr/>
          <a:lstStyle/>
          <a:p>
            <a:pPr eaLnBrk="1" hangingPunct="1"/>
            <a:r>
              <a:rPr lang="en-GB" smtClean="0"/>
              <a:t>Contents</a:t>
            </a:r>
          </a:p>
        </p:txBody>
      </p:sp>
      <p:sp>
        <p:nvSpPr>
          <p:cNvPr id="47115" name="AutoShape 58"/>
          <p:cNvSpPr>
            <a:spLocks noChangeArrowheads="1"/>
          </p:cNvSpPr>
          <p:nvPr/>
        </p:nvSpPr>
        <p:spPr bwMode="auto">
          <a:xfrm>
            <a:off x="304800" y="1033463"/>
            <a:ext cx="2362200" cy="719137"/>
          </a:xfrm>
          <a:prstGeom prst="roundRect">
            <a:avLst>
              <a:gd name="adj" fmla="val 43579"/>
            </a:avLst>
          </a:prstGeom>
          <a:solidFill>
            <a:srgbClr val="010066"/>
          </a:solidFill>
          <a:ln w="635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eaLnBrk="0" hangingPunct="0">
              <a:lnSpc>
                <a:spcPct val="90000"/>
              </a:lnSpc>
            </a:pPr>
            <a:r>
              <a:rPr lang="en-GB" sz="3000" b="1">
                <a:solidFill>
                  <a:schemeClr val="bg1"/>
                </a:solidFill>
              </a:rPr>
              <a:t>S5 Circles</a:t>
            </a:r>
            <a:endParaRPr lang="en-GB" sz="3000">
              <a:solidFill>
                <a:schemeClr val="bg1"/>
              </a:solidFill>
            </a:endParaRPr>
          </a:p>
        </p:txBody>
      </p:sp>
      <p:sp>
        <p:nvSpPr>
          <p:cNvPr id="47116" name="AutoShape 59"/>
          <p:cNvSpPr>
            <a:spLocks noChangeArrowheads="1"/>
          </p:cNvSpPr>
          <p:nvPr/>
        </p:nvSpPr>
        <p:spPr bwMode="auto">
          <a:xfrm>
            <a:off x="685800" y="2051050"/>
            <a:ext cx="3962400" cy="525463"/>
          </a:xfrm>
          <a:prstGeom prst="roundRect">
            <a:avLst>
              <a:gd name="adj" fmla="val 43579"/>
            </a:avLst>
          </a:prstGeom>
          <a:solidFill>
            <a:schemeClr val="bg1"/>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ctr"/>
          <a:lstStyle/>
          <a:p>
            <a:pPr>
              <a:lnSpc>
                <a:spcPct val="80000"/>
              </a:lnSpc>
            </a:pPr>
            <a:r>
              <a:rPr lang="en-GB" b="1">
                <a:solidFill>
                  <a:srgbClr val="33CC33"/>
                </a:solidFill>
              </a:rPr>
              <a:t>S5.1 Naming circle parts</a:t>
            </a:r>
          </a:p>
        </p:txBody>
      </p:sp>
      <p:sp>
        <p:nvSpPr>
          <p:cNvPr id="47117" name="AutoShape 60"/>
          <p:cNvSpPr>
            <a:spLocks noChangeArrowheads="1"/>
          </p:cNvSpPr>
          <p:nvPr/>
        </p:nvSpPr>
        <p:spPr bwMode="auto">
          <a:xfrm>
            <a:off x="685800" y="2876550"/>
            <a:ext cx="3598863" cy="525463"/>
          </a:xfrm>
          <a:prstGeom prst="roundRect">
            <a:avLst>
              <a:gd name="adj" fmla="val 43579"/>
            </a:avLst>
          </a:prstGeom>
          <a:solidFill>
            <a:schemeClr val="bg1"/>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ctr"/>
          <a:lstStyle/>
          <a:p>
            <a:r>
              <a:rPr lang="en-GB" b="1">
                <a:solidFill>
                  <a:srgbClr val="33CC33"/>
                </a:solidFill>
              </a:rPr>
              <a:t>S5.2 Angles in a circle</a:t>
            </a:r>
          </a:p>
        </p:txBody>
      </p:sp>
      <p:sp>
        <p:nvSpPr>
          <p:cNvPr id="47118" name="AutoShape 61"/>
          <p:cNvSpPr>
            <a:spLocks noChangeArrowheads="1"/>
          </p:cNvSpPr>
          <p:nvPr/>
        </p:nvSpPr>
        <p:spPr bwMode="auto">
          <a:xfrm>
            <a:off x="685800" y="3700463"/>
            <a:ext cx="4173538" cy="525462"/>
          </a:xfrm>
          <a:prstGeom prst="roundRect">
            <a:avLst>
              <a:gd name="adj" fmla="val 43579"/>
            </a:avLst>
          </a:prstGeom>
          <a:solidFill>
            <a:schemeClr val="bg1"/>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ctr"/>
          <a:lstStyle/>
          <a:p>
            <a:pPr>
              <a:lnSpc>
                <a:spcPct val="80000"/>
              </a:lnSpc>
            </a:pPr>
            <a:r>
              <a:rPr lang="en-GB" b="1">
                <a:solidFill>
                  <a:srgbClr val="33CC33"/>
                </a:solidFill>
              </a:rPr>
              <a:t>S5.3 Tangents and chords</a:t>
            </a:r>
          </a:p>
        </p:txBody>
      </p:sp>
      <p:sp>
        <p:nvSpPr>
          <p:cNvPr id="47119" name="AutoShape 62"/>
          <p:cNvSpPr>
            <a:spLocks noChangeArrowheads="1"/>
          </p:cNvSpPr>
          <p:nvPr/>
        </p:nvSpPr>
        <p:spPr bwMode="auto">
          <a:xfrm>
            <a:off x="685800" y="5351463"/>
            <a:ext cx="5181600" cy="525462"/>
          </a:xfrm>
          <a:prstGeom prst="roundRect">
            <a:avLst>
              <a:gd name="adj" fmla="val 43579"/>
            </a:avLst>
          </a:prstGeom>
          <a:noFill/>
          <a:ln w="38100">
            <a:solidFill>
              <a:srgbClr val="9900CC"/>
            </a:solidFill>
            <a:round/>
            <a:headEnd/>
            <a:tailEnd/>
          </a:ln>
          <a:effectLst/>
          <a:extLst>
            <a:ext uri="{909E8E84-426E-40DD-AFC4-6F175D3DCCD1}">
              <a14:hiddenFill xmlns:a14="http://schemas.microsoft.com/office/drawing/2010/main">
                <a:solidFill>
                  <a:srgbClr val="33CC33"/>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ctr"/>
          <a:lstStyle/>
          <a:p>
            <a:pPr>
              <a:lnSpc>
                <a:spcPct val="80000"/>
              </a:lnSpc>
            </a:pPr>
            <a:r>
              <a:rPr lang="en-GB" b="1">
                <a:solidFill>
                  <a:srgbClr val="33CC33"/>
                </a:solidFill>
              </a:rPr>
              <a:t>S5.5 Areas of circles and sectors</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93547" name="Group 11"/>
          <p:cNvGrpSpPr>
            <a:grpSpLocks/>
          </p:cNvGrpSpPr>
          <p:nvPr/>
        </p:nvGrpSpPr>
        <p:grpSpPr bwMode="auto">
          <a:xfrm>
            <a:off x="425450" y="3886200"/>
            <a:ext cx="8291513" cy="2087563"/>
            <a:chOff x="268" y="2448"/>
            <a:chExt cx="5223" cy="1315"/>
          </a:xfrm>
        </p:grpSpPr>
        <p:sp>
          <p:nvSpPr>
            <p:cNvPr id="48137" name="Rectangle 10"/>
            <p:cNvSpPr>
              <a:spLocks noChangeArrowheads="1"/>
            </p:cNvSpPr>
            <p:nvPr/>
          </p:nvSpPr>
          <p:spPr bwMode="auto">
            <a:xfrm>
              <a:off x="268" y="2448"/>
              <a:ext cx="5223" cy="1315"/>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wrap="none" anchor="ctr"/>
            <a:lstStyle/>
            <a:p>
              <a:endParaRPr lang="en-US"/>
            </a:p>
          </p:txBody>
        </p:sp>
        <p:sp>
          <p:nvSpPr>
            <p:cNvPr id="48138" name="Rectangle 9"/>
            <p:cNvSpPr>
              <a:spLocks noChangeArrowheads="1"/>
            </p:cNvSpPr>
            <p:nvPr/>
          </p:nvSpPr>
          <p:spPr bwMode="auto">
            <a:xfrm>
              <a:off x="307" y="2501"/>
              <a:ext cx="5145" cy="1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l-GR">
                  <a:latin typeface="Times New Roman" pitchFamily="18" charset="0"/>
                </a:rPr>
                <a:t>π</a:t>
              </a:r>
              <a:r>
                <a:rPr lang="en-GB"/>
                <a:t> = 3.141592653589793238462643383279502884197169</a:t>
              </a:r>
            </a:p>
            <a:p>
              <a:r>
                <a:rPr lang="en-GB"/>
                <a:t>39937510582097494459230781640628620899862803482</a:t>
              </a:r>
            </a:p>
            <a:p>
              <a:r>
                <a:rPr lang="en-GB"/>
                <a:t>53421170679821480865132823066470938446095505822</a:t>
              </a:r>
            </a:p>
            <a:p>
              <a:r>
                <a:rPr lang="en-GB"/>
                <a:t>31725359408128481117450284102701938521105559644</a:t>
              </a:r>
            </a:p>
            <a:p>
              <a:r>
                <a:rPr lang="en-GB"/>
                <a:t>62294895493038196 (to 200 decimal places)!</a:t>
              </a:r>
            </a:p>
          </p:txBody>
        </p:sp>
      </p:grpSp>
      <p:pic>
        <p:nvPicPr>
          <p:cNvPr id="48131"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2"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3" name="Rectangle 4"/>
          <p:cNvSpPr>
            <a:spLocks noGrp="1" noChangeArrowheads="1"/>
          </p:cNvSpPr>
          <p:nvPr>
            <p:ph type="title" idx="4294967295"/>
          </p:nvPr>
        </p:nvSpPr>
        <p:spPr>
          <a:xfrm>
            <a:off x="150813" y="150813"/>
            <a:ext cx="7805737" cy="633412"/>
          </a:xfrm>
          <a:noFill/>
        </p:spPr>
        <p:txBody>
          <a:bodyPr/>
          <a:lstStyle/>
          <a:p>
            <a:pPr eaLnBrk="1" hangingPunct="1"/>
            <a:r>
              <a:rPr lang="en-US" smtClean="0"/>
              <a:t>The value of </a:t>
            </a:r>
            <a:r>
              <a:rPr lang="el-GR" i="1" smtClean="0">
                <a:latin typeface="Times New Roman" pitchFamily="18" charset="0"/>
                <a:cs typeface="Times New Roman" pitchFamily="18" charset="0"/>
              </a:rPr>
              <a:t>π</a:t>
            </a:r>
            <a:r>
              <a:rPr lang="en-US" smtClean="0"/>
              <a:t> </a:t>
            </a:r>
            <a:endParaRPr lang="en-GB" smtClean="0"/>
          </a:p>
        </p:txBody>
      </p:sp>
      <p:sp>
        <p:nvSpPr>
          <p:cNvPr id="48134" name="Text Box 5"/>
          <p:cNvSpPr txBox="1">
            <a:spLocks noChangeArrowheads="1"/>
          </p:cNvSpPr>
          <p:nvPr/>
        </p:nvSpPr>
        <p:spPr bwMode="auto">
          <a:xfrm>
            <a:off x="319088" y="1196975"/>
            <a:ext cx="7637462"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rgbClr val="000066"/>
                </a:solidFill>
              </a:rPr>
              <a:t>For any circle the circumference is always just over three times bigger than the radius.</a:t>
            </a:r>
          </a:p>
        </p:txBody>
      </p:sp>
      <p:sp>
        <p:nvSpPr>
          <p:cNvPr id="193542" name="Text Box 6"/>
          <p:cNvSpPr txBox="1">
            <a:spLocks noChangeArrowheads="1"/>
          </p:cNvSpPr>
          <p:nvPr/>
        </p:nvSpPr>
        <p:spPr bwMode="auto">
          <a:xfrm>
            <a:off x="319088" y="2228850"/>
            <a:ext cx="46767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The exact number is called </a:t>
            </a:r>
            <a:r>
              <a:rPr lang="el-GR">
                <a:latin typeface="Times New Roman" pitchFamily="18" charset="0"/>
              </a:rPr>
              <a:t>π</a:t>
            </a:r>
            <a:r>
              <a:rPr lang="en-US"/>
              <a:t> (pi).</a:t>
            </a:r>
            <a:endParaRPr lang="el-GR"/>
          </a:p>
        </p:txBody>
      </p:sp>
      <p:sp>
        <p:nvSpPr>
          <p:cNvPr id="193543" name="Text Box 7"/>
          <p:cNvSpPr txBox="1">
            <a:spLocks noChangeArrowheads="1"/>
          </p:cNvSpPr>
          <p:nvPr/>
        </p:nvSpPr>
        <p:spPr bwMode="auto">
          <a:xfrm>
            <a:off x="319088" y="2895600"/>
            <a:ext cx="877252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We use the symbol </a:t>
            </a:r>
            <a:r>
              <a:rPr lang="el-GR">
                <a:latin typeface="Times New Roman" pitchFamily="18" charset="0"/>
                <a:cs typeface="Times New Roman" pitchFamily="18" charset="0"/>
              </a:rPr>
              <a:t>π</a:t>
            </a:r>
            <a:r>
              <a:rPr lang="en-US"/>
              <a:t> because the number cannot be written exactly.</a:t>
            </a:r>
            <a:endParaRPr lang="el-G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354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354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935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3542" grpId="0"/>
      <p:bldP spid="193543" grpId="0"/>
    </p:bld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9154"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5"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6" name="Rectangle 4"/>
          <p:cNvSpPr>
            <a:spLocks noGrp="1" noChangeArrowheads="1"/>
          </p:cNvSpPr>
          <p:nvPr>
            <p:ph type="title" idx="4294967295"/>
          </p:nvPr>
        </p:nvSpPr>
        <p:spPr>
          <a:xfrm>
            <a:off x="150813" y="150813"/>
            <a:ext cx="7805737" cy="633412"/>
          </a:xfrm>
          <a:noFill/>
        </p:spPr>
        <p:txBody>
          <a:bodyPr/>
          <a:lstStyle/>
          <a:p>
            <a:pPr eaLnBrk="1" hangingPunct="1"/>
            <a:r>
              <a:rPr lang="en-US" smtClean="0"/>
              <a:t>Approximations for the value of </a:t>
            </a:r>
            <a:r>
              <a:rPr lang="el-GR" i="1" smtClean="0">
                <a:latin typeface="Times New Roman" pitchFamily="18" charset="0"/>
                <a:cs typeface="Times New Roman" pitchFamily="18" charset="0"/>
              </a:rPr>
              <a:t>π</a:t>
            </a:r>
            <a:r>
              <a:rPr lang="en-US" smtClean="0"/>
              <a:t> </a:t>
            </a:r>
            <a:endParaRPr lang="en-GB" smtClean="0"/>
          </a:p>
        </p:txBody>
      </p:sp>
      <p:sp>
        <p:nvSpPr>
          <p:cNvPr id="49157" name="Text Box 5"/>
          <p:cNvSpPr txBox="1">
            <a:spLocks noChangeArrowheads="1"/>
          </p:cNvSpPr>
          <p:nvPr/>
        </p:nvSpPr>
        <p:spPr bwMode="auto">
          <a:xfrm>
            <a:off x="279400" y="1196975"/>
            <a:ext cx="7637463"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solidFill>
                  <a:srgbClr val="000066"/>
                </a:solidFill>
              </a:rPr>
              <a:t>When we are doing calculations involving the value </a:t>
            </a:r>
            <a:r>
              <a:rPr lang="el-GR">
                <a:solidFill>
                  <a:srgbClr val="000066"/>
                </a:solidFill>
                <a:latin typeface="Times New Roman" pitchFamily="18" charset="0"/>
                <a:cs typeface="Times New Roman" pitchFamily="18" charset="0"/>
              </a:rPr>
              <a:t>π</a:t>
            </a:r>
            <a:r>
              <a:rPr lang="en-US">
                <a:solidFill>
                  <a:srgbClr val="000066"/>
                </a:solidFill>
              </a:rPr>
              <a:t> we have to use an approximation for the value.</a:t>
            </a:r>
            <a:endParaRPr lang="el-GR">
              <a:solidFill>
                <a:srgbClr val="000066"/>
              </a:solidFill>
            </a:endParaRPr>
          </a:p>
        </p:txBody>
      </p:sp>
      <p:sp>
        <p:nvSpPr>
          <p:cNvPr id="195590" name="Text Box 6"/>
          <p:cNvSpPr txBox="1">
            <a:spLocks noChangeArrowheads="1"/>
          </p:cNvSpPr>
          <p:nvPr/>
        </p:nvSpPr>
        <p:spPr bwMode="auto">
          <a:xfrm>
            <a:off x="279400" y="2171700"/>
            <a:ext cx="57277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For a rough approximation we can use 3.</a:t>
            </a:r>
            <a:endParaRPr lang="el-GR"/>
          </a:p>
        </p:txBody>
      </p:sp>
      <p:grpSp>
        <p:nvGrpSpPr>
          <p:cNvPr id="195591" name="Group 7"/>
          <p:cNvGrpSpPr>
            <a:grpSpLocks/>
          </p:cNvGrpSpPr>
          <p:nvPr/>
        </p:nvGrpSpPr>
        <p:grpSpPr bwMode="auto">
          <a:xfrm>
            <a:off x="279400" y="2781300"/>
            <a:ext cx="5908675" cy="844550"/>
            <a:chOff x="201" y="1809"/>
            <a:chExt cx="3722" cy="532"/>
          </a:xfrm>
        </p:grpSpPr>
        <p:sp>
          <p:nvSpPr>
            <p:cNvPr id="49163" name="Text Box 8"/>
            <p:cNvSpPr txBox="1">
              <a:spLocks noChangeArrowheads="1"/>
            </p:cNvSpPr>
            <p:nvPr/>
          </p:nvSpPr>
          <p:spPr bwMode="auto">
            <a:xfrm>
              <a:off x="201" y="1867"/>
              <a:ext cx="372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Better approximations are 3.14 or        .</a:t>
              </a:r>
              <a:endParaRPr lang="el-GR"/>
            </a:p>
          </p:txBody>
        </p:sp>
        <p:grpSp>
          <p:nvGrpSpPr>
            <p:cNvPr id="49164" name="Group 9"/>
            <p:cNvGrpSpPr>
              <a:grpSpLocks/>
            </p:cNvGrpSpPr>
            <p:nvPr/>
          </p:nvGrpSpPr>
          <p:grpSpPr bwMode="auto">
            <a:xfrm>
              <a:off x="3152" y="1809"/>
              <a:ext cx="330" cy="532"/>
              <a:chOff x="3502" y="2172"/>
              <a:chExt cx="330" cy="532"/>
            </a:xfrm>
          </p:grpSpPr>
          <p:sp>
            <p:nvSpPr>
              <p:cNvPr id="49165" name="Text Box 10"/>
              <p:cNvSpPr txBox="1">
                <a:spLocks noChangeArrowheads="1"/>
              </p:cNvSpPr>
              <p:nvPr/>
            </p:nvSpPr>
            <p:spPr bwMode="auto">
              <a:xfrm>
                <a:off x="3502" y="2172"/>
                <a:ext cx="33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22</a:t>
                </a:r>
                <a:endParaRPr lang="en-GB"/>
              </a:p>
            </p:txBody>
          </p:sp>
          <p:sp>
            <p:nvSpPr>
              <p:cNvPr id="49166" name="Line 11"/>
              <p:cNvSpPr>
                <a:spLocks noChangeShapeType="1"/>
              </p:cNvSpPr>
              <p:nvPr/>
            </p:nvSpPr>
            <p:spPr bwMode="auto">
              <a:xfrm>
                <a:off x="3513" y="2432"/>
                <a:ext cx="307"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9167" name="Text Box 12"/>
              <p:cNvSpPr txBox="1">
                <a:spLocks noChangeArrowheads="1"/>
              </p:cNvSpPr>
              <p:nvPr/>
            </p:nvSpPr>
            <p:spPr bwMode="auto">
              <a:xfrm>
                <a:off x="3556" y="2416"/>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7</a:t>
                </a:r>
                <a:endParaRPr lang="en-GB"/>
              </a:p>
            </p:txBody>
          </p:sp>
        </p:grpSp>
      </p:grpSp>
      <p:sp>
        <p:nvSpPr>
          <p:cNvPr id="195597" name="Text Box 13"/>
          <p:cNvSpPr txBox="1">
            <a:spLocks noChangeArrowheads="1"/>
          </p:cNvSpPr>
          <p:nvPr/>
        </p:nvSpPr>
        <p:spPr bwMode="auto">
          <a:xfrm>
            <a:off x="279400" y="3779838"/>
            <a:ext cx="62690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We can also use the </a:t>
            </a:r>
            <a:r>
              <a:rPr lang="el-GR">
                <a:solidFill>
                  <a:srgbClr val="000066"/>
                </a:solidFill>
                <a:latin typeface="Times New Roman" pitchFamily="18" charset="0"/>
                <a:cs typeface="Times New Roman" pitchFamily="18" charset="0"/>
              </a:rPr>
              <a:t>π</a:t>
            </a:r>
            <a:r>
              <a:rPr lang="en-US"/>
              <a:t> button on a calculator.</a:t>
            </a:r>
            <a:endParaRPr lang="el-GR"/>
          </a:p>
        </p:txBody>
      </p:sp>
      <p:sp>
        <p:nvSpPr>
          <p:cNvPr id="195598" name="Text Box 14"/>
          <p:cNvSpPr txBox="1">
            <a:spLocks noChangeArrowheads="1"/>
          </p:cNvSpPr>
          <p:nvPr/>
        </p:nvSpPr>
        <p:spPr bwMode="auto">
          <a:xfrm>
            <a:off x="279400" y="4387850"/>
            <a:ext cx="7677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Most questions will tell you what approximations to use.</a:t>
            </a:r>
            <a:endParaRPr lang="en-GB"/>
          </a:p>
        </p:txBody>
      </p:sp>
      <p:sp>
        <p:nvSpPr>
          <p:cNvPr id="195599" name="Text Box 15"/>
          <p:cNvSpPr txBox="1">
            <a:spLocks noChangeArrowheads="1"/>
          </p:cNvSpPr>
          <p:nvPr/>
        </p:nvSpPr>
        <p:spPr bwMode="auto">
          <a:xfrm>
            <a:off x="279400" y="4997450"/>
            <a:ext cx="8682038"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When a calculation has lots of steps we write </a:t>
            </a:r>
            <a:r>
              <a:rPr lang="el-GR">
                <a:solidFill>
                  <a:srgbClr val="000066"/>
                </a:solidFill>
                <a:latin typeface="Times New Roman" pitchFamily="18" charset="0"/>
                <a:cs typeface="Times New Roman" pitchFamily="18" charset="0"/>
              </a:rPr>
              <a:t>π</a:t>
            </a:r>
            <a:r>
              <a:rPr lang="en-US"/>
              <a:t> as a symbol throughout and evaluate it at the end, if necessary.</a:t>
            </a:r>
            <a:endParaRPr lang="el-G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559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9559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559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559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559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5590" grpId="0"/>
      <p:bldP spid="195597" grpId="0"/>
      <p:bldP spid="195598" grpId="0"/>
      <p:bldP spid="195599" grpId="0"/>
    </p:bld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0178" name="Rectangle 22"/>
          <p:cNvSpPr>
            <a:spLocks noChangeArrowheads="1"/>
          </p:cNvSpPr>
          <p:nvPr/>
        </p:nvSpPr>
        <p:spPr bwMode="auto">
          <a:xfrm>
            <a:off x="2857500" y="1600200"/>
            <a:ext cx="3429000" cy="1087438"/>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wrap="none" anchor="ctr"/>
          <a:lstStyle/>
          <a:p>
            <a:endParaRPr lang="en-US"/>
          </a:p>
        </p:txBody>
      </p:sp>
      <p:pic>
        <p:nvPicPr>
          <p:cNvPr id="50179"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0"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81" name="Rectangle 4"/>
          <p:cNvSpPr>
            <a:spLocks noGrp="1" noChangeArrowheads="1"/>
          </p:cNvSpPr>
          <p:nvPr>
            <p:ph type="title" idx="4294967295"/>
          </p:nvPr>
        </p:nvSpPr>
        <p:spPr>
          <a:xfrm>
            <a:off x="150813" y="150813"/>
            <a:ext cx="7805737" cy="633412"/>
          </a:xfrm>
          <a:noFill/>
        </p:spPr>
        <p:txBody>
          <a:bodyPr/>
          <a:lstStyle/>
          <a:p>
            <a:pPr eaLnBrk="1" hangingPunct="1"/>
            <a:r>
              <a:rPr lang="en-US" smtClean="0"/>
              <a:t>The circumference of a circle </a:t>
            </a:r>
            <a:endParaRPr lang="en-GB" smtClean="0"/>
          </a:p>
        </p:txBody>
      </p:sp>
      <p:sp>
        <p:nvSpPr>
          <p:cNvPr id="50182" name="Text Box 5"/>
          <p:cNvSpPr txBox="1">
            <a:spLocks noChangeArrowheads="1"/>
          </p:cNvSpPr>
          <p:nvPr/>
        </p:nvSpPr>
        <p:spPr bwMode="auto">
          <a:xfrm>
            <a:off x="303213" y="1143000"/>
            <a:ext cx="20986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For any circle,</a:t>
            </a:r>
            <a:endParaRPr lang="en-GB"/>
          </a:p>
        </p:txBody>
      </p:sp>
      <p:grpSp>
        <p:nvGrpSpPr>
          <p:cNvPr id="50183" name="Group 6"/>
          <p:cNvGrpSpPr>
            <a:grpSpLocks/>
          </p:cNvGrpSpPr>
          <p:nvPr/>
        </p:nvGrpSpPr>
        <p:grpSpPr bwMode="auto">
          <a:xfrm>
            <a:off x="3187700" y="1716088"/>
            <a:ext cx="2768600" cy="855662"/>
            <a:chOff x="1688" y="1167"/>
            <a:chExt cx="1744" cy="539"/>
          </a:xfrm>
        </p:grpSpPr>
        <p:sp>
          <p:nvSpPr>
            <p:cNvPr id="50195" name="Text Box 7"/>
            <p:cNvSpPr txBox="1">
              <a:spLocks noChangeArrowheads="1"/>
            </p:cNvSpPr>
            <p:nvPr/>
          </p:nvSpPr>
          <p:spPr bwMode="auto">
            <a:xfrm>
              <a:off x="1688" y="1311"/>
              <a:ext cx="37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l-GR">
                  <a:latin typeface="Times New Roman" pitchFamily="18" charset="0"/>
                  <a:cs typeface="Times New Roman" pitchFamily="18" charset="0"/>
                </a:rPr>
                <a:t>π</a:t>
              </a:r>
              <a:r>
                <a:rPr lang="en-US"/>
                <a:t> =</a:t>
              </a:r>
              <a:endParaRPr lang="el-GR"/>
            </a:p>
          </p:txBody>
        </p:sp>
        <p:sp>
          <p:nvSpPr>
            <p:cNvPr id="50196" name="Rectangle 8"/>
            <p:cNvSpPr>
              <a:spLocks noChangeArrowheads="1"/>
            </p:cNvSpPr>
            <p:nvPr/>
          </p:nvSpPr>
          <p:spPr bwMode="auto">
            <a:xfrm>
              <a:off x="2087" y="1167"/>
              <a:ext cx="13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t>circumference</a:t>
              </a:r>
              <a:endParaRPr lang="el-GR"/>
            </a:p>
          </p:txBody>
        </p:sp>
        <p:sp>
          <p:nvSpPr>
            <p:cNvPr id="50197" name="Line 9"/>
            <p:cNvSpPr>
              <a:spLocks noChangeShapeType="1"/>
            </p:cNvSpPr>
            <p:nvPr/>
          </p:nvSpPr>
          <p:spPr bwMode="auto">
            <a:xfrm>
              <a:off x="2066" y="1455"/>
              <a:ext cx="1366"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0198" name="Text Box 10"/>
            <p:cNvSpPr txBox="1">
              <a:spLocks noChangeArrowheads="1"/>
            </p:cNvSpPr>
            <p:nvPr/>
          </p:nvSpPr>
          <p:spPr bwMode="auto">
            <a:xfrm>
              <a:off x="2317" y="1418"/>
              <a:ext cx="86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diameter</a:t>
              </a:r>
              <a:endParaRPr lang="en-GB"/>
            </a:p>
          </p:txBody>
        </p:sp>
      </p:grpSp>
      <p:sp>
        <p:nvSpPr>
          <p:cNvPr id="197643" name="Text Box 11"/>
          <p:cNvSpPr txBox="1">
            <a:spLocks noChangeArrowheads="1"/>
          </p:cNvSpPr>
          <p:nvPr/>
        </p:nvSpPr>
        <p:spPr bwMode="auto">
          <a:xfrm>
            <a:off x="303213" y="2687638"/>
            <a:ext cx="5397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or,</a:t>
            </a:r>
            <a:endParaRPr lang="en-GB"/>
          </a:p>
        </p:txBody>
      </p:sp>
      <p:sp>
        <p:nvSpPr>
          <p:cNvPr id="197644" name="Text Box 12"/>
          <p:cNvSpPr txBox="1">
            <a:spLocks noChangeArrowheads="1"/>
          </p:cNvSpPr>
          <p:nvPr/>
        </p:nvSpPr>
        <p:spPr bwMode="auto">
          <a:xfrm>
            <a:off x="303213" y="4379913"/>
            <a:ext cx="87503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We can rearrange this to make an formula to find the circumference of a circle given its diameter.</a:t>
            </a:r>
            <a:endParaRPr lang="en-GB"/>
          </a:p>
        </p:txBody>
      </p:sp>
      <p:sp>
        <p:nvSpPr>
          <p:cNvPr id="197645" name="Text Box 13"/>
          <p:cNvSpPr txBox="1">
            <a:spLocks noChangeArrowheads="1"/>
          </p:cNvSpPr>
          <p:nvPr/>
        </p:nvSpPr>
        <p:spPr bwMode="auto">
          <a:xfrm>
            <a:off x="4019550" y="5464175"/>
            <a:ext cx="1085850" cy="485775"/>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C = </a:t>
            </a:r>
            <a:r>
              <a:rPr lang="el-GR">
                <a:latin typeface="Times New Roman" pitchFamily="18" charset="0"/>
                <a:cs typeface="Times New Roman" pitchFamily="18" charset="0"/>
              </a:rPr>
              <a:t>π</a:t>
            </a:r>
            <a:r>
              <a:rPr lang="en-US" i="1">
                <a:latin typeface="Times New Roman" pitchFamily="18" charset="0"/>
              </a:rPr>
              <a:t>d</a:t>
            </a:r>
            <a:endParaRPr lang="el-GR" i="1">
              <a:latin typeface="Times New Roman" pitchFamily="18" charset="0"/>
            </a:endParaRPr>
          </a:p>
        </p:txBody>
      </p:sp>
      <p:grpSp>
        <p:nvGrpSpPr>
          <p:cNvPr id="197655" name="Group 23"/>
          <p:cNvGrpSpPr>
            <a:grpSpLocks/>
          </p:cNvGrpSpPr>
          <p:nvPr/>
        </p:nvGrpSpPr>
        <p:grpSpPr bwMode="auto">
          <a:xfrm>
            <a:off x="3960813" y="3262313"/>
            <a:ext cx="1223962" cy="857250"/>
            <a:chOff x="2495" y="2055"/>
            <a:chExt cx="771" cy="540"/>
          </a:xfrm>
        </p:grpSpPr>
        <p:sp>
          <p:nvSpPr>
            <p:cNvPr id="50188" name="Rectangle 21"/>
            <p:cNvSpPr>
              <a:spLocks noChangeArrowheads="1"/>
            </p:cNvSpPr>
            <p:nvPr/>
          </p:nvSpPr>
          <p:spPr bwMode="auto">
            <a:xfrm>
              <a:off x="2495" y="2055"/>
              <a:ext cx="771" cy="540"/>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wrap="none" anchor="ctr"/>
            <a:lstStyle/>
            <a:p>
              <a:endParaRPr lang="en-US"/>
            </a:p>
          </p:txBody>
        </p:sp>
        <p:grpSp>
          <p:nvGrpSpPr>
            <p:cNvPr id="50189" name="Group 15"/>
            <p:cNvGrpSpPr>
              <a:grpSpLocks/>
            </p:cNvGrpSpPr>
            <p:nvPr/>
          </p:nvGrpSpPr>
          <p:grpSpPr bwMode="auto">
            <a:xfrm>
              <a:off x="2560" y="2055"/>
              <a:ext cx="639" cy="540"/>
              <a:chOff x="1837" y="1939"/>
              <a:chExt cx="639" cy="540"/>
            </a:xfrm>
          </p:grpSpPr>
          <p:sp>
            <p:nvSpPr>
              <p:cNvPr id="50190" name="Text Box 16"/>
              <p:cNvSpPr txBox="1">
                <a:spLocks noChangeArrowheads="1"/>
              </p:cNvSpPr>
              <p:nvPr/>
            </p:nvSpPr>
            <p:spPr bwMode="auto">
              <a:xfrm>
                <a:off x="1837" y="2083"/>
                <a:ext cx="37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l-GR">
                    <a:latin typeface="Times New Roman" pitchFamily="18" charset="0"/>
                    <a:cs typeface="Times New Roman" pitchFamily="18" charset="0"/>
                  </a:rPr>
                  <a:t>π</a:t>
                </a:r>
                <a:r>
                  <a:rPr lang="en-US"/>
                  <a:t> =</a:t>
                </a:r>
                <a:endParaRPr lang="el-GR"/>
              </a:p>
            </p:txBody>
          </p:sp>
          <p:grpSp>
            <p:nvGrpSpPr>
              <p:cNvPr id="50191" name="Group 17"/>
              <p:cNvGrpSpPr>
                <a:grpSpLocks/>
              </p:cNvGrpSpPr>
              <p:nvPr/>
            </p:nvGrpSpPr>
            <p:grpSpPr bwMode="auto">
              <a:xfrm>
                <a:off x="2200" y="1939"/>
                <a:ext cx="276" cy="540"/>
                <a:chOff x="2308" y="1939"/>
                <a:chExt cx="276" cy="540"/>
              </a:xfrm>
            </p:grpSpPr>
            <p:sp>
              <p:nvSpPr>
                <p:cNvPr id="50192" name="Rectangle 18"/>
                <p:cNvSpPr>
                  <a:spLocks noChangeArrowheads="1"/>
                </p:cNvSpPr>
                <p:nvPr/>
              </p:nvSpPr>
              <p:spPr bwMode="auto">
                <a:xfrm>
                  <a:off x="2319" y="1939"/>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i="1"/>
                    <a:t>C</a:t>
                  </a:r>
                  <a:endParaRPr lang="el-GR" i="1"/>
                </a:p>
              </p:txBody>
            </p:sp>
            <p:sp>
              <p:nvSpPr>
                <p:cNvPr id="50193" name="Line 19"/>
                <p:cNvSpPr>
                  <a:spLocks noChangeShapeType="1"/>
                </p:cNvSpPr>
                <p:nvPr/>
              </p:nvSpPr>
              <p:spPr bwMode="auto">
                <a:xfrm>
                  <a:off x="2308" y="2227"/>
                  <a:ext cx="276"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0194" name="Text Box 20"/>
                <p:cNvSpPr txBox="1">
                  <a:spLocks noChangeArrowheads="1"/>
                </p:cNvSpPr>
                <p:nvPr/>
              </p:nvSpPr>
              <p:spPr bwMode="auto">
                <a:xfrm>
                  <a:off x="2341" y="2191"/>
                  <a:ext cx="21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i="1">
                      <a:latin typeface="Times New Roman" pitchFamily="18" charset="0"/>
                    </a:rPr>
                    <a:t>d</a:t>
                  </a:r>
                  <a:endParaRPr lang="en-GB" i="1">
                    <a:latin typeface="Times New Roman" pitchFamily="18" charset="0"/>
                  </a:endParaRPr>
                </a:p>
              </p:txBody>
            </p:sp>
          </p:grpSp>
        </p:gr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764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9765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764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76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7643" grpId="0"/>
      <p:bldP spid="197644" grpId="0"/>
      <p:bldP spid="197645" grpId="0" animBg="1"/>
    </p:bld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1202"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3"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4" name="Rectangle 4"/>
          <p:cNvSpPr>
            <a:spLocks noGrp="1" noChangeArrowheads="1"/>
          </p:cNvSpPr>
          <p:nvPr>
            <p:ph type="title" idx="4294967295"/>
          </p:nvPr>
        </p:nvSpPr>
        <p:spPr>
          <a:xfrm>
            <a:off x="150813" y="150813"/>
            <a:ext cx="7805737" cy="633412"/>
          </a:xfrm>
          <a:noFill/>
        </p:spPr>
        <p:txBody>
          <a:bodyPr/>
          <a:lstStyle/>
          <a:p>
            <a:pPr eaLnBrk="1" hangingPunct="1"/>
            <a:r>
              <a:rPr lang="en-US" smtClean="0"/>
              <a:t>The circumference of a circle </a:t>
            </a:r>
            <a:endParaRPr lang="en-GB" smtClean="0"/>
          </a:p>
        </p:txBody>
      </p:sp>
      <p:sp>
        <p:nvSpPr>
          <p:cNvPr id="51205" name="Text Box 5"/>
          <p:cNvSpPr txBox="1">
            <a:spLocks noChangeArrowheads="1"/>
          </p:cNvSpPr>
          <p:nvPr/>
        </p:nvSpPr>
        <p:spPr bwMode="auto">
          <a:xfrm>
            <a:off x="1004888" y="1373188"/>
            <a:ext cx="7134225" cy="485775"/>
          </a:xfrm>
          <a:prstGeom prst="rect">
            <a:avLst/>
          </a:prstGeom>
          <a:solidFill>
            <a:srgbClr val="FFFFCC"/>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US"/>
              <a:t>Use </a:t>
            </a:r>
            <a:r>
              <a:rPr lang="el-GR">
                <a:latin typeface="Times New Roman" pitchFamily="18" charset="0"/>
                <a:cs typeface="Times New Roman" pitchFamily="18" charset="0"/>
              </a:rPr>
              <a:t>π</a:t>
            </a:r>
            <a:r>
              <a:rPr lang="en-US"/>
              <a:t> = 3.14 to find the circumference of this circle.</a:t>
            </a:r>
            <a:endParaRPr lang="el-GR"/>
          </a:p>
        </p:txBody>
      </p:sp>
      <p:sp>
        <p:nvSpPr>
          <p:cNvPr id="199686" name="Text Box 6"/>
          <p:cNvSpPr txBox="1">
            <a:spLocks noChangeArrowheads="1"/>
          </p:cNvSpPr>
          <p:nvPr/>
        </p:nvSpPr>
        <p:spPr bwMode="auto">
          <a:xfrm>
            <a:off x="5105400" y="2924175"/>
            <a:ext cx="10572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C = </a:t>
            </a:r>
            <a:r>
              <a:rPr lang="el-GR">
                <a:latin typeface="Times New Roman" pitchFamily="18" charset="0"/>
                <a:cs typeface="Times New Roman" pitchFamily="18" charset="0"/>
              </a:rPr>
              <a:t>π</a:t>
            </a:r>
            <a:r>
              <a:rPr lang="en-US" i="1">
                <a:latin typeface="Times New Roman" pitchFamily="18" charset="0"/>
              </a:rPr>
              <a:t>d</a:t>
            </a:r>
            <a:endParaRPr lang="el-GR" i="1">
              <a:latin typeface="Times New Roman" pitchFamily="18" charset="0"/>
            </a:endParaRPr>
          </a:p>
        </p:txBody>
      </p:sp>
      <p:grpSp>
        <p:nvGrpSpPr>
          <p:cNvPr id="51207" name="Group 7"/>
          <p:cNvGrpSpPr>
            <a:grpSpLocks/>
          </p:cNvGrpSpPr>
          <p:nvPr/>
        </p:nvGrpSpPr>
        <p:grpSpPr bwMode="auto">
          <a:xfrm>
            <a:off x="900113" y="2205038"/>
            <a:ext cx="3095625" cy="3095625"/>
            <a:chOff x="340" y="1253"/>
            <a:chExt cx="1225" cy="1225"/>
          </a:xfrm>
        </p:grpSpPr>
        <p:sp>
          <p:nvSpPr>
            <p:cNvPr id="51211" name="Oval 8"/>
            <p:cNvSpPr>
              <a:spLocks noChangeArrowheads="1"/>
            </p:cNvSpPr>
            <p:nvPr/>
          </p:nvSpPr>
          <p:spPr bwMode="auto">
            <a:xfrm rot="1800000">
              <a:off x="340" y="1253"/>
              <a:ext cx="1225" cy="1225"/>
            </a:xfrm>
            <a:prstGeom prst="ellipse">
              <a:avLst/>
            </a:prstGeom>
            <a:gradFill rotWithShape="1">
              <a:gsLst>
                <a:gs pos="0">
                  <a:srgbClr val="33CC33"/>
                </a:gs>
                <a:gs pos="100000">
                  <a:srgbClr val="9AE69A"/>
                </a:gs>
              </a:gsLst>
              <a:lin ang="18900000" scaled="1"/>
            </a:gra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212" name="Line 9"/>
            <p:cNvSpPr>
              <a:spLocks noChangeShapeType="1"/>
            </p:cNvSpPr>
            <p:nvPr/>
          </p:nvSpPr>
          <p:spPr bwMode="auto">
            <a:xfrm rot="1800000">
              <a:off x="341" y="1866"/>
              <a:ext cx="1224" cy="0"/>
            </a:xfrm>
            <a:prstGeom prst="line">
              <a:avLst/>
            </a:prstGeom>
            <a:noFill/>
            <a:ln w="28575">
              <a:solidFill>
                <a:schemeClr val="tx1"/>
              </a:solidFill>
              <a:round/>
              <a:headEnd type="arrow"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51208" name="Text Box 10"/>
          <p:cNvSpPr txBox="1">
            <a:spLocks noChangeArrowheads="1"/>
          </p:cNvSpPr>
          <p:nvPr/>
        </p:nvSpPr>
        <p:spPr bwMode="auto">
          <a:xfrm>
            <a:off x="2195513" y="3233738"/>
            <a:ext cx="10985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9.5 cm</a:t>
            </a:r>
            <a:endParaRPr lang="en-GB"/>
          </a:p>
        </p:txBody>
      </p:sp>
      <p:sp>
        <p:nvSpPr>
          <p:cNvPr id="199691" name="Text Box 11"/>
          <p:cNvSpPr txBox="1">
            <a:spLocks noChangeArrowheads="1"/>
          </p:cNvSpPr>
          <p:nvPr/>
        </p:nvSpPr>
        <p:spPr bwMode="auto">
          <a:xfrm>
            <a:off x="5392738" y="3473450"/>
            <a:ext cx="18097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 3.14 × 9.5</a:t>
            </a:r>
            <a:endParaRPr lang="en-GB"/>
          </a:p>
        </p:txBody>
      </p:sp>
      <p:sp>
        <p:nvSpPr>
          <p:cNvPr id="199692" name="Text Box 12"/>
          <p:cNvSpPr txBox="1">
            <a:spLocks noChangeArrowheads="1"/>
          </p:cNvSpPr>
          <p:nvPr/>
        </p:nvSpPr>
        <p:spPr bwMode="auto">
          <a:xfrm>
            <a:off x="5392738" y="4022725"/>
            <a:ext cx="17351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 </a:t>
            </a:r>
            <a:r>
              <a:rPr lang="en-US" b="1">
                <a:solidFill>
                  <a:srgbClr val="FF6600"/>
                </a:solidFill>
              </a:rPr>
              <a:t>29.83 cm</a:t>
            </a:r>
            <a:endParaRPr lang="en-GB" b="1">
              <a:solidFill>
                <a:srgbClr val="FF66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968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969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969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9686" grpId="0"/>
      <p:bldP spid="199691" grpId="0"/>
      <p:bldP spid="199692" grpId="0"/>
    </p:bld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2226"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27"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28" name="Rectangle 4"/>
          <p:cNvSpPr>
            <a:spLocks noGrp="1" noChangeArrowheads="1"/>
          </p:cNvSpPr>
          <p:nvPr>
            <p:ph type="title" idx="4294967295"/>
          </p:nvPr>
        </p:nvSpPr>
        <p:spPr>
          <a:xfrm>
            <a:off x="150813" y="150813"/>
            <a:ext cx="7805737" cy="633412"/>
          </a:xfrm>
          <a:noFill/>
        </p:spPr>
        <p:txBody>
          <a:bodyPr/>
          <a:lstStyle/>
          <a:p>
            <a:pPr eaLnBrk="1" hangingPunct="1"/>
            <a:r>
              <a:rPr lang="en-US" smtClean="0"/>
              <a:t>Finding the circumference given the radius </a:t>
            </a:r>
            <a:endParaRPr lang="en-GB" smtClean="0"/>
          </a:p>
        </p:txBody>
      </p:sp>
      <p:sp>
        <p:nvSpPr>
          <p:cNvPr id="52229" name="Text Box 5"/>
          <p:cNvSpPr txBox="1">
            <a:spLocks noChangeArrowheads="1"/>
          </p:cNvSpPr>
          <p:nvPr/>
        </p:nvSpPr>
        <p:spPr bwMode="auto">
          <a:xfrm>
            <a:off x="303213" y="1174750"/>
            <a:ext cx="81565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The diameter of a circle is two times its radius, or</a:t>
            </a:r>
            <a:endParaRPr lang="en-GB"/>
          </a:p>
        </p:txBody>
      </p:sp>
      <p:sp>
        <p:nvSpPr>
          <p:cNvPr id="201734" name="Text Box 6"/>
          <p:cNvSpPr txBox="1">
            <a:spLocks noChangeArrowheads="1"/>
          </p:cNvSpPr>
          <p:nvPr/>
        </p:nvSpPr>
        <p:spPr bwMode="auto">
          <a:xfrm>
            <a:off x="4021138" y="5391150"/>
            <a:ext cx="1222375" cy="485775"/>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C = 2</a:t>
            </a:r>
            <a:r>
              <a:rPr lang="el-GR">
                <a:latin typeface="Times New Roman" pitchFamily="18" charset="0"/>
                <a:cs typeface="Times New Roman" pitchFamily="18" charset="0"/>
              </a:rPr>
              <a:t>π</a:t>
            </a:r>
            <a:r>
              <a:rPr lang="en-US" i="1">
                <a:latin typeface="Times New Roman" pitchFamily="18" charset="0"/>
              </a:rPr>
              <a:t>r</a:t>
            </a:r>
            <a:endParaRPr lang="el-GR" i="1">
              <a:latin typeface="Times New Roman" pitchFamily="18" charset="0"/>
            </a:endParaRPr>
          </a:p>
        </p:txBody>
      </p:sp>
      <p:sp>
        <p:nvSpPr>
          <p:cNvPr id="201735" name="Text Box 7"/>
          <p:cNvSpPr txBox="1">
            <a:spLocks noChangeArrowheads="1"/>
          </p:cNvSpPr>
          <p:nvPr/>
        </p:nvSpPr>
        <p:spPr bwMode="auto">
          <a:xfrm>
            <a:off x="4062413" y="1933575"/>
            <a:ext cx="1000125" cy="485775"/>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i="1">
                <a:latin typeface="Times New Roman" pitchFamily="18" charset="0"/>
              </a:rPr>
              <a:t>d</a:t>
            </a:r>
            <a:r>
              <a:rPr lang="en-US"/>
              <a:t> = 2</a:t>
            </a:r>
            <a:r>
              <a:rPr lang="en-US" i="1">
                <a:latin typeface="Times New Roman" pitchFamily="18" charset="0"/>
              </a:rPr>
              <a:t>r</a:t>
            </a:r>
            <a:endParaRPr lang="el-GR" i="1">
              <a:latin typeface="Times New Roman" pitchFamily="18" charset="0"/>
            </a:endParaRPr>
          </a:p>
        </p:txBody>
      </p:sp>
      <p:sp>
        <p:nvSpPr>
          <p:cNvPr id="201736" name="Text Box 8"/>
          <p:cNvSpPr txBox="1">
            <a:spLocks noChangeArrowheads="1"/>
          </p:cNvSpPr>
          <p:nvPr/>
        </p:nvSpPr>
        <p:spPr bwMode="auto">
          <a:xfrm>
            <a:off x="303213" y="2720975"/>
            <a:ext cx="81565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We can substitute this into the formula</a:t>
            </a:r>
            <a:endParaRPr lang="en-GB"/>
          </a:p>
        </p:txBody>
      </p:sp>
      <p:sp>
        <p:nvSpPr>
          <p:cNvPr id="201737" name="Text Box 9"/>
          <p:cNvSpPr txBox="1">
            <a:spLocks noChangeArrowheads="1"/>
          </p:cNvSpPr>
          <p:nvPr/>
        </p:nvSpPr>
        <p:spPr bwMode="auto">
          <a:xfrm>
            <a:off x="4019550" y="3479800"/>
            <a:ext cx="1085850" cy="485775"/>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C = </a:t>
            </a:r>
            <a:r>
              <a:rPr lang="el-GR">
                <a:latin typeface="Times New Roman" pitchFamily="18" charset="0"/>
                <a:cs typeface="Times New Roman" pitchFamily="18" charset="0"/>
              </a:rPr>
              <a:t>π</a:t>
            </a:r>
            <a:r>
              <a:rPr lang="en-US" i="1">
                <a:latin typeface="Times New Roman" pitchFamily="18" charset="0"/>
              </a:rPr>
              <a:t>d</a:t>
            </a:r>
            <a:endParaRPr lang="el-GR" i="1">
              <a:latin typeface="Times New Roman" pitchFamily="18" charset="0"/>
            </a:endParaRPr>
          </a:p>
        </p:txBody>
      </p:sp>
      <p:sp>
        <p:nvSpPr>
          <p:cNvPr id="201738" name="Text Box 10"/>
          <p:cNvSpPr txBox="1">
            <a:spLocks noChangeArrowheads="1"/>
          </p:cNvSpPr>
          <p:nvPr/>
        </p:nvSpPr>
        <p:spPr bwMode="auto">
          <a:xfrm>
            <a:off x="303213" y="4267200"/>
            <a:ext cx="815657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to give us a formula to find the circumference of a circle given its radius.</a:t>
            </a:r>
            <a:endParaRPr lang="en-GB"/>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173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173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173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173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17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1734" grpId="0" animBg="1"/>
      <p:bldP spid="201735" grpId="0" animBg="1"/>
      <p:bldP spid="201736" grpId="0"/>
      <p:bldP spid="201737" grpId="0" animBg="1"/>
      <p:bldP spid="201738" grpId="0"/>
    </p:bld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3250"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1"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2" name="Rectangle 4"/>
          <p:cNvSpPr>
            <a:spLocks noGrp="1" noChangeArrowheads="1"/>
          </p:cNvSpPr>
          <p:nvPr>
            <p:ph type="title" idx="4294967295"/>
          </p:nvPr>
        </p:nvSpPr>
        <p:spPr>
          <a:xfrm>
            <a:off x="150813" y="150813"/>
            <a:ext cx="7805737" cy="633412"/>
          </a:xfrm>
          <a:noFill/>
        </p:spPr>
        <p:txBody>
          <a:bodyPr/>
          <a:lstStyle/>
          <a:p>
            <a:pPr eaLnBrk="1" hangingPunct="1"/>
            <a:r>
              <a:rPr lang="en-US" smtClean="0"/>
              <a:t>The circumference of a circle </a:t>
            </a:r>
            <a:endParaRPr lang="en-GB" smtClean="0"/>
          </a:p>
        </p:txBody>
      </p:sp>
      <p:sp>
        <p:nvSpPr>
          <p:cNvPr id="53253" name="Text Box 5"/>
          <p:cNvSpPr txBox="1">
            <a:spLocks noChangeArrowheads="1"/>
          </p:cNvSpPr>
          <p:nvPr/>
        </p:nvSpPr>
        <p:spPr bwMode="auto">
          <a:xfrm>
            <a:off x="317500" y="1144588"/>
            <a:ext cx="8509000" cy="485775"/>
          </a:xfrm>
          <a:prstGeom prst="rect">
            <a:avLst/>
          </a:prstGeom>
          <a:solidFill>
            <a:srgbClr val="FFFFCC"/>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US"/>
              <a:t>Use </a:t>
            </a:r>
            <a:r>
              <a:rPr lang="el-GR">
                <a:latin typeface="Times New Roman" pitchFamily="18" charset="0"/>
                <a:cs typeface="Times New Roman" pitchFamily="18" charset="0"/>
              </a:rPr>
              <a:t>π</a:t>
            </a:r>
            <a:r>
              <a:rPr lang="en-US"/>
              <a:t> = 3.14 to find the circumference of the following circles:</a:t>
            </a:r>
            <a:endParaRPr lang="el-GR"/>
          </a:p>
        </p:txBody>
      </p:sp>
      <p:sp>
        <p:nvSpPr>
          <p:cNvPr id="203782" name="Text Box 6"/>
          <p:cNvSpPr txBox="1">
            <a:spLocks noChangeArrowheads="1"/>
          </p:cNvSpPr>
          <p:nvPr/>
        </p:nvSpPr>
        <p:spPr bwMode="auto">
          <a:xfrm>
            <a:off x="2054225" y="2224088"/>
            <a:ext cx="10572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C = </a:t>
            </a:r>
            <a:r>
              <a:rPr lang="el-GR">
                <a:latin typeface="Times New Roman" pitchFamily="18" charset="0"/>
                <a:cs typeface="Times New Roman" pitchFamily="18" charset="0"/>
              </a:rPr>
              <a:t>π</a:t>
            </a:r>
            <a:r>
              <a:rPr lang="en-US" i="1">
                <a:latin typeface="Times New Roman" pitchFamily="18" charset="0"/>
              </a:rPr>
              <a:t>d</a:t>
            </a:r>
            <a:endParaRPr lang="el-GR" i="1">
              <a:latin typeface="Times New Roman" pitchFamily="18" charset="0"/>
            </a:endParaRPr>
          </a:p>
        </p:txBody>
      </p:sp>
      <p:grpSp>
        <p:nvGrpSpPr>
          <p:cNvPr id="53255" name="Group 7"/>
          <p:cNvGrpSpPr>
            <a:grpSpLocks/>
          </p:cNvGrpSpPr>
          <p:nvPr/>
        </p:nvGrpSpPr>
        <p:grpSpPr bwMode="auto">
          <a:xfrm>
            <a:off x="541338" y="2152650"/>
            <a:ext cx="1439862" cy="1439863"/>
            <a:chOff x="341" y="1356"/>
            <a:chExt cx="907" cy="907"/>
          </a:xfrm>
        </p:grpSpPr>
        <p:grpSp>
          <p:nvGrpSpPr>
            <p:cNvPr id="53279" name="Group 8"/>
            <p:cNvGrpSpPr>
              <a:grpSpLocks/>
            </p:cNvGrpSpPr>
            <p:nvPr/>
          </p:nvGrpSpPr>
          <p:grpSpPr bwMode="auto">
            <a:xfrm>
              <a:off x="341" y="1356"/>
              <a:ext cx="907" cy="907"/>
              <a:chOff x="340" y="1253"/>
              <a:chExt cx="1225" cy="1225"/>
            </a:xfrm>
          </p:grpSpPr>
          <p:sp>
            <p:nvSpPr>
              <p:cNvPr id="53281" name="Oval 9"/>
              <p:cNvSpPr>
                <a:spLocks noChangeArrowheads="1"/>
              </p:cNvSpPr>
              <p:nvPr/>
            </p:nvSpPr>
            <p:spPr bwMode="auto">
              <a:xfrm rot="1800000">
                <a:off x="340" y="1253"/>
                <a:ext cx="1225" cy="1225"/>
              </a:xfrm>
              <a:prstGeom prst="ellipse">
                <a:avLst/>
              </a:prstGeom>
              <a:gradFill rotWithShape="1">
                <a:gsLst>
                  <a:gs pos="0">
                    <a:srgbClr val="FFCC00"/>
                  </a:gs>
                  <a:gs pos="100000">
                    <a:srgbClr val="FFE579"/>
                  </a:gs>
                </a:gsLst>
                <a:lin ang="18900000" scaled="1"/>
              </a:gra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3282" name="Line 10"/>
              <p:cNvSpPr>
                <a:spLocks noChangeShapeType="1"/>
              </p:cNvSpPr>
              <p:nvPr/>
            </p:nvSpPr>
            <p:spPr bwMode="auto">
              <a:xfrm rot="1800000">
                <a:off x="341" y="1866"/>
                <a:ext cx="1224" cy="0"/>
              </a:xfrm>
              <a:prstGeom prst="line">
                <a:avLst/>
              </a:prstGeom>
              <a:noFill/>
              <a:ln w="28575">
                <a:solidFill>
                  <a:schemeClr val="tx1"/>
                </a:solidFill>
                <a:round/>
                <a:headEnd type="arrow"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53280" name="Text Box 11"/>
            <p:cNvSpPr txBox="1">
              <a:spLocks noChangeArrowheads="1"/>
            </p:cNvSpPr>
            <p:nvPr/>
          </p:nvSpPr>
          <p:spPr bwMode="auto">
            <a:xfrm>
              <a:off x="704" y="1570"/>
              <a:ext cx="462"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4 cm</a:t>
              </a:r>
              <a:endParaRPr lang="en-GB" sz="2000"/>
            </a:p>
          </p:txBody>
        </p:sp>
      </p:grpSp>
      <p:sp>
        <p:nvSpPr>
          <p:cNvPr id="203788" name="Text Box 12"/>
          <p:cNvSpPr txBox="1">
            <a:spLocks noChangeArrowheads="1"/>
          </p:cNvSpPr>
          <p:nvPr/>
        </p:nvSpPr>
        <p:spPr bwMode="auto">
          <a:xfrm>
            <a:off x="2341563" y="2773363"/>
            <a:ext cx="15557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 3.14 × 4</a:t>
            </a:r>
            <a:endParaRPr lang="en-GB"/>
          </a:p>
        </p:txBody>
      </p:sp>
      <p:sp>
        <p:nvSpPr>
          <p:cNvPr id="203789" name="Text Box 13"/>
          <p:cNvSpPr txBox="1">
            <a:spLocks noChangeArrowheads="1"/>
          </p:cNvSpPr>
          <p:nvPr/>
        </p:nvSpPr>
        <p:spPr bwMode="auto">
          <a:xfrm>
            <a:off x="2341563" y="3322638"/>
            <a:ext cx="17351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 </a:t>
            </a:r>
            <a:r>
              <a:rPr lang="en-US" b="1">
                <a:solidFill>
                  <a:srgbClr val="FF6600"/>
                </a:solidFill>
              </a:rPr>
              <a:t>12.56 cm</a:t>
            </a:r>
            <a:endParaRPr lang="en-GB" b="1">
              <a:solidFill>
                <a:srgbClr val="FF6600"/>
              </a:solidFill>
            </a:endParaRPr>
          </a:p>
        </p:txBody>
      </p:sp>
      <p:sp>
        <p:nvSpPr>
          <p:cNvPr id="203790" name="Text Box 14"/>
          <p:cNvSpPr txBox="1">
            <a:spLocks noChangeArrowheads="1"/>
          </p:cNvSpPr>
          <p:nvPr/>
        </p:nvSpPr>
        <p:spPr bwMode="auto">
          <a:xfrm>
            <a:off x="6156325" y="2224088"/>
            <a:ext cx="1193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C = 2</a:t>
            </a:r>
            <a:r>
              <a:rPr lang="el-GR">
                <a:latin typeface="Times New Roman" pitchFamily="18" charset="0"/>
                <a:cs typeface="Times New Roman" pitchFamily="18" charset="0"/>
              </a:rPr>
              <a:t>π</a:t>
            </a:r>
            <a:r>
              <a:rPr lang="en-US" i="1">
                <a:latin typeface="Times New Roman" pitchFamily="18" charset="0"/>
              </a:rPr>
              <a:t>r</a:t>
            </a:r>
            <a:endParaRPr lang="el-GR" i="1">
              <a:latin typeface="Times New Roman" pitchFamily="18" charset="0"/>
            </a:endParaRPr>
          </a:p>
        </p:txBody>
      </p:sp>
      <p:grpSp>
        <p:nvGrpSpPr>
          <p:cNvPr id="203791" name="Group 15"/>
          <p:cNvGrpSpPr>
            <a:grpSpLocks/>
          </p:cNvGrpSpPr>
          <p:nvPr/>
        </p:nvGrpSpPr>
        <p:grpSpPr bwMode="auto">
          <a:xfrm>
            <a:off x="4643438" y="2152650"/>
            <a:ext cx="1439862" cy="1439863"/>
            <a:chOff x="2925" y="1356"/>
            <a:chExt cx="1031" cy="1031"/>
          </a:xfrm>
        </p:grpSpPr>
        <p:sp>
          <p:nvSpPr>
            <p:cNvPr id="53276" name="Oval 16"/>
            <p:cNvSpPr>
              <a:spLocks noChangeArrowheads="1"/>
            </p:cNvSpPr>
            <p:nvPr/>
          </p:nvSpPr>
          <p:spPr bwMode="auto">
            <a:xfrm rot="1800000">
              <a:off x="2925" y="1356"/>
              <a:ext cx="1031" cy="1031"/>
            </a:xfrm>
            <a:prstGeom prst="ellipse">
              <a:avLst/>
            </a:prstGeom>
            <a:gradFill rotWithShape="1">
              <a:gsLst>
                <a:gs pos="0">
                  <a:srgbClr val="BA97D1"/>
                </a:gs>
                <a:gs pos="100000">
                  <a:srgbClr val="D0B8E0"/>
                </a:gs>
              </a:gsLst>
              <a:lin ang="18900000" scaled="1"/>
            </a:gra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3277" name="Line 17"/>
            <p:cNvSpPr>
              <a:spLocks noChangeShapeType="1"/>
            </p:cNvSpPr>
            <p:nvPr/>
          </p:nvSpPr>
          <p:spPr bwMode="auto">
            <a:xfrm rot="4200000">
              <a:off x="3095" y="1630"/>
              <a:ext cx="515" cy="0"/>
            </a:xfrm>
            <a:prstGeom prst="line">
              <a:avLst/>
            </a:prstGeom>
            <a:noFill/>
            <a:ln w="28575">
              <a:solidFill>
                <a:schemeClr val="tx1"/>
              </a:solidFill>
              <a:round/>
              <a:headEnd type="arrow"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3278" name="Text Box 18"/>
            <p:cNvSpPr txBox="1">
              <a:spLocks noChangeArrowheads="1"/>
            </p:cNvSpPr>
            <p:nvPr/>
          </p:nvSpPr>
          <p:spPr bwMode="auto">
            <a:xfrm>
              <a:off x="3354" y="1489"/>
              <a:ext cx="434" cy="2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9 m</a:t>
              </a:r>
              <a:endParaRPr lang="en-GB" sz="2000"/>
            </a:p>
          </p:txBody>
        </p:sp>
      </p:grpSp>
      <p:sp>
        <p:nvSpPr>
          <p:cNvPr id="203795" name="Text Box 19"/>
          <p:cNvSpPr txBox="1">
            <a:spLocks noChangeArrowheads="1"/>
          </p:cNvSpPr>
          <p:nvPr/>
        </p:nvSpPr>
        <p:spPr bwMode="auto">
          <a:xfrm>
            <a:off x="6443663" y="2773363"/>
            <a:ext cx="20716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 2 × 3.14 × 9</a:t>
            </a:r>
            <a:endParaRPr lang="en-GB"/>
          </a:p>
        </p:txBody>
      </p:sp>
      <p:sp>
        <p:nvSpPr>
          <p:cNvPr id="203796" name="Text Box 20"/>
          <p:cNvSpPr txBox="1">
            <a:spLocks noChangeArrowheads="1"/>
          </p:cNvSpPr>
          <p:nvPr/>
        </p:nvSpPr>
        <p:spPr bwMode="auto">
          <a:xfrm>
            <a:off x="6443663" y="3322638"/>
            <a:ext cx="15652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 </a:t>
            </a:r>
            <a:r>
              <a:rPr lang="en-US" b="1">
                <a:solidFill>
                  <a:srgbClr val="FF6600"/>
                </a:solidFill>
              </a:rPr>
              <a:t>56.52 m</a:t>
            </a:r>
            <a:endParaRPr lang="en-GB" b="1">
              <a:solidFill>
                <a:srgbClr val="FF6600"/>
              </a:solidFill>
            </a:endParaRPr>
          </a:p>
        </p:txBody>
      </p:sp>
      <p:sp>
        <p:nvSpPr>
          <p:cNvPr id="203797" name="Text Box 21"/>
          <p:cNvSpPr txBox="1">
            <a:spLocks noChangeArrowheads="1"/>
          </p:cNvSpPr>
          <p:nvPr/>
        </p:nvSpPr>
        <p:spPr bwMode="auto">
          <a:xfrm>
            <a:off x="2054225" y="4384675"/>
            <a:ext cx="10572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C = </a:t>
            </a:r>
            <a:r>
              <a:rPr lang="el-GR">
                <a:latin typeface="Times New Roman" pitchFamily="18" charset="0"/>
                <a:cs typeface="Times New Roman" pitchFamily="18" charset="0"/>
              </a:rPr>
              <a:t>π</a:t>
            </a:r>
            <a:r>
              <a:rPr lang="en-US" i="1">
                <a:latin typeface="Times New Roman" pitchFamily="18" charset="0"/>
              </a:rPr>
              <a:t>d</a:t>
            </a:r>
            <a:endParaRPr lang="el-GR" i="1">
              <a:latin typeface="Times New Roman" pitchFamily="18" charset="0"/>
            </a:endParaRPr>
          </a:p>
        </p:txBody>
      </p:sp>
      <p:grpSp>
        <p:nvGrpSpPr>
          <p:cNvPr id="203798" name="Group 22"/>
          <p:cNvGrpSpPr>
            <a:grpSpLocks/>
          </p:cNvGrpSpPr>
          <p:nvPr/>
        </p:nvGrpSpPr>
        <p:grpSpPr bwMode="auto">
          <a:xfrm>
            <a:off x="541338" y="4313238"/>
            <a:ext cx="1439862" cy="1439862"/>
            <a:chOff x="341" y="2717"/>
            <a:chExt cx="907" cy="907"/>
          </a:xfrm>
        </p:grpSpPr>
        <p:sp>
          <p:nvSpPr>
            <p:cNvPr id="53273" name="Oval 23"/>
            <p:cNvSpPr>
              <a:spLocks noChangeArrowheads="1"/>
            </p:cNvSpPr>
            <p:nvPr/>
          </p:nvSpPr>
          <p:spPr bwMode="auto">
            <a:xfrm rot="1800000">
              <a:off x="341" y="2717"/>
              <a:ext cx="907" cy="907"/>
            </a:xfrm>
            <a:prstGeom prst="ellipse">
              <a:avLst/>
            </a:prstGeom>
            <a:gradFill rotWithShape="1">
              <a:gsLst>
                <a:gs pos="0">
                  <a:srgbClr val="FF3300"/>
                </a:gs>
                <a:gs pos="100000">
                  <a:srgbClr val="FFA893"/>
                </a:gs>
              </a:gsLst>
              <a:lin ang="18900000" scaled="1"/>
            </a:gra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3274" name="Line 24"/>
            <p:cNvSpPr>
              <a:spLocks noChangeShapeType="1"/>
            </p:cNvSpPr>
            <p:nvPr/>
          </p:nvSpPr>
          <p:spPr bwMode="auto">
            <a:xfrm rot="-1620000" flipH="1" flipV="1">
              <a:off x="342" y="3171"/>
              <a:ext cx="906" cy="0"/>
            </a:xfrm>
            <a:prstGeom prst="line">
              <a:avLst/>
            </a:prstGeom>
            <a:noFill/>
            <a:ln w="28575">
              <a:solidFill>
                <a:schemeClr val="tx1"/>
              </a:solidFill>
              <a:round/>
              <a:headEnd type="arrow"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3275" name="Text Box 25"/>
            <p:cNvSpPr txBox="1">
              <a:spLocks noChangeArrowheads="1"/>
            </p:cNvSpPr>
            <p:nvPr/>
          </p:nvSpPr>
          <p:spPr bwMode="auto">
            <a:xfrm>
              <a:off x="644" y="3175"/>
              <a:ext cx="604"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23 mm</a:t>
              </a:r>
              <a:endParaRPr lang="en-GB" sz="2000"/>
            </a:p>
          </p:txBody>
        </p:sp>
      </p:grpSp>
      <p:sp>
        <p:nvSpPr>
          <p:cNvPr id="203802" name="Text Box 26"/>
          <p:cNvSpPr txBox="1">
            <a:spLocks noChangeArrowheads="1"/>
          </p:cNvSpPr>
          <p:nvPr/>
        </p:nvSpPr>
        <p:spPr bwMode="auto">
          <a:xfrm>
            <a:off x="2341563" y="4933950"/>
            <a:ext cx="17256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 3.14 × 23</a:t>
            </a:r>
            <a:endParaRPr lang="en-GB"/>
          </a:p>
        </p:txBody>
      </p:sp>
      <p:sp>
        <p:nvSpPr>
          <p:cNvPr id="203803" name="Text Box 27"/>
          <p:cNvSpPr txBox="1">
            <a:spLocks noChangeArrowheads="1"/>
          </p:cNvSpPr>
          <p:nvPr/>
        </p:nvSpPr>
        <p:spPr bwMode="auto">
          <a:xfrm>
            <a:off x="2341563" y="5483225"/>
            <a:ext cx="18367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 </a:t>
            </a:r>
            <a:r>
              <a:rPr lang="en-US" b="1">
                <a:solidFill>
                  <a:srgbClr val="FF6600"/>
                </a:solidFill>
              </a:rPr>
              <a:t>72.22 mm</a:t>
            </a:r>
            <a:endParaRPr lang="en-GB" b="1">
              <a:solidFill>
                <a:srgbClr val="FF6600"/>
              </a:solidFill>
            </a:endParaRPr>
          </a:p>
        </p:txBody>
      </p:sp>
      <p:sp>
        <p:nvSpPr>
          <p:cNvPr id="203804" name="Text Box 28"/>
          <p:cNvSpPr txBox="1">
            <a:spLocks noChangeArrowheads="1"/>
          </p:cNvSpPr>
          <p:nvPr/>
        </p:nvSpPr>
        <p:spPr bwMode="auto">
          <a:xfrm>
            <a:off x="6154738" y="4384675"/>
            <a:ext cx="1193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C = 2</a:t>
            </a:r>
            <a:r>
              <a:rPr lang="el-GR">
                <a:latin typeface="Times New Roman" pitchFamily="18" charset="0"/>
                <a:cs typeface="Times New Roman" pitchFamily="18" charset="0"/>
              </a:rPr>
              <a:t>π</a:t>
            </a:r>
            <a:r>
              <a:rPr lang="en-US" i="1">
                <a:latin typeface="Times New Roman" pitchFamily="18" charset="0"/>
              </a:rPr>
              <a:t>r</a:t>
            </a:r>
            <a:endParaRPr lang="el-GR" i="1">
              <a:latin typeface="Times New Roman" pitchFamily="18" charset="0"/>
            </a:endParaRPr>
          </a:p>
        </p:txBody>
      </p:sp>
      <p:grpSp>
        <p:nvGrpSpPr>
          <p:cNvPr id="203805" name="Group 29"/>
          <p:cNvGrpSpPr>
            <a:grpSpLocks/>
          </p:cNvGrpSpPr>
          <p:nvPr/>
        </p:nvGrpSpPr>
        <p:grpSpPr bwMode="auto">
          <a:xfrm>
            <a:off x="4643438" y="4313238"/>
            <a:ext cx="1439862" cy="1439862"/>
            <a:chOff x="3080" y="2717"/>
            <a:chExt cx="1031" cy="1031"/>
          </a:xfrm>
        </p:grpSpPr>
        <p:sp>
          <p:nvSpPr>
            <p:cNvPr id="53270" name="Oval 30"/>
            <p:cNvSpPr>
              <a:spLocks noChangeArrowheads="1"/>
            </p:cNvSpPr>
            <p:nvPr/>
          </p:nvSpPr>
          <p:spPr bwMode="auto">
            <a:xfrm rot="1800000">
              <a:off x="3080" y="2717"/>
              <a:ext cx="1031" cy="1031"/>
            </a:xfrm>
            <a:prstGeom prst="ellipse">
              <a:avLst/>
            </a:prstGeom>
            <a:gradFill rotWithShape="1">
              <a:gsLst>
                <a:gs pos="0">
                  <a:srgbClr val="3399FF"/>
                </a:gs>
                <a:gs pos="100000">
                  <a:srgbClr val="8FC7FF"/>
                </a:gs>
              </a:gsLst>
              <a:lin ang="18900000" scaled="1"/>
            </a:gra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3271" name="Line 31"/>
            <p:cNvSpPr>
              <a:spLocks noChangeShapeType="1"/>
            </p:cNvSpPr>
            <p:nvPr/>
          </p:nvSpPr>
          <p:spPr bwMode="auto">
            <a:xfrm rot="-900000">
              <a:off x="3083" y="3299"/>
              <a:ext cx="515" cy="0"/>
            </a:xfrm>
            <a:prstGeom prst="line">
              <a:avLst/>
            </a:prstGeom>
            <a:noFill/>
            <a:ln w="28575">
              <a:solidFill>
                <a:schemeClr val="tx1"/>
              </a:solidFill>
              <a:round/>
              <a:headEnd type="arrow"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3272" name="Text Box 32"/>
            <p:cNvSpPr txBox="1">
              <a:spLocks noChangeArrowheads="1"/>
            </p:cNvSpPr>
            <p:nvPr/>
          </p:nvSpPr>
          <p:spPr bwMode="auto">
            <a:xfrm>
              <a:off x="3149" y="2953"/>
              <a:ext cx="627" cy="2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58 cm</a:t>
              </a:r>
              <a:endParaRPr lang="en-GB" sz="2000"/>
            </a:p>
          </p:txBody>
        </p:sp>
      </p:grpSp>
      <p:sp>
        <p:nvSpPr>
          <p:cNvPr id="203809" name="Text Box 33"/>
          <p:cNvSpPr txBox="1">
            <a:spLocks noChangeArrowheads="1"/>
          </p:cNvSpPr>
          <p:nvPr/>
        </p:nvSpPr>
        <p:spPr bwMode="auto">
          <a:xfrm>
            <a:off x="6442075" y="4933950"/>
            <a:ext cx="22415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 2 × 3.14 × 58</a:t>
            </a:r>
            <a:endParaRPr lang="en-GB"/>
          </a:p>
        </p:txBody>
      </p:sp>
      <p:sp>
        <p:nvSpPr>
          <p:cNvPr id="203810" name="Text Box 34"/>
          <p:cNvSpPr txBox="1">
            <a:spLocks noChangeArrowheads="1"/>
          </p:cNvSpPr>
          <p:nvPr/>
        </p:nvSpPr>
        <p:spPr bwMode="auto">
          <a:xfrm>
            <a:off x="6442075" y="5483225"/>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 </a:t>
            </a:r>
            <a:r>
              <a:rPr lang="en-US" b="1">
                <a:solidFill>
                  <a:srgbClr val="FF6600"/>
                </a:solidFill>
              </a:rPr>
              <a:t>364.24 cm</a:t>
            </a:r>
            <a:endParaRPr lang="en-GB" b="1">
              <a:solidFill>
                <a:srgbClr val="FF66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378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378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378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03791"/>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3790"/>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03795"/>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03796"/>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203798"/>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03797"/>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03802"/>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03803"/>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nodeType="clickEffect">
                                  <p:stCondLst>
                                    <p:cond delay="0"/>
                                  </p:stCondLst>
                                  <p:childTnLst>
                                    <p:set>
                                      <p:cBhvr>
                                        <p:cTn id="50" dur="1" fill="hold">
                                          <p:stCondLst>
                                            <p:cond delay="0"/>
                                          </p:stCondLst>
                                        </p:cTn>
                                        <p:tgtEl>
                                          <p:spTgt spid="203805"/>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03804"/>
                                        </p:tgtEl>
                                        <p:attrNameLst>
                                          <p:attrName>style.visibility</p:attrName>
                                        </p:attrNameLst>
                                      </p:cBhvr>
                                      <p:to>
                                        <p:strVal val="visible"/>
                                      </p:to>
                                    </p:set>
                                  </p:childTnLst>
                                </p:cTn>
                              </p:par>
                            </p:childTnLst>
                          </p:cTn>
                        </p:par>
                      </p:childTnLst>
                    </p:cTn>
                  </p:par>
                  <p:par>
                    <p:cTn id="55" fill="hold" nodeType="clickPar">
                      <p:stCondLst>
                        <p:cond delay="indefinite"/>
                      </p:stCondLst>
                      <p:childTnLst>
                        <p:par>
                          <p:cTn id="56" fill="hold" nodeType="withGroup">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03809"/>
                                        </p:tgtEl>
                                        <p:attrNameLst>
                                          <p:attrName>style.visibility</p:attrName>
                                        </p:attrNameLst>
                                      </p:cBhvr>
                                      <p:to>
                                        <p:strVal val="visible"/>
                                      </p:to>
                                    </p:set>
                                  </p:childTnLst>
                                </p:cTn>
                              </p:par>
                            </p:childTnLst>
                          </p:cTn>
                        </p:par>
                      </p:childTnLst>
                    </p:cTn>
                  </p:par>
                  <p:par>
                    <p:cTn id="59" fill="hold" nodeType="clickPar">
                      <p:stCondLst>
                        <p:cond delay="indefinite"/>
                      </p:stCondLst>
                      <p:childTnLst>
                        <p:par>
                          <p:cTn id="60" fill="hold" nodeType="withGroup">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2038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3782" grpId="0"/>
      <p:bldP spid="203788" grpId="0"/>
      <p:bldP spid="203789" grpId="0"/>
      <p:bldP spid="203790" grpId="0"/>
      <p:bldP spid="203795" grpId="0"/>
      <p:bldP spid="203796" grpId="0"/>
      <p:bldP spid="203797" grpId="0"/>
      <p:bldP spid="203802" grpId="0"/>
      <p:bldP spid="203803" grpId="0"/>
      <p:bldP spid="203804" grpId="0"/>
      <p:bldP spid="203809" grpId="0"/>
      <p:bldP spid="203810" grpId="0"/>
    </p:bld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826" name="Text Box 2"/>
          <p:cNvSpPr txBox="1">
            <a:spLocks noChangeArrowheads="1"/>
          </p:cNvSpPr>
          <p:nvPr/>
        </p:nvSpPr>
        <p:spPr bwMode="auto">
          <a:xfrm>
            <a:off x="5837238" y="3944938"/>
            <a:ext cx="354012" cy="457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t>
            </a:r>
            <a:endParaRPr lang="en-GB"/>
          </a:p>
        </p:txBody>
      </p:sp>
      <p:pic>
        <p:nvPicPr>
          <p:cNvPr id="54275" name="Picture 3"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6" name="Picture 4"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7" name="Rectangle 5"/>
          <p:cNvSpPr>
            <a:spLocks noGrp="1" noChangeArrowheads="1"/>
          </p:cNvSpPr>
          <p:nvPr>
            <p:ph type="title" idx="4294967295"/>
          </p:nvPr>
        </p:nvSpPr>
        <p:spPr>
          <a:xfrm>
            <a:off x="150813" y="150813"/>
            <a:ext cx="7805737" cy="633412"/>
          </a:xfrm>
          <a:noFill/>
        </p:spPr>
        <p:txBody>
          <a:bodyPr/>
          <a:lstStyle/>
          <a:p>
            <a:pPr eaLnBrk="1" hangingPunct="1"/>
            <a:r>
              <a:rPr lang="en-US" smtClean="0"/>
              <a:t>Finding the radius given the circumference </a:t>
            </a:r>
            <a:endParaRPr lang="en-GB" smtClean="0"/>
          </a:p>
        </p:txBody>
      </p:sp>
      <p:sp>
        <p:nvSpPr>
          <p:cNvPr id="54278" name="Text Box 6"/>
          <p:cNvSpPr txBox="1">
            <a:spLocks noChangeArrowheads="1"/>
          </p:cNvSpPr>
          <p:nvPr/>
        </p:nvSpPr>
        <p:spPr bwMode="auto">
          <a:xfrm>
            <a:off x="1546225" y="1144588"/>
            <a:ext cx="6049963" cy="485775"/>
          </a:xfrm>
          <a:prstGeom prst="rect">
            <a:avLst/>
          </a:prstGeom>
          <a:solidFill>
            <a:srgbClr val="FFFFCC"/>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US"/>
              <a:t>Use </a:t>
            </a:r>
            <a:r>
              <a:rPr lang="el-GR">
                <a:latin typeface="Times New Roman" pitchFamily="18" charset="0"/>
                <a:cs typeface="Times New Roman" pitchFamily="18" charset="0"/>
              </a:rPr>
              <a:t>π</a:t>
            </a:r>
            <a:r>
              <a:rPr lang="en-US"/>
              <a:t> = 3.14 to find the radius of this circle.</a:t>
            </a:r>
            <a:endParaRPr lang="el-GR"/>
          </a:p>
        </p:txBody>
      </p:sp>
      <p:sp>
        <p:nvSpPr>
          <p:cNvPr id="205831" name="Text Box 7"/>
          <p:cNvSpPr txBox="1">
            <a:spLocks noChangeArrowheads="1"/>
          </p:cNvSpPr>
          <p:nvPr/>
        </p:nvSpPr>
        <p:spPr bwMode="auto">
          <a:xfrm>
            <a:off x="5437188" y="1989138"/>
            <a:ext cx="1222375" cy="485775"/>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C = 2</a:t>
            </a:r>
            <a:r>
              <a:rPr lang="el-GR">
                <a:latin typeface="Times New Roman" pitchFamily="18" charset="0"/>
                <a:cs typeface="Times New Roman" pitchFamily="18" charset="0"/>
              </a:rPr>
              <a:t>π</a:t>
            </a:r>
            <a:r>
              <a:rPr lang="en-US" i="1">
                <a:latin typeface="Times New Roman" pitchFamily="18" charset="0"/>
              </a:rPr>
              <a:t>r</a:t>
            </a:r>
            <a:endParaRPr lang="el-GR" i="1">
              <a:latin typeface="Times New Roman" pitchFamily="18" charset="0"/>
            </a:endParaRPr>
          </a:p>
        </p:txBody>
      </p:sp>
      <p:sp>
        <p:nvSpPr>
          <p:cNvPr id="54280" name="Oval 8"/>
          <p:cNvSpPr>
            <a:spLocks noChangeArrowheads="1"/>
          </p:cNvSpPr>
          <p:nvPr/>
        </p:nvSpPr>
        <p:spPr bwMode="auto">
          <a:xfrm rot="1800000">
            <a:off x="576263" y="2205038"/>
            <a:ext cx="3095625" cy="3095625"/>
          </a:xfrm>
          <a:prstGeom prst="ellipse">
            <a:avLst/>
          </a:prstGeom>
          <a:gradFill rotWithShape="1">
            <a:gsLst>
              <a:gs pos="0">
                <a:srgbClr val="80D0E8"/>
              </a:gs>
              <a:gs pos="100000">
                <a:srgbClr val="B1E2F1"/>
              </a:gs>
            </a:gsLst>
            <a:lin ang="18900000" scaled="1"/>
          </a:gra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4281" name="Text Box 9"/>
          <p:cNvSpPr txBox="1">
            <a:spLocks noChangeArrowheads="1"/>
          </p:cNvSpPr>
          <p:nvPr/>
        </p:nvSpPr>
        <p:spPr bwMode="auto">
          <a:xfrm>
            <a:off x="3249613" y="2098675"/>
            <a:ext cx="10144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12 cm</a:t>
            </a:r>
            <a:endParaRPr lang="en-GB"/>
          </a:p>
        </p:txBody>
      </p:sp>
      <p:sp>
        <p:nvSpPr>
          <p:cNvPr id="54282" name="Arc 10"/>
          <p:cNvSpPr>
            <a:spLocks/>
          </p:cNvSpPr>
          <p:nvPr/>
        </p:nvSpPr>
        <p:spPr bwMode="auto">
          <a:xfrm>
            <a:off x="468313" y="2098675"/>
            <a:ext cx="3311525" cy="3311525"/>
          </a:xfrm>
          <a:custGeom>
            <a:avLst/>
            <a:gdLst>
              <a:gd name="T0" fmla="*/ 2885703 w 43200"/>
              <a:gd name="T1" fmla="*/ 547245 h 43200"/>
              <a:gd name="T2" fmla="*/ 2872825 w 43200"/>
              <a:gd name="T3" fmla="*/ 533140 h 43200"/>
              <a:gd name="T4" fmla="*/ 1655763 w 43200"/>
              <a:gd name="T5" fmla="*/ 1655763 h 43200"/>
              <a:gd name="T6" fmla="*/ 0 60000 65536"/>
              <a:gd name="T7" fmla="*/ 0 60000 65536"/>
              <a:gd name="T8" fmla="*/ 0 60000 65536"/>
            </a:gdLst>
            <a:ahLst/>
            <a:cxnLst>
              <a:cxn ang="T6">
                <a:pos x="T0" y="T1"/>
              </a:cxn>
              <a:cxn ang="T7">
                <a:pos x="T2" y="T3"/>
              </a:cxn>
              <a:cxn ang="T8">
                <a:pos x="T4" y="T5"/>
              </a:cxn>
            </a:cxnLst>
            <a:rect l="0" t="0" r="r" b="b"/>
            <a:pathLst>
              <a:path w="43200" h="43200" fill="none" extrusionOk="0">
                <a:moveTo>
                  <a:pt x="37644" y="7139"/>
                </a:moveTo>
                <a:cubicBezTo>
                  <a:pt x="41220" y="11106"/>
                  <a:pt x="43200" y="16258"/>
                  <a:pt x="43200" y="21600"/>
                </a:cubicBezTo>
                <a:cubicBezTo>
                  <a:pt x="43200" y="33529"/>
                  <a:pt x="33529" y="43200"/>
                  <a:pt x="21600" y="43200"/>
                </a:cubicBezTo>
                <a:cubicBezTo>
                  <a:pt x="9670" y="43200"/>
                  <a:pt x="0" y="33529"/>
                  <a:pt x="0" y="21600"/>
                </a:cubicBezTo>
                <a:cubicBezTo>
                  <a:pt x="0" y="9670"/>
                  <a:pt x="9670" y="0"/>
                  <a:pt x="21600" y="0"/>
                </a:cubicBezTo>
                <a:cubicBezTo>
                  <a:pt x="27631" y="-1"/>
                  <a:pt x="33387" y="2521"/>
                  <a:pt x="37477" y="6954"/>
                </a:cubicBezTo>
              </a:path>
              <a:path w="43200" h="43200" stroke="0" extrusionOk="0">
                <a:moveTo>
                  <a:pt x="37644" y="7139"/>
                </a:moveTo>
                <a:cubicBezTo>
                  <a:pt x="41220" y="11106"/>
                  <a:pt x="43200" y="16258"/>
                  <a:pt x="43200" y="21600"/>
                </a:cubicBezTo>
                <a:cubicBezTo>
                  <a:pt x="43200" y="33529"/>
                  <a:pt x="33529" y="43200"/>
                  <a:pt x="21600" y="43200"/>
                </a:cubicBezTo>
                <a:cubicBezTo>
                  <a:pt x="9670" y="43200"/>
                  <a:pt x="0" y="33529"/>
                  <a:pt x="0" y="21600"/>
                </a:cubicBezTo>
                <a:cubicBezTo>
                  <a:pt x="0" y="9670"/>
                  <a:pt x="9670" y="0"/>
                  <a:pt x="21600" y="0"/>
                </a:cubicBezTo>
                <a:cubicBezTo>
                  <a:pt x="27631" y="-1"/>
                  <a:pt x="33387" y="2521"/>
                  <a:pt x="37477" y="6954"/>
                </a:cubicBezTo>
                <a:lnTo>
                  <a:pt x="21600" y="21600"/>
                </a:lnTo>
                <a:lnTo>
                  <a:pt x="37644" y="7139"/>
                </a:lnTo>
                <a:close/>
              </a:path>
            </a:pathLst>
          </a:custGeom>
          <a:noFill/>
          <a:ln w="19050">
            <a:solidFill>
              <a:schemeClr val="tx1"/>
            </a:solidFill>
            <a:round/>
            <a:headEnd type="arrow"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5835" name="Text Box 11"/>
          <p:cNvSpPr txBox="1">
            <a:spLocks noChangeArrowheads="1"/>
          </p:cNvSpPr>
          <p:nvPr/>
        </p:nvSpPr>
        <p:spPr bwMode="auto">
          <a:xfrm>
            <a:off x="4067175" y="2794000"/>
            <a:ext cx="4895850" cy="850900"/>
          </a:xfrm>
          <a:prstGeom prst="rect">
            <a:avLst/>
          </a:prstGeom>
          <a:solidFill>
            <a:srgbClr val="FFFFCC"/>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US"/>
              <a:t>How can we rearrange this to make </a:t>
            </a:r>
            <a:r>
              <a:rPr lang="en-US" i="1">
                <a:latin typeface="Times New Roman" pitchFamily="18" charset="0"/>
              </a:rPr>
              <a:t>r</a:t>
            </a:r>
            <a:r>
              <a:rPr lang="en-US"/>
              <a:t> the subject of the formula?</a:t>
            </a:r>
            <a:endParaRPr lang="en-GB"/>
          </a:p>
        </p:txBody>
      </p:sp>
      <p:sp>
        <p:nvSpPr>
          <p:cNvPr id="205836" name="Text Box 12"/>
          <p:cNvSpPr txBox="1">
            <a:spLocks noChangeArrowheads="1"/>
          </p:cNvSpPr>
          <p:nvPr/>
        </p:nvSpPr>
        <p:spPr bwMode="auto">
          <a:xfrm>
            <a:off x="5272088" y="3944938"/>
            <a:ext cx="565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i="1">
                <a:latin typeface="Times New Roman" pitchFamily="18" charset="0"/>
              </a:rPr>
              <a:t>r</a:t>
            </a:r>
            <a:r>
              <a:rPr lang="en-US"/>
              <a:t> =</a:t>
            </a:r>
            <a:endParaRPr lang="en-GB"/>
          </a:p>
        </p:txBody>
      </p:sp>
      <p:grpSp>
        <p:nvGrpSpPr>
          <p:cNvPr id="205837" name="Group 13"/>
          <p:cNvGrpSpPr>
            <a:grpSpLocks/>
          </p:cNvGrpSpPr>
          <p:nvPr/>
        </p:nvGrpSpPr>
        <p:grpSpPr bwMode="auto">
          <a:xfrm>
            <a:off x="5864225" y="3716338"/>
            <a:ext cx="508000" cy="914400"/>
            <a:chOff x="4374" y="2282"/>
            <a:chExt cx="320" cy="576"/>
          </a:xfrm>
        </p:grpSpPr>
        <p:sp>
          <p:nvSpPr>
            <p:cNvPr id="54293" name="Rectangle 14"/>
            <p:cNvSpPr>
              <a:spLocks noChangeArrowheads="1"/>
            </p:cNvSpPr>
            <p:nvPr/>
          </p:nvSpPr>
          <p:spPr bwMode="auto">
            <a:xfrm>
              <a:off x="4374" y="2282"/>
              <a:ext cx="320" cy="576"/>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54294" name="Group 15"/>
            <p:cNvGrpSpPr>
              <a:grpSpLocks/>
            </p:cNvGrpSpPr>
            <p:nvPr/>
          </p:nvGrpSpPr>
          <p:grpSpPr bwMode="auto">
            <a:xfrm>
              <a:off x="4374" y="2282"/>
              <a:ext cx="320" cy="576"/>
              <a:chOff x="3936" y="2790"/>
              <a:chExt cx="320" cy="576"/>
            </a:xfrm>
          </p:grpSpPr>
          <p:sp>
            <p:nvSpPr>
              <p:cNvPr id="54295" name="Text Box 16"/>
              <p:cNvSpPr txBox="1">
                <a:spLocks noChangeArrowheads="1"/>
              </p:cNvSpPr>
              <p:nvPr/>
            </p:nvSpPr>
            <p:spPr bwMode="auto">
              <a:xfrm>
                <a:off x="3969" y="2790"/>
                <a:ext cx="2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C</a:t>
                </a:r>
                <a:endParaRPr lang="en-GB"/>
              </a:p>
            </p:txBody>
          </p:sp>
          <p:sp>
            <p:nvSpPr>
              <p:cNvPr id="54296" name="Line 17"/>
              <p:cNvSpPr>
                <a:spLocks noChangeShapeType="1"/>
              </p:cNvSpPr>
              <p:nvPr/>
            </p:nvSpPr>
            <p:spPr bwMode="auto">
              <a:xfrm>
                <a:off x="3969" y="3078"/>
                <a:ext cx="255"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4297" name="Text Box 18"/>
              <p:cNvSpPr txBox="1">
                <a:spLocks noChangeArrowheads="1"/>
              </p:cNvSpPr>
              <p:nvPr/>
            </p:nvSpPr>
            <p:spPr bwMode="auto">
              <a:xfrm>
                <a:off x="3936" y="3078"/>
                <a:ext cx="32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2</a:t>
                </a:r>
                <a:r>
                  <a:rPr lang="el-GR">
                    <a:latin typeface="Times New Roman" pitchFamily="18" charset="0"/>
                    <a:cs typeface="Times New Roman" pitchFamily="18" charset="0"/>
                  </a:rPr>
                  <a:t>π</a:t>
                </a:r>
                <a:endParaRPr lang="el-GR" i="1">
                  <a:latin typeface="Times New Roman" pitchFamily="18" charset="0"/>
                </a:endParaRPr>
              </a:p>
            </p:txBody>
          </p:sp>
        </p:grpSp>
      </p:grpSp>
      <p:grpSp>
        <p:nvGrpSpPr>
          <p:cNvPr id="205843" name="Group 19"/>
          <p:cNvGrpSpPr>
            <a:grpSpLocks/>
          </p:cNvGrpSpPr>
          <p:nvPr/>
        </p:nvGrpSpPr>
        <p:grpSpPr bwMode="auto">
          <a:xfrm>
            <a:off x="5470525" y="4662488"/>
            <a:ext cx="1619250" cy="912812"/>
            <a:chOff x="3446" y="2937"/>
            <a:chExt cx="1020" cy="575"/>
          </a:xfrm>
        </p:grpSpPr>
        <p:grpSp>
          <p:nvGrpSpPr>
            <p:cNvPr id="54288" name="Group 20"/>
            <p:cNvGrpSpPr>
              <a:grpSpLocks/>
            </p:cNvGrpSpPr>
            <p:nvPr/>
          </p:nvGrpSpPr>
          <p:grpSpPr bwMode="auto">
            <a:xfrm>
              <a:off x="3651" y="2937"/>
              <a:ext cx="815" cy="575"/>
              <a:chOff x="3675" y="3158"/>
              <a:chExt cx="815" cy="575"/>
            </a:xfrm>
          </p:grpSpPr>
          <p:sp>
            <p:nvSpPr>
              <p:cNvPr id="54290" name="Text Box 21"/>
              <p:cNvSpPr txBox="1">
                <a:spLocks noChangeArrowheads="1"/>
              </p:cNvSpPr>
              <p:nvPr/>
            </p:nvSpPr>
            <p:spPr bwMode="auto">
              <a:xfrm>
                <a:off x="3917" y="3158"/>
                <a:ext cx="33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12</a:t>
                </a:r>
                <a:endParaRPr lang="en-GB"/>
              </a:p>
            </p:txBody>
          </p:sp>
          <p:sp>
            <p:nvSpPr>
              <p:cNvPr id="54291" name="Line 22"/>
              <p:cNvSpPr>
                <a:spLocks noChangeShapeType="1"/>
              </p:cNvSpPr>
              <p:nvPr/>
            </p:nvSpPr>
            <p:spPr bwMode="auto">
              <a:xfrm>
                <a:off x="3692" y="3446"/>
                <a:ext cx="782"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4292" name="Text Box 23"/>
              <p:cNvSpPr txBox="1">
                <a:spLocks noChangeArrowheads="1"/>
              </p:cNvSpPr>
              <p:nvPr/>
            </p:nvSpPr>
            <p:spPr bwMode="auto">
              <a:xfrm>
                <a:off x="3675" y="3445"/>
                <a:ext cx="81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2 × </a:t>
                </a:r>
                <a:r>
                  <a:rPr lang="en-US">
                    <a:cs typeface="Times New Roman" pitchFamily="18" charset="0"/>
                  </a:rPr>
                  <a:t>3.14</a:t>
                </a:r>
                <a:endParaRPr lang="el-GR" i="1"/>
              </a:p>
            </p:txBody>
          </p:sp>
        </p:grpSp>
        <p:sp>
          <p:nvSpPr>
            <p:cNvPr id="54289" name="Text Box 24"/>
            <p:cNvSpPr txBox="1">
              <a:spLocks noChangeArrowheads="1"/>
            </p:cNvSpPr>
            <p:nvPr/>
          </p:nvSpPr>
          <p:spPr bwMode="auto">
            <a:xfrm>
              <a:off x="3446" y="3071"/>
              <a:ext cx="22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t>
              </a:r>
              <a:endParaRPr lang="en-GB"/>
            </a:p>
          </p:txBody>
        </p:sp>
      </p:grpSp>
      <p:sp>
        <p:nvSpPr>
          <p:cNvPr id="205849" name="Text Box 25"/>
          <p:cNvSpPr txBox="1">
            <a:spLocks noChangeArrowheads="1"/>
          </p:cNvSpPr>
          <p:nvPr/>
        </p:nvSpPr>
        <p:spPr bwMode="auto">
          <a:xfrm>
            <a:off x="5470525" y="5700713"/>
            <a:ext cx="30178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 </a:t>
            </a:r>
            <a:r>
              <a:rPr lang="en-US" b="1">
                <a:solidFill>
                  <a:srgbClr val="FF6600"/>
                </a:solidFill>
              </a:rPr>
              <a:t>1.91 cm (to 2 d.p.)</a:t>
            </a:r>
            <a:endParaRPr lang="en-GB" b="1">
              <a:solidFill>
                <a:srgbClr val="FF66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583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5835"/>
                                        </p:tgtEl>
                                        <p:attrNameLst>
                                          <p:attrName>style.visibility</p:attrName>
                                        </p:attrNameLst>
                                      </p:cBhvr>
                                      <p:to>
                                        <p:strVal val="visible"/>
                                      </p:to>
                                    </p:set>
                                  </p:childTnLst>
                                </p:cTn>
                              </p:par>
                            </p:childTnLst>
                          </p:cTn>
                        </p:par>
                        <p:par>
                          <p:cTn id="11" fill="hold" nodeType="afterGroup">
                            <p:stCondLst>
                              <p:cond delay="0"/>
                            </p:stCondLst>
                            <p:childTnLst>
                              <p:par>
                                <p:cTn id="12" presetID="1" presetClass="entr" presetSubtype="0" fill="hold" grpId="0" nodeType="afterEffect">
                                  <p:stCondLst>
                                    <p:cond delay="500"/>
                                  </p:stCondLst>
                                  <p:childTnLst>
                                    <p:set>
                                      <p:cBhvr>
                                        <p:cTn id="13" dur="1" fill="hold">
                                          <p:stCondLst>
                                            <p:cond delay="0"/>
                                          </p:stCondLst>
                                        </p:cTn>
                                        <p:tgtEl>
                                          <p:spTgt spid="205836"/>
                                        </p:tgtEl>
                                        <p:attrNameLst>
                                          <p:attrName>style.visibility</p:attrName>
                                        </p:attrNameLst>
                                      </p:cBhvr>
                                      <p:to>
                                        <p:strVal val="visible"/>
                                      </p:to>
                                    </p:set>
                                  </p:childTnLst>
                                </p:cTn>
                              </p:par>
                            </p:childTnLst>
                          </p:cTn>
                        </p:par>
                        <p:par>
                          <p:cTn id="14" fill="hold" nodeType="afterGroup">
                            <p:stCondLst>
                              <p:cond delay="500"/>
                            </p:stCondLst>
                            <p:childTnLst>
                              <p:par>
                                <p:cTn id="15" presetID="1" presetClass="entr" presetSubtype="0" fill="hold" grpId="0" nodeType="afterEffect">
                                  <p:stCondLst>
                                    <p:cond delay="500"/>
                                  </p:stCondLst>
                                  <p:childTnLst>
                                    <p:set>
                                      <p:cBhvr>
                                        <p:cTn id="16" dur="1" fill="hold">
                                          <p:stCondLst>
                                            <p:cond delay="0"/>
                                          </p:stCondLst>
                                        </p:cTn>
                                        <p:tgtEl>
                                          <p:spTgt spid="205826"/>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205837"/>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205843"/>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058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826" grpId="0" animBg="1"/>
      <p:bldP spid="205831" grpId="0" animBg="1"/>
      <p:bldP spid="205835" grpId="0" animBg="1"/>
      <p:bldP spid="205836" grpId="0"/>
      <p:bldP spid="205849" grpId="0"/>
    </p:bld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5298" name="Picture 3"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299" name="Picture 4"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0" name="Rectangle 5"/>
          <p:cNvSpPr>
            <a:spLocks noGrp="1" noChangeArrowheads="1"/>
          </p:cNvSpPr>
          <p:nvPr>
            <p:ph type="title" idx="4294967295"/>
          </p:nvPr>
        </p:nvSpPr>
        <p:spPr>
          <a:xfrm>
            <a:off x="150813" y="150813"/>
            <a:ext cx="7805737" cy="633412"/>
          </a:xfrm>
          <a:noFill/>
        </p:spPr>
        <p:txBody>
          <a:bodyPr/>
          <a:lstStyle/>
          <a:p>
            <a:pPr eaLnBrk="1" hangingPunct="1"/>
            <a:r>
              <a:rPr lang="en-US" smtClean="0"/>
              <a:t>Finding the length of an arc </a:t>
            </a:r>
            <a:endParaRPr lang="en-GB" smtClean="0"/>
          </a:p>
        </p:txBody>
      </p:sp>
      <p:sp>
        <p:nvSpPr>
          <p:cNvPr id="55301" name="Text Box 24"/>
          <p:cNvSpPr txBox="1">
            <a:spLocks noChangeArrowheads="1"/>
          </p:cNvSpPr>
          <p:nvPr/>
        </p:nvSpPr>
        <p:spPr bwMode="auto">
          <a:xfrm>
            <a:off x="2492375" y="1143000"/>
            <a:ext cx="4159250" cy="485775"/>
          </a:xfrm>
          <a:prstGeom prst="rect">
            <a:avLst/>
          </a:prstGeom>
          <a:solidFill>
            <a:srgbClr val="FFFFCC"/>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US"/>
              <a:t>What is the length of arc AB?</a:t>
            </a:r>
            <a:endParaRPr lang="el-GR"/>
          </a:p>
        </p:txBody>
      </p:sp>
      <p:sp>
        <p:nvSpPr>
          <p:cNvPr id="232484" name="Text Box 36"/>
          <p:cNvSpPr txBox="1">
            <a:spLocks noChangeArrowheads="1"/>
          </p:cNvSpPr>
          <p:nvPr/>
        </p:nvSpPr>
        <p:spPr bwMode="auto">
          <a:xfrm>
            <a:off x="4356100" y="1851025"/>
            <a:ext cx="434022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An arc is a section of the circumference.</a:t>
            </a:r>
          </a:p>
        </p:txBody>
      </p:sp>
      <p:sp>
        <p:nvSpPr>
          <p:cNvPr id="232485" name="Text Box 37"/>
          <p:cNvSpPr txBox="1">
            <a:spLocks noChangeArrowheads="1"/>
          </p:cNvSpPr>
          <p:nvPr/>
        </p:nvSpPr>
        <p:spPr bwMode="auto">
          <a:xfrm>
            <a:off x="4356100" y="2722563"/>
            <a:ext cx="4340225"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The length of arc AB is a fraction of the length of the circumference.</a:t>
            </a:r>
          </a:p>
        </p:txBody>
      </p:sp>
      <p:sp>
        <p:nvSpPr>
          <p:cNvPr id="232486" name="Text Box 38"/>
          <p:cNvSpPr txBox="1">
            <a:spLocks noChangeArrowheads="1"/>
          </p:cNvSpPr>
          <p:nvPr/>
        </p:nvSpPr>
        <p:spPr bwMode="auto">
          <a:xfrm>
            <a:off x="4356100" y="3960813"/>
            <a:ext cx="4340225"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To work out what fraction of the circumference it is we look at the angle at the centre.</a:t>
            </a:r>
          </a:p>
        </p:txBody>
      </p:sp>
      <p:sp>
        <p:nvSpPr>
          <p:cNvPr id="232487" name="Text Box 39"/>
          <p:cNvSpPr txBox="1">
            <a:spLocks noChangeArrowheads="1"/>
          </p:cNvSpPr>
          <p:nvPr/>
        </p:nvSpPr>
        <p:spPr bwMode="auto">
          <a:xfrm>
            <a:off x="4356100" y="5199063"/>
            <a:ext cx="434022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In this example, we have a 90</a:t>
            </a:r>
            <a:r>
              <a:rPr lang="en-US"/>
              <a:t>° angle at the centre.</a:t>
            </a:r>
          </a:p>
        </p:txBody>
      </p:sp>
      <p:grpSp>
        <p:nvGrpSpPr>
          <p:cNvPr id="55306" name="Group 41"/>
          <p:cNvGrpSpPr>
            <a:grpSpLocks/>
          </p:cNvGrpSpPr>
          <p:nvPr/>
        </p:nvGrpSpPr>
        <p:grpSpPr bwMode="auto">
          <a:xfrm>
            <a:off x="395288" y="1773238"/>
            <a:ext cx="3744912" cy="3816350"/>
            <a:chOff x="249" y="1117"/>
            <a:chExt cx="2359" cy="2404"/>
          </a:xfrm>
        </p:grpSpPr>
        <p:sp>
          <p:nvSpPr>
            <p:cNvPr id="55307" name="Text Box 27"/>
            <p:cNvSpPr txBox="1">
              <a:spLocks noChangeArrowheads="1"/>
            </p:cNvSpPr>
            <p:nvPr/>
          </p:nvSpPr>
          <p:spPr bwMode="auto">
            <a:xfrm>
              <a:off x="1519" y="1117"/>
              <a:ext cx="24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a:t>
              </a:r>
              <a:endParaRPr lang="en-GB"/>
            </a:p>
          </p:txBody>
        </p:sp>
        <p:sp>
          <p:nvSpPr>
            <p:cNvPr id="55308" name="Text Box 28"/>
            <p:cNvSpPr txBox="1">
              <a:spLocks noChangeArrowheads="1"/>
            </p:cNvSpPr>
            <p:nvPr/>
          </p:nvSpPr>
          <p:spPr bwMode="auto">
            <a:xfrm>
              <a:off x="2364" y="2659"/>
              <a:ext cx="24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B</a:t>
              </a:r>
              <a:endParaRPr lang="en-GB"/>
            </a:p>
          </p:txBody>
        </p:sp>
        <p:sp>
          <p:nvSpPr>
            <p:cNvPr id="232473" name="Oval 25"/>
            <p:cNvSpPr>
              <a:spLocks noChangeArrowheads="1"/>
            </p:cNvSpPr>
            <p:nvPr/>
          </p:nvSpPr>
          <p:spPr bwMode="auto">
            <a:xfrm rot="-1811308">
              <a:off x="249" y="1344"/>
              <a:ext cx="2177" cy="2177"/>
            </a:xfrm>
            <a:prstGeom prst="ellipse">
              <a:avLst/>
            </a:prstGeom>
            <a:gradFill rotWithShape="1">
              <a:gsLst>
                <a:gs pos="0">
                  <a:schemeClr val="hlink"/>
                </a:gs>
                <a:gs pos="100000">
                  <a:schemeClr val="hlink">
                    <a:gamma/>
                    <a:tint val="41961"/>
                    <a:invGamma/>
                  </a:schemeClr>
                </a:gs>
              </a:gsLst>
              <a:lin ang="18900000" scaled="1"/>
            </a:gra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latin typeface="Arial" charset="0"/>
                <a:cs typeface="+mn-cs"/>
              </a:endParaRPr>
            </a:p>
          </p:txBody>
        </p:sp>
        <p:sp>
          <p:nvSpPr>
            <p:cNvPr id="55310" name="Arc 29"/>
            <p:cNvSpPr>
              <a:spLocks/>
            </p:cNvSpPr>
            <p:nvPr/>
          </p:nvSpPr>
          <p:spPr bwMode="auto">
            <a:xfrm rot="-1811308">
              <a:off x="1275" y="1409"/>
              <a:ext cx="1088" cy="1538"/>
            </a:xfrm>
            <a:custGeom>
              <a:avLst/>
              <a:gdLst>
                <a:gd name="T0" fmla="*/ 789 w 21600"/>
                <a:gd name="T1" fmla="*/ 0 h 30536"/>
                <a:gd name="T2" fmla="*/ 750 w 21600"/>
                <a:gd name="T3" fmla="*/ 1538 h 30536"/>
                <a:gd name="T4" fmla="*/ 0 w 21600"/>
                <a:gd name="T5" fmla="*/ 750 h 30536"/>
                <a:gd name="T6" fmla="*/ 0 60000 65536"/>
                <a:gd name="T7" fmla="*/ 0 60000 65536"/>
                <a:gd name="T8" fmla="*/ 0 60000 65536"/>
              </a:gdLst>
              <a:ahLst/>
              <a:cxnLst>
                <a:cxn ang="T6">
                  <a:pos x="T0" y="T1"/>
                </a:cxn>
                <a:cxn ang="T7">
                  <a:pos x="T2" y="T3"/>
                </a:cxn>
                <a:cxn ang="T8">
                  <a:pos x="T4" y="T5"/>
                </a:cxn>
              </a:cxnLst>
              <a:rect l="0" t="0" r="r" b="b"/>
              <a:pathLst>
                <a:path w="21600" h="30536" fill="none" extrusionOk="0">
                  <a:moveTo>
                    <a:pt x="15656" y="-1"/>
                  </a:moveTo>
                  <a:cubicBezTo>
                    <a:pt x="19472" y="4014"/>
                    <a:pt x="21600" y="9342"/>
                    <a:pt x="21600" y="14881"/>
                  </a:cubicBezTo>
                  <a:cubicBezTo>
                    <a:pt x="21600" y="20799"/>
                    <a:pt x="19171" y="26458"/>
                    <a:pt x="14882" y="30536"/>
                  </a:cubicBezTo>
                </a:path>
                <a:path w="21600" h="30536" stroke="0" extrusionOk="0">
                  <a:moveTo>
                    <a:pt x="15656" y="-1"/>
                  </a:moveTo>
                  <a:cubicBezTo>
                    <a:pt x="19472" y="4014"/>
                    <a:pt x="21600" y="9342"/>
                    <a:pt x="21600" y="14881"/>
                  </a:cubicBezTo>
                  <a:cubicBezTo>
                    <a:pt x="21600" y="20799"/>
                    <a:pt x="19171" y="26458"/>
                    <a:pt x="14882" y="30536"/>
                  </a:cubicBezTo>
                  <a:lnTo>
                    <a:pt x="0" y="14881"/>
                  </a:lnTo>
                  <a:lnTo>
                    <a:pt x="15656" y="-1"/>
                  </a:lnTo>
                  <a:close/>
                </a:path>
              </a:pathLst>
            </a:custGeom>
            <a:noFill/>
            <a:ln w="38100">
              <a:solidFill>
                <a:srgbClr val="FF6600"/>
              </a:solidFill>
              <a:round/>
              <a:headEnd/>
              <a:tailEnd/>
            </a:ln>
            <a:effectLst/>
            <a:extLst>
              <a:ext uri="{909E8E84-426E-40DD-AFC4-6F175D3DCCD1}">
                <a14:hiddenFill xmlns:a14="http://schemas.microsoft.com/office/drawing/2010/main">
                  <a:solidFill>
                    <a:schemeClr val="hlink"/>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11" name="Oval 30"/>
            <p:cNvSpPr>
              <a:spLocks noChangeArrowheads="1"/>
            </p:cNvSpPr>
            <p:nvPr/>
          </p:nvSpPr>
          <p:spPr bwMode="auto">
            <a:xfrm rot="-1811308">
              <a:off x="1314" y="2409"/>
              <a:ext cx="46" cy="46"/>
            </a:xfrm>
            <a:prstGeom prst="ellipse">
              <a:avLst/>
            </a:prstGeom>
            <a:solidFill>
              <a:schemeClr va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12" name="Line 31"/>
            <p:cNvSpPr>
              <a:spLocks noChangeShapeType="1"/>
            </p:cNvSpPr>
            <p:nvPr/>
          </p:nvSpPr>
          <p:spPr bwMode="auto">
            <a:xfrm rot="19788692" flipV="1">
              <a:off x="1093" y="1537"/>
              <a:ext cx="795" cy="744"/>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313" name="Rectangle 33"/>
            <p:cNvSpPr>
              <a:spLocks noChangeArrowheads="1"/>
            </p:cNvSpPr>
            <p:nvPr/>
          </p:nvSpPr>
          <p:spPr bwMode="auto">
            <a:xfrm rot="929338">
              <a:off x="1347" y="2357"/>
              <a:ext cx="91" cy="91"/>
            </a:xfrm>
            <a:prstGeom prst="rect">
              <a:avLst/>
            </a:prstGeom>
            <a:solidFill>
              <a:srgbClr val="A1DD59"/>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14" name="Line 34"/>
            <p:cNvSpPr>
              <a:spLocks noChangeShapeType="1"/>
            </p:cNvSpPr>
            <p:nvPr/>
          </p:nvSpPr>
          <p:spPr bwMode="auto">
            <a:xfrm rot="14388692" flipV="1">
              <a:off x="1448" y="2217"/>
              <a:ext cx="795" cy="744"/>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315" name="Text Box 40"/>
            <p:cNvSpPr txBox="1">
              <a:spLocks noChangeArrowheads="1"/>
            </p:cNvSpPr>
            <p:nvPr/>
          </p:nvSpPr>
          <p:spPr bwMode="auto">
            <a:xfrm>
              <a:off x="980" y="1705"/>
              <a:ext cx="53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6 cm</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248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248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248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248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2484" grpId="0"/>
      <p:bldP spid="232485" grpId="0"/>
      <p:bldP spid="232486" grpId="0"/>
      <p:bldP spid="232487" grpId="0"/>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9698"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699"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0" name="Rectangle 4"/>
          <p:cNvSpPr>
            <a:spLocks noGrp="1" noChangeArrowheads="1"/>
          </p:cNvSpPr>
          <p:nvPr>
            <p:ph type="title" idx="4294967295"/>
          </p:nvPr>
        </p:nvSpPr>
        <p:spPr>
          <a:xfrm>
            <a:off x="152400" y="152400"/>
            <a:ext cx="7772400" cy="609600"/>
          </a:xfrm>
          <a:noFill/>
        </p:spPr>
        <p:txBody>
          <a:bodyPr/>
          <a:lstStyle/>
          <a:p>
            <a:pPr eaLnBrk="1" hangingPunct="1"/>
            <a:r>
              <a:rPr lang="en-GB" smtClean="0">
                <a:solidFill>
                  <a:srgbClr val="5B0091"/>
                </a:solidFill>
              </a:rPr>
              <a:t>Naming the parts of a circle</a:t>
            </a:r>
            <a:endParaRPr lang="en-GB" smtClean="0"/>
          </a:p>
        </p:txBody>
      </p:sp>
      <p:sp>
        <p:nvSpPr>
          <p:cNvPr id="177157" name="Oval 5"/>
          <p:cNvSpPr>
            <a:spLocks noChangeArrowheads="1"/>
          </p:cNvSpPr>
          <p:nvPr/>
        </p:nvSpPr>
        <p:spPr bwMode="auto">
          <a:xfrm>
            <a:off x="611188" y="1773238"/>
            <a:ext cx="4103687" cy="4103687"/>
          </a:xfrm>
          <a:prstGeom prst="ellipse">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7158" name="Oval 6"/>
          <p:cNvSpPr>
            <a:spLocks noChangeArrowheads="1"/>
          </p:cNvSpPr>
          <p:nvPr/>
        </p:nvSpPr>
        <p:spPr bwMode="auto">
          <a:xfrm>
            <a:off x="2627313" y="3789363"/>
            <a:ext cx="71437" cy="71437"/>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03" name="Text Box 7"/>
          <p:cNvSpPr txBox="1">
            <a:spLocks noChangeArrowheads="1"/>
          </p:cNvSpPr>
          <p:nvPr/>
        </p:nvSpPr>
        <p:spPr bwMode="auto">
          <a:xfrm>
            <a:off x="842963" y="1052513"/>
            <a:ext cx="7458075" cy="485775"/>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 </a:t>
            </a:r>
            <a:r>
              <a:rPr lang="en-US" b="1">
                <a:solidFill>
                  <a:srgbClr val="FF6600"/>
                </a:solidFill>
              </a:rPr>
              <a:t>circle</a:t>
            </a:r>
            <a:r>
              <a:rPr lang="en-US"/>
              <a:t> is a set of points </a:t>
            </a:r>
            <a:r>
              <a:rPr lang="en-US" b="1">
                <a:solidFill>
                  <a:srgbClr val="FF6600"/>
                </a:solidFill>
              </a:rPr>
              <a:t>equidistant</a:t>
            </a:r>
            <a:r>
              <a:rPr lang="en-US"/>
              <a:t> from its </a:t>
            </a:r>
            <a:r>
              <a:rPr lang="en-US" b="1">
                <a:solidFill>
                  <a:srgbClr val="FF6600"/>
                </a:solidFill>
              </a:rPr>
              <a:t>centre</a:t>
            </a:r>
            <a:r>
              <a:rPr lang="en-US"/>
              <a:t>.</a:t>
            </a:r>
            <a:endParaRPr lang="en-GB"/>
          </a:p>
        </p:txBody>
      </p:sp>
      <p:sp>
        <p:nvSpPr>
          <p:cNvPr id="177160" name="Text Box 8"/>
          <p:cNvSpPr txBox="1">
            <a:spLocks noChangeArrowheads="1"/>
          </p:cNvSpPr>
          <p:nvPr/>
        </p:nvSpPr>
        <p:spPr bwMode="auto">
          <a:xfrm>
            <a:off x="5056188" y="1703388"/>
            <a:ext cx="3836987"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The distance around the outside of a circle is called the </a:t>
            </a:r>
            <a:r>
              <a:rPr lang="en-US" b="1">
                <a:solidFill>
                  <a:srgbClr val="FF6600"/>
                </a:solidFill>
              </a:rPr>
              <a:t>circumference</a:t>
            </a:r>
            <a:r>
              <a:rPr lang="en-US"/>
              <a:t>.</a:t>
            </a:r>
            <a:endParaRPr lang="en-GB"/>
          </a:p>
        </p:txBody>
      </p:sp>
      <p:sp>
        <p:nvSpPr>
          <p:cNvPr id="177161" name="Text Box 9"/>
          <p:cNvSpPr txBox="1">
            <a:spLocks noChangeArrowheads="1"/>
          </p:cNvSpPr>
          <p:nvPr/>
        </p:nvSpPr>
        <p:spPr bwMode="auto">
          <a:xfrm>
            <a:off x="5056188" y="2995613"/>
            <a:ext cx="3619500"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The </a:t>
            </a:r>
            <a:r>
              <a:rPr lang="en-US" b="1">
                <a:solidFill>
                  <a:srgbClr val="FF6600"/>
                </a:solidFill>
              </a:rPr>
              <a:t>radius</a:t>
            </a:r>
            <a:r>
              <a:rPr lang="en-US"/>
              <a:t> is the distance from the centre of the circle to the circumference.</a:t>
            </a:r>
            <a:endParaRPr lang="en-GB"/>
          </a:p>
        </p:txBody>
      </p:sp>
      <p:sp>
        <p:nvSpPr>
          <p:cNvPr id="177162" name="Line 10"/>
          <p:cNvSpPr>
            <a:spLocks noChangeShapeType="1"/>
          </p:cNvSpPr>
          <p:nvPr/>
        </p:nvSpPr>
        <p:spPr bwMode="auto">
          <a:xfrm>
            <a:off x="2627313" y="3825875"/>
            <a:ext cx="2087562" cy="0"/>
          </a:xfrm>
          <a:prstGeom prst="line">
            <a:avLst/>
          </a:prstGeom>
          <a:noFill/>
          <a:ln w="28575">
            <a:solidFill>
              <a:srgbClr val="FF6600"/>
            </a:solidFill>
            <a:round/>
            <a:headEnd type="arrow"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7163" name="Text Box 11"/>
          <p:cNvSpPr txBox="1">
            <a:spLocks noChangeArrowheads="1"/>
          </p:cNvSpPr>
          <p:nvPr/>
        </p:nvSpPr>
        <p:spPr bwMode="auto">
          <a:xfrm>
            <a:off x="3059113" y="3429000"/>
            <a:ext cx="1016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radius</a:t>
            </a:r>
            <a:endParaRPr lang="en-GB"/>
          </a:p>
        </p:txBody>
      </p:sp>
      <p:sp>
        <p:nvSpPr>
          <p:cNvPr id="177164" name="Text Box 12"/>
          <p:cNvSpPr txBox="1">
            <a:spLocks noChangeArrowheads="1"/>
          </p:cNvSpPr>
          <p:nvPr/>
        </p:nvSpPr>
        <p:spPr bwMode="auto">
          <a:xfrm>
            <a:off x="1612900" y="5851525"/>
            <a:ext cx="21002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circumference</a:t>
            </a:r>
            <a:endParaRPr lang="en-GB"/>
          </a:p>
        </p:txBody>
      </p:sp>
      <p:sp>
        <p:nvSpPr>
          <p:cNvPr id="177165" name="Text Box 13"/>
          <p:cNvSpPr txBox="1">
            <a:spLocks noChangeArrowheads="1"/>
          </p:cNvSpPr>
          <p:nvPr/>
        </p:nvSpPr>
        <p:spPr bwMode="auto">
          <a:xfrm>
            <a:off x="5056188" y="4652963"/>
            <a:ext cx="3619500"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The </a:t>
            </a:r>
            <a:r>
              <a:rPr lang="en-US" b="1">
                <a:solidFill>
                  <a:srgbClr val="FF6600"/>
                </a:solidFill>
              </a:rPr>
              <a:t>diameter</a:t>
            </a:r>
            <a:r>
              <a:rPr lang="en-US"/>
              <a:t> is the distance across the width of the circle through the centre.</a:t>
            </a:r>
            <a:endParaRPr lang="en-GB"/>
          </a:p>
        </p:txBody>
      </p:sp>
      <p:sp>
        <p:nvSpPr>
          <p:cNvPr id="177166" name="Line 14"/>
          <p:cNvSpPr>
            <a:spLocks noChangeShapeType="1"/>
          </p:cNvSpPr>
          <p:nvPr/>
        </p:nvSpPr>
        <p:spPr bwMode="auto">
          <a:xfrm>
            <a:off x="1619250" y="2060575"/>
            <a:ext cx="2089150" cy="3529013"/>
          </a:xfrm>
          <a:prstGeom prst="line">
            <a:avLst/>
          </a:prstGeom>
          <a:noFill/>
          <a:ln w="28575">
            <a:solidFill>
              <a:srgbClr val="FF6600"/>
            </a:solidFill>
            <a:round/>
            <a:headEnd type="arrow"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7167" name="Text Box 15"/>
          <p:cNvSpPr txBox="1">
            <a:spLocks noChangeArrowheads="1"/>
          </p:cNvSpPr>
          <p:nvPr/>
        </p:nvSpPr>
        <p:spPr bwMode="auto">
          <a:xfrm rot="3579242">
            <a:off x="1666875" y="2517775"/>
            <a:ext cx="1371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diameter</a:t>
            </a:r>
            <a:endParaRPr lang="en-GB"/>
          </a:p>
        </p:txBody>
      </p:sp>
      <p:sp>
        <p:nvSpPr>
          <p:cNvPr id="177168" name="Oval 16"/>
          <p:cNvSpPr>
            <a:spLocks noChangeArrowheads="1"/>
          </p:cNvSpPr>
          <p:nvPr/>
        </p:nvSpPr>
        <p:spPr bwMode="auto">
          <a:xfrm>
            <a:off x="611188" y="1773238"/>
            <a:ext cx="4103687" cy="4103687"/>
          </a:xfrm>
          <a:prstGeom prst="ellipse">
            <a:avLst/>
          </a:prstGeom>
          <a:noFill/>
          <a:ln w="38100">
            <a:solidFill>
              <a:srgbClr val="FF66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7169" name="Text Box 17"/>
          <p:cNvSpPr txBox="1">
            <a:spLocks noChangeArrowheads="1"/>
          </p:cNvSpPr>
          <p:nvPr/>
        </p:nvSpPr>
        <p:spPr bwMode="auto">
          <a:xfrm>
            <a:off x="1595438" y="3716338"/>
            <a:ext cx="10318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centre</a:t>
            </a:r>
            <a:endParaRPr lang="en-GB"/>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715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7169"/>
                                        </p:tgtEl>
                                        <p:attrNameLst>
                                          <p:attrName>style.visibility</p:attrName>
                                        </p:attrNameLst>
                                      </p:cBhvr>
                                      <p:to>
                                        <p:strVal val="visible"/>
                                      </p:to>
                                    </p:set>
                                  </p:childTnLst>
                                </p:cTn>
                              </p:par>
                            </p:childTnLst>
                          </p:cTn>
                        </p:par>
                        <p:par>
                          <p:cTn id="9" fill="hold" nodeType="afterGroup">
                            <p:stCondLst>
                              <p:cond delay="0"/>
                            </p:stCondLst>
                            <p:childTnLst>
                              <p:par>
                                <p:cTn id="10" presetID="22" presetClass="entr" presetSubtype="1" fill="hold" grpId="0" nodeType="afterEffect">
                                  <p:stCondLst>
                                    <p:cond delay="500"/>
                                  </p:stCondLst>
                                  <p:childTnLst>
                                    <p:set>
                                      <p:cBhvr>
                                        <p:cTn id="11" dur="1" fill="hold">
                                          <p:stCondLst>
                                            <p:cond delay="0"/>
                                          </p:stCondLst>
                                        </p:cTn>
                                        <p:tgtEl>
                                          <p:spTgt spid="177157"/>
                                        </p:tgtEl>
                                        <p:attrNameLst>
                                          <p:attrName>style.visibility</p:attrName>
                                        </p:attrNameLst>
                                      </p:cBhvr>
                                      <p:to>
                                        <p:strVal val="visible"/>
                                      </p:to>
                                    </p:set>
                                    <p:animEffect transition="in" filter="wipe(up)">
                                      <p:cBhvr>
                                        <p:cTn id="12" dur="1000"/>
                                        <p:tgtEl>
                                          <p:spTgt spid="17715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77160"/>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1" fill="hold" grpId="0" nodeType="clickEffect">
                                  <p:stCondLst>
                                    <p:cond delay="0"/>
                                  </p:stCondLst>
                                  <p:childTnLst>
                                    <p:set>
                                      <p:cBhvr>
                                        <p:cTn id="20" dur="1" fill="hold">
                                          <p:stCondLst>
                                            <p:cond delay="0"/>
                                          </p:stCondLst>
                                        </p:cTn>
                                        <p:tgtEl>
                                          <p:spTgt spid="177168"/>
                                        </p:tgtEl>
                                        <p:attrNameLst>
                                          <p:attrName>style.visibility</p:attrName>
                                        </p:attrNameLst>
                                      </p:cBhvr>
                                      <p:to>
                                        <p:strVal val="visible"/>
                                      </p:to>
                                    </p:set>
                                    <p:animEffect transition="in" filter="wipe(up)">
                                      <p:cBhvr>
                                        <p:cTn id="21" dur="500"/>
                                        <p:tgtEl>
                                          <p:spTgt spid="177168"/>
                                        </p:tgtEl>
                                      </p:cBhvr>
                                    </p:animEffect>
                                  </p:childTnLst>
                                </p:cTn>
                              </p:par>
                            </p:childTnLst>
                          </p:cTn>
                        </p:par>
                        <p:par>
                          <p:cTn id="22" fill="hold" nodeType="afterGroup">
                            <p:stCondLst>
                              <p:cond delay="500"/>
                            </p:stCondLst>
                            <p:childTnLst>
                              <p:par>
                                <p:cTn id="23" presetID="1" presetClass="entr" presetSubtype="0" fill="hold" grpId="0" nodeType="afterEffect">
                                  <p:stCondLst>
                                    <p:cond delay="0"/>
                                  </p:stCondLst>
                                  <p:childTnLst>
                                    <p:set>
                                      <p:cBhvr>
                                        <p:cTn id="24" dur="1" fill="hold">
                                          <p:stCondLst>
                                            <p:cond delay="0"/>
                                          </p:stCondLst>
                                        </p:cTn>
                                        <p:tgtEl>
                                          <p:spTgt spid="177164"/>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77161"/>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177162"/>
                                        </p:tgtEl>
                                        <p:attrNameLst>
                                          <p:attrName>style.visibility</p:attrName>
                                        </p:attrNameLst>
                                      </p:cBhvr>
                                      <p:to>
                                        <p:strVal val="visible"/>
                                      </p:to>
                                    </p:set>
                                    <p:animEffect transition="in" filter="wipe(left)">
                                      <p:cBhvr>
                                        <p:cTn id="33" dur="500"/>
                                        <p:tgtEl>
                                          <p:spTgt spid="177162"/>
                                        </p:tgtEl>
                                      </p:cBhvr>
                                    </p:animEffect>
                                  </p:childTnLst>
                                </p:cTn>
                              </p:par>
                            </p:childTnLst>
                          </p:cTn>
                        </p:par>
                        <p:par>
                          <p:cTn id="34" fill="hold" nodeType="afterGroup">
                            <p:stCondLst>
                              <p:cond delay="500"/>
                            </p:stCondLst>
                            <p:childTnLst>
                              <p:par>
                                <p:cTn id="35" presetID="1" presetClass="entr" presetSubtype="0" fill="hold" grpId="0" nodeType="afterEffect">
                                  <p:stCondLst>
                                    <p:cond delay="0"/>
                                  </p:stCondLst>
                                  <p:childTnLst>
                                    <p:set>
                                      <p:cBhvr>
                                        <p:cTn id="36" dur="1" fill="hold">
                                          <p:stCondLst>
                                            <p:cond delay="0"/>
                                          </p:stCondLst>
                                        </p:cTn>
                                        <p:tgtEl>
                                          <p:spTgt spid="177163"/>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77165"/>
                                        </p:tgtEl>
                                        <p:attrNameLst>
                                          <p:attrName>style.visibility</p:attrName>
                                        </p:attrNameLst>
                                      </p:cBhvr>
                                      <p:to>
                                        <p:strVal val="visible"/>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22" presetClass="entr" presetSubtype="1" fill="hold" grpId="0" nodeType="clickEffect">
                                  <p:stCondLst>
                                    <p:cond delay="0"/>
                                  </p:stCondLst>
                                  <p:childTnLst>
                                    <p:set>
                                      <p:cBhvr>
                                        <p:cTn id="44" dur="1" fill="hold">
                                          <p:stCondLst>
                                            <p:cond delay="0"/>
                                          </p:stCondLst>
                                        </p:cTn>
                                        <p:tgtEl>
                                          <p:spTgt spid="177166"/>
                                        </p:tgtEl>
                                        <p:attrNameLst>
                                          <p:attrName>style.visibility</p:attrName>
                                        </p:attrNameLst>
                                      </p:cBhvr>
                                      <p:to>
                                        <p:strVal val="visible"/>
                                      </p:to>
                                    </p:set>
                                    <p:animEffect transition="in" filter="wipe(up)">
                                      <p:cBhvr>
                                        <p:cTn id="45" dur="500"/>
                                        <p:tgtEl>
                                          <p:spTgt spid="177166"/>
                                        </p:tgtEl>
                                      </p:cBhvr>
                                    </p:animEffect>
                                  </p:childTnLst>
                                </p:cTn>
                              </p:par>
                            </p:childTnLst>
                          </p:cTn>
                        </p:par>
                        <p:par>
                          <p:cTn id="46" fill="hold" nodeType="afterGroup">
                            <p:stCondLst>
                              <p:cond delay="500"/>
                            </p:stCondLst>
                            <p:childTnLst>
                              <p:par>
                                <p:cTn id="47" presetID="1" presetClass="entr" presetSubtype="0" fill="hold" grpId="0" nodeType="afterEffect">
                                  <p:stCondLst>
                                    <p:cond delay="0"/>
                                  </p:stCondLst>
                                  <p:childTnLst>
                                    <p:set>
                                      <p:cBhvr>
                                        <p:cTn id="48" dur="1" fill="hold">
                                          <p:stCondLst>
                                            <p:cond delay="0"/>
                                          </p:stCondLst>
                                        </p:cTn>
                                        <p:tgtEl>
                                          <p:spTgt spid="17716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7157" grpId="0" animBg="1"/>
      <p:bldP spid="177158" grpId="0" animBg="1"/>
      <p:bldP spid="177160" grpId="0"/>
      <p:bldP spid="177161" grpId="0"/>
      <p:bldP spid="177162" grpId="0" animBg="1"/>
      <p:bldP spid="177163" grpId="0"/>
      <p:bldP spid="177164" grpId="0"/>
      <p:bldP spid="177165" grpId="0"/>
      <p:bldP spid="177166" grpId="0" animBg="1"/>
      <p:bldP spid="177167" grpId="0"/>
      <p:bldP spid="177168" grpId="0" animBg="1"/>
      <p:bldP spid="177169" grpId="0"/>
    </p:bld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6322"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3"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4" name="Rectangle 4"/>
          <p:cNvSpPr>
            <a:spLocks noGrp="1" noChangeArrowheads="1"/>
          </p:cNvSpPr>
          <p:nvPr>
            <p:ph type="title" idx="4294967295"/>
          </p:nvPr>
        </p:nvSpPr>
        <p:spPr>
          <a:xfrm>
            <a:off x="150813" y="150813"/>
            <a:ext cx="7805737" cy="633412"/>
          </a:xfrm>
          <a:noFill/>
        </p:spPr>
        <p:txBody>
          <a:bodyPr/>
          <a:lstStyle/>
          <a:p>
            <a:pPr eaLnBrk="1" hangingPunct="1"/>
            <a:r>
              <a:rPr lang="en-US" smtClean="0"/>
              <a:t>Finding the length of an arc </a:t>
            </a:r>
            <a:endParaRPr lang="en-GB" smtClean="0"/>
          </a:p>
        </p:txBody>
      </p:sp>
      <p:sp>
        <p:nvSpPr>
          <p:cNvPr id="56325" name="Text Box 5"/>
          <p:cNvSpPr txBox="1">
            <a:spLocks noChangeArrowheads="1"/>
          </p:cNvSpPr>
          <p:nvPr/>
        </p:nvSpPr>
        <p:spPr bwMode="auto">
          <a:xfrm>
            <a:off x="2492375" y="1143000"/>
            <a:ext cx="4159250" cy="485775"/>
          </a:xfrm>
          <a:prstGeom prst="rect">
            <a:avLst/>
          </a:prstGeom>
          <a:solidFill>
            <a:srgbClr val="FFFFCC"/>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US"/>
              <a:t>What is the length of arc AB?</a:t>
            </a:r>
            <a:endParaRPr lang="el-GR"/>
          </a:p>
        </p:txBody>
      </p:sp>
      <p:grpSp>
        <p:nvGrpSpPr>
          <p:cNvPr id="56326" name="Group 56"/>
          <p:cNvGrpSpPr>
            <a:grpSpLocks/>
          </p:cNvGrpSpPr>
          <p:nvPr/>
        </p:nvGrpSpPr>
        <p:grpSpPr bwMode="auto">
          <a:xfrm>
            <a:off x="395288" y="1773238"/>
            <a:ext cx="3744912" cy="3816350"/>
            <a:chOff x="249" y="1117"/>
            <a:chExt cx="2359" cy="2404"/>
          </a:xfrm>
        </p:grpSpPr>
        <p:sp>
          <p:nvSpPr>
            <p:cNvPr id="267319" name="Oval 55"/>
            <p:cNvSpPr>
              <a:spLocks noChangeArrowheads="1"/>
            </p:cNvSpPr>
            <p:nvPr/>
          </p:nvSpPr>
          <p:spPr bwMode="auto">
            <a:xfrm rot="-1811308">
              <a:off x="249" y="1344"/>
              <a:ext cx="2177" cy="2177"/>
            </a:xfrm>
            <a:prstGeom prst="ellipse">
              <a:avLst/>
            </a:prstGeom>
            <a:gradFill rotWithShape="1">
              <a:gsLst>
                <a:gs pos="0">
                  <a:schemeClr val="hlink"/>
                </a:gs>
                <a:gs pos="100000">
                  <a:schemeClr val="hlink">
                    <a:gamma/>
                    <a:tint val="41961"/>
                    <a:invGamma/>
                  </a:schemeClr>
                </a:gs>
              </a:gsLst>
              <a:lin ang="18900000" scaled="1"/>
            </a:gra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latin typeface="Arial" charset="0"/>
                <a:cs typeface="+mn-cs"/>
              </a:endParaRPr>
            </a:p>
          </p:txBody>
        </p:sp>
        <p:sp>
          <p:nvSpPr>
            <p:cNvPr id="56360" name="Text Box 6"/>
            <p:cNvSpPr txBox="1">
              <a:spLocks noChangeArrowheads="1"/>
            </p:cNvSpPr>
            <p:nvPr/>
          </p:nvSpPr>
          <p:spPr bwMode="auto">
            <a:xfrm>
              <a:off x="1519" y="1117"/>
              <a:ext cx="24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a:t>
              </a:r>
              <a:endParaRPr lang="en-GB"/>
            </a:p>
          </p:txBody>
        </p:sp>
        <p:sp>
          <p:nvSpPr>
            <p:cNvPr id="56361" name="Text Box 7"/>
            <p:cNvSpPr txBox="1">
              <a:spLocks noChangeArrowheads="1"/>
            </p:cNvSpPr>
            <p:nvPr/>
          </p:nvSpPr>
          <p:spPr bwMode="auto">
            <a:xfrm>
              <a:off x="2364" y="2659"/>
              <a:ext cx="24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B</a:t>
              </a:r>
              <a:endParaRPr lang="en-GB"/>
            </a:p>
          </p:txBody>
        </p:sp>
        <p:sp>
          <p:nvSpPr>
            <p:cNvPr id="56362" name="Arc 10"/>
            <p:cNvSpPr>
              <a:spLocks/>
            </p:cNvSpPr>
            <p:nvPr/>
          </p:nvSpPr>
          <p:spPr bwMode="auto">
            <a:xfrm rot="-1811308">
              <a:off x="1275" y="1409"/>
              <a:ext cx="1088" cy="1538"/>
            </a:xfrm>
            <a:custGeom>
              <a:avLst/>
              <a:gdLst>
                <a:gd name="T0" fmla="*/ 789 w 21600"/>
                <a:gd name="T1" fmla="*/ 0 h 30536"/>
                <a:gd name="T2" fmla="*/ 750 w 21600"/>
                <a:gd name="T3" fmla="*/ 1538 h 30536"/>
                <a:gd name="T4" fmla="*/ 0 w 21600"/>
                <a:gd name="T5" fmla="*/ 750 h 30536"/>
                <a:gd name="T6" fmla="*/ 0 60000 65536"/>
                <a:gd name="T7" fmla="*/ 0 60000 65536"/>
                <a:gd name="T8" fmla="*/ 0 60000 65536"/>
              </a:gdLst>
              <a:ahLst/>
              <a:cxnLst>
                <a:cxn ang="T6">
                  <a:pos x="T0" y="T1"/>
                </a:cxn>
                <a:cxn ang="T7">
                  <a:pos x="T2" y="T3"/>
                </a:cxn>
                <a:cxn ang="T8">
                  <a:pos x="T4" y="T5"/>
                </a:cxn>
              </a:cxnLst>
              <a:rect l="0" t="0" r="r" b="b"/>
              <a:pathLst>
                <a:path w="21600" h="30536" fill="none" extrusionOk="0">
                  <a:moveTo>
                    <a:pt x="15656" y="-1"/>
                  </a:moveTo>
                  <a:cubicBezTo>
                    <a:pt x="19472" y="4014"/>
                    <a:pt x="21600" y="9342"/>
                    <a:pt x="21600" y="14881"/>
                  </a:cubicBezTo>
                  <a:cubicBezTo>
                    <a:pt x="21600" y="20799"/>
                    <a:pt x="19171" y="26458"/>
                    <a:pt x="14882" y="30536"/>
                  </a:cubicBezTo>
                </a:path>
                <a:path w="21600" h="30536" stroke="0" extrusionOk="0">
                  <a:moveTo>
                    <a:pt x="15656" y="-1"/>
                  </a:moveTo>
                  <a:cubicBezTo>
                    <a:pt x="19472" y="4014"/>
                    <a:pt x="21600" y="9342"/>
                    <a:pt x="21600" y="14881"/>
                  </a:cubicBezTo>
                  <a:cubicBezTo>
                    <a:pt x="21600" y="20799"/>
                    <a:pt x="19171" y="26458"/>
                    <a:pt x="14882" y="30536"/>
                  </a:cubicBezTo>
                  <a:lnTo>
                    <a:pt x="0" y="14881"/>
                  </a:lnTo>
                  <a:lnTo>
                    <a:pt x="15656" y="-1"/>
                  </a:lnTo>
                  <a:close/>
                </a:path>
              </a:pathLst>
            </a:custGeom>
            <a:noFill/>
            <a:ln w="38100">
              <a:solidFill>
                <a:srgbClr val="FF66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63" name="Oval 11"/>
            <p:cNvSpPr>
              <a:spLocks noChangeArrowheads="1"/>
            </p:cNvSpPr>
            <p:nvPr/>
          </p:nvSpPr>
          <p:spPr bwMode="auto">
            <a:xfrm rot="-1811308">
              <a:off x="1314" y="2409"/>
              <a:ext cx="46" cy="46"/>
            </a:xfrm>
            <a:prstGeom prst="ellipse">
              <a:avLst/>
            </a:prstGeom>
            <a:solidFill>
              <a:schemeClr val="tx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64" name="Line 12"/>
            <p:cNvSpPr>
              <a:spLocks noChangeShapeType="1"/>
            </p:cNvSpPr>
            <p:nvPr/>
          </p:nvSpPr>
          <p:spPr bwMode="auto">
            <a:xfrm rot="19788692" flipV="1">
              <a:off x="1093" y="1537"/>
              <a:ext cx="795" cy="744"/>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6365" name="Rectangle 13"/>
            <p:cNvSpPr>
              <a:spLocks noChangeArrowheads="1"/>
            </p:cNvSpPr>
            <p:nvPr/>
          </p:nvSpPr>
          <p:spPr bwMode="auto">
            <a:xfrm rot="929338">
              <a:off x="1347" y="2357"/>
              <a:ext cx="91" cy="91"/>
            </a:xfrm>
            <a:prstGeom prst="rect">
              <a:avLst/>
            </a:prstGeom>
            <a:solidFill>
              <a:srgbClr val="A1DD59"/>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66" name="Line 14"/>
            <p:cNvSpPr>
              <a:spLocks noChangeShapeType="1"/>
            </p:cNvSpPr>
            <p:nvPr/>
          </p:nvSpPr>
          <p:spPr bwMode="auto">
            <a:xfrm rot="14388692" flipV="1">
              <a:off x="1448" y="2217"/>
              <a:ext cx="795" cy="744"/>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6367" name="Text Box 19"/>
            <p:cNvSpPr txBox="1">
              <a:spLocks noChangeArrowheads="1"/>
            </p:cNvSpPr>
            <p:nvPr/>
          </p:nvSpPr>
          <p:spPr bwMode="auto">
            <a:xfrm>
              <a:off x="980" y="1705"/>
              <a:ext cx="53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6 cm</a:t>
              </a:r>
            </a:p>
          </p:txBody>
        </p:sp>
      </p:grpSp>
      <p:grpSp>
        <p:nvGrpSpPr>
          <p:cNvPr id="267307" name="Group 43"/>
          <p:cNvGrpSpPr>
            <a:grpSpLocks/>
          </p:cNvGrpSpPr>
          <p:nvPr/>
        </p:nvGrpSpPr>
        <p:grpSpPr bwMode="auto">
          <a:xfrm>
            <a:off x="4356100" y="1954213"/>
            <a:ext cx="4340225" cy="827087"/>
            <a:chOff x="2744" y="1231"/>
            <a:chExt cx="2734" cy="521"/>
          </a:xfrm>
        </p:grpSpPr>
        <p:sp>
          <p:nvSpPr>
            <p:cNvPr id="56354" name="Text Box 15"/>
            <p:cNvSpPr txBox="1">
              <a:spLocks noChangeArrowheads="1"/>
            </p:cNvSpPr>
            <p:nvPr/>
          </p:nvSpPr>
          <p:spPr bwMode="auto">
            <a:xfrm>
              <a:off x="2744" y="1234"/>
              <a:ext cx="2734" cy="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The arc length is     of the circumference of the circle.</a:t>
              </a:r>
            </a:p>
          </p:txBody>
        </p:sp>
        <p:grpSp>
          <p:nvGrpSpPr>
            <p:cNvPr id="56355" name="Group 23"/>
            <p:cNvGrpSpPr>
              <a:grpSpLocks/>
            </p:cNvGrpSpPr>
            <p:nvPr/>
          </p:nvGrpSpPr>
          <p:grpSpPr bwMode="auto">
            <a:xfrm>
              <a:off x="4275" y="1231"/>
              <a:ext cx="178" cy="313"/>
              <a:chOff x="4591" y="2341"/>
              <a:chExt cx="178" cy="313"/>
            </a:xfrm>
          </p:grpSpPr>
          <p:sp>
            <p:nvSpPr>
              <p:cNvPr id="56356" name="Text Box 20"/>
              <p:cNvSpPr txBox="1">
                <a:spLocks noChangeArrowheads="1"/>
              </p:cNvSpPr>
              <p:nvPr/>
            </p:nvSpPr>
            <p:spPr bwMode="auto">
              <a:xfrm>
                <a:off x="4591" y="2341"/>
                <a:ext cx="178"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400" b="1"/>
                  <a:t>1</a:t>
                </a:r>
              </a:p>
            </p:txBody>
          </p:sp>
          <p:sp>
            <p:nvSpPr>
              <p:cNvPr id="56357" name="Line 21"/>
              <p:cNvSpPr>
                <a:spLocks noChangeShapeType="1"/>
              </p:cNvSpPr>
              <p:nvPr/>
            </p:nvSpPr>
            <p:spPr bwMode="auto">
              <a:xfrm>
                <a:off x="4612" y="2498"/>
                <a:ext cx="136"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6358" name="Text Box 22"/>
              <p:cNvSpPr txBox="1">
                <a:spLocks noChangeArrowheads="1"/>
              </p:cNvSpPr>
              <p:nvPr/>
            </p:nvSpPr>
            <p:spPr bwMode="auto">
              <a:xfrm>
                <a:off x="4591" y="2462"/>
                <a:ext cx="178"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400" b="1"/>
                  <a:t>4</a:t>
                </a:r>
              </a:p>
            </p:txBody>
          </p:sp>
        </p:grpSp>
      </p:grpSp>
      <p:sp>
        <p:nvSpPr>
          <p:cNvPr id="267289" name="Text Box 25"/>
          <p:cNvSpPr txBox="1">
            <a:spLocks noChangeArrowheads="1"/>
          </p:cNvSpPr>
          <p:nvPr/>
        </p:nvSpPr>
        <p:spPr bwMode="auto">
          <a:xfrm>
            <a:off x="4356100" y="2878138"/>
            <a:ext cx="2387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This is because,</a:t>
            </a:r>
          </a:p>
        </p:txBody>
      </p:sp>
      <p:grpSp>
        <p:nvGrpSpPr>
          <p:cNvPr id="267300" name="Group 36"/>
          <p:cNvGrpSpPr>
            <a:grpSpLocks/>
          </p:cNvGrpSpPr>
          <p:nvPr/>
        </p:nvGrpSpPr>
        <p:grpSpPr bwMode="auto">
          <a:xfrm>
            <a:off x="5297488" y="3433763"/>
            <a:ext cx="1200150" cy="871537"/>
            <a:chOff x="3337" y="2211"/>
            <a:chExt cx="756" cy="549"/>
          </a:xfrm>
        </p:grpSpPr>
        <p:grpSp>
          <p:nvGrpSpPr>
            <p:cNvPr id="56349" name="Group 29"/>
            <p:cNvGrpSpPr>
              <a:grpSpLocks/>
            </p:cNvGrpSpPr>
            <p:nvPr/>
          </p:nvGrpSpPr>
          <p:grpSpPr bwMode="auto">
            <a:xfrm>
              <a:off x="3337" y="2211"/>
              <a:ext cx="514" cy="549"/>
              <a:chOff x="3016" y="2217"/>
              <a:chExt cx="514" cy="549"/>
            </a:xfrm>
          </p:grpSpPr>
          <p:sp>
            <p:nvSpPr>
              <p:cNvPr id="56351" name="Text Box 26"/>
              <p:cNvSpPr txBox="1">
                <a:spLocks noChangeArrowheads="1"/>
              </p:cNvSpPr>
              <p:nvPr/>
            </p:nvSpPr>
            <p:spPr bwMode="auto">
              <a:xfrm>
                <a:off x="3069" y="2217"/>
                <a:ext cx="407"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90</a:t>
                </a:r>
                <a:r>
                  <a:rPr lang="en-US"/>
                  <a:t>°</a:t>
                </a:r>
              </a:p>
            </p:txBody>
          </p:sp>
          <p:sp>
            <p:nvSpPr>
              <p:cNvPr id="56352" name="Line 27"/>
              <p:cNvSpPr>
                <a:spLocks noChangeShapeType="1"/>
              </p:cNvSpPr>
              <p:nvPr/>
            </p:nvSpPr>
            <p:spPr bwMode="auto">
              <a:xfrm>
                <a:off x="3068" y="2492"/>
                <a:ext cx="409"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6353" name="Text Box 28"/>
              <p:cNvSpPr txBox="1">
                <a:spLocks noChangeArrowheads="1"/>
              </p:cNvSpPr>
              <p:nvPr/>
            </p:nvSpPr>
            <p:spPr bwMode="auto">
              <a:xfrm>
                <a:off x="3016" y="2478"/>
                <a:ext cx="51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360</a:t>
                </a:r>
                <a:r>
                  <a:rPr lang="en-US"/>
                  <a:t>°</a:t>
                </a:r>
              </a:p>
            </p:txBody>
          </p:sp>
        </p:grpSp>
        <p:sp>
          <p:nvSpPr>
            <p:cNvPr id="56350" name="Text Box 30"/>
            <p:cNvSpPr txBox="1">
              <a:spLocks noChangeArrowheads="1"/>
            </p:cNvSpPr>
            <p:nvPr/>
          </p:nvSpPr>
          <p:spPr bwMode="auto">
            <a:xfrm>
              <a:off x="3865" y="2341"/>
              <a:ext cx="22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a:t>
              </a:r>
            </a:p>
          </p:txBody>
        </p:sp>
      </p:grpSp>
      <p:grpSp>
        <p:nvGrpSpPr>
          <p:cNvPr id="267299" name="Group 35"/>
          <p:cNvGrpSpPr>
            <a:grpSpLocks/>
          </p:cNvGrpSpPr>
          <p:nvPr/>
        </p:nvGrpSpPr>
        <p:grpSpPr bwMode="auto">
          <a:xfrm>
            <a:off x="6521450" y="3433763"/>
            <a:ext cx="355600" cy="871537"/>
            <a:chOff x="3889" y="2205"/>
            <a:chExt cx="224" cy="549"/>
          </a:xfrm>
        </p:grpSpPr>
        <p:sp>
          <p:nvSpPr>
            <p:cNvPr id="56346" name="Text Box 32"/>
            <p:cNvSpPr txBox="1">
              <a:spLocks noChangeArrowheads="1"/>
            </p:cNvSpPr>
            <p:nvPr/>
          </p:nvSpPr>
          <p:spPr bwMode="auto">
            <a:xfrm>
              <a:off x="3890" y="2205"/>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1</a:t>
              </a:r>
              <a:endParaRPr lang="en-US"/>
            </a:p>
          </p:txBody>
        </p:sp>
        <p:sp>
          <p:nvSpPr>
            <p:cNvPr id="56347" name="Line 33"/>
            <p:cNvSpPr>
              <a:spLocks noChangeShapeType="1"/>
            </p:cNvSpPr>
            <p:nvPr/>
          </p:nvSpPr>
          <p:spPr bwMode="auto">
            <a:xfrm>
              <a:off x="3906" y="2480"/>
              <a:ext cx="19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6348" name="Text Box 34"/>
            <p:cNvSpPr txBox="1">
              <a:spLocks noChangeArrowheads="1"/>
            </p:cNvSpPr>
            <p:nvPr/>
          </p:nvSpPr>
          <p:spPr bwMode="auto">
            <a:xfrm>
              <a:off x="3889" y="2466"/>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4</a:t>
              </a:r>
              <a:endParaRPr lang="en-US"/>
            </a:p>
          </p:txBody>
        </p:sp>
      </p:grpSp>
      <p:sp>
        <p:nvSpPr>
          <p:cNvPr id="267301" name="Text Box 37"/>
          <p:cNvSpPr txBox="1">
            <a:spLocks noChangeArrowheads="1"/>
          </p:cNvSpPr>
          <p:nvPr/>
        </p:nvSpPr>
        <p:spPr bwMode="auto">
          <a:xfrm>
            <a:off x="4356100" y="4402138"/>
            <a:ext cx="6413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So,</a:t>
            </a:r>
          </a:p>
        </p:txBody>
      </p:sp>
      <p:grpSp>
        <p:nvGrpSpPr>
          <p:cNvPr id="267318" name="Group 54"/>
          <p:cNvGrpSpPr>
            <a:grpSpLocks/>
          </p:cNvGrpSpPr>
          <p:nvPr/>
        </p:nvGrpSpPr>
        <p:grpSpPr bwMode="auto">
          <a:xfrm>
            <a:off x="4356100" y="4957763"/>
            <a:ext cx="4165600" cy="965200"/>
            <a:chOff x="2744" y="3203"/>
            <a:chExt cx="2624" cy="608"/>
          </a:xfrm>
        </p:grpSpPr>
        <p:sp>
          <p:nvSpPr>
            <p:cNvPr id="56334" name="Text Box 38"/>
            <p:cNvSpPr txBox="1">
              <a:spLocks noChangeArrowheads="1"/>
            </p:cNvSpPr>
            <p:nvPr/>
          </p:nvSpPr>
          <p:spPr bwMode="auto">
            <a:xfrm>
              <a:off x="2744" y="3216"/>
              <a:ext cx="2419"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Length of arc AB =     </a:t>
              </a:r>
              <a:r>
                <a:rPr lang="en-US"/>
                <a:t>× 2</a:t>
              </a:r>
              <a:r>
                <a:rPr lang="el-GR" i="1">
                  <a:latin typeface="Times New Roman" pitchFamily="18" charset="0"/>
                  <a:cs typeface="Times New Roman" pitchFamily="18" charset="0"/>
                </a:rPr>
                <a:t>π</a:t>
              </a:r>
              <a:r>
                <a:rPr lang="en-GB" i="1">
                  <a:latin typeface="Times New Roman" pitchFamily="18" charset="0"/>
                  <a:cs typeface="Times New Roman" pitchFamily="18" charset="0"/>
                </a:rPr>
                <a:t>r</a:t>
              </a:r>
              <a:endParaRPr lang="el-GR">
                <a:latin typeface="Times New Roman" pitchFamily="18" charset="0"/>
                <a:cs typeface="Times New Roman" pitchFamily="18" charset="0"/>
              </a:endParaRPr>
            </a:p>
          </p:txBody>
        </p:sp>
        <p:grpSp>
          <p:nvGrpSpPr>
            <p:cNvPr id="56335" name="Group 39"/>
            <p:cNvGrpSpPr>
              <a:grpSpLocks/>
            </p:cNvGrpSpPr>
            <p:nvPr/>
          </p:nvGrpSpPr>
          <p:grpSpPr bwMode="auto">
            <a:xfrm>
              <a:off x="4446" y="3203"/>
              <a:ext cx="178" cy="313"/>
              <a:chOff x="4591" y="2341"/>
              <a:chExt cx="178" cy="313"/>
            </a:xfrm>
          </p:grpSpPr>
          <p:sp>
            <p:nvSpPr>
              <p:cNvPr id="56343" name="Text Box 40"/>
              <p:cNvSpPr txBox="1">
                <a:spLocks noChangeArrowheads="1"/>
              </p:cNvSpPr>
              <p:nvPr/>
            </p:nvSpPr>
            <p:spPr bwMode="auto">
              <a:xfrm>
                <a:off x="4591" y="2341"/>
                <a:ext cx="178"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400" b="1"/>
                  <a:t>1</a:t>
                </a:r>
              </a:p>
            </p:txBody>
          </p:sp>
          <p:sp>
            <p:nvSpPr>
              <p:cNvPr id="56344" name="Line 41"/>
              <p:cNvSpPr>
                <a:spLocks noChangeShapeType="1"/>
              </p:cNvSpPr>
              <p:nvPr/>
            </p:nvSpPr>
            <p:spPr bwMode="auto">
              <a:xfrm>
                <a:off x="4612" y="2498"/>
                <a:ext cx="136"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6345" name="Text Box 42"/>
              <p:cNvSpPr txBox="1">
                <a:spLocks noChangeArrowheads="1"/>
              </p:cNvSpPr>
              <p:nvPr/>
            </p:nvSpPr>
            <p:spPr bwMode="auto">
              <a:xfrm>
                <a:off x="4591" y="2462"/>
                <a:ext cx="178"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400" b="1"/>
                  <a:t>4</a:t>
                </a:r>
              </a:p>
            </p:txBody>
          </p:sp>
        </p:grpSp>
        <p:grpSp>
          <p:nvGrpSpPr>
            <p:cNvPr id="56336" name="Group 52"/>
            <p:cNvGrpSpPr>
              <a:grpSpLocks/>
            </p:cNvGrpSpPr>
            <p:nvPr/>
          </p:nvGrpSpPr>
          <p:grpSpPr bwMode="auto">
            <a:xfrm>
              <a:off x="4229" y="3498"/>
              <a:ext cx="1139" cy="313"/>
              <a:chOff x="4274" y="3498"/>
              <a:chExt cx="1139" cy="313"/>
            </a:xfrm>
          </p:grpSpPr>
          <p:sp>
            <p:nvSpPr>
              <p:cNvPr id="56337" name="Text Box 45"/>
              <p:cNvSpPr txBox="1">
                <a:spLocks noChangeArrowheads="1"/>
              </p:cNvSpPr>
              <p:nvPr/>
            </p:nvSpPr>
            <p:spPr bwMode="auto">
              <a:xfrm>
                <a:off x="4274" y="3511"/>
                <a:ext cx="281"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 </a:t>
                </a:r>
              </a:p>
            </p:txBody>
          </p:sp>
          <p:grpSp>
            <p:nvGrpSpPr>
              <p:cNvPr id="56338" name="Group 46"/>
              <p:cNvGrpSpPr>
                <a:grpSpLocks/>
              </p:cNvGrpSpPr>
              <p:nvPr/>
            </p:nvGrpSpPr>
            <p:grpSpPr bwMode="auto">
              <a:xfrm>
                <a:off x="4468" y="3498"/>
                <a:ext cx="178" cy="313"/>
                <a:chOff x="4591" y="2341"/>
                <a:chExt cx="178" cy="313"/>
              </a:xfrm>
            </p:grpSpPr>
            <p:sp>
              <p:nvSpPr>
                <p:cNvPr id="56340" name="Text Box 47"/>
                <p:cNvSpPr txBox="1">
                  <a:spLocks noChangeArrowheads="1"/>
                </p:cNvSpPr>
                <p:nvPr/>
              </p:nvSpPr>
              <p:spPr bwMode="auto">
                <a:xfrm>
                  <a:off x="4591" y="2341"/>
                  <a:ext cx="178"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400" b="1"/>
                    <a:t>1</a:t>
                  </a:r>
                </a:p>
              </p:txBody>
            </p:sp>
            <p:sp>
              <p:nvSpPr>
                <p:cNvPr id="56341" name="Line 48"/>
                <p:cNvSpPr>
                  <a:spLocks noChangeShapeType="1"/>
                </p:cNvSpPr>
                <p:nvPr/>
              </p:nvSpPr>
              <p:spPr bwMode="auto">
                <a:xfrm>
                  <a:off x="4612" y="2498"/>
                  <a:ext cx="136"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6342" name="Text Box 49"/>
                <p:cNvSpPr txBox="1">
                  <a:spLocks noChangeArrowheads="1"/>
                </p:cNvSpPr>
                <p:nvPr/>
              </p:nvSpPr>
              <p:spPr bwMode="auto">
                <a:xfrm>
                  <a:off x="4591" y="2462"/>
                  <a:ext cx="178"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400" b="1"/>
                    <a:t>4</a:t>
                  </a:r>
                </a:p>
              </p:txBody>
            </p:sp>
          </p:grpSp>
          <p:sp>
            <p:nvSpPr>
              <p:cNvPr id="56339" name="Rectangle 51"/>
              <p:cNvSpPr>
                <a:spLocks noChangeArrowheads="1"/>
              </p:cNvSpPr>
              <p:nvPr/>
            </p:nvSpPr>
            <p:spPr bwMode="auto">
              <a:xfrm>
                <a:off x="4604" y="3510"/>
                <a:ext cx="809"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t>× 2</a:t>
                </a:r>
                <a:r>
                  <a:rPr lang="el-GR" i="1">
                    <a:latin typeface="Times New Roman" pitchFamily="18" charset="0"/>
                    <a:cs typeface="Times New Roman" pitchFamily="18" charset="0"/>
                  </a:rPr>
                  <a:t>π</a:t>
                </a:r>
                <a:r>
                  <a:rPr lang="en-GB">
                    <a:cs typeface="Times New Roman" pitchFamily="18" charset="0"/>
                  </a:rPr>
                  <a:t> </a:t>
                </a:r>
                <a:r>
                  <a:rPr lang="en-US"/>
                  <a:t>× 6</a:t>
                </a:r>
              </a:p>
            </p:txBody>
          </p:sp>
        </p:grpSp>
      </p:grpSp>
      <p:sp>
        <p:nvSpPr>
          <p:cNvPr id="267317" name="Text Box 53"/>
          <p:cNvSpPr txBox="1">
            <a:spLocks noChangeArrowheads="1"/>
          </p:cNvSpPr>
          <p:nvPr/>
        </p:nvSpPr>
        <p:spPr bwMode="auto">
          <a:xfrm>
            <a:off x="1936750" y="6021388"/>
            <a:ext cx="52720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Length of arc AB = 9.42 cm (to 2 d.p.)</a:t>
            </a:r>
            <a:endParaRPr lang="el-GR">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6730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728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6730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67299"/>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67301"/>
                                        </p:tgtEl>
                                        <p:attrNameLst>
                                          <p:attrName>style.visibility</p:attrName>
                                        </p:attrNameLst>
                                      </p:cBhvr>
                                      <p:to>
                                        <p:strVal val="visible"/>
                                      </p:to>
                                    </p:set>
                                  </p:childTnLst>
                                </p:cTn>
                              </p:par>
                            </p:childTnLst>
                          </p:cTn>
                        </p:par>
                        <p:par>
                          <p:cTn id="23" fill="hold" nodeType="afterGroup">
                            <p:stCondLst>
                              <p:cond delay="0"/>
                            </p:stCondLst>
                            <p:childTnLst>
                              <p:par>
                                <p:cTn id="24" presetID="1" presetClass="entr" presetSubtype="0" fill="hold" nodeType="afterEffect">
                                  <p:stCondLst>
                                    <p:cond delay="0"/>
                                  </p:stCondLst>
                                  <p:childTnLst>
                                    <p:set>
                                      <p:cBhvr>
                                        <p:cTn id="25" dur="1" fill="hold">
                                          <p:stCondLst>
                                            <p:cond delay="0"/>
                                          </p:stCondLst>
                                        </p:cTn>
                                        <p:tgtEl>
                                          <p:spTgt spid="267318"/>
                                        </p:tgtEl>
                                        <p:attrNameLst>
                                          <p:attrName>style.visibility</p:attrName>
                                        </p:attrNameLst>
                                      </p:cBhvr>
                                      <p:to>
                                        <p:strVal val="visible"/>
                                      </p:to>
                                    </p:set>
                                  </p:childTnLst>
                                </p:cTn>
                              </p:par>
                            </p:childTnLst>
                          </p:cTn>
                        </p:par>
                      </p:childTnLst>
                    </p:cTn>
                  </p:par>
                  <p:par>
                    <p:cTn id="26" fill="hold" nodeType="clickPar">
                      <p:stCondLst>
                        <p:cond delay="indefinite"/>
                      </p:stCondLst>
                      <p:childTnLst>
                        <p:par>
                          <p:cTn id="27" fill="hold" nodeType="withGroup">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2673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7289" grpId="0"/>
      <p:bldP spid="267301" grpId="0"/>
      <p:bldP spid="267317" grpId="0"/>
    </p:bld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7346"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47"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48" name="Rectangle 4"/>
          <p:cNvSpPr>
            <a:spLocks noGrp="1" noChangeArrowheads="1"/>
          </p:cNvSpPr>
          <p:nvPr>
            <p:ph type="title" idx="4294967295"/>
          </p:nvPr>
        </p:nvSpPr>
        <p:spPr>
          <a:xfrm>
            <a:off x="150813" y="150813"/>
            <a:ext cx="7805737" cy="633412"/>
          </a:xfrm>
          <a:noFill/>
        </p:spPr>
        <p:txBody>
          <a:bodyPr/>
          <a:lstStyle/>
          <a:p>
            <a:pPr eaLnBrk="1" hangingPunct="1"/>
            <a:r>
              <a:rPr lang="en-US" smtClean="0"/>
              <a:t>Finding the length of an arc </a:t>
            </a:r>
            <a:endParaRPr lang="en-GB" smtClean="0"/>
          </a:p>
        </p:txBody>
      </p:sp>
      <p:sp>
        <p:nvSpPr>
          <p:cNvPr id="57349" name="Text Box 17"/>
          <p:cNvSpPr txBox="1">
            <a:spLocks noChangeArrowheads="1"/>
          </p:cNvSpPr>
          <p:nvPr/>
        </p:nvSpPr>
        <p:spPr bwMode="auto">
          <a:xfrm>
            <a:off x="395288" y="4340225"/>
            <a:ext cx="77057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For any circle with radius </a:t>
            </a:r>
            <a:r>
              <a:rPr lang="en-GB" i="1">
                <a:latin typeface="Times New Roman" pitchFamily="18" charset="0"/>
              </a:rPr>
              <a:t>r </a:t>
            </a:r>
            <a:r>
              <a:rPr lang="en-GB"/>
              <a:t>and angle at the centre</a:t>
            </a:r>
            <a:r>
              <a:rPr lang="en-GB" i="1">
                <a:latin typeface="Times New Roman" pitchFamily="18" charset="0"/>
              </a:rPr>
              <a:t> </a:t>
            </a:r>
            <a:r>
              <a:rPr lang="el-GR">
                <a:latin typeface="Times New Roman" pitchFamily="18" charset="0"/>
                <a:cs typeface="Times New Roman" pitchFamily="18" charset="0"/>
              </a:rPr>
              <a:t>θ</a:t>
            </a:r>
            <a:r>
              <a:rPr lang="en-GB"/>
              <a:t>, </a:t>
            </a:r>
          </a:p>
        </p:txBody>
      </p:sp>
      <p:sp>
        <p:nvSpPr>
          <p:cNvPr id="57350" name="Text Box 6"/>
          <p:cNvSpPr txBox="1">
            <a:spLocks noChangeArrowheads="1"/>
          </p:cNvSpPr>
          <p:nvPr/>
        </p:nvSpPr>
        <p:spPr bwMode="auto">
          <a:xfrm>
            <a:off x="3402013" y="981075"/>
            <a:ext cx="3873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a:t>
            </a:r>
            <a:endParaRPr lang="en-GB"/>
          </a:p>
        </p:txBody>
      </p:sp>
      <p:sp>
        <p:nvSpPr>
          <p:cNvPr id="57351" name="Text Box 7"/>
          <p:cNvSpPr txBox="1">
            <a:spLocks noChangeArrowheads="1"/>
          </p:cNvSpPr>
          <p:nvPr/>
        </p:nvSpPr>
        <p:spPr bwMode="auto">
          <a:xfrm>
            <a:off x="4989513" y="981075"/>
            <a:ext cx="3873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B</a:t>
            </a:r>
            <a:endParaRPr lang="en-GB"/>
          </a:p>
        </p:txBody>
      </p:sp>
      <p:sp>
        <p:nvSpPr>
          <p:cNvPr id="57352" name="Oval 9"/>
          <p:cNvSpPr>
            <a:spLocks noChangeArrowheads="1"/>
          </p:cNvSpPr>
          <p:nvPr/>
        </p:nvSpPr>
        <p:spPr bwMode="auto">
          <a:xfrm rot="-5400000">
            <a:off x="2843213" y="1239838"/>
            <a:ext cx="2981325" cy="2981325"/>
          </a:xfrm>
          <a:prstGeom prst="ellipse">
            <a:avLst/>
          </a:prstGeom>
          <a:gradFill rotWithShape="1">
            <a:gsLst>
              <a:gs pos="0">
                <a:srgbClr val="FFEA93"/>
              </a:gs>
              <a:gs pos="100000">
                <a:srgbClr val="FFF8D9"/>
              </a:gs>
            </a:gsLst>
            <a:lin ang="18900000" scaled="1"/>
          </a:gra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7353" name="Oval 11"/>
          <p:cNvSpPr>
            <a:spLocks noChangeArrowheads="1"/>
          </p:cNvSpPr>
          <p:nvPr/>
        </p:nvSpPr>
        <p:spPr bwMode="auto">
          <a:xfrm rot="-5400000">
            <a:off x="4302126" y="2700337"/>
            <a:ext cx="61912" cy="61913"/>
          </a:xfrm>
          <a:prstGeom prst="ellipse">
            <a:avLst/>
          </a:prstGeom>
          <a:solidFill>
            <a:schemeClr val="tx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7354" name="Line 14"/>
          <p:cNvSpPr>
            <a:spLocks noChangeShapeType="1"/>
          </p:cNvSpPr>
          <p:nvPr/>
        </p:nvSpPr>
        <p:spPr bwMode="auto">
          <a:xfrm rot="10800000" flipV="1">
            <a:off x="4324350" y="1439863"/>
            <a:ext cx="760413" cy="130651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7355" name="Text Box 15"/>
          <p:cNvSpPr txBox="1">
            <a:spLocks noChangeArrowheads="1"/>
          </p:cNvSpPr>
          <p:nvPr/>
        </p:nvSpPr>
        <p:spPr bwMode="auto">
          <a:xfrm>
            <a:off x="3651250" y="2047875"/>
            <a:ext cx="3032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r</a:t>
            </a:r>
          </a:p>
        </p:txBody>
      </p:sp>
      <p:sp>
        <p:nvSpPr>
          <p:cNvPr id="57356" name="Line 48"/>
          <p:cNvSpPr>
            <a:spLocks noChangeShapeType="1"/>
          </p:cNvSpPr>
          <p:nvPr/>
        </p:nvSpPr>
        <p:spPr bwMode="auto">
          <a:xfrm rot="10800000" flipH="1" flipV="1">
            <a:off x="3578225" y="1428750"/>
            <a:ext cx="760413" cy="1306513"/>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7357" name="Text Box 49"/>
          <p:cNvSpPr txBox="1">
            <a:spLocks noChangeArrowheads="1"/>
          </p:cNvSpPr>
          <p:nvPr/>
        </p:nvSpPr>
        <p:spPr bwMode="auto">
          <a:xfrm>
            <a:off x="4168775" y="2060575"/>
            <a:ext cx="330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l-GR">
                <a:latin typeface="Times New Roman" pitchFamily="18" charset="0"/>
                <a:cs typeface="Times New Roman" pitchFamily="18" charset="0"/>
              </a:rPr>
              <a:t>θ</a:t>
            </a:r>
          </a:p>
        </p:txBody>
      </p:sp>
      <p:sp>
        <p:nvSpPr>
          <p:cNvPr id="57358" name="Arc 10"/>
          <p:cNvSpPr>
            <a:spLocks/>
          </p:cNvSpPr>
          <p:nvPr/>
        </p:nvSpPr>
        <p:spPr bwMode="auto">
          <a:xfrm rot="-5400000">
            <a:off x="3598069" y="1239044"/>
            <a:ext cx="1489075" cy="1497013"/>
          </a:xfrm>
          <a:custGeom>
            <a:avLst/>
            <a:gdLst>
              <a:gd name="T0" fmla="*/ 1289980 w 21600"/>
              <a:gd name="T1" fmla="*/ 0 h 21717"/>
              <a:gd name="T2" fmla="*/ 1284465 w 21600"/>
              <a:gd name="T3" fmla="*/ 1497013 h 21717"/>
              <a:gd name="T4" fmla="*/ 0 w 21600"/>
              <a:gd name="T5" fmla="*/ 743785 h 21717"/>
              <a:gd name="T6" fmla="*/ 0 60000 65536"/>
              <a:gd name="T7" fmla="*/ 0 60000 65536"/>
              <a:gd name="T8" fmla="*/ 0 60000 65536"/>
            </a:gdLst>
            <a:ahLst/>
            <a:cxnLst>
              <a:cxn ang="T6">
                <a:pos x="T0" y="T1"/>
              </a:cxn>
              <a:cxn ang="T7">
                <a:pos x="T2" y="T3"/>
              </a:cxn>
              <a:cxn ang="T8">
                <a:pos x="T4" y="T5"/>
              </a:cxn>
            </a:cxnLst>
            <a:rect l="0" t="0" r="r" b="b"/>
            <a:pathLst>
              <a:path w="21600" h="21717" fill="none" extrusionOk="0">
                <a:moveTo>
                  <a:pt x="18711" y="0"/>
                </a:moveTo>
                <a:cubicBezTo>
                  <a:pt x="20604" y="3281"/>
                  <a:pt x="21600" y="7002"/>
                  <a:pt x="21600" y="10790"/>
                </a:cubicBezTo>
                <a:cubicBezTo>
                  <a:pt x="21600" y="14631"/>
                  <a:pt x="20575" y="18403"/>
                  <a:pt x="18632" y="21717"/>
                </a:cubicBezTo>
              </a:path>
              <a:path w="21600" h="21717" stroke="0" extrusionOk="0">
                <a:moveTo>
                  <a:pt x="18711" y="0"/>
                </a:moveTo>
                <a:cubicBezTo>
                  <a:pt x="20604" y="3281"/>
                  <a:pt x="21600" y="7002"/>
                  <a:pt x="21600" y="10790"/>
                </a:cubicBezTo>
                <a:cubicBezTo>
                  <a:pt x="21600" y="14631"/>
                  <a:pt x="20575" y="18403"/>
                  <a:pt x="18632" y="21717"/>
                </a:cubicBezTo>
                <a:lnTo>
                  <a:pt x="0" y="10790"/>
                </a:lnTo>
                <a:lnTo>
                  <a:pt x="18711" y="0"/>
                </a:lnTo>
                <a:close/>
              </a:path>
            </a:pathLst>
          </a:custGeom>
          <a:noFill/>
          <a:ln w="38100">
            <a:solidFill>
              <a:srgbClr val="FF66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7359" name="PubPieSlice"/>
          <p:cNvSpPr>
            <a:spLocks noEditPoints="1" noChangeArrowheads="1"/>
          </p:cNvSpPr>
          <p:nvPr/>
        </p:nvSpPr>
        <p:spPr bwMode="auto">
          <a:xfrm>
            <a:off x="4154488" y="2543175"/>
            <a:ext cx="360362" cy="361950"/>
          </a:xfrm>
          <a:custGeom>
            <a:avLst/>
            <a:gdLst>
              <a:gd name="T0" fmla="*/ 267769 w 21600"/>
              <a:gd name="T1" fmla="*/ 22806 h 21600"/>
              <a:gd name="T2" fmla="*/ 180181 w 21600"/>
              <a:gd name="T3" fmla="*/ 180975 h 21600"/>
              <a:gd name="T4" fmla="*/ 90658 w 21600"/>
              <a:gd name="T5" fmla="*/ 23912 h 21600"/>
              <a:gd name="T6" fmla="*/ 0 60000 65536"/>
              <a:gd name="T7" fmla="*/ 0 60000 65536"/>
              <a:gd name="T8" fmla="*/ 0 60000 65536"/>
              <a:gd name="T9" fmla="*/ 3163 w 21600"/>
              <a:gd name="T10" fmla="*/ 3163 h 21600"/>
              <a:gd name="T11" fmla="*/ 18437 w 21600"/>
              <a:gd name="T12" fmla="*/ 18437 h 21600"/>
            </a:gdLst>
            <a:ahLst/>
            <a:cxnLst>
              <a:cxn ang="T6">
                <a:pos x="T0" y="T1"/>
              </a:cxn>
              <a:cxn ang="T7">
                <a:pos x="T2" y="T3"/>
              </a:cxn>
              <a:cxn ang="T8">
                <a:pos x="T4" y="T5"/>
              </a:cxn>
            </a:cxnLst>
            <a:rect l="T9" t="T10" r="T11" b="T12"/>
            <a:pathLst>
              <a:path w="21600" h="21600">
                <a:moveTo>
                  <a:pt x="16049" y="1361"/>
                </a:moveTo>
                <a:cubicBezTo>
                  <a:pt x="14444" y="468"/>
                  <a:pt x="12637" y="0"/>
                  <a:pt x="10800" y="0"/>
                </a:cubicBezTo>
                <a:cubicBezTo>
                  <a:pt x="8917" y="-1"/>
                  <a:pt x="7067" y="492"/>
                  <a:pt x="5434" y="1427"/>
                </a:cubicBezTo>
                <a:lnTo>
                  <a:pt x="10800" y="10800"/>
                </a:lnTo>
                <a:lnTo>
                  <a:pt x="16049" y="1361"/>
                </a:lnTo>
                <a:close/>
              </a:path>
            </a:pathLst>
          </a:custGeom>
          <a:solidFill>
            <a:srgbClr val="FFCC00"/>
          </a:solidFill>
          <a:ln w="28575">
            <a:solidFill>
              <a:schemeClr val="tx1"/>
            </a:solidFill>
            <a:miter lim="800000"/>
            <a:headEnd/>
            <a:tailEnd/>
          </a:ln>
          <a:effectLst/>
          <a:extLst>
            <a:ext uri="{AF507438-7753-43E0-B8FC-AC1667EBCBE1}">
              <a14:hiddenEffects xmlns:a14="http://schemas.microsoft.com/office/drawing/2010/main">
                <a:effectLst>
                  <a:outerShdw dist="107763" dir="2700000" algn="ctr" rotWithShape="0">
                    <a:srgbClr val="808080"/>
                  </a:outerShdw>
                </a:effectLst>
              </a14:hiddenEffects>
            </a:ext>
          </a:extLst>
        </p:spPr>
        <p:txBody>
          <a:bodyPr/>
          <a:lstStyle/>
          <a:p>
            <a:endParaRPr lang="en-US"/>
          </a:p>
        </p:txBody>
      </p:sp>
      <p:grpSp>
        <p:nvGrpSpPr>
          <p:cNvPr id="269370" name="Group 58"/>
          <p:cNvGrpSpPr>
            <a:grpSpLocks/>
          </p:cNvGrpSpPr>
          <p:nvPr/>
        </p:nvGrpSpPr>
        <p:grpSpPr bwMode="auto">
          <a:xfrm>
            <a:off x="2616200" y="4724400"/>
            <a:ext cx="3911600" cy="852488"/>
            <a:chOff x="1156" y="3203"/>
            <a:chExt cx="2464" cy="537"/>
          </a:xfrm>
        </p:grpSpPr>
        <p:sp>
          <p:nvSpPr>
            <p:cNvPr id="57376" name="Text Box 51"/>
            <p:cNvSpPr txBox="1">
              <a:spLocks noChangeArrowheads="1"/>
            </p:cNvSpPr>
            <p:nvPr/>
          </p:nvSpPr>
          <p:spPr bwMode="auto">
            <a:xfrm>
              <a:off x="1156" y="3328"/>
              <a:ext cx="14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Arc length AB =</a:t>
              </a:r>
            </a:p>
          </p:txBody>
        </p:sp>
        <p:grpSp>
          <p:nvGrpSpPr>
            <p:cNvPr id="57377" name="Group 55"/>
            <p:cNvGrpSpPr>
              <a:grpSpLocks/>
            </p:cNvGrpSpPr>
            <p:nvPr/>
          </p:nvGrpSpPr>
          <p:grpSpPr bwMode="auto">
            <a:xfrm>
              <a:off x="2617" y="3203"/>
              <a:ext cx="437" cy="537"/>
              <a:chOff x="2987" y="2400"/>
              <a:chExt cx="437" cy="537"/>
            </a:xfrm>
          </p:grpSpPr>
          <p:sp>
            <p:nvSpPr>
              <p:cNvPr id="57379" name="Text Box 52"/>
              <p:cNvSpPr txBox="1">
                <a:spLocks noChangeArrowheads="1"/>
              </p:cNvSpPr>
              <p:nvPr/>
            </p:nvSpPr>
            <p:spPr bwMode="auto">
              <a:xfrm>
                <a:off x="3101" y="2400"/>
                <a:ext cx="20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l-GR">
                    <a:latin typeface="Times New Roman" pitchFamily="18" charset="0"/>
                    <a:cs typeface="Times New Roman" pitchFamily="18" charset="0"/>
                  </a:rPr>
                  <a:t>θ</a:t>
                </a:r>
              </a:p>
            </p:txBody>
          </p:sp>
          <p:sp>
            <p:nvSpPr>
              <p:cNvPr id="57380" name="Line 53"/>
              <p:cNvSpPr>
                <a:spLocks noChangeShapeType="1"/>
              </p:cNvSpPr>
              <p:nvPr/>
            </p:nvSpPr>
            <p:spPr bwMode="auto">
              <a:xfrm>
                <a:off x="3001" y="2659"/>
                <a:ext cx="408"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7381" name="Text Box 54"/>
              <p:cNvSpPr txBox="1">
                <a:spLocks noChangeArrowheads="1"/>
              </p:cNvSpPr>
              <p:nvPr/>
            </p:nvSpPr>
            <p:spPr bwMode="auto">
              <a:xfrm>
                <a:off x="2987" y="2649"/>
                <a:ext cx="437"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360</a:t>
                </a:r>
              </a:p>
            </p:txBody>
          </p:sp>
        </p:grpSp>
        <p:sp>
          <p:nvSpPr>
            <p:cNvPr id="57378" name="Text Box 56"/>
            <p:cNvSpPr txBox="1">
              <a:spLocks noChangeArrowheads="1"/>
            </p:cNvSpPr>
            <p:nvPr/>
          </p:nvSpPr>
          <p:spPr bwMode="auto">
            <a:xfrm>
              <a:off x="3061" y="3329"/>
              <a:ext cx="559"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 2</a:t>
              </a:r>
              <a:r>
                <a:rPr lang="el-GR" i="1">
                  <a:latin typeface="Times New Roman" pitchFamily="18" charset="0"/>
                  <a:cs typeface="Times New Roman" pitchFamily="18" charset="0"/>
                </a:rPr>
                <a:t>π</a:t>
              </a:r>
              <a:r>
                <a:rPr lang="en-GB" i="1">
                  <a:latin typeface="Times New Roman" pitchFamily="18" charset="0"/>
                  <a:cs typeface="Times New Roman" pitchFamily="18" charset="0"/>
                </a:rPr>
                <a:t>r</a:t>
              </a:r>
              <a:endParaRPr lang="el-GR">
                <a:latin typeface="Times New Roman" pitchFamily="18" charset="0"/>
                <a:cs typeface="Times New Roman" pitchFamily="18" charset="0"/>
              </a:endParaRPr>
            </a:p>
          </p:txBody>
        </p:sp>
      </p:grpSp>
      <p:grpSp>
        <p:nvGrpSpPr>
          <p:cNvPr id="269395" name="Group 83"/>
          <p:cNvGrpSpPr>
            <a:grpSpLocks/>
          </p:cNvGrpSpPr>
          <p:nvPr/>
        </p:nvGrpSpPr>
        <p:grpSpPr bwMode="auto">
          <a:xfrm>
            <a:off x="2447925" y="5661025"/>
            <a:ext cx="4248150" cy="863600"/>
            <a:chOff x="1542" y="3566"/>
            <a:chExt cx="2676" cy="544"/>
          </a:xfrm>
        </p:grpSpPr>
        <p:sp>
          <p:nvSpPr>
            <p:cNvPr id="57365" name="Rectangle 81"/>
            <p:cNvSpPr>
              <a:spLocks noChangeArrowheads="1"/>
            </p:cNvSpPr>
            <p:nvPr/>
          </p:nvSpPr>
          <p:spPr bwMode="auto">
            <a:xfrm>
              <a:off x="1542" y="3566"/>
              <a:ext cx="2676" cy="544"/>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wrap="none" anchor="ctr"/>
            <a:lstStyle/>
            <a:p>
              <a:endParaRPr lang="en-US"/>
            </a:p>
          </p:txBody>
        </p:sp>
        <p:sp>
          <p:nvSpPr>
            <p:cNvPr id="57366" name="Text Box 60"/>
            <p:cNvSpPr txBox="1">
              <a:spLocks noChangeArrowheads="1"/>
            </p:cNvSpPr>
            <p:nvPr/>
          </p:nvSpPr>
          <p:spPr bwMode="auto">
            <a:xfrm>
              <a:off x="1587" y="3695"/>
              <a:ext cx="145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Arc length AB =</a:t>
              </a:r>
            </a:p>
          </p:txBody>
        </p:sp>
        <p:grpSp>
          <p:nvGrpSpPr>
            <p:cNvPr id="57367" name="Group 74"/>
            <p:cNvGrpSpPr>
              <a:grpSpLocks/>
            </p:cNvGrpSpPr>
            <p:nvPr/>
          </p:nvGrpSpPr>
          <p:grpSpPr bwMode="auto">
            <a:xfrm>
              <a:off x="3035" y="3570"/>
              <a:ext cx="487" cy="537"/>
              <a:chOff x="2472" y="3573"/>
              <a:chExt cx="487" cy="537"/>
            </a:xfrm>
          </p:grpSpPr>
          <p:sp>
            <p:nvSpPr>
              <p:cNvPr id="57373" name="Text Box 62"/>
              <p:cNvSpPr txBox="1">
                <a:spLocks noChangeArrowheads="1"/>
              </p:cNvSpPr>
              <p:nvPr/>
            </p:nvSpPr>
            <p:spPr bwMode="auto">
              <a:xfrm>
                <a:off x="2472" y="3573"/>
                <a:ext cx="487"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cs typeface="Times New Roman" pitchFamily="18" charset="0"/>
                  </a:rPr>
                  <a:t>2</a:t>
                </a:r>
                <a:r>
                  <a:rPr lang="el-GR">
                    <a:latin typeface="Times New Roman" pitchFamily="18" charset="0"/>
                    <a:cs typeface="Times New Roman" pitchFamily="18" charset="0"/>
                  </a:rPr>
                  <a:t>π</a:t>
                </a:r>
                <a:r>
                  <a:rPr lang="en-GB" i="1">
                    <a:latin typeface="Times New Roman" pitchFamily="18" charset="0"/>
                    <a:cs typeface="Times New Roman" pitchFamily="18" charset="0"/>
                  </a:rPr>
                  <a:t>r</a:t>
                </a:r>
                <a:r>
                  <a:rPr lang="el-GR">
                    <a:latin typeface="Times New Roman" pitchFamily="18" charset="0"/>
                    <a:cs typeface="Times New Roman" pitchFamily="18" charset="0"/>
                  </a:rPr>
                  <a:t>θ</a:t>
                </a:r>
              </a:p>
            </p:txBody>
          </p:sp>
          <p:sp>
            <p:nvSpPr>
              <p:cNvPr id="57374" name="Line 63"/>
              <p:cNvSpPr>
                <a:spLocks noChangeShapeType="1"/>
              </p:cNvSpPr>
              <p:nvPr/>
            </p:nvSpPr>
            <p:spPr bwMode="auto">
              <a:xfrm>
                <a:off x="2511" y="3842"/>
                <a:ext cx="408"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7375" name="Text Box 64"/>
              <p:cNvSpPr txBox="1">
                <a:spLocks noChangeArrowheads="1"/>
              </p:cNvSpPr>
              <p:nvPr/>
            </p:nvSpPr>
            <p:spPr bwMode="auto">
              <a:xfrm>
                <a:off x="2497" y="3822"/>
                <a:ext cx="437"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360</a:t>
                </a:r>
              </a:p>
            </p:txBody>
          </p:sp>
        </p:grpSp>
        <p:sp>
          <p:nvSpPr>
            <p:cNvPr id="57368" name="Text Box 75"/>
            <p:cNvSpPr txBox="1">
              <a:spLocks noChangeArrowheads="1"/>
            </p:cNvSpPr>
            <p:nvPr/>
          </p:nvSpPr>
          <p:spPr bwMode="auto">
            <a:xfrm>
              <a:off x="3515" y="3695"/>
              <a:ext cx="22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a:t>
              </a:r>
            </a:p>
          </p:txBody>
        </p:sp>
        <p:grpSp>
          <p:nvGrpSpPr>
            <p:cNvPr id="57369" name="Group 79"/>
            <p:cNvGrpSpPr>
              <a:grpSpLocks/>
            </p:cNvGrpSpPr>
            <p:nvPr/>
          </p:nvGrpSpPr>
          <p:grpSpPr bwMode="auto">
            <a:xfrm>
              <a:off x="3736" y="3570"/>
              <a:ext cx="437" cy="537"/>
              <a:chOff x="3268" y="3573"/>
              <a:chExt cx="437" cy="537"/>
            </a:xfrm>
          </p:grpSpPr>
          <p:sp>
            <p:nvSpPr>
              <p:cNvPr id="57370" name="Text Box 76"/>
              <p:cNvSpPr txBox="1">
                <a:spLocks noChangeArrowheads="1"/>
              </p:cNvSpPr>
              <p:nvPr/>
            </p:nvSpPr>
            <p:spPr bwMode="auto">
              <a:xfrm>
                <a:off x="3296" y="3573"/>
                <a:ext cx="38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l-GR">
                    <a:latin typeface="Times New Roman" pitchFamily="18" charset="0"/>
                    <a:cs typeface="Times New Roman" pitchFamily="18" charset="0"/>
                  </a:rPr>
                  <a:t>π</a:t>
                </a:r>
                <a:r>
                  <a:rPr lang="en-GB" i="1">
                    <a:latin typeface="Times New Roman" pitchFamily="18" charset="0"/>
                    <a:cs typeface="Times New Roman" pitchFamily="18" charset="0"/>
                  </a:rPr>
                  <a:t>r</a:t>
                </a:r>
                <a:r>
                  <a:rPr lang="el-GR">
                    <a:latin typeface="Times New Roman" pitchFamily="18" charset="0"/>
                    <a:cs typeface="Times New Roman" pitchFamily="18" charset="0"/>
                  </a:rPr>
                  <a:t>θ</a:t>
                </a:r>
              </a:p>
            </p:txBody>
          </p:sp>
          <p:sp>
            <p:nvSpPr>
              <p:cNvPr id="57371" name="Line 77"/>
              <p:cNvSpPr>
                <a:spLocks noChangeShapeType="1"/>
              </p:cNvSpPr>
              <p:nvPr/>
            </p:nvSpPr>
            <p:spPr bwMode="auto">
              <a:xfrm>
                <a:off x="3307" y="3842"/>
                <a:ext cx="357"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7372" name="Text Box 78"/>
              <p:cNvSpPr txBox="1">
                <a:spLocks noChangeArrowheads="1"/>
              </p:cNvSpPr>
              <p:nvPr/>
            </p:nvSpPr>
            <p:spPr bwMode="auto">
              <a:xfrm>
                <a:off x="3268" y="3822"/>
                <a:ext cx="437"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180</a:t>
                </a:r>
              </a:p>
            </p:txBody>
          </p:sp>
        </p:grpSp>
      </p:grpSp>
      <p:sp>
        <p:nvSpPr>
          <p:cNvPr id="269396" name="Oval 84"/>
          <p:cNvSpPr>
            <a:spLocks noChangeArrowheads="1"/>
          </p:cNvSpPr>
          <p:nvPr/>
        </p:nvSpPr>
        <p:spPr bwMode="auto">
          <a:xfrm>
            <a:off x="5916613" y="4906963"/>
            <a:ext cx="552450" cy="503237"/>
          </a:xfrm>
          <a:prstGeom prst="ellipse">
            <a:avLst/>
          </a:prstGeom>
          <a:noFill/>
          <a:ln w="28575">
            <a:solidFill>
              <a:srgbClr val="FF66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69397" name="Text Box 85"/>
          <p:cNvSpPr txBox="1">
            <a:spLocks noChangeArrowheads="1"/>
          </p:cNvSpPr>
          <p:nvPr/>
        </p:nvSpPr>
        <p:spPr bwMode="auto">
          <a:xfrm>
            <a:off x="6877050" y="4672013"/>
            <a:ext cx="221615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000">
                <a:solidFill>
                  <a:srgbClr val="FF6600"/>
                </a:solidFill>
              </a:rPr>
              <a:t>This is the circumference of the circle.</a:t>
            </a:r>
          </a:p>
        </p:txBody>
      </p:sp>
      <p:sp>
        <p:nvSpPr>
          <p:cNvPr id="269398" name="Line 86"/>
          <p:cNvSpPr>
            <a:spLocks noChangeShapeType="1"/>
          </p:cNvSpPr>
          <p:nvPr/>
        </p:nvSpPr>
        <p:spPr bwMode="auto">
          <a:xfrm flipH="1">
            <a:off x="6475413" y="5013325"/>
            <a:ext cx="519112" cy="144463"/>
          </a:xfrm>
          <a:prstGeom prst="line">
            <a:avLst/>
          </a:prstGeom>
          <a:noFill/>
          <a:ln w="28575">
            <a:solidFill>
              <a:srgbClr val="FF66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6937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9397"/>
                                        </p:tgtEl>
                                        <p:attrNameLst>
                                          <p:attrName>style.visibility</p:attrName>
                                        </p:attrNameLst>
                                      </p:cBhvr>
                                      <p:to>
                                        <p:strVal val="visible"/>
                                      </p:to>
                                    </p:set>
                                  </p:childTnLst>
                                </p:cTn>
                              </p:par>
                            </p:childTnLst>
                          </p:cTn>
                        </p:par>
                        <p:par>
                          <p:cTn id="11" fill="hold" nodeType="afterGroup">
                            <p:stCondLst>
                              <p:cond delay="0"/>
                            </p:stCondLst>
                            <p:childTnLst>
                              <p:par>
                                <p:cTn id="12" presetID="22" presetClass="entr" presetSubtype="2" fill="hold" grpId="0" nodeType="afterEffect">
                                  <p:stCondLst>
                                    <p:cond delay="0"/>
                                  </p:stCondLst>
                                  <p:childTnLst>
                                    <p:set>
                                      <p:cBhvr>
                                        <p:cTn id="13" dur="1" fill="hold">
                                          <p:stCondLst>
                                            <p:cond delay="0"/>
                                          </p:stCondLst>
                                        </p:cTn>
                                        <p:tgtEl>
                                          <p:spTgt spid="269398"/>
                                        </p:tgtEl>
                                        <p:attrNameLst>
                                          <p:attrName>style.visibility</p:attrName>
                                        </p:attrNameLst>
                                      </p:cBhvr>
                                      <p:to>
                                        <p:strVal val="visible"/>
                                      </p:to>
                                    </p:set>
                                    <p:animEffect transition="in" filter="wipe(right)">
                                      <p:cBhvr>
                                        <p:cTn id="14" dur="500"/>
                                        <p:tgtEl>
                                          <p:spTgt spid="269398"/>
                                        </p:tgtEl>
                                      </p:cBhvr>
                                    </p:animEffect>
                                  </p:childTnLst>
                                </p:cTn>
                              </p:par>
                            </p:childTnLst>
                          </p:cTn>
                        </p:par>
                        <p:par>
                          <p:cTn id="15" fill="hold" nodeType="afterGroup">
                            <p:stCondLst>
                              <p:cond delay="500"/>
                            </p:stCondLst>
                            <p:childTnLst>
                              <p:par>
                                <p:cTn id="16" presetID="22" presetClass="entr" presetSubtype="2" fill="hold" grpId="0" nodeType="afterEffect">
                                  <p:stCondLst>
                                    <p:cond delay="0"/>
                                  </p:stCondLst>
                                  <p:childTnLst>
                                    <p:set>
                                      <p:cBhvr>
                                        <p:cTn id="17" dur="1" fill="hold">
                                          <p:stCondLst>
                                            <p:cond delay="0"/>
                                          </p:stCondLst>
                                        </p:cTn>
                                        <p:tgtEl>
                                          <p:spTgt spid="269396"/>
                                        </p:tgtEl>
                                        <p:attrNameLst>
                                          <p:attrName>style.visibility</p:attrName>
                                        </p:attrNameLst>
                                      </p:cBhvr>
                                      <p:to>
                                        <p:strVal val="visible"/>
                                      </p:to>
                                    </p:set>
                                    <p:animEffect transition="in" filter="wipe(right)">
                                      <p:cBhvr>
                                        <p:cTn id="18" dur="500"/>
                                        <p:tgtEl>
                                          <p:spTgt spid="269396"/>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6939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9396" grpId="0" animBg="1"/>
      <p:bldP spid="269397" grpId="0"/>
      <p:bldP spid="269398" grpId="0" animBg="1"/>
    </p:bld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1267" name="Picture 2" descr="right_button">
            <a:hlinkClick r:id="" action="ppaction://hlinkshowjump?jump=next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8" name="Picture 3" descr="left_button">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9" name="Rectangle 4"/>
          <p:cNvSpPr>
            <a:spLocks noGrp="1" noChangeArrowheads="1"/>
          </p:cNvSpPr>
          <p:nvPr>
            <p:ph type="title" idx="4294967295"/>
          </p:nvPr>
        </p:nvSpPr>
        <p:spPr>
          <a:xfrm>
            <a:off x="150813" y="150813"/>
            <a:ext cx="7805737" cy="633412"/>
          </a:xfrm>
          <a:noFill/>
        </p:spPr>
        <p:txBody>
          <a:bodyPr/>
          <a:lstStyle/>
          <a:p>
            <a:pPr eaLnBrk="1" hangingPunct="1"/>
            <a:r>
              <a:rPr lang="en-US" smtClean="0"/>
              <a:t>Finding the length of an arc </a:t>
            </a:r>
            <a:endParaRPr lang="en-GB" smtClean="0"/>
          </a:p>
        </p:txBody>
      </p:sp>
      <p:grpSp>
        <p:nvGrpSpPr>
          <p:cNvPr id="11270" name="Group 54"/>
          <p:cNvGrpSpPr>
            <a:grpSpLocks/>
          </p:cNvGrpSpPr>
          <p:nvPr/>
        </p:nvGrpSpPr>
        <p:grpSpPr bwMode="auto">
          <a:xfrm>
            <a:off x="7304088" y="115888"/>
            <a:ext cx="576262" cy="576262"/>
            <a:chOff x="4601" y="73"/>
            <a:chExt cx="363" cy="363"/>
          </a:xfrm>
        </p:grpSpPr>
        <p:pic>
          <p:nvPicPr>
            <p:cNvPr id="11271" name="Picture 55" descr="flash ico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39" y="108"/>
              <a:ext cx="28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2" name="Oval 56"/>
            <p:cNvSpPr>
              <a:spLocks noChangeAspect="1" noChangeArrowheads="1"/>
            </p:cNvSpPr>
            <p:nvPr/>
          </p:nvSpPr>
          <p:spPr bwMode="auto">
            <a:xfrm>
              <a:off x="4601" y="73"/>
              <a:ext cx="363" cy="363"/>
            </a:xfrm>
            <a:prstGeom prst="ellipse">
              <a:avLst/>
            </a:prstGeom>
            <a:noFill/>
            <a:ln w="127000">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sp>
          <p:nvSpPr>
            <p:cNvPr id="11273" name="Oval 57"/>
            <p:cNvSpPr>
              <a:spLocks noChangeAspect="1" noChangeArrowheads="1"/>
            </p:cNvSpPr>
            <p:nvPr/>
          </p:nvSpPr>
          <p:spPr bwMode="auto">
            <a:xfrm>
              <a:off x="4629" y="106"/>
              <a:ext cx="295" cy="295"/>
            </a:xfrm>
            <a:prstGeom prst="ellipse">
              <a:avLst/>
            </a:prstGeom>
            <a:noFill/>
            <a:ln w="25400">
              <a:solidFill>
                <a:srgbClr val="01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grpSp>
    </p:spTree>
    <p:controls>
      <mc:AlternateContent xmlns:mc="http://schemas.openxmlformats.org/markup-compatibility/2006">
        <mc:Choice xmlns:v="urn:schemas-microsoft-com:vml" Requires="v">
          <p:control spid="11266" r:id="rId2" imgW="9142857" imgH="5185068"/>
        </mc:Choice>
        <mc:Fallback>
          <p:control r:id="rId2" imgW="9142857" imgH="5185068">
            <p:pic>
              <p:nvPicPr>
                <p:cNvPr id="0" name="ShockwaveFlash1"/>
                <p:cNvPicPr preferRelativeResize="0">
                  <a:picLocks noChangeArrowheads="1" noChangeShapeType="1"/>
                </p:cNvPicPr>
                <p:nvPr/>
              </p:nvPicPr>
              <p:blipFill>
                <a:blip r:embed="rId8">
                  <a:extLst>
                    <a:ext uri="{28A0092B-C50C-407E-A947-70E740481C1C}">
                      <a14:useLocalDpi xmlns:a14="http://schemas.microsoft.com/office/drawing/2010/main" val="0"/>
                    </a:ext>
                  </a:extLst>
                </a:blip>
                <a:srcRect/>
                <a:stretch>
                  <a:fillRect/>
                </a:stretch>
              </p:blipFill>
              <p:spPr bwMode="auto">
                <a:xfrm>
                  <a:off x="0" y="908050"/>
                  <a:ext cx="9144000" cy="5184775"/>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8370"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1"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2" name="Rectangle 4"/>
          <p:cNvSpPr>
            <a:spLocks noGrp="1" noChangeArrowheads="1"/>
          </p:cNvSpPr>
          <p:nvPr>
            <p:ph type="title" idx="4294967295"/>
          </p:nvPr>
        </p:nvSpPr>
        <p:spPr>
          <a:xfrm>
            <a:off x="150813" y="150813"/>
            <a:ext cx="7805737" cy="633412"/>
          </a:xfrm>
          <a:noFill/>
        </p:spPr>
        <p:txBody>
          <a:bodyPr/>
          <a:lstStyle/>
          <a:p>
            <a:pPr eaLnBrk="1" hangingPunct="1"/>
            <a:r>
              <a:rPr lang="en-US" smtClean="0"/>
              <a:t>The perimeter of shapes made from arcs  </a:t>
            </a:r>
            <a:endParaRPr lang="en-GB" smtClean="0"/>
          </a:p>
        </p:txBody>
      </p:sp>
      <p:sp>
        <p:nvSpPr>
          <p:cNvPr id="58373" name="Text Box 38"/>
          <p:cNvSpPr txBox="1">
            <a:spLocks noChangeArrowheads="1"/>
          </p:cNvSpPr>
          <p:nvPr/>
        </p:nvSpPr>
        <p:spPr bwMode="auto">
          <a:xfrm>
            <a:off x="646113" y="1052513"/>
            <a:ext cx="7850187" cy="485775"/>
          </a:xfrm>
          <a:prstGeom prst="rect">
            <a:avLst/>
          </a:prstGeom>
          <a:solidFill>
            <a:srgbClr val="FFFFCC"/>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US"/>
              <a:t>Find the perimeter of these shapes on a cm square grid:</a:t>
            </a:r>
            <a:endParaRPr lang="el-GR"/>
          </a:p>
        </p:txBody>
      </p:sp>
      <p:sp>
        <p:nvSpPr>
          <p:cNvPr id="58374" name="PubPieSlice"/>
          <p:cNvSpPr>
            <a:spLocks noEditPoints="1" noChangeArrowheads="1"/>
          </p:cNvSpPr>
          <p:nvPr/>
        </p:nvSpPr>
        <p:spPr bwMode="auto">
          <a:xfrm>
            <a:off x="1277938" y="1797050"/>
            <a:ext cx="1992312" cy="1992313"/>
          </a:xfrm>
          <a:custGeom>
            <a:avLst/>
            <a:gdLst>
              <a:gd name="T0" fmla="*/ 1992312 w 21600"/>
              <a:gd name="T1" fmla="*/ 996157 h 21600"/>
              <a:gd name="T2" fmla="*/ 996156 w 21600"/>
              <a:gd name="T3" fmla="*/ 996157 h 21600"/>
              <a:gd name="T4" fmla="*/ 0 w 21600"/>
              <a:gd name="T5" fmla="*/ 996157 h 21600"/>
              <a:gd name="T6" fmla="*/ 0 60000 65536"/>
              <a:gd name="T7" fmla="*/ 0 60000 65536"/>
              <a:gd name="T8" fmla="*/ 0 60000 65536"/>
              <a:gd name="T9" fmla="*/ 3163 w 21600"/>
              <a:gd name="T10" fmla="*/ 3163 h 21600"/>
              <a:gd name="T11" fmla="*/ 18437 w 21600"/>
              <a:gd name="T12" fmla="*/ 18437 h 21600"/>
            </a:gdLst>
            <a:ahLst/>
            <a:cxnLst>
              <a:cxn ang="T6">
                <a:pos x="T0" y="T1"/>
              </a:cxn>
              <a:cxn ang="T7">
                <a:pos x="T2" y="T3"/>
              </a:cxn>
              <a:cxn ang="T8">
                <a:pos x="T4" y="T5"/>
              </a:cxn>
            </a:cxnLst>
            <a:rect l="T9" t="T10" r="T11" b="T12"/>
            <a:pathLst>
              <a:path w="21600" h="21600">
                <a:moveTo>
                  <a:pt x="21600" y="10800"/>
                </a:moveTo>
                <a:cubicBezTo>
                  <a:pt x="21600" y="4835"/>
                  <a:pt x="16764" y="0"/>
                  <a:pt x="10800" y="0"/>
                </a:cubicBezTo>
                <a:cubicBezTo>
                  <a:pt x="4835" y="0"/>
                  <a:pt x="0" y="4835"/>
                  <a:pt x="0" y="10800"/>
                </a:cubicBezTo>
                <a:lnTo>
                  <a:pt x="10800" y="10800"/>
                </a:lnTo>
                <a:lnTo>
                  <a:pt x="21600" y="10800"/>
                </a:lnTo>
                <a:close/>
              </a:path>
            </a:pathLst>
          </a:custGeom>
          <a:solidFill>
            <a:srgbClr val="FFC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07763" dir="2700000" algn="ctr" rotWithShape="0">
                    <a:srgbClr val="808080"/>
                  </a:outerShdw>
                </a:effectLst>
              </a14:hiddenEffects>
            </a:ext>
          </a:extLst>
        </p:spPr>
        <p:txBody>
          <a:bodyPr/>
          <a:lstStyle/>
          <a:p>
            <a:endParaRPr lang="en-US"/>
          </a:p>
        </p:txBody>
      </p:sp>
      <p:sp>
        <p:nvSpPr>
          <p:cNvPr id="58375" name="PubPieSlice"/>
          <p:cNvSpPr>
            <a:spLocks noEditPoints="1" noChangeArrowheads="1"/>
          </p:cNvSpPr>
          <p:nvPr/>
        </p:nvSpPr>
        <p:spPr bwMode="auto">
          <a:xfrm flipV="1">
            <a:off x="2628900" y="2466975"/>
            <a:ext cx="641350" cy="641350"/>
          </a:xfrm>
          <a:custGeom>
            <a:avLst/>
            <a:gdLst>
              <a:gd name="T0" fmla="*/ 641350 w 21600"/>
              <a:gd name="T1" fmla="*/ 320675 h 21600"/>
              <a:gd name="T2" fmla="*/ 320675 w 21600"/>
              <a:gd name="T3" fmla="*/ 320675 h 21600"/>
              <a:gd name="T4" fmla="*/ 0 w 21600"/>
              <a:gd name="T5" fmla="*/ 320675 h 21600"/>
              <a:gd name="T6" fmla="*/ 0 60000 65536"/>
              <a:gd name="T7" fmla="*/ 0 60000 65536"/>
              <a:gd name="T8" fmla="*/ 0 60000 65536"/>
              <a:gd name="T9" fmla="*/ 3163 w 21600"/>
              <a:gd name="T10" fmla="*/ 3163 h 21600"/>
              <a:gd name="T11" fmla="*/ 18437 w 21600"/>
              <a:gd name="T12" fmla="*/ 18437 h 21600"/>
            </a:gdLst>
            <a:ahLst/>
            <a:cxnLst>
              <a:cxn ang="T6">
                <a:pos x="T0" y="T1"/>
              </a:cxn>
              <a:cxn ang="T7">
                <a:pos x="T2" y="T3"/>
              </a:cxn>
              <a:cxn ang="T8">
                <a:pos x="T4" y="T5"/>
              </a:cxn>
            </a:cxnLst>
            <a:rect l="T9" t="T10" r="T11" b="T12"/>
            <a:pathLst>
              <a:path w="21600" h="21600">
                <a:moveTo>
                  <a:pt x="21600" y="10800"/>
                </a:moveTo>
                <a:cubicBezTo>
                  <a:pt x="21600" y="4835"/>
                  <a:pt x="16764" y="0"/>
                  <a:pt x="10800" y="0"/>
                </a:cubicBezTo>
                <a:cubicBezTo>
                  <a:pt x="4835" y="0"/>
                  <a:pt x="0" y="4835"/>
                  <a:pt x="0" y="10800"/>
                </a:cubicBezTo>
                <a:lnTo>
                  <a:pt x="10800" y="10800"/>
                </a:lnTo>
                <a:lnTo>
                  <a:pt x="21600" y="10800"/>
                </a:lnTo>
                <a:close/>
              </a:path>
            </a:pathLst>
          </a:custGeom>
          <a:solidFill>
            <a:srgbClr val="FFC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07763" dir="2700000" algn="ctr" rotWithShape="0">
                    <a:srgbClr val="808080"/>
                  </a:outerShdw>
                </a:effectLst>
              </a14:hiddenEffects>
            </a:ext>
          </a:extLst>
        </p:spPr>
        <p:txBody>
          <a:bodyPr/>
          <a:lstStyle/>
          <a:p>
            <a:endParaRPr lang="en-US"/>
          </a:p>
        </p:txBody>
      </p:sp>
      <p:sp>
        <p:nvSpPr>
          <p:cNvPr id="58376" name="PubPieSlice"/>
          <p:cNvSpPr>
            <a:spLocks noEditPoints="1" noChangeArrowheads="1"/>
          </p:cNvSpPr>
          <p:nvPr/>
        </p:nvSpPr>
        <p:spPr bwMode="auto">
          <a:xfrm>
            <a:off x="1295400" y="2124075"/>
            <a:ext cx="1344613" cy="1343025"/>
          </a:xfrm>
          <a:custGeom>
            <a:avLst/>
            <a:gdLst>
              <a:gd name="T0" fmla="*/ 1344613 w 21600"/>
              <a:gd name="T1" fmla="*/ 671513 h 21600"/>
              <a:gd name="T2" fmla="*/ 672307 w 21600"/>
              <a:gd name="T3" fmla="*/ 671513 h 21600"/>
              <a:gd name="T4" fmla="*/ 0 w 21600"/>
              <a:gd name="T5" fmla="*/ 671513 h 21600"/>
              <a:gd name="T6" fmla="*/ 0 60000 65536"/>
              <a:gd name="T7" fmla="*/ 0 60000 65536"/>
              <a:gd name="T8" fmla="*/ 0 60000 65536"/>
              <a:gd name="T9" fmla="*/ 3163 w 21600"/>
              <a:gd name="T10" fmla="*/ 3163 h 21600"/>
              <a:gd name="T11" fmla="*/ 18437 w 21600"/>
              <a:gd name="T12" fmla="*/ 18437 h 21600"/>
            </a:gdLst>
            <a:ahLst/>
            <a:cxnLst>
              <a:cxn ang="T6">
                <a:pos x="T0" y="T1"/>
              </a:cxn>
              <a:cxn ang="T7">
                <a:pos x="T2" y="T3"/>
              </a:cxn>
              <a:cxn ang="T8">
                <a:pos x="T4" y="T5"/>
              </a:cxn>
            </a:cxnLst>
            <a:rect l="T9" t="T10" r="T11" b="T12"/>
            <a:pathLst>
              <a:path w="21600" h="21600">
                <a:moveTo>
                  <a:pt x="21600" y="10800"/>
                </a:moveTo>
                <a:cubicBezTo>
                  <a:pt x="21600" y="4835"/>
                  <a:pt x="16764" y="0"/>
                  <a:pt x="10800" y="0"/>
                </a:cubicBezTo>
                <a:cubicBezTo>
                  <a:pt x="4835" y="0"/>
                  <a:pt x="0" y="4835"/>
                  <a:pt x="0" y="10800"/>
                </a:cubicBezTo>
                <a:lnTo>
                  <a:pt x="10800" y="10800"/>
                </a:lnTo>
                <a:lnTo>
                  <a:pt x="21600" y="10800"/>
                </a:lnTo>
                <a:close/>
              </a:path>
            </a:pathLst>
          </a:cu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07763" dir="2700000" algn="ctr" rotWithShape="0">
                    <a:srgbClr val="808080"/>
                  </a:outerShdw>
                </a:effectLst>
              </a14:hiddenEffects>
            </a:ext>
          </a:extLst>
        </p:spPr>
        <p:txBody>
          <a:bodyPr/>
          <a:lstStyle/>
          <a:p>
            <a:endParaRPr lang="en-US"/>
          </a:p>
        </p:txBody>
      </p:sp>
      <p:sp>
        <p:nvSpPr>
          <p:cNvPr id="58377" name="Rectangle 55"/>
          <p:cNvSpPr>
            <a:spLocks noChangeArrowheads="1"/>
          </p:cNvSpPr>
          <p:nvPr/>
        </p:nvSpPr>
        <p:spPr bwMode="auto">
          <a:xfrm>
            <a:off x="1277938" y="1779588"/>
            <a:ext cx="336550" cy="334962"/>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378" name="Rectangle 66"/>
          <p:cNvSpPr>
            <a:spLocks noChangeArrowheads="1"/>
          </p:cNvSpPr>
          <p:nvPr/>
        </p:nvSpPr>
        <p:spPr bwMode="auto">
          <a:xfrm>
            <a:off x="1614488" y="1779588"/>
            <a:ext cx="334962" cy="334962"/>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379" name="Rectangle 67"/>
          <p:cNvSpPr>
            <a:spLocks noChangeArrowheads="1"/>
          </p:cNvSpPr>
          <p:nvPr/>
        </p:nvSpPr>
        <p:spPr bwMode="auto">
          <a:xfrm>
            <a:off x="1949450" y="1779588"/>
            <a:ext cx="336550" cy="334962"/>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380" name="Rectangle 70"/>
          <p:cNvSpPr>
            <a:spLocks noChangeArrowheads="1"/>
          </p:cNvSpPr>
          <p:nvPr/>
        </p:nvSpPr>
        <p:spPr bwMode="auto">
          <a:xfrm>
            <a:off x="2286000" y="1779588"/>
            <a:ext cx="334963" cy="334962"/>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381" name="Rectangle 71"/>
          <p:cNvSpPr>
            <a:spLocks noChangeArrowheads="1"/>
          </p:cNvSpPr>
          <p:nvPr/>
        </p:nvSpPr>
        <p:spPr bwMode="auto">
          <a:xfrm>
            <a:off x="2620963" y="1779588"/>
            <a:ext cx="336550" cy="334962"/>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382" name="Rectangle 75"/>
          <p:cNvSpPr>
            <a:spLocks noChangeArrowheads="1"/>
          </p:cNvSpPr>
          <p:nvPr/>
        </p:nvSpPr>
        <p:spPr bwMode="auto">
          <a:xfrm>
            <a:off x="1277938" y="2114550"/>
            <a:ext cx="336550" cy="336550"/>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383" name="Rectangle 76"/>
          <p:cNvSpPr>
            <a:spLocks noChangeArrowheads="1"/>
          </p:cNvSpPr>
          <p:nvPr/>
        </p:nvSpPr>
        <p:spPr bwMode="auto">
          <a:xfrm>
            <a:off x="1614488" y="2114550"/>
            <a:ext cx="334962" cy="336550"/>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384" name="Rectangle 77"/>
          <p:cNvSpPr>
            <a:spLocks noChangeArrowheads="1"/>
          </p:cNvSpPr>
          <p:nvPr/>
        </p:nvSpPr>
        <p:spPr bwMode="auto">
          <a:xfrm>
            <a:off x="1949450" y="2114550"/>
            <a:ext cx="336550" cy="336550"/>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385" name="Rectangle 78"/>
          <p:cNvSpPr>
            <a:spLocks noChangeArrowheads="1"/>
          </p:cNvSpPr>
          <p:nvPr/>
        </p:nvSpPr>
        <p:spPr bwMode="auto">
          <a:xfrm>
            <a:off x="2286000" y="2114550"/>
            <a:ext cx="334963" cy="336550"/>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386" name="Rectangle 79"/>
          <p:cNvSpPr>
            <a:spLocks noChangeArrowheads="1"/>
          </p:cNvSpPr>
          <p:nvPr/>
        </p:nvSpPr>
        <p:spPr bwMode="auto">
          <a:xfrm>
            <a:off x="2620963" y="2114550"/>
            <a:ext cx="336550" cy="336550"/>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387" name="Rectangle 90"/>
          <p:cNvSpPr>
            <a:spLocks noChangeArrowheads="1"/>
          </p:cNvSpPr>
          <p:nvPr/>
        </p:nvSpPr>
        <p:spPr bwMode="auto">
          <a:xfrm>
            <a:off x="2957513" y="1779588"/>
            <a:ext cx="334962" cy="334962"/>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388" name="Rectangle 112"/>
          <p:cNvSpPr>
            <a:spLocks noChangeArrowheads="1"/>
          </p:cNvSpPr>
          <p:nvPr/>
        </p:nvSpPr>
        <p:spPr bwMode="auto">
          <a:xfrm>
            <a:off x="2957513" y="2114550"/>
            <a:ext cx="334962" cy="336550"/>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389" name="Rectangle 160"/>
          <p:cNvSpPr>
            <a:spLocks noChangeArrowheads="1"/>
          </p:cNvSpPr>
          <p:nvPr/>
        </p:nvSpPr>
        <p:spPr bwMode="auto">
          <a:xfrm>
            <a:off x="1277938" y="2451100"/>
            <a:ext cx="336550" cy="334963"/>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390" name="Rectangle 162"/>
          <p:cNvSpPr>
            <a:spLocks noChangeArrowheads="1"/>
          </p:cNvSpPr>
          <p:nvPr/>
        </p:nvSpPr>
        <p:spPr bwMode="auto">
          <a:xfrm>
            <a:off x="1277938" y="2786063"/>
            <a:ext cx="336550" cy="336550"/>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391" name="Rectangle 167"/>
          <p:cNvSpPr>
            <a:spLocks noChangeArrowheads="1"/>
          </p:cNvSpPr>
          <p:nvPr/>
        </p:nvSpPr>
        <p:spPr bwMode="auto">
          <a:xfrm>
            <a:off x="1614488" y="2451100"/>
            <a:ext cx="334962" cy="334963"/>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392" name="Rectangle 168"/>
          <p:cNvSpPr>
            <a:spLocks noChangeArrowheads="1"/>
          </p:cNvSpPr>
          <p:nvPr/>
        </p:nvSpPr>
        <p:spPr bwMode="auto">
          <a:xfrm>
            <a:off x="1949450" y="2451100"/>
            <a:ext cx="336550" cy="334963"/>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393" name="Rectangle 169"/>
          <p:cNvSpPr>
            <a:spLocks noChangeArrowheads="1"/>
          </p:cNvSpPr>
          <p:nvPr/>
        </p:nvSpPr>
        <p:spPr bwMode="auto">
          <a:xfrm>
            <a:off x="1614488" y="2786063"/>
            <a:ext cx="334962" cy="336550"/>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394" name="Rectangle 170"/>
          <p:cNvSpPr>
            <a:spLocks noChangeArrowheads="1"/>
          </p:cNvSpPr>
          <p:nvPr/>
        </p:nvSpPr>
        <p:spPr bwMode="auto">
          <a:xfrm>
            <a:off x="1949450" y="2786063"/>
            <a:ext cx="336550" cy="336550"/>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395" name="Rectangle 171"/>
          <p:cNvSpPr>
            <a:spLocks noChangeArrowheads="1"/>
          </p:cNvSpPr>
          <p:nvPr/>
        </p:nvSpPr>
        <p:spPr bwMode="auto">
          <a:xfrm>
            <a:off x="2286000" y="2451100"/>
            <a:ext cx="334963" cy="334963"/>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396" name="Rectangle 172"/>
          <p:cNvSpPr>
            <a:spLocks noChangeArrowheads="1"/>
          </p:cNvSpPr>
          <p:nvPr/>
        </p:nvSpPr>
        <p:spPr bwMode="auto">
          <a:xfrm>
            <a:off x="2620963" y="2451100"/>
            <a:ext cx="336550" cy="334963"/>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397" name="Rectangle 173"/>
          <p:cNvSpPr>
            <a:spLocks noChangeArrowheads="1"/>
          </p:cNvSpPr>
          <p:nvPr/>
        </p:nvSpPr>
        <p:spPr bwMode="auto">
          <a:xfrm>
            <a:off x="2286000" y="2786063"/>
            <a:ext cx="334963" cy="336550"/>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398" name="Rectangle 174"/>
          <p:cNvSpPr>
            <a:spLocks noChangeArrowheads="1"/>
          </p:cNvSpPr>
          <p:nvPr/>
        </p:nvSpPr>
        <p:spPr bwMode="auto">
          <a:xfrm>
            <a:off x="2620963" y="2786063"/>
            <a:ext cx="336550" cy="336550"/>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399" name="Rectangle 179"/>
          <p:cNvSpPr>
            <a:spLocks noChangeArrowheads="1"/>
          </p:cNvSpPr>
          <p:nvPr/>
        </p:nvSpPr>
        <p:spPr bwMode="auto">
          <a:xfrm>
            <a:off x="2957513" y="2451100"/>
            <a:ext cx="334962" cy="334963"/>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400" name="Rectangle 181"/>
          <p:cNvSpPr>
            <a:spLocks noChangeArrowheads="1"/>
          </p:cNvSpPr>
          <p:nvPr/>
        </p:nvSpPr>
        <p:spPr bwMode="auto">
          <a:xfrm>
            <a:off x="2957513" y="2786063"/>
            <a:ext cx="334962" cy="336550"/>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401" name="Arc 339"/>
          <p:cNvSpPr>
            <a:spLocks/>
          </p:cNvSpPr>
          <p:nvPr/>
        </p:nvSpPr>
        <p:spPr bwMode="auto">
          <a:xfrm>
            <a:off x="1308100" y="1782763"/>
            <a:ext cx="1968500" cy="1017587"/>
          </a:xfrm>
          <a:custGeom>
            <a:avLst/>
            <a:gdLst>
              <a:gd name="T0" fmla="*/ 592 w 43200"/>
              <a:gd name="T1" fmla="*/ 1017587 h 22354"/>
              <a:gd name="T2" fmla="*/ 1968044 w 43200"/>
              <a:gd name="T3" fmla="*/ 1013399 h 22354"/>
              <a:gd name="T4" fmla="*/ 984250 w 43200"/>
              <a:gd name="T5" fmla="*/ 983264 h 22354"/>
              <a:gd name="T6" fmla="*/ 0 60000 65536"/>
              <a:gd name="T7" fmla="*/ 0 60000 65536"/>
              <a:gd name="T8" fmla="*/ 0 60000 65536"/>
            </a:gdLst>
            <a:ahLst/>
            <a:cxnLst>
              <a:cxn ang="T6">
                <a:pos x="T0" y="T1"/>
              </a:cxn>
              <a:cxn ang="T7">
                <a:pos x="T2" y="T3"/>
              </a:cxn>
              <a:cxn ang="T8">
                <a:pos x="T4" y="T5"/>
              </a:cxn>
            </a:cxnLst>
            <a:rect l="0" t="0" r="r" b="b"/>
            <a:pathLst>
              <a:path w="43200" h="22354" fill="none" extrusionOk="0">
                <a:moveTo>
                  <a:pt x="13" y="22353"/>
                </a:moveTo>
                <a:cubicBezTo>
                  <a:pt x="4" y="22102"/>
                  <a:pt x="0" y="21851"/>
                  <a:pt x="0" y="21600"/>
                </a:cubicBezTo>
                <a:cubicBezTo>
                  <a:pt x="0" y="9670"/>
                  <a:pt x="9670" y="0"/>
                  <a:pt x="21600" y="0"/>
                </a:cubicBezTo>
                <a:cubicBezTo>
                  <a:pt x="33529" y="0"/>
                  <a:pt x="43200" y="9670"/>
                  <a:pt x="43200" y="21600"/>
                </a:cubicBezTo>
                <a:cubicBezTo>
                  <a:pt x="43200" y="21820"/>
                  <a:pt x="43196" y="22041"/>
                  <a:pt x="43189" y="22261"/>
                </a:cubicBezTo>
              </a:path>
              <a:path w="43200" h="22354" stroke="0" extrusionOk="0">
                <a:moveTo>
                  <a:pt x="13" y="22353"/>
                </a:moveTo>
                <a:cubicBezTo>
                  <a:pt x="4" y="22102"/>
                  <a:pt x="0" y="21851"/>
                  <a:pt x="0" y="21600"/>
                </a:cubicBezTo>
                <a:cubicBezTo>
                  <a:pt x="0" y="9670"/>
                  <a:pt x="9670" y="0"/>
                  <a:pt x="21600" y="0"/>
                </a:cubicBezTo>
                <a:cubicBezTo>
                  <a:pt x="33529" y="0"/>
                  <a:pt x="43200" y="9670"/>
                  <a:pt x="43200" y="21600"/>
                </a:cubicBezTo>
                <a:cubicBezTo>
                  <a:pt x="43200" y="21820"/>
                  <a:pt x="43196" y="22041"/>
                  <a:pt x="43189" y="22261"/>
                </a:cubicBezTo>
                <a:lnTo>
                  <a:pt x="21600" y="21600"/>
                </a:lnTo>
                <a:lnTo>
                  <a:pt x="13" y="22353"/>
                </a:lnTo>
                <a:close/>
              </a:path>
            </a:pathLst>
          </a:cu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402" name="Arc 340"/>
          <p:cNvSpPr>
            <a:spLocks/>
          </p:cNvSpPr>
          <p:nvPr/>
        </p:nvSpPr>
        <p:spPr bwMode="auto">
          <a:xfrm>
            <a:off x="1306513" y="2095500"/>
            <a:ext cx="1331912" cy="688975"/>
          </a:xfrm>
          <a:custGeom>
            <a:avLst/>
            <a:gdLst>
              <a:gd name="T0" fmla="*/ 401 w 43200"/>
              <a:gd name="T1" fmla="*/ 688975 h 22354"/>
              <a:gd name="T2" fmla="*/ 1331604 w 43200"/>
              <a:gd name="T3" fmla="*/ 686139 h 22354"/>
              <a:gd name="T4" fmla="*/ 665956 w 43200"/>
              <a:gd name="T5" fmla="*/ 665736 h 22354"/>
              <a:gd name="T6" fmla="*/ 0 60000 65536"/>
              <a:gd name="T7" fmla="*/ 0 60000 65536"/>
              <a:gd name="T8" fmla="*/ 0 60000 65536"/>
            </a:gdLst>
            <a:ahLst/>
            <a:cxnLst>
              <a:cxn ang="T6">
                <a:pos x="T0" y="T1"/>
              </a:cxn>
              <a:cxn ang="T7">
                <a:pos x="T2" y="T3"/>
              </a:cxn>
              <a:cxn ang="T8">
                <a:pos x="T4" y="T5"/>
              </a:cxn>
            </a:cxnLst>
            <a:rect l="0" t="0" r="r" b="b"/>
            <a:pathLst>
              <a:path w="43200" h="22354" fill="none" extrusionOk="0">
                <a:moveTo>
                  <a:pt x="13" y="22353"/>
                </a:moveTo>
                <a:cubicBezTo>
                  <a:pt x="4" y="22102"/>
                  <a:pt x="0" y="21851"/>
                  <a:pt x="0" y="21600"/>
                </a:cubicBezTo>
                <a:cubicBezTo>
                  <a:pt x="0" y="9670"/>
                  <a:pt x="9670" y="0"/>
                  <a:pt x="21600" y="0"/>
                </a:cubicBezTo>
                <a:cubicBezTo>
                  <a:pt x="33529" y="0"/>
                  <a:pt x="43200" y="9670"/>
                  <a:pt x="43200" y="21600"/>
                </a:cubicBezTo>
                <a:cubicBezTo>
                  <a:pt x="43200" y="21820"/>
                  <a:pt x="43196" y="22041"/>
                  <a:pt x="43189" y="22261"/>
                </a:cubicBezTo>
              </a:path>
              <a:path w="43200" h="22354" stroke="0" extrusionOk="0">
                <a:moveTo>
                  <a:pt x="13" y="22353"/>
                </a:moveTo>
                <a:cubicBezTo>
                  <a:pt x="4" y="22102"/>
                  <a:pt x="0" y="21851"/>
                  <a:pt x="0" y="21600"/>
                </a:cubicBezTo>
                <a:cubicBezTo>
                  <a:pt x="0" y="9670"/>
                  <a:pt x="9670" y="0"/>
                  <a:pt x="21600" y="0"/>
                </a:cubicBezTo>
                <a:cubicBezTo>
                  <a:pt x="33529" y="0"/>
                  <a:pt x="43200" y="9670"/>
                  <a:pt x="43200" y="21600"/>
                </a:cubicBezTo>
                <a:cubicBezTo>
                  <a:pt x="43200" y="21820"/>
                  <a:pt x="43196" y="22041"/>
                  <a:pt x="43189" y="22261"/>
                </a:cubicBezTo>
                <a:lnTo>
                  <a:pt x="21600" y="21600"/>
                </a:lnTo>
                <a:lnTo>
                  <a:pt x="13" y="22353"/>
                </a:lnTo>
                <a:close/>
              </a:path>
            </a:pathLst>
          </a:cu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403" name="Arc 341"/>
          <p:cNvSpPr>
            <a:spLocks/>
          </p:cNvSpPr>
          <p:nvPr/>
        </p:nvSpPr>
        <p:spPr bwMode="auto">
          <a:xfrm flipV="1">
            <a:off x="2638425" y="2794000"/>
            <a:ext cx="635000" cy="327025"/>
          </a:xfrm>
          <a:custGeom>
            <a:avLst/>
            <a:gdLst>
              <a:gd name="T0" fmla="*/ 191 w 43200"/>
              <a:gd name="T1" fmla="*/ 327025 h 22354"/>
              <a:gd name="T2" fmla="*/ 634853 w 43200"/>
              <a:gd name="T3" fmla="*/ 325679 h 22354"/>
              <a:gd name="T4" fmla="*/ 317500 w 43200"/>
              <a:gd name="T5" fmla="*/ 315994 h 22354"/>
              <a:gd name="T6" fmla="*/ 0 60000 65536"/>
              <a:gd name="T7" fmla="*/ 0 60000 65536"/>
              <a:gd name="T8" fmla="*/ 0 60000 65536"/>
            </a:gdLst>
            <a:ahLst/>
            <a:cxnLst>
              <a:cxn ang="T6">
                <a:pos x="T0" y="T1"/>
              </a:cxn>
              <a:cxn ang="T7">
                <a:pos x="T2" y="T3"/>
              </a:cxn>
              <a:cxn ang="T8">
                <a:pos x="T4" y="T5"/>
              </a:cxn>
            </a:cxnLst>
            <a:rect l="0" t="0" r="r" b="b"/>
            <a:pathLst>
              <a:path w="43200" h="22354" fill="none" extrusionOk="0">
                <a:moveTo>
                  <a:pt x="13" y="22353"/>
                </a:moveTo>
                <a:cubicBezTo>
                  <a:pt x="4" y="22102"/>
                  <a:pt x="0" y="21851"/>
                  <a:pt x="0" y="21600"/>
                </a:cubicBezTo>
                <a:cubicBezTo>
                  <a:pt x="0" y="9670"/>
                  <a:pt x="9670" y="0"/>
                  <a:pt x="21600" y="0"/>
                </a:cubicBezTo>
                <a:cubicBezTo>
                  <a:pt x="33529" y="0"/>
                  <a:pt x="43200" y="9670"/>
                  <a:pt x="43200" y="21600"/>
                </a:cubicBezTo>
                <a:cubicBezTo>
                  <a:pt x="43200" y="21820"/>
                  <a:pt x="43196" y="22041"/>
                  <a:pt x="43189" y="22261"/>
                </a:cubicBezTo>
              </a:path>
              <a:path w="43200" h="22354" stroke="0" extrusionOk="0">
                <a:moveTo>
                  <a:pt x="13" y="22353"/>
                </a:moveTo>
                <a:cubicBezTo>
                  <a:pt x="4" y="22102"/>
                  <a:pt x="0" y="21851"/>
                  <a:pt x="0" y="21600"/>
                </a:cubicBezTo>
                <a:cubicBezTo>
                  <a:pt x="0" y="9670"/>
                  <a:pt x="9670" y="0"/>
                  <a:pt x="21600" y="0"/>
                </a:cubicBezTo>
                <a:cubicBezTo>
                  <a:pt x="33529" y="0"/>
                  <a:pt x="43200" y="9670"/>
                  <a:pt x="43200" y="21600"/>
                </a:cubicBezTo>
                <a:cubicBezTo>
                  <a:pt x="43200" y="21820"/>
                  <a:pt x="43196" y="22041"/>
                  <a:pt x="43189" y="22261"/>
                </a:cubicBezTo>
                <a:lnTo>
                  <a:pt x="21600" y="21600"/>
                </a:lnTo>
                <a:lnTo>
                  <a:pt x="13" y="22353"/>
                </a:lnTo>
                <a:close/>
              </a:path>
            </a:pathLst>
          </a:cu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404" name="PubPieSlice"/>
          <p:cNvSpPr>
            <a:spLocks noEditPoints="1" noChangeArrowheads="1"/>
          </p:cNvSpPr>
          <p:nvPr/>
        </p:nvSpPr>
        <p:spPr bwMode="auto">
          <a:xfrm>
            <a:off x="3419475" y="1125538"/>
            <a:ext cx="3998913" cy="3998912"/>
          </a:xfrm>
          <a:custGeom>
            <a:avLst/>
            <a:gdLst>
              <a:gd name="T0" fmla="*/ 3998913 w 21600"/>
              <a:gd name="T1" fmla="*/ 1999456 h 21600"/>
              <a:gd name="T2" fmla="*/ 1999457 w 21600"/>
              <a:gd name="T3" fmla="*/ 1999456 h 21600"/>
              <a:gd name="T4" fmla="*/ 3479610 w 21600"/>
              <a:gd name="T5" fmla="*/ 655192 h 21600"/>
              <a:gd name="T6" fmla="*/ 0 60000 65536"/>
              <a:gd name="T7" fmla="*/ 0 60000 65536"/>
              <a:gd name="T8" fmla="*/ 0 60000 65536"/>
              <a:gd name="T9" fmla="*/ 3163 w 21600"/>
              <a:gd name="T10" fmla="*/ 3163 h 21600"/>
              <a:gd name="T11" fmla="*/ 18437 w 21600"/>
              <a:gd name="T12" fmla="*/ 18437 h 21600"/>
            </a:gdLst>
            <a:ahLst/>
            <a:cxnLst>
              <a:cxn ang="T6">
                <a:pos x="T0" y="T1"/>
              </a:cxn>
              <a:cxn ang="T7">
                <a:pos x="T2" y="T3"/>
              </a:cxn>
              <a:cxn ang="T8">
                <a:pos x="T4" y="T5"/>
              </a:cxn>
            </a:cxnLst>
            <a:rect l="T9" t="T10" r="T11" b="T12"/>
            <a:pathLst>
              <a:path w="21600" h="21600">
                <a:moveTo>
                  <a:pt x="21600" y="10800"/>
                </a:moveTo>
                <a:cubicBezTo>
                  <a:pt x="21600" y="8115"/>
                  <a:pt x="20599" y="5526"/>
                  <a:pt x="18794" y="3539"/>
                </a:cubicBezTo>
                <a:lnTo>
                  <a:pt x="10800" y="10800"/>
                </a:lnTo>
                <a:lnTo>
                  <a:pt x="21600" y="10800"/>
                </a:lnTo>
                <a:close/>
              </a:path>
            </a:pathLst>
          </a:custGeom>
          <a:solidFill>
            <a:srgbClr val="A1DD5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07763" dir="2700000" algn="ctr" rotWithShape="0">
                    <a:srgbClr val="808080"/>
                  </a:outerShdw>
                </a:effectLst>
              </a14:hiddenEffects>
            </a:ext>
          </a:extLst>
        </p:spPr>
        <p:txBody>
          <a:bodyPr/>
          <a:lstStyle/>
          <a:p>
            <a:endParaRPr lang="en-US"/>
          </a:p>
        </p:txBody>
      </p:sp>
      <p:sp>
        <p:nvSpPr>
          <p:cNvPr id="58405" name="PubPieSlice"/>
          <p:cNvSpPr>
            <a:spLocks noChangeAspect="1" noEditPoints="1" noChangeArrowheads="1"/>
          </p:cNvSpPr>
          <p:nvPr/>
        </p:nvSpPr>
        <p:spPr bwMode="auto">
          <a:xfrm>
            <a:off x="4419600" y="2125663"/>
            <a:ext cx="1998663" cy="1998662"/>
          </a:xfrm>
          <a:custGeom>
            <a:avLst/>
            <a:gdLst>
              <a:gd name="T0" fmla="*/ 1998663 w 21600"/>
              <a:gd name="T1" fmla="*/ 999331 h 21600"/>
              <a:gd name="T2" fmla="*/ 999332 w 21600"/>
              <a:gd name="T3" fmla="*/ 999331 h 21600"/>
              <a:gd name="T4" fmla="*/ 1739114 w 21600"/>
              <a:gd name="T5" fmla="*/ 327466 h 21600"/>
              <a:gd name="T6" fmla="*/ 0 60000 65536"/>
              <a:gd name="T7" fmla="*/ 0 60000 65536"/>
              <a:gd name="T8" fmla="*/ 0 60000 65536"/>
              <a:gd name="T9" fmla="*/ 3163 w 21600"/>
              <a:gd name="T10" fmla="*/ 3163 h 21600"/>
              <a:gd name="T11" fmla="*/ 18437 w 21600"/>
              <a:gd name="T12" fmla="*/ 18437 h 21600"/>
            </a:gdLst>
            <a:ahLst/>
            <a:cxnLst>
              <a:cxn ang="T6">
                <a:pos x="T0" y="T1"/>
              </a:cxn>
              <a:cxn ang="T7">
                <a:pos x="T2" y="T3"/>
              </a:cxn>
              <a:cxn ang="T8">
                <a:pos x="T4" y="T5"/>
              </a:cxn>
            </a:cxnLst>
            <a:rect l="T9" t="T10" r="T11" b="T12"/>
            <a:pathLst>
              <a:path w="21600" h="21600">
                <a:moveTo>
                  <a:pt x="21600" y="10800"/>
                </a:moveTo>
                <a:cubicBezTo>
                  <a:pt x="21600" y="8115"/>
                  <a:pt x="20599" y="5526"/>
                  <a:pt x="18794" y="3539"/>
                </a:cubicBezTo>
                <a:lnTo>
                  <a:pt x="10800" y="10800"/>
                </a:lnTo>
                <a:lnTo>
                  <a:pt x="21600" y="10800"/>
                </a:lnTo>
                <a:close/>
              </a:path>
            </a:pathLst>
          </a:cu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07763" dir="2700000" algn="ctr" rotWithShape="0">
                    <a:srgbClr val="808080"/>
                  </a:outerShdw>
                </a:effectLst>
              </a14:hiddenEffects>
            </a:ext>
          </a:extLst>
        </p:spPr>
        <p:txBody>
          <a:bodyPr/>
          <a:lstStyle/>
          <a:p>
            <a:endParaRPr lang="en-US"/>
          </a:p>
        </p:txBody>
      </p:sp>
      <p:sp>
        <p:nvSpPr>
          <p:cNvPr id="58406" name="Rectangle 91"/>
          <p:cNvSpPr>
            <a:spLocks noChangeArrowheads="1"/>
          </p:cNvSpPr>
          <p:nvPr/>
        </p:nvSpPr>
        <p:spPr bwMode="auto">
          <a:xfrm>
            <a:off x="5407025" y="1779588"/>
            <a:ext cx="334963" cy="334962"/>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407" name="Rectangle 94"/>
          <p:cNvSpPr>
            <a:spLocks noChangeArrowheads="1"/>
          </p:cNvSpPr>
          <p:nvPr/>
        </p:nvSpPr>
        <p:spPr bwMode="auto">
          <a:xfrm>
            <a:off x="5741988" y="1779588"/>
            <a:ext cx="336550" cy="334962"/>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408" name="Rectangle 95"/>
          <p:cNvSpPr>
            <a:spLocks noChangeArrowheads="1"/>
          </p:cNvSpPr>
          <p:nvPr/>
        </p:nvSpPr>
        <p:spPr bwMode="auto">
          <a:xfrm>
            <a:off x="6078538" y="1779588"/>
            <a:ext cx="334962" cy="334962"/>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409" name="Rectangle 106"/>
          <p:cNvSpPr>
            <a:spLocks noChangeArrowheads="1"/>
          </p:cNvSpPr>
          <p:nvPr/>
        </p:nvSpPr>
        <p:spPr bwMode="auto">
          <a:xfrm>
            <a:off x="6413500" y="1779588"/>
            <a:ext cx="336550" cy="334962"/>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410" name="Rectangle 107"/>
          <p:cNvSpPr>
            <a:spLocks noChangeArrowheads="1"/>
          </p:cNvSpPr>
          <p:nvPr/>
        </p:nvSpPr>
        <p:spPr bwMode="auto">
          <a:xfrm>
            <a:off x="6750050" y="1779588"/>
            <a:ext cx="334963" cy="334962"/>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411" name="Rectangle 110"/>
          <p:cNvSpPr>
            <a:spLocks noChangeArrowheads="1"/>
          </p:cNvSpPr>
          <p:nvPr/>
        </p:nvSpPr>
        <p:spPr bwMode="auto">
          <a:xfrm>
            <a:off x="7085013" y="1779588"/>
            <a:ext cx="336550" cy="334962"/>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412" name="Rectangle 113"/>
          <p:cNvSpPr>
            <a:spLocks noChangeArrowheads="1"/>
          </p:cNvSpPr>
          <p:nvPr/>
        </p:nvSpPr>
        <p:spPr bwMode="auto">
          <a:xfrm>
            <a:off x="5407025" y="2114550"/>
            <a:ext cx="334963" cy="336550"/>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413" name="Rectangle 114"/>
          <p:cNvSpPr>
            <a:spLocks noChangeArrowheads="1"/>
          </p:cNvSpPr>
          <p:nvPr/>
        </p:nvSpPr>
        <p:spPr bwMode="auto">
          <a:xfrm>
            <a:off x="5741988" y="2114550"/>
            <a:ext cx="336550" cy="336550"/>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414" name="Rectangle 115"/>
          <p:cNvSpPr>
            <a:spLocks noChangeArrowheads="1"/>
          </p:cNvSpPr>
          <p:nvPr/>
        </p:nvSpPr>
        <p:spPr bwMode="auto">
          <a:xfrm>
            <a:off x="6078538" y="2114550"/>
            <a:ext cx="334962" cy="336550"/>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415" name="Rectangle 116"/>
          <p:cNvSpPr>
            <a:spLocks noChangeArrowheads="1"/>
          </p:cNvSpPr>
          <p:nvPr/>
        </p:nvSpPr>
        <p:spPr bwMode="auto">
          <a:xfrm>
            <a:off x="6413500" y="2114550"/>
            <a:ext cx="336550" cy="336550"/>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416" name="Rectangle 117"/>
          <p:cNvSpPr>
            <a:spLocks noChangeArrowheads="1"/>
          </p:cNvSpPr>
          <p:nvPr/>
        </p:nvSpPr>
        <p:spPr bwMode="auto">
          <a:xfrm>
            <a:off x="6750050" y="2114550"/>
            <a:ext cx="334963" cy="336550"/>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417" name="Rectangle 118"/>
          <p:cNvSpPr>
            <a:spLocks noChangeArrowheads="1"/>
          </p:cNvSpPr>
          <p:nvPr/>
        </p:nvSpPr>
        <p:spPr bwMode="auto">
          <a:xfrm>
            <a:off x="7085013" y="2114550"/>
            <a:ext cx="336550" cy="336550"/>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418" name="Rectangle 180"/>
          <p:cNvSpPr>
            <a:spLocks noChangeArrowheads="1"/>
          </p:cNvSpPr>
          <p:nvPr/>
        </p:nvSpPr>
        <p:spPr bwMode="auto">
          <a:xfrm>
            <a:off x="5407025" y="2451100"/>
            <a:ext cx="334963" cy="334963"/>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419" name="Rectangle 182"/>
          <p:cNvSpPr>
            <a:spLocks noChangeArrowheads="1"/>
          </p:cNvSpPr>
          <p:nvPr/>
        </p:nvSpPr>
        <p:spPr bwMode="auto">
          <a:xfrm>
            <a:off x="5407025" y="2786063"/>
            <a:ext cx="334963" cy="336550"/>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420" name="Rectangle 183"/>
          <p:cNvSpPr>
            <a:spLocks noChangeArrowheads="1"/>
          </p:cNvSpPr>
          <p:nvPr/>
        </p:nvSpPr>
        <p:spPr bwMode="auto">
          <a:xfrm>
            <a:off x="5741988" y="2451100"/>
            <a:ext cx="336550" cy="334963"/>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421" name="Rectangle 184"/>
          <p:cNvSpPr>
            <a:spLocks noChangeArrowheads="1"/>
          </p:cNvSpPr>
          <p:nvPr/>
        </p:nvSpPr>
        <p:spPr bwMode="auto">
          <a:xfrm>
            <a:off x="6078538" y="2451100"/>
            <a:ext cx="334962" cy="334963"/>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422" name="Rectangle 185"/>
          <p:cNvSpPr>
            <a:spLocks noChangeArrowheads="1"/>
          </p:cNvSpPr>
          <p:nvPr/>
        </p:nvSpPr>
        <p:spPr bwMode="auto">
          <a:xfrm>
            <a:off x="5741988" y="2786063"/>
            <a:ext cx="336550" cy="336550"/>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423" name="Rectangle 186"/>
          <p:cNvSpPr>
            <a:spLocks noChangeArrowheads="1"/>
          </p:cNvSpPr>
          <p:nvPr/>
        </p:nvSpPr>
        <p:spPr bwMode="auto">
          <a:xfrm>
            <a:off x="6078538" y="2786063"/>
            <a:ext cx="334962" cy="336550"/>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424" name="Rectangle 191"/>
          <p:cNvSpPr>
            <a:spLocks noChangeArrowheads="1"/>
          </p:cNvSpPr>
          <p:nvPr/>
        </p:nvSpPr>
        <p:spPr bwMode="auto">
          <a:xfrm>
            <a:off x="6413500" y="2451100"/>
            <a:ext cx="336550" cy="334963"/>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425" name="Rectangle 192"/>
          <p:cNvSpPr>
            <a:spLocks noChangeArrowheads="1"/>
          </p:cNvSpPr>
          <p:nvPr/>
        </p:nvSpPr>
        <p:spPr bwMode="auto">
          <a:xfrm>
            <a:off x="6750050" y="2451100"/>
            <a:ext cx="334963" cy="334963"/>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426" name="Rectangle 193"/>
          <p:cNvSpPr>
            <a:spLocks noChangeArrowheads="1"/>
          </p:cNvSpPr>
          <p:nvPr/>
        </p:nvSpPr>
        <p:spPr bwMode="auto">
          <a:xfrm>
            <a:off x="6413500" y="2786063"/>
            <a:ext cx="336550" cy="336550"/>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427" name="Rectangle 194"/>
          <p:cNvSpPr>
            <a:spLocks noChangeArrowheads="1"/>
          </p:cNvSpPr>
          <p:nvPr/>
        </p:nvSpPr>
        <p:spPr bwMode="auto">
          <a:xfrm>
            <a:off x="6750050" y="2786063"/>
            <a:ext cx="334963" cy="336550"/>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428" name="Rectangle 195"/>
          <p:cNvSpPr>
            <a:spLocks noChangeArrowheads="1"/>
          </p:cNvSpPr>
          <p:nvPr/>
        </p:nvSpPr>
        <p:spPr bwMode="auto">
          <a:xfrm>
            <a:off x="7085013" y="2451100"/>
            <a:ext cx="336550" cy="334963"/>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429" name="Rectangle 197"/>
          <p:cNvSpPr>
            <a:spLocks noChangeArrowheads="1"/>
          </p:cNvSpPr>
          <p:nvPr/>
        </p:nvSpPr>
        <p:spPr bwMode="auto">
          <a:xfrm>
            <a:off x="7085013" y="2786063"/>
            <a:ext cx="336550" cy="336550"/>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430" name="Line 350"/>
          <p:cNvSpPr>
            <a:spLocks noChangeShapeType="1"/>
          </p:cNvSpPr>
          <p:nvPr/>
        </p:nvSpPr>
        <p:spPr bwMode="auto">
          <a:xfrm>
            <a:off x="5408613" y="3111500"/>
            <a:ext cx="1016000" cy="0"/>
          </a:xfrm>
          <a:prstGeom prst="line">
            <a:avLst/>
          </a:prstGeom>
          <a:noFill/>
          <a:ln w="2857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8431" name="Line 351"/>
          <p:cNvSpPr>
            <a:spLocks noChangeShapeType="1"/>
          </p:cNvSpPr>
          <p:nvPr/>
        </p:nvSpPr>
        <p:spPr bwMode="auto">
          <a:xfrm>
            <a:off x="6402388" y="3111500"/>
            <a:ext cx="101600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8432" name="Line 353"/>
          <p:cNvSpPr>
            <a:spLocks noChangeShapeType="1"/>
          </p:cNvSpPr>
          <p:nvPr/>
        </p:nvSpPr>
        <p:spPr bwMode="auto">
          <a:xfrm flipV="1">
            <a:off x="6145213" y="1779588"/>
            <a:ext cx="766762" cy="67627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8433" name="Arc 354"/>
          <p:cNvSpPr>
            <a:spLocks/>
          </p:cNvSpPr>
          <p:nvPr/>
        </p:nvSpPr>
        <p:spPr bwMode="auto">
          <a:xfrm>
            <a:off x="5419725" y="2444750"/>
            <a:ext cx="998538" cy="681038"/>
          </a:xfrm>
          <a:custGeom>
            <a:avLst/>
            <a:gdLst>
              <a:gd name="T0" fmla="*/ 730412 w 21600"/>
              <a:gd name="T1" fmla="*/ 0 h 14728"/>
              <a:gd name="T2" fmla="*/ 998538 w 21600"/>
              <a:gd name="T3" fmla="*/ 681038 h 14728"/>
              <a:gd name="T4" fmla="*/ 0 w 21600"/>
              <a:gd name="T5" fmla="*/ 681038 h 14728"/>
              <a:gd name="T6" fmla="*/ 0 60000 65536"/>
              <a:gd name="T7" fmla="*/ 0 60000 65536"/>
              <a:gd name="T8" fmla="*/ 0 60000 65536"/>
            </a:gdLst>
            <a:ahLst/>
            <a:cxnLst>
              <a:cxn ang="T6">
                <a:pos x="T0" y="T1"/>
              </a:cxn>
              <a:cxn ang="T7">
                <a:pos x="T2" y="T3"/>
              </a:cxn>
              <a:cxn ang="T8">
                <a:pos x="T4" y="T5"/>
              </a:cxn>
            </a:cxnLst>
            <a:rect l="0" t="0" r="r" b="b"/>
            <a:pathLst>
              <a:path w="21600" h="14728" fill="none" extrusionOk="0">
                <a:moveTo>
                  <a:pt x="15800" y="-1"/>
                </a:moveTo>
                <a:cubicBezTo>
                  <a:pt x="19527" y="3998"/>
                  <a:pt x="21600" y="9261"/>
                  <a:pt x="21600" y="14728"/>
                </a:cubicBezTo>
              </a:path>
              <a:path w="21600" h="14728" stroke="0" extrusionOk="0">
                <a:moveTo>
                  <a:pt x="15800" y="-1"/>
                </a:moveTo>
                <a:cubicBezTo>
                  <a:pt x="19527" y="3998"/>
                  <a:pt x="21600" y="9261"/>
                  <a:pt x="21600" y="14728"/>
                </a:cubicBezTo>
                <a:lnTo>
                  <a:pt x="0" y="14728"/>
                </a:lnTo>
                <a:lnTo>
                  <a:pt x="15800" y="-1"/>
                </a:lnTo>
                <a:close/>
              </a:path>
            </a:pathLst>
          </a:cu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434" name="Arc 355"/>
          <p:cNvSpPr>
            <a:spLocks/>
          </p:cNvSpPr>
          <p:nvPr/>
        </p:nvSpPr>
        <p:spPr bwMode="auto">
          <a:xfrm>
            <a:off x="5421313" y="1792288"/>
            <a:ext cx="2000250" cy="1338262"/>
          </a:xfrm>
          <a:custGeom>
            <a:avLst/>
            <a:gdLst>
              <a:gd name="T0" fmla="*/ 1487964 w 21600"/>
              <a:gd name="T1" fmla="*/ 0 h 14459"/>
              <a:gd name="T2" fmla="*/ 2000250 w 21600"/>
              <a:gd name="T3" fmla="*/ 1338262 h 14459"/>
              <a:gd name="T4" fmla="*/ 0 w 21600"/>
              <a:gd name="T5" fmla="*/ 1336133 h 14459"/>
              <a:gd name="T6" fmla="*/ 0 60000 65536"/>
              <a:gd name="T7" fmla="*/ 0 60000 65536"/>
              <a:gd name="T8" fmla="*/ 0 60000 65536"/>
            </a:gdLst>
            <a:ahLst/>
            <a:cxnLst>
              <a:cxn ang="T6">
                <a:pos x="T0" y="T1"/>
              </a:cxn>
              <a:cxn ang="T7">
                <a:pos x="T2" y="T3"/>
              </a:cxn>
              <a:cxn ang="T8">
                <a:pos x="T4" y="T5"/>
              </a:cxn>
            </a:cxnLst>
            <a:rect l="0" t="0" r="r" b="b"/>
            <a:pathLst>
              <a:path w="21600" h="14459" fill="none" extrusionOk="0">
                <a:moveTo>
                  <a:pt x="16067" y="0"/>
                </a:moveTo>
                <a:cubicBezTo>
                  <a:pt x="19629" y="3964"/>
                  <a:pt x="21600" y="9106"/>
                  <a:pt x="21600" y="14436"/>
                </a:cubicBezTo>
                <a:cubicBezTo>
                  <a:pt x="21600" y="14443"/>
                  <a:pt x="21599" y="14451"/>
                  <a:pt x="21599" y="14458"/>
                </a:cubicBezTo>
              </a:path>
              <a:path w="21600" h="14459" stroke="0" extrusionOk="0">
                <a:moveTo>
                  <a:pt x="16067" y="0"/>
                </a:moveTo>
                <a:cubicBezTo>
                  <a:pt x="19629" y="3964"/>
                  <a:pt x="21600" y="9106"/>
                  <a:pt x="21600" y="14436"/>
                </a:cubicBezTo>
                <a:cubicBezTo>
                  <a:pt x="21600" y="14443"/>
                  <a:pt x="21599" y="14451"/>
                  <a:pt x="21599" y="14458"/>
                </a:cubicBezTo>
                <a:lnTo>
                  <a:pt x="0" y="14436"/>
                </a:lnTo>
                <a:lnTo>
                  <a:pt x="16067" y="0"/>
                </a:lnTo>
                <a:close/>
              </a:path>
            </a:pathLst>
          </a:cu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435" name="Line 356"/>
          <p:cNvSpPr>
            <a:spLocks noChangeShapeType="1"/>
          </p:cNvSpPr>
          <p:nvPr/>
        </p:nvSpPr>
        <p:spPr bwMode="auto">
          <a:xfrm flipV="1">
            <a:off x="5410200" y="2422525"/>
            <a:ext cx="766763" cy="677863"/>
          </a:xfrm>
          <a:prstGeom prst="line">
            <a:avLst/>
          </a:prstGeom>
          <a:noFill/>
          <a:ln w="2857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8436" name="Text Box 357"/>
          <p:cNvSpPr txBox="1">
            <a:spLocks noChangeArrowheads="1"/>
          </p:cNvSpPr>
          <p:nvPr/>
        </p:nvSpPr>
        <p:spPr bwMode="auto">
          <a:xfrm>
            <a:off x="5618163" y="2711450"/>
            <a:ext cx="6461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40°</a:t>
            </a:r>
          </a:p>
        </p:txBody>
      </p:sp>
      <p:sp>
        <p:nvSpPr>
          <p:cNvPr id="281960" name="Text Box 360"/>
          <p:cNvSpPr txBox="1">
            <a:spLocks noChangeArrowheads="1"/>
          </p:cNvSpPr>
          <p:nvPr/>
        </p:nvSpPr>
        <p:spPr bwMode="auto">
          <a:xfrm>
            <a:off x="250825" y="3214688"/>
            <a:ext cx="4392613"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The perimeter of this shape is made from three semi-circles.</a:t>
            </a:r>
            <a:endParaRPr lang="en-GB"/>
          </a:p>
        </p:txBody>
      </p:sp>
      <p:sp>
        <p:nvSpPr>
          <p:cNvPr id="281961" name="Text Box 361"/>
          <p:cNvSpPr txBox="1">
            <a:spLocks noChangeArrowheads="1"/>
          </p:cNvSpPr>
          <p:nvPr/>
        </p:nvSpPr>
        <p:spPr bwMode="auto">
          <a:xfrm>
            <a:off x="250825" y="4111625"/>
            <a:ext cx="35480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Perimeter = </a:t>
            </a:r>
            <a:endParaRPr lang="en-GB"/>
          </a:p>
        </p:txBody>
      </p:sp>
      <p:grpSp>
        <p:nvGrpSpPr>
          <p:cNvPr id="281983" name="Group 383"/>
          <p:cNvGrpSpPr>
            <a:grpSpLocks/>
          </p:cNvGrpSpPr>
          <p:nvPr/>
        </p:nvGrpSpPr>
        <p:grpSpPr bwMode="auto">
          <a:xfrm>
            <a:off x="2071688" y="4014788"/>
            <a:ext cx="1584325" cy="522287"/>
            <a:chOff x="1305" y="2659"/>
            <a:chExt cx="998" cy="329"/>
          </a:xfrm>
        </p:grpSpPr>
        <p:sp>
          <p:nvSpPr>
            <p:cNvPr id="58483" name="Text Box 362"/>
            <p:cNvSpPr txBox="1">
              <a:spLocks noChangeArrowheads="1"/>
            </p:cNvSpPr>
            <p:nvPr/>
          </p:nvSpPr>
          <p:spPr bwMode="auto">
            <a:xfrm>
              <a:off x="1305" y="2659"/>
              <a:ext cx="178"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400" b="1">
                  <a:solidFill>
                    <a:srgbClr val="FF3300"/>
                  </a:solidFill>
                </a:rPr>
                <a:t>1</a:t>
              </a:r>
              <a:endParaRPr lang="en-GB" sz="1400" b="1">
                <a:solidFill>
                  <a:srgbClr val="FF3300"/>
                </a:solidFill>
              </a:endParaRPr>
            </a:p>
          </p:txBody>
        </p:sp>
        <p:sp>
          <p:nvSpPr>
            <p:cNvPr id="58484" name="Line 363"/>
            <p:cNvSpPr>
              <a:spLocks noChangeShapeType="1"/>
            </p:cNvSpPr>
            <p:nvPr/>
          </p:nvSpPr>
          <p:spPr bwMode="auto">
            <a:xfrm>
              <a:off x="1326" y="2824"/>
              <a:ext cx="136" cy="0"/>
            </a:xfrm>
            <a:prstGeom prst="line">
              <a:avLst/>
            </a:prstGeom>
            <a:noFill/>
            <a:ln w="1905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8485" name="Text Box 364"/>
            <p:cNvSpPr txBox="1">
              <a:spLocks noChangeArrowheads="1"/>
            </p:cNvSpPr>
            <p:nvPr/>
          </p:nvSpPr>
          <p:spPr bwMode="auto">
            <a:xfrm>
              <a:off x="1305" y="2796"/>
              <a:ext cx="178"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400" b="1">
                  <a:solidFill>
                    <a:srgbClr val="FF3300"/>
                  </a:solidFill>
                </a:rPr>
                <a:t>2</a:t>
              </a:r>
              <a:endParaRPr lang="en-GB" sz="1400" b="1">
                <a:solidFill>
                  <a:srgbClr val="FF3300"/>
                </a:solidFill>
              </a:endParaRPr>
            </a:p>
          </p:txBody>
        </p:sp>
        <p:sp>
          <p:nvSpPr>
            <p:cNvPr id="58486" name="Text Box 366"/>
            <p:cNvSpPr txBox="1">
              <a:spLocks noChangeArrowheads="1"/>
            </p:cNvSpPr>
            <p:nvPr/>
          </p:nvSpPr>
          <p:spPr bwMode="auto">
            <a:xfrm>
              <a:off x="1435" y="2679"/>
              <a:ext cx="86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solidFill>
                    <a:srgbClr val="FF3300"/>
                  </a:solidFill>
                </a:rPr>
                <a:t>× </a:t>
              </a:r>
              <a:r>
                <a:rPr lang="el-GR">
                  <a:solidFill>
                    <a:srgbClr val="FF3300"/>
                  </a:solidFill>
                  <a:latin typeface="Times New Roman" pitchFamily="18" charset="0"/>
                  <a:cs typeface="Times New Roman" pitchFamily="18" charset="0"/>
                </a:rPr>
                <a:t>π</a:t>
              </a:r>
              <a:r>
                <a:rPr lang="en-US">
                  <a:solidFill>
                    <a:srgbClr val="FF3300"/>
                  </a:solidFill>
                  <a:cs typeface="Times New Roman" pitchFamily="18" charset="0"/>
                </a:rPr>
                <a:t> </a:t>
              </a:r>
              <a:r>
                <a:rPr lang="en-US">
                  <a:solidFill>
                    <a:srgbClr val="FF3300"/>
                  </a:solidFill>
                </a:rPr>
                <a:t>× 6 +</a:t>
              </a:r>
            </a:p>
          </p:txBody>
        </p:sp>
      </p:grpSp>
      <p:grpSp>
        <p:nvGrpSpPr>
          <p:cNvPr id="281989" name="Group 389"/>
          <p:cNvGrpSpPr>
            <a:grpSpLocks/>
          </p:cNvGrpSpPr>
          <p:nvPr/>
        </p:nvGrpSpPr>
        <p:grpSpPr bwMode="auto">
          <a:xfrm>
            <a:off x="2071688" y="4514850"/>
            <a:ext cx="1584325" cy="522288"/>
            <a:chOff x="1305" y="2965"/>
            <a:chExt cx="998" cy="329"/>
          </a:xfrm>
        </p:grpSpPr>
        <p:sp>
          <p:nvSpPr>
            <p:cNvPr id="58479" name="Text Box 368"/>
            <p:cNvSpPr txBox="1">
              <a:spLocks noChangeArrowheads="1"/>
            </p:cNvSpPr>
            <p:nvPr/>
          </p:nvSpPr>
          <p:spPr bwMode="auto">
            <a:xfrm>
              <a:off x="1305" y="2965"/>
              <a:ext cx="178"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400" b="1">
                  <a:solidFill>
                    <a:srgbClr val="0066FF"/>
                  </a:solidFill>
                </a:rPr>
                <a:t>1</a:t>
              </a:r>
              <a:endParaRPr lang="en-GB" sz="1400" b="1">
                <a:solidFill>
                  <a:srgbClr val="0066FF"/>
                </a:solidFill>
              </a:endParaRPr>
            </a:p>
          </p:txBody>
        </p:sp>
        <p:sp>
          <p:nvSpPr>
            <p:cNvPr id="58480" name="Line 369"/>
            <p:cNvSpPr>
              <a:spLocks noChangeShapeType="1"/>
            </p:cNvSpPr>
            <p:nvPr/>
          </p:nvSpPr>
          <p:spPr bwMode="auto">
            <a:xfrm>
              <a:off x="1326" y="3130"/>
              <a:ext cx="136" cy="0"/>
            </a:xfrm>
            <a:prstGeom prst="line">
              <a:avLst/>
            </a:prstGeom>
            <a:noFill/>
            <a:ln w="19050">
              <a:solidFill>
                <a:srgbClr val="0066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8481" name="Text Box 370"/>
            <p:cNvSpPr txBox="1">
              <a:spLocks noChangeArrowheads="1"/>
            </p:cNvSpPr>
            <p:nvPr/>
          </p:nvSpPr>
          <p:spPr bwMode="auto">
            <a:xfrm>
              <a:off x="1305" y="3102"/>
              <a:ext cx="178"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400" b="1">
                  <a:solidFill>
                    <a:srgbClr val="0066FF"/>
                  </a:solidFill>
                </a:rPr>
                <a:t>2</a:t>
              </a:r>
              <a:endParaRPr lang="en-GB" sz="1400" b="1">
                <a:solidFill>
                  <a:srgbClr val="0066FF"/>
                </a:solidFill>
              </a:endParaRPr>
            </a:p>
          </p:txBody>
        </p:sp>
        <p:sp>
          <p:nvSpPr>
            <p:cNvPr id="58482" name="Text Box 371"/>
            <p:cNvSpPr txBox="1">
              <a:spLocks noChangeArrowheads="1"/>
            </p:cNvSpPr>
            <p:nvPr/>
          </p:nvSpPr>
          <p:spPr bwMode="auto">
            <a:xfrm>
              <a:off x="1435" y="2985"/>
              <a:ext cx="86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solidFill>
                    <a:srgbClr val="0066FF"/>
                  </a:solidFill>
                </a:rPr>
                <a:t>× </a:t>
              </a:r>
              <a:r>
                <a:rPr lang="el-GR">
                  <a:solidFill>
                    <a:srgbClr val="0066FF"/>
                  </a:solidFill>
                  <a:latin typeface="Times New Roman" pitchFamily="18" charset="0"/>
                  <a:cs typeface="Times New Roman" pitchFamily="18" charset="0"/>
                </a:rPr>
                <a:t>π</a:t>
              </a:r>
              <a:r>
                <a:rPr lang="en-US">
                  <a:solidFill>
                    <a:srgbClr val="0066FF"/>
                  </a:solidFill>
                  <a:cs typeface="Times New Roman" pitchFamily="18" charset="0"/>
                </a:rPr>
                <a:t> </a:t>
              </a:r>
              <a:r>
                <a:rPr lang="en-US">
                  <a:solidFill>
                    <a:srgbClr val="0066FF"/>
                  </a:solidFill>
                </a:rPr>
                <a:t>× 4 +</a:t>
              </a:r>
            </a:p>
          </p:txBody>
        </p:sp>
      </p:grpSp>
      <p:grpSp>
        <p:nvGrpSpPr>
          <p:cNvPr id="281988" name="Group 388"/>
          <p:cNvGrpSpPr>
            <a:grpSpLocks/>
          </p:cNvGrpSpPr>
          <p:nvPr/>
        </p:nvGrpSpPr>
        <p:grpSpPr bwMode="auto">
          <a:xfrm>
            <a:off x="2071688" y="5014913"/>
            <a:ext cx="1322387" cy="522287"/>
            <a:chOff x="1305" y="3282"/>
            <a:chExt cx="833" cy="329"/>
          </a:xfrm>
        </p:grpSpPr>
        <p:sp>
          <p:nvSpPr>
            <p:cNvPr id="58475" name="Text Box 376"/>
            <p:cNvSpPr txBox="1">
              <a:spLocks noChangeArrowheads="1"/>
            </p:cNvSpPr>
            <p:nvPr/>
          </p:nvSpPr>
          <p:spPr bwMode="auto">
            <a:xfrm>
              <a:off x="1305" y="3282"/>
              <a:ext cx="178"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400" b="1">
                  <a:solidFill>
                    <a:srgbClr val="814BD1"/>
                  </a:solidFill>
                </a:rPr>
                <a:t>1</a:t>
              </a:r>
              <a:endParaRPr lang="en-GB" sz="1400" b="1">
                <a:solidFill>
                  <a:srgbClr val="814BD1"/>
                </a:solidFill>
              </a:endParaRPr>
            </a:p>
          </p:txBody>
        </p:sp>
        <p:sp>
          <p:nvSpPr>
            <p:cNvPr id="58476" name="Line 377"/>
            <p:cNvSpPr>
              <a:spLocks noChangeShapeType="1"/>
            </p:cNvSpPr>
            <p:nvPr/>
          </p:nvSpPr>
          <p:spPr bwMode="auto">
            <a:xfrm>
              <a:off x="1326" y="3447"/>
              <a:ext cx="136" cy="0"/>
            </a:xfrm>
            <a:prstGeom prst="line">
              <a:avLst/>
            </a:prstGeom>
            <a:noFill/>
            <a:ln w="19050">
              <a:solidFill>
                <a:srgbClr val="814BD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8477" name="Text Box 378"/>
            <p:cNvSpPr txBox="1">
              <a:spLocks noChangeArrowheads="1"/>
            </p:cNvSpPr>
            <p:nvPr/>
          </p:nvSpPr>
          <p:spPr bwMode="auto">
            <a:xfrm>
              <a:off x="1305" y="3419"/>
              <a:ext cx="178"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400" b="1">
                  <a:solidFill>
                    <a:srgbClr val="814BD1"/>
                  </a:solidFill>
                </a:rPr>
                <a:t>2</a:t>
              </a:r>
              <a:endParaRPr lang="en-GB" sz="1400" b="1">
                <a:solidFill>
                  <a:srgbClr val="814BD1"/>
                </a:solidFill>
              </a:endParaRPr>
            </a:p>
          </p:txBody>
        </p:sp>
        <p:sp>
          <p:nvSpPr>
            <p:cNvPr id="58478" name="Text Box 379"/>
            <p:cNvSpPr txBox="1">
              <a:spLocks noChangeArrowheads="1"/>
            </p:cNvSpPr>
            <p:nvPr/>
          </p:nvSpPr>
          <p:spPr bwMode="auto">
            <a:xfrm>
              <a:off x="1435" y="3302"/>
              <a:ext cx="70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solidFill>
                    <a:srgbClr val="814BD1"/>
                  </a:solidFill>
                </a:rPr>
                <a:t>× </a:t>
              </a:r>
              <a:r>
                <a:rPr lang="el-GR">
                  <a:solidFill>
                    <a:srgbClr val="814BD1"/>
                  </a:solidFill>
                  <a:latin typeface="Times New Roman" pitchFamily="18" charset="0"/>
                  <a:cs typeface="Times New Roman" pitchFamily="18" charset="0"/>
                </a:rPr>
                <a:t>π</a:t>
              </a:r>
              <a:r>
                <a:rPr lang="en-US">
                  <a:solidFill>
                    <a:srgbClr val="814BD1"/>
                  </a:solidFill>
                  <a:cs typeface="Times New Roman" pitchFamily="18" charset="0"/>
                </a:rPr>
                <a:t> </a:t>
              </a:r>
              <a:r>
                <a:rPr lang="en-US">
                  <a:solidFill>
                    <a:srgbClr val="814BD1"/>
                  </a:solidFill>
                </a:rPr>
                <a:t>× 2</a:t>
              </a:r>
            </a:p>
          </p:txBody>
        </p:sp>
      </p:grpSp>
      <p:sp>
        <p:nvSpPr>
          <p:cNvPr id="281980" name="Text Box 380"/>
          <p:cNvSpPr txBox="1">
            <a:spLocks noChangeArrowheads="1"/>
          </p:cNvSpPr>
          <p:nvPr/>
        </p:nvSpPr>
        <p:spPr bwMode="auto">
          <a:xfrm>
            <a:off x="1743075" y="5514975"/>
            <a:ext cx="12525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 6</a:t>
            </a:r>
            <a:r>
              <a:rPr lang="el-GR">
                <a:latin typeface="Times New Roman" pitchFamily="18" charset="0"/>
                <a:cs typeface="Times New Roman" pitchFamily="18" charset="0"/>
              </a:rPr>
              <a:t>π</a:t>
            </a:r>
            <a:r>
              <a:rPr lang="en-US">
                <a:latin typeface="Times New Roman" pitchFamily="18" charset="0"/>
                <a:cs typeface="Times New Roman" pitchFamily="18" charset="0"/>
              </a:rPr>
              <a:t> </a:t>
            </a:r>
            <a:r>
              <a:rPr lang="en-US">
                <a:cs typeface="Times New Roman" pitchFamily="18" charset="0"/>
              </a:rPr>
              <a:t>cm</a:t>
            </a:r>
            <a:endParaRPr lang="el-GR">
              <a:latin typeface="Times New Roman" pitchFamily="18" charset="0"/>
              <a:cs typeface="Times New Roman" pitchFamily="18" charset="0"/>
            </a:endParaRPr>
          </a:p>
        </p:txBody>
      </p:sp>
      <p:sp>
        <p:nvSpPr>
          <p:cNvPr id="281984" name="Arc 384"/>
          <p:cNvSpPr>
            <a:spLocks/>
          </p:cNvSpPr>
          <p:nvPr/>
        </p:nvSpPr>
        <p:spPr bwMode="auto">
          <a:xfrm>
            <a:off x="1308100" y="1782763"/>
            <a:ext cx="1968500" cy="1017587"/>
          </a:xfrm>
          <a:custGeom>
            <a:avLst/>
            <a:gdLst>
              <a:gd name="T0" fmla="*/ 592 w 43200"/>
              <a:gd name="T1" fmla="*/ 1017587 h 22354"/>
              <a:gd name="T2" fmla="*/ 1968044 w 43200"/>
              <a:gd name="T3" fmla="*/ 1013399 h 22354"/>
              <a:gd name="T4" fmla="*/ 984250 w 43200"/>
              <a:gd name="T5" fmla="*/ 983264 h 22354"/>
              <a:gd name="T6" fmla="*/ 0 60000 65536"/>
              <a:gd name="T7" fmla="*/ 0 60000 65536"/>
              <a:gd name="T8" fmla="*/ 0 60000 65536"/>
            </a:gdLst>
            <a:ahLst/>
            <a:cxnLst>
              <a:cxn ang="T6">
                <a:pos x="T0" y="T1"/>
              </a:cxn>
              <a:cxn ang="T7">
                <a:pos x="T2" y="T3"/>
              </a:cxn>
              <a:cxn ang="T8">
                <a:pos x="T4" y="T5"/>
              </a:cxn>
            </a:cxnLst>
            <a:rect l="0" t="0" r="r" b="b"/>
            <a:pathLst>
              <a:path w="43200" h="22354" fill="none" extrusionOk="0">
                <a:moveTo>
                  <a:pt x="13" y="22353"/>
                </a:moveTo>
                <a:cubicBezTo>
                  <a:pt x="4" y="22102"/>
                  <a:pt x="0" y="21851"/>
                  <a:pt x="0" y="21600"/>
                </a:cubicBezTo>
                <a:cubicBezTo>
                  <a:pt x="0" y="9670"/>
                  <a:pt x="9670" y="0"/>
                  <a:pt x="21600" y="0"/>
                </a:cubicBezTo>
                <a:cubicBezTo>
                  <a:pt x="33529" y="0"/>
                  <a:pt x="43200" y="9670"/>
                  <a:pt x="43200" y="21600"/>
                </a:cubicBezTo>
                <a:cubicBezTo>
                  <a:pt x="43200" y="21820"/>
                  <a:pt x="43196" y="22041"/>
                  <a:pt x="43189" y="22261"/>
                </a:cubicBezTo>
              </a:path>
              <a:path w="43200" h="22354" stroke="0" extrusionOk="0">
                <a:moveTo>
                  <a:pt x="13" y="22353"/>
                </a:moveTo>
                <a:cubicBezTo>
                  <a:pt x="4" y="22102"/>
                  <a:pt x="0" y="21851"/>
                  <a:pt x="0" y="21600"/>
                </a:cubicBezTo>
                <a:cubicBezTo>
                  <a:pt x="0" y="9670"/>
                  <a:pt x="9670" y="0"/>
                  <a:pt x="21600" y="0"/>
                </a:cubicBezTo>
                <a:cubicBezTo>
                  <a:pt x="33529" y="0"/>
                  <a:pt x="43200" y="9670"/>
                  <a:pt x="43200" y="21600"/>
                </a:cubicBezTo>
                <a:cubicBezTo>
                  <a:pt x="43200" y="21820"/>
                  <a:pt x="43196" y="22041"/>
                  <a:pt x="43189" y="22261"/>
                </a:cubicBezTo>
                <a:lnTo>
                  <a:pt x="21600" y="21600"/>
                </a:lnTo>
                <a:lnTo>
                  <a:pt x="13" y="22353"/>
                </a:lnTo>
                <a:close/>
              </a:path>
            </a:pathLst>
          </a:custGeom>
          <a:noFill/>
          <a:ln w="28575">
            <a:solidFill>
              <a:srgbClr val="FF33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81985" name="Arc 385"/>
          <p:cNvSpPr>
            <a:spLocks/>
          </p:cNvSpPr>
          <p:nvPr/>
        </p:nvSpPr>
        <p:spPr bwMode="auto">
          <a:xfrm>
            <a:off x="1306513" y="2095500"/>
            <a:ext cx="1331912" cy="688975"/>
          </a:xfrm>
          <a:custGeom>
            <a:avLst/>
            <a:gdLst>
              <a:gd name="T0" fmla="*/ 401 w 43200"/>
              <a:gd name="T1" fmla="*/ 688975 h 22354"/>
              <a:gd name="T2" fmla="*/ 1331604 w 43200"/>
              <a:gd name="T3" fmla="*/ 686139 h 22354"/>
              <a:gd name="T4" fmla="*/ 665956 w 43200"/>
              <a:gd name="T5" fmla="*/ 665736 h 22354"/>
              <a:gd name="T6" fmla="*/ 0 60000 65536"/>
              <a:gd name="T7" fmla="*/ 0 60000 65536"/>
              <a:gd name="T8" fmla="*/ 0 60000 65536"/>
            </a:gdLst>
            <a:ahLst/>
            <a:cxnLst>
              <a:cxn ang="T6">
                <a:pos x="T0" y="T1"/>
              </a:cxn>
              <a:cxn ang="T7">
                <a:pos x="T2" y="T3"/>
              </a:cxn>
              <a:cxn ang="T8">
                <a:pos x="T4" y="T5"/>
              </a:cxn>
            </a:cxnLst>
            <a:rect l="0" t="0" r="r" b="b"/>
            <a:pathLst>
              <a:path w="43200" h="22354" fill="none" extrusionOk="0">
                <a:moveTo>
                  <a:pt x="13" y="22353"/>
                </a:moveTo>
                <a:cubicBezTo>
                  <a:pt x="4" y="22102"/>
                  <a:pt x="0" y="21851"/>
                  <a:pt x="0" y="21600"/>
                </a:cubicBezTo>
                <a:cubicBezTo>
                  <a:pt x="0" y="9670"/>
                  <a:pt x="9670" y="0"/>
                  <a:pt x="21600" y="0"/>
                </a:cubicBezTo>
                <a:cubicBezTo>
                  <a:pt x="33529" y="0"/>
                  <a:pt x="43200" y="9670"/>
                  <a:pt x="43200" y="21600"/>
                </a:cubicBezTo>
                <a:cubicBezTo>
                  <a:pt x="43200" y="21820"/>
                  <a:pt x="43196" y="22041"/>
                  <a:pt x="43189" y="22261"/>
                </a:cubicBezTo>
              </a:path>
              <a:path w="43200" h="22354" stroke="0" extrusionOk="0">
                <a:moveTo>
                  <a:pt x="13" y="22353"/>
                </a:moveTo>
                <a:cubicBezTo>
                  <a:pt x="4" y="22102"/>
                  <a:pt x="0" y="21851"/>
                  <a:pt x="0" y="21600"/>
                </a:cubicBezTo>
                <a:cubicBezTo>
                  <a:pt x="0" y="9670"/>
                  <a:pt x="9670" y="0"/>
                  <a:pt x="21600" y="0"/>
                </a:cubicBezTo>
                <a:cubicBezTo>
                  <a:pt x="33529" y="0"/>
                  <a:pt x="43200" y="9670"/>
                  <a:pt x="43200" y="21600"/>
                </a:cubicBezTo>
                <a:cubicBezTo>
                  <a:pt x="43200" y="21820"/>
                  <a:pt x="43196" y="22041"/>
                  <a:pt x="43189" y="22261"/>
                </a:cubicBezTo>
                <a:lnTo>
                  <a:pt x="21600" y="21600"/>
                </a:lnTo>
                <a:lnTo>
                  <a:pt x="13" y="22353"/>
                </a:lnTo>
                <a:close/>
              </a:path>
            </a:pathLst>
          </a:custGeom>
          <a:noFill/>
          <a:ln w="28575">
            <a:solidFill>
              <a:srgbClr val="0066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81986" name="Arc 386"/>
          <p:cNvSpPr>
            <a:spLocks/>
          </p:cNvSpPr>
          <p:nvPr/>
        </p:nvSpPr>
        <p:spPr bwMode="auto">
          <a:xfrm flipV="1">
            <a:off x="2638425" y="2794000"/>
            <a:ext cx="635000" cy="327025"/>
          </a:xfrm>
          <a:custGeom>
            <a:avLst/>
            <a:gdLst>
              <a:gd name="T0" fmla="*/ 191 w 43200"/>
              <a:gd name="T1" fmla="*/ 327025 h 22354"/>
              <a:gd name="T2" fmla="*/ 634853 w 43200"/>
              <a:gd name="T3" fmla="*/ 325679 h 22354"/>
              <a:gd name="T4" fmla="*/ 317500 w 43200"/>
              <a:gd name="T5" fmla="*/ 315994 h 22354"/>
              <a:gd name="T6" fmla="*/ 0 60000 65536"/>
              <a:gd name="T7" fmla="*/ 0 60000 65536"/>
              <a:gd name="T8" fmla="*/ 0 60000 65536"/>
            </a:gdLst>
            <a:ahLst/>
            <a:cxnLst>
              <a:cxn ang="T6">
                <a:pos x="T0" y="T1"/>
              </a:cxn>
              <a:cxn ang="T7">
                <a:pos x="T2" y="T3"/>
              </a:cxn>
              <a:cxn ang="T8">
                <a:pos x="T4" y="T5"/>
              </a:cxn>
            </a:cxnLst>
            <a:rect l="0" t="0" r="r" b="b"/>
            <a:pathLst>
              <a:path w="43200" h="22354" fill="none" extrusionOk="0">
                <a:moveTo>
                  <a:pt x="13" y="22353"/>
                </a:moveTo>
                <a:cubicBezTo>
                  <a:pt x="4" y="22102"/>
                  <a:pt x="0" y="21851"/>
                  <a:pt x="0" y="21600"/>
                </a:cubicBezTo>
                <a:cubicBezTo>
                  <a:pt x="0" y="9670"/>
                  <a:pt x="9670" y="0"/>
                  <a:pt x="21600" y="0"/>
                </a:cubicBezTo>
                <a:cubicBezTo>
                  <a:pt x="33529" y="0"/>
                  <a:pt x="43200" y="9670"/>
                  <a:pt x="43200" y="21600"/>
                </a:cubicBezTo>
                <a:cubicBezTo>
                  <a:pt x="43200" y="21820"/>
                  <a:pt x="43196" y="22041"/>
                  <a:pt x="43189" y="22261"/>
                </a:cubicBezTo>
              </a:path>
              <a:path w="43200" h="22354" stroke="0" extrusionOk="0">
                <a:moveTo>
                  <a:pt x="13" y="22353"/>
                </a:moveTo>
                <a:cubicBezTo>
                  <a:pt x="4" y="22102"/>
                  <a:pt x="0" y="21851"/>
                  <a:pt x="0" y="21600"/>
                </a:cubicBezTo>
                <a:cubicBezTo>
                  <a:pt x="0" y="9670"/>
                  <a:pt x="9670" y="0"/>
                  <a:pt x="21600" y="0"/>
                </a:cubicBezTo>
                <a:cubicBezTo>
                  <a:pt x="33529" y="0"/>
                  <a:pt x="43200" y="9670"/>
                  <a:pt x="43200" y="21600"/>
                </a:cubicBezTo>
                <a:cubicBezTo>
                  <a:pt x="43200" y="21820"/>
                  <a:pt x="43196" y="22041"/>
                  <a:pt x="43189" y="22261"/>
                </a:cubicBezTo>
                <a:lnTo>
                  <a:pt x="21600" y="21600"/>
                </a:lnTo>
                <a:lnTo>
                  <a:pt x="13" y="22353"/>
                </a:lnTo>
                <a:close/>
              </a:path>
            </a:pathLst>
          </a:custGeom>
          <a:noFill/>
          <a:ln w="28575">
            <a:solidFill>
              <a:srgbClr val="814BD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81987" name="Text Box 387"/>
          <p:cNvSpPr txBox="1">
            <a:spLocks noChangeArrowheads="1"/>
          </p:cNvSpPr>
          <p:nvPr/>
        </p:nvSpPr>
        <p:spPr bwMode="auto">
          <a:xfrm>
            <a:off x="1735138" y="5949950"/>
            <a:ext cx="30797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 18.85</a:t>
            </a:r>
            <a:r>
              <a:rPr lang="en-US">
                <a:latin typeface="Times New Roman" pitchFamily="18" charset="0"/>
                <a:cs typeface="Times New Roman" pitchFamily="18" charset="0"/>
              </a:rPr>
              <a:t> </a:t>
            </a:r>
            <a:r>
              <a:rPr lang="en-US">
                <a:cs typeface="Times New Roman" pitchFamily="18" charset="0"/>
              </a:rPr>
              <a:t>cm (to 2 d.p.)</a:t>
            </a:r>
            <a:endParaRPr lang="el-GR">
              <a:latin typeface="Times New Roman" pitchFamily="18" charset="0"/>
              <a:cs typeface="Times New Roman" pitchFamily="18" charset="0"/>
            </a:endParaRPr>
          </a:p>
        </p:txBody>
      </p:sp>
      <p:sp>
        <p:nvSpPr>
          <p:cNvPr id="281991" name="Text Box 391"/>
          <p:cNvSpPr txBox="1">
            <a:spLocks noChangeArrowheads="1"/>
          </p:cNvSpPr>
          <p:nvPr/>
        </p:nvSpPr>
        <p:spPr bwMode="auto">
          <a:xfrm>
            <a:off x="4616450" y="4111625"/>
            <a:ext cx="35480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Perimeter = </a:t>
            </a:r>
            <a:endParaRPr lang="en-GB"/>
          </a:p>
        </p:txBody>
      </p:sp>
      <p:grpSp>
        <p:nvGrpSpPr>
          <p:cNvPr id="281992" name="Group 392"/>
          <p:cNvGrpSpPr>
            <a:grpSpLocks/>
          </p:cNvGrpSpPr>
          <p:nvPr/>
        </p:nvGrpSpPr>
        <p:grpSpPr bwMode="auto">
          <a:xfrm>
            <a:off x="6437313" y="4014788"/>
            <a:ext cx="1754187" cy="522287"/>
            <a:chOff x="1305" y="2659"/>
            <a:chExt cx="1105" cy="329"/>
          </a:xfrm>
        </p:grpSpPr>
        <p:sp>
          <p:nvSpPr>
            <p:cNvPr id="58471" name="Text Box 393"/>
            <p:cNvSpPr txBox="1">
              <a:spLocks noChangeArrowheads="1"/>
            </p:cNvSpPr>
            <p:nvPr/>
          </p:nvSpPr>
          <p:spPr bwMode="auto">
            <a:xfrm>
              <a:off x="1305" y="2659"/>
              <a:ext cx="178"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400" b="1">
                  <a:solidFill>
                    <a:srgbClr val="FF3300"/>
                  </a:solidFill>
                </a:rPr>
                <a:t>1</a:t>
              </a:r>
              <a:endParaRPr lang="en-GB" sz="1400" b="1">
                <a:solidFill>
                  <a:srgbClr val="FF3300"/>
                </a:solidFill>
              </a:endParaRPr>
            </a:p>
          </p:txBody>
        </p:sp>
        <p:sp>
          <p:nvSpPr>
            <p:cNvPr id="58472" name="Line 394"/>
            <p:cNvSpPr>
              <a:spLocks noChangeShapeType="1"/>
            </p:cNvSpPr>
            <p:nvPr/>
          </p:nvSpPr>
          <p:spPr bwMode="auto">
            <a:xfrm>
              <a:off x="1326" y="2824"/>
              <a:ext cx="136" cy="0"/>
            </a:xfrm>
            <a:prstGeom prst="line">
              <a:avLst/>
            </a:prstGeom>
            <a:noFill/>
            <a:ln w="1905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8473" name="Text Box 395"/>
            <p:cNvSpPr txBox="1">
              <a:spLocks noChangeArrowheads="1"/>
            </p:cNvSpPr>
            <p:nvPr/>
          </p:nvSpPr>
          <p:spPr bwMode="auto">
            <a:xfrm>
              <a:off x="1305" y="2796"/>
              <a:ext cx="178"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400" b="1">
                  <a:solidFill>
                    <a:srgbClr val="FF3300"/>
                  </a:solidFill>
                </a:rPr>
                <a:t>9</a:t>
              </a:r>
              <a:endParaRPr lang="en-GB" sz="1400" b="1">
                <a:solidFill>
                  <a:srgbClr val="FF3300"/>
                </a:solidFill>
              </a:endParaRPr>
            </a:p>
          </p:txBody>
        </p:sp>
        <p:sp>
          <p:nvSpPr>
            <p:cNvPr id="58474" name="Text Box 396"/>
            <p:cNvSpPr txBox="1">
              <a:spLocks noChangeArrowheads="1"/>
            </p:cNvSpPr>
            <p:nvPr/>
          </p:nvSpPr>
          <p:spPr bwMode="auto">
            <a:xfrm>
              <a:off x="1435" y="2679"/>
              <a:ext cx="97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solidFill>
                    <a:srgbClr val="FF3300"/>
                  </a:solidFill>
                </a:rPr>
                <a:t>× </a:t>
              </a:r>
              <a:r>
                <a:rPr lang="el-GR">
                  <a:solidFill>
                    <a:srgbClr val="FF3300"/>
                  </a:solidFill>
                  <a:latin typeface="Times New Roman" pitchFamily="18" charset="0"/>
                  <a:cs typeface="Times New Roman" pitchFamily="18" charset="0"/>
                </a:rPr>
                <a:t>π</a:t>
              </a:r>
              <a:r>
                <a:rPr lang="en-US">
                  <a:solidFill>
                    <a:srgbClr val="FF3300"/>
                  </a:solidFill>
                  <a:cs typeface="Times New Roman" pitchFamily="18" charset="0"/>
                </a:rPr>
                <a:t> </a:t>
              </a:r>
              <a:r>
                <a:rPr lang="en-US">
                  <a:solidFill>
                    <a:srgbClr val="FF3300"/>
                  </a:solidFill>
                </a:rPr>
                <a:t>× 12 +</a:t>
              </a:r>
            </a:p>
          </p:txBody>
        </p:sp>
      </p:grpSp>
      <p:grpSp>
        <p:nvGrpSpPr>
          <p:cNvPr id="281997" name="Group 397"/>
          <p:cNvGrpSpPr>
            <a:grpSpLocks/>
          </p:cNvGrpSpPr>
          <p:nvPr/>
        </p:nvGrpSpPr>
        <p:grpSpPr bwMode="auto">
          <a:xfrm>
            <a:off x="6437313" y="4514850"/>
            <a:ext cx="1584325" cy="522288"/>
            <a:chOff x="1305" y="2965"/>
            <a:chExt cx="998" cy="329"/>
          </a:xfrm>
        </p:grpSpPr>
        <p:sp>
          <p:nvSpPr>
            <p:cNvPr id="58467" name="Text Box 398"/>
            <p:cNvSpPr txBox="1">
              <a:spLocks noChangeArrowheads="1"/>
            </p:cNvSpPr>
            <p:nvPr/>
          </p:nvSpPr>
          <p:spPr bwMode="auto">
            <a:xfrm>
              <a:off x="1305" y="2965"/>
              <a:ext cx="178"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400" b="1">
                  <a:solidFill>
                    <a:srgbClr val="0066FF"/>
                  </a:solidFill>
                </a:rPr>
                <a:t>1</a:t>
              </a:r>
              <a:endParaRPr lang="en-GB" sz="1400" b="1">
                <a:solidFill>
                  <a:srgbClr val="0066FF"/>
                </a:solidFill>
              </a:endParaRPr>
            </a:p>
          </p:txBody>
        </p:sp>
        <p:sp>
          <p:nvSpPr>
            <p:cNvPr id="58468" name="Line 399"/>
            <p:cNvSpPr>
              <a:spLocks noChangeShapeType="1"/>
            </p:cNvSpPr>
            <p:nvPr/>
          </p:nvSpPr>
          <p:spPr bwMode="auto">
            <a:xfrm>
              <a:off x="1326" y="3130"/>
              <a:ext cx="136" cy="0"/>
            </a:xfrm>
            <a:prstGeom prst="line">
              <a:avLst/>
            </a:prstGeom>
            <a:noFill/>
            <a:ln w="19050">
              <a:solidFill>
                <a:srgbClr val="0066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8469" name="Text Box 400"/>
            <p:cNvSpPr txBox="1">
              <a:spLocks noChangeArrowheads="1"/>
            </p:cNvSpPr>
            <p:nvPr/>
          </p:nvSpPr>
          <p:spPr bwMode="auto">
            <a:xfrm>
              <a:off x="1305" y="3102"/>
              <a:ext cx="178"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400" b="1">
                  <a:solidFill>
                    <a:srgbClr val="0066FF"/>
                  </a:solidFill>
                </a:rPr>
                <a:t>9</a:t>
              </a:r>
              <a:endParaRPr lang="en-GB" sz="1400" b="1">
                <a:solidFill>
                  <a:srgbClr val="0066FF"/>
                </a:solidFill>
              </a:endParaRPr>
            </a:p>
          </p:txBody>
        </p:sp>
        <p:sp>
          <p:nvSpPr>
            <p:cNvPr id="58470" name="Text Box 401"/>
            <p:cNvSpPr txBox="1">
              <a:spLocks noChangeArrowheads="1"/>
            </p:cNvSpPr>
            <p:nvPr/>
          </p:nvSpPr>
          <p:spPr bwMode="auto">
            <a:xfrm>
              <a:off x="1435" y="2985"/>
              <a:ext cx="86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solidFill>
                    <a:srgbClr val="0066FF"/>
                  </a:solidFill>
                </a:rPr>
                <a:t>× </a:t>
              </a:r>
              <a:r>
                <a:rPr lang="el-GR">
                  <a:solidFill>
                    <a:srgbClr val="0066FF"/>
                  </a:solidFill>
                  <a:latin typeface="Times New Roman" pitchFamily="18" charset="0"/>
                  <a:cs typeface="Times New Roman" pitchFamily="18" charset="0"/>
                </a:rPr>
                <a:t>π</a:t>
              </a:r>
              <a:r>
                <a:rPr lang="en-US">
                  <a:solidFill>
                    <a:srgbClr val="0066FF"/>
                  </a:solidFill>
                  <a:cs typeface="Times New Roman" pitchFamily="18" charset="0"/>
                </a:rPr>
                <a:t> </a:t>
              </a:r>
              <a:r>
                <a:rPr lang="en-US">
                  <a:solidFill>
                    <a:srgbClr val="0066FF"/>
                  </a:solidFill>
                </a:rPr>
                <a:t>× 6 +</a:t>
              </a:r>
            </a:p>
          </p:txBody>
        </p:sp>
      </p:grpSp>
      <p:sp>
        <p:nvSpPr>
          <p:cNvPr id="282006" name="Text Box 406"/>
          <p:cNvSpPr txBox="1">
            <a:spLocks noChangeArrowheads="1"/>
          </p:cNvSpPr>
          <p:nvPr/>
        </p:nvSpPr>
        <p:spPr bwMode="auto">
          <a:xfrm>
            <a:off x="6437313" y="5045075"/>
            <a:ext cx="8699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solidFill>
                  <a:srgbClr val="814BD1"/>
                </a:solidFill>
              </a:rPr>
              <a:t>3 + 3</a:t>
            </a:r>
          </a:p>
        </p:txBody>
      </p:sp>
      <p:sp>
        <p:nvSpPr>
          <p:cNvPr id="282007" name="Text Box 407"/>
          <p:cNvSpPr txBox="1">
            <a:spLocks noChangeArrowheads="1"/>
          </p:cNvSpPr>
          <p:nvPr/>
        </p:nvSpPr>
        <p:spPr bwMode="auto">
          <a:xfrm>
            <a:off x="6108700" y="5514975"/>
            <a:ext cx="12779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 2</a:t>
            </a:r>
            <a:r>
              <a:rPr lang="el-GR">
                <a:latin typeface="Times New Roman" pitchFamily="18" charset="0"/>
                <a:cs typeface="Times New Roman" pitchFamily="18" charset="0"/>
              </a:rPr>
              <a:t>π</a:t>
            </a:r>
            <a:r>
              <a:rPr lang="en-US">
                <a:latin typeface="Times New Roman" pitchFamily="18" charset="0"/>
                <a:cs typeface="Times New Roman" pitchFamily="18" charset="0"/>
              </a:rPr>
              <a:t> </a:t>
            </a:r>
            <a:r>
              <a:rPr lang="en-US">
                <a:cs typeface="Times New Roman" pitchFamily="18" charset="0"/>
              </a:rPr>
              <a:t>+ 6</a:t>
            </a:r>
            <a:endParaRPr lang="el-GR">
              <a:cs typeface="Times New Roman" pitchFamily="18" charset="0"/>
            </a:endParaRPr>
          </a:p>
        </p:txBody>
      </p:sp>
      <p:sp>
        <p:nvSpPr>
          <p:cNvPr id="282008" name="Text Box 408"/>
          <p:cNvSpPr txBox="1">
            <a:spLocks noChangeArrowheads="1"/>
          </p:cNvSpPr>
          <p:nvPr/>
        </p:nvSpPr>
        <p:spPr bwMode="auto">
          <a:xfrm>
            <a:off x="5364163" y="5949950"/>
            <a:ext cx="30797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 12.28</a:t>
            </a:r>
            <a:r>
              <a:rPr lang="en-US">
                <a:latin typeface="Times New Roman" pitchFamily="18" charset="0"/>
                <a:cs typeface="Times New Roman" pitchFamily="18" charset="0"/>
              </a:rPr>
              <a:t> </a:t>
            </a:r>
            <a:r>
              <a:rPr lang="en-US">
                <a:cs typeface="Times New Roman" pitchFamily="18" charset="0"/>
              </a:rPr>
              <a:t>cm (to 2 d.p.)</a:t>
            </a:r>
            <a:endParaRPr lang="el-GR">
              <a:latin typeface="Times New Roman" pitchFamily="18" charset="0"/>
              <a:cs typeface="Times New Roman" pitchFamily="18" charset="0"/>
            </a:endParaRPr>
          </a:p>
        </p:txBody>
      </p:sp>
      <p:grpSp>
        <p:nvGrpSpPr>
          <p:cNvPr id="282019" name="Group 419"/>
          <p:cNvGrpSpPr>
            <a:grpSpLocks/>
          </p:cNvGrpSpPr>
          <p:nvPr/>
        </p:nvGrpSpPr>
        <p:grpSpPr bwMode="auto">
          <a:xfrm>
            <a:off x="5614988" y="3214688"/>
            <a:ext cx="1620837" cy="863600"/>
            <a:chOff x="3379" y="2115"/>
            <a:chExt cx="1021" cy="544"/>
          </a:xfrm>
        </p:grpSpPr>
        <p:grpSp>
          <p:nvGrpSpPr>
            <p:cNvPr id="58458" name="Group 412"/>
            <p:cNvGrpSpPr>
              <a:grpSpLocks/>
            </p:cNvGrpSpPr>
            <p:nvPr/>
          </p:nvGrpSpPr>
          <p:grpSpPr bwMode="auto">
            <a:xfrm>
              <a:off x="3379" y="2115"/>
              <a:ext cx="514" cy="544"/>
              <a:chOff x="3379" y="2115"/>
              <a:chExt cx="514" cy="544"/>
            </a:xfrm>
          </p:grpSpPr>
          <p:sp>
            <p:nvSpPr>
              <p:cNvPr id="58464" name="Text Box 409"/>
              <p:cNvSpPr txBox="1">
                <a:spLocks noChangeArrowheads="1"/>
              </p:cNvSpPr>
              <p:nvPr/>
            </p:nvSpPr>
            <p:spPr bwMode="auto">
              <a:xfrm>
                <a:off x="3432" y="2115"/>
                <a:ext cx="407"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40°</a:t>
                </a:r>
              </a:p>
            </p:txBody>
          </p:sp>
          <p:sp>
            <p:nvSpPr>
              <p:cNvPr id="58465" name="Line 410"/>
              <p:cNvSpPr>
                <a:spLocks noChangeShapeType="1"/>
              </p:cNvSpPr>
              <p:nvPr/>
            </p:nvSpPr>
            <p:spPr bwMode="auto">
              <a:xfrm>
                <a:off x="3432" y="2387"/>
                <a:ext cx="408"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8466" name="Text Box 411"/>
              <p:cNvSpPr txBox="1">
                <a:spLocks noChangeArrowheads="1"/>
              </p:cNvSpPr>
              <p:nvPr/>
            </p:nvSpPr>
            <p:spPr bwMode="auto">
              <a:xfrm>
                <a:off x="3379" y="2371"/>
                <a:ext cx="51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360°</a:t>
                </a:r>
              </a:p>
            </p:txBody>
          </p:sp>
        </p:grpSp>
        <p:sp>
          <p:nvSpPr>
            <p:cNvPr id="58459" name="Text Box 413"/>
            <p:cNvSpPr txBox="1">
              <a:spLocks noChangeArrowheads="1"/>
            </p:cNvSpPr>
            <p:nvPr/>
          </p:nvSpPr>
          <p:spPr bwMode="auto">
            <a:xfrm>
              <a:off x="3920" y="2243"/>
              <a:ext cx="22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t>
              </a:r>
              <a:endParaRPr lang="en-GB"/>
            </a:p>
          </p:txBody>
        </p:sp>
        <p:grpSp>
          <p:nvGrpSpPr>
            <p:cNvPr id="58460" name="Group 418"/>
            <p:cNvGrpSpPr>
              <a:grpSpLocks/>
            </p:cNvGrpSpPr>
            <p:nvPr/>
          </p:nvGrpSpPr>
          <p:grpSpPr bwMode="auto">
            <a:xfrm>
              <a:off x="4176" y="2115"/>
              <a:ext cx="224" cy="544"/>
              <a:chOff x="4176" y="2115"/>
              <a:chExt cx="224" cy="544"/>
            </a:xfrm>
          </p:grpSpPr>
          <p:sp>
            <p:nvSpPr>
              <p:cNvPr id="58461" name="Text Box 415"/>
              <p:cNvSpPr txBox="1">
                <a:spLocks noChangeArrowheads="1"/>
              </p:cNvSpPr>
              <p:nvPr/>
            </p:nvSpPr>
            <p:spPr bwMode="auto">
              <a:xfrm>
                <a:off x="4177" y="2115"/>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1</a:t>
                </a:r>
              </a:p>
            </p:txBody>
          </p:sp>
          <p:sp>
            <p:nvSpPr>
              <p:cNvPr id="58462" name="Line 416"/>
              <p:cNvSpPr>
                <a:spLocks noChangeShapeType="1"/>
              </p:cNvSpPr>
              <p:nvPr/>
            </p:nvSpPr>
            <p:spPr bwMode="auto">
              <a:xfrm>
                <a:off x="4179" y="2387"/>
                <a:ext cx="219"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8463" name="Text Box 417"/>
              <p:cNvSpPr txBox="1">
                <a:spLocks noChangeArrowheads="1"/>
              </p:cNvSpPr>
              <p:nvPr/>
            </p:nvSpPr>
            <p:spPr bwMode="auto">
              <a:xfrm>
                <a:off x="4176" y="2371"/>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9</a:t>
                </a:r>
              </a:p>
            </p:txBody>
          </p:sp>
        </p:grpSp>
      </p:grpSp>
      <p:sp>
        <p:nvSpPr>
          <p:cNvPr id="282020" name="Arc 420"/>
          <p:cNvSpPr>
            <a:spLocks/>
          </p:cNvSpPr>
          <p:nvPr/>
        </p:nvSpPr>
        <p:spPr bwMode="auto">
          <a:xfrm>
            <a:off x="5421313" y="1792288"/>
            <a:ext cx="2000250" cy="1338262"/>
          </a:xfrm>
          <a:custGeom>
            <a:avLst/>
            <a:gdLst>
              <a:gd name="T0" fmla="*/ 1487964 w 21600"/>
              <a:gd name="T1" fmla="*/ 0 h 14459"/>
              <a:gd name="T2" fmla="*/ 2000250 w 21600"/>
              <a:gd name="T3" fmla="*/ 1338262 h 14459"/>
              <a:gd name="T4" fmla="*/ 0 w 21600"/>
              <a:gd name="T5" fmla="*/ 1336133 h 14459"/>
              <a:gd name="T6" fmla="*/ 0 60000 65536"/>
              <a:gd name="T7" fmla="*/ 0 60000 65536"/>
              <a:gd name="T8" fmla="*/ 0 60000 65536"/>
            </a:gdLst>
            <a:ahLst/>
            <a:cxnLst>
              <a:cxn ang="T6">
                <a:pos x="T0" y="T1"/>
              </a:cxn>
              <a:cxn ang="T7">
                <a:pos x="T2" y="T3"/>
              </a:cxn>
              <a:cxn ang="T8">
                <a:pos x="T4" y="T5"/>
              </a:cxn>
            </a:cxnLst>
            <a:rect l="0" t="0" r="r" b="b"/>
            <a:pathLst>
              <a:path w="21600" h="14459" fill="none" extrusionOk="0">
                <a:moveTo>
                  <a:pt x="16067" y="0"/>
                </a:moveTo>
                <a:cubicBezTo>
                  <a:pt x="19629" y="3964"/>
                  <a:pt x="21600" y="9106"/>
                  <a:pt x="21600" y="14436"/>
                </a:cubicBezTo>
                <a:cubicBezTo>
                  <a:pt x="21600" y="14443"/>
                  <a:pt x="21599" y="14451"/>
                  <a:pt x="21599" y="14458"/>
                </a:cubicBezTo>
              </a:path>
              <a:path w="21600" h="14459" stroke="0" extrusionOk="0">
                <a:moveTo>
                  <a:pt x="16067" y="0"/>
                </a:moveTo>
                <a:cubicBezTo>
                  <a:pt x="19629" y="3964"/>
                  <a:pt x="21600" y="9106"/>
                  <a:pt x="21600" y="14436"/>
                </a:cubicBezTo>
                <a:cubicBezTo>
                  <a:pt x="21600" y="14443"/>
                  <a:pt x="21599" y="14451"/>
                  <a:pt x="21599" y="14458"/>
                </a:cubicBezTo>
                <a:lnTo>
                  <a:pt x="0" y="14436"/>
                </a:lnTo>
                <a:lnTo>
                  <a:pt x="16067" y="0"/>
                </a:lnTo>
                <a:close/>
              </a:path>
            </a:pathLst>
          </a:custGeom>
          <a:noFill/>
          <a:ln w="28575">
            <a:solidFill>
              <a:srgbClr val="FF33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82022" name="Arc 422"/>
          <p:cNvSpPr>
            <a:spLocks/>
          </p:cNvSpPr>
          <p:nvPr/>
        </p:nvSpPr>
        <p:spPr bwMode="auto">
          <a:xfrm>
            <a:off x="5419725" y="2444750"/>
            <a:ext cx="998538" cy="681038"/>
          </a:xfrm>
          <a:custGeom>
            <a:avLst/>
            <a:gdLst>
              <a:gd name="T0" fmla="*/ 730412 w 21600"/>
              <a:gd name="T1" fmla="*/ 0 h 14728"/>
              <a:gd name="T2" fmla="*/ 998538 w 21600"/>
              <a:gd name="T3" fmla="*/ 681038 h 14728"/>
              <a:gd name="T4" fmla="*/ 0 w 21600"/>
              <a:gd name="T5" fmla="*/ 681038 h 14728"/>
              <a:gd name="T6" fmla="*/ 0 60000 65536"/>
              <a:gd name="T7" fmla="*/ 0 60000 65536"/>
              <a:gd name="T8" fmla="*/ 0 60000 65536"/>
            </a:gdLst>
            <a:ahLst/>
            <a:cxnLst>
              <a:cxn ang="T6">
                <a:pos x="T0" y="T1"/>
              </a:cxn>
              <a:cxn ang="T7">
                <a:pos x="T2" y="T3"/>
              </a:cxn>
              <a:cxn ang="T8">
                <a:pos x="T4" y="T5"/>
              </a:cxn>
            </a:cxnLst>
            <a:rect l="0" t="0" r="r" b="b"/>
            <a:pathLst>
              <a:path w="21600" h="14728" fill="none" extrusionOk="0">
                <a:moveTo>
                  <a:pt x="15800" y="-1"/>
                </a:moveTo>
                <a:cubicBezTo>
                  <a:pt x="19527" y="3998"/>
                  <a:pt x="21600" y="9261"/>
                  <a:pt x="21600" y="14728"/>
                </a:cubicBezTo>
              </a:path>
              <a:path w="21600" h="14728" stroke="0" extrusionOk="0">
                <a:moveTo>
                  <a:pt x="15800" y="-1"/>
                </a:moveTo>
                <a:cubicBezTo>
                  <a:pt x="19527" y="3998"/>
                  <a:pt x="21600" y="9261"/>
                  <a:pt x="21600" y="14728"/>
                </a:cubicBezTo>
                <a:lnTo>
                  <a:pt x="0" y="14728"/>
                </a:lnTo>
                <a:lnTo>
                  <a:pt x="15800" y="-1"/>
                </a:lnTo>
                <a:close/>
              </a:path>
            </a:pathLst>
          </a:custGeom>
          <a:noFill/>
          <a:ln w="28575">
            <a:solidFill>
              <a:srgbClr val="0066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82023" name="Line 423"/>
          <p:cNvSpPr>
            <a:spLocks noChangeShapeType="1"/>
          </p:cNvSpPr>
          <p:nvPr/>
        </p:nvSpPr>
        <p:spPr bwMode="auto">
          <a:xfrm>
            <a:off x="6402388" y="3111500"/>
            <a:ext cx="1016000" cy="0"/>
          </a:xfrm>
          <a:prstGeom prst="line">
            <a:avLst/>
          </a:prstGeom>
          <a:noFill/>
          <a:ln w="28575">
            <a:solidFill>
              <a:srgbClr val="814BD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82024" name="Line 424"/>
          <p:cNvSpPr>
            <a:spLocks noChangeShapeType="1"/>
          </p:cNvSpPr>
          <p:nvPr/>
        </p:nvSpPr>
        <p:spPr bwMode="auto">
          <a:xfrm flipV="1">
            <a:off x="6145213" y="1779588"/>
            <a:ext cx="766762" cy="676275"/>
          </a:xfrm>
          <a:prstGeom prst="line">
            <a:avLst/>
          </a:prstGeom>
          <a:noFill/>
          <a:ln w="28575">
            <a:solidFill>
              <a:srgbClr val="814BD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196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8196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8198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81984"/>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28198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81985"/>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28198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81986"/>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81980"/>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81987"/>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nodeType="clickEffect">
                                  <p:stCondLst>
                                    <p:cond delay="0"/>
                                  </p:stCondLst>
                                  <p:childTnLst>
                                    <p:set>
                                      <p:cBhvr>
                                        <p:cTn id="40" dur="1" fill="hold">
                                          <p:stCondLst>
                                            <p:cond delay="0"/>
                                          </p:stCondLst>
                                        </p:cTn>
                                        <p:tgtEl>
                                          <p:spTgt spid="282019"/>
                                        </p:tgtEl>
                                        <p:attrNameLst>
                                          <p:attrName>style.visibility</p:attrName>
                                        </p:attrNameLst>
                                      </p:cBhvr>
                                      <p:to>
                                        <p:strVal val="visible"/>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281991"/>
                                        </p:tgtEl>
                                        <p:attrNameLst>
                                          <p:attrName>style.visibility</p:attrName>
                                        </p:attrNameLst>
                                      </p:cBhvr>
                                      <p:to>
                                        <p:strVal val="visible"/>
                                      </p:to>
                                    </p:set>
                                  </p:childTnLst>
                                </p:cTn>
                              </p:par>
                            </p:childTnLst>
                          </p:cTn>
                        </p:par>
                      </p:childTnLst>
                    </p:cTn>
                  </p:par>
                  <p:par>
                    <p:cTn id="45" fill="hold" nodeType="clickPar">
                      <p:stCondLst>
                        <p:cond delay="indefinite"/>
                      </p:stCondLst>
                      <p:childTnLst>
                        <p:par>
                          <p:cTn id="46" fill="hold" nodeType="withGroup">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82020"/>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281992"/>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nodeType="clickEffect">
                                  <p:stCondLst>
                                    <p:cond delay="0"/>
                                  </p:stCondLst>
                                  <p:childTnLst>
                                    <p:set>
                                      <p:cBhvr>
                                        <p:cTn id="54" dur="1" fill="hold">
                                          <p:stCondLst>
                                            <p:cond delay="0"/>
                                          </p:stCondLst>
                                        </p:cTn>
                                        <p:tgtEl>
                                          <p:spTgt spid="281997"/>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282022"/>
                                        </p:tgtEl>
                                        <p:attrNameLst>
                                          <p:attrName>style.visibility</p:attrName>
                                        </p:attrNameLst>
                                      </p:cBhvr>
                                      <p:to>
                                        <p:strVal val="visible"/>
                                      </p:to>
                                    </p:set>
                                  </p:childTnLst>
                                </p:cTn>
                              </p:par>
                            </p:childTnLst>
                          </p:cTn>
                        </p:par>
                      </p:childTnLst>
                    </p:cTn>
                  </p:par>
                  <p:par>
                    <p:cTn id="57" fill="hold" nodeType="clickPar">
                      <p:stCondLst>
                        <p:cond delay="indefinite"/>
                      </p:stCondLst>
                      <p:childTnLst>
                        <p:par>
                          <p:cTn id="58" fill="hold" nodeType="withGroup">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282006"/>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282023"/>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282024"/>
                                        </p:tgtEl>
                                        <p:attrNameLst>
                                          <p:attrName>style.visibility</p:attrName>
                                        </p:attrNameLst>
                                      </p:cBhvr>
                                      <p:to>
                                        <p:strVal val="visible"/>
                                      </p:to>
                                    </p:set>
                                  </p:childTnLst>
                                </p:cTn>
                              </p:par>
                            </p:childTnLst>
                          </p:cTn>
                        </p:par>
                      </p:childTnLst>
                    </p:cTn>
                  </p:par>
                  <p:par>
                    <p:cTn id="65" fill="hold" nodeType="clickPar">
                      <p:stCondLst>
                        <p:cond delay="indefinite"/>
                      </p:stCondLst>
                      <p:childTnLst>
                        <p:par>
                          <p:cTn id="66" fill="hold" nodeType="withGroup">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282007"/>
                                        </p:tgtEl>
                                        <p:attrNameLst>
                                          <p:attrName>style.visibility</p:attrName>
                                        </p:attrNameLst>
                                      </p:cBhvr>
                                      <p:to>
                                        <p:strVal val="visible"/>
                                      </p:to>
                                    </p:set>
                                  </p:childTnLst>
                                </p:cTn>
                              </p:par>
                            </p:childTnLst>
                          </p:cTn>
                        </p:par>
                      </p:childTnLst>
                    </p:cTn>
                  </p:par>
                  <p:par>
                    <p:cTn id="69" fill="hold" nodeType="clickPar">
                      <p:stCondLst>
                        <p:cond delay="indefinite"/>
                      </p:stCondLst>
                      <p:childTnLst>
                        <p:par>
                          <p:cTn id="70" fill="hold" nodeType="withGroup">
                            <p:stCondLst>
                              <p:cond delay="0"/>
                            </p:stCondLst>
                            <p:childTnLst>
                              <p:par>
                                <p:cTn id="71" presetID="1" presetClass="entr" presetSubtype="0" fill="hold" grpId="0" nodeType="clickEffect">
                                  <p:stCondLst>
                                    <p:cond delay="0"/>
                                  </p:stCondLst>
                                  <p:childTnLst>
                                    <p:set>
                                      <p:cBhvr>
                                        <p:cTn id="72" dur="1" fill="hold">
                                          <p:stCondLst>
                                            <p:cond delay="0"/>
                                          </p:stCondLst>
                                        </p:cTn>
                                        <p:tgtEl>
                                          <p:spTgt spid="28200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1960" grpId="0"/>
      <p:bldP spid="281961" grpId="0"/>
      <p:bldP spid="281980" grpId="0"/>
      <p:bldP spid="281984" grpId="0" animBg="1"/>
      <p:bldP spid="281985" grpId="0" animBg="1"/>
      <p:bldP spid="281986" grpId="0" animBg="1"/>
      <p:bldP spid="281987" grpId="0"/>
      <p:bldP spid="281991" grpId="0"/>
      <p:bldP spid="282006" grpId="0"/>
      <p:bldP spid="282007" grpId="0"/>
      <p:bldP spid="282008" grpId="0"/>
      <p:bldP spid="282020" grpId="0" animBg="1"/>
      <p:bldP spid="282022" grpId="0" animBg="1"/>
      <p:bldP spid="282023" grpId="0" animBg="1"/>
      <p:bldP spid="282024" grpId="0" animBg="1"/>
    </p:bldLst>
  </p:timing>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9394" name="Picture 10"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395" name="Picture 11"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396" name="Rectangle 20"/>
          <p:cNvSpPr>
            <a:spLocks noGrp="1" noChangeArrowheads="1"/>
          </p:cNvSpPr>
          <p:nvPr>
            <p:ph type="ctrTitle"/>
          </p:nvPr>
        </p:nvSpPr>
        <p:spPr>
          <a:xfrm>
            <a:off x="150813" y="150813"/>
            <a:ext cx="7772400" cy="533400"/>
          </a:xfrm>
        </p:spPr>
        <p:txBody>
          <a:bodyPr/>
          <a:lstStyle/>
          <a:p>
            <a:pPr eaLnBrk="1" hangingPunct="1"/>
            <a:r>
              <a:rPr lang="en-GB" smtClean="0"/>
              <a:t>Contents</a:t>
            </a:r>
          </a:p>
        </p:txBody>
      </p:sp>
      <p:sp>
        <p:nvSpPr>
          <p:cNvPr id="59397" name="Rectangle 68"/>
          <p:cNvSpPr>
            <a:spLocks noChangeArrowheads="1"/>
          </p:cNvSpPr>
          <p:nvPr/>
        </p:nvSpPr>
        <p:spPr bwMode="auto">
          <a:xfrm>
            <a:off x="250825" y="2909888"/>
            <a:ext cx="360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5"/>
              </a:buBlip>
            </a:pPr>
            <a:r>
              <a:rPr lang="en-US">
                <a:solidFill>
                  <a:schemeClr val="bg1"/>
                </a:solidFill>
              </a:rPr>
              <a:t>A</a:t>
            </a:r>
            <a:endParaRPr lang="en-GB">
              <a:solidFill>
                <a:schemeClr val="bg1"/>
              </a:solidFill>
            </a:endParaRPr>
          </a:p>
        </p:txBody>
      </p:sp>
      <p:sp>
        <p:nvSpPr>
          <p:cNvPr id="59398" name="Rectangle 69"/>
          <p:cNvSpPr>
            <a:spLocks noChangeArrowheads="1"/>
          </p:cNvSpPr>
          <p:nvPr/>
        </p:nvSpPr>
        <p:spPr bwMode="auto">
          <a:xfrm>
            <a:off x="250825" y="3735388"/>
            <a:ext cx="360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5"/>
              </a:buBlip>
            </a:pPr>
            <a:r>
              <a:rPr lang="en-US">
                <a:solidFill>
                  <a:schemeClr val="bg1"/>
                </a:solidFill>
              </a:rPr>
              <a:t>A</a:t>
            </a:r>
            <a:endParaRPr lang="en-GB">
              <a:solidFill>
                <a:schemeClr val="bg1"/>
              </a:solidFill>
            </a:endParaRPr>
          </a:p>
        </p:txBody>
      </p:sp>
      <p:sp>
        <p:nvSpPr>
          <p:cNvPr id="59399" name="Rectangle 70"/>
          <p:cNvSpPr>
            <a:spLocks noChangeArrowheads="1"/>
          </p:cNvSpPr>
          <p:nvPr/>
        </p:nvSpPr>
        <p:spPr bwMode="auto">
          <a:xfrm>
            <a:off x="250825" y="5384800"/>
            <a:ext cx="360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5"/>
              </a:buBlip>
            </a:pPr>
            <a:r>
              <a:rPr lang="en-US">
                <a:solidFill>
                  <a:schemeClr val="bg1"/>
                </a:solidFill>
              </a:rPr>
              <a:t>A</a:t>
            </a:r>
            <a:endParaRPr lang="en-GB">
              <a:solidFill>
                <a:schemeClr val="bg1"/>
              </a:solidFill>
            </a:endParaRPr>
          </a:p>
        </p:txBody>
      </p:sp>
      <p:sp>
        <p:nvSpPr>
          <p:cNvPr id="59400" name="Rectangle 71"/>
          <p:cNvSpPr>
            <a:spLocks noChangeArrowheads="1"/>
          </p:cNvSpPr>
          <p:nvPr/>
        </p:nvSpPr>
        <p:spPr bwMode="auto">
          <a:xfrm>
            <a:off x="250825" y="4559300"/>
            <a:ext cx="360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5"/>
              </a:buBlip>
            </a:pPr>
            <a:r>
              <a:rPr lang="en-US">
                <a:solidFill>
                  <a:schemeClr val="bg1"/>
                </a:solidFill>
              </a:rPr>
              <a:t>A</a:t>
            </a:r>
            <a:endParaRPr lang="en-GB">
              <a:solidFill>
                <a:schemeClr val="bg1"/>
              </a:solidFill>
            </a:endParaRPr>
          </a:p>
        </p:txBody>
      </p:sp>
      <p:sp>
        <p:nvSpPr>
          <p:cNvPr id="59401" name="Rectangle 72"/>
          <p:cNvSpPr>
            <a:spLocks noChangeArrowheads="1"/>
          </p:cNvSpPr>
          <p:nvPr/>
        </p:nvSpPr>
        <p:spPr bwMode="auto">
          <a:xfrm>
            <a:off x="250825" y="2085975"/>
            <a:ext cx="360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5"/>
              </a:buBlip>
            </a:pPr>
            <a:r>
              <a:rPr lang="en-US">
                <a:solidFill>
                  <a:schemeClr val="bg1"/>
                </a:solidFill>
              </a:rPr>
              <a:t>A</a:t>
            </a:r>
            <a:endParaRPr lang="en-GB">
              <a:solidFill>
                <a:schemeClr val="bg1"/>
              </a:solidFill>
            </a:endParaRPr>
          </a:p>
        </p:txBody>
      </p:sp>
      <p:sp>
        <p:nvSpPr>
          <p:cNvPr id="59402" name="AutoShape 2"/>
          <p:cNvSpPr>
            <a:spLocks noGrp="1" noChangeArrowheads="1"/>
          </p:cNvSpPr>
          <p:nvPr>
            <p:ph type="subTitle" idx="1"/>
          </p:nvPr>
        </p:nvSpPr>
        <p:spPr bwMode="auto">
          <a:xfrm>
            <a:off x="685800" y="5351463"/>
            <a:ext cx="5181600" cy="525462"/>
          </a:xfrm>
          <a:prstGeom prst="roundRect">
            <a:avLst>
              <a:gd name="adj" fmla="val 43579"/>
            </a:avLst>
          </a:prstGeom>
          <a:solidFill>
            <a:srgbClr val="33CC33"/>
          </a:solidFill>
          <a:ln w="38100">
            <a:solidFill>
              <a:srgbClr val="9900CC"/>
            </a:solidFill>
            <a:round/>
            <a:headEnd/>
            <a:tailEnd/>
          </a:ln>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0" numCol="1" anchor="ctr" anchorCtr="0" compatLnSpc="1">
            <a:prstTxWarp prst="textNoShape">
              <a:avLst/>
            </a:prstTxWarp>
          </a:bodyPr>
          <a:lstStyle/>
          <a:p>
            <a:pPr algn="l" eaLnBrk="1" hangingPunct="1">
              <a:lnSpc>
                <a:spcPct val="80000"/>
              </a:lnSpc>
              <a:spcBef>
                <a:spcPct val="0"/>
              </a:spcBef>
            </a:pPr>
            <a:r>
              <a:rPr lang="en-GB" sz="2400" b="1" smtClean="0">
                <a:solidFill>
                  <a:schemeClr val="bg1"/>
                </a:solidFill>
              </a:rPr>
              <a:t>S5.5 Areas of circles and sectors</a:t>
            </a:r>
          </a:p>
        </p:txBody>
      </p:sp>
      <p:sp>
        <p:nvSpPr>
          <p:cNvPr id="59403" name="AutoShape 53"/>
          <p:cNvSpPr>
            <a:spLocks noChangeArrowheads="1"/>
          </p:cNvSpPr>
          <p:nvPr/>
        </p:nvSpPr>
        <p:spPr bwMode="auto">
          <a:xfrm>
            <a:off x="685800" y="4525963"/>
            <a:ext cx="5399088" cy="525462"/>
          </a:xfrm>
          <a:prstGeom prst="roundRect">
            <a:avLst>
              <a:gd name="adj" fmla="val 43579"/>
            </a:avLst>
          </a:prstGeom>
          <a:solidFill>
            <a:schemeClr val="bg1"/>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ctr"/>
          <a:lstStyle/>
          <a:p>
            <a:pPr>
              <a:lnSpc>
                <a:spcPct val="80000"/>
              </a:lnSpc>
            </a:pPr>
            <a:r>
              <a:rPr lang="en-GB" b="1">
                <a:solidFill>
                  <a:srgbClr val="33CC33"/>
                </a:solidFill>
              </a:rPr>
              <a:t>S5.4 Circumference and arc length</a:t>
            </a:r>
          </a:p>
        </p:txBody>
      </p:sp>
      <p:sp>
        <p:nvSpPr>
          <p:cNvPr id="59404" name="AutoShape 59"/>
          <p:cNvSpPr>
            <a:spLocks noChangeArrowheads="1"/>
          </p:cNvSpPr>
          <p:nvPr/>
        </p:nvSpPr>
        <p:spPr bwMode="auto">
          <a:xfrm>
            <a:off x="304800" y="1033463"/>
            <a:ext cx="2362200" cy="719137"/>
          </a:xfrm>
          <a:prstGeom prst="roundRect">
            <a:avLst>
              <a:gd name="adj" fmla="val 43579"/>
            </a:avLst>
          </a:prstGeom>
          <a:solidFill>
            <a:srgbClr val="010066"/>
          </a:solidFill>
          <a:ln w="635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eaLnBrk="0" hangingPunct="0">
              <a:lnSpc>
                <a:spcPct val="90000"/>
              </a:lnSpc>
            </a:pPr>
            <a:r>
              <a:rPr lang="en-GB" sz="3000" b="1">
                <a:solidFill>
                  <a:schemeClr val="bg1"/>
                </a:solidFill>
              </a:rPr>
              <a:t>S5 Circles</a:t>
            </a:r>
            <a:endParaRPr lang="en-GB" sz="3000">
              <a:solidFill>
                <a:schemeClr val="bg1"/>
              </a:solidFill>
            </a:endParaRPr>
          </a:p>
        </p:txBody>
      </p:sp>
      <p:sp>
        <p:nvSpPr>
          <p:cNvPr id="59405" name="AutoShape 60"/>
          <p:cNvSpPr>
            <a:spLocks noChangeArrowheads="1"/>
          </p:cNvSpPr>
          <p:nvPr/>
        </p:nvSpPr>
        <p:spPr bwMode="auto">
          <a:xfrm>
            <a:off x="685800" y="2051050"/>
            <a:ext cx="3962400" cy="525463"/>
          </a:xfrm>
          <a:prstGeom prst="roundRect">
            <a:avLst>
              <a:gd name="adj" fmla="val 43579"/>
            </a:avLst>
          </a:prstGeom>
          <a:solidFill>
            <a:schemeClr val="bg1"/>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ctr"/>
          <a:lstStyle/>
          <a:p>
            <a:pPr>
              <a:lnSpc>
                <a:spcPct val="80000"/>
              </a:lnSpc>
            </a:pPr>
            <a:r>
              <a:rPr lang="en-GB" b="1">
                <a:solidFill>
                  <a:srgbClr val="33CC33"/>
                </a:solidFill>
              </a:rPr>
              <a:t>S5.1 Naming circle parts</a:t>
            </a:r>
          </a:p>
        </p:txBody>
      </p:sp>
      <p:sp>
        <p:nvSpPr>
          <p:cNvPr id="59406" name="AutoShape 61"/>
          <p:cNvSpPr>
            <a:spLocks noChangeArrowheads="1"/>
          </p:cNvSpPr>
          <p:nvPr/>
        </p:nvSpPr>
        <p:spPr bwMode="auto">
          <a:xfrm>
            <a:off x="685800" y="2876550"/>
            <a:ext cx="3598863" cy="525463"/>
          </a:xfrm>
          <a:prstGeom prst="roundRect">
            <a:avLst>
              <a:gd name="adj" fmla="val 43579"/>
            </a:avLst>
          </a:prstGeom>
          <a:solidFill>
            <a:schemeClr val="bg1"/>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ctr"/>
          <a:lstStyle/>
          <a:p>
            <a:r>
              <a:rPr lang="en-GB" b="1">
                <a:solidFill>
                  <a:srgbClr val="33CC33"/>
                </a:solidFill>
              </a:rPr>
              <a:t>S5.2 Angles in a circle</a:t>
            </a:r>
          </a:p>
        </p:txBody>
      </p:sp>
      <p:sp>
        <p:nvSpPr>
          <p:cNvPr id="59407" name="AutoShape 62"/>
          <p:cNvSpPr>
            <a:spLocks noChangeArrowheads="1"/>
          </p:cNvSpPr>
          <p:nvPr/>
        </p:nvSpPr>
        <p:spPr bwMode="auto">
          <a:xfrm>
            <a:off x="685800" y="3700463"/>
            <a:ext cx="4173538" cy="525462"/>
          </a:xfrm>
          <a:prstGeom prst="roundRect">
            <a:avLst>
              <a:gd name="adj" fmla="val 43579"/>
            </a:avLst>
          </a:prstGeom>
          <a:solidFill>
            <a:schemeClr val="bg1"/>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ctr"/>
          <a:lstStyle/>
          <a:p>
            <a:pPr>
              <a:lnSpc>
                <a:spcPct val="80000"/>
              </a:lnSpc>
            </a:pPr>
            <a:r>
              <a:rPr lang="en-GB" b="1">
                <a:solidFill>
                  <a:srgbClr val="33CC33"/>
                </a:solidFill>
              </a:rPr>
              <a:t>S5.3 Tangents and chords</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0418"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19"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20" name="Rectangle 4"/>
          <p:cNvSpPr>
            <a:spLocks noGrp="1" noChangeArrowheads="1"/>
          </p:cNvSpPr>
          <p:nvPr>
            <p:ph type="title" idx="4294967295"/>
          </p:nvPr>
        </p:nvSpPr>
        <p:spPr>
          <a:xfrm>
            <a:off x="150813" y="150813"/>
            <a:ext cx="7805737" cy="633412"/>
          </a:xfrm>
          <a:noFill/>
        </p:spPr>
        <p:txBody>
          <a:bodyPr/>
          <a:lstStyle/>
          <a:p>
            <a:pPr eaLnBrk="1" hangingPunct="1"/>
            <a:r>
              <a:rPr lang="en-US" smtClean="0"/>
              <a:t>Formula for the area of a circle </a:t>
            </a:r>
            <a:endParaRPr lang="en-GB" smtClean="0"/>
          </a:p>
        </p:txBody>
      </p:sp>
      <p:sp>
        <p:nvSpPr>
          <p:cNvPr id="60421" name="Text Box 5"/>
          <p:cNvSpPr txBox="1">
            <a:spLocks noChangeArrowheads="1"/>
          </p:cNvSpPr>
          <p:nvPr/>
        </p:nvSpPr>
        <p:spPr bwMode="auto">
          <a:xfrm>
            <a:off x="303213" y="1268413"/>
            <a:ext cx="86582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We can find the area of a circle using the formula</a:t>
            </a:r>
            <a:endParaRPr lang="el-GR"/>
          </a:p>
        </p:txBody>
      </p:sp>
      <p:grpSp>
        <p:nvGrpSpPr>
          <p:cNvPr id="60422" name="Group 6"/>
          <p:cNvGrpSpPr>
            <a:grpSpLocks/>
          </p:cNvGrpSpPr>
          <p:nvPr/>
        </p:nvGrpSpPr>
        <p:grpSpPr bwMode="auto">
          <a:xfrm>
            <a:off x="722313" y="2133600"/>
            <a:ext cx="3344862" cy="3344863"/>
            <a:chOff x="455" y="1344"/>
            <a:chExt cx="1360" cy="1360"/>
          </a:xfrm>
        </p:grpSpPr>
        <p:sp>
          <p:nvSpPr>
            <p:cNvPr id="60427" name="Oval 7"/>
            <p:cNvSpPr>
              <a:spLocks noChangeArrowheads="1"/>
            </p:cNvSpPr>
            <p:nvPr/>
          </p:nvSpPr>
          <p:spPr bwMode="auto">
            <a:xfrm>
              <a:off x="455" y="1344"/>
              <a:ext cx="1360" cy="1360"/>
            </a:xfrm>
            <a:prstGeom prst="ellipse">
              <a:avLst/>
            </a:prstGeom>
            <a:gradFill rotWithShape="1">
              <a:gsLst>
                <a:gs pos="0">
                  <a:srgbClr val="D0B8E0"/>
                </a:gs>
                <a:gs pos="100000">
                  <a:srgbClr val="E8DCF0"/>
                </a:gs>
              </a:gsLst>
              <a:lin ang="18900000" scaled="1"/>
            </a:gra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428" name="Line 8"/>
            <p:cNvSpPr>
              <a:spLocks noChangeShapeType="1"/>
            </p:cNvSpPr>
            <p:nvPr/>
          </p:nvSpPr>
          <p:spPr bwMode="auto">
            <a:xfrm>
              <a:off x="1135" y="2024"/>
              <a:ext cx="680" cy="0"/>
            </a:xfrm>
            <a:prstGeom prst="line">
              <a:avLst/>
            </a:prstGeom>
            <a:noFill/>
            <a:ln w="19050">
              <a:solidFill>
                <a:schemeClr val="tx1"/>
              </a:solidFill>
              <a:round/>
              <a:headEnd type="arrow"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60423" name="Text Box 9"/>
          <p:cNvSpPr txBox="1">
            <a:spLocks noChangeArrowheads="1"/>
          </p:cNvSpPr>
          <p:nvPr/>
        </p:nvSpPr>
        <p:spPr bwMode="auto">
          <a:xfrm>
            <a:off x="3059113" y="3351213"/>
            <a:ext cx="3032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i="1">
                <a:latin typeface="Times New Roman" pitchFamily="18" charset="0"/>
              </a:rPr>
              <a:t>r</a:t>
            </a:r>
            <a:endParaRPr lang="en-GB" i="1">
              <a:latin typeface="Times New Roman" pitchFamily="18" charset="0"/>
            </a:endParaRPr>
          </a:p>
        </p:txBody>
      </p:sp>
      <p:sp>
        <p:nvSpPr>
          <p:cNvPr id="214026" name="Text Box 10"/>
          <p:cNvSpPr txBox="1">
            <a:spLocks noChangeArrowheads="1"/>
          </p:cNvSpPr>
          <p:nvPr/>
        </p:nvSpPr>
        <p:spPr bwMode="auto">
          <a:xfrm>
            <a:off x="5021263" y="4311650"/>
            <a:ext cx="2978150" cy="485775"/>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Area of a circle = </a:t>
            </a:r>
            <a:r>
              <a:rPr lang="el-GR">
                <a:latin typeface="Times New Roman" pitchFamily="18" charset="0"/>
                <a:cs typeface="Times New Roman" pitchFamily="18" charset="0"/>
              </a:rPr>
              <a:t>π</a:t>
            </a:r>
            <a:r>
              <a:rPr lang="en-GB" i="1">
                <a:latin typeface="Times New Roman" pitchFamily="18" charset="0"/>
              </a:rPr>
              <a:t>r</a:t>
            </a:r>
            <a:r>
              <a:rPr lang="en-GB" baseline="30000"/>
              <a:t>2</a:t>
            </a:r>
            <a:endParaRPr lang="el-GR" baseline="30000"/>
          </a:p>
        </p:txBody>
      </p:sp>
      <p:sp>
        <p:nvSpPr>
          <p:cNvPr id="60425" name="Text Box 11"/>
          <p:cNvSpPr txBox="1">
            <a:spLocks noChangeArrowheads="1"/>
          </p:cNvSpPr>
          <p:nvPr/>
        </p:nvSpPr>
        <p:spPr bwMode="auto">
          <a:xfrm>
            <a:off x="4703763" y="2422525"/>
            <a:ext cx="3613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Area of a circle = </a:t>
            </a:r>
            <a:r>
              <a:rPr lang="el-GR">
                <a:latin typeface="Times New Roman" pitchFamily="18" charset="0"/>
                <a:cs typeface="Times New Roman" pitchFamily="18" charset="0"/>
              </a:rPr>
              <a:t>π</a:t>
            </a:r>
            <a:r>
              <a:rPr lang="en-GB">
                <a:latin typeface="Times New Roman" pitchFamily="18" charset="0"/>
                <a:cs typeface="Times New Roman" pitchFamily="18" charset="0"/>
              </a:rPr>
              <a:t> </a:t>
            </a:r>
            <a:r>
              <a:rPr lang="en-US"/>
              <a:t>×</a:t>
            </a:r>
            <a:r>
              <a:rPr lang="en-GB">
                <a:cs typeface="Times New Roman" pitchFamily="18" charset="0"/>
              </a:rPr>
              <a:t> </a:t>
            </a:r>
            <a:r>
              <a:rPr lang="en-GB" i="1">
                <a:latin typeface="Times New Roman" pitchFamily="18" charset="0"/>
              </a:rPr>
              <a:t>r</a:t>
            </a:r>
            <a:r>
              <a:rPr lang="en-GB" baseline="30000"/>
              <a:t> </a:t>
            </a:r>
            <a:r>
              <a:rPr lang="en-US"/>
              <a:t>×</a:t>
            </a:r>
            <a:r>
              <a:rPr lang="en-GB"/>
              <a:t> </a:t>
            </a:r>
            <a:r>
              <a:rPr lang="en-GB" i="1">
                <a:latin typeface="Times New Roman" pitchFamily="18" charset="0"/>
              </a:rPr>
              <a:t>r</a:t>
            </a:r>
            <a:endParaRPr lang="el-GR" baseline="30000"/>
          </a:p>
        </p:txBody>
      </p:sp>
      <p:sp>
        <p:nvSpPr>
          <p:cNvPr id="214028" name="Text Box 12"/>
          <p:cNvSpPr txBox="1">
            <a:spLocks noChangeArrowheads="1"/>
          </p:cNvSpPr>
          <p:nvPr/>
        </p:nvSpPr>
        <p:spPr bwMode="auto">
          <a:xfrm>
            <a:off x="6281738" y="3295650"/>
            <a:ext cx="4556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or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402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4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4026" grpId="0" animBg="1"/>
      <p:bldP spid="214028" grpId="0"/>
    </p:bldLst>
  </p:timing>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1442"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43"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44" name="Rectangle 4"/>
          <p:cNvSpPr>
            <a:spLocks noGrp="1" noChangeArrowheads="1"/>
          </p:cNvSpPr>
          <p:nvPr>
            <p:ph type="title" idx="4294967295"/>
          </p:nvPr>
        </p:nvSpPr>
        <p:spPr>
          <a:xfrm>
            <a:off x="150813" y="150813"/>
            <a:ext cx="7805737" cy="633412"/>
          </a:xfrm>
          <a:noFill/>
        </p:spPr>
        <p:txBody>
          <a:bodyPr/>
          <a:lstStyle/>
          <a:p>
            <a:pPr eaLnBrk="1" hangingPunct="1"/>
            <a:r>
              <a:rPr lang="en-US" smtClean="0"/>
              <a:t>The area of a circle </a:t>
            </a:r>
            <a:endParaRPr lang="en-GB" smtClean="0"/>
          </a:p>
        </p:txBody>
      </p:sp>
      <p:sp>
        <p:nvSpPr>
          <p:cNvPr id="61445" name="Text Box 5"/>
          <p:cNvSpPr txBox="1">
            <a:spLocks noChangeArrowheads="1"/>
          </p:cNvSpPr>
          <p:nvPr/>
        </p:nvSpPr>
        <p:spPr bwMode="auto">
          <a:xfrm>
            <a:off x="1657350" y="1243013"/>
            <a:ext cx="5829300" cy="485775"/>
          </a:xfrm>
          <a:prstGeom prst="rect">
            <a:avLst/>
          </a:prstGeom>
          <a:solidFill>
            <a:srgbClr val="FFFFCC"/>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US"/>
              <a:t>Use </a:t>
            </a:r>
            <a:r>
              <a:rPr lang="el-GR">
                <a:latin typeface="Times New Roman" pitchFamily="18" charset="0"/>
                <a:cs typeface="Times New Roman" pitchFamily="18" charset="0"/>
              </a:rPr>
              <a:t>π</a:t>
            </a:r>
            <a:r>
              <a:rPr lang="en-US"/>
              <a:t> = 3.14 to find the area of this circle.</a:t>
            </a:r>
            <a:endParaRPr lang="el-GR"/>
          </a:p>
        </p:txBody>
      </p:sp>
      <p:sp>
        <p:nvSpPr>
          <p:cNvPr id="61446" name="Text Box 6"/>
          <p:cNvSpPr txBox="1">
            <a:spLocks noChangeArrowheads="1"/>
          </p:cNvSpPr>
          <p:nvPr/>
        </p:nvSpPr>
        <p:spPr bwMode="auto">
          <a:xfrm>
            <a:off x="5105400" y="2924175"/>
            <a:ext cx="11191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 = </a:t>
            </a:r>
            <a:r>
              <a:rPr lang="el-GR">
                <a:latin typeface="Times New Roman" pitchFamily="18" charset="0"/>
                <a:cs typeface="Times New Roman" pitchFamily="18" charset="0"/>
              </a:rPr>
              <a:t>π</a:t>
            </a:r>
            <a:r>
              <a:rPr lang="en-US" i="1">
                <a:latin typeface="Times New Roman" pitchFamily="18" charset="0"/>
              </a:rPr>
              <a:t>r</a:t>
            </a:r>
            <a:r>
              <a:rPr lang="en-US" baseline="30000"/>
              <a:t>2</a:t>
            </a:r>
            <a:endParaRPr lang="el-GR" baseline="30000"/>
          </a:p>
        </p:txBody>
      </p:sp>
      <p:sp>
        <p:nvSpPr>
          <p:cNvPr id="61447" name="Oval 7"/>
          <p:cNvSpPr>
            <a:spLocks noChangeArrowheads="1"/>
          </p:cNvSpPr>
          <p:nvPr/>
        </p:nvSpPr>
        <p:spPr bwMode="auto">
          <a:xfrm rot="19800000" flipH="1">
            <a:off x="900113" y="2205038"/>
            <a:ext cx="3095625" cy="3095625"/>
          </a:xfrm>
          <a:prstGeom prst="ellipse">
            <a:avLst/>
          </a:prstGeom>
          <a:gradFill rotWithShape="1">
            <a:gsLst>
              <a:gs pos="0">
                <a:srgbClr val="33CC33"/>
              </a:gs>
              <a:gs pos="100000">
                <a:srgbClr val="9AE69A"/>
              </a:gs>
            </a:gsLst>
            <a:lin ang="18900000" scaled="1"/>
          </a:gra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1448" name="Line 8"/>
          <p:cNvSpPr>
            <a:spLocks noChangeShapeType="1"/>
          </p:cNvSpPr>
          <p:nvPr/>
        </p:nvSpPr>
        <p:spPr bwMode="auto">
          <a:xfrm rot="1800000">
            <a:off x="1006475" y="3368675"/>
            <a:ext cx="1547813" cy="0"/>
          </a:xfrm>
          <a:prstGeom prst="line">
            <a:avLst/>
          </a:prstGeom>
          <a:noFill/>
          <a:ln w="28575">
            <a:solidFill>
              <a:schemeClr val="tx1"/>
            </a:solidFill>
            <a:round/>
            <a:headEnd type="arrow"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449" name="Text Box 9"/>
          <p:cNvSpPr txBox="1">
            <a:spLocks noChangeArrowheads="1"/>
          </p:cNvSpPr>
          <p:nvPr/>
        </p:nvSpPr>
        <p:spPr bwMode="auto">
          <a:xfrm>
            <a:off x="1773238" y="2924175"/>
            <a:ext cx="8445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7 cm</a:t>
            </a:r>
            <a:endParaRPr lang="en-GB"/>
          </a:p>
        </p:txBody>
      </p:sp>
      <p:sp>
        <p:nvSpPr>
          <p:cNvPr id="61450" name="Text Box 10"/>
          <p:cNvSpPr txBox="1">
            <a:spLocks noChangeArrowheads="1"/>
          </p:cNvSpPr>
          <p:nvPr/>
        </p:nvSpPr>
        <p:spPr bwMode="auto">
          <a:xfrm>
            <a:off x="5392738" y="3473450"/>
            <a:ext cx="16684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 3.14 × 7</a:t>
            </a:r>
            <a:r>
              <a:rPr lang="en-US" baseline="30000"/>
              <a:t>2</a:t>
            </a:r>
            <a:endParaRPr lang="en-GB"/>
          </a:p>
        </p:txBody>
      </p:sp>
      <p:sp>
        <p:nvSpPr>
          <p:cNvPr id="61451" name="Text Box 11"/>
          <p:cNvSpPr txBox="1">
            <a:spLocks noChangeArrowheads="1"/>
          </p:cNvSpPr>
          <p:nvPr/>
        </p:nvSpPr>
        <p:spPr bwMode="auto">
          <a:xfrm>
            <a:off x="5392738" y="4022725"/>
            <a:ext cx="20177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 </a:t>
            </a:r>
            <a:r>
              <a:rPr lang="en-US" b="1">
                <a:solidFill>
                  <a:srgbClr val="FF6600"/>
                </a:solidFill>
              </a:rPr>
              <a:t>153.86 cm</a:t>
            </a:r>
            <a:r>
              <a:rPr lang="en-US" b="1" baseline="30000">
                <a:solidFill>
                  <a:srgbClr val="FF6600"/>
                </a:solidFill>
              </a:rPr>
              <a:t>2</a:t>
            </a:r>
            <a:endParaRPr lang="en-GB" b="1" baseline="30000">
              <a:solidFill>
                <a:srgbClr val="FF6600"/>
              </a:solidFill>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2466"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67"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68" name="Rectangle 4"/>
          <p:cNvSpPr>
            <a:spLocks noGrp="1" noChangeArrowheads="1"/>
          </p:cNvSpPr>
          <p:nvPr>
            <p:ph type="title" idx="4294967295"/>
          </p:nvPr>
        </p:nvSpPr>
        <p:spPr>
          <a:xfrm>
            <a:off x="150813" y="150813"/>
            <a:ext cx="7805737" cy="633412"/>
          </a:xfrm>
          <a:noFill/>
        </p:spPr>
        <p:txBody>
          <a:bodyPr/>
          <a:lstStyle/>
          <a:p>
            <a:pPr eaLnBrk="1" hangingPunct="1"/>
            <a:r>
              <a:rPr lang="en-US" smtClean="0"/>
              <a:t>Finding the area given the diameter </a:t>
            </a:r>
            <a:endParaRPr lang="en-GB" smtClean="0"/>
          </a:p>
        </p:txBody>
      </p:sp>
      <p:sp>
        <p:nvSpPr>
          <p:cNvPr id="62469" name="Text Box 5"/>
          <p:cNvSpPr txBox="1">
            <a:spLocks noChangeArrowheads="1"/>
          </p:cNvSpPr>
          <p:nvPr/>
        </p:nvSpPr>
        <p:spPr bwMode="auto">
          <a:xfrm>
            <a:off x="663575" y="1174750"/>
            <a:ext cx="81565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The radius of a circle is half of its radius, or</a:t>
            </a:r>
            <a:endParaRPr lang="en-GB"/>
          </a:p>
        </p:txBody>
      </p:sp>
      <p:sp>
        <p:nvSpPr>
          <p:cNvPr id="218118" name="Text Box 6"/>
          <p:cNvSpPr txBox="1">
            <a:spLocks noChangeArrowheads="1"/>
          </p:cNvSpPr>
          <p:nvPr/>
        </p:nvSpPr>
        <p:spPr bwMode="auto">
          <a:xfrm>
            <a:off x="663575" y="2860675"/>
            <a:ext cx="81565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We can substitute this into the formula</a:t>
            </a:r>
            <a:endParaRPr lang="en-GB"/>
          </a:p>
        </p:txBody>
      </p:sp>
      <p:sp>
        <p:nvSpPr>
          <p:cNvPr id="218119" name="Text Box 7"/>
          <p:cNvSpPr txBox="1">
            <a:spLocks noChangeArrowheads="1"/>
          </p:cNvSpPr>
          <p:nvPr/>
        </p:nvSpPr>
        <p:spPr bwMode="auto">
          <a:xfrm>
            <a:off x="4019550" y="3506788"/>
            <a:ext cx="1147763" cy="485775"/>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 = </a:t>
            </a:r>
            <a:r>
              <a:rPr lang="el-GR">
                <a:latin typeface="Times New Roman" pitchFamily="18" charset="0"/>
                <a:cs typeface="Times New Roman" pitchFamily="18" charset="0"/>
              </a:rPr>
              <a:t>π</a:t>
            </a:r>
            <a:r>
              <a:rPr lang="en-US" i="1">
                <a:latin typeface="Times New Roman" pitchFamily="18" charset="0"/>
              </a:rPr>
              <a:t>r</a:t>
            </a:r>
            <a:r>
              <a:rPr lang="en-US" baseline="30000"/>
              <a:t>2</a:t>
            </a:r>
            <a:endParaRPr lang="el-GR" baseline="30000"/>
          </a:p>
        </p:txBody>
      </p:sp>
      <p:sp>
        <p:nvSpPr>
          <p:cNvPr id="218120" name="Text Box 8"/>
          <p:cNvSpPr txBox="1">
            <a:spLocks noChangeArrowheads="1"/>
          </p:cNvSpPr>
          <p:nvPr/>
        </p:nvSpPr>
        <p:spPr bwMode="auto">
          <a:xfrm>
            <a:off x="663575" y="4181475"/>
            <a:ext cx="815657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to give us a formula to find the area of a circle given its diameter.</a:t>
            </a:r>
            <a:endParaRPr lang="en-GB"/>
          </a:p>
        </p:txBody>
      </p:sp>
      <p:grpSp>
        <p:nvGrpSpPr>
          <p:cNvPr id="218137" name="Group 25"/>
          <p:cNvGrpSpPr>
            <a:grpSpLocks/>
          </p:cNvGrpSpPr>
          <p:nvPr/>
        </p:nvGrpSpPr>
        <p:grpSpPr bwMode="auto">
          <a:xfrm>
            <a:off x="3998913" y="1819275"/>
            <a:ext cx="1147762" cy="852488"/>
            <a:chOff x="2519" y="1146"/>
            <a:chExt cx="723" cy="537"/>
          </a:xfrm>
        </p:grpSpPr>
        <p:sp>
          <p:nvSpPr>
            <p:cNvPr id="62482" name="Rectangle 16"/>
            <p:cNvSpPr>
              <a:spLocks noChangeArrowheads="1"/>
            </p:cNvSpPr>
            <p:nvPr/>
          </p:nvSpPr>
          <p:spPr bwMode="auto">
            <a:xfrm>
              <a:off x="2519" y="1146"/>
              <a:ext cx="723" cy="537"/>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wrap="none" anchor="ctr"/>
            <a:lstStyle/>
            <a:p>
              <a:endParaRPr lang="en-US"/>
            </a:p>
          </p:txBody>
        </p:sp>
        <p:grpSp>
          <p:nvGrpSpPr>
            <p:cNvPr id="62483" name="Group 10"/>
            <p:cNvGrpSpPr>
              <a:grpSpLocks/>
            </p:cNvGrpSpPr>
            <p:nvPr/>
          </p:nvGrpSpPr>
          <p:grpSpPr bwMode="auto">
            <a:xfrm>
              <a:off x="2585" y="1146"/>
              <a:ext cx="589" cy="537"/>
              <a:chOff x="2559" y="1117"/>
              <a:chExt cx="589" cy="537"/>
            </a:xfrm>
          </p:grpSpPr>
          <p:sp>
            <p:nvSpPr>
              <p:cNvPr id="62484" name="Text Box 11"/>
              <p:cNvSpPr txBox="1">
                <a:spLocks noChangeArrowheads="1"/>
              </p:cNvSpPr>
              <p:nvPr/>
            </p:nvSpPr>
            <p:spPr bwMode="auto">
              <a:xfrm>
                <a:off x="2559" y="1241"/>
                <a:ext cx="409"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i="1">
                    <a:latin typeface="Times New Roman" pitchFamily="18" charset="0"/>
                  </a:rPr>
                  <a:t>r</a:t>
                </a:r>
                <a:r>
                  <a:rPr lang="en-US"/>
                  <a:t> = </a:t>
                </a:r>
                <a:endParaRPr lang="el-GR" i="1">
                  <a:latin typeface="Times New Roman" pitchFamily="18" charset="0"/>
                </a:endParaRPr>
              </a:p>
            </p:txBody>
          </p:sp>
          <p:grpSp>
            <p:nvGrpSpPr>
              <p:cNvPr id="62485" name="Group 12"/>
              <p:cNvGrpSpPr>
                <a:grpSpLocks/>
              </p:cNvGrpSpPr>
              <p:nvPr/>
            </p:nvGrpSpPr>
            <p:grpSpPr bwMode="auto">
              <a:xfrm>
                <a:off x="2925" y="1117"/>
                <a:ext cx="223" cy="537"/>
                <a:chOff x="4108" y="1004"/>
                <a:chExt cx="223" cy="537"/>
              </a:xfrm>
            </p:grpSpPr>
            <p:sp>
              <p:nvSpPr>
                <p:cNvPr id="62486" name="Text Box 13"/>
                <p:cNvSpPr txBox="1">
                  <a:spLocks noChangeArrowheads="1"/>
                </p:cNvSpPr>
                <p:nvPr/>
              </p:nvSpPr>
              <p:spPr bwMode="auto">
                <a:xfrm>
                  <a:off x="4114" y="1004"/>
                  <a:ext cx="21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i="1">
                      <a:latin typeface="Times New Roman" pitchFamily="18" charset="0"/>
                    </a:rPr>
                    <a:t>d</a:t>
                  </a:r>
                  <a:endParaRPr lang="en-GB" i="1">
                    <a:latin typeface="Times New Roman" pitchFamily="18" charset="0"/>
                  </a:endParaRPr>
                </a:p>
              </p:txBody>
            </p:sp>
            <p:sp>
              <p:nvSpPr>
                <p:cNvPr id="62487" name="Line 14"/>
                <p:cNvSpPr>
                  <a:spLocks noChangeShapeType="1"/>
                </p:cNvSpPr>
                <p:nvPr/>
              </p:nvSpPr>
              <p:spPr bwMode="auto">
                <a:xfrm>
                  <a:off x="4108" y="1273"/>
                  <a:ext cx="223"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2488" name="Text Box 15"/>
                <p:cNvSpPr txBox="1">
                  <a:spLocks noChangeArrowheads="1"/>
                </p:cNvSpPr>
                <p:nvPr/>
              </p:nvSpPr>
              <p:spPr bwMode="auto">
                <a:xfrm>
                  <a:off x="4108" y="1253"/>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2</a:t>
                  </a:r>
                  <a:endParaRPr lang="en-GB"/>
                </a:p>
              </p:txBody>
            </p:sp>
          </p:grpSp>
        </p:grpSp>
      </p:grpSp>
      <p:grpSp>
        <p:nvGrpSpPr>
          <p:cNvPr id="218138" name="Group 26"/>
          <p:cNvGrpSpPr>
            <a:grpSpLocks/>
          </p:cNvGrpSpPr>
          <p:nvPr/>
        </p:nvGrpSpPr>
        <p:grpSpPr bwMode="auto">
          <a:xfrm>
            <a:off x="3816350" y="5192713"/>
            <a:ext cx="1512888" cy="852487"/>
            <a:chOff x="2404" y="3271"/>
            <a:chExt cx="953" cy="537"/>
          </a:xfrm>
        </p:grpSpPr>
        <p:sp>
          <p:nvSpPr>
            <p:cNvPr id="62475" name="Rectangle 24"/>
            <p:cNvSpPr>
              <a:spLocks noChangeArrowheads="1"/>
            </p:cNvSpPr>
            <p:nvPr/>
          </p:nvSpPr>
          <p:spPr bwMode="auto">
            <a:xfrm>
              <a:off x="2404" y="3271"/>
              <a:ext cx="953" cy="537"/>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wrap="none" anchor="ctr"/>
            <a:lstStyle/>
            <a:p>
              <a:endParaRPr lang="en-US"/>
            </a:p>
          </p:txBody>
        </p:sp>
        <p:grpSp>
          <p:nvGrpSpPr>
            <p:cNvPr id="62476" name="Group 18"/>
            <p:cNvGrpSpPr>
              <a:grpSpLocks/>
            </p:cNvGrpSpPr>
            <p:nvPr/>
          </p:nvGrpSpPr>
          <p:grpSpPr bwMode="auto">
            <a:xfrm>
              <a:off x="2492" y="3271"/>
              <a:ext cx="778" cy="537"/>
              <a:chOff x="3750" y="3271"/>
              <a:chExt cx="778" cy="537"/>
            </a:xfrm>
          </p:grpSpPr>
          <p:sp>
            <p:nvSpPr>
              <p:cNvPr id="62477" name="Text Box 19"/>
              <p:cNvSpPr txBox="1">
                <a:spLocks noChangeArrowheads="1"/>
              </p:cNvSpPr>
              <p:nvPr/>
            </p:nvSpPr>
            <p:spPr bwMode="auto">
              <a:xfrm>
                <a:off x="3750" y="3395"/>
                <a:ext cx="46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 = </a:t>
                </a:r>
                <a:endParaRPr lang="el-GR" i="1">
                  <a:latin typeface="Times New Roman" pitchFamily="18" charset="0"/>
                </a:endParaRPr>
              </a:p>
            </p:txBody>
          </p:sp>
          <p:grpSp>
            <p:nvGrpSpPr>
              <p:cNvPr id="62478" name="Group 20"/>
              <p:cNvGrpSpPr>
                <a:grpSpLocks/>
              </p:cNvGrpSpPr>
              <p:nvPr/>
            </p:nvGrpSpPr>
            <p:grpSpPr bwMode="auto">
              <a:xfrm>
                <a:off x="4150" y="3271"/>
                <a:ext cx="378" cy="537"/>
                <a:chOff x="4307" y="3271"/>
                <a:chExt cx="378" cy="537"/>
              </a:xfrm>
            </p:grpSpPr>
            <p:sp>
              <p:nvSpPr>
                <p:cNvPr id="62479" name="Text Box 21"/>
                <p:cNvSpPr txBox="1">
                  <a:spLocks noChangeArrowheads="1"/>
                </p:cNvSpPr>
                <p:nvPr/>
              </p:nvSpPr>
              <p:spPr bwMode="auto">
                <a:xfrm>
                  <a:off x="4307" y="3271"/>
                  <a:ext cx="37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l-GR" i="1">
                      <a:latin typeface="Times New Roman" pitchFamily="18" charset="0"/>
                      <a:cs typeface="Times New Roman" pitchFamily="18" charset="0"/>
                    </a:rPr>
                    <a:t>π</a:t>
                  </a:r>
                  <a:r>
                    <a:rPr lang="en-US" i="1">
                      <a:latin typeface="Times New Roman" pitchFamily="18" charset="0"/>
                    </a:rPr>
                    <a:t>d</a:t>
                  </a:r>
                  <a:r>
                    <a:rPr lang="en-US" baseline="30000"/>
                    <a:t>2</a:t>
                  </a:r>
                  <a:endParaRPr lang="el-GR" baseline="30000"/>
                </a:p>
              </p:txBody>
            </p:sp>
            <p:sp>
              <p:nvSpPr>
                <p:cNvPr id="62480" name="Line 22"/>
                <p:cNvSpPr>
                  <a:spLocks noChangeShapeType="1"/>
                </p:cNvSpPr>
                <p:nvPr/>
              </p:nvSpPr>
              <p:spPr bwMode="auto">
                <a:xfrm>
                  <a:off x="4327" y="3540"/>
                  <a:ext cx="336"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2481" name="Text Box 23"/>
                <p:cNvSpPr txBox="1">
                  <a:spLocks noChangeArrowheads="1"/>
                </p:cNvSpPr>
                <p:nvPr/>
              </p:nvSpPr>
              <p:spPr bwMode="auto">
                <a:xfrm>
                  <a:off x="4384" y="3520"/>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4</a:t>
                  </a:r>
                  <a:endParaRPr lang="en-GB"/>
                </a:p>
              </p:txBody>
            </p:sp>
          </p:grpSp>
        </p:gr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1813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811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811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812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181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8118" grpId="0"/>
      <p:bldP spid="218119" grpId="0" animBg="1"/>
      <p:bldP spid="218120" grpId="0"/>
    </p:bldLst>
  </p:timing>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3490" name="Picture 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1" name="Picture 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2" name="Rectangle 4"/>
          <p:cNvSpPr>
            <a:spLocks noGrp="1" noChangeArrowheads="1"/>
          </p:cNvSpPr>
          <p:nvPr>
            <p:ph type="title" idx="4294967295"/>
          </p:nvPr>
        </p:nvSpPr>
        <p:spPr>
          <a:xfrm>
            <a:off x="150813" y="150813"/>
            <a:ext cx="7805737" cy="633412"/>
          </a:xfrm>
          <a:noFill/>
        </p:spPr>
        <p:txBody>
          <a:bodyPr/>
          <a:lstStyle/>
          <a:p>
            <a:pPr eaLnBrk="1" hangingPunct="1"/>
            <a:r>
              <a:rPr lang="en-US" smtClean="0"/>
              <a:t>The area of a circle </a:t>
            </a:r>
            <a:endParaRPr lang="en-GB" smtClean="0"/>
          </a:p>
        </p:txBody>
      </p:sp>
      <p:sp>
        <p:nvSpPr>
          <p:cNvPr id="63493" name="Text Box 5"/>
          <p:cNvSpPr txBox="1">
            <a:spLocks noChangeArrowheads="1"/>
          </p:cNvSpPr>
          <p:nvPr/>
        </p:nvSpPr>
        <p:spPr bwMode="auto">
          <a:xfrm>
            <a:off x="303213" y="1144588"/>
            <a:ext cx="71755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Use </a:t>
            </a:r>
            <a:r>
              <a:rPr lang="el-GR">
                <a:latin typeface="Times New Roman" pitchFamily="18" charset="0"/>
                <a:cs typeface="Times New Roman" pitchFamily="18" charset="0"/>
              </a:rPr>
              <a:t>π</a:t>
            </a:r>
            <a:r>
              <a:rPr lang="en-US"/>
              <a:t> = 3.14 to find the area of the following circles:</a:t>
            </a:r>
            <a:endParaRPr lang="el-GR"/>
          </a:p>
        </p:txBody>
      </p:sp>
      <p:sp>
        <p:nvSpPr>
          <p:cNvPr id="220166" name="Text Box 6"/>
          <p:cNvSpPr txBox="1">
            <a:spLocks noChangeArrowheads="1"/>
          </p:cNvSpPr>
          <p:nvPr/>
        </p:nvSpPr>
        <p:spPr bwMode="auto">
          <a:xfrm>
            <a:off x="2030413" y="2224088"/>
            <a:ext cx="11191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 = </a:t>
            </a:r>
            <a:r>
              <a:rPr lang="el-GR">
                <a:latin typeface="Times New Roman" pitchFamily="18" charset="0"/>
                <a:cs typeface="Times New Roman" pitchFamily="18" charset="0"/>
              </a:rPr>
              <a:t>π</a:t>
            </a:r>
            <a:r>
              <a:rPr lang="en-US" i="1">
                <a:latin typeface="Times New Roman" pitchFamily="18" charset="0"/>
              </a:rPr>
              <a:t>r</a:t>
            </a:r>
            <a:r>
              <a:rPr lang="en-US" baseline="30000"/>
              <a:t>2</a:t>
            </a:r>
            <a:endParaRPr lang="el-GR" baseline="30000"/>
          </a:p>
        </p:txBody>
      </p:sp>
      <p:grpSp>
        <p:nvGrpSpPr>
          <p:cNvPr id="63495" name="Group 7"/>
          <p:cNvGrpSpPr>
            <a:grpSpLocks/>
          </p:cNvGrpSpPr>
          <p:nvPr/>
        </p:nvGrpSpPr>
        <p:grpSpPr bwMode="auto">
          <a:xfrm>
            <a:off x="517525" y="2152650"/>
            <a:ext cx="1439863" cy="1439863"/>
            <a:chOff x="326" y="1356"/>
            <a:chExt cx="907" cy="907"/>
          </a:xfrm>
        </p:grpSpPr>
        <p:sp>
          <p:nvSpPr>
            <p:cNvPr id="63519" name="Oval 8"/>
            <p:cNvSpPr>
              <a:spLocks noChangeArrowheads="1"/>
            </p:cNvSpPr>
            <p:nvPr/>
          </p:nvSpPr>
          <p:spPr bwMode="auto">
            <a:xfrm rot="1800000">
              <a:off x="326" y="1356"/>
              <a:ext cx="907" cy="907"/>
            </a:xfrm>
            <a:prstGeom prst="ellipse">
              <a:avLst/>
            </a:prstGeom>
            <a:gradFill rotWithShape="1">
              <a:gsLst>
                <a:gs pos="0">
                  <a:srgbClr val="FFCC00"/>
                </a:gs>
                <a:gs pos="100000">
                  <a:srgbClr val="FFE579"/>
                </a:gs>
              </a:gsLst>
              <a:lin ang="18900000" scaled="1"/>
            </a:gra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20" name="Line 9"/>
            <p:cNvSpPr>
              <a:spLocks noChangeShapeType="1"/>
            </p:cNvSpPr>
            <p:nvPr/>
          </p:nvSpPr>
          <p:spPr bwMode="auto">
            <a:xfrm rot="1800000">
              <a:off x="357" y="1697"/>
              <a:ext cx="453" cy="0"/>
            </a:xfrm>
            <a:prstGeom prst="line">
              <a:avLst/>
            </a:prstGeom>
            <a:noFill/>
            <a:ln w="28575">
              <a:solidFill>
                <a:schemeClr val="tx1"/>
              </a:solidFill>
              <a:round/>
              <a:headEnd type="arrow"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3521" name="Text Box 10"/>
            <p:cNvSpPr txBox="1">
              <a:spLocks noChangeArrowheads="1"/>
            </p:cNvSpPr>
            <p:nvPr/>
          </p:nvSpPr>
          <p:spPr bwMode="auto">
            <a:xfrm>
              <a:off x="579" y="1497"/>
              <a:ext cx="462"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2 cm</a:t>
              </a:r>
              <a:endParaRPr lang="en-GB" sz="2000"/>
            </a:p>
          </p:txBody>
        </p:sp>
      </p:grpSp>
      <p:sp>
        <p:nvSpPr>
          <p:cNvPr id="220171" name="Text Box 11"/>
          <p:cNvSpPr txBox="1">
            <a:spLocks noChangeArrowheads="1"/>
          </p:cNvSpPr>
          <p:nvPr/>
        </p:nvSpPr>
        <p:spPr bwMode="auto">
          <a:xfrm>
            <a:off x="2317750" y="2773363"/>
            <a:ext cx="16684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 3.14 × 2</a:t>
            </a:r>
            <a:r>
              <a:rPr lang="en-US" baseline="30000"/>
              <a:t>2</a:t>
            </a:r>
            <a:endParaRPr lang="en-GB" baseline="30000"/>
          </a:p>
        </p:txBody>
      </p:sp>
      <p:sp>
        <p:nvSpPr>
          <p:cNvPr id="220172" name="Text Box 12"/>
          <p:cNvSpPr txBox="1">
            <a:spLocks noChangeArrowheads="1"/>
          </p:cNvSpPr>
          <p:nvPr/>
        </p:nvSpPr>
        <p:spPr bwMode="auto">
          <a:xfrm>
            <a:off x="2317750" y="3322638"/>
            <a:ext cx="18478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 </a:t>
            </a:r>
            <a:r>
              <a:rPr lang="en-US" b="1">
                <a:solidFill>
                  <a:srgbClr val="FF6600"/>
                </a:solidFill>
              </a:rPr>
              <a:t>12.56 cm</a:t>
            </a:r>
            <a:r>
              <a:rPr lang="en-US" b="1" baseline="30000">
                <a:solidFill>
                  <a:srgbClr val="FF6600"/>
                </a:solidFill>
              </a:rPr>
              <a:t>2</a:t>
            </a:r>
            <a:endParaRPr lang="en-GB" b="1" baseline="30000">
              <a:solidFill>
                <a:srgbClr val="FF6600"/>
              </a:solidFill>
            </a:endParaRPr>
          </a:p>
        </p:txBody>
      </p:sp>
      <p:sp>
        <p:nvSpPr>
          <p:cNvPr id="220173" name="Text Box 13"/>
          <p:cNvSpPr txBox="1">
            <a:spLocks noChangeArrowheads="1"/>
          </p:cNvSpPr>
          <p:nvPr/>
        </p:nvSpPr>
        <p:spPr bwMode="auto">
          <a:xfrm>
            <a:off x="6335713" y="2224088"/>
            <a:ext cx="11191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 = </a:t>
            </a:r>
            <a:r>
              <a:rPr lang="el-GR">
                <a:latin typeface="Times New Roman" pitchFamily="18" charset="0"/>
                <a:cs typeface="Times New Roman" pitchFamily="18" charset="0"/>
              </a:rPr>
              <a:t>π</a:t>
            </a:r>
            <a:r>
              <a:rPr lang="en-US" i="1">
                <a:latin typeface="Times New Roman" pitchFamily="18" charset="0"/>
              </a:rPr>
              <a:t>r</a:t>
            </a:r>
            <a:r>
              <a:rPr lang="en-US" baseline="30000"/>
              <a:t>2</a:t>
            </a:r>
            <a:endParaRPr lang="el-GR" i="1">
              <a:latin typeface="Times New Roman" pitchFamily="18" charset="0"/>
            </a:endParaRPr>
          </a:p>
        </p:txBody>
      </p:sp>
      <p:grpSp>
        <p:nvGrpSpPr>
          <p:cNvPr id="220174" name="Group 14"/>
          <p:cNvGrpSpPr>
            <a:grpSpLocks/>
          </p:cNvGrpSpPr>
          <p:nvPr/>
        </p:nvGrpSpPr>
        <p:grpSpPr bwMode="auto">
          <a:xfrm>
            <a:off x="4822825" y="2152650"/>
            <a:ext cx="1439863" cy="1439863"/>
            <a:chOff x="3038" y="1356"/>
            <a:chExt cx="907" cy="907"/>
          </a:xfrm>
        </p:grpSpPr>
        <p:sp>
          <p:nvSpPr>
            <p:cNvPr id="63516" name="Oval 15"/>
            <p:cNvSpPr>
              <a:spLocks noChangeArrowheads="1"/>
            </p:cNvSpPr>
            <p:nvPr/>
          </p:nvSpPr>
          <p:spPr bwMode="auto">
            <a:xfrm rot="1800000">
              <a:off x="3038" y="1356"/>
              <a:ext cx="907" cy="907"/>
            </a:xfrm>
            <a:prstGeom prst="ellipse">
              <a:avLst/>
            </a:prstGeom>
            <a:gradFill rotWithShape="1">
              <a:gsLst>
                <a:gs pos="0">
                  <a:srgbClr val="BA97D1"/>
                </a:gs>
                <a:gs pos="100000">
                  <a:srgbClr val="D0B8E0"/>
                </a:gs>
              </a:gsLst>
              <a:lin ang="18900000" scaled="1"/>
            </a:gra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17" name="Line 16"/>
            <p:cNvSpPr>
              <a:spLocks noChangeShapeType="1"/>
            </p:cNvSpPr>
            <p:nvPr/>
          </p:nvSpPr>
          <p:spPr bwMode="auto">
            <a:xfrm rot="4200000">
              <a:off x="3038" y="1810"/>
              <a:ext cx="907" cy="0"/>
            </a:xfrm>
            <a:prstGeom prst="line">
              <a:avLst/>
            </a:prstGeom>
            <a:noFill/>
            <a:ln w="28575">
              <a:solidFill>
                <a:schemeClr val="tx1"/>
              </a:solidFill>
              <a:round/>
              <a:headEnd type="arrow"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3518" name="Text Box 17"/>
            <p:cNvSpPr txBox="1">
              <a:spLocks noChangeArrowheads="1"/>
            </p:cNvSpPr>
            <p:nvPr/>
          </p:nvSpPr>
          <p:spPr bwMode="auto">
            <a:xfrm>
              <a:off x="3469" y="1622"/>
              <a:ext cx="471"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10 m</a:t>
              </a:r>
              <a:endParaRPr lang="en-GB" sz="2000"/>
            </a:p>
          </p:txBody>
        </p:sp>
      </p:grpSp>
      <p:sp>
        <p:nvSpPr>
          <p:cNvPr id="220178" name="Text Box 18"/>
          <p:cNvSpPr txBox="1">
            <a:spLocks noChangeArrowheads="1"/>
          </p:cNvSpPr>
          <p:nvPr/>
        </p:nvSpPr>
        <p:spPr bwMode="auto">
          <a:xfrm>
            <a:off x="6623050" y="2773363"/>
            <a:ext cx="16684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 3.14 × 5</a:t>
            </a:r>
            <a:r>
              <a:rPr lang="en-US" baseline="30000"/>
              <a:t>2</a:t>
            </a:r>
            <a:endParaRPr lang="en-GB" baseline="30000"/>
          </a:p>
        </p:txBody>
      </p:sp>
      <p:sp>
        <p:nvSpPr>
          <p:cNvPr id="220179" name="Text Box 19"/>
          <p:cNvSpPr txBox="1">
            <a:spLocks noChangeArrowheads="1"/>
          </p:cNvSpPr>
          <p:nvPr/>
        </p:nvSpPr>
        <p:spPr bwMode="auto">
          <a:xfrm>
            <a:off x="6623050" y="3322638"/>
            <a:ext cx="15081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 </a:t>
            </a:r>
            <a:r>
              <a:rPr lang="en-US" b="1">
                <a:solidFill>
                  <a:srgbClr val="FF6600"/>
                </a:solidFill>
              </a:rPr>
              <a:t>78.5 m</a:t>
            </a:r>
            <a:r>
              <a:rPr lang="en-US" b="1" baseline="30000">
                <a:solidFill>
                  <a:srgbClr val="FF6600"/>
                </a:solidFill>
              </a:rPr>
              <a:t>2</a:t>
            </a:r>
            <a:endParaRPr lang="en-GB" b="1" baseline="30000">
              <a:solidFill>
                <a:srgbClr val="FF6600"/>
              </a:solidFill>
            </a:endParaRPr>
          </a:p>
        </p:txBody>
      </p:sp>
      <p:sp>
        <p:nvSpPr>
          <p:cNvPr id="220180" name="Text Box 20"/>
          <p:cNvSpPr txBox="1">
            <a:spLocks noChangeArrowheads="1"/>
          </p:cNvSpPr>
          <p:nvPr/>
        </p:nvSpPr>
        <p:spPr bwMode="auto">
          <a:xfrm>
            <a:off x="2030413" y="4384675"/>
            <a:ext cx="11191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 = </a:t>
            </a:r>
            <a:r>
              <a:rPr lang="el-GR">
                <a:latin typeface="Times New Roman" pitchFamily="18" charset="0"/>
                <a:cs typeface="Times New Roman" pitchFamily="18" charset="0"/>
              </a:rPr>
              <a:t>π</a:t>
            </a:r>
            <a:r>
              <a:rPr lang="en-US" i="1">
                <a:latin typeface="Times New Roman" pitchFamily="18" charset="0"/>
              </a:rPr>
              <a:t>r</a:t>
            </a:r>
            <a:r>
              <a:rPr lang="en-US" baseline="30000"/>
              <a:t>2</a:t>
            </a:r>
            <a:endParaRPr lang="el-GR" i="1">
              <a:latin typeface="Times New Roman" pitchFamily="18" charset="0"/>
            </a:endParaRPr>
          </a:p>
        </p:txBody>
      </p:sp>
      <p:grpSp>
        <p:nvGrpSpPr>
          <p:cNvPr id="220181" name="Group 21"/>
          <p:cNvGrpSpPr>
            <a:grpSpLocks/>
          </p:cNvGrpSpPr>
          <p:nvPr/>
        </p:nvGrpSpPr>
        <p:grpSpPr bwMode="auto">
          <a:xfrm>
            <a:off x="517525" y="4313238"/>
            <a:ext cx="1439863" cy="1439862"/>
            <a:chOff x="326" y="2717"/>
            <a:chExt cx="907" cy="907"/>
          </a:xfrm>
        </p:grpSpPr>
        <p:sp>
          <p:nvSpPr>
            <p:cNvPr id="63513" name="Oval 22"/>
            <p:cNvSpPr>
              <a:spLocks noChangeArrowheads="1"/>
            </p:cNvSpPr>
            <p:nvPr/>
          </p:nvSpPr>
          <p:spPr bwMode="auto">
            <a:xfrm rot="1800000">
              <a:off x="326" y="2717"/>
              <a:ext cx="907" cy="907"/>
            </a:xfrm>
            <a:prstGeom prst="ellipse">
              <a:avLst/>
            </a:prstGeom>
            <a:gradFill rotWithShape="1">
              <a:gsLst>
                <a:gs pos="0">
                  <a:srgbClr val="FF3300"/>
                </a:gs>
                <a:gs pos="100000">
                  <a:srgbClr val="FFA893"/>
                </a:gs>
              </a:gsLst>
              <a:lin ang="18900000" scaled="1"/>
            </a:gra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14" name="Line 23"/>
            <p:cNvSpPr>
              <a:spLocks noChangeShapeType="1"/>
            </p:cNvSpPr>
            <p:nvPr/>
          </p:nvSpPr>
          <p:spPr bwMode="auto">
            <a:xfrm rot="-1620000" flipH="1" flipV="1">
              <a:off x="351" y="3273"/>
              <a:ext cx="453" cy="0"/>
            </a:xfrm>
            <a:prstGeom prst="line">
              <a:avLst/>
            </a:prstGeom>
            <a:noFill/>
            <a:ln w="28575">
              <a:solidFill>
                <a:schemeClr val="tx1"/>
              </a:solidFill>
              <a:round/>
              <a:headEnd type="arrow"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3515" name="Text Box 24"/>
            <p:cNvSpPr txBox="1">
              <a:spLocks noChangeArrowheads="1"/>
            </p:cNvSpPr>
            <p:nvPr/>
          </p:nvSpPr>
          <p:spPr bwMode="auto">
            <a:xfrm>
              <a:off x="579" y="3204"/>
              <a:ext cx="604"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23 mm</a:t>
              </a:r>
              <a:endParaRPr lang="en-GB" sz="2000"/>
            </a:p>
          </p:txBody>
        </p:sp>
      </p:grpSp>
      <p:sp>
        <p:nvSpPr>
          <p:cNvPr id="220185" name="Text Box 25"/>
          <p:cNvSpPr txBox="1">
            <a:spLocks noChangeArrowheads="1"/>
          </p:cNvSpPr>
          <p:nvPr/>
        </p:nvSpPr>
        <p:spPr bwMode="auto">
          <a:xfrm>
            <a:off x="2317750" y="4933950"/>
            <a:ext cx="18383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 3.14 × 23</a:t>
            </a:r>
            <a:r>
              <a:rPr lang="en-US" baseline="30000"/>
              <a:t>2</a:t>
            </a:r>
            <a:endParaRPr lang="en-GB" baseline="30000"/>
          </a:p>
        </p:txBody>
      </p:sp>
      <p:sp>
        <p:nvSpPr>
          <p:cNvPr id="220186" name="Text Box 26"/>
          <p:cNvSpPr txBox="1">
            <a:spLocks noChangeArrowheads="1"/>
          </p:cNvSpPr>
          <p:nvPr/>
        </p:nvSpPr>
        <p:spPr bwMode="auto">
          <a:xfrm>
            <a:off x="2317750" y="5483225"/>
            <a:ext cx="22891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 </a:t>
            </a:r>
            <a:r>
              <a:rPr lang="en-US" b="1">
                <a:solidFill>
                  <a:srgbClr val="FF6600"/>
                </a:solidFill>
              </a:rPr>
              <a:t>1661.06 mm</a:t>
            </a:r>
            <a:r>
              <a:rPr lang="en-US" b="1" baseline="30000">
                <a:solidFill>
                  <a:srgbClr val="FF6600"/>
                </a:solidFill>
              </a:rPr>
              <a:t>2</a:t>
            </a:r>
            <a:endParaRPr lang="en-GB" b="1" baseline="30000">
              <a:solidFill>
                <a:srgbClr val="FF6600"/>
              </a:solidFill>
            </a:endParaRPr>
          </a:p>
        </p:txBody>
      </p:sp>
      <p:sp>
        <p:nvSpPr>
          <p:cNvPr id="220187" name="Text Box 27"/>
          <p:cNvSpPr txBox="1">
            <a:spLocks noChangeArrowheads="1"/>
          </p:cNvSpPr>
          <p:nvPr/>
        </p:nvSpPr>
        <p:spPr bwMode="auto">
          <a:xfrm>
            <a:off x="6334125" y="4384675"/>
            <a:ext cx="11191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rgbClr val="FF66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 = </a:t>
            </a:r>
            <a:r>
              <a:rPr lang="el-GR">
                <a:latin typeface="Times New Roman" pitchFamily="18" charset="0"/>
                <a:cs typeface="Times New Roman" pitchFamily="18" charset="0"/>
              </a:rPr>
              <a:t>π</a:t>
            </a:r>
            <a:r>
              <a:rPr lang="en-US" i="1">
                <a:latin typeface="Times New Roman" pitchFamily="18" charset="0"/>
              </a:rPr>
              <a:t>r</a:t>
            </a:r>
            <a:r>
              <a:rPr lang="en-US" baseline="30000"/>
              <a:t>2</a:t>
            </a:r>
            <a:endParaRPr lang="el-GR" baseline="30000"/>
          </a:p>
        </p:txBody>
      </p:sp>
      <p:grpSp>
        <p:nvGrpSpPr>
          <p:cNvPr id="220188" name="Group 28"/>
          <p:cNvGrpSpPr>
            <a:grpSpLocks/>
          </p:cNvGrpSpPr>
          <p:nvPr/>
        </p:nvGrpSpPr>
        <p:grpSpPr bwMode="auto">
          <a:xfrm>
            <a:off x="4814888" y="4313238"/>
            <a:ext cx="1447800" cy="1439862"/>
            <a:chOff x="3033" y="2717"/>
            <a:chExt cx="912" cy="907"/>
          </a:xfrm>
        </p:grpSpPr>
        <p:sp>
          <p:nvSpPr>
            <p:cNvPr id="63510" name="Oval 29"/>
            <p:cNvSpPr>
              <a:spLocks noChangeArrowheads="1"/>
            </p:cNvSpPr>
            <p:nvPr/>
          </p:nvSpPr>
          <p:spPr bwMode="auto">
            <a:xfrm rot="1800000">
              <a:off x="3038" y="2717"/>
              <a:ext cx="907" cy="907"/>
            </a:xfrm>
            <a:prstGeom prst="ellipse">
              <a:avLst/>
            </a:prstGeom>
            <a:gradFill rotWithShape="1">
              <a:gsLst>
                <a:gs pos="0">
                  <a:srgbClr val="3399FF"/>
                </a:gs>
                <a:gs pos="100000">
                  <a:srgbClr val="8FC7FF"/>
                </a:gs>
              </a:gsLst>
              <a:lin ang="18900000" scaled="1"/>
            </a:gra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511" name="Line 30"/>
            <p:cNvSpPr>
              <a:spLocks noChangeShapeType="1"/>
            </p:cNvSpPr>
            <p:nvPr/>
          </p:nvSpPr>
          <p:spPr bwMode="auto">
            <a:xfrm rot="-900000">
              <a:off x="3033" y="3170"/>
              <a:ext cx="907" cy="0"/>
            </a:xfrm>
            <a:prstGeom prst="line">
              <a:avLst/>
            </a:prstGeom>
            <a:noFill/>
            <a:ln w="28575">
              <a:solidFill>
                <a:schemeClr val="tx1"/>
              </a:solidFill>
              <a:round/>
              <a:headEnd type="arrow"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3512" name="Text Box 31"/>
            <p:cNvSpPr txBox="1">
              <a:spLocks noChangeArrowheads="1"/>
            </p:cNvSpPr>
            <p:nvPr/>
          </p:nvSpPr>
          <p:spPr bwMode="auto">
            <a:xfrm>
              <a:off x="3099" y="2925"/>
              <a:ext cx="551"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t>78 cm</a:t>
              </a:r>
              <a:endParaRPr lang="en-GB" sz="2000"/>
            </a:p>
          </p:txBody>
        </p:sp>
      </p:grpSp>
      <p:sp>
        <p:nvSpPr>
          <p:cNvPr id="220192" name="Text Box 32"/>
          <p:cNvSpPr txBox="1">
            <a:spLocks noChangeArrowheads="1"/>
          </p:cNvSpPr>
          <p:nvPr/>
        </p:nvSpPr>
        <p:spPr bwMode="auto">
          <a:xfrm>
            <a:off x="6621463" y="4933950"/>
            <a:ext cx="18383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 3.14 × 39</a:t>
            </a:r>
            <a:r>
              <a:rPr lang="en-US" baseline="30000"/>
              <a:t>2</a:t>
            </a:r>
            <a:endParaRPr lang="en-GB" baseline="30000"/>
          </a:p>
        </p:txBody>
      </p:sp>
      <p:sp>
        <p:nvSpPr>
          <p:cNvPr id="220193" name="Text Box 33"/>
          <p:cNvSpPr txBox="1">
            <a:spLocks noChangeArrowheads="1"/>
          </p:cNvSpPr>
          <p:nvPr/>
        </p:nvSpPr>
        <p:spPr bwMode="auto">
          <a:xfrm>
            <a:off x="6621463" y="5483225"/>
            <a:ext cx="21875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 </a:t>
            </a:r>
            <a:r>
              <a:rPr lang="en-US" b="1">
                <a:solidFill>
                  <a:srgbClr val="FF6600"/>
                </a:solidFill>
              </a:rPr>
              <a:t>4775.94 cm</a:t>
            </a:r>
            <a:r>
              <a:rPr lang="en-US" b="1" baseline="30000">
                <a:solidFill>
                  <a:srgbClr val="FF6600"/>
                </a:solidFill>
              </a:rPr>
              <a:t>2</a:t>
            </a:r>
            <a:endParaRPr lang="en-GB" b="1" baseline="30000">
              <a:solidFill>
                <a:srgbClr val="FF66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016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017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017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20174"/>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20173"/>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20178"/>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20179"/>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220181"/>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20180"/>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20185"/>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20186"/>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nodeType="clickEffect">
                                  <p:stCondLst>
                                    <p:cond delay="0"/>
                                  </p:stCondLst>
                                  <p:childTnLst>
                                    <p:set>
                                      <p:cBhvr>
                                        <p:cTn id="50" dur="1" fill="hold">
                                          <p:stCondLst>
                                            <p:cond delay="0"/>
                                          </p:stCondLst>
                                        </p:cTn>
                                        <p:tgtEl>
                                          <p:spTgt spid="220188"/>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20187"/>
                                        </p:tgtEl>
                                        <p:attrNameLst>
                                          <p:attrName>style.visibility</p:attrName>
                                        </p:attrNameLst>
                                      </p:cBhvr>
                                      <p:to>
                                        <p:strVal val="visible"/>
                                      </p:to>
                                    </p:set>
                                  </p:childTnLst>
                                </p:cTn>
                              </p:par>
                            </p:childTnLst>
                          </p:cTn>
                        </p:par>
                      </p:childTnLst>
                    </p:cTn>
                  </p:par>
                  <p:par>
                    <p:cTn id="55" fill="hold" nodeType="clickPar">
                      <p:stCondLst>
                        <p:cond delay="indefinite"/>
                      </p:stCondLst>
                      <p:childTnLst>
                        <p:par>
                          <p:cTn id="56" fill="hold" nodeType="withGroup">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20192"/>
                                        </p:tgtEl>
                                        <p:attrNameLst>
                                          <p:attrName>style.visibility</p:attrName>
                                        </p:attrNameLst>
                                      </p:cBhvr>
                                      <p:to>
                                        <p:strVal val="visible"/>
                                      </p:to>
                                    </p:set>
                                  </p:childTnLst>
                                </p:cTn>
                              </p:par>
                            </p:childTnLst>
                          </p:cTn>
                        </p:par>
                      </p:childTnLst>
                    </p:cTn>
                  </p:par>
                  <p:par>
                    <p:cTn id="59" fill="hold" nodeType="clickPar">
                      <p:stCondLst>
                        <p:cond delay="indefinite"/>
                      </p:stCondLst>
                      <p:childTnLst>
                        <p:par>
                          <p:cTn id="60" fill="hold" nodeType="withGroup">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22019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0166" grpId="0"/>
      <p:bldP spid="220171" grpId="0"/>
      <p:bldP spid="220172" grpId="0"/>
      <p:bldP spid="220173" grpId="0"/>
      <p:bldP spid="220178" grpId="0"/>
      <p:bldP spid="220179" grpId="0"/>
      <p:bldP spid="220180" grpId="0"/>
      <p:bldP spid="220185" grpId="0"/>
      <p:bldP spid="220186" grpId="0"/>
      <p:bldP spid="220187" grpId="0"/>
      <p:bldP spid="220192" grpId="0"/>
      <p:bldP spid="220193" grpId="0"/>
    </p:bldLst>
  </p:timing>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4514" name="PubPieSlice"/>
          <p:cNvSpPr>
            <a:spLocks noEditPoints="1" noChangeArrowheads="1"/>
          </p:cNvSpPr>
          <p:nvPr/>
        </p:nvSpPr>
        <p:spPr bwMode="auto">
          <a:xfrm rot="18330124" flipV="1">
            <a:off x="107950" y="115888"/>
            <a:ext cx="4681537" cy="4681538"/>
          </a:xfrm>
          <a:custGeom>
            <a:avLst/>
            <a:gdLst>
              <a:gd name="T0" fmla="*/ 1622283 w 21600"/>
              <a:gd name="T1" fmla="*/ 112920 h 21600"/>
              <a:gd name="T2" fmla="*/ 2340769 w 21600"/>
              <a:gd name="T3" fmla="*/ 2340769 h 21600"/>
              <a:gd name="T4" fmla="*/ 0 w 21600"/>
              <a:gd name="T5" fmla="*/ 2340769 h 21600"/>
              <a:gd name="T6" fmla="*/ 0 60000 65536"/>
              <a:gd name="T7" fmla="*/ 0 60000 65536"/>
              <a:gd name="T8" fmla="*/ 0 60000 65536"/>
              <a:gd name="T9" fmla="*/ 3163 w 21600"/>
              <a:gd name="T10" fmla="*/ 3163 h 21600"/>
              <a:gd name="T11" fmla="*/ 18437 w 21600"/>
              <a:gd name="T12" fmla="*/ 18437 h 21600"/>
            </a:gdLst>
            <a:ahLst/>
            <a:cxnLst>
              <a:cxn ang="T6">
                <a:pos x="T0" y="T1"/>
              </a:cxn>
              <a:cxn ang="T7">
                <a:pos x="T2" y="T3"/>
              </a:cxn>
              <a:cxn ang="T8">
                <a:pos x="T4" y="T5"/>
              </a:cxn>
            </a:cxnLst>
            <a:rect l="T9" t="T10" r="T11" b="T12"/>
            <a:pathLst>
              <a:path w="21600" h="21600">
                <a:moveTo>
                  <a:pt x="7485" y="521"/>
                </a:moveTo>
                <a:cubicBezTo>
                  <a:pt x="3023" y="1960"/>
                  <a:pt x="0" y="6112"/>
                  <a:pt x="0" y="10799"/>
                </a:cubicBezTo>
                <a:lnTo>
                  <a:pt x="10800" y="10800"/>
                </a:lnTo>
                <a:lnTo>
                  <a:pt x="7485" y="521"/>
                </a:lnTo>
                <a:close/>
              </a:path>
            </a:pathLst>
          </a:custGeom>
          <a:gradFill rotWithShape="1">
            <a:gsLst>
              <a:gs pos="0">
                <a:srgbClr val="B894D0"/>
              </a:gs>
              <a:gs pos="100000">
                <a:srgbClr val="DAC7E6"/>
              </a:gs>
            </a:gsLst>
            <a:lin ang="18900000" scaled="1"/>
          </a:gradFill>
          <a:ln w="19050">
            <a:solidFill>
              <a:schemeClr val="tx1"/>
            </a:solidFill>
            <a:miter lim="800000"/>
            <a:headEnd/>
            <a:tailEnd/>
          </a:ln>
          <a:effectLst/>
          <a:extLst>
            <a:ext uri="{AF507438-7753-43E0-B8FC-AC1667EBCBE1}">
              <a14:hiddenEffects xmlns:a14="http://schemas.microsoft.com/office/drawing/2010/main">
                <a:effectLst>
                  <a:outerShdw dist="107763" dir="2700000" algn="ctr" rotWithShape="0">
                    <a:srgbClr val="808080"/>
                  </a:outerShdw>
                </a:effectLst>
              </a14:hiddenEffects>
            </a:ext>
          </a:extLst>
        </p:spPr>
        <p:txBody>
          <a:bodyPr/>
          <a:lstStyle/>
          <a:p>
            <a:endParaRPr lang="en-US"/>
          </a:p>
        </p:txBody>
      </p:sp>
      <p:sp>
        <p:nvSpPr>
          <p:cNvPr id="64515" name="PubPieSlice"/>
          <p:cNvSpPr>
            <a:spLocks noEditPoints="1" noChangeArrowheads="1"/>
          </p:cNvSpPr>
          <p:nvPr/>
        </p:nvSpPr>
        <p:spPr bwMode="auto">
          <a:xfrm rot="18330124" flipV="1">
            <a:off x="2262187" y="2260601"/>
            <a:ext cx="379413" cy="379412"/>
          </a:xfrm>
          <a:custGeom>
            <a:avLst/>
            <a:gdLst>
              <a:gd name="T0" fmla="*/ 120253 w 21600"/>
              <a:gd name="T1" fmla="*/ 13156 h 21600"/>
              <a:gd name="T2" fmla="*/ 189707 w 21600"/>
              <a:gd name="T3" fmla="*/ 189706 h 21600"/>
              <a:gd name="T4" fmla="*/ 0 w 21600"/>
              <a:gd name="T5" fmla="*/ 189706 h 21600"/>
              <a:gd name="T6" fmla="*/ 0 60000 65536"/>
              <a:gd name="T7" fmla="*/ 0 60000 65536"/>
              <a:gd name="T8" fmla="*/ 0 60000 65536"/>
              <a:gd name="T9" fmla="*/ 3163 w 21600"/>
              <a:gd name="T10" fmla="*/ 3163 h 21600"/>
              <a:gd name="T11" fmla="*/ 18437 w 21600"/>
              <a:gd name="T12" fmla="*/ 18437 h 21600"/>
            </a:gdLst>
            <a:ahLst/>
            <a:cxnLst>
              <a:cxn ang="T6">
                <a:pos x="T0" y="T1"/>
              </a:cxn>
              <a:cxn ang="T7">
                <a:pos x="T2" y="T3"/>
              </a:cxn>
              <a:cxn ang="T8">
                <a:pos x="T4" y="T5"/>
              </a:cxn>
            </a:cxnLst>
            <a:rect l="T9" t="T10" r="T11" b="T12"/>
            <a:pathLst>
              <a:path w="21600" h="21600">
                <a:moveTo>
                  <a:pt x="6846" y="749"/>
                </a:moveTo>
                <a:cubicBezTo>
                  <a:pt x="2715" y="2374"/>
                  <a:pt x="0" y="6361"/>
                  <a:pt x="0" y="10799"/>
                </a:cubicBezTo>
                <a:lnTo>
                  <a:pt x="10800" y="10800"/>
                </a:lnTo>
                <a:lnTo>
                  <a:pt x="6846" y="749"/>
                </a:lnTo>
                <a:close/>
              </a:path>
            </a:pathLst>
          </a:custGeom>
          <a:solidFill>
            <a:srgbClr val="A171C1"/>
          </a:solidFill>
          <a:ln w="19050">
            <a:solidFill>
              <a:schemeClr val="tx1"/>
            </a:solidFill>
            <a:miter lim="800000"/>
            <a:headEnd/>
            <a:tailEnd/>
          </a:ln>
          <a:effectLst/>
          <a:extLst>
            <a:ext uri="{AF507438-7753-43E0-B8FC-AC1667EBCBE1}">
              <a14:hiddenEffects xmlns:a14="http://schemas.microsoft.com/office/drawing/2010/main">
                <a:effectLst>
                  <a:outerShdw dist="107763" dir="2700000" algn="ctr" rotWithShape="0">
                    <a:srgbClr val="808080"/>
                  </a:outerShdw>
                </a:effectLst>
              </a14:hiddenEffects>
            </a:ext>
          </a:extLst>
        </p:spPr>
        <p:txBody>
          <a:bodyPr/>
          <a:lstStyle/>
          <a:p>
            <a:endParaRPr lang="en-US"/>
          </a:p>
        </p:txBody>
      </p:sp>
      <p:sp>
        <p:nvSpPr>
          <p:cNvPr id="64516" name="Line 6"/>
          <p:cNvSpPr>
            <a:spLocks noChangeShapeType="1"/>
          </p:cNvSpPr>
          <p:nvPr/>
        </p:nvSpPr>
        <p:spPr bwMode="auto">
          <a:xfrm flipH="1">
            <a:off x="971550" y="2347913"/>
            <a:ext cx="1358900" cy="1919287"/>
          </a:xfrm>
          <a:prstGeom prst="line">
            <a:avLst/>
          </a:prstGeom>
          <a:noFill/>
          <a:ln w="19050">
            <a:solidFill>
              <a:schemeClr val="tx1"/>
            </a:solidFill>
            <a:round/>
            <a:headEnd type="arrow"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64517" name="Picture 7"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18" name="Picture 8"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19" name="Rectangle 9"/>
          <p:cNvSpPr>
            <a:spLocks noGrp="1" noChangeArrowheads="1"/>
          </p:cNvSpPr>
          <p:nvPr>
            <p:ph type="title" idx="4294967295"/>
          </p:nvPr>
        </p:nvSpPr>
        <p:spPr>
          <a:xfrm>
            <a:off x="150813" y="150813"/>
            <a:ext cx="7805737" cy="633412"/>
          </a:xfrm>
          <a:noFill/>
        </p:spPr>
        <p:txBody>
          <a:bodyPr/>
          <a:lstStyle/>
          <a:p>
            <a:pPr eaLnBrk="1" hangingPunct="1"/>
            <a:r>
              <a:rPr lang="en-US" smtClean="0"/>
              <a:t>Finding the area of a sector</a:t>
            </a:r>
            <a:endParaRPr lang="en-GB" smtClean="0"/>
          </a:p>
        </p:txBody>
      </p:sp>
      <p:sp>
        <p:nvSpPr>
          <p:cNvPr id="64520" name="Text Box 10"/>
          <p:cNvSpPr txBox="1">
            <a:spLocks noChangeArrowheads="1"/>
          </p:cNvSpPr>
          <p:nvPr/>
        </p:nvSpPr>
        <p:spPr bwMode="auto">
          <a:xfrm>
            <a:off x="2184400" y="1143000"/>
            <a:ext cx="4773613" cy="485775"/>
          </a:xfrm>
          <a:prstGeom prst="rect">
            <a:avLst/>
          </a:prstGeom>
          <a:solidFill>
            <a:srgbClr val="FFFFCC"/>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US"/>
              <a:t>What is the area of this sector?</a:t>
            </a:r>
            <a:endParaRPr lang="el-GR"/>
          </a:p>
        </p:txBody>
      </p:sp>
      <p:sp>
        <p:nvSpPr>
          <p:cNvPr id="64521" name="Text Box 11"/>
          <p:cNvSpPr txBox="1">
            <a:spLocks noChangeArrowheads="1"/>
          </p:cNvSpPr>
          <p:nvPr/>
        </p:nvSpPr>
        <p:spPr bwMode="auto">
          <a:xfrm>
            <a:off x="2124075" y="2735263"/>
            <a:ext cx="6461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72°</a:t>
            </a:r>
          </a:p>
        </p:txBody>
      </p:sp>
      <p:sp>
        <p:nvSpPr>
          <p:cNvPr id="64522" name="Text Box 12"/>
          <p:cNvSpPr txBox="1">
            <a:spLocks noChangeArrowheads="1"/>
          </p:cNvSpPr>
          <p:nvPr/>
        </p:nvSpPr>
        <p:spPr bwMode="auto">
          <a:xfrm>
            <a:off x="650875" y="3024188"/>
            <a:ext cx="8445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6 cm</a:t>
            </a:r>
            <a:endParaRPr lang="en-GB"/>
          </a:p>
        </p:txBody>
      </p:sp>
      <p:grpSp>
        <p:nvGrpSpPr>
          <p:cNvPr id="224269" name="Group 13"/>
          <p:cNvGrpSpPr>
            <a:grpSpLocks/>
          </p:cNvGrpSpPr>
          <p:nvPr/>
        </p:nvGrpSpPr>
        <p:grpSpPr bwMode="auto">
          <a:xfrm>
            <a:off x="3276600" y="2133600"/>
            <a:ext cx="4992688" cy="901700"/>
            <a:chOff x="2109" y="1434"/>
            <a:chExt cx="3145" cy="568"/>
          </a:xfrm>
        </p:grpSpPr>
        <p:sp>
          <p:nvSpPr>
            <p:cNvPr id="64533" name="Text Box 14"/>
            <p:cNvSpPr txBox="1">
              <a:spLocks noChangeArrowheads="1"/>
            </p:cNvSpPr>
            <p:nvPr/>
          </p:nvSpPr>
          <p:spPr bwMode="auto">
            <a:xfrm>
              <a:off x="2109" y="1574"/>
              <a:ext cx="179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Area of the sector =</a:t>
              </a:r>
            </a:p>
          </p:txBody>
        </p:sp>
        <p:grpSp>
          <p:nvGrpSpPr>
            <p:cNvPr id="64534" name="Group 15"/>
            <p:cNvGrpSpPr>
              <a:grpSpLocks/>
            </p:cNvGrpSpPr>
            <p:nvPr/>
          </p:nvGrpSpPr>
          <p:grpSpPr bwMode="auto">
            <a:xfrm>
              <a:off x="3905" y="1434"/>
              <a:ext cx="514" cy="568"/>
              <a:chOff x="2583" y="2016"/>
              <a:chExt cx="514" cy="568"/>
            </a:xfrm>
          </p:grpSpPr>
          <p:sp>
            <p:nvSpPr>
              <p:cNvPr id="64536" name="Rectangle 16"/>
              <p:cNvSpPr>
                <a:spLocks noChangeArrowheads="1"/>
              </p:cNvSpPr>
              <p:nvPr/>
            </p:nvSpPr>
            <p:spPr bwMode="auto">
              <a:xfrm>
                <a:off x="2637" y="2016"/>
                <a:ext cx="407"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t>72°</a:t>
                </a:r>
              </a:p>
            </p:txBody>
          </p:sp>
          <p:sp>
            <p:nvSpPr>
              <p:cNvPr id="64537" name="Line 17"/>
              <p:cNvSpPr>
                <a:spLocks noChangeShapeType="1"/>
              </p:cNvSpPr>
              <p:nvPr/>
            </p:nvSpPr>
            <p:spPr bwMode="auto">
              <a:xfrm>
                <a:off x="2589" y="2300"/>
                <a:ext cx="501"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4538" name="Rectangle 18"/>
              <p:cNvSpPr>
                <a:spLocks noChangeArrowheads="1"/>
              </p:cNvSpPr>
              <p:nvPr/>
            </p:nvSpPr>
            <p:spPr bwMode="auto">
              <a:xfrm>
                <a:off x="2583" y="2296"/>
                <a:ext cx="51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t>360°</a:t>
                </a:r>
              </a:p>
            </p:txBody>
          </p:sp>
        </p:grpSp>
        <p:sp>
          <p:nvSpPr>
            <p:cNvPr id="64535" name="Text Box 19"/>
            <p:cNvSpPr txBox="1">
              <a:spLocks noChangeArrowheads="1"/>
            </p:cNvSpPr>
            <p:nvPr/>
          </p:nvSpPr>
          <p:spPr bwMode="auto">
            <a:xfrm>
              <a:off x="4480" y="1575"/>
              <a:ext cx="77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 </a:t>
              </a:r>
              <a:r>
                <a:rPr lang="el-GR">
                  <a:latin typeface="Times New Roman" pitchFamily="18" charset="0"/>
                  <a:cs typeface="Times New Roman" pitchFamily="18" charset="0"/>
                </a:rPr>
                <a:t>π</a:t>
              </a:r>
              <a:r>
                <a:rPr lang="en-US"/>
                <a:t> × 6</a:t>
              </a:r>
              <a:r>
                <a:rPr lang="en-US" baseline="30000"/>
                <a:t>2</a:t>
              </a:r>
              <a:endParaRPr lang="el-GR" baseline="30000"/>
            </a:p>
          </p:txBody>
        </p:sp>
      </p:grpSp>
      <p:grpSp>
        <p:nvGrpSpPr>
          <p:cNvPr id="224276" name="Group 20"/>
          <p:cNvGrpSpPr>
            <a:grpSpLocks/>
          </p:cNvGrpSpPr>
          <p:nvPr/>
        </p:nvGrpSpPr>
        <p:grpSpPr bwMode="auto">
          <a:xfrm>
            <a:off x="5778500" y="3148013"/>
            <a:ext cx="1995488" cy="901700"/>
            <a:chOff x="3691" y="2006"/>
            <a:chExt cx="1257" cy="568"/>
          </a:xfrm>
        </p:grpSpPr>
        <p:grpSp>
          <p:nvGrpSpPr>
            <p:cNvPr id="64528" name="Group 21"/>
            <p:cNvGrpSpPr>
              <a:grpSpLocks/>
            </p:cNvGrpSpPr>
            <p:nvPr/>
          </p:nvGrpSpPr>
          <p:grpSpPr bwMode="auto">
            <a:xfrm>
              <a:off x="3934" y="2006"/>
              <a:ext cx="223" cy="568"/>
              <a:chOff x="3542" y="2656"/>
              <a:chExt cx="223" cy="568"/>
            </a:xfrm>
          </p:grpSpPr>
          <p:sp>
            <p:nvSpPr>
              <p:cNvPr id="64530" name="Rectangle 22"/>
              <p:cNvSpPr>
                <a:spLocks noChangeArrowheads="1"/>
              </p:cNvSpPr>
              <p:nvPr/>
            </p:nvSpPr>
            <p:spPr bwMode="auto">
              <a:xfrm>
                <a:off x="3542" y="2656"/>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t>1</a:t>
                </a:r>
              </a:p>
            </p:txBody>
          </p:sp>
          <p:sp>
            <p:nvSpPr>
              <p:cNvPr id="64531" name="Line 23"/>
              <p:cNvSpPr>
                <a:spLocks noChangeShapeType="1"/>
              </p:cNvSpPr>
              <p:nvPr/>
            </p:nvSpPr>
            <p:spPr bwMode="auto">
              <a:xfrm>
                <a:off x="3545" y="2940"/>
                <a:ext cx="217"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4532" name="Rectangle 24"/>
              <p:cNvSpPr>
                <a:spLocks noChangeArrowheads="1"/>
              </p:cNvSpPr>
              <p:nvPr/>
            </p:nvSpPr>
            <p:spPr bwMode="auto">
              <a:xfrm>
                <a:off x="3542" y="2936"/>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t>6</a:t>
                </a:r>
              </a:p>
            </p:txBody>
          </p:sp>
        </p:grpSp>
        <p:sp>
          <p:nvSpPr>
            <p:cNvPr id="64529" name="Text Box 25"/>
            <p:cNvSpPr txBox="1">
              <a:spLocks noChangeArrowheads="1"/>
            </p:cNvSpPr>
            <p:nvPr/>
          </p:nvSpPr>
          <p:spPr bwMode="auto">
            <a:xfrm>
              <a:off x="3691" y="2147"/>
              <a:ext cx="1257"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       × </a:t>
              </a:r>
              <a:r>
                <a:rPr lang="el-GR">
                  <a:latin typeface="Times New Roman" pitchFamily="18" charset="0"/>
                  <a:cs typeface="Times New Roman" pitchFamily="18" charset="0"/>
                </a:rPr>
                <a:t>π</a:t>
              </a:r>
              <a:r>
                <a:rPr lang="en-US"/>
                <a:t> × 6</a:t>
              </a:r>
              <a:r>
                <a:rPr lang="en-US" baseline="30000"/>
                <a:t>2</a:t>
              </a:r>
              <a:endParaRPr lang="el-GR" baseline="30000"/>
            </a:p>
          </p:txBody>
        </p:sp>
      </p:grpSp>
      <p:sp>
        <p:nvSpPr>
          <p:cNvPr id="224282" name="Text Box 26"/>
          <p:cNvSpPr txBox="1">
            <a:spLocks noChangeArrowheads="1"/>
          </p:cNvSpPr>
          <p:nvPr/>
        </p:nvSpPr>
        <p:spPr bwMode="auto">
          <a:xfrm>
            <a:off x="5778500" y="4164013"/>
            <a:ext cx="1200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 </a:t>
            </a:r>
            <a:r>
              <a:rPr lang="el-GR">
                <a:latin typeface="Times New Roman" pitchFamily="18" charset="0"/>
              </a:rPr>
              <a:t>π</a:t>
            </a:r>
            <a:r>
              <a:rPr lang="en-US"/>
              <a:t> × 6 </a:t>
            </a:r>
            <a:endParaRPr lang="en-GB"/>
          </a:p>
        </p:txBody>
      </p:sp>
      <p:sp>
        <p:nvSpPr>
          <p:cNvPr id="224283" name="Text Box 27"/>
          <p:cNvSpPr txBox="1">
            <a:spLocks noChangeArrowheads="1"/>
          </p:cNvSpPr>
          <p:nvPr/>
        </p:nvSpPr>
        <p:spPr bwMode="auto">
          <a:xfrm>
            <a:off x="5778500" y="4843463"/>
            <a:ext cx="33845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 </a:t>
            </a:r>
            <a:r>
              <a:rPr lang="en-US" b="1">
                <a:solidFill>
                  <a:srgbClr val="FF6600"/>
                </a:solidFill>
              </a:rPr>
              <a:t>18.85 cm</a:t>
            </a:r>
            <a:r>
              <a:rPr lang="en-US" b="1" baseline="30000">
                <a:solidFill>
                  <a:srgbClr val="FF6600"/>
                </a:solidFill>
              </a:rPr>
              <a:t>2</a:t>
            </a:r>
            <a:r>
              <a:rPr lang="en-US" b="1">
                <a:solidFill>
                  <a:srgbClr val="FF6600"/>
                </a:solidFill>
              </a:rPr>
              <a:t> (to 2 d.p.) </a:t>
            </a:r>
            <a:endParaRPr lang="en-GB" b="1">
              <a:solidFill>
                <a:srgbClr val="FF6600"/>
              </a:solidFill>
            </a:endParaRPr>
          </a:p>
        </p:txBody>
      </p:sp>
      <p:sp>
        <p:nvSpPr>
          <p:cNvPr id="224284" name="Text Box 28"/>
          <p:cNvSpPr txBox="1">
            <a:spLocks noChangeArrowheads="1"/>
          </p:cNvSpPr>
          <p:nvPr/>
        </p:nvSpPr>
        <p:spPr bwMode="auto">
          <a:xfrm>
            <a:off x="630238" y="5486400"/>
            <a:ext cx="75231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We can use this method to find the area of any sector.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22426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22427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428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4283"/>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2428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4282" grpId="0"/>
      <p:bldP spid="224283" grpId="0"/>
      <p:bldP spid="224284" grpId="0"/>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9202" name="PubPieSlice"/>
          <p:cNvSpPr>
            <a:spLocks noEditPoints="1" noChangeArrowheads="1"/>
          </p:cNvSpPr>
          <p:nvPr/>
        </p:nvSpPr>
        <p:spPr bwMode="auto">
          <a:xfrm>
            <a:off x="611188" y="1773238"/>
            <a:ext cx="4102100" cy="4102100"/>
          </a:xfrm>
          <a:custGeom>
            <a:avLst/>
            <a:gdLst>
              <a:gd name="T0" fmla="*/ 2372761 w 21600"/>
              <a:gd name="T1" fmla="*/ 25258 h 21600"/>
              <a:gd name="T2" fmla="*/ 2051050 w 21600"/>
              <a:gd name="T3" fmla="*/ 2051050 h 21600"/>
              <a:gd name="T4" fmla="*/ 241948 w 21600"/>
              <a:gd name="T5" fmla="*/ 1084398 h 21600"/>
              <a:gd name="T6" fmla="*/ 0 60000 65536"/>
              <a:gd name="T7" fmla="*/ 0 60000 65536"/>
              <a:gd name="T8" fmla="*/ 0 60000 65536"/>
              <a:gd name="T9" fmla="*/ 3163 w 21600"/>
              <a:gd name="T10" fmla="*/ 3163 h 21600"/>
              <a:gd name="T11" fmla="*/ 18437 w 21600"/>
              <a:gd name="T12" fmla="*/ 18437 h 21600"/>
            </a:gdLst>
            <a:ahLst/>
            <a:cxnLst>
              <a:cxn ang="T6">
                <a:pos x="T0" y="T1"/>
              </a:cxn>
              <a:cxn ang="T7">
                <a:pos x="T2" y="T3"/>
              </a:cxn>
              <a:cxn ang="T8">
                <a:pos x="T4" y="T5"/>
              </a:cxn>
            </a:cxnLst>
            <a:rect l="T9" t="T10" r="T11" b="T12"/>
            <a:pathLst>
              <a:path w="21600" h="21600">
                <a:moveTo>
                  <a:pt x="12493" y="133"/>
                </a:moveTo>
                <a:cubicBezTo>
                  <a:pt x="11933" y="44"/>
                  <a:pt x="11367" y="0"/>
                  <a:pt x="10800" y="0"/>
                </a:cubicBezTo>
                <a:cubicBezTo>
                  <a:pt x="6814" y="-1"/>
                  <a:pt x="3152" y="2195"/>
                  <a:pt x="1274" y="5710"/>
                </a:cubicBezTo>
                <a:lnTo>
                  <a:pt x="10800" y="10800"/>
                </a:lnTo>
                <a:lnTo>
                  <a:pt x="12493" y="133"/>
                </a:lnTo>
                <a:close/>
              </a:path>
            </a:pathLst>
          </a:custGeom>
          <a:gradFill rotWithShape="1">
            <a:gsLst>
              <a:gs pos="0">
                <a:srgbClr val="FFBD90"/>
              </a:gs>
              <a:gs pos="100000">
                <a:srgbClr val="FF964F"/>
              </a:gs>
            </a:gsLst>
            <a:lin ang="2700000" scaled="1"/>
          </a:gradFill>
          <a:ln>
            <a:noFill/>
          </a:ln>
          <a:effectLst/>
          <a:extLst>
            <a:ext uri="{91240B29-F687-4F45-9708-019B960494DF}">
              <a14:hiddenLine xmlns:a14="http://schemas.microsoft.com/office/drawing/2010/main" w="38100">
                <a:solidFill>
                  <a:srgbClr val="FF6600"/>
                </a:solidFill>
                <a:miter lim="800000"/>
                <a:headEnd/>
                <a:tailEnd/>
              </a14:hiddenLine>
            </a:ext>
            <a:ext uri="{AF507438-7753-43E0-B8FC-AC1667EBCBE1}">
              <a14:hiddenEffects xmlns:a14="http://schemas.microsoft.com/office/drawing/2010/main">
                <a:effectLst>
                  <a:outerShdw dist="107763" dir="2700000" algn="ctr" rotWithShape="0">
                    <a:srgbClr val="808080"/>
                  </a:outerShdw>
                </a:effectLst>
              </a14:hiddenEffects>
            </a:ext>
          </a:extLst>
        </p:spPr>
        <p:txBody>
          <a:bodyPr/>
          <a:lstStyle/>
          <a:p>
            <a:endParaRPr lang="en-US"/>
          </a:p>
        </p:txBody>
      </p:sp>
      <p:sp>
        <p:nvSpPr>
          <p:cNvPr id="179203" name="Text Box 3"/>
          <p:cNvSpPr txBox="1">
            <a:spLocks noChangeArrowheads="1"/>
          </p:cNvSpPr>
          <p:nvPr/>
        </p:nvSpPr>
        <p:spPr bwMode="auto">
          <a:xfrm>
            <a:off x="5127625" y="3105150"/>
            <a:ext cx="3527425"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spcBef>
                <a:spcPct val="50000"/>
              </a:spcBef>
            </a:pPr>
            <a:r>
              <a:rPr lang="en-US"/>
              <a:t>                                                                    	         a </a:t>
            </a:r>
            <a:r>
              <a:rPr lang="en-US" b="1">
                <a:solidFill>
                  <a:srgbClr val="FF6600"/>
                </a:solidFill>
              </a:rPr>
              <a:t>sector</a:t>
            </a:r>
            <a:r>
              <a:rPr lang="en-US"/>
              <a:t> is formed.                                                             </a:t>
            </a:r>
            <a:endParaRPr lang="en-GB"/>
          </a:p>
        </p:txBody>
      </p:sp>
      <p:pic>
        <p:nvPicPr>
          <p:cNvPr id="30724" name="Picture 4"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5" name="Picture 5"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6" name="Rectangle 6"/>
          <p:cNvSpPr>
            <a:spLocks noGrp="1" noChangeArrowheads="1"/>
          </p:cNvSpPr>
          <p:nvPr>
            <p:ph type="title" idx="4294967295"/>
          </p:nvPr>
        </p:nvSpPr>
        <p:spPr>
          <a:xfrm>
            <a:off x="152400" y="152400"/>
            <a:ext cx="7772400" cy="609600"/>
          </a:xfrm>
          <a:noFill/>
        </p:spPr>
        <p:txBody>
          <a:bodyPr/>
          <a:lstStyle/>
          <a:p>
            <a:pPr eaLnBrk="1" hangingPunct="1"/>
            <a:r>
              <a:rPr lang="en-GB" smtClean="0">
                <a:solidFill>
                  <a:srgbClr val="5B0091"/>
                </a:solidFill>
              </a:rPr>
              <a:t>Arcs and sectors</a:t>
            </a:r>
            <a:endParaRPr lang="en-GB" smtClean="0"/>
          </a:p>
        </p:txBody>
      </p:sp>
      <p:sp>
        <p:nvSpPr>
          <p:cNvPr id="30727" name="Oval 7"/>
          <p:cNvSpPr>
            <a:spLocks noChangeArrowheads="1"/>
          </p:cNvSpPr>
          <p:nvPr/>
        </p:nvSpPr>
        <p:spPr bwMode="auto">
          <a:xfrm>
            <a:off x="611188" y="1773238"/>
            <a:ext cx="4103687" cy="4103687"/>
          </a:xfrm>
          <a:prstGeom prst="ellipse">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728" name="Text Box 8"/>
          <p:cNvSpPr txBox="1">
            <a:spLocks noChangeArrowheads="1"/>
          </p:cNvSpPr>
          <p:nvPr/>
        </p:nvSpPr>
        <p:spPr bwMode="auto">
          <a:xfrm>
            <a:off x="5127625" y="1812925"/>
            <a:ext cx="3836988"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An </a:t>
            </a:r>
            <a:r>
              <a:rPr lang="en-US" b="1">
                <a:solidFill>
                  <a:srgbClr val="FF6600"/>
                </a:solidFill>
              </a:rPr>
              <a:t>arc</a:t>
            </a:r>
            <a:r>
              <a:rPr lang="en-US"/>
              <a:t> is a part of the circumference.</a:t>
            </a:r>
            <a:endParaRPr lang="en-GB"/>
          </a:p>
        </p:txBody>
      </p:sp>
      <p:sp>
        <p:nvSpPr>
          <p:cNvPr id="179209" name="Text Box 9"/>
          <p:cNvSpPr txBox="1">
            <a:spLocks noChangeArrowheads="1"/>
          </p:cNvSpPr>
          <p:nvPr/>
        </p:nvSpPr>
        <p:spPr bwMode="auto">
          <a:xfrm>
            <a:off x="5127625" y="3105150"/>
            <a:ext cx="36195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When an arc is bounded by two </a:t>
            </a:r>
            <a:r>
              <a:rPr lang="en-US" b="1">
                <a:solidFill>
                  <a:srgbClr val="FF6600"/>
                </a:solidFill>
              </a:rPr>
              <a:t>radii</a:t>
            </a:r>
            <a:endParaRPr lang="en-GB" b="1">
              <a:solidFill>
                <a:srgbClr val="FF6600"/>
              </a:solidFill>
            </a:endParaRPr>
          </a:p>
        </p:txBody>
      </p:sp>
      <p:sp>
        <p:nvSpPr>
          <p:cNvPr id="179210" name="Text Box 10"/>
          <p:cNvSpPr txBox="1">
            <a:spLocks noChangeArrowheads="1"/>
          </p:cNvSpPr>
          <p:nvPr/>
        </p:nvSpPr>
        <p:spPr bwMode="auto">
          <a:xfrm>
            <a:off x="1187450" y="1557338"/>
            <a:ext cx="6080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arc</a:t>
            </a:r>
            <a:endParaRPr lang="en-GB"/>
          </a:p>
        </p:txBody>
      </p:sp>
      <p:sp>
        <p:nvSpPr>
          <p:cNvPr id="179211" name="Text Box 11"/>
          <p:cNvSpPr txBox="1">
            <a:spLocks noChangeArrowheads="1"/>
          </p:cNvSpPr>
          <p:nvPr/>
        </p:nvSpPr>
        <p:spPr bwMode="auto">
          <a:xfrm>
            <a:off x="2843213" y="3068638"/>
            <a:ext cx="10144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sector</a:t>
            </a:r>
            <a:endParaRPr lang="en-GB"/>
          </a:p>
        </p:txBody>
      </p:sp>
      <p:sp>
        <p:nvSpPr>
          <p:cNvPr id="179212" name="Arc 12"/>
          <p:cNvSpPr>
            <a:spLocks/>
          </p:cNvSpPr>
          <p:nvPr/>
        </p:nvSpPr>
        <p:spPr bwMode="auto">
          <a:xfrm>
            <a:off x="854075" y="1778000"/>
            <a:ext cx="2138363" cy="2051050"/>
          </a:xfrm>
          <a:custGeom>
            <a:avLst/>
            <a:gdLst>
              <a:gd name="T0" fmla="*/ 0 w 22514"/>
              <a:gd name="T1" fmla="*/ 1088386 h 21600"/>
              <a:gd name="T2" fmla="*/ 2138363 w 22514"/>
              <a:gd name="T3" fmla="*/ 26208 h 21600"/>
              <a:gd name="T4" fmla="*/ 1811539 w 22514"/>
              <a:gd name="T5" fmla="*/ 2051050 h 21600"/>
              <a:gd name="T6" fmla="*/ 0 60000 65536"/>
              <a:gd name="T7" fmla="*/ 0 60000 65536"/>
              <a:gd name="T8" fmla="*/ 0 60000 65536"/>
            </a:gdLst>
            <a:ahLst/>
            <a:cxnLst>
              <a:cxn ang="T6">
                <a:pos x="T0" y="T1"/>
              </a:cxn>
              <a:cxn ang="T7">
                <a:pos x="T2" y="T3"/>
              </a:cxn>
              <a:cxn ang="T8">
                <a:pos x="T4" y="T5"/>
              </a:cxn>
            </a:cxnLst>
            <a:rect l="0" t="0" r="r" b="b"/>
            <a:pathLst>
              <a:path w="22514" h="21600" fill="none" extrusionOk="0">
                <a:moveTo>
                  <a:pt x="-1" y="11461"/>
                </a:moveTo>
                <a:cubicBezTo>
                  <a:pt x="3749" y="4408"/>
                  <a:pt x="11085" y="-1"/>
                  <a:pt x="19073" y="0"/>
                </a:cubicBezTo>
                <a:cubicBezTo>
                  <a:pt x="20225" y="0"/>
                  <a:pt x="21376" y="92"/>
                  <a:pt x="22514" y="275"/>
                </a:cubicBezTo>
              </a:path>
              <a:path w="22514" h="21600" stroke="0" extrusionOk="0">
                <a:moveTo>
                  <a:pt x="-1" y="11461"/>
                </a:moveTo>
                <a:cubicBezTo>
                  <a:pt x="3749" y="4408"/>
                  <a:pt x="11085" y="-1"/>
                  <a:pt x="19073" y="0"/>
                </a:cubicBezTo>
                <a:cubicBezTo>
                  <a:pt x="20225" y="0"/>
                  <a:pt x="21376" y="92"/>
                  <a:pt x="22514" y="275"/>
                </a:cubicBezTo>
                <a:lnTo>
                  <a:pt x="19073" y="21600"/>
                </a:lnTo>
                <a:lnTo>
                  <a:pt x="-1" y="11461"/>
                </a:lnTo>
                <a:close/>
              </a:path>
            </a:pathLst>
          </a:custGeom>
          <a:noFill/>
          <a:ln w="57150">
            <a:solidFill>
              <a:srgbClr val="FF66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9213" name="Freeform 13"/>
          <p:cNvSpPr>
            <a:spLocks/>
          </p:cNvSpPr>
          <p:nvPr/>
        </p:nvSpPr>
        <p:spPr bwMode="auto">
          <a:xfrm>
            <a:off x="2660650" y="1784350"/>
            <a:ext cx="330200" cy="2051050"/>
          </a:xfrm>
          <a:custGeom>
            <a:avLst/>
            <a:gdLst>
              <a:gd name="T0" fmla="*/ 0 w 208"/>
              <a:gd name="T1" fmla="*/ 2051050 h 1292"/>
              <a:gd name="T2" fmla="*/ 330200 w 208"/>
              <a:gd name="T3" fmla="*/ 0 h 1292"/>
              <a:gd name="T4" fmla="*/ 0 60000 65536"/>
              <a:gd name="T5" fmla="*/ 0 60000 65536"/>
            </a:gdLst>
            <a:ahLst/>
            <a:cxnLst>
              <a:cxn ang="T4">
                <a:pos x="T0" y="T1"/>
              </a:cxn>
              <a:cxn ang="T5">
                <a:pos x="T2" y="T3"/>
              </a:cxn>
            </a:cxnLst>
            <a:rect l="0" t="0" r="r" b="b"/>
            <a:pathLst>
              <a:path w="208" h="1292">
                <a:moveTo>
                  <a:pt x="0" y="1292"/>
                </a:moveTo>
                <a:lnTo>
                  <a:pt x="208" y="0"/>
                </a:lnTo>
              </a:path>
            </a:pathLst>
          </a:custGeom>
          <a:noFill/>
          <a:ln w="38100" cmpd="sng">
            <a:solidFill>
              <a:srgbClr val="FF6600"/>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9214" name="Freeform 14"/>
          <p:cNvSpPr>
            <a:spLocks/>
          </p:cNvSpPr>
          <p:nvPr/>
        </p:nvSpPr>
        <p:spPr bwMode="auto">
          <a:xfrm>
            <a:off x="838200" y="2851150"/>
            <a:ext cx="1828800" cy="977900"/>
          </a:xfrm>
          <a:custGeom>
            <a:avLst/>
            <a:gdLst>
              <a:gd name="T0" fmla="*/ 1828800 w 1152"/>
              <a:gd name="T1" fmla="*/ 977900 h 616"/>
              <a:gd name="T2" fmla="*/ 0 w 1152"/>
              <a:gd name="T3" fmla="*/ 0 h 616"/>
              <a:gd name="T4" fmla="*/ 0 60000 65536"/>
              <a:gd name="T5" fmla="*/ 0 60000 65536"/>
            </a:gdLst>
            <a:ahLst/>
            <a:cxnLst>
              <a:cxn ang="T4">
                <a:pos x="T0" y="T1"/>
              </a:cxn>
              <a:cxn ang="T5">
                <a:pos x="T2" y="T3"/>
              </a:cxn>
            </a:cxnLst>
            <a:rect l="0" t="0" r="r" b="b"/>
            <a:pathLst>
              <a:path w="1152" h="616">
                <a:moveTo>
                  <a:pt x="1152" y="616"/>
                </a:moveTo>
                <a:lnTo>
                  <a:pt x="0" y="0"/>
                </a:lnTo>
              </a:path>
            </a:pathLst>
          </a:custGeom>
          <a:noFill/>
          <a:ln w="38100" cmpd="sng">
            <a:solidFill>
              <a:srgbClr val="FF6600"/>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79212"/>
                                        </p:tgtEl>
                                        <p:attrNameLst>
                                          <p:attrName>style.visibility</p:attrName>
                                        </p:attrNameLst>
                                      </p:cBhvr>
                                      <p:to>
                                        <p:strVal val="visible"/>
                                      </p:to>
                                    </p:set>
                                    <p:animEffect transition="in" filter="wipe(down)">
                                      <p:cBhvr>
                                        <p:cTn id="7" dur="500"/>
                                        <p:tgtEl>
                                          <p:spTgt spid="179212"/>
                                        </p:tgtEl>
                                      </p:cBhvr>
                                    </p:animEffect>
                                  </p:childTnLst>
                                </p:cTn>
                              </p:par>
                            </p:childTnLst>
                          </p:cTn>
                        </p:par>
                        <p:par>
                          <p:cTn id="8" fill="hold" nodeType="afterGroup">
                            <p:stCondLst>
                              <p:cond delay="500"/>
                            </p:stCondLst>
                            <p:childTnLst>
                              <p:par>
                                <p:cTn id="9" presetID="1" presetClass="entr" presetSubtype="0" fill="hold" grpId="0" nodeType="afterEffect">
                                  <p:stCondLst>
                                    <p:cond delay="0"/>
                                  </p:stCondLst>
                                  <p:childTnLst>
                                    <p:set>
                                      <p:cBhvr>
                                        <p:cTn id="10" dur="1" fill="hold">
                                          <p:stCondLst>
                                            <p:cond delay="0"/>
                                          </p:stCondLst>
                                        </p:cTn>
                                        <p:tgtEl>
                                          <p:spTgt spid="17921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9209"/>
                                        </p:tgtEl>
                                        <p:attrNameLst>
                                          <p:attrName>style.visibility</p:attrName>
                                        </p:attrNameLst>
                                      </p:cBhvr>
                                      <p:to>
                                        <p:strVal val="visible"/>
                                      </p:to>
                                    </p:set>
                                  </p:childTnLst>
                                </p:cTn>
                              </p:par>
                            </p:childTnLst>
                          </p:cTn>
                        </p:par>
                        <p:par>
                          <p:cTn id="15" fill="hold" nodeType="afterGroup">
                            <p:stCondLst>
                              <p:cond delay="0"/>
                            </p:stCondLst>
                            <p:childTnLst>
                              <p:par>
                                <p:cTn id="16" presetID="22" presetClass="entr" presetSubtype="4" fill="hold" grpId="0" nodeType="afterEffect">
                                  <p:stCondLst>
                                    <p:cond delay="0"/>
                                  </p:stCondLst>
                                  <p:childTnLst>
                                    <p:set>
                                      <p:cBhvr>
                                        <p:cTn id="17" dur="1" fill="hold">
                                          <p:stCondLst>
                                            <p:cond delay="0"/>
                                          </p:stCondLst>
                                        </p:cTn>
                                        <p:tgtEl>
                                          <p:spTgt spid="179213"/>
                                        </p:tgtEl>
                                        <p:attrNameLst>
                                          <p:attrName>style.visibility</p:attrName>
                                        </p:attrNameLst>
                                      </p:cBhvr>
                                      <p:to>
                                        <p:strVal val="visible"/>
                                      </p:to>
                                    </p:set>
                                    <p:animEffect transition="in" filter="wipe(down)">
                                      <p:cBhvr>
                                        <p:cTn id="18" dur="500"/>
                                        <p:tgtEl>
                                          <p:spTgt spid="179213"/>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179214"/>
                                        </p:tgtEl>
                                        <p:attrNameLst>
                                          <p:attrName>style.visibility</p:attrName>
                                        </p:attrNameLst>
                                      </p:cBhvr>
                                      <p:to>
                                        <p:strVal val="visible"/>
                                      </p:to>
                                    </p:set>
                                    <p:animEffect transition="in" filter="wipe(down)">
                                      <p:cBhvr>
                                        <p:cTn id="21" dur="500"/>
                                        <p:tgtEl>
                                          <p:spTgt spid="179214"/>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179203"/>
                                        </p:tgtEl>
                                        <p:attrNameLst>
                                          <p:attrName>style.visibility</p:attrName>
                                        </p:attrNameLst>
                                      </p:cBhvr>
                                      <p:to>
                                        <p:strVal val="visible"/>
                                      </p:to>
                                    </p:set>
                                  </p:childTnLst>
                                </p:cTn>
                              </p:par>
                            </p:childTnLst>
                          </p:cTn>
                        </p:par>
                        <p:par>
                          <p:cTn id="26" fill="hold" nodeType="afterGroup">
                            <p:stCondLst>
                              <p:cond delay="0"/>
                            </p:stCondLst>
                            <p:childTnLst>
                              <p:par>
                                <p:cTn id="27" presetID="1" presetClass="entr" presetSubtype="0" fill="hold" grpId="0" nodeType="afterEffect">
                                  <p:stCondLst>
                                    <p:cond delay="0"/>
                                  </p:stCondLst>
                                  <p:childTnLst>
                                    <p:set>
                                      <p:cBhvr>
                                        <p:cTn id="28" dur="1" fill="hold">
                                          <p:stCondLst>
                                            <p:cond delay="0"/>
                                          </p:stCondLst>
                                        </p:cTn>
                                        <p:tgtEl>
                                          <p:spTgt spid="179202"/>
                                        </p:tgtEl>
                                        <p:attrNameLst>
                                          <p:attrName>style.visibility</p:attrName>
                                        </p:attrNameLst>
                                      </p:cBhvr>
                                      <p:to>
                                        <p:strVal val="visible"/>
                                      </p:to>
                                    </p:set>
                                  </p:childTnLst>
                                </p:cTn>
                              </p:par>
                            </p:childTnLst>
                          </p:cTn>
                        </p:par>
                        <p:par>
                          <p:cTn id="29" fill="hold" nodeType="afterGroup">
                            <p:stCondLst>
                              <p:cond delay="0"/>
                            </p:stCondLst>
                            <p:childTnLst>
                              <p:par>
                                <p:cTn id="30" presetID="1" presetClass="entr" presetSubtype="0" fill="hold" grpId="0" nodeType="afterEffect">
                                  <p:stCondLst>
                                    <p:cond delay="0"/>
                                  </p:stCondLst>
                                  <p:childTnLst>
                                    <p:set>
                                      <p:cBhvr>
                                        <p:cTn id="31" dur="1" fill="hold">
                                          <p:stCondLst>
                                            <p:cond delay="0"/>
                                          </p:stCondLst>
                                        </p:cTn>
                                        <p:tgtEl>
                                          <p:spTgt spid="1792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9202" grpId="0" animBg="1"/>
      <p:bldP spid="179203" grpId="0"/>
      <p:bldP spid="179209" grpId="0"/>
      <p:bldP spid="179210" grpId="0"/>
      <p:bldP spid="179211" grpId="0"/>
      <p:bldP spid="179212" grpId="0" animBg="1"/>
      <p:bldP spid="179213" grpId="0" animBg="1"/>
      <p:bldP spid="179214" grpId="0" animBg="1"/>
    </p:bldLst>
  </p:timing>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5538" name="Picture 7"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39" name="Picture 8"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40" name="Rectangle 9"/>
          <p:cNvSpPr>
            <a:spLocks noGrp="1" noChangeArrowheads="1"/>
          </p:cNvSpPr>
          <p:nvPr>
            <p:ph type="title" idx="4294967295"/>
          </p:nvPr>
        </p:nvSpPr>
        <p:spPr>
          <a:xfrm>
            <a:off x="150813" y="150813"/>
            <a:ext cx="7805737" cy="633412"/>
          </a:xfrm>
          <a:noFill/>
        </p:spPr>
        <p:txBody>
          <a:bodyPr/>
          <a:lstStyle/>
          <a:p>
            <a:pPr eaLnBrk="1" hangingPunct="1"/>
            <a:r>
              <a:rPr lang="en-US" smtClean="0"/>
              <a:t>Finding the area of a sector</a:t>
            </a:r>
            <a:endParaRPr lang="en-GB" smtClean="0"/>
          </a:p>
        </p:txBody>
      </p:sp>
      <p:sp>
        <p:nvSpPr>
          <p:cNvPr id="65541" name="Text Box 29"/>
          <p:cNvSpPr txBox="1">
            <a:spLocks noChangeArrowheads="1"/>
          </p:cNvSpPr>
          <p:nvPr/>
        </p:nvSpPr>
        <p:spPr bwMode="auto">
          <a:xfrm>
            <a:off x="395288" y="4340225"/>
            <a:ext cx="77057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For any circle with radius </a:t>
            </a:r>
            <a:r>
              <a:rPr lang="en-GB" i="1">
                <a:latin typeface="Times New Roman" pitchFamily="18" charset="0"/>
              </a:rPr>
              <a:t>r </a:t>
            </a:r>
            <a:r>
              <a:rPr lang="en-GB"/>
              <a:t>and angle at the centre</a:t>
            </a:r>
            <a:r>
              <a:rPr lang="en-GB" i="1">
                <a:latin typeface="Times New Roman" pitchFamily="18" charset="0"/>
              </a:rPr>
              <a:t> </a:t>
            </a:r>
            <a:r>
              <a:rPr lang="el-GR">
                <a:latin typeface="Times New Roman" pitchFamily="18" charset="0"/>
                <a:cs typeface="Times New Roman" pitchFamily="18" charset="0"/>
              </a:rPr>
              <a:t>θ</a:t>
            </a:r>
            <a:r>
              <a:rPr lang="en-GB"/>
              <a:t>, </a:t>
            </a:r>
          </a:p>
        </p:txBody>
      </p:sp>
      <p:grpSp>
        <p:nvGrpSpPr>
          <p:cNvPr id="234575" name="Group 79"/>
          <p:cNvGrpSpPr>
            <a:grpSpLocks/>
          </p:cNvGrpSpPr>
          <p:nvPr/>
        </p:nvGrpSpPr>
        <p:grpSpPr bwMode="auto">
          <a:xfrm>
            <a:off x="1908175" y="4724400"/>
            <a:ext cx="4562475" cy="852488"/>
            <a:chOff x="1202" y="2976"/>
            <a:chExt cx="2874" cy="537"/>
          </a:xfrm>
        </p:grpSpPr>
        <p:sp>
          <p:nvSpPr>
            <p:cNvPr id="65563" name="Text Box 41"/>
            <p:cNvSpPr txBox="1">
              <a:spLocks noChangeArrowheads="1"/>
            </p:cNvSpPr>
            <p:nvPr/>
          </p:nvSpPr>
          <p:spPr bwMode="auto">
            <a:xfrm>
              <a:off x="1202" y="3101"/>
              <a:ext cx="193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Area of sector AOB =</a:t>
              </a:r>
            </a:p>
          </p:txBody>
        </p:sp>
        <p:grpSp>
          <p:nvGrpSpPr>
            <p:cNvPr id="65564" name="Group 42"/>
            <p:cNvGrpSpPr>
              <a:grpSpLocks/>
            </p:cNvGrpSpPr>
            <p:nvPr/>
          </p:nvGrpSpPr>
          <p:grpSpPr bwMode="auto">
            <a:xfrm>
              <a:off x="3109" y="2976"/>
              <a:ext cx="437" cy="537"/>
              <a:chOff x="2987" y="2400"/>
              <a:chExt cx="437" cy="537"/>
            </a:xfrm>
          </p:grpSpPr>
          <p:sp>
            <p:nvSpPr>
              <p:cNvPr id="65566" name="Text Box 43"/>
              <p:cNvSpPr txBox="1">
                <a:spLocks noChangeArrowheads="1"/>
              </p:cNvSpPr>
              <p:nvPr/>
            </p:nvSpPr>
            <p:spPr bwMode="auto">
              <a:xfrm>
                <a:off x="3101" y="2400"/>
                <a:ext cx="20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l-GR">
                    <a:latin typeface="Times New Roman" pitchFamily="18" charset="0"/>
                    <a:cs typeface="Times New Roman" pitchFamily="18" charset="0"/>
                  </a:rPr>
                  <a:t>θ</a:t>
                </a:r>
              </a:p>
            </p:txBody>
          </p:sp>
          <p:sp>
            <p:nvSpPr>
              <p:cNvPr id="65567" name="Line 44"/>
              <p:cNvSpPr>
                <a:spLocks noChangeShapeType="1"/>
              </p:cNvSpPr>
              <p:nvPr/>
            </p:nvSpPr>
            <p:spPr bwMode="auto">
              <a:xfrm>
                <a:off x="3001" y="2659"/>
                <a:ext cx="408"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5568" name="Text Box 45"/>
              <p:cNvSpPr txBox="1">
                <a:spLocks noChangeArrowheads="1"/>
              </p:cNvSpPr>
              <p:nvPr/>
            </p:nvSpPr>
            <p:spPr bwMode="auto">
              <a:xfrm>
                <a:off x="2987" y="2649"/>
                <a:ext cx="437"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360</a:t>
                </a:r>
              </a:p>
            </p:txBody>
          </p:sp>
        </p:grpSp>
        <p:sp>
          <p:nvSpPr>
            <p:cNvPr id="65565" name="Text Box 46"/>
            <p:cNvSpPr txBox="1">
              <a:spLocks noChangeArrowheads="1"/>
            </p:cNvSpPr>
            <p:nvPr/>
          </p:nvSpPr>
          <p:spPr bwMode="auto">
            <a:xfrm>
              <a:off x="3553" y="3102"/>
              <a:ext cx="5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 </a:t>
              </a:r>
              <a:r>
                <a:rPr lang="el-GR" i="1">
                  <a:latin typeface="Times New Roman" pitchFamily="18" charset="0"/>
                  <a:cs typeface="Times New Roman" pitchFamily="18" charset="0"/>
                </a:rPr>
                <a:t>π</a:t>
              </a:r>
              <a:r>
                <a:rPr lang="en-GB" i="1">
                  <a:latin typeface="Times New Roman" pitchFamily="18" charset="0"/>
                  <a:cs typeface="Times New Roman" pitchFamily="18" charset="0"/>
                </a:rPr>
                <a:t>r</a:t>
              </a:r>
              <a:r>
                <a:rPr lang="en-GB" baseline="30000">
                  <a:cs typeface="Times New Roman" pitchFamily="18" charset="0"/>
                </a:rPr>
                <a:t>2</a:t>
              </a:r>
              <a:endParaRPr lang="el-GR" baseline="30000">
                <a:cs typeface="Times New Roman" pitchFamily="18" charset="0"/>
              </a:endParaRPr>
            </a:p>
          </p:txBody>
        </p:sp>
      </p:grpSp>
      <p:grpSp>
        <p:nvGrpSpPr>
          <p:cNvPr id="65543" name="Group 68"/>
          <p:cNvGrpSpPr>
            <a:grpSpLocks/>
          </p:cNvGrpSpPr>
          <p:nvPr/>
        </p:nvGrpSpPr>
        <p:grpSpPr bwMode="auto">
          <a:xfrm>
            <a:off x="3081338" y="908050"/>
            <a:ext cx="2981325" cy="3287713"/>
            <a:chOff x="385" y="618"/>
            <a:chExt cx="1878" cy="2071"/>
          </a:xfrm>
        </p:grpSpPr>
        <p:sp>
          <p:nvSpPr>
            <p:cNvPr id="65554" name="PubPieSlice"/>
            <p:cNvSpPr>
              <a:spLocks noEditPoints="1" noChangeArrowheads="1"/>
            </p:cNvSpPr>
            <p:nvPr/>
          </p:nvSpPr>
          <p:spPr bwMode="auto">
            <a:xfrm>
              <a:off x="385" y="811"/>
              <a:ext cx="1877" cy="1877"/>
            </a:xfrm>
            <a:custGeom>
              <a:avLst/>
              <a:gdLst>
                <a:gd name="T0" fmla="*/ 1395 w 21600"/>
                <a:gd name="T1" fmla="*/ 118 h 21600"/>
                <a:gd name="T2" fmla="*/ 939 w 21600"/>
                <a:gd name="T3" fmla="*/ 939 h 21600"/>
                <a:gd name="T4" fmla="*/ 472 w 21600"/>
                <a:gd name="T5" fmla="*/ 124 h 21600"/>
                <a:gd name="T6" fmla="*/ 0 60000 65536"/>
                <a:gd name="T7" fmla="*/ 0 60000 65536"/>
                <a:gd name="T8" fmla="*/ 0 60000 65536"/>
                <a:gd name="T9" fmla="*/ 3165 w 21600"/>
                <a:gd name="T10" fmla="*/ 3165 h 21600"/>
                <a:gd name="T11" fmla="*/ 18435 w 21600"/>
                <a:gd name="T12" fmla="*/ 18435 h 21600"/>
              </a:gdLst>
              <a:ahLst/>
              <a:cxnLst>
                <a:cxn ang="T6">
                  <a:pos x="T0" y="T1"/>
                </a:cxn>
                <a:cxn ang="T7">
                  <a:pos x="T2" y="T3"/>
                </a:cxn>
                <a:cxn ang="T8">
                  <a:pos x="T4" y="T5"/>
                </a:cxn>
              </a:cxnLst>
              <a:rect l="T9" t="T10" r="T11" b="T12"/>
              <a:pathLst>
                <a:path w="21600" h="21600">
                  <a:moveTo>
                    <a:pt x="16049" y="1361"/>
                  </a:moveTo>
                  <a:cubicBezTo>
                    <a:pt x="14444" y="468"/>
                    <a:pt x="12637" y="0"/>
                    <a:pt x="10800" y="0"/>
                  </a:cubicBezTo>
                  <a:cubicBezTo>
                    <a:pt x="8917" y="-1"/>
                    <a:pt x="7067" y="492"/>
                    <a:pt x="5434" y="1427"/>
                  </a:cubicBezTo>
                  <a:lnTo>
                    <a:pt x="10800" y="10800"/>
                  </a:lnTo>
                  <a:lnTo>
                    <a:pt x="16049" y="1361"/>
                  </a:lnTo>
                  <a:close/>
                </a:path>
              </a:pathLst>
            </a:custGeom>
            <a:solidFill>
              <a:srgbClr val="FFEB97"/>
            </a:solidFill>
            <a:ln w="28575">
              <a:solidFill>
                <a:schemeClr val="tx1"/>
              </a:solidFill>
              <a:miter lim="800000"/>
              <a:headEnd/>
              <a:tailEnd/>
            </a:ln>
            <a:effectLst/>
            <a:extLst>
              <a:ext uri="{AF507438-7753-43E0-B8FC-AC1667EBCBE1}">
                <a14:hiddenEffects xmlns:a14="http://schemas.microsoft.com/office/drawing/2010/main">
                  <a:effectLst>
                    <a:outerShdw dist="107763" dir="2700000" algn="ctr" rotWithShape="0">
                      <a:srgbClr val="808080"/>
                    </a:outerShdw>
                  </a:effectLst>
                </a14:hiddenEffects>
              </a:ext>
            </a:extLst>
          </p:spPr>
          <p:txBody>
            <a:bodyPr/>
            <a:lstStyle/>
            <a:p>
              <a:endParaRPr lang="en-US"/>
            </a:p>
          </p:txBody>
        </p:sp>
        <p:sp>
          <p:nvSpPr>
            <p:cNvPr id="65555" name="Text Box 60"/>
            <p:cNvSpPr txBox="1">
              <a:spLocks noChangeArrowheads="1"/>
            </p:cNvSpPr>
            <p:nvPr/>
          </p:nvSpPr>
          <p:spPr bwMode="auto">
            <a:xfrm>
              <a:off x="707" y="618"/>
              <a:ext cx="24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a:t>
              </a:r>
              <a:endParaRPr lang="en-GB"/>
            </a:p>
          </p:txBody>
        </p:sp>
        <p:sp>
          <p:nvSpPr>
            <p:cNvPr id="65556" name="Text Box 61"/>
            <p:cNvSpPr txBox="1">
              <a:spLocks noChangeArrowheads="1"/>
            </p:cNvSpPr>
            <p:nvPr/>
          </p:nvSpPr>
          <p:spPr bwMode="auto">
            <a:xfrm>
              <a:off x="1707" y="618"/>
              <a:ext cx="24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B</a:t>
              </a:r>
              <a:endParaRPr lang="en-GB"/>
            </a:p>
          </p:txBody>
        </p:sp>
        <p:sp>
          <p:nvSpPr>
            <p:cNvPr id="65557" name="Oval 62"/>
            <p:cNvSpPr>
              <a:spLocks noChangeArrowheads="1"/>
            </p:cNvSpPr>
            <p:nvPr/>
          </p:nvSpPr>
          <p:spPr bwMode="auto">
            <a:xfrm rot="-5400000">
              <a:off x="385" y="811"/>
              <a:ext cx="1878" cy="1878"/>
            </a:xfrm>
            <a:prstGeom prst="ellipse">
              <a:avLst/>
            </a:prstGeom>
            <a:noFill/>
            <a:ln w="28575">
              <a:solidFill>
                <a:schemeClr val="tx1"/>
              </a:solidFill>
              <a:prstDash val="sysDot"/>
              <a:round/>
              <a:headEnd/>
              <a:tailEnd/>
            </a:ln>
            <a:effectLst/>
            <a:extLst>
              <a:ext uri="{909E8E84-426E-40DD-AFC4-6F175D3DCCD1}">
                <a14:hiddenFill xmlns:a14="http://schemas.microsoft.com/office/drawing/2010/main">
                  <a:gradFill rotWithShape="1">
                    <a:gsLst>
                      <a:gs pos="0">
                        <a:srgbClr val="FFEA93"/>
                      </a:gs>
                      <a:gs pos="100000">
                        <a:srgbClr val="FFF8D9"/>
                      </a:gs>
                    </a:gsLst>
                    <a:lin ang="18900000" scaled="1"/>
                  </a:gra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558" name="Oval 63"/>
            <p:cNvSpPr>
              <a:spLocks noChangeArrowheads="1"/>
            </p:cNvSpPr>
            <p:nvPr/>
          </p:nvSpPr>
          <p:spPr bwMode="auto">
            <a:xfrm rot="-5400000">
              <a:off x="1305" y="1731"/>
              <a:ext cx="39" cy="39"/>
            </a:xfrm>
            <a:prstGeom prst="ellipse">
              <a:avLst/>
            </a:prstGeom>
            <a:solidFill>
              <a:schemeClr val="tx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559" name="Text Box 64"/>
            <p:cNvSpPr txBox="1">
              <a:spLocks noChangeArrowheads="1"/>
            </p:cNvSpPr>
            <p:nvPr/>
          </p:nvSpPr>
          <p:spPr bwMode="auto">
            <a:xfrm>
              <a:off x="930" y="1326"/>
              <a:ext cx="191"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i="1">
                  <a:latin typeface="Times New Roman" pitchFamily="18" charset="0"/>
                </a:rPr>
                <a:t>r</a:t>
              </a:r>
            </a:p>
          </p:txBody>
        </p:sp>
        <p:sp>
          <p:nvSpPr>
            <p:cNvPr id="65560" name="Text Box 65"/>
            <p:cNvSpPr txBox="1">
              <a:spLocks noChangeArrowheads="1"/>
            </p:cNvSpPr>
            <p:nvPr/>
          </p:nvSpPr>
          <p:spPr bwMode="auto">
            <a:xfrm>
              <a:off x="1221" y="1269"/>
              <a:ext cx="20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l-GR">
                  <a:latin typeface="Times New Roman" pitchFamily="18" charset="0"/>
                  <a:cs typeface="Times New Roman" pitchFamily="18" charset="0"/>
                </a:rPr>
                <a:t>θ</a:t>
              </a:r>
              <a:endParaRPr lang="en-US">
                <a:latin typeface="Times New Roman" pitchFamily="18" charset="0"/>
                <a:cs typeface="Times New Roman" pitchFamily="18" charset="0"/>
              </a:endParaRPr>
            </a:p>
          </p:txBody>
        </p:sp>
        <p:sp>
          <p:nvSpPr>
            <p:cNvPr id="65561" name="PubPieSlice"/>
            <p:cNvSpPr>
              <a:spLocks noEditPoints="1" noChangeArrowheads="1"/>
            </p:cNvSpPr>
            <p:nvPr/>
          </p:nvSpPr>
          <p:spPr bwMode="auto">
            <a:xfrm>
              <a:off x="1211" y="1636"/>
              <a:ext cx="227" cy="228"/>
            </a:xfrm>
            <a:custGeom>
              <a:avLst/>
              <a:gdLst>
                <a:gd name="T0" fmla="*/ 169 w 21600"/>
                <a:gd name="T1" fmla="*/ 14 h 21600"/>
                <a:gd name="T2" fmla="*/ 114 w 21600"/>
                <a:gd name="T3" fmla="*/ 114 h 21600"/>
                <a:gd name="T4" fmla="*/ 57 w 21600"/>
                <a:gd name="T5" fmla="*/ 15 h 21600"/>
                <a:gd name="T6" fmla="*/ 0 60000 65536"/>
                <a:gd name="T7" fmla="*/ 0 60000 65536"/>
                <a:gd name="T8" fmla="*/ 0 60000 65536"/>
                <a:gd name="T9" fmla="*/ 3140 w 21600"/>
                <a:gd name="T10" fmla="*/ 3126 h 21600"/>
                <a:gd name="T11" fmla="*/ 18460 w 21600"/>
                <a:gd name="T12" fmla="*/ 18474 h 21600"/>
              </a:gdLst>
              <a:ahLst/>
              <a:cxnLst>
                <a:cxn ang="T6">
                  <a:pos x="T0" y="T1"/>
                </a:cxn>
                <a:cxn ang="T7">
                  <a:pos x="T2" y="T3"/>
                </a:cxn>
                <a:cxn ang="T8">
                  <a:pos x="T4" y="T5"/>
                </a:cxn>
              </a:cxnLst>
              <a:rect l="T9" t="T10" r="T11" b="T12"/>
              <a:pathLst>
                <a:path w="21600" h="21600">
                  <a:moveTo>
                    <a:pt x="16049" y="1361"/>
                  </a:moveTo>
                  <a:cubicBezTo>
                    <a:pt x="14444" y="468"/>
                    <a:pt x="12637" y="0"/>
                    <a:pt x="10800" y="0"/>
                  </a:cubicBezTo>
                  <a:cubicBezTo>
                    <a:pt x="8917" y="-1"/>
                    <a:pt x="7067" y="492"/>
                    <a:pt x="5434" y="1427"/>
                  </a:cubicBezTo>
                  <a:lnTo>
                    <a:pt x="10800" y="10800"/>
                  </a:lnTo>
                  <a:lnTo>
                    <a:pt x="16049" y="1361"/>
                  </a:lnTo>
                  <a:close/>
                </a:path>
              </a:pathLst>
            </a:custGeom>
            <a:solidFill>
              <a:srgbClr val="FFCC00"/>
            </a:solidFill>
            <a:ln w="28575">
              <a:solidFill>
                <a:schemeClr val="tx1"/>
              </a:solidFill>
              <a:miter lim="800000"/>
              <a:headEnd/>
              <a:tailEnd/>
            </a:ln>
            <a:effectLst/>
            <a:extLst>
              <a:ext uri="{AF507438-7753-43E0-B8FC-AC1667EBCBE1}">
                <a14:hiddenEffects xmlns:a14="http://schemas.microsoft.com/office/drawing/2010/main">
                  <a:effectLst>
                    <a:outerShdw dist="107763" dir="2700000" algn="ctr" rotWithShape="0">
                      <a:srgbClr val="808080"/>
                    </a:outerShdw>
                  </a:effectLst>
                </a14:hiddenEffects>
              </a:ext>
            </a:extLst>
          </p:spPr>
          <p:txBody>
            <a:bodyPr/>
            <a:lstStyle/>
            <a:p>
              <a:endParaRPr lang="en-US"/>
            </a:p>
          </p:txBody>
        </p:sp>
        <p:sp>
          <p:nvSpPr>
            <p:cNvPr id="65562" name="Text Box 67"/>
            <p:cNvSpPr txBox="1">
              <a:spLocks noChangeArrowheads="1"/>
            </p:cNvSpPr>
            <p:nvPr/>
          </p:nvSpPr>
          <p:spPr bwMode="auto">
            <a:xfrm>
              <a:off x="1286" y="1720"/>
              <a:ext cx="26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O</a:t>
              </a:r>
            </a:p>
          </p:txBody>
        </p:sp>
      </p:grpSp>
      <p:sp>
        <p:nvSpPr>
          <p:cNvPr id="234565" name="Oval 69"/>
          <p:cNvSpPr>
            <a:spLocks noChangeArrowheads="1"/>
          </p:cNvSpPr>
          <p:nvPr/>
        </p:nvSpPr>
        <p:spPr bwMode="auto">
          <a:xfrm>
            <a:off x="5916613" y="4906963"/>
            <a:ext cx="506412" cy="503237"/>
          </a:xfrm>
          <a:prstGeom prst="ellipse">
            <a:avLst/>
          </a:prstGeom>
          <a:noFill/>
          <a:ln w="28575">
            <a:solidFill>
              <a:srgbClr val="FF66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4566" name="Text Box 70"/>
          <p:cNvSpPr txBox="1">
            <a:spLocks noChangeArrowheads="1"/>
          </p:cNvSpPr>
          <p:nvPr/>
        </p:nvSpPr>
        <p:spPr bwMode="auto">
          <a:xfrm>
            <a:off x="6877050" y="4672013"/>
            <a:ext cx="221615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000">
                <a:solidFill>
                  <a:srgbClr val="FF6600"/>
                </a:solidFill>
              </a:rPr>
              <a:t>This is the area of the circle.</a:t>
            </a:r>
          </a:p>
        </p:txBody>
      </p:sp>
      <p:sp>
        <p:nvSpPr>
          <p:cNvPr id="234567" name="Line 71"/>
          <p:cNvSpPr>
            <a:spLocks noChangeShapeType="1"/>
          </p:cNvSpPr>
          <p:nvPr/>
        </p:nvSpPr>
        <p:spPr bwMode="auto">
          <a:xfrm flipH="1">
            <a:off x="6429375" y="5013325"/>
            <a:ext cx="519113" cy="144463"/>
          </a:xfrm>
          <a:prstGeom prst="line">
            <a:avLst/>
          </a:prstGeom>
          <a:noFill/>
          <a:ln w="28575">
            <a:solidFill>
              <a:srgbClr val="FF66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234568" name="Group 72"/>
          <p:cNvGrpSpPr>
            <a:grpSpLocks/>
          </p:cNvGrpSpPr>
          <p:nvPr/>
        </p:nvGrpSpPr>
        <p:grpSpPr bwMode="auto">
          <a:xfrm>
            <a:off x="2663825" y="5661025"/>
            <a:ext cx="3816350" cy="863600"/>
            <a:chOff x="3107" y="1389"/>
            <a:chExt cx="2404" cy="544"/>
          </a:xfrm>
        </p:grpSpPr>
        <p:sp>
          <p:nvSpPr>
            <p:cNvPr id="65548" name="Rectangle 73"/>
            <p:cNvSpPr>
              <a:spLocks noChangeArrowheads="1"/>
            </p:cNvSpPr>
            <p:nvPr/>
          </p:nvSpPr>
          <p:spPr bwMode="auto">
            <a:xfrm>
              <a:off x="3107" y="1389"/>
              <a:ext cx="2404" cy="544"/>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wrap="none" anchor="ctr"/>
            <a:lstStyle/>
            <a:p>
              <a:endParaRPr lang="en-US"/>
            </a:p>
          </p:txBody>
        </p:sp>
        <p:sp>
          <p:nvSpPr>
            <p:cNvPr id="65549" name="Text Box 74"/>
            <p:cNvSpPr txBox="1">
              <a:spLocks noChangeArrowheads="1"/>
            </p:cNvSpPr>
            <p:nvPr/>
          </p:nvSpPr>
          <p:spPr bwMode="auto">
            <a:xfrm>
              <a:off x="3107" y="1518"/>
              <a:ext cx="193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Area of sector AOB =</a:t>
              </a:r>
            </a:p>
          </p:txBody>
        </p:sp>
        <p:grpSp>
          <p:nvGrpSpPr>
            <p:cNvPr id="65550" name="Group 75"/>
            <p:cNvGrpSpPr>
              <a:grpSpLocks/>
            </p:cNvGrpSpPr>
            <p:nvPr/>
          </p:nvGrpSpPr>
          <p:grpSpPr bwMode="auto">
            <a:xfrm>
              <a:off x="5003" y="1393"/>
              <a:ext cx="462" cy="537"/>
              <a:chOff x="2472" y="3573"/>
              <a:chExt cx="462" cy="537"/>
            </a:xfrm>
          </p:grpSpPr>
          <p:sp>
            <p:nvSpPr>
              <p:cNvPr id="65551" name="Text Box 76"/>
              <p:cNvSpPr txBox="1">
                <a:spLocks noChangeArrowheads="1"/>
              </p:cNvSpPr>
              <p:nvPr/>
            </p:nvSpPr>
            <p:spPr bwMode="auto">
              <a:xfrm>
                <a:off x="2472" y="3573"/>
                <a:ext cx="451"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l-GR">
                    <a:latin typeface="Times New Roman" pitchFamily="18" charset="0"/>
                    <a:cs typeface="Times New Roman" pitchFamily="18" charset="0"/>
                  </a:rPr>
                  <a:t>π</a:t>
                </a:r>
                <a:r>
                  <a:rPr lang="en-GB" i="1">
                    <a:latin typeface="Times New Roman" pitchFamily="18" charset="0"/>
                    <a:cs typeface="Times New Roman" pitchFamily="18" charset="0"/>
                  </a:rPr>
                  <a:t>r</a:t>
                </a:r>
                <a:r>
                  <a:rPr lang="en-GB" baseline="30000">
                    <a:cs typeface="Times New Roman" pitchFamily="18" charset="0"/>
                  </a:rPr>
                  <a:t>2</a:t>
                </a:r>
                <a:r>
                  <a:rPr lang="el-GR">
                    <a:latin typeface="Times New Roman" pitchFamily="18" charset="0"/>
                    <a:cs typeface="Times New Roman" pitchFamily="18" charset="0"/>
                  </a:rPr>
                  <a:t>θ</a:t>
                </a:r>
              </a:p>
            </p:txBody>
          </p:sp>
          <p:sp>
            <p:nvSpPr>
              <p:cNvPr id="65552" name="Line 77"/>
              <p:cNvSpPr>
                <a:spLocks noChangeShapeType="1"/>
              </p:cNvSpPr>
              <p:nvPr/>
            </p:nvSpPr>
            <p:spPr bwMode="auto">
              <a:xfrm>
                <a:off x="2511" y="3842"/>
                <a:ext cx="408"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5553" name="Text Box 78"/>
              <p:cNvSpPr txBox="1">
                <a:spLocks noChangeArrowheads="1"/>
              </p:cNvSpPr>
              <p:nvPr/>
            </p:nvSpPr>
            <p:spPr bwMode="auto">
              <a:xfrm>
                <a:off x="2497" y="3822"/>
                <a:ext cx="437"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360</a:t>
                </a:r>
              </a:p>
            </p:txBody>
          </p:sp>
        </p:gr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3457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4566"/>
                                        </p:tgtEl>
                                        <p:attrNameLst>
                                          <p:attrName>style.visibility</p:attrName>
                                        </p:attrNameLst>
                                      </p:cBhvr>
                                      <p:to>
                                        <p:strVal val="visible"/>
                                      </p:to>
                                    </p:set>
                                  </p:childTnLst>
                                </p:cTn>
                              </p:par>
                            </p:childTnLst>
                          </p:cTn>
                        </p:par>
                        <p:par>
                          <p:cTn id="11" fill="hold" nodeType="afterGroup">
                            <p:stCondLst>
                              <p:cond delay="0"/>
                            </p:stCondLst>
                            <p:childTnLst>
                              <p:par>
                                <p:cTn id="12" presetID="22" presetClass="entr" presetSubtype="2" fill="hold" grpId="0" nodeType="afterEffect">
                                  <p:stCondLst>
                                    <p:cond delay="0"/>
                                  </p:stCondLst>
                                  <p:childTnLst>
                                    <p:set>
                                      <p:cBhvr>
                                        <p:cTn id="13" dur="1" fill="hold">
                                          <p:stCondLst>
                                            <p:cond delay="0"/>
                                          </p:stCondLst>
                                        </p:cTn>
                                        <p:tgtEl>
                                          <p:spTgt spid="234567"/>
                                        </p:tgtEl>
                                        <p:attrNameLst>
                                          <p:attrName>style.visibility</p:attrName>
                                        </p:attrNameLst>
                                      </p:cBhvr>
                                      <p:to>
                                        <p:strVal val="visible"/>
                                      </p:to>
                                    </p:set>
                                    <p:animEffect transition="in" filter="wipe(right)">
                                      <p:cBhvr>
                                        <p:cTn id="14" dur="500"/>
                                        <p:tgtEl>
                                          <p:spTgt spid="234567"/>
                                        </p:tgtEl>
                                      </p:cBhvr>
                                    </p:animEffect>
                                  </p:childTnLst>
                                </p:cTn>
                              </p:par>
                            </p:childTnLst>
                          </p:cTn>
                        </p:par>
                        <p:par>
                          <p:cTn id="15" fill="hold" nodeType="afterGroup">
                            <p:stCondLst>
                              <p:cond delay="500"/>
                            </p:stCondLst>
                            <p:childTnLst>
                              <p:par>
                                <p:cTn id="16" presetID="22" presetClass="entr" presetSubtype="2" fill="hold" grpId="0" nodeType="afterEffect">
                                  <p:stCondLst>
                                    <p:cond delay="0"/>
                                  </p:stCondLst>
                                  <p:childTnLst>
                                    <p:set>
                                      <p:cBhvr>
                                        <p:cTn id="17" dur="1" fill="hold">
                                          <p:stCondLst>
                                            <p:cond delay="0"/>
                                          </p:stCondLst>
                                        </p:cTn>
                                        <p:tgtEl>
                                          <p:spTgt spid="234565"/>
                                        </p:tgtEl>
                                        <p:attrNameLst>
                                          <p:attrName>style.visibility</p:attrName>
                                        </p:attrNameLst>
                                      </p:cBhvr>
                                      <p:to>
                                        <p:strVal val="visible"/>
                                      </p:to>
                                    </p:set>
                                    <p:animEffect transition="in" filter="wipe(right)">
                                      <p:cBhvr>
                                        <p:cTn id="18" dur="500"/>
                                        <p:tgtEl>
                                          <p:spTgt spid="234565"/>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345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4565" grpId="0" animBg="1"/>
      <p:bldP spid="234566" grpId="0"/>
      <p:bldP spid="234567" grpId="0" animBg="1"/>
    </p:bldLst>
  </p:timing>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2291" name="Picture 5" descr="right_button">
            <a:hlinkClick r:id="" action="ppaction://hlinkshowjump?jump=next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2" name="Picture 6" descr="left_button">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3" name="Rectangle 7"/>
          <p:cNvSpPr>
            <a:spLocks noGrp="1" noChangeArrowheads="1"/>
          </p:cNvSpPr>
          <p:nvPr>
            <p:ph type="title" idx="4294967295"/>
          </p:nvPr>
        </p:nvSpPr>
        <p:spPr>
          <a:xfrm>
            <a:off x="150813" y="150813"/>
            <a:ext cx="7805737" cy="633412"/>
          </a:xfrm>
          <a:noFill/>
        </p:spPr>
        <p:txBody>
          <a:bodyPr/>
          <a:lstStyle/>
          <a:p>
            <a:pPr eaLnBrk="1" hangingPunct="1"/>
            <a:r>
              <a:rPr lang="en-US" smtClean="0"/>
              <a:t>Finding the area of a sector </a:t>
            </a:r>
            <a:endParaRPr lang="en-GB" smtClean="0"/>
          </a:p>
        </p:txBody>
      </p:sp>
      <p:grpSp>
        <p:nvGrpSpPr>
          <p:cNvPr id="12294" name="Group 27"/>
          <p:cNvGrpSpPr>
            <a:grpSpLocks/>
          </p:cNvGrpSpPr>
          <p:nvPr/>
        </p:nvGrpSpPr>
        <p:grpSpPr bwMode="auto">
          <a:xfrm>
            <a:off x="7304088" y="115888"/>
            <a:ext cx="576262" cy="576262"/>
            <a:chOff x="4601" y="73"/>
            <a:chExt cx="363" cy="363"/>
          </a:xfrm>
        </p:grpSpPr>
        <p:pic>
          <p:nvPicPr>
            <p:cNvPr id="12295" name="Picture 28" descr="flash ico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39" y="108"/>
              <a:ext cx="28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6" name="Oval 29"/>
            <p:cNvSpPr>
              <a:spLocks noChangeAspect="1" noChangeArrowheads="1"/>
            </p:cNvSpPr>
            <p:nvPr/>
          </p:nvSpPr>
          <p:spPr bwMode="auto">
            <a:xfrm>
              <a:off x="4601" y="73"/>
              <a:ext cx="363" cy="363"/>
            </a:xfrm>
            <a:prstGeom prst="ellipse">
              <a:avLst/>
            </a:prstGeom>
            <a:noFill/>
            <a:ln w="127000">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sp>
          <p:nvSpPr>
            <p:cNvPr id="12297" name="Oval 30"/>
            <p:cNvSpPr>
              <a:spLocks noChangeAspect="1" noChangeArrowheads="1"/>
            </p:cNvSpPr>
            <p:nvPr/>
          </p:nvSpPr>
          <p:spPr bwMode="auto">
            <a:xfrm>
              <a:off x="4629" y="106"/>
              <a:ext cx="295" cy="295"/>
            </a:xfrm>
            <a:prstGeom prst="ellipse">
              <a:avLst/>
            </a:prstGeom>
            <a:noFill/>
            <a:ln w="25400">
              <a:solidFill>
                <a:srgbClr val="01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grpSp>
    </p:spTree>
    <p:controls>
      <mc:AlternateContent xmlns:mc="http://schemas.openxmlformats.org/markup-compatibility/2006">
        <mc:Choice xmlns:v="urn:schemas-microsoft-com:vml" Requires="v">
          <p:control spid="12290" r:id="rId2" imgW="9142857" imgH="5257143"/>
        </mc:Choice>
        <mc:Fallback>
          <p:control r:id="rId2" imgW="9142857" imgH="5257143">
            <p:pic>
              <p:nvPicPr>
                <p:cNvPr id="0" name="ShockwaveFlash1"/>
                <p:cNvPicPr preferRelativeResize="0">
                  <a:picLocks noChangeArrowheads="1" noChangeShapeType="1"/>
                </p:cNvPicPr>
                <p:nvPr/>
              </p:nvPicPr>
              <p:blipFill>
                <a:blip r:embed="rId8">
                  <a:extLst>
                    <a:ext uri="{28A0092B-C50C-407E-A947-70E740481C1C}">
                      <a14:useLocalDpi xmlns:a14="http://schemas.microsoft.com/office/drawing/2010/main" val="0"/>
                    </a:ext>
                  </a:extLst>
                </a:blip>
                <a:srcRect/>
                <a:stretch>
                  <a:fillRect/>
                </a:stretch>
              </p:blipFill>
              <p:spPr bwMode="auto">
                <a:xfrm>
                  <a:off x="0" y="908050"/>
                  <a:ext cx="9144000" cy="5257800"/>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6562" name="Picture 2" descr="left_button">
            <a:hlinkClick r:id="" action="ppaction://hlinkshowjump?jump=previous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63" name="Rectangle 3"/>
          <p:cNvSpPr>
            <a:spLocks noGrp="1" noChangeArrowheads="1"/>
          </p:cNvSpPr>
          <p:nvPr>
            <p:ph type="title" idx="4294967295"/>
          </p:nvPr>
        </p:nvSpPr>
        <p:spPr>
          <a:xfrm>
            <a:off x="150813" y="150813"/>
            <a:ext cx="7805737" cy="633412"/>
          </a:xfrm>
          <a:noFill/>
        </p:spPr>
        <p:txBody>
          <a:bodyPr/>
          <a:lstStyle/>
          <a:p>
            <a:pPr eaLnBrk="1" hangingPunct="1"/>
            <a:r>
              <a:rPr lang="en-US" smtClean="0"/>
              <a:t>The area of shapes made from sectors </a:t>
            </a:r>
            <a:endParaRPr lang="en-GB" smtClean="0"/>
          </a:p>
        </p:txBody>
      </p:sp>
      <p:sp>
        <p:nvSpPr>
          <p:cNvPr id="66564" name="Text Box 4"/>
          <p:cNvSpPr txBox="1">
            <a:spLocks noChangeArrowheads="1"/>
          </p:cNvSpPr>
          <p:nvPr/>
        </p:nvSpPr>
        <p:spPr bwMode="auto">
          <a:xfrm>
            <a:off x="646113" y="1052513"/>
            <a:ext cx="7850187" cy="485775"/>
          </a:xfrm>
          <a:prstGeom prst="rect">
            <a:avLst/>
          </a:prstGeom>
          <a:solidFill>
            <a:srgbClr val="FFFFCC"/>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US"/>
              <a:t>Find the area of these shapes on a cm square grid:</a:t>
            </a:r>
            <a:endParaRPr lang="el-GR"/>
          </a:p>
        </p:txBody>
      </p:sp>
      <p:sp>
        <p:nvSpPr>
          <p:cNvPr id="66565" name="PubPieSlice"/>
          <p:cNvSpPr>
            <a:spLocks noEditPoints="1" noChangeArrowheads="1"/>
          </p:cNvSpPr>
          <p:nvPr/>
        </p:nvSpPr>
        <p:spPr bwMode="auto">
          <a:xfrm>
            <a:off x="1311275" y="1797050"/>
            <a:ext cx="1958975" cy="1992313"/>
          </a:xfrm>
          <a:custGeom>
            <a:avLst/>
            <a:gdLst>
              <a:gd name="T0" fmla="*/ 1958975 w 21600"/>
              <a:gd name="T1" fmla="*/ 996157 h 21600"/>
              <a:gd name="T2" fmla="*/ 979488 w 21600"/>
              <a:gd name="T3" fmla="*/ 996157 h 21600"/>
              <a:gd name="T4" fmla="*/ 0 w 21600"/>
              <a:gd name="T5" fmla="*/ 996157 h 21600"/>
              <a:gd name="T6" fmla="*/ 0 60000 65536"/>
              <a:gd name="T7" fmla="*/ 0 60000 65536"/>
              <a:gd name="T8" fmla="*/ 0 60000 65536"/>
              <a:gd name="T9" fmla="*/ 3163 w 21600"/>
              <a:gd name="T10" fmla="*/ 3163 h 21600"/>
              <a:gd name="T11" fmla="*/ 18437 w 21600"/>
              <a:gd name="T12" fmla="*/ 18437 h 21600"/>
            </a:gdLst>
            <a:ahLst/>
            <a:cxnLst>
              <a:cxn ang="T6">
                <a:pos x="T0" y="T1"/>
              </a:cxn>
              <a:cxn ang="T7">
                <a:pos x="T2" y="T3"/>
              </a:cxn>
              <a:cxn ang="T8">
                <a:pos x="T4" y="T5"/>
              </a:cxn>
            </a:cxnLst>
            <a:rect l="T9" t="T10" r="T11" b="T12"/>
            <a:pathLst>
              <a:path w="21600" h="21600">
                <a:moveTo>
                  <a:pt x="21600" y="10800"/>
                </a:moveTo>
                <a:cubicBezTo>
                  <a:pt x="21600" y="4835"/>
                  <a:pt x="16764" y="0"/>
                  <a:pt x="10800" y="0"/>
                </a:cubicBezTo>
                <a:cubicBezTo>
                  <a:pt x="4835" y="0"/>
                  <a:pt x="0" y="4835"/>
                  <a:pt x="0" y="10800"/>
                </a:cubicBezTo>
                <a:lnTo>
                  <a:pt x="10800" y="10800"/>
                </a:lnTo>
                <a:lnTo>
                  <a:pt x="21600" y="10800"/>
                </a:lnTo>
                <a:close/>
              </a:path>
            </a:pathLst>
          </a:custGeom>
          <a:solidFill>
            <a:srgbClr val="FFC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07763" dir="2700000" algn="ctr" rotWithShape="0">
                    <a:srgbClr val="808080"/>
                  </a:outerShdw>
                </a:effectLst>
              </a14:hiddenEffects>
            </a:ext>
          </a:extLst>
        </p:spPr>
        <p:txBody>
          <a:bodyPr/>
          <a:lstStyle/>
          <a:p>
            <a:endParaRPr lang="en-US"/>
          </a:p>
        </p:txBody>
      </p:sp>
      <p:sp>
        <p:nvSpPr>
          <p:cNvPr id="66566" name="PubPieSlice"/>
          <p:cNvSpPr>
            <a:spLocks noEditPoints="1" noChangeArrowheads="1"/>
          </p:cNvSpPr>
          <p:nvPr/>
        </p:nvSpPr>
        <p:spPr bwMode="auto">
          <a:xfrm flipV="1">
            <a:off x="2628900" y="2466975"/>
            <a:ext cx="641350" cy="641350"/>
          </a:xfrm>
          <a:custGeom>
            <a:avLst/>
            <a:gdLst>
              <a:gd name="T0" fmla="*/ 641350 w 21600"/>
              <a:gd name="T1" fmla="*/ 320675 h 21600"/>
              <a:gd name="T2" fmla="*/ 320675 w 21600"/>
              <a:gd name="T3" fmla="*/ 320675 h 21600"/>
              <a:gd name="T4" fmla="*/ 0 w 21600"/>
              <a:gd name="T5" fmla="*/ 320675 h 21600"/>
              <a:gd name="T6" fmla="*/ 0 60000 65536"/>
              <a:gd name="T7" fmla="*/ 0 60000 65536"/>
              <a:gd name="T8" fmla="*/ 0 60000 65536"/>
              <a:gd name="T9" fmla="*/ 3163 w 21600"/>
              <a:gd name="T10" fmla="*/ 3163 h 21600"/>
              <a:gd name="T11" fmla="*/ 18437 w 21600"/>
              <a:gd name="T12" fmla="*/ 18437 h 21600"/>
            </a:gdLst>
            <a:ahLst/>
            <a:cxnLst>
              <a:cxn ang="T6">
                <a:pos x="T0" y="T1"/>
              </a:cxn>
              <a:cxn ang="T7">
                <a:pos x="T2" y="T3"/>
              </a:cxn>
              <a:cxn ang="T8">
                <a:pos x="T4" y="T5"/>
              </a:cxn>
            </a:cxnLst>
            <a:rect l="T9" t="T10" r="T11" b="T12"/>
            <a:pathLst>
              <a:path w="21600" h="21600">
                <a:moveTo>
                  <a:pt x="21600" y="10800"/>
                </a:moveTo>
                <a:cubicBezTo>
                  <a:pt x="21600" y="4835"/>
                  <a:pt x="16764" y="0"/>
                  <a:pt x="10800" y="0"/>
                </a:cubicBezTo>
                <a:cubicBezTo>
                  <a:pt x="4835" y="0"/>
                  <a:pt x="0" y="4835"/>
                  <a:pt x="0" y="10800"/>
                </a:cubicBezTo>
                <a:lnTo>
                  <a:pt x="10800" y="10800"/>
                </a:lnTo>
                <a:lnTo>
                  <a:pt x="21600" y="10800"/>
                </a:lnTo>
                <a:close/>
              </a:path>
            </a:pathLst>
          </a:custGeom>
          <a:solidFill>
            <a:srgbClr val="FFC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07763" dir="2700000" algn="ctr" rotWithShape="0">
                    <a:srgbClr val="808080"/>
                  </a:outerShdw>
                </a:effectLst>
              </a14:hiddenEffects>
            </a:ext>
          </a:extLst>
        </p:spPr>
        <p:txBody>
          <a:bodyPr/>
          <a:lstStyle/>
          <a:p>
            <a:endParaRPr lang="en-US"/>
          </a:p>
        </p:txBody>
      </p:sp>
      <p:sp>
        <p:nvSpPr>
          <p:cNvPr id="66567" name="PubPieSlice"/>
          <p:cNvSpPr>
            <a:spLocks noEditPoints="1" noChangeArrowheads="1"/>
          </p:cNvSpPr>
          <p:nvPr/>
        </p:nvSpPr>
        <p:spPr bwMode="auto">
          <a:xfrm>
            <a:off x="1295400" y="2124075"/>
            <a:ext cx="1344613" cy="1343025"/>
          </a:xfrm>
          <a:custGeom>
            <a:avLst/>
            <a:gdLst>
              <a:gd name="T0" fmla="*/ 1344613 w 21600"/>
              <a:gd name="T1" fmla="*/ 671513 h 21600"/>
              <a:gd name="T2" fmla="*/ 672307 w 21600"/>
              <a:gd name="T3" fmla="*/ 671513 h 21600"/>
              <a:gd name="T4" fmla="*/ 0 w 21600"/>
              <a:gd name="T5" fmla="*/ 671513 h 21600"/>
              <a:gd name="T6" fmla="*/ 0 60000 65536"/>
              <a:gd name="T7" fmla="*/ 0 60000 65536"/>
              <a:gd name="T8" fmla="*/ 0 60000 65536"/>
              <a:gd name="T9" fmla="*/ 3163 w 21600"/>
              <a:gd name="T10" fmla="*/ 3163 h 21600"/>
              <a:gd name="T11" fmla="*/ 18437 w 21600"/>
              <a:gd name="T12" fmla="*/ 18437 h 21600"/>
            </a:gdLst>
            <a:ahLst/>
            <a:cxnLst>
              <a:cxn ang="T6">
                <a:pos x="T0" y="T1"/>
              </a:cxn>
              <a:cxn ang="T7">
                <a:pos x="T2" y="T3"/>
              </a:cxn>
              <a:cxn ang="T8">
                <a:pos x="T4" y="T5"/>
              </a:cxn>
            </a:cxnLst>
            <a:rect l="T9" t="T10" r="T11" b="T12"/>
            <a:pathLst>
              <a:path w="21600" h="21600">
                <a:moveTo>
                  <a:pt x="21600" y="10800"/>
                </a:moveTo>
                <a:cubicBezTo>
                  <a:pt x="21600" y="4835"/>
                  <a:pt x="16764" y="0"/>
                  <a:pt x="10800" y="0"/>
                </a:cubicBezTo>
                <a:cubicBezTo>
                  <a:pt x="4835" y="0"/>
                  <a:pt x="0" y="4835"/>
                  <a:pt x="0" y="10800"/>
                </a:cubicBezTo>
                <a:lnTo>
                  <a:pt x="10800" y="10800"/>
                </a:lnTo>
                <a:lnTo>
                  <a:pt x="21600" y="10800"/>
                </a:lnTo>
                <a:close/>
              </a:path>
            </a:pathLst>
          </a:cu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07763" dir="2700000" algn="ctr" rotWithShape="0">
                    <a:srgbClr val="808080"/>
                  </a:outerShdw>
                </a:effectLst>
              </a14:hiddenEffects>
            </a:ext>
          </a:extLst>
        </p:spPr>
        <p:txBody>
          <a:bodyPr/>
          <a:lstStyle/>
          <a:p>
            <a:endParaRPr lang="en-US"/>
          </a:p>
        </p:txBody>
      </p:sp>
      <p:sp>
        <p:nvSpPr>
          <p:cNvPr id="66568" name="Rectangle 8"/>
          <p:cNvSpPr>
            <a:spLocks noChangeArrowheads="1"/>
          </p:cNvSpPr>
          <p:nvPr/>
        </p:nvSpPr>
        <p:spPr bwMode="auto">
          <a:xfrm>
            <a:off x="1277938" y="1779588"/>
            <a:ext cx="336550" cy="334962"/>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569" name="Rectangle 9"/>
          <p:cNvSpPr>
            <a:spLocks noChangeArrowheads="1"/>
          </p:cNvSpPr>
          <p:nvPr/>
        </p:nvSpPr>
        <p:spPr bwMode="auto">
          <a:xfrm>
            <a:off x="1614488" y="1779588"/>
            <a:ext cx="334962" cy="334962"/>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570" name="Rectangle 10"/>
          <p:cNvSpPr>
            <a:spLocks noChangeArrowheads="1"/>
          </p:cNvSpPr>
          <p:nvPr/>
        </p:nvSpPr>
        <p:spPr bwMode="auto">
          <a:xfrm>
            <a:off x="1949450" y="1779588"/>
            <a:ext cx="336550" cy="334962"/>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571" name="Rectangle 11"/>
          <p:cNvSpPr>
            <a:spLocks noChangeArrowheads="1"/>
          </p:cNvSpPr>
          <p:nvPr/>
        </p:nvSpPr>
        <p:spPr bwMode="auto">
          <a:xfrm>
            <a:off x="2286000" y="1779588"/>
            <a:ext cx="334963" cy="334962"/>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572" name="Rectangle 12"/>
          <p:cNvSpPr>
            <a:spLocks noChangeArrowheads="1"/>
          </p:cNvSpPr>
          <p:nvPr/>
        </p:nvSpPr>
        <p:spPr bwMode="auto">
          <a:xfrm>
            <a:off x="2620963" y="1779588"/>
            <a:ext cx="336550" cy="334962"/>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573" name="Rectangle 13"/>
          <p:cNvSpPr>
            <a:spLocks noChangeArrowheads="1"/>
          </p:cNvSpPr>
          <p:nvPr/>
        </p:nvSpPr>
        <p:spPr bwMode="auto">
          <a:xfrm>
            <a:off x="1277938" y="2114550"/>
            <a:ext cx="336550" cy="336550"/>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574" name="Rectangle 14"/>
          <p:cNvSpPr>
            <a:spLocks noChangeArrowheads="1"/>
          </p:cNvSpPr>
          <p:nvPr/>
        </p:nvSpPr>
        <p:spPr bwMode="auto">
          <a:xfrm>
            <a:off x="1614488" y="2114550"/>
            <a:ext cx="334962" cy="336550"/>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575" name="Rectangle 15"/>
          <p:cNvSpPr>
            <a:spLocks noChangeArrowheads="1"/>
          </p:cNvSpPr>
          <p:nvPr/>
        </p:nvSpPr>
        <p:spPr bwMode="auto">
          <a:xfrm>
            <a:off x="1949450" y="2114550"/>
            <a:ext cx="336550" cy="336550"/>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576" name="Rectangle 16"/>
          <p:cNvSpPr>
            <a:spLocks noChangeArrowheads="1"/>
          </p:cNvSpPr>
          <p:nvPr/>
        </p:nvSpPr>
        <p:spPr bwMode="auto">
          <a:xfrm>
            <a:off x="2286000" y="2114550"/>
            <a:ext cx="334963" cy="336550"/>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577" name="Rectangle 17"/>
          <p:cNvSpPr>
            <a:spLocks noChangeArrowheads="1"/>
          </p:cNvSpPr>
          <p:nvPr/>
        </p:nvSpPr>
        <p:spPr bwMode="auto">
          <a:xfrm>
            <a:off x="2620963" y="2114550"/>
            <a:ext cx="336550" cy="336550"/>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578" name="Rectangle 18"/>
          <p:cNvSpPr>
            <a:spLocks noChangeArrowheads="1"/>
          </p:cNvSpPr>
          <p:nvPr/>
        </p:nvSpPr>
        <p:spPr bwMode="auto">
          <a:xfrm>
            <a:off x="2957513" y="1779588"/>
            <a:ext cx="334962" cy="334962"/>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579" name="Rectangle 19"/>
          <p:cNvSpPr>
            <a:spLocks noChangeArrowheads="1"/>
          </p:cNvSpPr>
          <p:nvPr/>
        </p:nvSpPr>
        <p:spPr bwMode="auto">
          <a:xfrm>
            <a:off x="2957513" y="2114550"/>
            <a:ext cx="334962" cy="336550"/>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580" name="Rectangle 20"/>
          <p:cNvSpPr>
            <a:spLocks noChangeArrowheads="1"/>
          </p:cNvSpPr>
          <p:nvPr/>
        </p:nvSpPr>
        <p:spPr bwMode="auto">
          <a:xfrm>
            <a:off x="1277938" y="2451100"/>
            <a:ext cx="336550" cy="334963"/>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581" name="Rectangle 21"/>
          <p:cNvSpPr>
            <a:spLocks noChangeArrowheads="1"/>
          </p:cNvSpPr>
          <p:nvPr/>
        </p:nvSpPr>
        <p:spPr bwMode="auto">
          <a:xfrm>
            <a:off x="1277938" y="2786063"/>
            <a:ext cx="336550" cy="336550"/>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582" name="Rectangle 22"/>
          <p:cNvSpPr>
            <a:spLocks noChangeArrowheads="1"/>
          </p:cNvSpPr>
          <p:nvPr/>
        </p:nvSpPr>
        <p:spPr bwMode="auto">
          <a:xfrm>
            <a:off x="1614488" y="2451100"/>
            <a:ext cx="334962" cy="334963"/>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583" name="Rectangle 23"/>
          <p:cNvSpPr>
            <a:spLocks noChangeArrowheads="1"/>
          </p:cNvSpPr>
          <p:nvPr/>
        </p:nvSpPr>
        <p:spPr bwMode="auto">
          <a:xfrm>
            <a:off x="1949450" y="2451100"/>
            <a:ext cx="336550" cy="334963"/>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584" name="Rectangle 24"/>
          <p:cNvSpPr>
            <a:spLocks noChangeArrowheads="1"/>
          </p:cNvSpPr>
          <p:nvPr/>
        </p:nvSpPr>
        <p:spPr bwMode="auto">
          <a:xfrm>
            <a:off x="1614488" y="2786063"/>
            <a:ext cx="334962" cy="336550"/>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585" name="Rectangle 25"/>
          <p:cNvSpPr>
            <a:spLocks noChangeArrowheads="1"/>
          </p:cNvSpPr>
          <p:nvPr/>
        </p:nvSpPr>
        <p:spPr bwMode="auto">
          <a:xfrm>
            <a:off x="1949450" y="2786063"/>
            <a:ext cx="336550" cy="336550"/>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586" name="Rectangle 26"/>
          <p:cNvSpPr>
            <a:spLocks noChangeArrowheads="1"/>
          </p:cNvSpPr>
          <p:nvPr/>
        </p:nvSpPr>
        <p:spPr bwMode="auto">
          <a:xfrm>
            <a:off x="2286000" y="2451100"/>
            <a:ext cx="334963" cy="334963"/>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587" name="Rectangle 27"/>
          <p:cNvSpPr>
            <a:spLocks noChangeArrowheads="1"/>
          </p:cNvSpPr>
          <p:nvPr/>
        </p:nvSpPr>
        <p:spPr bwMode="auto">
          <a:xfrm>
            <a:off x="2620963" y="2451100"/>
            <a:ext cx="336550" cy="334963"/>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588" name="Rectangle 28"/>
          <p:cNvSpPr>
            <a:spLocks noChangeArrowheads="1"/>
          </p:cNvSpPr>
          <p:nvPr/>
        </p:nvSpPr>
        <p:spPr bwMode="auto">
          <a:xfrm>
            <a:off x="2286000" y="2786063"/>
            <a:ext cx="334963" cy="336550"/>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589" name="Rectangle 29"/>
          <p:cNvSpPr>
            <a:spLocks noChangeArrowheads="1"/>
          </p:cNvSpPr>
          <p:nvPr/>
        </p:nvSpPr>
        <p:spPr bwMode="auto">
          <a:xfrm>
            <a:off x="2620963" y="2786063"/>
            <a:ext cx="336550" cy="336550"/>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590" name="Rectangle 30"/>
          <p:cNvSpPr>
            <a:spLocks noChangeArrowheads="1"/>
          </p:cNvSpPr>
          <p:nvPr/>
        </p:nvSpPr>
        <p:spPr bwMode="auto">
          <a:xfrm>
            <a:off x="2957513" y="2451100"/>
            <a:ext cx="334962" cy="334963"/>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591" name="Rectangle 31"/>
          <p:cNvSpPr>
            <a:spLocks noChangeArrowheads="1"/>
          </p:cNvSpPr>
          <p:nvPr/>
        </p:nvSpPr>
        <p:spPr bwMode="auto">
          <a:xfrm>
            <a:off x="2957513" y="2786063"/>
            <a:ext cx="334962" cy="336550"/>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592" name="Arc 32"/>
          <p:cNvSpPr>
            <a:spLocks/>
          </p:cNvSpPr>
          <p:nvPr/>
        </p:nvSpPr>
        <p:spPr bwMode="auto">
          <a:xfrm>
            <a:off x="1308100" y="1782763"/>
            <a:ext cx="1968500" cy="1017587"/>
          </a:xfrm>
          <a:custGeom>
            <a:avLst/>
            <a:gdLst>
              <a:gd name="T0" fmla="*/ 592 w 43200"/>
              <a:gd name="T1" fmla="*/ 1017587 h 22354"/>
              <a:gd name="T2" fmla="*/ 1968044 w 43200"/>
              <a:gd name="T3" fmla="*/ 1013399 h 22354"/>
              <a:gd name="T4" fmla="*/ 984250 w 43200"/>
              <a:gd name="T5" fmla="*/ 983264 h 22354"/>
              <a:gd name="T6" fmla="*/ 0 60000 65536"/>
              <a:gd name="T7" fmla="*/ 0 60000 65536"/>
              <a:gd name="T8" fmla="*/ 0 60000 65536"/>
            </a:gdLst>
            <a:ahLst/>
            <a:cxnLst>
              <a:cxn ang="T6">
                <a:pos x="T0" y="T1"/>
              </a:cxn>
              <a:cxn ang="T7">
                <a:pos x="T2" y="T3"/>
              </a:cxn>
              <a:cxn ang="T8">
                <a:pos x="T4" y="T5"/>
              </a:cxn>
            </a:cxnLst>
            <a:rect l="0" t="0" r="r" b="b"/>
            <a:pathLst>
              <a:path w="43200" h="22354" fill="none" extrusionOk="0">
                <a:moveTo>
                  <a:pt x="13" y="22353"/>
                </a:moveTo>
                <a:cubicBezTo>
                  <a:pt x="4" y="22102"/>
                  <a:pt x="0" y="21851"/>
                  <a:pt x="0" y="21600"/>
                </a:cubicBezTo>
                <a:cubicBezTo>
                  <a:pt x="0" y="9670"/>
                  <a:pt x="9670" y="0"/>
                  <a:pt x="21600" y="0"/>
                </a:cubicBezTo>
                <a:cubicBezTo>
                  <a:pt x="33529" y="0"/>
                  <a:pt x="43200" y="9670"/>
                  <a:pt x="43200" y="21600"/>
                </a:cubicBezTo>
                <a:cubicBezTo>
                  <a:pt x="43200" y="21820"/>
                  <a:pt x="43196" y="22041"/>
                  <a:pt x="43189" y="22261"/>
                </a:cubicBezTo>
              </a:path>
              <a:path w="43200" h="22354" stroke="0" extrusionOk="0">
                <a:moveTo>
                  <a:pt x="13" y="22353"/>
                </a:moveTo>
                <a:cubicBezTo>
                  <a:pt x="4" y="22102"/>
                  <a:pt x="0" y="21851"/>
                  <a:pt x="0" y="21600"/>
                </a:cubicBezTo>
                <a:cubicBezTo>
                  <a:pt x="0" y="9670"/>
                  <a:pt x="9670" y="0"/>
                  <a:pt x="21600" y="0"/>
                </a:cubicBezTo>
                <a:cubicBezTo>
                  <a:pt x="33529" y="0"/>
                  <a:pt x="43200" y="9670"/>
                  <a:pt x="43200" y="21600"/>
                </a:cubicBezTo>
                <a:cubicBezTo>
                  <a:pt x="43200" y="21820"/>
                  <a:pt x="43196" y="22041"/>
                  <a:pt x="43189" y="22261"/>
                </a:cubicBezTo>
                <a:lnTo>
                  <a:pt x="21600" y="21600"/>
                </a:lnTo>
                <a:lnTo>
                  <a:pt x="13" y="22353"/>
                </a:lnTo>
                <a:close/>
              </a:path>
            </a:pathLst>
          </a:cu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593" name="Arc 33"/>
          <p:cNvSpPr>
            <a:spLocks/>
          </p:cNvSpPr>
          <p:nvPr/>
        </p:nvSpPr>
        <p:spPr bwMode="auto">
          <a:xfrm flipV="1">
            <a:off x="2638425" y="2768600"/>
            <a:ext cx="635000" cy="350838"/>
          </a:xfrm>
          <a:custGeom>
            <a:avLst/>
            <a:gdLst>
              <a:gd name="T0" fmla="*/ 1911 w 43200"/>
              <a:gd name="T1" fmla="*/ 350838 h 23967"/>
              <a:gd name="T2" fmla="*/ 634853 w 43200"/>
              <a:gd name="T3" fmla="*/ 325880 h 23967"/>
              <a:gd name="T4" fmla="*/ 317500 w 43200"/>
              <a:gd name="T5" fmla="*/ 316189 h 23967"/>
              <a:gd name="T6" fmla="*/ 0 60000 65536"/>
              <a:gd name="T7" fmla="*/ 0 60000 65536"/>
              <a:gd name="T8" fmla="*/ 0 60000 65536"/>
            </a:gdLst>
            <a:ahLst/>
            <a:cxnLst>
              <a:cxn ang="T6">
                <a:pos x="T0" y="T1"/>
              </a:cxn>
              <a:cxn ang="T7">
                <a:pos x="T2" y="T3"/>
              </a:cxn>
              <a:cxn ang="T8">
                <a:pos x="T4" y="T5"/>
              </a:cxn>
            </a:cxnLst>
            <a:rect l="0" t="0" r="r" b="b"/>
            <a:pathLst>
              <a:path w="43200" h="23967" fill="none" extrusionOk="0">
                <a:moveTo>
                  <a:pt x="130" y="23966"/>
                </a:moveTo>
                <a:cubicBezTo>
                  <a:pt x="43" y="23180"/>
                  <a:pt x="0" y="22390"/>
                  <a:pt x="0" y="21600"/>
                </a:cubicBezTo>
                <a:cubicBezTo>
                  <a:pt x="0" y="9670"/>
                  <a:pt x="9670" y="0"/>
                  <a:pt x="21600" y="0"/>
                </a:cubicBezTo>
                <a:cubicBezTo>
                  <a:pt x="33529" y="0"/>
                  <a:pt x="43200" y="9670"/>
                  <a:pt x="43200" y="21600"/>
                </a:cubicBezTo>
                <a:cubicBezTo>
                  <a:pt x="43200" y="21820"/>
                  <a:pt x="43196" y="22041"/>
                  <a:pt x="43189" y="22261"/>
                </a:cubicBezTo>
              </a:path>
              <a:path w="43200" h="23967" stroke="0" extrusionOk="0">
                <a:moveTo>
                  <a:pt x="130" y="23966"/>
                </a:moveTo>
                <a:cubicBezTo>
                  <a:pt x="43" y="23180"/>
                  <a:pt x="0" y="22390"/>
                  <a:pt x="0" y="21600"/>
                </a:cubicBezTo>
                <a:cubicBezTo>
                  <a:pt x="0" y="9670"/>
                  <a:pt x="9670" y="0"/>
                  <a:pt x="21600" y="0"/>
                </a:cubicBezTo>
                <a:cubicBezTo>
                  <a:pt x="33529" y="0"/>
                  <a:pt x="43200" y="9670"/>
                  <a:pt x="43200" y="21600"/>
                </a:cubicBezTo>
                <a:cubicBezTo>
                  <a:pt x="43200" y="21820"/>
                  <a:pt x="43196" y="22041"/>
                  <a:pt x="43189" y="22261"/>
                </a:cubicBezTo>
                <a:lnTo>
                  <a:pt x="21600" y="21600"/>
                </a:lnTo>
                <a:lnTo>
                  <a:pt x="130" y="23966"/>
                </a:lnTo>
                <a:close/>
              </a:path>
            </a:pathLst>
          </a:cu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594" name="PubPieSlice"/>
          <p:cNvSpPr>
            <a:spLocks noEditPoints="1" noChangeArrowheads="1"/>
          </p:cNvSpPr>
          <p:nvPr/>
        </p:nvSpPr>
        <p:spPr bwMode="auto">
          <a:xfrm>
            <a:off x="3419475" y="1125538"/>
            <a:ext cx="3998913" cy="3998912"/>
          </a:xfrm>
          <a:custGeom>
            <a:avLst/>
            <a:gdLst>
              <a:gd name="T0" fmla="*/ 3998913 w 21600"/>
              <a:gd name="T1" fmla="*/ 1999456 h 21600"/>
              <a:gd name="T2" fmla="*/ 1999457 w 21600"/>
              <a:gd name="T3" fmla="*/ 1999456 h 21600"/>
              <a:gd name="T4" fmla="*/ 3479610 w 21600"/>
              <a:gd name="T5" fmla="*/ 655192 h 21600"/>
              <a:gd name="T6" fmla="*/ 0 60000 65536"/>
              <a:gd name="T7" fmla="*/ 0 60000 65536"/>
              <a:gd name="T8" fmla="*/ 0 60000 65536"/>
              <a:gd name="T9" fmla="*/ 3163 w 21600"/>
              <a:gd name="T10" fmla="*/ 3163 h 21600"/>
              <a:gd name="T11" fmla="*/ 18437 w 21600"/>
              <a:gd name="T12" fmla="*/ 18437 h 21600"/>
            </a:gdLst>
            <a:ahLst/>
            <a:cxnLst>
              <a:cxn ang="T6">
                <a:pos x="T0" y="T1"/>
              </a:cxn>
              <a:cxn ang="T7">
                <a:pos x="T2" y="T3"/>
              </a:cxn>
              <a:cxn ang="T8">
                <a:pos x="T4" y="T5"/>
              </a:cxn>
            </a:cxnLst>
            <a:rect l="T9" t="T10" r="T11" b="T12"/>
            <a:pathLst>
              <a:path w="21600" h="21600">
                <a:moveTo>
                  <a:pt x="21600" y="10800"/>
                </a:moveTo>
                <a:cubicBezTo>
                  <a:pt x="21600" y="8115"/>
                  <a:pt x="20599" y="5526"/>
                  <a:pt x="18794" y="3539"/>
                </a:cubicBezTo>
                <a:lnTo>
                  <a:pt x="10800" y="10800"/>
                </a:lnTo>
                <a:lnTo>
                  <a:pt x="21600" y="10800"/>
                </a:lnTo>
                <a:close/>
              </a:path>
            </a:pathLst>
          </a:custGeom>
          <a:solidFill>
            <a:srgbClr val="A1DD5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07763" dir="2700000" algn="ctr" rotWithShape="0">
                    <a:srgbClr val="808080"/>
                  </a:outerShdw>
                </a:effectLst>
              </a14:hiddenEffects>
            </a:ext>
          </a:extLst>
        </p:spPr>
        <p:txBody>
          <a:bodyPr/>
          <a:lstStyle/>
          <a:p>
            <a:endParaRPr lang="en-US"/>
          </a:p>
        </p:txBody>
      </p:sp>
      <p:sp>
        <p:nvSpPr>
          <p:cNvPr id="66595" name="PubPieSlice"/>
          <p:cNvSpPr>
            <a:spLocks noChangeAspect="1" noEditPoints="1" noChangeArrowheads="1"/>
          </p:cNvSpPr>
          <p:nvPr/>
        </p:nvSpPr>
        <p:spPr bwMode="auto">
          <a:xfrm>
            <a:off x="4084638" y="1781175"/>
            <a:ext cx="2663825" cy="2663825"/>
          </a:xfrm>
          <a:custGeom>
            <a:avLst/>
            <a:gdLst>
              <a:gd name="T0" fmla="*/ 2663825 w 21600"/>
              <a:gd name="T1" fmla="*/ 1331913 h 21600"/>
              <a:gd name="T2" fmla="*/ 1331913 w 21600"/>
              <a:gd name="T3" fmla="*/ 1331913 h 21600"/>
              <a:gd name="T4" fmla="*/ 2317898 w 21600"/>
              <a:gd name="T5" fmla="*/ 436448 h 21600"/>
              <a:gd name="T6" fmla="*/ 0 60000 65536"/>
              <a:gd name="T7" fmla="*/ 0 60000 65536"/>
              <a:gd name="T8" fmla="*/ 0 60000 65536"/>
              <a:gd name="T9" fmla="*/ 3163 w 21600"/>
              <a:gd name="T10" fmla="*/ 3163 h 21600"/>
              <a:gd name="T11" fmla="*/ 18437 w 21600"/>
              <a:gd name="T12" fmla="*/ 18437 h 21600"/>
            </a:gdLst>
            <a:ahLst/>
            <a:cxnLst>
              <a:cxn ang="T6">
                <a:pos x="T0" y="T1"/>
              </a:cxn>
              <a:cxn ang="T7">
                <a:pos x="T2" y="T3"/>
              </a:cxn>
              <a:cxn ang="T8">
                <a:pos x="T4" y="T5"/>
              </a:cxn>
            </a:cxnLst>
            <a:rect l="T9" t="T10" r="T11" b="T12"/>
            <a:pathLst>
              <a:path w="21600" h="21600">
                <a:moveTo>
                  <a:pt x="21600" y="10800"/>
                </a:moveTo>
                <a:cubicBezTo>
                  <a:pt x="21600" y="8115"/>
                  <a:pt x="20599" y="5526"/>
                  <a:pt x="18794" y="3539"/>
                </a:cubicBezTo>
                <a:lnTo>
                  <a:pt x="10800" y="10800"/>
                </a:lnTo>
                <a:lnTo>
                  <a:pt x="21600" y="10800"/>
                </a:lnTo>
                <a:close/>
              </a:path>
            </a:pathLst>
          </a:cu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07763" dir="2700000" algn="ctr" rotWithShape="0">
                    <a:srgbClr val="808080"/>
                  </a:outerShdw>
                </a:effectLst>
              </a14:hiddenEffects>
            </a:ext>
          </a:extLst>
        </p:spPr>
        <p:txBody>
          <a:bodyPr/>
          <a:lstStyle/>
          <a:p>
            <a:endParaRPr lang="en-US"/>
          </a:p>
        </p:txBody>
      </p:sp>
      <p:sp>
        <p:nvSpPr>
          <p:cNvPr id="66596" name="Rectangle 36"/>
          <p:cNvSpPr>
            <a:spLocks noChangeArrowheads="1"/>
          </p:cNvSpPr>
          <p:nvPr/>
        </p:nvSpPr>
        <p:spPr bwMode="auto">
          <a:xfrm>
            <a:off x="5407025" y="1779588"/>
            <a:ext cx="334963" cy="334962"/>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597" name="Rectangle 37"/>
          <p:cNvSpPr>
            <a:spLocks noChangeArrowheads="1"/>
          </p:cNvSpPr>
          <p:nvPr/>
        </p:nvSpPr>
        <p:spPr bwMode="auto">
          <a:xfrm>
            <a:off x="5741988" y="1779588"/>
            <a:ext cx="336550" cy="334962"/>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598" name="Rectangle 38"/>
          <p:cNvSpPr>
            <a:spLocks noChangeArrowheads="1"/>
          </p:cNvSpPr>
          <p:nvPr/>
        </p:nvSpPr>
        <p:spPr bwMode="auto">
          <a:xfrm>
            <a:off x="6078538" y="1779588"/>
            <a:ext cx="334962" cy="334962"/>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599" name="Rectangle 39"/>
          <p:cNvSpPr>
            <a:spLocks noChangeArrowheads="1"/>
          </p:cNvSpPr>
          <p:nvPr/>
        </p:nvSpPr>
        <p:spPr bwMode="auto">
          <a:xfrm>
            <a:off x="6413500" y="1779588"/>
            <a:ext cx="336550" cy="334962"/>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600" name="Rectangle 40"/>
          <p:cNvSpPr>
            <a:spLocks noChangeArrowheads="1"/>
          </p:cNvSpPr>
          <p:nvPr/>
        </p:nvSpPr>
        <p:spPr bwMode="auto">
          <a:xfrm>
            <a:off x="6750050" y="1779588"/>
            <a:ext cx="334963" cy="334962"/>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601" name="Rectangle 41"/>
          <p:cNvSpPr>
            <a:spLocks noChangeArrowheads="1"/>
          </p:cNvSpPr>
          <p:nvPr/>
        </p:nvSpPr>
        <p:spPr bwMode="auto">
          <a:xfrm>
            <a:off x="7085013" y="1779588"/>
            <a:ext cx="336550" cy="334962"/>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602" name="Rectangle 42"/>
          <p:cNvSpPr>
            <a:spLocks noChangeArrowheads="1"/>
          </p:cNvSpPr>
          <p:nvPr/>
        </p:nvSpPr>
        <p:spPr bwMode="auto">
          <a:xfrm>
            <a:off x="5407025" y="2114550"/>
            <a:ext cx="334963" cy="336550"/>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603" name="Rectangle 43"/>
          <p:cNvSpPr>
            <a:spLocks noChangeArrowheads="1"/>
          </p:cNvSpPr>
          <p:nvPr/>
        </p:nvSpPr>
        <p:spPr bwMode="auto">
          <a:xfrm>
            <a:off x="5741988" y="2114550"/>
            <a:ext cx="336550" cy="336550"/>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604" name="Rectangle 44"/>
          <p:cNvSpPr>
            <a:spLocks noChangeArrowheads="1"/>
          </p:cNvSpPr>
          <p:nvPr/>
        </p:nvSpPr>
        <p:spPr bwMode="auto">
          <a:xfrm>
            <a:off x="6078538" y="2114550"/>
            <a:ext cx="334962" cy="336550"/>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605" name="Rectangle 45"/>
          <p:cNvSpPr>
            <a:spLocks noChangeArrowheads="1"/>
          </p:cNvSpPr>
          <p:nvPr/>
        </p:nvSpPr>
        <p:spPr bwMode="auto">
          <a:xfrm>
            <a:off x="6413500" y="2114550"/>
            <a:ext cx="336550" cy="336550"/>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606" name="Rectangle 46"/>
          <p:cNvSpPr>
            <a:spLocks noChangeArrowheads="1"/>
          </p:cNvSpPr>
          <p:nvPr/>
        </p:nvSpPr>
        <p:spPr bwMode="auto">
          <a:xfrm>
            <a:off x="6750050" y="2114550"/>
            <a:ext cx="334963" cy="336550"/>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607" name="Rectangle 47"/>
          <p:cNvSpPr>
            <a:spLocks noChangeArrowheads="1"/>
          </p:cNvSpPr>
          <p:nvPr/>
        </p:nvSpPr>
        <p:spPr bwMode="auto">
          <a:xfrm>
            <a:off x="7085013" y="2114550"/>
            <a:ext cx="336550" cy="336550"/>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608" name="Rectangle 48"/>
          <p:cNvSpPr>
            <a:spLocks noChangeArrowheads="1"/>
          </p:cNvSpPr>
          <p:nvPr/>
        </p:nvSpPr>
        <p:spPr bwMode="auto">
          <a:xfrm>
            <a:off x="5407025" y="2451100"/>
            <a:ext cx="334963" cy="334963"/>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609" name="Rectangle 49"/>
          <p:cNvSpPr>
            <a:spLocks noChangeArrowheads="1"/>
          </p:cNvSpPr>
          <p:nvPr/>
        </p:nvSpPr>
        <p:spPr bwMode="auto">
          <a:xfrm>
            <a:off x="5407025" y="2786063"/>
            <a:ext cx="334963" cy="336550"/>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610" name="Rectangle 50"/>
          <p:cNvSpPr>
            <a:spLocks noChangeArrowheads="1"/>
          </p:cNvSpPr>
          <p:nvPr/>
        </p:nvSpPr>
        <p:spPr bwMode="auto">
          <a:xfrm>
            <a:off x="5741988" y="2451100"/>
            <a:ext cx="336550" cy="334963"/>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611" name="Rectangle 51"/>
          <p:cNvSpPr>
            <a:spLocks noChangeArrowheads="1"/>
          </p:cNvSpPr>
          <p:nvPr/>
        </p:nvSpPr>
        <p:spPr bwMode="auto">
          <a:xfrm>
            <a:off x="6078538" y="2451100"/>
            <a:ext cx="334962" cy="334963"/>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612" name="Rectangle 52"/>
          <p:cNvSpPr>
            <a:spLocks noChangeArrowheads="1"/>
          </p:cNvSpPr>
          <p:nvPr/>
        </p:nvSpPr>
        <p:spPr bwMode="auto">
          <a:xfrm>
            <a:off x="5741988" y="2786063"/>
            <a:ext cx="336550" cy="336550"/>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613" name="Rectangle 53"/>
          <p:cNvSpPr>
            <a:spLocks noChangeArrowheads="1"/>
          </p:cNvSpPr>
          <p:nvPr/>
        </p:nvSpPr>
        <p:spPr bwMode="auto">
          <a:xfrm>
            <a:off x="6078538" y="2786063"/>
            <a:ext cx="334962" cy="336550"/>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614" name="Rectangle 54"/>
          <p:cNvSpPr>
            <a:spLocks noChangeArrowheads="1"/>
          </p:cNvSpPr>
          <p:nvPr/>
        </p:nvSpPr>
        <p:spPr bwMode="auto">
          <a:xfrm>
            <a:off x="6413500" y="2451100"/>
            <a:ext cx="336550" cy="334963"/>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615" name="Rectangle 55"/>
          <p:cNvSpPr>
            <a:spLocks noChangeArrowheads="1"/>
          </p:cNvSpPr>
          <p:nvPr/>
        </p:nvSpPr>
        <p:spPr bwMode="auto">
          <a:xfrm>
            <a:off x="6750050" y="2451100"/>
            <a:ext cx="334963" cy="334963"/>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616" name="Rectangle 56"/>
          <p:cNvSpPr>
            <a:spLocks noChangeArrowheads="1"/>
          </p:cNvSpPr>
          <p:nvPr/>
        </p:nvSpPr>
        <p:spPr bwMode="auto">
          <a:xfrm>
            <a:off x="6413500" y="2786063"/>
            <a:ext cx="336550" cy="336550"/>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617" name="Rectangle 57"/>
          <p:cNvSpPr>
            <a:spLocks noChangeArrowheads="1"/>
          </p:cNvSpPr>
          <p:nvPr/>
        </p:nvSpPr>
        <p:spPr bwMode="auto">
          <a:xfrm>
            <a:off x="6750050" y="2786063"/>
            <a:ext cx="334963" cy="336550"/>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618" name="Rectangle 58"/>
          <p:cNvSpPr>
            <a:spLocks noChangeArrowheads="1"/>
          </p:cNvSpPr>
          <p:nvPr/>
        </p:nvSpPr>
        <p:spPr bwMode="auto">
          <a:xfrm>
            <a:off x="7085013" y="2451100"/>
            <a:ext cx="336550" cy="334963"/>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619" name="Rectangle 59"/>
          <p:cNvSpPr>
            <a:spLocks noChangeArrowheads="1"/>
          </p:cNvSpPr>
          <p:nvPr/>
        </p:nvSpPr>
        <p:spPr bwMode="auto">
          <a:xfrm>
            <a:off x="7085013" y="2786063"/>
            <a:ext cx="336550" cy="336550"/>
          </a:xfrm>
          <a:prstGeom prst="rect">
            <a:avLst/>
          </a:prstGeom>
          <a:noFill/>
          <a:ln w="9525">
            <a:solidFill>
              <a:srgbClr val="89C4FF"/>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4428" name="Text Box 60"/>
          <p:cNvSpPr txBox="1">
            <a:spLocks noChangeArrowheads="1"/>
          </p:cNvSpPr>
          <p:nvPr/>
        </p:nvSpPr>
        <p:spPr bwMode="auto">
          <a:xfrm>
            <a:off x="592138" y="3532188"/>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Area = </a:t>
            </a:r>
            <a:endParaRPr lang="en-GB"/>
          </a:p>
        </p:txBody>
      </p:sp>
      <p:grpSp>
        <p:nvGrpSpPr>
          <p:cNvPr id="314429" name="Group 61"/>
          <p:cNvGrpSpPr>
            <a:grpSpLocks/>
          </p:cNvGrpSpPr>
          <p:nvPr/>
        </p:nvGrpSpPr>
        <p:grpSpPr bwMode="auto">
          <a:xfrm>
            <a:off x="1668463" y="3500438"/>
            <a:ext cx="1435100" cy="522287"/>
            <a:chOff x="1305" y="2659"/>
            <a:chExt cx="904" cy="329"/>
          </a:xfrm>
        </p:grpSpPr>
        <p:sp>
          <p:nvSpPr>
            <p:cNvPr id="66681" name="Text Box 62"/>
            <p:cNvSpPr txBox="1">
              <a:spLocks noChangeArrowheads="1"/>
            </p:cNvSpPr>
            <p:nvPr/>
          </p:nvSpPr>
          <p:spPr bwMode="auto">
            <a:xfrm>
              <a:off x="1305" y="2659"/>
              <a:ext cx="178"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400" b="1">
                  <a:solidFill>
                    <a:srgbClr val="FF3300"/>
                  </a:solidFill>
                </a:rPr>
                <a:t>1</a:t>
              </a:r>
              <a:endParaRPr lang="en-GB" sz="1400" b="1">
                <a:solidFill>
                  <a:srgbClr val="FF3300"/>
                </a:solidFill>
              </a:endParaRPr>
            </a:p>
          </p:txBody>
        </p:sp>
        <p:sp>
          <p:nvSpPr>
            <p:cNvPr id="66682" name="Line 63"/>
            <p:cNvSpPr>
              <a:spLocks noChangeShapeType="1"/>
            </p:cNvSpPr>
            <p:nvPr/>
          </p:nvSpPr>
          <p:spPr bwMode="auto">
            <a:xfrm>
              <a:off x="1326" y="2824"/>
              <a:ext cx="136" cy="0"/>
            </a:xfrm>
            <a:prstGeom prst="line">
              <a:avLst/>
            </a:prstGeom>
            <a:noFill/>
            <a:ln w="1905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6683" name="Text Box 64"/>
            <p:cNvSpPr txBox="1">
              <a:spLocks noChangeArrowheads="1"/>
            </p:cNvSpPr>
            <p:nvPr/>
          </p:nvSpPr>
          <p:spPr bwMode="auto">
            <a:xfrm>
              <a:off x="1305" y="2796"/>
              <a:ext cx="178"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400" b="1">
                  <a:solidFill>
                    <a:srgbClr val="FF3300"/>
                  </a:solidFill>
                </a:rPr>
                <a:t>2</a:t>
              </a:r>
              <a:endParaRPr lang="en-GB" sz="1400" b="1">
                <a:solidFill>
                  <a:srgbClr val="FF3300"/>
                </a:solidFill>
              </a:endParaRPr>
            </a:p>
          </p:txBody>
        </p:sp>
        <p:sp>
          <p:nvSpPr>
            <p:cNvPr id="66684" name="Text Box 65"/>
            <p:cNvSpPr txBox="1">
              <a:spLocks noChangeArrowheads="1"/>
            </p:cNvSpPr>
            <p:nvPr/>
          </p:nvSpPr>
          <p:spPr bwMode="auto">
            <a:xfrm>
              <a:off x="1435" y="2679"/>
              <a:ext cx="77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solidFill>
                    <a:srgbClr val="FF3300"/>
                  </a:solidFill>
                </a:rPr>
                <a:t>× </a:t>
              </a:r>
              <a:r>
                <a:rPr lang="el-GR">
                  <a:solidFill>
                    <a:srgbClr val="FF3300"/>
                  </a:solidFill>
                  <a:latin typeface="Times New Roman" pitchFamily="18" charset="0"/>
                  <a:cs typeface="Times New Roman" pitchFamily="18" charset="0"/>
                </a:rPr>
                <a:t>π</a:t>
              </a:r>
              <a:r>
                <a:rPr lang="en-US">
                  <a:solidFill>
                    <a:srgbClr val="FF3300"/>
                  </a:solidFill>
                  <a:cs typeface="Times New Roman" pitchFamily="18" charset="0"/>
                </a:rPr>
                <a:t> </a:t>
              </a:r>
              <a:r>
                <a:rPr lang="en-US">
                  <a:solidFill>
                    <a:srgbClr val="FF3300"/>
                  </a:solidFill>
                </a:rPr>
                <a:t>× 3</a:t>
              </a:r>
              <a:r>
                <a:rPr lang="en-US" baseline="30000">
                  <a:solidFill>
                    <a:srgbClr val="FF3300"/>
                  </a:solidFill>
                </a:rPr>
                <a:t>2</a:t>
              </a:r>
              <a:endParaRPr lang="en-US">
                <a:solidFill>
                  <a:srgbClr val="FF3300"/>
                </a:solidFill>
              </a:endParaRPr>
            </a:p>
          </p:txBody>
        </p:sp>
      </p:grpSp>
      <p:sp>
        <p:nvSpPr>
          <p:cNvPr id="314434" name="Text Box 66"/>
          <p:cNvSpPr txBox="1">
            <a:spLocks noChangeArrowheads="1"/>
          </p:cNvSpPr>
          <p:nvPr/>
        </p:nvSpPr>
        <p:spPr bwMode="auto">
          <a:xfrm>
            <a:off x="1339850" y="5064125"/>
            <a:ext cx="13652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 3</a:t>
            </a:r>
            <a:r>
              <a:rPr lang="el-GR">
                <a:latin typeface="Times New Roman" pitchFamily="18" charset="0"/>
                <a:cs typeface="Times New Roman" pitchFamily="18" charset="0"/>
              </a:rPr>
              <a:t>π</a:t>
            </a:r>
            <a:r>
              <a:rPr lang="en-US">
                <a:latin typeface="Times New Roman" pitchFamily="18" charset="0"/>
                <a:cs typeface="Times New Roman" pitchFamily="18" charset="0"/>
              </a:rPr>
              <a:t> </a:t>
            </a:r>
            <a:r>
              <a:rPr lang="en-US">
                <a:cs typeface="Times New Roman" pitchFamily="18" charset="0"/>
              </a:rPr>
              <a:t>cm</a:t>
            </a:r>
            <a:r>
              <a:rPr lang="en-US" baseline="30000">
                <a:cs typeface="Times New Roman" pitchFamily="18" charset="0"/>
              </a:rPr>
              <a:t>2</a:t>
            </a:r>
            <a:endParaRPr lang="el-GR" baseline="30000">
              <a:cs typeface="Times New Roman" pitchFamily="18" charset="0"/>
            </a:endParaRPr>
          </a:p>
        </p:txBody>
      </p:sp>
      <p:sp>
        <p:nvSpPr>
          <p:cNvPr id="314435" name="Text Box 67"/>
          <p:cNvSpPr txBox="1">
            <a:spLocks noChangeArrowheads="1"/>
          </p:cNvSpPr>
          <p:nvPr/>
        </p:nvSpPr>
        <p:spPr bwMode="auto">
          <a:xfrm>
            <a:off x="1331913" y="5564188"/>
            <a:ext cx="3022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 9.42</a:t>
            </a:r>
            <a:r>
              <a:rPr lang="en-US">
                <a:latin typeface="Times New Roman" pitchFamily="18" charset="0"/>
                <a:cs typeface="Times New Roman" pitchFamily="18" charset="0"/>
              </a:rPr>
              <a:t> </a:t>
            </a:r>
            <a:r>
              <a:rPr lang="en-US">
                <a:cs typeface="Times New Roman" pitchFamily="18" charset="0"/>
              </a:rPr>
              <a:t>cm</a:t>
            </a:r>
            <a:r>
              <a:rPr lang="en-US" baseline="30000">
                <a:cs typeface="Times New Roman" pitchFamily="18" charset="0"/>
              </a:rPr>
              <a:t>2</a:t>
            </a:r>
            <a:r>
              <a:rPr lang="en-US">
                <a:cs typeface="Times New Roman" pitchFamily="18" charset="0"/>
              </a:rPr>
              <a:t> (to 2 d.p.)</a:t>
            </a:r>
            <a:endParaRPr lang="el-GR">
              <a:cs typeface="Times New Roman" pitchFamily="18" charset="0"/>
            </a:endParaRPr>
          </a:p>
        </p:txBody>
      </p:sp>
      <p:sp>
        <p:nvSpPr>
          <p:cNvPr id="314436" name="Text Box 68"/>
          <p:cNvSpPr txBox="1">
            <a:spLocks noChangeArrowheads="1"/>
          </p:cNvSpPr>
          <p:nvPr/>
        </p:nvSpPr>
        <p:spPr bwMode="auto">
          <a:xfrm>
            <a:off x="4616450" y="4110038"/>
            <a:ext cx="35480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Area = </a:t>
            </a:r>
            <a:endParaRPr lang="en-GB"/>
          </a:p>
        </p:txBody>
      </p:sp>
      <p:grpSp>
        <p:nvGrpSpPr>
          <p:cNvPr id="314437" name="Group 69"/>
          <p:cNvGrpSpPr>
            <a:grpSpLocks/>
          </p:cNvGrpSpPr>
          <p:nvPr/>
        </p:nvGrpSpPr>
        <p:grpSpPr bwMode="auto">
          <a:xfrm>
            <a:off x="5729288" y="4076700"/>
            <a:ext cx="1435100" cy="522288"/>
            <a:chOff x="1305" y="2659"/>
            <a:chExt cx="904" cy="329"/>
          </a:xfrm>
        </p:grpSpPr>
        <p:sp>
          <p:nvSpPr>
            <p:cNvPr id="66677" name="Text Box 70"/>
            <p:cNvSpPr txBox="1">
              <a:spLocks noChangeArrowheads="1"/>
            </p:cNvSpPr>
            <p:nvPr/>
          </p:nvSpPr>
          <p:spPr bwMode="auto">
            <a:xfrm>
              <a:off x="1305" y="2659"/>
              <a:ext cx="178"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400" b="1">
                  <a:solidFill>
                    <a:srgbClr val="FF3300"/>
                  </a:solidFill>
                </a:rPr>
                <a:t>1</a:t>
              </a:r>
              <a:endParaRPr lang="en-GB" sz="1400" b="1">
                <a:solidFill>
                  <a:srgbClr val="FF3300"/>
                </a:solidFill>
              </a:endParaRPr>
            </a:p>
          </p:txBody>
        </p:sp>
        <p:sp>
          <p:nvSpPr>
            <p:cNvPr id="66678" name="Line 71"/>
            <p:cNvSpPr>
              <a:spLocks noChangeShapeType="1"/>
            </p:cNvSpPr>
            <p:nvPr/>
          </p:nvSpPr>
          <p:spPr bwMode="auto">
            <a:xfrm>
              <a:off x="1326" y="2824"/>
              <a:ext cx="136" cy="0"/>
            </a:xfrm>
            <a:prstGeom prst="line">
              <a:avLst/>
            </a:prstGeom>
            <a:noFill/>
            <a:ln w="1905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6679" name="Text Box 72"/>
            <p:cNvSpPr txBox="1">
              <a:spLocks noChangeArrowheads="1"/>
            </p:cNvSpPr>
            <p:nvPr/>
          </p:nvSpPr>
          <p:spPr bwMode="auto">
            <a:xfrm>
              <a:off x="1305" y="2796"/>
              <a:ext cx="178"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400" b="1">
                  <a:solidFill>
                    <a:srgbClr val="FF3300"/>
                  </a:solidFill>
                </a:rPr>
                <a:t>9</a:t>
              </a:r>
              <a:endParaRPr lang="en-GB" sz="1400" b="1">
                <a:solidFill>
                  <a:srgbClr val="FF3300"/>
                </a:solidFill>
              </a:endParaRPr>
            </a:p>
          </p:txBody>
        </p:sp>
        <p:sp>
          <p:nvSpPr>
            <p:cNvPr id="66680" name="Text Box 73"/>
            <p:cNvSpPr txBox="1">
              <a:spLocks noChangeArrowheads="1"/>
            </p:cNvSpPr>
            <p:nvPr/>
          </p:nvSpPr>
          <p:spPr bwMode="auto">
            <a:xfrm>
              <a:off x="1435" y="2679"/>
              <a:ext cx="77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solidFill>
                    <a:srgbClr val="FF3300"/>
                  </a:solidFill>
                </a:rPr>
                <a:t>× </a:t>
              </a:r>
              <a:r>
                <a:rPr lang="el-GR">
                  <a:solidFill>
                    <a:srgbClr val="FF3300"/>
                  </a:solidFill>
                  <a:latin typeface="Times New Roman" pitchFamily="18" charset="0"/>
                  <a:cs typeface="Times New Roman" pitchFamily="18" charset="0"/>
                </a:rPr>
                <a:t>π</a:t>
              </a:r>
              <a:r>
                <a:rPr lang="en-US">
                  <a:solidFill>
                    <a:srgbClr val="FF3300"/>
                  </a:solidFill>
                  <a:cs typeface="Times New Roman" pitchFamily="18" charset="0"/>
                </a:rPr>
                <a:t> </a:t>
              </a:r>
              <a:r>
                <a:rPr lang="en-US">
                  <a:solidFill>
                    <a:srgbClr val="FF3300"/>
                  </a:solidFill>
                </a:rPr>
                <a:t>× 6</a:t>
              </a:r>
              <a:r>
                <a:rPr lang="en-US" baseline="30000">
                  <a:solidFill>
                    <a:srgbClr val="FF3300"/>
                  </a:solidFill>
                </a:rPr>
                <a:t>2</a:t>
              </a:r>
              <a:endParaRPr lang="en-US">
                <a:solidFill>
                  <a:srgbClr val="FF3300"/>
                </a:solidFill>
              </a:endParaRPr>
            </a:p>
          </p:txBody>
        </p:sp>
      </p:grpSp>
      <p:sp>
        <p:nvSpPr>
          <p:cNvPr id="314442" name="Text Box 74"/>
          <p:cNvSpPr txBox="1">
            <a:spLocks noChangeArrowheads="1"/>
          </p:cNvSpPr>
          <p:nvPr/>
        </p:nvSpPr>
        <p:spPr bwMode="auto">
          <a:xfrm>
            <a:off x="5364163" y="5708650"/>
            <a:ext cx="3022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 6.98</a:t>
            </a:r>
            <a:r>
              <a:rPr lang="en-US">
                <a:latin typeface="Times New Roman" pitchFamily="18" charset="0"/>
                <a:cs typeface="Times New Roman" pitchFamily="18" charset="0"/>
              </a:rPr>
              <a:t> </a:t>
            </a:r>
            <a:r>
              <a:rPr lang="en-US">
                <a:cs typeface="Times New Roman" pitchFamily="18" charset="0"/>
              </a:rPr>
              <a:t>cm</a:t>
            </a:r>
            <a:r>
              <a:rPr lang="en-US" baseline="30000">
                <a:cs typeface="Times New Roman" pitchFamily="18" charset="0"/>
              </a:rPr>
              <a:t>2</a:t>
            </a:r>
            <a:r>
              <a:rPr lang="en-US">
                <a:cs typeface="Times New Roman" pitchFamily="18" charset="0"/>
              </a:rPr>
              <a:t> (to 2 d.p.)</a:t>
            </a:r>
            <a:endParaRPr lang="el-GR">
              <a:latin typeface="Times New Roman" pitchFamily="18" charset="0"/>
              <a:cs typeface="Times New Roman" pitchFamily="18" charset="0"/>
            </a:endParaRPr>
          </a:p>
        </p:txBody>
      </p:sp>
      <p:grpSp>
        <p:nvGrpSpPr>
          <p:cNvPr id="314443" name="Group 75"/>
          <p:cNvGrpSpPr>
            <a:grpSpLocks/>
          </p:cNvGrpSpPr>
          <p:nvPr/>
        </p:nvGrpSpPr>
        <p:grpSpPr bwMode="auto">
          <a:xfrm>
            <a:off x="5614988" y="3214688"/>
            <a:ext cx="1620837" cy="863600"/>
            <a:chOff x="3379" y="2115"/>
            <a:chExt cx="1021" cy="544"/>
          </a:xfrm>
        </p:grpSpPr>
        <p:grpSp>
          <p:nvGrpSpPr>
            <p:cNvPr id="66668" name="Group 76"/>
            <p:cNvGrpSpPr>
              <a:grpSpLocks/>
            </p:cNvGrpSpPr>
            <p:nvPr/>
          </p:nvGrpSpPr>
          <p:grpSpPr bwMode="auto">
            <a:xfrm>
              <a:off x="3379" y="2115"/>
              <a:ext cx="514" cy="544"/>
              <a:chOff x="3379" y="2115"/>
              <a:chExt cx="514" cy="544"/>
            </a:xfrm>
          </p:grpSpPr>
          <p:sp>
            <p:nvSpPr>
              <p:cNvPr id="66674" name="Text Box 77"/>
              <p:cNvSpPr txBox="1">
                <a:spLocks noChangeArrowheads="1"/>
              </p:cNvSpPr>
              <p:nvPr/>
            </p:nvSpPr>
            <p:spPr bwMode="auto">
              <a:xfrm>
                <a:off x="3432" y="2115"/>
                <a:ext cx="407"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40°</a:t>
                </a:r>
              </a:p>
            </p:txBody>
          </p:sp>
          <p:sp>
            <p:nvSpPr>
              <p:cNvPr id="66675" name="Line 78"/>
              <p:cNvSpPr>
                <a:spLocks noChangeShapeType="1"/>
              </p:cNvSpPr>
              <p:nvPr/>
            </p:nvSpPr>
            <p:spPr bwMode="auto">
              <a:xfrm>
                <a:off x="3432" y="2387"/>
                <a:ext cx="408"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6676" name="Text Box 79"/>
              <p:cNvSpPr txBox="1">
                <a:spLocks noChangeArrowheads="1"/>
              </p:cNvSpPr>
              <p:nvPr/>
            </p:nvSpPr>
            <p:spPr bwMode="auto">
              <a:xfrm>
                <a:off x="3379" y="2371"/>
                <a:ext cx="51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360°</a:t>
                </a:r>
              </a:p>
            </p:txBody>
          </p:sp>
        </p:grpSp>
        <p:sp>
          <p:nvSpPr>
            <p:cNvPr id="66669" name="Text Box 80"/>
            <p:cNvSpPr txBox="1">
              <a:spLocks noChangeArrowheads="1"/>
            </p:cNvSpPr>
            <p:nvPr/>
          </p:nvSpPr>
          <p:spPr bwMode="auto">
            <a:xfrm>
              <a:off x="3920" y="2243"/>
              <a:ext cx="22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t>
              </a:r>
              <a:endParaRPr lang="en-GB"/>
            </a:p>
          </p:txBody>
        </p:sp>
        <p:grpSp>
          <p:nvGrpSpPr>
            <p:cNvPr id="66670" name="Group 81"/>
            <p:cNvGrpSpPr>
              <a:grpSpLocks/>
            </p:cNvGrpSpPr>
            <p:nvPr/>
          </p:nvGrpSpPr>
          <p:grpSpPr bwMode="auto">
            <a:xfrm>
              <a:off x="4176" y="2115"/>
              <a:ext cx="224" cy="544"/>
              <a:chOff x="4176" y="2115"/>
              <a:chExt cx="224" cy="544"/>
            </a:xfrm>
          </p:grpSpPr>
          <p:sp>
            <p:nvSpPr>
              <p:cNvPr id="66671" name="Text Box 82"/>
              <p:cNvSpPr txBox="1">
                <a:spLocks noChangeArrowheads="1"/>
              </p:cNvSpPr>
              <p:nvPr/>
            </p:nvSpPr>
            <p:spPr bwMode="auto">
              <a:xfrm>
                <a:off x="4177" y="2115"/>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1</a:t>
                </a:r>
              </a:p>
            </p:txBody>
          </p:sp>
          <p:sp>
            <p:nvSpPr>
              <p:cNvPr id="66672" name="Line 83"/>
              <p:cNvSpPr>
                <a:spLocks noChangeShapeType="1"/>
              </p:cNvSpPr>
              <p:nvPr/>
            </p:nvSpPr>
            <p:spPr bwMode="auto">
              <a:xfrm>
                <a:off x="4179" y="2387"/>
                <a:ext cx="219"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6673" name="Text Box 84"/>
              <p:cNvSpPr txBox="1">
                <a:spLocks noChangeArrowheads="1"/>
              </p:cNvSpPr>
              <p:nvPr/>
            </p:nvSpPr>
            <p:spPr bwMode="auto">
              <a:xfrm>
                <a:off x="4176" y="2371"/>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9</a:t>
                </a:r>
              </a:p>
            </p:txBody>
          </p:sp>
        </p:grpSp>
      </p:grpSp>
      <p:sp>
        <p:nvSpPr>
          <p:cNvPr id="314453" name="PubPieSlice"/>
          <p:cNvSpPr>
            <a:spLocks noEditPoints="1" noChangeArrowheads="1"/>
          </p:cNvSpPr>
          <p:nvPr/>
        </p:nvSpPr>
        <p:spPr bwMode="auto">
          <a:xfrm>
            <a:off x="1311275" y="1797050"/>
            <a:ext cx="1958975" cy="1973263"/>
          </a:xfrm>
          <a:custGeom>
            <a:avLst/>
            <a:gdLst>
              <a:gd name="T0" fmla="*/ 1958975 w 21600"/>
              <a:gd name="T1" fmla="*/ 986632 h 21600"/>
              <a:gd name="T2" fmla="*/ 979488 w 21600"/>
              <a:gd name="T3" fmla="*/ 986632 h 21600"/>
              <a:gd name="T4" fmla="*/ 0 w 21600"/>
              <a:gd name="T5" fmla="*/ 986632 h 21600"/>
              <a:gd name="T6" fmla="*/ 0 60000 65536"/>
              <a:gd name="T7" fmla="*/ 0 60000 65536"/>
              <a:gd name="T8" fmla="*/ 0 60000 65536"/>
              <a:gd name="T9" fmla="*/ 3163 w 21600"/>
              <a:gd name="T10" fmla="*/ 3163 h 21600"/>
              <a:gd name="T11" fmla="*/ 18437 w 21600"/>
              <a:gd name="T12" fmla="*/ 18437 h 21600"/>
            </a:gdLst>
            <a:ahLst/>
            <a:cxnLst>
              <a:cxn ang="T6">
                <a:pos x="T0" y="T1"/>
              </a:cxn>
              <a:cxn ang="T7">
                <a:pos x="T2" y="T3"/>
              </a:cxn>
              <a:cxn ang="T8">
                <a:pos x="T4" y="T5"/>
              </a:cxn>
            </a:cxnLst>
            <a:rect l="T9" t="T10" r="T11" b="T12"/>
            <a:pathLst>
              <a:path w="21600" h="21600">
                <a:moveTo>
                  <a:pt x="21600" y="10800"/>
                </a:moveTo>
                <a:cubicBezTo>
                  <a:pt x="21600" y="4835"/>
                  <a:pt x="16764" y="0"/>
                  <a:pt x="10800" y="0"/>
                </a:cubicBezTo>
                <a:cubicBezTo>
                  <a:pt x="4835" y="0"/>
                  <a:pt x="0" y="4835"/>
                  <a:pt x="0" y="10800"/>
                </a:cubicBezTo>
                <a:lnTo>
                  <a:pt x="10800" y="10800"/>
                </a:lnTo>
                <a:lnTo>
                  <a:pt x="21600" y="10800"/>
                </a:lnTo>
                <a:close/>
              </a:path>
            </a:pathLst>
          </a:custGeom>
          <a:solidFill>
            <a:srgbClr val="FF33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07763" dir="2700000" algn="ctr" rotWithShape="0">
                    <a:srgbClr val="808080"/>
                  </a:outerShdw>
                </a:effectLst>
              </a14:hiddenEffects>
            </a:ext>
          </a:extLst>
        </p:spPr>
        <p:txBody>
          <a:bodyPr/>
          <a:lstStyle/>
          <a:p>
            <a:endParaRPr lang="en-US"/>
          </a:p>
        </p:txBody>
      </p:sp>
      <p:sp>
        <p:nvSpPr>
          <p:cNvPr id="314454" name="PubPieSlice"/>
          <p:cNvSpPr>
            <a:spLocks noEditPoints="1" noChangeArrowheads="1"/>
          </p:cNvSpPr>
          <p:nvPr/>
        </p:nvSpPr>
        <p:spPr bwMode="auto">
          <a:xfrm>
            <a:off x="1301750" y="2105025"/>
            <a:ext cx="1344613" cy="1362075"/>
          </a:xfrm>
          <a:custGeom>
            <a:avLst/>
            <a:gdLst>
              <a:gd name="T0" fmla="*/ 1344613 w 21600"/>
              <a:gd name="T1" fmla="*/ 681038 h 21600"/>
              <a:gd name="T2" fmla="*/ 672307 w 21600"/>
              <a:gd name="T3" fmla="*/ 681038 h 21600"/>
              <a:gd name="T4" fmla="*/ 0 w 21600"/>
              <a:gd name="T5" fmla="*/ 681038 h 21600"/>
              <a:gd name="T6" fmla="*/ 0 60000 65536"/>
              <a:gd name="T7" fmla="*/ 0 60000 65536"/>
              <a:gd name="T8" fmla="*/ 0 60000 65536"/>
              <a:gd name="T9" fmla="*/ 3163 w 21600"/>
              <a:gd name="T10" fmla="*/ 3163 h 21600"/>
              <a:gd name="T11" fmla="*/ 18437 w 21600"/>
              <a:gd name="T12" fmla="*/ 18437 h 21600"/>
            </a:gdLst>
            <a:ahLst/>
            <a:cxnLst>
              <a:cxn ang="T6">
                <a:pos x="T0" y="T1"/>
              </a:cxn>
              <a:cxn ang="T7">
                <a:pos x="T2" y="T3"/>
              </a:cxn>
              <a:cxn ang="T8">
                <a:pos x="T4" y="T5"/>
              </a:cxn>
            </a:cxnLst>
            <a:rect l="T9" t="T10" r="T11" b="T12"/>
            <a:pathLst>
              <a:path w="21600" h="21600">
                <a:moveTo>
                  <a:pt x="21600" y="10800"/>
                </a:moveTo>
                <a:cubicBezTo>
                  <a:pt x="21600" y="4835"/>
                  <a:pt x="16764" y="0"/>
                  <a:pt x="10800" y="0"/>
                </a:cubicBezTo>
                <a:cubicBezTo>
                  <a:pt x="4835" y="0"/>
                  <a:pt x="0" y="4835"/>
                  <a:pt x="0" y="10800"/>
                </a:cubicBezTo>
                <a:lnTo>
                  <a:pt x="10800" y="10800"/>
                </a:lnTo>
                <a:lnTo>
                  <a:pt x="21600" y="10800"/>
                </a:lnTo>
                <a:close/>
              </a:path>
            </a:pathLst>
          </a:custGeom>
          <a:solidFill>
            <a:srgbClr val="814BD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07763" dir="2700000" algn="ctr" rotWithShape="0">
                    <a:srgbClr val="808080"/>
                  </a:outerShdw>
                </a:effectLst>
              </a14:hiddenEffects>
            </a:ext>
          </a:extLst>
        </p:spPr>
        <p:txBody>
          <a:bodyPr/>
          <a:lstStyle/>
          <a:p>
            <a:endParaRPr lang="en-US"/>
          </a:p>
        </p:txBody>
      </p:sp>
      <p:sp>
        <p:nvSpPr>
          <p:cNvPr id="314455" name="PubPieSlice"/>
          <p:cNvSpPr>
            <a:spLocks noEditPoints="1" noChangeArrowheads="1"/>
          </p:cNvSpPr>
          <p:nvPr/>
        </p:nvSpPr>
        <p:spPr bwMode="auto">
          <a:xfrm flipV="1">
            <a:off x="2644775" y="2466975"/>
            <a:ext cx="625475" cy="641350"/>
          </a:xfrm>
          <a:custGeom>
            <a:avLst/>
            <a:gdLst>
              <a:gd name="T0" fmla="*/ 625475 w 21600"/>
              <a:gd name="T1" fmla="*/ 320675 h 21600"/>
              <a:gd name="T2" fmla="*/ 312738 w 21600"/>
              <a:gd name="T3" fmla="*/ 320675 h 21600"/>
              <a:gd name="T4" fmla="*/ 0 w 21600"/>
              <a:gd name="T5" fmla="*/ 320616 h 21600"/>
              <a:gd name="T6" fmla="*/ 0 60000 65536"/>
              <a:gd name="T7" fmla="*/ 0 60000 65536"/>
              <a:gd name="T8" fmla="*/ 0 60000 65536"/>
              <a:gd name="T9" fmla="*/ 3163 w 21600"/>
              <a:gd name="T10" fmla="*/ 3163 h 21600"/>
              <a:gd name="T11" fmla="*/ 18437 w 21600"/>
              <a:gd name="T12" fmla="*/ 18437 h 21600"/>
            </a:gdLst>
            <a:ahLst/>
            <a:cxnLst>
              <a:cxn ang="T6">
                <a:pos x="T0" y="T1"/>
              </a:cxn>
              <a:cxn ang="T7">
                <a:pos x="T2" y="T3"/>
              </a:cxn>
              <a:cxn ang="T8">
                <a:pos x="T4" y="T5"/>
              </a:cxn>
            </a:cxnLst>
            <a:rect l="T9" t="T10" r="T11" b="T12"/>
            <a:pathLst>
              <a:path w="21600" h="21600">
                <a:moveTo>
                  <a:pt x="21600" y="10800"/>
                </a:moveTo>
                <a:cubicBezTo>
                  <a:pt x="21600" y="4835"/>
                  <a:pt x="16764" y="0"/>
                  <a:pt x="10800" y="0"/>
                </a:cubicBezTo>
                <a:cubicBezTo>
                  <a:pt x="4836" y="-1"/>
                  <a:pt x="1" y="4834"/>
                  <a:pt x="0" y="10798"/>
                </a:cubicBezTo>
                <a:lnTo>
                  <a:pt x="10800" y="10800"/>
                </a:lnTo>
                <a:lnTo>
                  <a:pt x="21600" y="10800"/>
                </a:lnTo>
                <a:close/>
              </a:path>
            </a:pathLst>
          </a:custGeom>
          <a:solidFill>
            <a:srgbClr val="0066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07763" dir="2700000" algn="ctr" rotWithShape="0">
                    <a:srgbClr val="808080"/>
                  </a:outerShdw>
                </a:effectLst>
              </a14:hiddenEffects>
            </a:ext>
          </a:extLst>
        </p:spPr>
        <p:txBody>
          <a:bodyPr/>
          <a:lstStyle/>
          <a:p>
            <a:endParaRPr lang="en-US"/>
          </a:p>
        </p:txBody>
      </p:sp>
      <p:sp>
        <p:nvSpPr>
          <p:cNvPr id="314456" name="PubPieSlice"/>
          <p:cNvSpPr>
            <a:spLocks noEditPoints="1" noChangeArrowheads="1"/>
          </p:cNvSpPr>
          <p:nvPr/>
        </p:nvSpPr>
        <p:spPr bwMode="auto">
          <a:xfrm>
            <a:off x="3419475" y="1125538"/>
            <a:ext cx="3998913" cy="3998912"/>
          </a:xfrm>
          <a:custGeom>
            <a:avLst/>
            <a:gdLst>
              <a:gd name="T0" fmla="*/ 3998913 w 21600"/>
              <a:gd name="T1" fmla="*/ 1999456 h 21600"/>
              <a:gd name="T2" fmla="*/ 1999457 w 21600"/>
              <a:gd name="T3" fmla="*/ 1999456 h 21600"/>
              <a:gd name="T4" fmla="*/ 3479610 w 21600"/>
              <a:gd name="T5" fmla="*/ 655192 h 21600"/>
              <a:gd name="T6" fmla="*/ 0 60000 65536"/>
              <a:gd name="T7" fmla="*/ 0 60000 65536"/>
              <a:gd name="T8" fmla="*/ 0 60000 65536"/>
              <a:gd name="T9" fmla="*/ 3163 w 21600"/>
              <a:gd name="T10" fmla="*/ 3163 h 21600"/>
              <a:gd name="T11" fmla="*/ 18437 w 21600"/>
              <a:gd name="T12" fmla="*/ 18437 h 21600"/>
            </a:gdLst>
            <a:ahLst/>
            <a:cxnLst>
              <a:cxn ang="T6">
                <a:pos x="T0" y="T1"/>
              </a:cxn>
              <a:cxn ang="T7">
                <a:pos x="T2" y="T3"/>
              </a:cxn>
              <a:cxn ang="T8">
                <a:pos x="T4" y="T5"/>
              </a:cxn>
            </a:cxnLst>
            <a:rect l="T9" t="T10" r="T11" b="T12"/>
            <a:pathLst>
              <a:path w="21600" h="21600">
                <a:moveTo>
                  <a:pt x="21600" y="10800"/>
                </a:moveTo>
                <a:cubicBezTo>
                  <a:pt x="21600" y="8115"/>
                  <a:pt x="20599" y="5526"/>
                  <a:pt x="18794" y="3539"/>
                </a:cubicBezTo>
                <a:lnTo>
                  <a:pt x="10800" y="10800"/>
                </a:lnTo>
                <a:lnTo>
                  <a:pt x="21600" y="10800"/>
                </a:lnTo>
                <a:close/>
              </a:path>
            </a:pathLst>
          </a:custGeom>
          <a:solidFill>
            <a:srgbClr val="FF33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07763" dir="2700000" algn="ctr" rotWithShape="0">
                    <a:srgbClr val="808080"/>
                  </a:outerShdw>
                </a:effectLst>
              </a14:hiddenEffects>
            </a:ext>
          </a:extLst>
        </p:spPr>
        <p:txBody>
          <a:bodyPr/>
          <a:lstStyle/>
          <a:p>
            <a:endParaRPr lang="en-US"/>
          </a:p>
        </p:txBody>
      </p:sp>
      <p:sp>
        <p:nvSpPr>
          <p:cNvPr id="314457" name="PubPieSlice"/>
          <p:cNvSpPr>
            <a:spLocks noChangeAspect="1" noEditPoints="1" noChangeArrowheads="1"/>
          </p:cNvSpPr>
          <p:nvPr/>
        </p:nvSpPr>
        <p:spPr bwMode="auto">
          <a:xfrm>
            <a:off x="4084638" y="1781175"/>
            <a:ext cx="2663825" cy="2663825"/>
          </a:xfrm>
          <a:custGeom>
            <a:avLst/>
            <a:gdLst>
              <a:gd name="T0" fmla="*/ 2663825 w 21600"/>
              <a:gd name="T1" fmla="*/ 1331913 h 21600"/>
              <a:gd name="T2" fmla="*/ 1331913 w 21600"/>
              <a:gd name="T3" fmla="*/ 1331913 h 21600"/>
              <a:gd name="T4" fmla="*/ 2317898 w 21600"/>
              <a:gd name="T5" fmla="*/ 436448 h 21600"/>
              <a:gd name="T6" fmla="*/ 0 60000 65536"/>
              <a:gd name="T7" fmla="*/ 0 60000 65536"/>
              <a:gd name="T8" fmla="*/ 0 60000 65536"/>
              <a:gd name="T9" fmla="*/ 3163 w 21600"/>
              <a:gd name="T10" fmla="*/ 3163 h 21600"/>
              <a:gd name="T11" fmla="*/ 18437 w 21600"/>
              <a:gd name="T12" fmla="*/ 18437 h 21600"/>
            </a:gdLst>
            <a:ahLst/>
            <a:cxnLst>
              <a:cxn ang="T6">
                <a:pos x="T0" y="T1"/>
              </a:cxn>
              <a:cxn ang="T7">
                <a:pos x="T2" y="T3"/>
              </a:cxn>
              <a:cxn ang="T8">
                <a:pos x="T4" y="T5"/>
              </a:cxn>
            </a:cxnLst>
            <a:rect l="T9" t="T10" r="T11" b="T12"/>
            <a:pathLst>
              <a:path w="21600" h="21600">
                <a:moveTo>
                  <a:pt x="21600" y="10800"/>
                </a:moveTo>
                <a:cubicBezTo>
                  <a:pt x="21600" y="8115"/>
                  <a:pt x="20599" y="5526"/>
                  <a:pt x="18794" y="3539"/>
                </a:cubicBezTo>
                <a:lnTo>
                  <a:pt x="10800" y="10800"/>
                </a:lnTo>
                <a:lnTo>
                  <a:pt x="21600" y="10800"/>
                </a:lnTo>
                <a:close/>
              </a:path>
            </a:pathLst>
          </a:custGeom>
          <a:solidFill>
            <a:srgbClr val="0066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07763" dir="2700000" algn="ctr" rotWithShape="0">
                    <a:srgbClr val="808080"/>
                  </a:outerShdw>
                </a:effectLst>
              </a14:hiddenEffects>
            </a:ext>
          </a:extLst>
        </p:spPr>
        <p:txBody>
          <a:bodyPr/>
          <a:lstStyle/>
          <a:p>
            <a:endParaRPr lang="en-US"/>
          </a:p>
        </p:txBody>
      </p:sp>
      <p:sp>
        <p:nvSpPr>
          <p:cNvPr id="66633" name="Text Box 90"/>
          <p:cNvSpPr txBox="1">
            <a:spLocks noChangeArrowheads="1"/>
          </p:cNvSpPr>
          <p:nvPr/>
        </p:nvSpPr>
        <p:spPr bwMode="auto">
          <a:xfrm>
            <a:off x="5618163" y="2711450"/>
            <a:ext cx="6461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40°</a:t>
            </a:r>
          </a:p>
        </p:txBody>
      </p:sp>
      <p:sp>
        <p:nvSpPr>
          <p:cNvPr id="66634" name="Line 91"/>
          <p:cNvSpPr>
            <a:spLocks noChangeShapeType="1"/>
          </p:cNvSpPr>
          <p:nvPr/>
        </p:nvSpPr>
        <p:spPr bwMode="auto">
          <a:xfrm>
            <a:off x="6748463" y="3111500"/>
            <a:ext cx="669925"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6635" name="Line 92"/>
          <p:cNvSpPr>
            <a:spLocks noChangeShapeType="1"/>
          </p:cNvSpPr>
          <p:nvPr/>
        </p:nvSpPr>
        <p:spPr bwMode="auto">
          <a:xfrm>
            <a:off x="5408613" y="3111500"/>
            <a:ext cx="1323975" cy="0"/>
          </a:xfrm>
          <a:prstGeom prst="line">
            <a:avLst/>
          </a:prstGeom>
          <a:noFill/>
          <a:ln w="2857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6636" name="Line 93"/>
          <p:cNvSpPr>
            <a:spLocks noChangeShapeType="1"/>
          </p:cNvSpPr>
          <p:nvPr/>
        </p:nvSpPr>
        <p:spPr bwMode="auto">
          <a:xfrm flipV="1">
            <a:off x="6396038" y="1779588"/>
            <a:ext cx="515937" cy="455612"/>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6637" name="Arc 94"/>
          <p:cNvSpPr>
            <a:spLocks/>
          </p:cNvSpPr>
          <p:nvPr/>
        </p:nvSpPr>
        <p:spPr bwMode="auto">
          <a:xfrm>
            <a:off x="5421313" y="1792288"/>
            <a:ext cx="2000250" cy="1338262"/>
          </a:xfrm>
          <a:custGeom>
            <a:avLst/>
            <a:gdLst>
              <a:gd name="T0" fmla="*/ 1487964 w 21600"/>
              <a:gd name="T1" fmla="*/ 0 h 14459"/>
              <a:gd name="T2" fmla="*/ 2000250 w 21600"/>
              <a:gd name="T3" fmla="*/ 1338262 h 14459"/>
              <a:gd name="T4" fmla="*/ 0 w 21600"/>
              <a:gd name="T5" fmla="*/ 1336133 h 14459"/>
              <a:gd name="T6" fmla="*/ 0 60000 65536"/>
              <a:gd name="T7" fmla="*/ 0 60000 65536"/>
              <a:gd name="T8" fmla="*/ 0 60000 65536"/>
            </a:gdLst>
            <a:ahLst/>
            <a:cxnLst>
              <a:cxn ang="T6">
                <a:pos x="T0" y="T1"/>
              </a:cxn>
              <a:cxn ang="T7">
                <a:pos x="T2" y="T3"/>
              </a:cxn>
              <a:cxn ang="T8">
                <a:pos x="T4" y="T5"/>
              </a:cxn>
            </a:cxnLst>
            <a:rect l="0" t="0" r="r" b="b"/>
            <a:pathLst>
              <a:path w="21600" h="14459" fill="none" extrusionOk="0">
                <a:moveTo>
                  <a:pt x="16067" y="0"/>
                </a:moveTo>
                <a:cubicBezTo>
                  <a:pt x="19629" y="3964"/>
                  <a:pt x="21600" y="9106"/>
                  <a:pt x="21600" y="14436"/>
                </a:cubicBezTo>
                <a:cubicBezTo>
                  <a:pt x="21600" y="14443"/>
                  <a:pt x="21599" y="14451"/>
                  <a:pt x="21599" y="14458"/>
                </a:cubicBezTo>
              </a:path>
              <a:path w="21600" h="14459" stroke="0" extrusionOk="0">
                <a:moveTo>
                  <a:pt x="16067" y="0"/>
                </a:moveTo>
                <a:cubicBezTo>
                  <a:pt x="19629" y="3964"/>
                  <a:pt x="21600" y="9106"/>
                  <a:pt x="21600" y="14436"/>
                </a:cubicBezTo>
                <a:cubicBezTo>
                  <a:pt x="21600" y="14443"/>
                  <a:pt x="21599" y="14451"/>
                  <a:pt x="21599" y="14458"/>
                </a:cubicBezTo>
                <a:lnTo>
                  <a:pt x="0" y="14436"/>
                </a:lnTo>
                <a:lnTo>
                  <a:pt x="16067" y="0"/>
                </a:lnTo>
                <a:close/>
              </a:path>
            </a:pathLst>
          </a:cu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638" name="Arc 95"/>
          <p:cNvSpPr>
            <a:spLocks/>
          </p:cNvSpPr>
          <p:nvPr/>
        </p:nvSpPr>
        <p:spPr bwMode="auto">
          <a:xfrm>
            <a:off x="5421313" y="2233613"/>
            <a:ext cx="1331912" cy="895350"/>
          </a:xfrm>
          <a:custGeom>
            <a:avLst/>
            <a:gdLst>
              <a:gd name="T0" fmla="*/ 987403 w 21600"/>
              <a:gd name="T1" fmla="*/ 0 h 14522"/>
              <a:gd name="T2" fmla="*/ 1331912 w 21600"/>
              <a:gd name="T3" fmla="*/ 895350 h 14522"/>
              <a:gd name="T4" fmla="*/ 0 w 21600"/>
              <a:gd name="T5" fmla="*/ 893747 h 14522"/>
              <a:gd name="T6" fmla="*/ 0 60000 65536"/>
              <a:gd name="T7" fmla="*/ 0 60000 65536"/>
              <a:gd name="T8" fmla="*/ 0 60000 65536"/>
            </a:gdLst>
            <a:ahLst/>
            <a:cxnLst>
              <a:cxn ang="T6">
                <a:pos x="T0" y="T1"/>
              </a:cxn>
              <a:cxn ang="T7">
                <a:pos x="T2" y="T3"/>
              </a:cxn>
              <a:cxn ang="T8">
                <a:pos x="T4" y="T5"/>
              </a:cxn>
            </a:cxnLst>
            <a:rect l="0" t="0" r="r" b="b"/>
            <a:pathLst>
              <a:path w="21600" h="14522" fill="none" extrusionOk="0">
                <a:moveTo>
                  <a:pt x="16013" y="-1"/>
                </a:moveTo>
                <a:cubicBezTo>
                  <a:pt x="19608" y="3971"/>
                  <a:pt x="21600" y="9138"/>
                  <a:pt x="21600" y="14496"/>
                </a:cubicBezTo>
                <a:cubicBezTo>
                  <a:pt x="21600" y="14504"/>
                  <a:pt x="21599" y="14513"/>
                  <a:pt x="21599" y="14521"/>
                </a:cubicBezTo>
              </a:path>
              <a:path w="21600" h="14522" stroke="0" extrusionOk="0">
                <a:moveTo>
                  <a:pt x="16013" y="-1"/>
                </a:moveTo>
                <a:cubicBezTo>
                  <a:pt x="19608" y="3971"/>
                  <a:pt x="21600" y="9138"/>
                  <a:pt x="21600" y="14496"/>
                </a:cubicBezTo>
                <a:cubicBezTo>
                  <a:pt x="21600" y="14504"/>
                  <a:pt x="21599" y="14513"/>
                  <a:pt x="21599" y="14521"/>
                </a:cubicBezTo>
                <a:lnTo>
                  <a:pt x="0" y="14496"/>
                </a:lnTo>
                <a:lnTo>
                  <a:pt x="16013" y="-1"/>
                </a:lnTo>
                <a:close/>
              </a:path>
            </a:pathLst>
          </a:cu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6639" name="Line 96"/>
          <p:cNvSpPr>
            <a:spLocks noChangeShapeType="1"/>
          </p:cNvSpPr>
          <p:nvPr/>
        </p:nvSpPr>
        <p:spPr bwMode="auto">
          <a:xfrm flipV="1">
            <a:off x="5410200" y="2236788"/>
            <a:ext cx="976313" cy="863600"/>
          </a:xfrm>
          <a:prstGeom prst="line">
            <a:avLst/>
          </a:prstGeom>
          <a:noFill/>
          <a:ln w="2857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314465" name="Group 97"/>
          <p:cNvGrpSpPr>
            <a:grpSpLocks/>
          </p:cNvGrpSpPr>
          <p:nvPr/>
        </p:nvGrpSpPr>
        <p:grpSpPr bwMode="auto">
          <a:xfrm>
            <a:off x="5364163" y="5164138"/>
            <a:ext cx="2479675" cy="522287"/>
            <a:chOff x="3379" y="3234"/>
            <a:chExt cx="1562" cy="329"/>
          </a:xfrm>
        </p:grpSpPr>
        <p:sp>
          <p:nvSpPr>
            <p:cNvPr id="66663" name="Text Box 98"/>
            <p:cNvSpPr txBox="1">
              <a:spLocks noChangeArrowheads="1"/>
            </p:cNvSpPr>
            <p:nvPr/>
          </p:nvSpPr>
          <p:spPr bwMode="auto">
            <a:xfrm>
              <a:off x="3379" y="3254"/>
              <a:ext cx="156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solidFill>
                    <a:schemeClr val="tx1"/>
                  </a:solidFill>
                </a:rPr>
                <a:t>=                   </a:t>
              </a:r>
              <a:r>
                <a:rPr lang="en-US">
                  <a:solidFill>
                    <a:schemeClr val="tx1"/>
                  </a:solidFill>
                  <a:cs typeface="Times New Roman" pitchFamily="18" charset="0"/>
                </a:rPr>
                <a:t>cm</a:t>
              </a:r>
              <a:r>
                <a:rPr lang="en-US" baseline="30000">
                  <a:solidFill>
                    <a:schemeClr val="tx1"/>
                  </a:solidFill>
                  <a:cs typeface="Times New Roman" pitchFamily="18" charset="0"/>
                </a:rPr>
                <a:t>2</a:t>
              </a:r>
              <a:endParaRPr lang="el-GR" baseline="30000">
                <a:solidFill>
                  <a:schemeClr val="tx1"/>
                </a:solidFill>
                <a:cs typeface="Times New Roman" pitchFamily="18" charset="0"/>
              </a:endParaRPr>
            </a:p>
          </p:txBody>
        </p:sp>
        <p:sp>
          <p:nvSpPr>
            <p:cNvPr id="66664" name="Text Box 99"/>
            <p:cNvSpPr txBox="1">
              <a:spLocks noChangeArrowheads="1"/>
            </p:cNvSpPr>
            <p:nvPr/>
          </p:nvSpPr>
          <p:spPr bwMode="auto">
            <a:xfrm>
              <a:off x="3606" y="3234"/>
              <a:ext cx="178"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400" b="1">
                  <a:solidFill>
                    <a:schemeClr val="tx1"/>
                  </a:solidFill>
                </a:rPr>
                <a:t>1</a:t>
              </a:r>
              <a:endParaRPr lang="en-GB" sz="1400" b="1">
                <a:solidFill>
                  <a:schemeClr val="tx1"/>
                </a:solidFill>
              </a:endParaRPr>
            </a:p>
          </p:txBody>
        </p:sp>
        <p:sp>
          <p:nvSpPr>
            <p:cNvPr id="66665" name="Line 100"/>
            <p:cNvSpPr>
              <a:spLocks noChangeShapeType="1"/>
            </p:cNvSpPr>
            <p:nvPr/>
          </p:nvSpPr>
          <p:spPr bwMode="auto">
            <a:xfrm>
              <a:off x="3627" y="3399"/>
              <a:ext cx="136"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6666" name="Text Box 101"/>
            <p:cNvSpPr txBox="1">
              <a:spLocks noChangeArrowheads="1"/>
            </p:cNvSpPr>
            <p:nvPr/>
          </p:nvSpPr>
          <p:spPr bwMode="auto">
            <a:xfrm>
              <a:off x="3606" y="3371"/>
              <a:ext cx="178"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400" b="1">
                  <a:solidFill>
                    <a:schemeClr val="tx1"/>
                  </a:solidFill>
                </a:rPr>
                <a:t>9</a:t>
              </a:r>
              <a:endParaRPr lang="en-GB" sz="1400" b="1">
                <a:solidFill>
                  <a:schemeClr val="tx1"/>
                </a:solidFill>
              </a:endParaRPr>
            </a:p>
          </p:txBody>
        </p:sp>
        <p:sp>
          <p:nvSpPr>
            <p:cNvPr id="66667" name="Text Box 102"/>
            <p:cNvSpPr txBox="1">
              <a:spLocks noChangeArrowheads="1"/>
            </p:cNvSpPr>
            <p:nvPr/>
          </p:nvSpPr>
          <p:spPr bwMode="auto">
            <a:xfrm>
              <a:off x="3736" y="3254"/>
              <a:ext cx="81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solidFill>
                    <a:schemeClr val="tx1"/>
                  </a:solidFill>
                </a:rPr>
                <a:t>× </a:t>
              </a:r>
              <a:r>
                <a:rPr lang="el-GR">
                  <a:solidFill>
                    <a:schemeClr val="tx1"/>
                  </a:solidFill>
                  <a:latin typeface="Times New Roman" pitchFamily="18" charset="0"/>
                  <a:cs typeface="Times New Roman" pitchFamily="18" charset="0"/>
                </a:rPr>
                <a:t>π</a:t>
              </a:r>
              <a:r>
                <a:rPr lang="en-US">
                  <a:solidFill>
                    <a:schemeClr val="tx1"/>
                  </a:solidFill>
                  <a:cs typeface="Times New Roman" pitchFamily="18" charset="0"/>
                </a:rPr>
                <a:t> </a:t>
              </a:r>
              <a:r>
                <a:rPr lang="en-US">
                  <a:solidFill>
                    <a:schemeClr val="tx1"/>
                  </a:solidFill>
                </a:rPr>
                <a:t>× 20</a:t>
              </a:r>
            </a:p>
          </p:txBody>
        </p:sp>
      </p:grpSp>
      <p:sp>
        <p:nvSpPr>
          <p:cNvPr id="66641" name="Arc 103"/>
          <p:cNvSpPr>
            <a:spLocks/>
          </p:cNvSpPr>
          <p:nvPr/>
        </p:nvSpPr>
        <p:spPr bwMode="auto">
          <a:xfrm>
            <a:off x="1306513" y="2095500"/>
            <a:ext cx="1331912" cy="688975"/>
          </a:xfrm>
          <a:custGeom>
            <a:avLst/>
            <a:gdLst>
              <a:gd name="T0" fmla="*/ 401 w 43200"/>
              <a:gd name="T1" fmla="*/ 688975 h 22354"/>
              <a:gd name="T2" fmla="*/ 1331604 w 43200"/>
              <a:gd name="T3" fmla="*/ 686139 h 22354"/>
              <a:gd name="T4" fmla="*/ 665956 w 43200"/>
              <a:gd name="T5" fmla="*/ 665736 h 22354"/>
              <a:gd name="T6" fmla="*/ 0 60000 65536"/>
              <a:gd name="T7" fmla="*/ 0 60000 65536"/>
              <a:gd name="T8" fmla="*/ 0 60000 65536"/>
            </a:gdLst>
            <a:ahLst/>
            <a:cxnLst>
              <a:cxn ang="T6">
                <a:pos x="T0" y="T1"/>
              </a:cxn>
              <a:cxn ang="T7">
                <a:pos x="T2" y="T3"/>
              </a:cxn>
              <a:cxn ang="T8">
                <a:pos x="T4" y="T5"/>
              </a:cxn>
            </a:cxnLst>
            <a:rect l="0" t="0" r="r" b="b"/>
            <a:pathLst>
              <a:path w="43200" h="22354" fill="none" extrusionOk="0">
                <a:moveTo>
                  <a:pt x="13" y="22353"/>
                </a:moveTo>
                <a:cubicBezTo>
                  <a:pt x="4" y="22102"/>
                  <a:pt x="0" y="21851"/>
                  <a:pt x="0" y="21600"/>
                </a:cubicBezTo>
                <a:cubicBezTo>
                  <a:pt x="0" y="9670"/>
                  <a:pt x="9670" y="0"/>
                  <a:pt x="21600" y="0"/>
                </a:cubicBezTo>
                <a:cubicBezTo>
                  <a:pt x="33529" y="0"/>
                  <a:pt x="43200" y="9670"/>
                  <a:pt x="43200" y="21600"/>
                </a:cubicBezTo>
                <a:cubicBezTo>
                  <a:pt x="43200" y="21820"/>
                  <a:pt x="43196" y="22041"/>
                  <a:pt x="43189" y="22261"/>
                </a:cubicBezTo>
              </a:path>
              <a:path w="43200" h="22354" stroke="0" extrusionOk="0">
                <a:moveTo>
                  <a:pt x="13" y="22353"/>
                </a:moveTo>
                <a:cubicBezTo>
                  <a:pt x="4" y="22102"/>
                  <a:pt x="0" y="21851"/>
                  <a:pt x="0" y="21600"/>
                </a:cubicBezTo>
                <a:cubicBezTo>
                  <a:pt x="0" y="9670"/>
                  <a:pt x="9670" y="0"/>
                  <a:pt x="21600" y="0"/>
                </a:cubicBezTo>
                <a:cubicBezTo>
                  <a:pt x="33529" y="0"/>
                  <a:pt x="43200" y="9670"/>
                  <a:pt x="43200" y="21600"/>
                </a:cubicBezTo>
                <a:cubicBezTo>
                  <a:pt x="43200" y="21820"/>
                  <a:pt x="43196" y="22041"/>
                  <a:pt x="43189" y="22261"/>
                </a:cubicBezTo>
                <a:lnTo>
                  <a:pt x="21600" y="21600"/>
                </a:lnTo>
                <a:lnTo>
                  <a:pt x="13" y="22353"/>
                </a:lnTo>
                <a:close/>
              </a:path>
            </a:pathLst>
          </a:cu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314472" name="Group 104"/>
          <p:cNvGrpSpPr>
            <a:grpSpLocks/>
          </p:cNvGrpSpPr>
          <p:nvPr/>
        </p:nvGrpSpPr>
        <p:grpSpPr bwMode="auto">
          <a:xfrm>
            <a:off x="1331913" y="4000500"/>
            <a:ext cx="1771650" cy="522288"/>
            <a:chOff x="839" y="2520"/>
            <a:chExt cx="1116" cy="329"/>
          </a:xfrm>
        </p:grpSpPr>
        <p:grpSp>
          <p:nvGrpSpPr>
            <p:cNvPr id="66657" name="Group 105"/>
            <p:cNvGrpSpPr>
              <a:grpSpLocks/>
            </p:cNvGrpSpPr>
            <p:nvPr/>
          </p:nvGrpSpPr>
          <p:grpSpPr bwMode="auto">
            <a:xfrm>
              <a:off x="1051" y="2520"/>
              <a:ext cx="904" cy="329"/>
              <a:chOff x="1305" y="2965"/>
              <a:chExt cx="904" cy="329"/>
            </a:xfrm>
          </p:grpSpPr>
          <p:sp>
            <p:nvSpPr>
              <p:cNvPr id="66659" name="Text Box 106"/>
              <p:cNvSpPr txBox="1">
                <a:spLocks noChangeArrowheads="1"/>
              </p:cNvSpPr>
              <p:nvPr/>
            </p:nvSpPr>
            <p:spPr bwMode="auto">
              <a:xfrm>
                <a:off x="1305" y="2965"/>
                <a:ext cx="178"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400" b="1">
                    <a:solidFill>
                      <a:srgbClr val="0066FF"/>
                    </a:solidFill>
                  </a:rPr>
                  <a:t>1</a:t>
                </a:r>
                <a:endParaRPr lang="en-GB" sz="1400" b="1">
                  <a:solidFill>
                    <a:srgbClr val="0066FF"/>
                  </a:solidFill>
                </a:endParaRPr>
              </a:p>
            </p:txBody>
          </p:sp>
          <p:sp>
            <p:nvSpPr>
              <p:cNvPr id="66660" name="Line 107"/>
              <p:cNvSpPr>
                <a:spLocks noChangeShapeType="1"/>
              </p:cNvSpPr>
              <p:nvPr/>
            </p:nvSpPr>
            <p:spPr bwMode="auto">
              <a:xfrm>
                <a:off x="1326" y="3130"/>
                <a:ext cx="136" cy="0"/>
              </a:xfrm>
              <a:prstGeom prst="line">
                <a:avLst/>
              </a:prstGeom>
              <a:noFill/>
              <a:ln w="19050">
                <a:solidFill>
                  <a:srgbClr val="0066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6661" name="Text Box 108"/>
              <p:cNvSpPr txBox="1">
                <a:spLocks noChangeArrowheads="1"/>
              </p:cNvSpPr>
              <p:nvPr/>
            </p:nvSpPr>
            <p:spPr bwMode="auto">
              <a:xfrm>
                <a:off x="1305" y="3102"/>
                <a:ext cx="178"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400" b="1">
                    <a:solidFill>
                      <a:srgbClr val="0066FF"/>
                    </a:solidFill>
                  </a:rPr>
                  <a:t>2</a:t>
                </a:r>
                <a:endParaRPr lang="en-GB" sz="1400" b="1">
                  <a:solidFill>
                    <a:srgbClr val="0066FF"/>
                  </a:solidFill>
                </a:endParaRPr>
              </a:p>
            </p:txBody>
          </p:sp>
          <p:sp>
            <p:nvSpPr>
              <p:cNvPr id="66662" name="Text Box 109"/>
              <p:cNvSpPr txBox="1">
                <a:spLocks noChangeArrowheads="1"/>
              </p:cNvSpPr>
              <p:nvPr/>
            </p:nvSpPr>
            <p:spPr bwMode="auto">
              <a:xfrm>
                <a:off x="1435" y="2985"/>
                <a:ext cx="77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solidFill>
                      <a:srgbClr val="0066FF"/>
                    </a:solidFill>
                  </a:rPr>
                  <a:t>× </a:t>
                </a:r>
                <a:r>
                  <a:rPr lang="el-GR">
                    <a:solidFill>
                      <a:srgbClr val="0066FF"/>
                    </a:solidFill>
                    <a:latin typeface="Times New Roman" pitchFamily="18" charset="0"/>
                    <a:cs typeface="Times New Roman" pitchFamily="18" charset="0"/>
                  </a:rPr>
                  <a:t>π</a:t>
                </a:r>
                <a:r>
                  <a:rPr lang="en-US">
                    <a:solidFill>
                      <a:srgbClr val="0066FF"/>
                    </a:solidFill>
                    <a:cs typeface="Times New Roman" pitchFamily="18" charset="0"/>
                  </a:rPr>
                  <a:t> </a:t>
                </a:r>
                <a:r>
                  <a:rPr lang="en-US">
                    <a:solidFill>
                      <a:srgbClr val="0066FF"/>
                    </a:solidFill>
                  </a:rPr>
                  <a:t>× 1</a:t>
                </a:r>
                <a:r>
                  <a:rPr lang="en-US" baseline="30000">
                    <a:solidFill>
                      <a:srgbClr val="0066FF"/>
                    </a:solidFill>
                  </a:rPr>
                  <a:t>2</a:t>
                </a:r>
                <a:endParaRPr lang="en-US">
                  <a:solidFill>
                    <a:srgbClr val="0066FF"/>
                  </a:solidFill>
                </a:endParaRPr>
              </a:p>
            </p:txBody>
          </p:sp>
        </p:grpSp>
        <p:sp>
          <p:nvSpPr>
            <p:cNvPr id="66658" name="Text Box 110"/>
            <p:cNvSpPr txBox="1">
              <a:spLocks noChangeArrowheads="1"/>
            </p:cNvSpPr>
            <p:nvPr/>
          </p:nvSpPr>
          <p:spPr bwMode="auto">
            <a:xfrm>
              <a:off x="839" y="2540"/>
              <a:ext cx="228"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eaLnBrk="1" hangingPunct="1"/>
              <a:r>
                <a:rPr lang="en-GB">
                  <a:solidFill>
                    <a:srgbClr val="0066FF"/>
                  </a:solidFill>
                </a:rPr>
                <a:t>+</a:t>
              </a:r>
            </a:p>
          </p:txBody>
        </p:sp>
      </p:grpSp>
      <p:grpSp>
        <p:nvGrpSpPr>
          <p:cNvPr id="314479" name="Group 111"/>
          <p:cNvGrpSpPr>
            <a:grpSpLocks/>
          </p:cNvGrpSpPr>
          <p:nvPr/>
        </p:nvGrpSpPr>
        <p:grpSpPr bwMode="auto">
          <a:xfrm>
            <a:off x="1331913" y="4500563"/>
            <a:ext cx="1771650" cy="522287"/>
            <a:chOff x="839" y="2835"/>
            <a:chExt cx="1116" cy="329"/>
          </a:xfrm>
        </p:grpSpPr>
        <p:grpSp>
          <p:nvGrpSpPr>
            <p:cNvPr id="66651" name="Group 112"/>
            <p:cNvGrpSpPr>
              <a:grpSpLocks/>
            </p:cNvGrpSpPr>
            <p:nvPr/>
          </p:nvGrpSpPr>
          <p:grpSpPr bwMode="auto">
            <a:xfrm>
              <a:off x="1051" y="2835"/>
              <a:ext cx="904" cy="329"/>
              <a:chOff x="1305" y="3282"/>
              <a:chExt cx="904" cy="329"/>
            </a:xfrm>
          </p:grpSpPr>
          <p:sp>
            <p:nvSpPr>
              <p:cNvPr id="66653" name="Text Box 113"/>
              <p:cNvSpPr txBox="1">
                <a:spLocks noChangeArrowheads="1"/>
              </p:cNvSpPr>
              <p:nvPr/>
            </p:nvSpPr>
            <p:spPr bwMode="auto">
              <a:xfrm>
                <a:off x="1305" y="3282"/>
                <a:ext cx="178"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400" b="1">
                    <a:solidFill>
                      <a:srgbClr val="814BD1"/>
                    </a:solidFill>
                  </a:rPr>
                  <a:t>1</a:t>
                </a:r>
                <a:endParaRPr lang="en-GB" sz="1400" b="1">
                  <a:solidFill>
                    <a:srgbClr val="814BD1"/>
                  </a:solidFill>
                </a:endParaRPr>
              </a:p>
            </p:txBody>
          </p:sp>
          <p:sp>
            <p:nvSpPr>
              <p:cNvPr id="66654" name="Line 114"/>
              <p:cNvSpPr>
                <a:spLocks noChangeShapeType="1"/>
              </p:cNvSpPr>
              <p:nvPr/>
            </p:nvSpPr>
            <p:spPr bwMode="auto">
              <a:xfrm>
                <a:off x="1326" y="3447"/>
                <a:ext cx="136" cy="0"/>
              </a:xfrm>
              <a:prstGeom prst="line">
                <a:avLst/>
              </a:prstGeom>
              <a:noFill/>
              <a:ln w="19050">
                <a:solidFill>
                  <a:srgbClr val="814BD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6655" name="Text Box 115"/>
              <p:cNvSpPr txBox="1">
                <a:spLocks noChangeArrowheads="1"/>
              </p:cNvSpPr>
              <p:nvPr/>
            </p:nvSpPr>
            <p:spPr bwMode="auto">
              <a:xfrm>
                <a:off x="1305" y="3419"/>
                <a:ext cx="178"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400" b="1">
                    <a:solidFill>
                      <a:srgbClr val="814BD1"/>
                    </a:solidFill>
                  </a:rPr>
                  <a:t>2</a:t>
                </a:r>
                <a:endParaRPr lang="en-GB" sz="1400" b="1">
                  <a:solidFill>
                    <a:srgbClr val="814BD1"/>
                  </a:solidFill>
                </a:endParaRPr>
              </a:p>
            </p:txBody>
          </p:sp>
          <p:sp>
            <p:nvSpPr>
              <p:cNvPr id="66656" name="Text Box 116"/>
              <p:cNvSpPr txBox="1">
                <a:spLocks noChangeArrowheads="1"/>
              </p:cNvSpPr>
              <p:nvPr/>
            </p:nvSpPr>
            <p:spPr bwMode="auto">
              <a:xfrm>
                <a:off x="1435" y="3302"/>
                <a:ext cx="77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solidFill>
                      <a:srgbClr val="814BD1"/>
                    </a:solidFill>
                  </a:rPr>
                  <a:t>× </a:t>
                </a:r>
                <a:r>
                  <a:rPr lang="el-GR">
                    <a:solidFill>
                      <a:srgbClr val="814BD1"/>
                    </a:solidFill>
                    <a:latin typeface="Times New Roman" pitchFamily="18" charset="0"/>
                    <a:cs typeface="Times New Roman" pitchFamily="18" charset="0"/>
                  </a:rPr>
                  <a:t>π</a:t>
                </a:r>
                <a:r>
                  <a:rPr lang="en-US">
                    <a:solidFill>
                      <a:srgbClr val="814BD1"/>
                    </a:solidFill>
                    <a:cs typeface="Times New Roman" pitchFamily="18" charset="0"/>
                  </a:rPr>
                  <a:t> </a:t>
                </a:r>
                <a:r>
                  <a:rPr lang="en-US">
                    <a:solidFill>
                      <a:srgbClr val="814BD1"/>
                    </a:solidFill>
                  </a:rPr>
                  <a:t>× 2</a:t>
                </a:r>
                <a:r>
                  <a:rPr lang="en-US" baseline="30000">
                    <a:solidFill>
                      <a:srgbClr val="814BD1"/>
                    </a:solidFill>
                  </a:rPr>
                  <a:t>2</a:t>
                </a:r>
              </a:p>
            </p:txBody>
          </p:sp>
        </p:grpSp>
        <p:sp>
          <p:nvSpPr>
            <p:cNvPr id="66652" name="Text Box 117"/>
            <p:cNvSpPr txBox="1">
              <a:spLocks noChangeArrowheads="1"/>
            </p:cNvSpPr>
            <p:nvPr/>
          </p:nvSpPr>
          <p:spPr bwMode="auto">
            <a:xfrm>
              <a:off x="839" y="2855"/>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eaLnBrk="1" hangingPunct="1"/>
              <a:r>
                <a:rPr lang="en-GB">
                  <a:solidFill>
                    <a:srgbClr val="814BD1"/>
                  </a:solidFill>
                </a:rPr>
                <a:t>–</a:t>
              </a:r>
            </a:p>
          </p:txBody>
        </p:sp>
      </p:grpSp>
      <p:grpSp>
        <p:nvGrpSpPr>
          <p:cNvPr id="314486" name="Group 118"/>
          <p:cNvGrpSpPr>
            <a:grpSpLocks/>
          </p:cNvGrpSpPr>
          <p:nvPr/>
        </p:nvGrpSpPr>
        <p:grpSpPr bwMode="auto">
          <a:xfrm>
            <a:off x="5368925" y="4619625"/>
            <a:ext cx="1795463" cy="522288"/>
            <a:chOff x="3379" y="2910"/>
            <a:chExt cx="1131" cy="329"/>
          </a:xfrm>
        </p:grpSpPr>
        <p:grpSp>
          <p:nvGrpSpPr>
            <p:cNvPr id="66645" name="Group 119"/>
            <p:cNvGrpSpPr>
              <a:grpSpLocks/>
            </p:cNvGrpSpPr>
            <p:nvPr/>
          </p:nvGrpSpPr>
          <p:grpSpPr bwMode="auto">
            <a:xfrm>
              <a:off x="3606" y="2910"/>
              <a:ext cx="904" cy="329"/>
              <a:chOff x="1305" y="2965"/>
              <a:chExt cx="904" cy="329"/>
            </a:xfrm>
          </p:grpSpPr>
          <p:sp>
            <p:nvSpPr>
              <p:cNvPr id="66647" name="Text Box 120"/>
              <p:cNvSpPr txBox="1">
                <a:spLocks noChangeArrowheads="1"/>
              </p:cNvSpPr>
              <p:nvPr/>
            </p:nvSpPr>
            <p:spPr bwMode="auto">
              <a:xfrm>
                <a:off x="1305" y="2965"/>
                <a:ext cx="178"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400" b="1">
                    <a:solidFill>
                      <a:srgbClr val="0066FF"/>
                    </a:solidFill>
                  </a:rPr>
                  <a:t>1</a:t>
                </a:r>
                <a:endParaRPr lang="en-GB" sz="1400" b="1">
                  <a:solidFill>
                    <a:srgbClr val="0066FF"/>
                  </a:solidFill>
                </a:endParaRPr>
              </a:p>
            </p:txBody>
          </p:sp>
          <p:sp>
            <p:nvSpPr>
              <p:cNvPr id="66648" name="Line 121"/>
              <p:cNvSpPr>
                <a:spLocks noChangeShapeType="1"/>
              </p:cNvSpPr>
              <p:nvPr/>
            </p:nvSpPr>
            <p:spPr bwMode="auto">
              <a:xfrm>
                <a:off x="1326" y="3130"/>
                <a:ext cx="136" cy="0"/>
              </a:xfrm>
              <a:prstGeom prst="line">
                <a:avLst/>
              </a:prstGeom>
              <a:noFill/>
              <a:ln w="19050">
                <a:solidFill>
                  <a:srgbClr val="0066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6649" name="Text Box 122"/>
              <p:cNvSpPr txBox="1">
                <a:spLocks noChangeArrowheads="1"/>
              </p:cNvSpPr>
              <p:nvPr/>
            </p:nvSpPr>
            <p:spPr bwMode="auto">
              <a:xfrm>
                <a:off x="1305" y="3102"/>
                <a:ext cx="178"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400" b="1">
                    <a:solidFill>
                      <a:srgbClr val="0066FF"/>
                    </a:solidFill>
                  </a:rPr>
                  <a:t>9</a:t>
                </a:r>
                <a:endParaRPr lang="en-GB" sz="1400" b="1">
                  <a:solidFill>
                    <a:srgbClr val="0066FF"/>
                  </a:solidFill>
                </a:endParaRPr>
              </a:p>
            </p:txBody>
          </p:sp>
          <p:sp>
            <p:nvSpPr>
              <p:cNvPr id="66650" name="Text Box 123"/>
              <p:cNvSpPr txBox="1">
                <a:spLocks noChangeArrowheads="1"/>
              </p:cNvSpPr>
              <p:nvPr/>
            </p:nvSpPr>
            <p:spPr bwMode="auto">
              <a:xfrm>
                <a:off x="1435" y="2985"/>
                <a:ext cx="77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pitchFamily="34" charset="0"/>
                    <a:cs typeface="Arial" pitchFamily="34" charset="0"/>
                  </a:defRPr>
                </a:lvl1pPr>
                <a:lvl2pPr marL="742950" indent="-285750" eaLnBrk="0" hangingPunct="0">
                  <a:defRPr sz="2400">
                    <a:solidFill>
                      <a:srgbClr val="010066"/>
                    </a:solidFill>
                    <a:latin typeface="Arial" pitchFamily="34" charset="0"/>
                    <a:cs typeface="Arial" pitchFamily="34" charset="0"/>
                  </a:defRPr>
                </a:lvl2pPr>
                <a:lvl3pPr marL="1143000" indent="-228600" eaLnBrk="0" hangingPunct="0">
                  <a:defRPr sz="2400">
                    <a:solidFill>
                      <a:srgbClr val="010066"/>
                    </a:solidFill>
                    <a:latin typeface="Arial" pitchFamily="34" charset="0"/>
                    <a:cs typeface="Arial" pitchFamily="34" charset="0"/>
                  </a:defRPr>
                </a:lvl3pPr>
                <a:lvl4pPr marL="1600200" indent="-228600" eaLnBrk="0" hangingPunct="0">
                  <a:defRPr sz="2400">
                    <a:solidFill>
                      <a:srgbClr val="010066"/>
                    </a:solidFill>
                    <a:latin typeface="Arial" pitchFamily="34" charset="0"/>
                    <a:cs typeface="Arial" pitchFamily="34" charset="0"/>
                  </a:defRPr>
                </a:lvl4pPr>
                <a:lvl5pPr marL="2057400" indent="-228600" eaLnBrk="0" hangingPunct="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solidFill>
                      <a:srgbClr val="0066FF"/>
                    </a:solidFill>
                  </a:rPr>
                  <a:t>× </a:t>
                </a:r>
                <a:r>
                  <a:rPr lang="el-GR">
                    <a:solidFill>
                      <a:srgbClr val="0066FF"/>
                    </a:solidFill>
                    <a:latin typeface="Times New Roman" pitchFamily="18" charset="0"/>
                    <a:cs typeface="Times New Roman" pitchFamily="18" charset="0"/>
                  </a:rPr>
                  <a:t>π</a:t>
                </a:r>
                <a:r>
                  <a:rPr lang="en-US">
                    <a:solidFill>
                      <a:srgbClr val="0066FF"/>
                    </a:solidFill>
                    <a:cs typeface="Times New Roman" pitchFamily="18" charset="0"/>
                  </a:rPr>
                  <a:t> </a:t>
                </a:r>
                <a:r>
                  <a:rPr lang="en-US">
                    <a:solidFill>
                      <a:srgbClr val="0066FF"/>
                    </a:solidFill>
                  </a:rPr>
                  <a:t>× 4</a:t>
                </a:r>
                <a:r>
                  <a:rPr lang="en-US" baseline="30000">
                    <a:solidFill>
                      <a:srgbClr val="0066FF"/>
                    </a:solidFill>
                  </a:rPr>
                  <a:t>2</a:t>
                </a:r>
                <a:endParaRPr lang="en-US">
                  <a:solidFill>
                    <a:srgbClr val="0066FF"/>
                  </a:solidFill>
                </a:endParaRPr>
              </a:p>
            </p:txBody>
          </p:sp>
        </p:grpSp>
        <p:sp>
          <p:nvSpPr>
            <p:cNvPr id="66646" name="Rectangle 124"/>
            <p:cNvSpPr>
              <a:spLocks noChangeArrowheads="1"/>
            </p:cNvSpPr>
            <p:nvPr/>
          </p:nvSpPr>
          <p:spPr bwMode="auto">
            <a:xfrm>
              <a:off x="3379" y="2931"/>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solidFill>
                    <a:srgbClr val="0066FF"/>
                  </a:solidFill>
                </a:rPr>
                <a:t>–</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442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1442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14453"/>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31447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14455"/>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1447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14454"/>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14434"/>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14435"/>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nodeType="clickEffect">
                                  <p:stCondLst>
                                    <p:cond delay="0"/>
                                  </p:stCondLst>
                                  <p:childTnLst>
                                    <p:set>
                                      <p:cBhvr>
                                        <p:cTn id="36" dur="1" fill="hold">
                                          <p:stCondLst>
                                            <p:cond delay="0"/>
                                          </p:stCondLst>
                                        </p:cTn>
                                        <p:tgtEl>
                                          <p:spTgt spid="314443"/>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314436"/>
                                        </p:tgtEl>
                                        <p:attrNameLst>
                                          <p:attrName>style.visibility</p:attrName>
                                        </p:attrNameLst>
                                      </p:cBhvr>
                                      <p:to>
                                        <p:strVal val="visible"/>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1" presetClass="entr" presetSubtype="0" fill="hold" nodeType="clickEffect">
                                  <p:stCondLst>
                                    <p:cond delay="0"/>
                                  </p:stCondLst>
                                  <p:childTnLst>
                                    <p:set>
                                      <p:cBhvr>
                                        <p:cTn id="44" dur="1" fill="hold">
                                          <p:stCondLst>
                                            <p:cond delay="0"/>
                                          </p:stCondLst>
                                        </p:cTn>
                                        <p:tgtEl>
                                          <p:spTgt spid="314437"/>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314456"/>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nodeType="clickEffect">
                                  <p:stCondLst>
                                    <p:cond delay="0"/>
                                  </p:stCondLst>
                                  <p:childTnLst>
                                    <p:set>
                                      <p:cBhvr>
                                        <p:cTn id="50" dur="1" fill="hold">
                                          <p:stCondLst>
                                            <p:cond delay="0"/>
                                          </p:stCondLst>
                                        </p:cTn>
                                        <p:tgtEl>
                                          <p:spTgt spid="314486"/>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314457"/>
                                        </p:tgtEl>
                                        <p:attrNameLst>
                                          <p:attrName>style.visibility</p:attrName>
                                        </p:attrNameLst>
                                      </p:cBhvr>
                                      <p:to>
                                        <p:strVal val="visible"/>
                                      </p:to>
                                    </p:set>
                                  </p:childTnLst>
                                </p:cTn>
                              </p:par>
                            </p:childTnLst>
                          </p:cTn>
                        </p:par>
                      </p:childTnLst>
                    </p:cTn>
                  </p:par>
                  <p:par>
                    <p:cTn id="53" fill="hold" nodeType="clickPar">
                      <p:stCondLst>
                        <p:cond delay="indefinite"/>
                      </p:stCondLst>
                      <p:childTnLst>
                        <p:par>
                          <p:cTn id="54" fill="hold" nodeType="withGroup">
                            <p:stCondLst>
                              <p:cond delay="0"/>
                            </p:stCondLst>
                            <p:childTnLst>
                              <p:par>
                                <p:cTn id="55" presetID="1" presetClass="entr" presetSubtype="0" fill="hold" nodeType="clickEffect">
                                  <p:stCondLst>
                                    <p:cond delay="0"/>
                                  </p:stCondLst>
                                  <p:childTnLst>
                                    <p:set>
                                      <p:cBhvr>
                                        <p:cTn id="56" dur="1" fill="hold">
                                          <p:stCondLst>
                                            <p:cond delay="0"/>
                                          </p:stCondLst>
                                        </p:cTn>
                                        <p:tgtEl>
                                          <p:spTgt spid="314465"/>
                                        </p:tgtEl>
                                        <p:attrNameLst>
                                          <p:attrName>style.visibility</p:attrName>
                                        </p:attrNameLst>
                                      </p:cBhvr>
                                      <p:to>
                                        <p:strVal val="visible"/>
                                      </p:to>
                                    </p:set>
                                  </p:childTnLst>
                                </p:cTn>
                              </p:par>
                            </p:childTnLst>
                          </p:cTn>
                        </p:par>
                      </p:childTnLst>
                    </p:cTn>
                  </p:par>
                  <p:par>
                    <p:cTn id="57" fill="hold" nodeType="clickPar">
                      <p:stCondLst>
                        <p:cond delay="indefinite"/>
                      </p:stCondLst>
                      <p:childTnLst>
                        <p:par>
                          <p:cTn id="58" fill="hold" nodeType="withGroup">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3144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4428" grpId="0"/>
      <p:bldP spid="314434" grpId="0"/>
      <p:bldP spid="314435" grpId="0"/>
      <p:bldP spid="314436" grpId="0"/>
      <p:bldP spid="314442" grpId="0"/>
      <p:bldP spid="314453" grpId="0" animBg="1"/>
      <p:bldP spid="314454" grpId="0" animBg="1"/>
      <p:bldP spid="314455" grpId="0" animBg="1"/>
      <p:bldP spid="314456" grpId="0" animBg="1"/>
      <p:bldP spid="314457" grpId="0" animBg="1"/>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7" name="Picture 2" descr="right_button">
            <a:hlinkClick r:id="" action="ppaction://hlinkshowjump?jump=next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3" descr="left_button">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Rectangle 4"/>
          <p:cNvSpPr>
            <a:spLocks noGrp="1" noChangeArrowheads="1"/>
          </p:cNvSpPr>
          <p:nvPr>
            <p:ph type="title" idx="4294967295"/>
          </p:nvPr>
        </p:nvSpPr>
        <p:spPr>
          <a:xfrm>
            <a:off x="152400" y="152400"/>
            <a:ext cx="7772400" cy="609600"/>
          </a:xfrm>
          <a:noFill/>
        </p:spPr>
        <p:txBody>
          <a:bodyPr/>
          <a:lstStyle/>
          <a:p>
            <a:pPr eaLnBrk="1" hangingPunct="1"/>
            <a:r>
              <a:rPr lang="en-GB" smtClean="0">
                <a:solidFill>
                  <a:srgbClr val="5B0091"/>
                </a:solidFill>
              </a:rPr>
              <a:t>A line moving through a circle</a:t>
            </a:r>
            <a:endParaRPr lang="en-GB" smtClean="0"/>
          </a:p>
        </p:txBody>
      </p:sp>
      <p:grpSp>
        <p:nvGrpSpPr>
          <p:cNvPr id="1030" name="Group 5"/>
          <p:cNvGrpSpPr>
            <a:grpSpLocks/>
          </p:cNvGrpSpPr>
          <p:nvPr/>
        </p:nvGrpSpPr>
        <p:grpSpPr bwMode="auto">
          <a:xfrm>
            <a:off x="7304088" y="115888"/>
            <a:ext cx="576262" cy="576262"/>
            <a:chOff x="4601" y="73"/>
            <a:chExt cx="363" cy="363"/>
          </a:xfrm>
        </p:grpSpPr>
        <p:pic>
          <p:nvPicPr>
            <p:cNvPr id="1031" name="Picture 6" descr="flash ico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39" y="108"/>
              <a:ext cx="28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2" name="Oval 7"/>
            <p:cNvSpPr>
              <a:spLocks noChangeAspect="1" noChangeArrowheads="1"/>
            </p:cNvSpPr>
            <p:nvPr/>
          </p:nvSpPr>
          <p:spPr bwMode="auto">
            <a:xfrm>
              <a:off x="4601" y="73"/>
              <a:ext cx="363" cy="363"/>
            </a:xfrm>
            <a:prstGeom prst="ellipse">
              <a:avLst/>
            </a:prstGeom>
            <a:noFill/>
            <a:ln w="127000">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sp>
          <p:nvSpPr>
            <p:cNvPr id="1033" name="Oval 8"/>
            <p:cNvSpPr>
              <a:spLocks noChangeAspect="1" noChangeArrowheads="1"/>
            </p:cNvSpPr>
            <p:nvPr/>
          </p:nvSpPr>
          <p:spPr bwMode="auto">
            <a:xfrm>
              <a:off x="4629" y="106"/>
              <a:ext cx="295" cy="295"/>
            </a:xfrm>
            <a:prstGeom prst="ellipse">
              <a:avLst/>
            </a:prstGeom>
            <a:noFill/>
            <a:ln w="25400">
              <a:solidFill>
                <a:srgbClr val="01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grpSp>
    </p:spTree>
    <p:controls>
      <mc:AlternateContent xmlns:mc="http://schemas.openxmlformats.org/markup-compatibility/2006">
        <mc:Choice xmlns:v="urn:schemas-microsoft-com:vml" Requires="v">
          <p:control spid="1026" r:id="rId2" imgW="9142857" imgH="5185068"/>
        </mc:Choice>
        <mc:Fallback>
          <p:control r:id="rId2" imgW="9142857" imgH="5185068">
            <p:pic>
              <p:nvPicPr>
                <p:cNvPr id="0" name="ShockwaveFlash1"/>
                <p:cNvPicPr preferRelativeResize="0">
                  <a:picLocks noChangeArrowheads="1" noChangeShapeType="1"/>
                </p:cNvPicPr>
                <p:nvPr/>
              </p:nvPicPr>
              <p:blipFill>
                <a:blip r:embed="rId8">
                  <a:extLst>
                    <a:ext uri="{28A0092B-C50C-407E-A947-70E740481C1C}">
                      <a14:useLocalDpi xmlns:a14="http://schemas.microsoft.com/office/drawing/2010/main" val="0"/>
                    </a:ext>
                  </a:extLst>
                </a:blip>
                <a:srcRect/>
                <a:stretch>
                  <a:fillRect/>
                </a:stretch>
              </p:blipFill>
              <p:spPr bwMode="auto">
                <a:xfrm>
                  <a:off x="0" y="908050"/>
                  <a:ext cx="9144000" cy="5184775"/>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51" name="Picture 2" descr="right_button">
            <a:hlinkClick r:id="" action="ppaction://hlinkshowjump?jump=next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2" name="Picture 3" descr="left_button">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3" name="Rectangle 4"/>
          <p:cNvSpPr>
            <a:spLocks noGrp="1" noChangeArrowheads="1"/>
          </p:cNvSpPr>
          <p:nvPr>
            <p:ph type="title" idx="4294967295"/>
          </p:nvPr>
        </p:nvSpPr>
        <p:spPr>
          <a:xfrm>
            <a:off x="152400" y="152400"/>
            <a:ext cx="7772400" cy="609600"/>
          </a:xfrm>
          <a:noFill/>
        </p:spPr>
        <p:txBody>
          <a:bodyPr/>
          <a:lstStyle/>
          <a:p>
            <a:pPr eaLnBrk="1" hangingPunct="1"/>
            <a:r>
              <a:rPr lang="en-GB" smtClean="0">
                <a:solidFill>
                  <a:srgbClr val="5B0091"/>
                </a:solidFill>
              </a:rPr>
              <a:t>Naming the parts of a circle</a:t>
            </a:r>
            <a:endParaRPr lang="en-GB" smtClean="0"/>
          </a:p>
        </p:txBody>
      </p:sp>
      <p:grpSp>
        <p:nvGrpSpPr>
          <p:cNvPr id="2054" name="Group 5"/>
          <p:cNvGrpSpPr>
            <a:grpSpLocks/>
          </p:cNvGrpSpPr>
          <p:nvPr/>
        </p:nvGrpSpPr>
        <p:grpSpPr bwMode="auto">
          <a:xfrm>
            <a:off x="7304088" y="115888"/>
            <a:ext cx="576262" cy="576262"/>
            <a:chOff x="4601" y="73"/>
            <a:chExt cx="363" cy="363"/>
          </a:xfrm>
        </p:grpSpPr>
        <p:pic>
          <p:nvPicPr>
            <p:cNvPr id="2055" name="Picture 6" descr="flash ico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39" y="108"/>
              <a:ext cx="28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6" name="Oval 7"/>
            <p:cNvSpPr>
              <a:spLocks noChangeAspect="1" noChangeArrowheads="1"/>
            </p:cNvSpPr>
            <p:nvPr/>
          </p:nvSpPr>
          <p:spPr bwMode="auto">
            <a:xfrm>
              <a:off x="4601" y="73"/>
              <a:ext cx="363" cy="363"/>
            </a:xfrm>
            <a:prstGeom prst="ellipse">
              <a:avLst/>
            </a:prstGeom>
            <a:noFill/>
            <a:ln w="127000">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sp>
          <p:nvSpPr>
            <p:cNvPr id="2057" name="Oval 8"/>
            <p:cNvSpPr>
              <a:spLocks noChangeAspect="1" noChangeArrowheads="1"/>
            </p:cNvSpPr>
            <p:nvPr/>
          </p:nvSpPr>
          <p:spPr bwMode="auto">
            <a:xfrm>
              <a:off x="4629" y="106"/>
              <a:ext cx="295" cy="295"/>
            </a:xfrm>
            <a:prstGeom prst="ellipse">
              <a:avLst/>
            </a:prstGeom>
            <a:noFill/>
            <a:ln w="25400">
              <a:solidFill>
                <a:srgbClr val="01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grpSp>
    </p:spTree>
    <p:controls>
      <mc:AlternateContent xmlns:mc="http://schemas.openxmlformats.org/markup-compatibility/2006">
        <mc:Choice xmlns:v="urn:schemas-microsoft-com:vml" Requires="v">
          <p:control spid="2050" r:id="rId2" imgW="9142857" imgH="5187731"/>
        </mc:Choice>
        <mc:Fallback>
          <p:control r:id="rId2" imgW="9142857" imgH="5187731">
            <p:pic>
              <p:nvPicPr>
                <p:cNvPr id="0" name="ShockwaveFlash1"/>
                <p:cNvPicPr preferRelativeResize="0">
                  <a:picLocks noChangeArrowheads="1" noChangeShapeType="1"/>
                </p:cNvPicPr>
                <p:nvPr/>
              </p:nvPicPr>
              <p:blipFill>
                <a:blip r:embed="rId8">
                  <a:extLst>
                    <a:ext uri="{28A0092B-C50C-407E-A947-70E740481C1C}">
                      <a14:useLocalDpi xmlns:a14="http://schemas.microsoft.com/office/drawing/2010/main" val="0"/>
                    </a:ext>
                  </a:extLst>
                </a:blip>
                <a:srcRect/>
                <a:stretch>
                  <a:fillRect/>
                </a:stretch>
              </p:blipFill>
              <p:spPr bwMode="auto">
                <a:xfrm>
                  <a:off x="0" y="906463"/>
                  <a:ext cx="9142413" cy="5187950"/>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1746" name="Rectangle 38"/>
          <p:cNvSpPr>
            <a:spLocks noChangeArrowheads="1"/>
          </p:cNvSpPr>
          <p:nvPr/>
        </p:nvSpPr>
        <p:spPr bwMode="auto">
          <a:xfrm>
            <a:off x="250825" y="2909888"/>
            <a:ext cx="360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3"/>
              </a:buBlip>
            </a:pPr>
            <a:r>
              <a:rPr lang="en-US">
                <a:solidFill>
                  <a:schemeClr val="bg1"/>
                </a:solidFill>
              </a:rPr>
              <a:t>A</a:t>
            </a:r>
            <a:endParaRPr lang="en-GB">
              <a:solidFill>
                <a:schemeClr val="bg1"/>
              </a:solidFill>
            </a:endParaRPr>
          </a:p>
        </p:txBody>
      </p:sp>
      <p:sp>
        <p:nvSpPr>
          <p:cNvPr id="31747" name="Rectangle 39"/>
          <p:cNvSpPr>
            <a:spLocks noChangeArrowheads="1"/>
          </p:cNvSpPr>
          <p:nvPr/>
        </p:nvSpPr>
        <p:spPr bwMode="auto">
          <a:xfrm>
            <a:off x="250825" y="3735388"/>
            <a:ext cx="360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3"/>
              </a:buBlip>
            </a:pPr>
            <a:r>
              <a:rPr lang="en-US">
                <a:solidFill>
                  <a:schemeClr val="bg1"/>
                </a:solidFill>
              </a:rPr>
              <a:t>A</a:t>
            </a:r>
            <a:endParaRPr lang="en-GB">
              <a:solidFill>
                <a:schemeClr val="bg1"/>
              </a:solidFill>
            </a:endParaRPr>
          </a:p>
        </p:txBody>
      </p:sp>
      <p:sp>
        <p:nvSpPr>
          <p:cNvPr id="31748" name="Rectangle 40"/>
          <p:cNvSpPr>
            <a:spLocks noChangeArrowheads="1"/>
          </p:cNvSpPr>
          <p:nvPr/>
        </p:nvSpPr>
        <p:spPr bwMode="auto">
          <a:xfrm>
            <a:off x="250825" y="5384800"/>
            <a:ext cx="360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3"/>
              </a:buBlip>
            </a:pPr>
            <a:r>
              <a:rPr lang="en-US">
                <a:solidFill>
                  <a:schemeClr val="bg1"/>
                </a:solidFill>
              </a:rPr>
              <a:t>A</a:t>
            </a:r>
            <a:endParaRPr lang="en-GB">
              <a:solidFill>
                <a:schemeClr val="bg1"/>
              </a:solidFill>
            </a:endParaRPr>
          </a:p>
        </p:txBody>
      </p:sp>
      <p:sp>
        <p:nvSpPr>
          <p:cNvPr id="31749" name="Rectangle 41"/>
          <p:cNvSpPr>
            <a:spLocks noChangeArrowheads="1"/>
          </p:cNvSpPr>
          <p:nvPr/>
        </p:nvSpPr>
        <p:spPr bwMode="auto">
          <a:xfrm>
            <a:off x="250825" y="4559300"/>
            <a:ext cx="360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3"/>
              </a:buBlip>
            </a:pPr>
            <a:r>
              <a:rPr lang="en-US">
                <a:solidFill>
                  <a:schemeClr val="bg1"/>
                </a:solidFill>
              </a:rPr>
              <a:t>A</a:t>
            </a:r>
            <a:endParaRPr lang="en-GB">
              <a:solidFill>
                <a:schemeClr val="bg1"/>
              </a:solidFill>
            </a:endParaRPr>
          </a:p>
        </p:txBody>
      </p:sp>
      <p:sp>
        <p:nvSpPr>
          <p:cNvPr id="31750" name="Rectangle 42"/>
          <p:cNvSpPr>
            <a:spLocks noChangeArrowheads="1"/>
          </p:cNvSpPr>
          <p:nvPr/>
        </p:nvSpPr>
        <p:spPr bwMode="auto">
          <a:xfrm>
            <a:off x="250825" y="2085975"/>
            <a:ext cx="360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eaLnBrk="0" hangingPunct="0">
              <a:buFontTx/>
              <a:buBlip>
                <a:blip r:embed="rId3"/>
              </a:buBlip>
            </a:pPr>
            <a:r>
              <a:rPr lang="en-US">
                <a:solidFill>
                  <a:schemeClr val="bg1"/>
                </a:solidFill>
              </a:rPr>
              <a:t>A</a:t>
            </a:r>
            <a:endParaRPr lang="en-GB">
              <a:solidFill>
                <a:schemeClr val="bg1"/>
              </a:solidFill>
            </a:endParaRPr>
          </a:p>
        </p:txBody>
      </p:sp>
      <p:sp>
        <p:nvSpPr>
          <p:cNvPr id="31751" name="AutoShape 2"/>
          <p:cNvSpPr>
            <a:spLocks noGrp="1" noChangeArrowheads="1"/>
          </p:cNvSpPr>
          <p:nvPr>
            <p:ph type="subTitle" idx="1"/>
          </p:nvPr>
        </p:nvSpPr>
        <p:spPr bwMode="auto">
          <a:xfrm>
            <a:off x="685800" y="2876550"/>
            <a:ext cx="3598863" cy="525463"/>
          </a:xfrm>
          <a:prstGeom prst="roundRect">
            <a:avLst>
              <a:gd name="adj" fmla="val 43579"/>
            </a:avLst>
          </a:prstGeom>
          <a:solidFill>
            <a:srgbClr val="33CC33"/>
          </a:solidFill>
          <a:ln w="38100">
            <a:solidFill>
              <a:srgbClr val="9900CC"/>
            </a:solidFill>
            <a:round/>
            <a:headEnd/>
            <a:tailEnd/>
          </a:ln>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0" numCol="1" anchor="ctr" anchorCtr="0" compatLnSpc="1">
            <a:prstTxWarp prst="textNoShape">
              <a:avLst/>
            </a:prstTxWarp>
          </a:bodyPr>
          <a:lstStyle/>
          <a:p>
            <a:pPr algn="l" eaLnBrk="1" hangingPunct="1">
              <a:lnSpc>
                <a:spcPct val="80000"/>
              </a:lnSpc>
              <a:spcBef>
                <a:spcPct val="0"/>
              </a:spcBef>
            </a:pPr>
            <a:r>
              <a:rPr lang="en-GB" sz="2400" b="1" smtClean="0">
                <a:solidFill>
                  <a:schemeClr val="bg1"/>
                </a:solidFill>
              </a:rPr>
              <a:t>S5.2 Angles in a circle</a:t>
            </a:r>
          </a:p>
        </p:txBody>
      </p:sp>
      <p:pic>
        <p:nvPicPr>
          <p:cNvPr id="31752" name="Picture 7" descr="right_button">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3" name="Picture 8" descr="left_button">
            <a:hlinkClick r:id="" action="ppaction://hlinkshowjump?jump=previous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54" name="Rectangle 11"/>
          <p:cNvSpPr>
            <a:spLocks noGrp="1" noChangeArrowheads="1"/>
          </p:cNvSpPr>
          <p:nvPr>
            <p:ph type="ctrTitle"/>
          </p:nvPr>
        </p:nvSpPr>
        <p:spPr>
          <a:xfrm>
            <a:off x="150813" y="150813"/>
            <a:ext cx="7772400" cy="611187"/>
          </a:xfrm>
        </p:spPr>
        <p:txBody>
          <a:bodyPr/>
          <a:lstStyle/>
          <a:p>
            <a:pPr eaLnBrk="1" hangingPunct="1"/>
            <a:r>
              <a:rPr lang="en-GB" smtClean="0"/>
              <a:t>Contents</a:t>
            </a:r>
          </a:p>
        </p:txBody>
      </p:sp>
      <p:sp>
        <p:nvSpPr>
          <p:cNvPr id="31755" name="AutoShape 25"/>
          <p:cNvSpPr>
            <a:spLocks noChangeArrowheads="1"/>
          </p:cNvSpPr>
          <p:nvPr/>
        </p:nvSpPr>
        <p:spPr bwMode="auto">
          <a:xfrm>
            <a:off x="685800" y="4525963"/>
            <a:ext cx="5399088" cy="525462"/>
          </a:xfrm>
          <a:prstGeom prst="roundRect">
            <a:avLst>
              <a:gd name="adj" fmla="val 43579"/>
            </a:avLst>
          </a:prstGeom>
          <a:solidFill>
            <a:schemeClr val="bg1"/>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ctr"/>
          <a:lstStyle/>
          <a:p>
            <a:pPr>
              <a:lnSpc>
                <a:spcPct val="80000"/>
              </a:lnSpc>
            </a:pPr>
            <a:r>
              <a:rPr lang="en-GB" b="1">
                <a:solidFill>
                  <a:srgbClr val="33CC33"/>
                </a:solidFill>
              </a:rPr>
              <a:t>S5.4 Circumference and arc length</a:t>
            </a:r>
          </a:p>
        </p:txBody>
      </p:sp>
      <p:sp>
        <p:nvSpPr>
          <p:cNvPr id="31756" name="AutoShape 29"/>
          <p:cNvSpPr>
            <a:spLocks noChangeArrowheads="1"/>
          </p:cNvSpPr>
          <p:nvPr/>
        </p:nvSpPr>
        <p:spPr bwMode="auto">
          <a:xfrm>
            <a:off x="304800" y="1033463"/>
            <a:ext cx="2362200" cy="719137"/>
          </a:xfrm>
          <a:prstGeom prst="roundRect">
            <a:avLst>
              <a:gd name="adj" fmla="val 43579"/>
            </a:avLst>
          </a:prstGeom>
          <a:solidFill>
            <a:srgbClr val="010066"/>
          </a:solidFill>
          <a:ln w="635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eaLnBrk="0" hangingPunct="0">
              <a:lnSpc>
                <a:spcPct val="90000"/>
              </a:lnSpc>
            </a:pPr>
            <a:r>
              <a:rPr lang="en-GB" sz="3000" b="1">
                <a:solidFill>
                  <a:schemeClr val="bg1"/>
                </a:solidFill>
              </a:rPr>
              <a:t>S5 Circles</a:t>
            </a:r>
            <a:endParaRPr lang="en-GB" sz="3000">
              <a:solidFill>
                <a:schemeClr val="bg1"/>
              </a:solidFill>
            </a:endParaRPr>
          </a:p>
        </p:txBody>
      </p:sp>
      <p:sp>
        <p:nvSpPr>
          <p:cNvPr id="31757" name="AutoShape 30"/>
          <p:cNvSpPr>
            <a:spLocks noChangeArrowheads="1"/>
          </p:cNvSpPr>
          <p:nvPr/>
        </p:nvSpPr>
        <p:spPr bwMode="auto">
          <a:xfrm>
            <a:off x="685800" y="2051050"/>
            <a:ext cx="3962400" cy="525463"/>
          </a:xfrm>
          <a:prstGeom prst="roundRect">
            <a:avLst>
              <a:gd name="adj" fmla="val 43579"/>
            </a:avLst>
          </a:prstGeom>
          <a:solidFill>
            <a:schemeClr val="bg1"/>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ctr"/>
          <a:lstStyle/>
          <a:p>
            <a:pPr>
              <a:lnSpc>
                <a:spcPct val="80000"/>
              </a:lnSpc>
            </a:pPr>
            <a:r>
              <a:rPr lang="en-GB" b="1">
                <a:solidFill>
                  <a:srgbClr val="33CC33"/>
                </a:solidFill>
              </a:rPr>
              <a:t>S5.1 Naming circle parts</a:t>
            </a:r>
          </a:p>
        </p:txBody>
      </p:sp>
      <p:sp>
        <p:nvSpPr>
          <p:cNvPr id="31758" name="AutoShape 31"/>
          <p:cNvSpPr>
            <a:spLocks noChangeArrowheads="1"/>
          </p:cNvSpPr>
          <p:nvPr/>
        </p:nvSpPr>
        <p:spPr bwMode="auto">
          <a:xfrm>
            <a:off x="685800" y="3700463"/>
            <a:ext cx="4173538" cy="525462"/>
          </a:xfrm>
          <a:prstGeom prst="roundRect">
            <a:avLst>
              <a:gd name="adj" fmla="val 43579"/>
            </a:avLst>
          </a:prstGeom>
          <a:solidFill>
            <a:schemeClr val="bg1"/>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ctr"/>
          <a:lstStyle/>
          <a:p>
            <a:pPr>
              <a:lnSpc>
                <a:spcPct val="80000"/>
              </a:lnSpc>
            </a:pPr>
            <a:r>
              <a:rPr lang="en-GB" b="1">
                <a:solidFill>
                  <a:srgbClr val="33CC33"/>
                </a:solidFill>
              </a:rPr>
              <a:t>S5.3 Tangents and chords</a:t>
            </a:r>
          </a:p>
        </p:txBody>
      </p:sp>
      <p:sp>
        <p:nvSpPr>
          <p:cNvPr id="31759" name="AutoShape 32"/>
          <p:cNvSpPr>
            <a:spLocks noChangeArrowheads="1"/>
          </p:cNvSpPr>
          <p:nvPr/>
        </p:nvSpPr>
        <p:spPr bwMode="auto">
          <a:xfrm>
            <a:off x="685800" y="5351463"/>
            <a:ext cx="5181600" cy="525462"/>
          </a:xfrm>
          <a:prstGeom prst="roundRect">
            <a:avLst>
              <a:gd name="adj" fmla="val 43579"/>
            </a:avLst>
          </a:prstGeom>
          <a:solidFill>
            <a:schemeClr val="bg1"/>
          </a:solidFill>
          <a:ln w="38100">
            <a:solidFill>
              <a:srgbClr val="9900CC"/>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nchor="ctr"/>
          <a:lstStyle/>
          <a:p>
            <a:pPr>
              <a:lnSpc>
                <a:spcPct val="80000"/>
              </a:lnSpc>
            </a:pPr>
            <a:r>
              <a:rPr lang="en-GB" b="1">
                <a:solidFill>
                  <a:srgbClr val="33CC33"/>
                </a:solidFill>
              </a:rPr>
              <a:t>S5.5 Areas of circles and sectors</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075" name="Picture 3" descr="right_button">
            <a:hlinkClick r:id="" action="ppaction://hlinkshowjump?jump=next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6" name="Picture 4" descr="left_button">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7" name="Rectangle 5"/>
          <p:cNvSpPr>
            <a:spLocks noGrp="1" noChangeArrowheads="1"/>
          </p:cNvSpPr>
          <p:nvPr>
            <p:ph type="title" idx="4294967295"/>
          </p:nvPr>
        </p:nvSpPr>
        <p:spPr>
          <a:xfrm>
            <a:off x="152400" y="152400"/>
            <a:ext cx="7772400" cy="609600"/>
          </a:xfrm>
          <a:noFill/>
        </p:spPr>
        <p:txBody>
          <a:bodyPr/>
          <a:lstStyle/>
          <a:p>
            <a:pPr eaLnBrk="1" hangingPunct="1"/>
            <a:r>
              <a:rPr lang="en-GB" smtClean="0">
                <a:solidFill>
                  <a:srgbClr val="5B0091"/>
                </a:solidFill>
              </a:rPr>
              <a:t>Right angles in a semicircle</a:t>
            </a:r>
            <a:endParaRPr lang="en-GB" smtClean="0"/>
          </a:p>
        </p:txBody>
      </p:sp>
      <p:grpSp>
        <p:nvGrpSpPr>
          <p:cNvPr id="3078" name="Group 18"/>
          <p:cNvGrpSpPr>
            <a:grpSpLocks/>
          </p:cNvGrpSpPr>
          <p:nvPr/>
        </p:nvGrpSpPr>
        <p:grpSpPr bwMode="auto">
          <a:xfrm>
            <a:off x="7304088" y="115888"/>
            <a:ext cx="576262" cy="576262"/>
            <a:chOff x="4601" y="73"/>
            <a:chExt cx="363" cy="363"/>
          </a:xfrm>
        </p:grpSpPr>
        <p:pic>
          <p:nvPicPr>
            <p:cNvPr id="3079" name="Picture 19" descr="flash ico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39" y="108"/>
              <a:ext cx="28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80" name="Oval 20"/>
            <p:cNvSpPr>
              <a:spLocks noChangeAspect="1" noChangeArrowheads="1"/>
            </p:cNvSpPr>
            <p:nvPr/>
          </p:nvSpPr>
          <p:spPr bwMode="auto">
            <a:xfrm>
              <a:off x="4601" y="73"/>
              <a:ext cx="363" cy="363"/>
            </a:xfrm>
            <a:prstGeom prst="ellipse">
              <a:avLst/>
            </a:prstGeom>
            <a:noFill/>
            <a:ln w="127000">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sp>
          <p:nvSpPr>
            <p:cNvPr id="3081" name="Oval 21"/>
            <p:cNvSpPr>
              <a:spLocks noChangeAspect="1" noChangeArrowheads="1"/>
            </p:cNvSpPr>
            <p:nvPr/>
          </p:nvSpPr>
          <p:spPr bwMode="auto">
            <a:xfrm>
              <a:off x="4629" y="106"/>
              <a:ext cx="295" cy="295"/>
            </a:xfrm>
            <a:prstGeom prst="ellipse">
              <a:avLst/>
            </a:prstGeom>
            <a:noFill/>
            <a:ln w="25400">
              <a:solidFill>
                <a:srgbClr val="0100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US"/>
            </a:p>
          </p:txBody>
        </p:sp>
      </p:grpSp>
    </p:spTree>
    <p:controls>
      <mc:AlternateContent xmlns:mc="http://schemas.openxmlformats.org/markup-compatibility/2006">
        <mc:Choice xmlns:v="urn:schemas-microsoft-com:vml" Requires="v">
          <p:control spid="3074" r:id="rId2" imgW="9142857" imgH="5185068"/>
        </mc:Choice>
        <mc:Fallback>
          <p:control r:id="rId2" imgW="9142857" imgH="5185068">
            <p:pic>
              <p:nvPicPr>
                <p:cNvPr id="0" name="ShockwaveFlash1"/>
                <p:cNvPicPr preferRelativeResize="0">
                  <a:picLocks noChangeArrowheads="1" noChangeShapeType="1"/>
                </p:cNvPicPr>
                <p:nvPr/>
              </p:nvPicPr>
              <p:blipFill>
                <a:blip r:embed="rId8">
                  <a:extLst>
                    <a:ext uri="{28A0092B-C50C-407E-A947-70E740481C1C}">
                      <a14:useLocalDpi xmlns:a14="http://schemas.microsoft.com/office/drawing/2010/main" val="0"/>
                    </a:ext>
                  </a:extLst>
                </a:blip>
                <a:srcRect/>
                <a:stretch>
                  <a:fillRect/>
                </a:stretch>
              </p:blipFill>
              <p:spPr bwMode="auto">
                <a:xfrm>
                  <a:off x="0" y="908050"/>
                  <a:ext cx="9144000" cy="5184775"/>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theme/theme1.xml><?xml version="1.0" encoding="utf-8"?>
<a:theme xmlns:a="http://schemas.openxmlformats.org/drawingml/2006/main" name="Boardworks template">
  <a:themeElements>
    <a:clrScheme name="Boardworks template 13">
      <a:dk1>
        <a:srgbClr val="000066"/>
      </a:dk1>
      <a:lt1>
        <a:srgbClr val="FFFFFF"/>
      </a:lt1>
      <a:dk2>
        <a:srgbClr val="5B0091"/>
      </a:dk2>
      <a:lt2>
        <a:srgbClr val="111111"/>
      </a:lt2>
      <a:accent1>
        <a:srgbClr val="D0B8E0"/>
      </a:accent1>
      <a:accent2>
        <a:srgbClr val="80D0E8"/>
      </a:accent2>
      <a:accent3>
        <a:srgbClr val="FFFFFF"/>
      </a:accent3>
      <a:accent4>
        <a:srgbClr val="000056"/>
      </a:accent4>
      <a:accent5>
        <a:srgbClr val="E4D8ED"/>
      </a:accent5>
      <a:accent6>
        <a:srgbClr val="73BCD2"/>
      </a:accent6>
      <a:hlink>
        <a:srgbClr val="C0E890"/>
      </a:hlink>
      <a:folHlink>
        <a:srgbClr val="FFFF90"/>
      </a:folHlink>
    </a:clrScheme>
    <a:fontScheme name="Boardworks templat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rgbClr val="01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rgbClr val="010066"/>
            </a:solidFill>
            <a:effectLst/>
            <a:latin typeface="Arial" charset="0"/>
          </a:defRPr>
        </a:defPPr>
      </a:lstStyle>
    </a:lnDef>
  </a:objectDefaults>
  <a:extraClrSchemeLst>
    <a:extraClrScheme>
      <a:clrScheme name="Boardworks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oardworks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oardworks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oardworks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oardworks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oardworks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oardworks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oardworks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oardworks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oardworks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oardworks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oardworks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oardworks template 13">
        <a:dk1>
          <a:srgbClr val="000066"/>
        </a:dk1>
        <a:lt1>
          <a:srgbClr val="FFFFFF"/>
        </a:lt1>
        <a:dk2>
          <a:srgbClr val="5B0091"/>
        </a:dk2>
        <a:lt2>
          <a:srgbClr val="111111"/>
        </a:lt2>
        <a:accent1>
          <a:srgbClr val="D0B8E0"/>
        </a:accent1>
        <a:accent2>
          <a:srgbClr val="80D0E8"/>
        </a:accent2>
        <a:accent3>
          <a:srgbClr val="FFFFFF"/>
        </a:accent3>
        <a:accent4>
          <a:srgbClr val="000056"/>
        </a:accent4>
        <a:accent5>
          <a:srgbClr val="E4D8ED"/>
        </a:accent5>
        <a:accent6>
          <a:srgbClr val="73BCD2"/>
        </a:accent6>
        <a:hlink>
          <a:srgbClr val="C0E890"/>
        </a:hlink>
        <a:folHlink>
          <a:srgbClr val="FFFF9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C:\WINDOWS\Application Data\Microsoft\Templates\Boardworks template.pot</Template>
  <TotalTime>8846</TotalTime>
  <Words>4008</Words>
  <Application>Microsoft Office PowerPoint</Application>
  <PresentationFormat>On-screen Show (4:3)</PresentationFormat>
  <Paragraphs>700</Paragraphs>
  <Slides>52</Slides>
  <Notes>50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52</vt:i4>
      </vt:variant>
    </vt:vector>
  </HeadingPairs>
  <TitlesOfParts>
    <vt:vector size="59" baseType="lpstr">
      <vt:lpstr>Arial</vt:lpstr>
      <vt:lpstr>Times New Roman</vt:lpstr>
      <vt:lpstr>Snap ITC</vt:lpstr>
      <vt:lpstr>Copperplate Gothic Bold</vt:lpstr>
      <vt:lpstr>Comic Sans MS</vt:lpstr>
      <vt:lpstr>Symbol</vt:lpstr>
      <vt:lpstr>Boardworks template</vt:lpstr>
      <vt:lpstr>CIRCLE THEOREMS</vt:lpstr>
      <vt:lpstr>Circle Theorems</vt:lpstr>
      <vt:lpstr>Contents</vt:lpstr>
      <vt:lpstr>Naming the parts of a circle</vt:lpstr>
      <vt:lpstr>Arcs and sectors</vt:lpstr>
      <vt:lpstr>A line moving through a circle</vt:lpstr>
      <vt:lpstr>Naming the parts of a circle</vt:lpstr>
      <vt:lpstr>Contents</vt:lpstr>
      <vt:lpstr>Right angles in a semicircle</vt:lpstr>
      <vt:lpstr>Right angles in a semicircle</vt:lpstr>
      <vt:lpstr>Right angles in a semicircle</vt:lpstr>
      <vt:lpstr>Right angles in a semicircle</vt:lpstr>
      <vt:lpstr>Calculating the size of unknown angles</vt:lpstr>
      <vt:lpstr>The angle at the centre</vt:lpstr>
      <vt:lpstr>The angle at the centre</vt:lpstr>
      <vt:lpstr>The angle at the centre</vt:lpstr>
      <vt:lpstr>The angle at the centre</vt:lpstr>
      <vt:lpstr>Calculating the size of unknown angles</vt:lpstr>
      <vt:lpstr>Angles in the same segment</vt:lpstr>
      <vt:lpstr>Angles in the same segment</vt:lpstr>
      <vt:lpstr>Calculating the size of unknown angles</vt:lpstr>
      <vt:lpstr>Angles in a cyclic quadrilateral</vt:lpstr>
      <vt:lpstr>Angles in a cyclic quadrilateral</vt:lpstr>
      <vt:lpstr>Angles in a cyclic quadrilateral</vt:lpstr>
      <vt:lpstr>Calculating the size of unknown angles</vt:lpstr>
      <vt:lpstr>Contents</vt:lpstr>
      <vt:lpstr>The tangent and the radius</vt:lpstr>
      <vt:lpstr>Two tangents from a point</vt:lpstr>
      <vt:lpstr>The perpendicular from the centre to a chord</vt:lpstr>
      <vt:lpstr>The alternate segment theorem</vt:lpstr>
      <vt:lpstr>Contents</vt:lpstr>
      <vt:lpstr>The value of π </vt:lpstr>
      <vt:lpstr>Approximations for the value of π </vt:lpstr>
      <vt:lpstr>The circumference of a circle </vt:lpstr>
      <vt:lpstr>The circumference of a circle </vt:lpstr>
      <vt:lpstr>Finding the circumference given the radius </vt:lpstr>
      <vt:lpstr>The circumference of a circle </vt:lpstr>
      <vt:lpstr>Finding the radius given the circumference </vt:lpstr>
      <vt:lpstr>Finding the length of an arc </vt:lpstr>
      <vt:lpstr>Finding the length of an arc </vt:lpstr>
      <vt:lpstr>Finding the length of an arc </vt:lpstr>
      <vt:lpstr>Finding the length of an arc </vt:lpstr>
      <vt:lpstr>The perimeter of shapes made from arcs  </vt:lpstr>
      <vt:lpstr>Contents</vt:lpstr>
      <vt:lpstr>Formula for the area of a circle </vt:lpstr>
      <vt:lpstr>The area of a circle </vt:lpstr>
      <vt:lpstr>Finding the area given the diameter </vt:lpstr>
      <vt:lpstr>The area of a circle </vt:lpstr>
      <vt:lpstr>Finding the area of a sector</vt:lpstr>
      <vt:lpstr>Finding the area of a sector</vt:lpstr>
      <vt:lpstr>Finding the area of a sector </vt:lpstr>
      <vt:lpstr>The area of shapes made from sectors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S5 Circles</dc:title>
  <dc:creator>©Boardworks Ltd 2005</dc:creator>
  <cp:lastModifiedBy>Teacher E-Solutions</cp:lastModifiedBy>
  <cp:revision>74</cp:revision>
  <dcterms:created xsi:type="dcterms:W3CDTF">2003-07-21T09:50:03Z</dcterms:created>
  <dcterms:modified xsi:type="dcterms:W3CDTF">2019-01-18T17:05:59Z</dcterms:modified>
</cp:coreProperties>
</file>