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 id="2147483654" r:id="rId6"/>
  </p:sldMasterIdLst>
  <p:notesMasterIdLst>
    <p:notesMasterId r:id="rId20"/>
  </p:notesMasterIdLst>
  <p:handoutMasterIdLst>
    <p:handoutMasterId r:id="rId21"/>
  </p:handoutMasterIdLst>
  <p:sldIdLst>
    <p:sldId id="582" r:id="rId7"/>
    <p:sldId id="583" r:id="rId8"/>
    <p:sldId id="584" r:id="rId9"/>
    <p:sldId id="585" r:id="rId10"/>
    <p:sldId id="586" r:id="rId11"/>
    <p:sldId id="587" r:id="rId12"/>
    <p:sldId id="608" r:id="rId13"/>
    <p:sldId id="597" r:id="rId14"/>
    <p:sldId id="600" r:id="rId15"/>
    <p:sldId id="601" r:id="rId16"/>
    <p:sldId id="609" r:id="rId17"/>
    <p:sldId id="603" r:id="rId18"/>
    <p:sldId id="604" r:id="rId19"/>
  </p:sldIdLst>
  <p:sldSz cx="9144000" cy="6858000" type="screen4x3"/>
  <p:notesSz cx="6858000" cy="9144000"/>
  <p:defaultTextStyle>
    <a:defPPr>
      <a:defRPr lang="en-US"/>
    </a:defPPr>
    <a:lvl1pPr algn="l" rtl="0" fontAlgn="base">
      <a:spcBef>
        <a:spcPct val="50000"/>
      </a:spcBef>
      <a:spcAft>
        <a:spcPct val="0"/>
      </a:spcAft>
      <a:defRPr sz="2400" kern="1200">
        <a:solidFill>
          <a:srgbClr val="010066"/>
        </a:solidFill>
        <a:latin typeface="Arial" pitchFamily="34" charset="0"/>
        <a:ea typeface="+mn-ea"/>
        <a:cs typeface="+mn-cs"/>
      </a:defRPr>
    </a:lvl1pPr>
    <a:lvl2pPr marL="457200" algn="l" rtl="0" fontAlgn="base">
      <a:spcBef>
        <a:spcPct val="50000"/>
      </a:spcBef>
      <a:spcAft>
        <a:spcPct val="0"/>
      </a:spcAft>
      <a:defRPr sz="2400" kern="1200">
        <a:solidFill>
          <a:srgbClr val="010066"/>
        </a:solidFill>
        <a:latin typeface="Arial" pitchFamily="34" charset="0"/>
        <a:ea typeface="+mn-ea"/>
        <a:cs typeface="+mn-cs"/>
      </a:defRPr>
    </a:lvl2pPr>
    <a:lvl3pPr marL="914400" algn="l" rtl="0" fontAlgn="base">
      <a:spcBef>
        <a:spcPct val="50000"/>
      </a:spcBef>
      <a:spcAft>
        <a:spcPct val="0"/>
      </a:spcAft>
      <a:defRPr sz="2400" kern="1200">
        <a:solidFill>
          <a:srgbClr val="010066"/>
        </a:solidFill>
        <a:latin typeface="Arial" pitchFamily="34" charset="0"/>
        <a:ea typeface="+mn-ea"/>
        <a:cs typeface="+mn-cs"/>
      </a:defRPr>
    </a:lvl3pPr>
    <a:lvl4pPr marL="1371600" algn="l" rtl="0" fontAlgn="base">
      <a:spcBef>
        <a:spcPct val="50000"/>
      </a:spcBef>
      <a:spcAft>
        <a:spcPct val="0"/>
      </a:spcAft>
      <a:defRPr sz="2400" kern="1200">
        <a:solidFill>
          <a:srgbClr val="010066"/>
        </a:solidFill>
        <a:latin typeface="Arial" pitchFamily="34" charset="0"/>
        <a:ea typeface="+mn-ea"/>
        <a:cs typeface="+mn-cs"/>
      </a:defRPr>
    </a:lvl4pPr>
    <a:lvl5pPr marL="1828800" algn="l" rtl="0" fontAlgn="base">
      <a:spcBef>
        <a:spcPct val="50000"/>
      </a:spcBef>
      <a:spcAft>
        <a:spcPct val="0"/>
      </a:spcAft>
      <a:defRPr sz="2400" kern="1200">
        <a:solidFill>
          <a:srgbClr val="010066"/>
        </a:solidFill>
        <a:latin typeface="Arial" pitchFamily="34" charset="0"/>
        <a:ea typeface="+mn-ea"/>
        <a:cs typeface="+mn-cs"/>
      </a:defRPr>
    </a:lvl5pPr>
    <a:lvl6pPr marL="2286000" algn="l" defTabSz="914400" rtl="0" eaLnBrk="1" latinLnBrk="0" hangingPunct="1">
      <a:defRPr sz="2400" kern="1200">
        <a:solidFill>
          <a:srgbClr val="010066"/>
        </a:solidFill>
        <a:latin typeface="Arial" pitchFamily="34" charset="0"/>
        <a:ea typeface="+mn-ea"/>
        <a:cs typeface="+mn-cs"/>
      </a:defRPr>
    </a:lvl6pPr>
    <a:lvl7pPr marL="2743200" algn="l" defTabSz="914400" rtl="0" eaLnBrk="1" latinLnBrk="0" hangingPunct="1">
      <a:defRPr sz="2400" kern="1200">
        <a:solidFill>
          <a:srgbClr val="010066"/>
        </a:solidFill>
        <a:latin typeface="Arial" pitchFamily="34" charset="0"/>
        <a:ea typeface="+mn-ea"/>
        <a:cs typeface="+mn-cs"/>
      </a:defRPr>
    </a:lvl7pPr>
    <a:lvl8pPr marL="3200400" algn="l" defTabSz="914400" rtl="0" eaLnBrk="1" latinLnBrk="0" hangingPunct="1">
      <a:defRPr sz="2400" kern="1200">
        <a:solidFill>
          <a:srgbClr val="010066"/>
        </a:solidFill>
        <a:latin typeface="Arial" pitchFamily="34" charset="0"/>
        <a:ea typeface="+mn-ea"/>
        <a:cs typeface="+mn-cs"/>
      </a:defRPr>
    </a:lvl8pPr>
    <a:lvl9pPr marL="3657600" algn="l" defTabSz="914400" rtl="0" eaLnBrk="1" latinLnBrk="0" hangingPunct="1">
      <a:defRPr sz="2400" kern="1200">
        <a:solidFill>
          <a:srgbClr val="01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663300"/>
    <a:srgbClr val="10BC45"/>
    <a:srgbClr val="010066"/>
    <a:srgbClr val="FFFFCC"/>
    <a:srgbClr val="97F692"/>
    <a:srgbClr val="FF6600"/>
    <a:srgbClr val="FED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0185" autoAdjust="0"/>
  </p:normalViewPr>
  <p:slideViewPr>
    <p:cSldViewPr snapToGrid="0">
      <p:cViewPr>
        <p:scale>
          <a:sx n="48" d="100"/>
          <a:sy n="48" d="100"/>
        </p:scale>
        <p:origin x="-470" y="-58"/>
      </p:cViewPr>
      <p:guideLst>
        <p:guide orient="horz" pos="2160"/>
        <p:guide pos="2880"/>
        <p:guide pos="4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088" y="-234"/>
      </p:cViewPr>
      <p:guideLst>
        <p:guide orient="horz" pos="278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defRPr>
            </a:lvl1pPr>
          </a:lstStyle>
          <a:p>
            <a:pPr>
              <a:defRPr/>
            </a:pPr>
            <a:fld id="{4DAA6B78-EE34-42A1-BB19-907917C60E11}" type="slidenum">
              <a:rPr lang="en-GB"/>
              <a:pPr>
                <a:defRPr/>
              </a:pPr>
              <a:t>‹#›</a:t>
            </a:fld>
            <a:endParaRPr lang="en-GB"/>
          </a:p>
        </p:txBody>
      </p:sp>
      <p:sp>
        <p:nvSpPr>
          <p:cNvPr id="95238" name="Rectangle 6"/>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AS Chemistry </a:t>
            </a:r>
          </a:p>
          <a:p>
            <a:pPr>
              <a:defRPr/>
            </a:pPr>
            <a:r>
              <a:rPr lang="en-GB"/>
              <a:t>Atomic Structure</a:t>
            </a:r>
          </a:p>
        </p:txBody>
      </p:sp>
    </p:spTree>
    <p:extLst>
      <p:ext uri="{BB962C8B-B14F-4D97-AF65-F5344CB8AC3E}">
        <p14:creationId xmlns:p14="http://schemas.microsoft.com/office/powerpoint/2010/main" val="2414561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45059"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defRPr>
            </a:lvl1pPr>
          </a:lstStyle>
          <a:p>
            <a:pPr>
              <a:defRPr/>
            </a:pPr>
            <a:fld id="{CBAF6C47-25A4-4EBC-B111-5C971B308CCD}" type="slidenum">
              <a:rPr lang="en-GB"/>
              <a:pPr>
                <a:defRPr/>
              </a:pPr>
              <a:t>‹#›</a:t>
            </a:fld>
            <a:endParaRPr lang="en-GB"/>
          </a:p>
        </p:txBody>
      </p:sp>
      <p:sp>
        <p:nvSpPr>
          <p:cNvPr id="67594" name="Rectangle 10"/>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AS Chemistry </a:t>
            </a:r>
          </a:p>
          <a:p>
            <a:pPr>
              <a:defRPr/>
            </a:pPr>
            <a:r>
              <a:rPr lang="en-GB"/>
              <a:t>Atomic Structure</a:t>
            </a:r>
          </a:p>
        </p:txBody>
      </p:sp>
    </p:spTree>
    <p:extLst>
      <p:ext uri="{BB962C8B-B14F-4D97-AF65-F5344CB8AC3E}">
        <p14:creationId xmlns:p14="http://schemas.microsoft.com/office/powerpoint/2010/main" val="318499409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277DF55-BD48-4348-A7C9-D7C096E0E5CB}" type="slidenum">
              <a:rPr lang="en-GB" sz="1200" smtClean="0">
                <a:solidFill>
                  <a:schemeClr val="tx1"/>
                </a:solidFill>
              </a:rPr>
              <a:pPr eaLnBrk="1" hangingPunct="1"/>
              <a:t>1</a:t>
            </a:fld>
            <a:endParaRPr lang="en-GB" sz="1200" smtClean="0">
              <a:solidFill>
                <a:schemeClr val="tx1"/>
              </a:solidFill>
            </a:endParaRPr>
          </a:p>
        </p:txBody>
      </p:sp>
      <p:sp>
        <p:nvSpPr>
          <p:cNvPr id="4608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46084" name="Rectangle 2"/>
          <p:cNvSpPr>
            <a:spLocks noRot="1" noChangeArrowheads="1" noTextEdit="1"/>
          </p:cNvSpPr>
          <p:nvPr>
            <p:ph type="sldImg"/>
          </p:nvPr>
        </p:nvSpPr>
        <p:spPr>
          <a:ln/>
        </p:spPr>
      </p:sp>
      <p:sp>
        <p:nvSpPr>
          <p:cNvPr id="460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Protons and neutrons are collectively called nucleons.</a:t>
            </a:r>
          </a:p>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C7BED00B-2B44-4E97-BC0B-7CAC70A59EF1}" type="slidenum">
              <a:rPr lang="en-GB" sz="1200" smtClean="0">
                <a:solidFill>
                  <a:schemeClr val="tx1"/>
                </a:solidFill>
              </a:rPr>
              <a:pPr eaLnBrk="1" hangingPunct="1"/>
              <a:t>10</a:t>
            </a:fld>
            <a:endParaRPr lang="en-GB" sz="1200" smtClean="0">
              <a:solidFill>
                <a:schemeClr val="tx1"/>
              </a:solidFill>
            </a:endParaRPr>
          </a:p>
        </p:txBody>
      </p:sp>
      <p:sp>
        <p:nvSpPr>
          <p:cNvPr id="5529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BDADC25B-2425-4E24-8677-2C7EAD5CBA6D}" type="slidenum">
              <a:rPr lang="en-GB" sz="1200" smtClean="0">
                <a:solidFill>
                  <a:schemeClr val="tx1"/>
                </a:solidFill>
              </a:rPr>
              <a:pPr eaLnBrk="1" hangingPunct="1"/>
              <a:t>11</a:t>
            </a:fld>
            <a:endParaRPr lang="en-GB" sz="1200" smtClean="0">
              <a:solidFill>
                <a:schemeClr val="tx1"/>
              </a:solidFill>
            </a:endParaRPr>
          </a:p>
        </p:txBody>
      </p:sp>
      <p:sp>
        <p:nvSpPr>
          <p:cNvPr id="5632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6324" name="Rectangle 2"/>
          <p:cNvSpPr>
            <a:spLocks noRot="1" noChangeArrowheads="1" noTextEdit="1"/>
          </p:cNvSpPr>
          <p:nvPr>
            <p:ph type="sldImg"/>
          </p:nvPr>
        </p:nvSpPr>
        <p:spPr>
          <a:ln/>
        </p:spPr>
      </p:sp>
      <p:sp>
        <p:nvSpPr>
          <p:cNvPr id="56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Students should be made aware that the top left number by each element is, in this case, the relative atomic mass of the element (identifiable because it uses a decimal place) and not its mass number.</a:t>
            </a:r>
          </a:p>
          <a:p>
            <a:pPr eaLnBrk="1" hangingPunct="1"/>
            <a:endParaRPr lang="en-GB" smtClean="0">
              <a:latin typeface="Arial" pitchFamily="34" charset="0"/>
            </a:endParaRPr>
          </a:p>
          <a:p>
            <a:pPr eaLnBrk="1" hangingPunct="1"/>
            <a:r>
              <a:rPr lang="en-GB" smtClean="0">
                <a:latin typeface="Arial" pitchFamily="34" charset="0"/>
              </a:rPr>
              <a:t>It may seem unnecessarily complicated to use 1/12 the mass of carbon-12 as a standard unit, rather than an atom of hydrogen-1. It may be worth explaining to students that hydrogen-1 was originally used as a standard for relative atomic masses, but that carbon-12 was later adopted because it commonly occurs as an element, and because it is solid at room temperature, making it much easier to weigh accurately.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9D60C692-96C7-4897-8900-9F4F61647E1C}" type="slidenum">
              <a:rPr lang="en-GB" sz="1200" smtClean="0">
                <a:solidFill>
                  <a:schemeClr val="tx1"/>
                </a:solidFill>
              </a:rPr>
              <a:pPr eaLnBrk="1" hangingPunct="1"/>
              <a:t>12</a:t>
            </a:fld>
            <a:endParaRPr lang="en-GB" sz="1200" smtClean="0">
              <a:solidFill>
                <a:schemeClr val="tx1"/>
              </a:solidFill>
            </a:endParaRPr>
          </a:p>
        </p:txBody>
      </p:sp>
      <p:sp>
        <p:nvSpPr>
          <p:cNvPr id="5734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7348" name="Rectangle 2"/>
          <p:cNvSpPr>
            <a:spLocks noRot="1" noChangeArrowheads="1" noTextEdit="1"/>
          </p:cNvSpPr>
          <p:nvPr>
            <p:ph type="sldImg"/>
          </p:nvPr>
        </p:nvSpPr>
        <p:spPr>
          <a:ln/>
        </p:spPr>
      </p:sp>
      <p:sp>
        <p:nvSpPr>
          <p:cNvPr id="573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5D056B36-99CD-47B4-8807-5892BB3754D5}" type="slidenum">
              <a:rPr lang="en-GB" sz="1200" smtClean="0">
                <a:solidFill>
                  <a:schemeClr val="tx1"/>
                </a:solidFill>
              </a:rPr>
              <a:pPr eaLnBrk="1" hangingPunct="1"/>
              <a:t>13</a:t>
            </a:fld>
            <a:endParaRPr lang="en-GB" sz="1200" smtClean="0">
              <a:solidFill>
                <a:schemeClr val="tx1"/>
              </a:solidFill>
            </a:endParaRPr>
          </a:p>
        </p:txBody>
      </p:sp>
      <p:sp>
        <p:nvSpPr>
          <p:cNvPr id="5837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F8188CCD-3851-4C08-B297-49812D8D7473}" type="slidenum">
              <a:rPr lang="en-GB" sz="1200" smtClean="0">
                <a:solidFill>
                  <a:schemeClr val="tx1"/>
                </a:solidFill>
              </a:rPr>
              <a:pPr eaLnBrk="1" hangingPunct="1"/>
              <a:t>2</a:t>
            </a:fld>
            <a:endParaRPr lang="en-GB" sz="1200" smtClean="0">
              <a:solidFill>
                <a:schemeClr val="tx1"/>
              </a:solidFill>
            </a:endParaRPr>
          </a:p>
        </p:txBody>
      </p:sp>
      <p:sp>
        <p:nvSpPr>
          <p:cNvPr id="4710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47108" name="Rectangle 2"/>
          <p:cNvSpPr>
            <a:spLocks noRot="1"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br>
              <a:rPr lang="en-GB" b="1" smtClean="0">
                <a:latin typeface="Arial" pitchFamily="34" charset="0"/>
              </a:rPr>
            </a:br>
            <a:r>
              <a:rPr lang="en-GB" smtClean="0">
                <a:latin typeface="Arial" pitchFamily="34" charset="0"/>
              </a:rPr>
              <a:t>It would be worth pointing out to students that ‘mass number’ and ‘relative atomic mass’ are not the same. Mass number (</a:t>
            </a:r>
            <a:r>
              <a:rPr lang="en-GB" i="1" smtClean="0">
                <a:latin typeface="Arial" pitchFamily="34" charset="0"/>
              </a:rPr>
              <a:t>A</a:t>
            </a:r>
            <a:r>
              <a:rPr lang="en-GB" smtClean="0">
                <a:latin typeface="Arial" pitchFamily="34" charset="0"/>
              </a:rPr>
              <a:t>) is the number of protons plus the number of neutrons and so is only even an integer. Relative atomic mass (</a:t>
            </a:r>
            <a:r>
              <a:rPr lang="en-GB" i="1" smtClean="0">
                <a:latin typeface="Arial" pitchFamily="34" charset="0"/>
              </a:rPr>
              <a:t>A</a:t>
            </a:r>
            <a:r>
              <a:rPr lang="en-GB" baseline="-25000" smtClean="0">
                <a:latin typeface="Arial" pitchFamily="34" charset="0"/>
              </a:rPr>
              <a:t>r</a:t>
            </a:r>
            <a:r>
              <a:rPr lang="en-GB" smtClean="0">
                <a:latin typeface="Arial" pitchFamily="34" charset="0"/>
              </a:rPr>
              <a:t>) is the mass of an atom relative to 1/12</a:t>
            </a:r>
            <a:r>
              <a:rPr lang="en-GB" baseline="30000" smtClean="0">
                <a:latin typeface="Arial" pitchFamily="34" charset="0"/>
              </a:rPr>
              <a:t>th</a:t>
            </a:r>
            <a:r>
              <a:rPr lang="en-GB" smtClean="0">
                <a:latin typeface="Arial" pitchFamily="34" charset="0"/>
              </a:rPr>
              <a:t> the mass of one atom of carbon–12 and can be expressed to varying numbers of decimal place.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AF360F0B-A9D1-4C32-91FC-1075C693AE73}" type="slidenum">
              <a:rPr lang="en-GB" sz="1200" smtClean="0">
                <a:solidFill>
                  <a:schemeClr val="tx1"/>
                </a:solidFill>
              </a:rPr>
              <a:pPr eaLnBrk="1" hangingPunct="1"/>
              <a:t>3</a:t>
            </a:fld>
            <a:endParaRPr lang="en-GB" sz="1200" smtClean="0">
              <a:solidFill>
                <a:schemeClr val="tx1"/>
              </a:solidFill>
            </a:endParaRPr>
          </a:p>
        </p:txBody>
      </p:sp>
      <p:sp>
        <p:nvSpPr>
          <p:cNvPr id="4813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48132" name="Rectangle 2"/>
          <p:cNvSpPr>
            <a:spLocks noRot="1" noChangeArrowheads="1" noTextEdit="1"/>
          </p:cNvSpPr>
          <p:nvPr>
            <p:ph type="sldImg"/>
          </p:nvPr>
        </p:nvSpPr>
        <p:spPr>
          <a:ln/>
        </p:spPr>
      </p:sp>
      <p:sp>
        <p:nvSpPr>
          <p:cNvPr id="481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0E200A4-BA13-483C-8E7A-599034B2AC79}" type="slidenum">
              <a:rPr lang="en-GB" sz="1200" smtClean="0">
                <a:solidFill>
                  <a:schemeClr val="tx1"/>
                </a:solidFill>
              </a:rPr>
              <a:pPr eaLnBrk="1" hangingPunct="1"/>
              <a:t>4</a:t>
            </a:fld>
            <a:endParaRPr lang="en-GB" sz="1200" smtClean="0">
              <a:solidFill>
                <a:schemeClr val="tx1"/>
              </a:solidFill>
            </a:endParaRPr>
          </a:p>
        </p:txBody>
      </p:sp>
      <p:sp>
        <p:nvSpPr>
          <p:cNvPr id="4915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49156" name="Rectangle 2"/>
          <p:cNvSpPr>
            <a:spLocks noRot="1"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D9CD076F-EC0B-41ED-88FB-53CAD20723E5}" type="slidenum">
              <a:rPr lang="en-GB" sz="1200" smtClean="0">
                <a:solidFill>
                  <a:schemeClr val="tx1"/>
                </a:solidFill>
              </a:rPr>
              <a:pPr eaLnBrk="1" hangingPunct="1"/>
              <a:t>5</a:t>
            </a:fld>
            <a:endParaRPr lang="en-GB" sz="1200" smtClean="0">
              <a:solidFill>
                <a:schemeClr val="tx1"/>
              </a:solidFill>
            </a:endParaRPr>
          </a:p>
        </p:txBody>
      </p:sp>
      <p:sp>
        <p:nvSpPr>
          <p:cNvPr id="5017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0180" name="Rectangle 2"/>
          <p:cNvSpPr>
            <a:spLocks noRot="1" noChangeArrowheads="1" noTextEdit="1"/>
          </p:cNvSpPr>
          <p:nvPr>
            <p:ph type="sldImg"/>
          </p:nvPr>
        </p:nvSpPr>
        <p:spPr>
          <a:ln/>
        </p:spPr>
      </p:sp>
      <p:sp>
        <p:nvSpPr>
          <p:cNvPr id="50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16410F0D-8D8A-44CC-83E1-8C176352BAEB}" type="slidenum">
              <a:rPr lang="en-GB" sz="1200" smtClean="0">
                <a:solidFill>
                  <a:schemeClr val="tx1"/>
                </a:solidFill>
              </a:rPr>
              <a:pPr eaLnBrk="1" hangingPunct="1"/>
              <a:t>6</a:t>
            </a:fld>
            <a:endParaRPr lang="en-GB" sz="1200" smtClean="0">
              <a:solidFill>
                <a:schemeClr val="tx1"/>
              </a:solidFill>
            </a:endParaRPr>
          </a:p>
        </p:txBody>
      </p:sp>
      <p:sp>
        <p:nvSpPr>
          <p:cNvPr id="5120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1204" name="Rectangle 2"/>
          <p:cNvSpPr>
            <a:spLocks noRot="1" noChangeArrowheads="1" noTextEdit="1"/>
          </p:cNvSpPr>
          <p:nvPr>
            <p:ph type="sldImg"/>
          </p:nvPr>
        </p:nvSpPr>
        <p:spPr>
          <a:ln/>
        </p:spPr>
      </p:sp>
      <p:sp>
        <p:nvSpPr>
          <p:cNvPr id="51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en-GB" b="1" smtClean="0">
                <a:latin typeface="Arial" pitchFamily="34" charset="0"/>
              </a:rPr>
              <a:t>Photo credit: </a:t>
            </a:r>
            <a:r>
              <a:rPr lang="en-US" smtClean="0">
                <a:latin typeface="Arial" pitchFamily="34" charset="0"/>
              </a:rPr>
              <a:t>James King-Holmes / Science Photo Library</a:t>
            </a:r>
          </a:p>
          <a:p>
            <a:pPr eaLnBrk="1" fontAlgn="t" hangingPunct="1"/>
            <a:r>
              <a:rPr lang="en-US" smtClean="0">
                <a:latin typeface="Arial" pitchFamily="34" charset="0"/>
              </a:rPr>
              <a:t>Researcher working on an accelerator mass spectrometer (AMS) used for carbon dating. All living material incorporates a radioactive isotope of carbon, carbon-14 (14C), and a stable isotope, carbon-12 (12C), into its tissue at a known ratio. When the tissue dies the amount of 12C remains constant, but 14C decays. Measuring the amount of 14C compared to 12C in a sample indicates how long ago the tissue died. The AMS converts atoms from a sample into a beam of ions. It then measures the mass of the ions by the application of electric and magnetic fields. Photographed at Oxford Radiocarbon Accelerator Unit, University of Oxford, UK.</a:t>
            </a:r>
            <a:br>
              <a:rPr lang="en-US" smtClean="0">
                <a:latin typeface="Arial" pitchFamily="34" charset="0"/>
              </a:rPr>
            </a:br>
            <a:endParaRPr lang="en-GB" smtClean="0">
              <a:latin typeface="Arial" pitchFamily="34" charset="0"/>
            </a:endParaRPr>
          </a:p>
          <a:p>
            <a:pPr eaLnBrk="1" hangingPunct="1"/>
            <a:r>
              <a:rPr lang="en-GB" b="1" smtClean="0">
                <a:latin typeface="Arial" pitchFamily="34" charset="0"/>
              </a:rPr>
              <a:t>Teacher notes</a:t>
            </a:r>
          </a:p>
          <a:p>
            <a:pPr eaLnBrk="1" hangingPunct="1"/>
            <a:r>
              <a:rPr lang="en-GB" smtClean="0">
                <a:latin typeface="Arial" pitchFamily="34" charset="0"/>
              </a:rPr>
              <a:t>See the ‘</a:t>
            </a:r>
            <a:r>
              <a:rPr lang="en-GB" b="1" smtClean="0">
                <a:latin typeface="Arial" pitchFamily="34" charset="0"/>
              </a:rPr>
              <a:t>Analytical Chemistry</a:t>
            </a:r>
            <a:r>
              <a:rPr lang="en-GB" smtClean="0">
                <a:latin typeface="Arial" pitchFamily="34" charset="0"/>
              </a:rPr>
              <a:t>’ presentation for more information about using mass spectrometry.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6576D605-F056-4654-9078-08B00626200E}" type="slidenum">
              <a:rPr lang="en-GB" sz="1200" smtClean="0">
                <a:solidFill>
                  <a:schemeClr val="tx1"/>
                </a:solidFill>
              </a:rPr>
              <a:pPr eaLnBrk="1" hangingPunct="1"/>
              <a:t>7</a:t>
            </a:fld>
            <a:endParaRPr lang="en-GB" sz="1200" smtClean="0">
              <a:solidFill>
                <a:schemeClr val="tx1"/>
              </a:solidFill>
            </a:endParaRPr>
          </a:p>
        </p:txBody>
      </p:sp>
      <p:sp>
        <p:nvSpPr>
          <p:cNvPr id="5222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b="1" smtClean="0">
                <a:latin typeface="Arial" pitchFamily="34" charset="0"/>
              </a:rPr>
              <a:t>Teacher notes</a:t>
            </a:r>
          </a:p>
          <a:p>
            <a:pPr eaLnBrk="1" hangingPunct="1">
              <a:spcBef>
                <a:spcPct val="50000"/>
              </a:spcBef>
            </a:pPr>
            <a:r>
              <a:rPr lang="en-GB" b="1" i="1" smtClean="0">
                <a:latin typeface="Arial" pitchFamily="34" charset="0"/>
              </a:rPr>
              <a:t>Acceleration</a:t>
            </a:r>
          </a:p>
          <a:p>
            <a:pPr eaLnBrk="1" hangingPunct="1">
              <a:spcBef>
                <a:spcPct val="50000"/>
              </a:spcBef>
            </a:pPr>
            <a:r>
              <a:rPr lang="en-GB" smtClean="0">
                <a:latin typeface="Arial" pitchFamily="34" charset="0"/>
              </a:rPr>
              <a:t>The accelerated ions are focused and passed through a slit producing a narrow beam of ions. A narrow beam is important to get good resolution at the detector.</a:t>
            </a:r>
          </a:p>
          <a:p>
            <a:pPr eaLnBrk="1" hangingPunct="1">
              <a:spcBef>
                <a:spcPct val="50000"/>
              </a:spcBef>
            </a:pPr>
            <a:endParaRPr lang="en-GB" smtClean="0">
              <a:latin typeface="Arial" pitchFamily="34" charset="0"/>
            </a:endParaRPr>
          </a:p>
          <a:p>
            <a:pPr eaLnBrk="1" hangingPunct="1">
              <a:spcBef>
                <a:spcPct val="50000"/>
              </a:spcBef>
            </a:pPr>
            <a:r>
              <a:rPr lang="en-GB" b="1" i="1" smtClean="0">
                <a:latin typeface="Arial" pitchFamily="34" charset="0"/>
              </a:rPr>
              <a:t>Detection</a:t>
            </a:r>
          </a:p>
          <a:p>
            <a:pPr eaLnBrk="1" hangingPunct="1">
              <a:spcBef>
                <a:spcPct val="50000"/>
              </a:spcBef>
            </a:pPr>
            <a:r>
              <a:rPr lang="en-GB" smtClean="0">
                <a:latin typeface="Arial" pitchFamily="34" charset="0"/>
              </a:rPr>
              <a:t>When the positively charged ions hit the detector they gain an electron and cause a current to flow. The charge carried by the ions is very small so the detector generated in the detector is very small. The detector is linked to an amplified which amplifies the current to a level which can be recorded by a computer.</a:t>
            </a:r>
          </a:p>
          <a:p>
            <a:pPr eaLnBrk="1" hangingPunct="1">
              <a:spcBef>
                <a:spcPct val="50000"/>
              </a:spcBef>
            </a:pPr>
            <a:endParaRPr lang="en-GB" smtClean="0">
              <a:latin typeface="Arial" pitchFamily="34" charset="0"/>
            </a:endParaRPr>
          </a:p>
          <a:p>
            <a:pPr eaLnBrk="1" hangingPunct="1"/>
            <a:r>
              <a:rPr lang="en-GB" smtClean="0">
                <a:latin typeface="Arial" pitchFamily="34" charset="0"/>
              </a:rPr>
              <a:t>See the ‘</a:t>
            </a:r>
            <a:r>
              <a:rPr lang="en-GB" b="1" smtClean="0">
                <a:latin typeface="Arial" pitchFamily="34" charset="0"/>
              </a:rPr>
              <a:t>Analytical Chemistry</a:t>
            </a:r>
            <a:r>
              <a:rPr lang="en-GB" smtClean="0">
                <a:latin typeface="Arial" pitchFamily="34" charset="0"/>
              </a:rPr>
              <a:t>’ presentation for more information about mass spectrometry.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6208A553-493A-44A8-B1A6-896FD3D0E010}" type="slidenum">
              <a:rPr lang="en-GB" sz="1200" smtClean="0">
                <a:solidFill>
                  <a:schemeClr val="tx1"/>
                </a:solidFill>
              </a:rPr>
              <a:pPr eaLnBrk="1" hangingPunct="1"/>
              <a:t>8</a:t>
            </a:fld>
            <a:endParaRPr lang="en-GB" sz="1200" smtClean="0">
              <a:solidFill>
                <a:schemeClr val="tx1"/>
              </a:solidFill>
            </a:endParaRPr>
          </a:p>
        </p:txBody>
      </p:sp>
      <p:sp>
        <p:nvSpPr>
          <p:cNvPr id="5325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DB38C3C6-D881-4624-9A9C-904CDDA08E9B}" type="slidenum">
              <a:rPr lang="en-GB" sz="1200" smtClean="0">
                <a:solidFill>
                  <a:schemeClr val="tx1"/>
                </a:solidFill>
              </a:rPr>
              <a:pPr eaLnBrk="1" hangingPunct="1"/>
              <a:t>9</a:t>
            </a:fld>
            <a:endParaRPr lang="en-GB" sz="1200" smtClean="0">
              <a:solidFill>
                <a:schemeClr val="tx1"/>
              </a:solidFill>
            </a:endParaRPr>
          </a:p>
        </p:txBody>
      </p:sp>
      <p:sp>
        <p:nvSpPr>
          <p:cNvPr id="5427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4276" name="Rectangle 2"/>
          <p:cNvSpPr>
            <a:spLocks noRot="1" noChangeArrowheads="1" noTextEdit="1"/>
          </p:cNvSpPr>
          <p:nvPr>
            <p:ph type="sldImg"/>
          </p:nvPr>
        </p:nvSpPr>
        <p:spPr>
          <a:ln/>
        </p:spPr>
      </p:sp>
      <p:sp>
        <p:nvSpPr>
          <p:cNvPr id="54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The actual abundances of the isotopes of bromine are 50.69% for Br-79 and 49.31% for Br-81. There is therefore not quite a 1:1 ratio of peak heights for Br and 1:2:1 for Br</a:t>
            </a:r>
            <a:r>
              <a:rPr lang="en-GB" baseline="-25000" smtClean="0">
                <a:latin typeface="Arial" pitchFamily="34" charset="0"/>
              </a:rPr>
              <a:t>2</a:t>
            </a:r>
            <a:r>
              <a:rPr lang="en-GB" smtClean="0">
                <a:latin typeface="Arial" pitchFamily="34" charset="0"/>
              </a:rPr>
              <a:t> in an actual spectrum.</a:t>
            </a:r>
          </a:p>
          <a:p>
            <a:pPr eaLnBrk="1" hangingPunct="1"/>
            <a:endParaRPr lang="en-GB" smtClean="0">
              <a:latin typeface="Arial" pitchFamily="34" charset="0"/>
            </a:endParaRPr>
          </a:p>
          <a:p>
            <a:pPr eaLnBrk="1" hangingPunct="1"/>
            <a:r>
              <a:rPr lang="en-GB" smtClean="0">
                <a:latin typeface="Arial" pitchFamily="34" charset="0"/>
              </a:rPr>
              <a:t>It should be pointed out that the element peaks at 79 and 81 are present even for a diatomic molecule because some ionized Br</a:t>
            </a:r>
            <a:r>
              <a:rPr lang="en-GB" baseline="-25000" smtClean="0">
                <a:latin typeface="Arial" pitchFamily="34" charset="0"/>
              </a:rPr>
              <a:t>2</a:t>
            </a:r>
            <a:r>
              <a:rPr lang="en-GB" smtClean="0">
                <a:latin typeface="Arial" pitchFamily="34" charset="0"/>
              </a:rPr>
              <a:t> molecules fragment, giving bromine atoms and Br</a:t>
            </a:r>
            <a:r>
              <a:rPr lang="en-GB" baseline="30000" smtClean="0">
                <a:latin typeface="Arial" pitchFamily="34" charset="0"/>
              </a:rPr>
              <a:t>+</a:t>
            </a:r>
            <a:r>
              <a:rPr lang="en-GB" smtClean="0">
                <a:latin typeface="Arial" pitchFamily="34" charset="0"/>
              </a:rPr>
              <a:t> ions. It is these ions that cause the peaks at 79 and 81.</a:t>
            </a:r>
          </a:p>
          <a:p>
            <a:pPr eaLnBrk="1" hangingPunct="1"/>
            <a:endParaRPr lang="en-GB" smtClean="0">
              <a:latin typeface="Arial" pitchFamily="34" charset="0"/>
            </a:endParaRPr>
          </a:p>
          <a:p>
            <a:pPr eaLnBrk="1" hangingPunct="1"/>
            <a:r>
              <a:rPr lang="en-GB" smtClean="0">
                <a:latin typeface="Arial" pitchFamily="34" charset="0"/>
              </a:rPr>
              <a:t>See the ‘</a:t>
            </a:r>
            <a:r>
              <a:rPr lang="en-GB" b="1" smtClean="0">
                <a:latin typeface="Arial" pitchFamily="34" charset="0"/>
              </a:rPr>
              <a:t>Analytical Chemistry</a:t>
            </a:r>
            <a:r>
              <a:rPr lang="en-GB" smtClean="0">
                <a:latin typeface="Arial" pitchFamily="34" charset="0"/>
              </a:rPr>
              <a:t>’ presentation for more information about analyzing mass spectra.</a:t>
            </a:r>
          </a:p>
          <a:p>
            <a:pPr eaLnBrk="1" hangingPunct="1"/>
            <a:endParaRPr lang="en-GB"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9" descr="title_slide_atomic_structu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9"/>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BBE2C39B-3777-421F-B2B5-1539B4BAF6A9}"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4" name="Text Box 20"/>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5" name="Picture 21"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5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48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68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76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28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46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459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70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68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4283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29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77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2352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2597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195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121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863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0049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8971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6948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05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83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75104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85537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228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5184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82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086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770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073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93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968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41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621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5745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176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25847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9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20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983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92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57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60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446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677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233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7749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676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036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46710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226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9012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4604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396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84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2159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999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3577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447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2106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468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968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58128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78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2359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19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759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005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000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92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830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0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slide" Target="../slides/slide1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slide" Target="../slides/slid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8.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slide" Target="../slides/slid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9.png"/><Relationship Id="rId10" Type="http://schemas.openxmlformats.org/officeDocument/2006/relationships/slideLayout" Target="../slideLayouts/slideLayout46.xml"/><Relationship Id="rId19" Type="http://schemas.openxmlformats.org/officeDocument/2006/relationships/slide" Target="../slides/slide1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slide" Target="../slides/slide2.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image" Target="../media/image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0.png"/><Relationship Id="rId10" Type="http://schemas.openxmlformats.org/officeDocument/2006/relationships/slideLayout" Target="../slideLayouts/slideLayout58.xml"/><Relationship Id="rId19" Type="http://schemas.openxmlformats.org/officeDocument/2006/relationships/slide" Target="../slides/slide1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5122" name="Picture 62" descr="slide bgroun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 name="Text Box 48"/>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9D354C53-2EA5-40B6-BD03-9D6CCDBF304F}"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1073" name="Text Box 49"/>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5125" name="Picture 50"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3"/>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5127" name="Picture 60" descr="forward_arrow_grey">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6146" name="Picture 16" descr="contents_slide_atomic_structure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07" name="Text Box 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DFFE56A4-4FD5-4575-8113-AB2ADEDF91A6}"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1608" name="Text Box 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6149" name="Picture 9"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19" name="Rectangle 19">
            <a:hlinkClick r:id="rId18" action="ppaction://hlinksldjump"/>
          </p:cNvPr>
          <p:cNvSpPr>
            <a:spLocks noChangeArrowheads="1"/>
          </p:cNvSpPr>
          <p:nvPr userDrawn="1"/>
        </p:nvSpPr>
        <p:spPr bwMode="auto">
          <a:xfrm>
            <a:off x="2705100" y="3416300"/>
            <a:ext cx="3695700" cy="5080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1620" name="Rectangle 20">
            <a:hlinkClick r:id="" action="ppaction://noaction"/>
          </p:cNvPr>
          <p:cNvSpPr>
            <a:spLocks noChangeArrowheads="1"/>
          </p:cNvSpPr>
          <p:nvPr userDrawn="1"/>
        </p:nvSpPr>
        <p:spPr bwMode="auto">
          <a:xfrm>
            <a:off x="2527300" y="4559300"/>
            <a:ext cx="4076700" cy="4699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1621" name="Rectangle 21">
            <a:hlinkClick r:id="" action="ppaction://noaction"/>
          </p:cNvPr>
          <p:cNvSpPr>
            <a:spLocks noChangeArrowheads="1"/>
          </p:cNvSpPr>
          <p:nvPr userDrawn="1"/>
        </p:nvSpPr>
        <p:spPr bwMode="auto">
          <a:xfrm>
            <a:off x="2717800" y="5689600"/>
            <a:ext cx="36957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7170" name="Picture 7" descr="contents_slide_atomic_structure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26"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AC96A1A6-CD2F-4756-8E27-B39C4869BE56}"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2627"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7173"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32" name="Rectangle 8">
            <a:hlinkClick r:id="rId18" action="ppaction://hlinksldjump"/>
          </p:cNvPr>
          <p:cNvSpPr>
            <a:spLocks noChangeArrowheads="1"/>
          </p:cNvSpPr>
          <p:nvPr userDrawn="1"/>
        </p:nvSpPr>
        <p:spPr bwMode="auto">
          <a:xfrm>
            <a:off x="2463800" y="2298700"/>
            <a:ext cx="4203700" cy="4699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2633" name="Rectangle 9">
            <a:hlinkClick r:id="" action="ppaction://noaction"/>
          </p:cNvPr>
          <p:cNvSpPr>
            <a:spLocks noChangeArrowheads="1"/>
          </p:cNvSpPr>
          <p:nvPr userDrawn="1"/>
        </p:nvSpPr>
        <p:spPr bwMode="auto">
          <a:xfrm>
            <a:off x="2527300" y="4572000"/>
            <a:ext cx="40513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2634" name="Rectangle 10">
            <a:hlinkClick r:id="" action="ppaction://noaction"/>
          </p:cNvPr>
          <p:cNvSpPr>
            <a:spLocks noChangeArrowheads="1"/>
          </p:cNvSpPr>
          <p:nvPr userDrawn="1"/>
        </p:nvSpPr>
        <p:spPr bwMode="auto">
          <a:xfrm>
            <a:off x="2717800" y="5702300"/>
            <a:ext cx="36957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8194" name="Picture 7" descr="contents_slide_atomic_structure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0"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6E44686D-3286-4BBD-8E43-D833D1E5D8EC}"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3651"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8197"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6" name="Rectangle 8">
            <a:hlinkClick r:id="rId18" action="ppaction://hlinksldjump"/>
          </p:cNvPr>
          <p:cNvSpPr>
            <a:spLocks noChangeArrowheads="1"/>
          </p:cNvSpPr>
          <p:nvPr userDrawn="1"/>
        </p:nvSpPr>
        <p:spPr bwMode="auto">
          <a:xfrm>
            <a:off x="2451100" y="2298700"/>
            <a:ext cx="42164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3657" name="Rectangle 9">
            <a:hlinkClick r:id="rId19" action="ppaction://hlinksldjump"/>
          </p:cNvPr>
          <p:cNvSpPr>
            <a:spLocks noChangeArrowheads="1"/>
          </p:cNvSpPr>
          <p:nvPr userDrawn="1"/>
        </p:nvSpPr>
        <p:spPr bwMode="auto">
          <a:xfrm>
            <a:off x="2705100" y="3416300"/>
            <a:ext cx="3708400" cy="5080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3658" name="Rectangle 10">
            <a:hlinkClick r:id="" action="ppaction://noaction"/>
          </p:cNvPr>
          <p:cNvSpPr>
            <a:spLocks noChangeArrowheads="1"/>
          </p:cNvSpPr>
          <p:nvPr userDrawn="1"/>
        </p:nvSpPr>
        <p:spPr bwMode="auto">
          <a:xfrm>
            <a:off x="2705100" y="5689600"/>
            <a:ext cx="37084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9218" name="Picture 7" descr="contents_slide_atomic_structure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74"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CB0EDFC5-6A5E-416F-B499-591B2DC3FDEF}"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4675"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9221"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80" name="Rectangle 8">
            <a:hlinkClick r:id="rId18" action="ppaction://hlinksldjump"/>
          </p:cNvPr>
          <p:cNvSpPr>
            <a:spLocks noChangeArrowheads="1"/>
          </p:cNvSpPr>
          <p:nvPr userDrawn="1"/>
        </p:nvSpPr>
        <p:spPr bwMode="auto">
          <a:xfrm>
            <a:off x="2451100" y="2286000"/>
            <a:ext cx="42291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4681" name="Rectangle 9">
            <a:hlinkClick r:id="rId19" action="ppaction://hlinksldjump"/>
          </p:cNvPr>
          <p:cNvSpPr>
            <a:spLocks noChangeArrowheads="1"/>
          </p:cNvSpPr>
          <p:nvPr userDrawn="1"/>
        </p:nvSpPr>
        <p:spPr bwMode="auto">
          <a:xfrm>
            <a:off x="2705100" y="3441700"/>
            <a:ext cx="36957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4682" name="Rectangle 10">
            <a:hlinkClick r:id="" action="ppaction://noaction"/>
          </p:cNvPr>
          <p:cNvSpPr>
            <a:spLocks noChangeArrowheads="1"/>
          </p:cNvSpPr>
          <p:nvPr userDrawn="1"/>
        </p:nvSpPr>
        <p:spPr bwMode="auto">
          <a:xfrm>
            <a:off x="2527300" y="4546600"/>
            <a:ext cx="40640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42" name="Picture 8" descr="slide bgroun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771"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BCC97DB4-BBAF-41AE-9EA9-DA39D463D419}"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8772"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10245"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265363" y="2093913"/>
            <a:ext cx="4821237" cy="2368550"/>
            <a:chOff x="1427" y="1319"/>
            <a:chExt cx="3037" cy="1492"/>
          </a:xfrm>
        </p:grpSpPr>
        <p:sp>
          <p:nvSpPr>
            <p:cNvPr id="35852" name="AutoShape 6"/>
            <p:cNvSpPr>
              <a:spLocks noChangeArrowheads="1"/>
            </p:cNvSpPr>
            <p:nvPr/>
          </p:nvSpPr>
          <p:spPr bwMode="auto">
            <a:xfrm>
              <a:off x="1433" y="1329"/>
              <a:ext cx="3030" cy="487"/>
            </a:xfrm>
            <a:prstGeom prst="roundRect">
              <a:avLst>
                <a:gd name="adj" fmla="val 8958"/>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53" name="AutoShape 7"/>
            <p:cNvSpPr>
              <a:spLocks noChangeArrowheads="1"/>
            </p:cNvSpPr>
            <p:nvPr/>
          </p:nvSpPr>
          <p:spPr bwMode="auto">
            <a:xfrm>
              <a:off x="1445" y="1401"/>
              <a:ext cx="1056" cy="1410"/>
            </a:xfrm>
            <a:prstGeom prst="roundRect">
              <a:avLst>
                <a:gd name="adj" fmla="val 4167"/>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54" name="AutoShape 8"/>
            <p:cNvSpPr>
              <a:spLocks noChangeArrowheads="1"/>
            </p:cNvSpPr>
            <p:nvPr/>
          </p:nvSpPr>
          <p:spPr bwMode="auto">
            <a:xfrm>
              <a:off x="1433" y="1331"/>
              <a:ext cx="3030" cy="1480"/>
            </a:xfrm>
            <a:prstGeom prst="roundRect">
              <a:avLst>
                <a:gd name="adj" fmla="val 3713"/>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5855" name="Line 9"/>
            <p:cNvSpPr>
              <a:spLocks noChangeShapeType="1"/>
            </p:cNvSpPr>
            <p:nvPr/>
          </p:nvSpPr>
          <p:spPr bwMode="auto">
            <a:xfrm>
              <a:off x="3505" y="1319"/>
              <a:ext cx="0" cy="147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6" name="Line 10"/>
            <p:cNvSpPr>
              <a:spLocks noChangeShapeType="1"/>
            </p:cNvSpPr>
            <p:nvPr/>
          </p:nvSpPr>
          <p:spPr bwMode="auto">
            <a:xfrm rot="-5400000">
              <a:off x="2945" y="302"/>
              <a:ext cx="0" cy="303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7" name="Line 11"/>
            <p:cNvSpPr>
              <a:spLocks noChangeShapeType="1"/>
            </p:cNvSpPr>
            <p:nvPr/>
          </p:nvSpPr>
          <p:spPr bwMode="auto">
            <a:xfrm rot="-5400000">
              <a:off x="2946" y="637"/>
              <a:ext cx="0" cy="302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8" name="Line 12"/>
            <p:cNvSpPr>
              <a:spLocks noChangeShapeType="1"/>
            </p:cNvSpPr>
            <p:nvPr/>
          </p:nvSpPr>
          <p:spPr bwMode="auto">
            <a:xfrm rot="-5400000">
              <a:off x="2949" y="978"/>
              <a:ext cx="1" cy="3029"/>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9" name="Line 13"/>
            <p:cNvSpPr>
              <a:spLocks noChangeShapeType="1"/>
            </p:cNvSpPr>
            <p:nvPr/>
          </p:nvSpPr>
          <p:spPr bwMode="auto">
            <a:xfrm>
              <a:off x="2496" y="1319"/>
              <a:ext cx="0" cy="148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60" name="Rectangle 25"/>
            <p:cNvSpPr>
              <a:spLocks noChangeArrowheads="1"/>
            </p:cNvSpPr>
            <p:nvPr/>
          </p:nvSpPr>
          <p:spPr bwMode="auto">
            <a:xfrm>
              <a:off x="1471" y="1423"/>
              <a:ext cx="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b="1"/>
                <a:t>Particle</a:t>
              </a:r>
            </a:p>
          </p:txBody>
        </p:sp>
        <p:sp>
          <p:nvSpPr>
            <p:cNvPr id="35861" name="Rectangle 16"/>
            <p:cNvSpPr>
              <a:spLocks noChangeArrowheads="1"/>
            </p:cNvSpPr>
            <p:nvPr/>
          </p:nvSpPr>
          <p:spPr bwMode="auto">
            <a:xfrm>
              <a:off x="1465" y="2494"/>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a:t>electron</a:t>
              </a:r>
            </a:p>
          </p:txBody>
        </p:sp>
        <p:sp>
          <p:nvSpPr>
            <p:cNvPr id="35862" name="Rectangle 19"/>
            <p:cNvSpPr>
              <a:spLocks noChangeArrowheads="1"/>
            </p:cNvSpPr>
            <p:nvPr/>
          </p:nvSpPr>
          <p:spPr bwMode="auto">
            <a:xfrm>
              <a:off x="1471" y="2146"/>
              <a:ext cx="92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a:t>neutron</a:t>
              </a:r>
            </a:p>
          </p:txBody>
        </p:sp>
        <p:sp>
          <p:nvSpPr>
            <p:cNvPr id="35863" name="Rectangle 22"/>
            <p:cNvSpPr>
              <a:spLocks noChangeArrowheads="1"/>
            </p:cNvSpPr>
            <p:nvPr/>
          </p:nvSpPr>
          <p:spPr bwMode="auto">
            <a:xfrm>
              <a:off x="1471" y="1827"/>
              <a:ext cx="88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a:t>proton</a:t>
              </a:r>
            </a:p>
          </p:txBody>
        </p:sp>
        <p:sp>
          <p:nvSpPr>
            <p:cNvPr id="35864" name="Rectangle 23"/>
            <p:cNvSpPr>
              <a:spLocks noChangeArrowheads="1"/>
            </p:cNvSpPr>
            <p:nvPr/>
          </p:nvSpPr>
          <p:spPr bwMode="auto">
            <a:xfrm>
              <a:off x="3539" y="1423"/>
              <a:ext cx="9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lgn="ctr">
                <a:spcBef>
                  <a:spcPct val="20000"/>
                </a:spcBef>
              </a:pPr>
              <a:r>
                <a:rPr lang="en-GB" b="1"/>
                <a:t>Relative charge</a:t>
              </a:r>
            </a:p>
          </p:txBody>
        </p:sp>
        <p:sp>
          <p:nvSpPr>
            <p:cNvPr id="35865" name="Rectangle 24"/>
            <p:cNvSpPr>
              <a:spLocks noChangeArrowheads="1"/>
            </p:cNvSpPr>
            <p:nvPr/>
          </p:nvSpPr>
          <p:spPr bwMode="auto">
            <a:xfrm>
              <a:off x="2521" y="1423"/>
              <a:ext cx="9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lgn="ctr">
                <a:spcBef>
                  <a:spcPct val="20000"/>
                </a:spcBef>
              </a:pPr>
              <a:r>
                <a:rPr lang="en-GB" b="1"/>
                <a:t>Relativemass</a:t>
              </a:r>
            </a:p>
          </p:txBody>
        </p:sp>
      </p:grpSp>
      <p:sp>
        <p:nvSpPr>
          <p:cNvPr id="35843" name="Rectangle 2"/>
          <p:cNvSpPr>
            <a:spLocks noGrp="1" noChangeArrowheads="1"/>
          </p:cNvSpPr>
          <p:nvPr>
            <p:ph type="title" idx="4294967295"/>
          </p:nvPr>
        </p:nvSpPr>
        <p:spPr/>
        <p:txBody>
          <a:bodyPr/>
          <a:lstStyle/>
          <a:p>
            <a:pPr eaLnBrk="1" hangingPunct="1"/>
            <a:r>
              <a:rPr lang="en-GB" smtClean="0"/>
              <a:t>Subatomic particles</a:t>
            </a:r>
          </a:p>
        </p:txBody>
      </p:sp>
      <p:sp>
        <p:nvSpPr>
          <p:cNvPr id="35844" name="Text Box 3"/>
          <p:cNvSpPr txBox="1">
            <a:spLocks noChangeArrowheads="1"/>
          </p:cNvSpPr>
          <p:nvPr/>
        </p:nvSpPr>
        <p:spPr bwMode="auto">
          <a:xfrm>
            <a:off x="563563" y="784225"/>
            <a:ext cx="8583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Atoms are composed of three subatomic particles: </a:t>
            </a:r>
            <a:r>
              <a:rPr lang="en-GB" b="1">
                <a:solidFill>
                  <a:srgbClr val="FF6600"/>
                </a:solidFill>
              </a:rPr>
              <a:t>protons</a:t>
            </a:r>
            <a:r>
              <a:rPr lang="en-GB"/>
              <a:t>, </a:t>
            </a:r>
            <a:r>
              <a:rPr lang="en-GB" b="1">
                <a:solidFill>
                  <a:srgbClr val="FF6600"/>
                </a:solidFill>
              </a:rPr>
              <a:t>neutrons</a:t>
            </a:r>
            <a:r>
              <a:rPr lang="en-GB"/>
              <a:t> and </a:t>
            </a:r>
            <a:r>
              <a:rPr lang="en-GB" b="1">
                <a:solidFill>
                  <a:srgbClr val="FF6600"/>
                </a:solidFill>
              </a:rPr>
              <a:t>electrons</a:t>
            </a:r>
            <a:r>
              <a:rPr lang="en-GB"/>
              <a:t>. The two important properties of these particles are mass and charge:</a:t>
            </a:r>
          </a:p>
        </p:txBody>
      </p:sp>
      <p:sp>
        <p:nvSpPr>
          <p:cNvPr id="958478" name="Rectangle 14"/>
          <p:cNvSpPr>
            <a:spLocks noChangeArrowheads="1"/>
          </p:cNvSpPr>
          <p:nvPr/>
        </p:nvSpPr>
        <p:spPr bwMode="auto">
          <a:xfrm>
            <a:off x="5602288" y="3959225"/>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361950">
              <a:spcBef>
                <a:spcPct val="20000"/>
              </a:spcBef>
            </a:pPr>
            <a:r>
              <a:rPr lang="en-GB" b="1"/>
              <a:t>-1</a:t>
            </a:r>
          </a:p>
        </p:txBody>
      </p:sp>
      <p:sp>
        <p:nvSpPr>
          <p:cNvPr id="958479" name="Rectangle 15"/>
          <p:cNvSpPr>
            <a:spLocks noChangeArrowheads="1"/>
          </p:cNvSpPr>
          <p:nvPr/>
        </p:nvSpPr>
        <p:spPr bwMode="auto">
          <a:xfrm>
            <a:off x="4011613" y="3959225"/>
            <a:ext cx="159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lgn="ctr">
              <a:spcBef>
                <a:spcPct val="20000"/>
              </a:spcBef>
            </a:pPr>
            <a:r>
              <a:rPr lang="en-GB" b="1"/>
              <a:t>1/1840</a:t>
            </a:r>
          </a:p>
        </p:txBody>
      </p:sp>
      <p:sp>
        <p:nvSpPr>
          <p:cNvPr id="958481" name="Rectangle 17"/>
          <p:cNvSpPr>
            <a:spLocks noChangeArrowheads="1"/>
          </p:cNvSpPr>
          <p:nvPr/>
        </p:nvSpPr>
        <p:spPr bwMode="auto">
          <a:xfrm>
            <a:off x="5618163" y="3406775"/>
            <a:ext cx="1127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450850">
              <a:spcBef>
                <a:spcPct val="20000"/>
              </a:spcBef>
            </a:pPr>
            <a:r>
              <a:rPr lang="en-GB" b="1"/>
              <a:t>0</a:t>
            </a:r>
          </a:p>
        </p:txBody>
      </p:sp>
      <p:sp>
        <p:nvSpPr>
          <p:cNvPr id="958482" name="Rectangle 18"/>
          <p:cNvSpPr>
            <a:spLocks noChangeArrowheads="1"/>
          </p:cNvSpPr>
          <p:nvPr/>
        </p:nvSpPr>
        <p:spPr bwMode="auto">
          <a:xfrm>
            <a:off x="4011613" y="3406775"/>
            <a:ext cx="16065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539750">
              <a:spcBef>
                <a:spcPct val="20000"/>
              </a:spcBef>
            </a:pPr>
            <a:r>
              <a:rPr lang="en-GB" b="1"/>
              <a:t>1</a:t>
            </a:r>
          </a:p>
        </p:txBody>
      </p:sp>
      <p:sp>
        <p:nvSpPr>
          <p:cNvPr id="958484" name="Rectangle 20"/>
          <p:cNvSpPr>
            <a:spLocks noChangeArrowheads="1"/>
          </p:cNvSpPr>
          <p:nvPr/>
        </p:nvSpPr>
        <p:spPr bwMode="auto">
          <a:xfrm>
            <a:off x="5618163" y="2900363"/>
            <a:ext cx="1139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266700">
              <a:spcBef>
                <a:spcPct val="20000"/>
              </a:spcBef>
            </a:pPr>
            <a:r>
              <a:rPr lang="en-GB" b="1"/>
              <a:t>+1</a:t>
            </a:r>
          </a:p>
        </p:txBody>
      </p:sp>
      <p:sp>
        <p:nvSpPr>
          <p:cNvPr id="958485" name="Rectangle 21"/>
          <p:cNvSpPr>
            <a:spLocks noChangeArrowheads="1"/>
          </p:cNvSpPr>
          <p:nvPr/>
        </p:nvSpPr>
        <p:spPr bwMode="auto">
          <a:xfrm>
            <a:off x="4011613" y="2900363"/>
            <a:ext cx="16065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628650" indent="-88900">
              <a:spcBef>
                <a:spcPct val="20000"/>
              </a:spcBef>
            </a:pPr>
            <a:r>
              <a:rPr lang="en-GB" b="1"/>
              <a:t>1</a:t>
            </a:r>
          </a:p>
        </p:txBody>
      </p:sp>
      <p:sp>
        <p:nvSpPr>
          <p:cNvPr id="958490" name="Text Box 26"/>
          <p:cNvSpPr txBox="1">
            <a:spLocks noChangeArrowheads="1"/>
          </p:cNvSpPr>
          <p:nvPr/>
        </p:nvSpPr>
        <p:spPr bwMode="auto">
          <a:xfrm>
            <a:off x="565150" y="4911725"/>
            <a:ext cx="8583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mass of electrons is negligible when compared to the mass of protons and neutrons, so their mass is not included when calculating the mass of the atom.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58485"/>
                                        </p:tgtEl>
                                        <p:attrNameLst>
                                          <p:attrName>style.visibility</p:attrName>
                                        </p:attrNameLst>
                                      </p:cBhvr>
                                      <p:to>
                                        <p:strVal val="visible"/>
                                      </p:to>
                                    </p:set>
                                    <p:anim calcmode="lin" valueType="num">
                                      <p:cBhvr additive="base">
                                        <p:cTn id="12" dur="500" fill="hold"/>
                                        <p:tgtEl>
                                          <p:spTgt spid="958485"/>
                                        </p:tgtEl>
                                        <p:attrNameLst>
                                          <p:attrName>ppt_x</p:attrName>
                                        </p:attrNameLst>
                                      </p:cBhvr>
                                      <p:tavLst>
                                        <p:tav tm="0">
                                          <p:val>
                                            <p:strVal val="1+#ppt_w/2"/>
                                          </p:val>
                                        </p:tav>
                                        <p:tav tm="100000">
                                          <p:val>
                                            <p:strVal val="#ppt_x"/>
                                          </p:val>
                                        </p:tav>
                                      </p:tavLst>
                                    </p:anim>
                                    <p:anim calcmode="lin" valueType="num">
                                      <p:cBhvr additive="base">
                                        <p:cTn id="13" dur="500" fill="hold"/>
                                        <p:tgtEl>
                                          <p:spTgt spid="95848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958484"/>
                                        </p:tgtEl>
                                        <p:attrNameLst>
                                          <p:attrName>style.visibility</p:attrName>
                                        </p:attrNameLst>
                                      </p:cBhvr>
                                      <p:to>
                                        <p:strVal val="visible"/>
                                      </p:to>
                                    </p:set>
                                    <p:anim calcmode="lin" valueType="num">
                                      <p:cBhvr additive="base">
                                        <p:cTn id="17" dur="500" fill="hold"/>
                                        <p:tgtEl>
                                          <p:spTgt spid="958484"/>
                                        </p:tgtEl>
                                        <p:attrNameLst>
                                          <p:attrName>ppt_x</p:attrName>
                                        </p:attrNameLst>
                                      </p:cBhvr>
                                      <p:tavLst>
                                        <p:tav tm="0">
                                          <p:val>
                                            <p:strVal val="1+#ppt_w/2"/>
                                          </p:val>
                                        </p:tav>
                                        <p:tav tm="100000">
                                          <p:val>
                                            <p:strVal val="#ppt_x"/>
                                          </p:val>
                                        </p:tav>
                                      </p:tavLst>
                                    </p:anim>
                                    <p:anim calcmode="lin" valueType="num">
                                      <p:cBhvr additive="base">
                                        <p:cTn id="18" dur="500" fill="hold"/>
                                        <p:tgtEl>
                                          <p:spTgt spid="95848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58482"/>
                                        </p:tgtEl>
                                        <p:attrNameLst>
                                          <p:attrName>style.visibility</p:attrName>
                                        </p:attrNameLst>
                                      </p:cBhvr>
                                      <p:to>
                                        <p:strVal val="visible"/>
                                      </p:to>
                                    </p:set>
                                    <p:anim calcmode="lin" valueType="num">
                                      <p:cBhvr additive="base">
                                        <p:cTn id="23" dur="500" fill="hold"/>
                                        <p:tgtEl>
                                          <p:spTgt spid="958482"/>
                                        </p:tgtEl>
                                        <p:attrNameLst>
                                          <p:attrName>ppt_x</p:attrName>
                                        </p:attrNameLst>
                                      </p:cBhvr>
                                      <p:tavLst>
                                        <p:tav tm="0">
                                          <p:val>
                                            <p:strVal val="1+#ppt_w/2"/>
                                          </p:val>
                                        </p:tav>
                                        <p:tav tm="100000">
                                          <p:val>
                                            <p:strVal val="#ppt_x"/>
                                          </p:val>
                                        </p:tav>
                                      </p:tavLst>
                                    </p:anim>
                                    <p:anim calcmode="lin" valueType="num">
                                      <p:cBhvr additive="base">
                                        <p:cTn id="24" dur="500" fill="hold"/>
                                        <p:tgtEl>
                                          <p:spTgt spid="95848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958481"/>
                                        </p:tgtEl>
                                        <p:attrNameLst>
                                          <p:attrName>style.visibility</p:attrName>
                                        </p:attrNameLst>
                                      </p:cBhvr>
                                      <p:to>
                                        <p:strVal val="visible"/>
                                      </p:to>
                                    </p:set>
                                    <p:anim calcmode="lin" valueType="num">
                                      <p:cBhvr additive="base">
                                        <p:cTn id="28" dur="500" fill="hold"/>
                                        <p:tgtEl>
                                          <p:spTgt spid="958481"/>
                                        </p:tgtEl>
                                        <p:attrNameLst>
                                          <p:attrName>ppt_x</p:attrName>
                                        </p:attrNameLst>
                                      </p:cBhvr>
                                      <p:tavLst>
                                        <p:tav tm="0">
                                          <p:val>
                                            <p:strVal val="1+#ppt_w/2"/>
                                          </p:val>
                                        </p:tav>
                                        <p:tav tm="100000">
                                          <p:val>
                                            <p:strVal val="#ppt_x"/>
                                          </p:val>
                                        </p:tav>
                                      </p:tavLst>
                                    </p:anim>
                                    <p:anim calcmode="lin" valueType="num">
                                      <p:cBhvr additive="base">
                                        <p:cTn id="29" dur="500" fill="hold"/>
                                        <p:tgtEl>
                                          <p:spTgt spid="95848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58479"/>
                                        </p:tgtEl>
                                        <p:attrNameLst>
                                          <p:attrName>style.visibility</p:attrName>
                                        </p:attrNameLst>
                                      </p:cBhvr>
                                      <p:to>
                                        <p:strVal val="visible"/>
                                      </p:to>
                                    </p:set>
                                    <p:anim calcmode="lin" valueType="num">
                                      <p:cBhvr additive="base">
                                        <p:cTn id="34" dur="500" fill="hold"/>
                                        <p:tgtEl>
                                          <p:spTgt spid="958479"/>
                                        </p:tgtEl>
                                        <p:attrNameLst>
                                          <p:attrName>ppt_x</p:attrName>
                                        </p:attrNameLst>
                                      </p:cBhvr>
                                      <p:tavLst>
                                        <p:tav tm="0">
                                          <p:val>
                                            <p:strVal val="1+#ppt_w/2"/>
                                          </p:val>
                                        </p:tav>
                                        <p:tav tm="100000">
                                          <p:val>
                                            <p:strVal val="#ppt_x"/>
                                          </p:val>
                                        </p:tav>
                                      </p:tavLst>
                                    </p:anim>
                                    <p:anim calcmode="lin" valueType="num">
                                      <p:cBhvr additive="base">
                                        <p:cTn id="35" dur="500" fill="hold"/>
                                        <p:tgtEl>
                                          <p:spTgt spid="958479"/>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958478"/>
                                        </p:tgtEl>
                                        <p:attrNameLst>
                                          <p:attrName>style.visibility</p:attrName>
                                        </p:attrNameLst>
                                      </p:cBhvr>
                                      <p:to>
                                        <p:strVal val="visible"/>
                                      </p:to>
                                    </p:set>
                                    <p:anim calcmode="lin" valueType="num">
                                      <p:cBhvr additive="base">
                                        <p:cTn id="39" dur="500" fill="hold"/>
                                        <p:tgtEl>
                                          <p:spTgt spid="958478"/>
                                        </p:tgtEl>
                                        <p:attrNameLst>
                                          <p:attrName>ppt_x</p:attrName>
                                        </p:attrNameLst>
                                      </p:cBhvr>
                                      <p:tavLst>
                                        <p:tav tm="0">
                                          <p:val>
                                            <p:strVal val="1+#ppt_w/2"/>
                                          </p:val>
                                        </p:tav>
                                        <p:tav tm="100000">
                                          <p:val>
                                            <p:strVal val="#ppt_x"/>
                                          </p:val>
                                        </p:tav>
                                      </p:tavLst>
                                    </p:anim>
                                    <p:anim calcmode="lin" valueType="num">
                                      <p:cBhvr additive="base">
                                        <p:cTn id="40" dur="500" fill="hold"/>
                                        <p:tgtEl>
                                          <p:spTgt spid="958478"/>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58490"/>
                                        </p:tgtEl>
                                        <p:attrNameLst>
                                          <p:attrName>style.visibility</p:attrName>
                                        </p:attrNameLst>
                                      </p:cBhvr>
                                      <p:to>
                                        <p:strVal val="visible"/>
                                      </p:to>
                                    </p:set>
                                    <p:animEffect transition="in" filter="dissolve">
                                      <p:cBhvr>
                                        <p:cTn id="45" dur="500"/>
                                        <p:tgtEl>
                                          <p:spTgt spid="95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78" grpId="0"/>
      <p:bldP spid="958479" grpId="0"/>
      <p:bldP spid="958481" grpId="0"/>
      <p:bldP spid="958482" grpId="0"/>
      <p:bldP spid="958484" grpId="0"/>
      <p:bldP spid="958485" grpId="0"/>
      <p:bldP spid="95849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lstStyle/>
          <a:p>
            <a:pPr eaLnBrk="1" hangingPunct="1"/>
            <a:r>
              <a:rPr lang="en-GB" smtClean="0"/>
              <a:t>Process of mass spectrometry</a:t>
            </a:r>
          </a:p>
        </p:txBody>
      </p:sp>
    </p:spTree>
    <p:controls>
      <mc:AlternateContent xmlns:mc="http://schemas.openxmlformats.org/markup-compatibility/2006">
        <mc:Choice xmlns:v="urn:schemas-microsoft-com:vml" Requires="v">
          <p:control spid="4098"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62" name="Picture 2" descr="table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3244850"/>
            <a:ext cx="2795587"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idx="4294967295"/>
          </p:nvPr>
        </p:nvSpPr>
        <p:spPr/>
        <p:txBody>
          <a:bodyPr/>
          <a:lstStyle/>
          <a:p>
            <a:pPr eaLnBrk="1" hangingPunct="1"/>
            <a:r>
              <a:rPr lang="en-GB" smtClean="0"/>
              <a:t>What is relative atomic mass?</a:t>
            </a:r>
          </a:p>
        </p:txBody>
      </p:sp>
      <p:sp>
        <p:nvSpPr>
          <p:cNvPr id="41988" name="Text Box 4"/>
          <p:cNvSpPr txBox="1">
            <a:spLocks noChangeArrowheads="1"/>
          </p:cNvSpPr>
          <p:nvPr/>
        </p:nvSpPr>
        <p:spPr bwMode="auto">
          <a:xfrm>
            <a:off x="563563" y="784225"/>
            <a:ext cx="8583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a:t>
            </a:r>
            <a:r>
              <a:rPr lang="en-GB" b="1">
                <a:solidFill>
                  <a:srgbClr val="FF6600"/>
                </a:solidFill>
              </a:rPr>
              <a:t>relative atomic mass</a:t>
            </a:r>
            <a:r>
              <a:rPr lang="en-GB"/>
              <a:t> (</a:t>
            </a:r>
            <a:r>
              <a:rPr lang="en-GB" b="1" i="1">
                <a:solidFill>
                  <a:srgbClr val="FF6600"/>
                </a:solidFill>
              </a:rPr>
              <a:t>A</a:t>
            </a:r>
            <a:r>
              <a:rPr lang="en-GB" b="1" baseline="-25000">
                <a:solidFill>
                  <a:srgbClr val="FF6600"/>
                </a:solidFill>
              </a:rPr>
              <a:t>r</a:t>
            </a:r>
            <a:r>
              <a:rPr lang="en-GB"/>
              <a:t>) of an element is the mass of one of its atoms relative to 1/12 the mass of one atom of carbon-12.</a:t>
            </a:r>
          </a:p>
        </p:txBody>
      </p:sp>
      <p:sp>
        <p:nvSpPr>
          <p:cNvPr id="1013766" name="Text Box 6"/>
          <p:cNvSpPr txBox="1">
            <a:spLocks noChangeArrowheads="1"/>
          </p:cNvSpPr>
          <p:nvPr/>
        </p:nvSpPr>
        <p:spPr bwMode="auto">
          <a:xfrm>
            <a:off x="563563" y="3195638"/>
            <a:ext cx="42973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Most elements have more than one </a:t>
            </a:r>
            <a:r>
              <a:rPr lang="en-GB" b="1">
                <a:solidFill>
                  <a:srgbClr val="FF6600"/>
                </a:solidFill>
              </a:rPr>
              <a:t>isotope</a:t>
            </a:r>
            <a:r>
              <a:rPr lang="en-GB"/>
              <a:t>. The </a:t>
            </a:r>
            <a:r>
              <a:rPr lang="en-GB" i="1"/>
              <a:t>A</a:t>
            </a:r>
            <a:r>
              <a:rPr lang="en-GB" baseline="-25000"/>
              <a:t>r</a:t>
            </a:r>
            <a:r>
              <a:rPr lang="en-GB"/>
              <a:t> of the element is the average mass of the isotopes taking into account the abundance of each isotope. This is why the </a:t>
            </a:r>
            <a:r>
              <a:rPr lang="en-GB" i="1"/>
              <a:t>A</a:t>
            </a:r>
            <a:r>
              <a:rPr lang="en-GB" baseline="-25000"/>
              <a:t>r</a:t>
            </a:r>
            <a:r>
              <a:rPr lang="en-GB"/>
              <a:t> of an element is frequently not a whole number.</a:t>
            </a:r>
          </a:p>
        </p:txBody>
      </p:sp>
      <p:grpSp>
        <p:nvGrpSpPr>
          <p:cNvPr id="2" name="Group 14"/>
          <p:cNvGrpSpPr>
            <a:grpSpLocks/>
          </p:cNvGrpSpPr>
          <p:nvPr/>
        </p:nvGrpSpPr>
        <p:grpSpPr bwMode="auto">
          <a:xfrm>
            <a:off x="231775" y="2030413"/>
            <a:ext cx="8680450" cy="996950"/>
            <a:chOff x="146" y="1279"/>
            <a:chExt cx="5468" cy="628"/>
          </a:xfrm>
        </p:grpSpPr>
        <p:sp>
          <p:nvSpPr>
            <p:cNvPr id="41991" name="AutoShape 5"/>
            <p:cNvSpPr>
              <a:spLocks noChangeArrowheads="1"/>
            </p:cNvSpPr>
            <p:nvPr/>
          </p:nvSpPr>
          <p:spPr bwMode="auto">
            <a:xfrm>
              <a:off x="146" y="1279"/>
              <a:ext cx="5468" cy="628"/>
            </a:xfrm>
            <a:prstGeom prst="roundRect">
              <a:avLst>
                <a:gd name="adj" fmla="val 16667"/>
              </a:avLst>
            </a:prstGeom>
            <a:solidFill>
              <a:srgbClr val="FFFFCC"/>
            </a:solidFill>
            <a:ln w="38100">
              <a:solidFill>
                <a:srgbClr val="FF6600"/>
              </a:solidFill>
              <a:round/>
              <a:headEnd/>
              <a:tailEnd/>
            </a:ln>
          </p:spPr>
          <p:txBody>
            <a:bodyPr wrap="none" anchor="ctr"/>
            <a:lstStyle/>
            <a:p>
              <a:pPr algn="ctr"/>
              <a:endParaRPr lang="en-GB"/>
            </a:p>
          </p:txBody>
        </p:sp>
        <p:grpSp>
          <p:nvGrpSpPr>
            <p:cNvPr id="41992" name="Group 8"/>
            <p:cNvGrpSpPr>
              <a:grpSpLocks/>
            </p:cNvGrpSpPr>
            <p:nvPr/>
          </p:nvGrpSpPr>
          <p:grpSpPr bwMode="auto">
            <a:xfrm>
              <a:off x="229" y="1334"/>
              <a:ext cx="5303" cy="518"/>
              <a:chOff x="275" y="1206"/>
              <a:chExt cx="5303" cy="518"/>
            </a:xfrm>
          </p:grpSpPr>
          <p:sp>
            <p:nvSpPr>
              <p:cNvPr id="41993" name="Line 9"/>
              <p:cNvSpPr>
                <a:spLocks noChangeShapeType="1"/>
              </p:cNvSpPr>
              <p:nvPr/>
            </p:nvSpPr>
            <p:spPr bwMode="auto">
              <a:xfrm>
                <a:off x="2632" y="1465"/>
                <a:ext cx="284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4" name="Text Box 10"/>
              <p:cNvSpPr txBox="1">
                <a:spLocks noChangeArrowheads="1"/>
              </p:cNvSpPr>
              <p:nvPr/>
            </p:nvSpPr>
            <p:spPr bwMode="auto">
              <a:xfrm>
                <a:off x="2545" y="1206"/>
                <a:ext cx="303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spcBef>
                    <a:spcPct val="0"/>
                  </a:spcBef>
                </a:pPr>
                <a:r>
                  <a:rPr lang="en-GB" b="1"/>
                  <a:t>average mass of an atom × 12</a:t>
                </a:r>
              </a:p>
              <a:p>
                <a:pPr algn="ctr">
                  <a:spcBef>
                    <a:spcPct val="0"/>
                  </a:spcBef>
                </a:pPr>
                <a:r>
                  <a:rPr lang="en-GB" b="1"/>
                  <a:t>mass of one atom of carbon-12</a:t>
                </a:r>
              </a:p>
            </p:txBody>
          </p:sp>
          <p:sp>
            <p:nvSpPr>
              <p:cNvPr id="41995" name="Text Box 11"/>
              <p:cNvSpPr txBox="1">
                <a:spLocks noChangeArrowheads="1"/>
              </p:cNvSpPr>
              <p:nvPr/>
            </p:nvSpPr>
            <p:spPr bwMode="auto">
              <a:xfrm>
                <a:off x="275" y="1206"/>
                <a:ext cx="20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spcBef>
                    <a:spcPct val="0"/>
                  </a:spcBef>
                </a:pPr>
                <a:r>
                  <a:rPr lang="en-GB" b="1"/>
                  <a:t>relative atomic mass</a:t>
                </a:r>
              </a:p>
              <a:p>
                <a:pPr algn="ctr">
                  <a:spcBef>
                    <a:spcPct val="0"/>
                  </a:spcBef>
                </a:pPr>
                <a:r>
                  <a:rPr lang="en-GB" b="1"/>
                  <a:t>(</a:t>
                </a:r>
                <a:r>
                  <a:rPr lang="en-GB" b="1" i="1"/>
                  <a:t>A</a:t>
                </a:r>
                <a:r>
                  <a:rPr lang="en-GB" b="1" baseline="-25000"/>
                  <a:t>r</a:t>
                </a:r>
                <a:r>
                  <a:rPr lang="en-GB" b="1"/>
                  <a:t>)</a:t>
                </a:r>
              </a:p>
            </p:txBody>
          </p:sp>
          <p:sp>
            <p:nvSpPr>
              <p:cNvPr id="41996" name="Text Box 12"/>
              <p:cNvSpPr txBox="1">
                <a:spLocks noChangeArrowheads="1"/>
              </p:cNvSpPr>
              <p:nvPr/>
            </p:nvSpPr>
            <p:spPr bwMode="auto">
              <a:xfrm>
                <a:off x="2310" y="1321"/>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66"/>
                                        </p:tgtEl>
                                        <p:attrNameLst>
                                          <p:attrName>style.visibility</p:attrName>
                                        </p:attrNameLst>
                                      </p:cBhvr>
                                      <p:to>
                                        <p:strVal val="visible"/>
                                      </p:to>
                                    </p:set>
                                    <p:animEffect transition="in" filter="dissolve">
                                      <p:cBhvr>
                                        <p:cTn id="12" dur="500"/>
                                        <p:tgtEl>
                                          <p:spTgt spid="101376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013762"/>
                                        </p:tgtEl>
                                        <p:attrNameLst>
                                          <p:attrName>style.visibility</p:attrName>
                                        </p:attrNameLst>
                                      </p:cBhvr>
                                      <p:to>
                                        <p:strVal val="visible"/>
                                      </p:to>
                                    </p:set>
                                    <p:animEffect transition="in" filter="wipe(left)">
                                      <p:cBhvr>
                                        <p:cTn id="16" dur="500"/>
                                        <p:tgtEl>
                                          <p:spTgt spid="101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title" idx="4294967295"/>
          </p:nvPr>
        </p:nvSpPr>
        <p:spPr/>
        <p:txBody>
          <a:bodyPr/>
          <a:lstStyle/>
          <a:p>
            <a:pPr eaLnBrk="1" hangingPunct="1"/>
            <a:r>
              <a:rPr lang="en-GB" smtClean="0"/>
              <a:t>Using mass spectra to calculate </a:t>
            </a:r>
            <a:r>
              <a:rPr lang="en-GB" i="1" smtClean="0"/>
              <a:t>A</a:t>
            </a:r>
            <a:r>
              <a:rPr lang="en-GB" baseline="-25000" smtClean="0"/>
              <a:t>r</a:t>
            </a:r>
            <a:endParaRPr lang="en-GB" smtClean="0"/>
          </a:p>
        </p:txBody>
      </p:sp>
      <p:sp>
        <p:nvSpPr>
          <p:cNvPr id="43011" name="Text Box 4"/>
          <p:cNvSpPr txBox="1">
            <a:spLocks noChangeArrowheads="1"/>
          </p:cNvSpPr>
          <p:nvPr/>
        </p:nvSpPr>
        <p:spPr bwMode="auto">
          <a:xfrm>
            <a:off x="563563" y="784225"/>
            <a:ext cx="8583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mass spectrum of an element indicates the mass and abundance of each isotope present. For example, the mass spectrum of boron indicates two isotopes are present: </a:t>
            </a:r>
          </a:p>
        </p:txBody>
      </p:sp>
      <p:sp>
        <p:nvSpPr>
          <p:cNvPr id="1001479" name="Text Box 7"/>
          <p:cNvSpPr txBox="1">
            <a:spLocks noChangeArrowheads="1"/>
          </p:cNvSpPr>
          <p:nvPr/>
        </p:nvSpPr>
        <p:spPr bwMode="auto">
          <a:xfrm>
            <a:off x="576263" y="5807075"/>
            <a:ext cx="724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How can this be used to calculate the </a:t>
            </a:r>
            <a:r>
              <a:rPr lang="en-GB" i="1"/>
              <a:t>A</a:t>
            </a:r>
            <a:r>
              <a:rPr lang="en-GB" baseline="-25000"/>
              <a:t>r</a:t>
            </a:r>
            <a:r>
              <a:rPr lang="en-GB"/>
              <a:t> of boron? </a:t>
            </a:r>
          </a:p>
        </p:txBody>
      </p:sp>
      <p:grpSp>
        <p:nvGrpSpPr>
          <p:cNvPr id="2" name="Group 38"/>
          <p:cNvGrpSpPr>
            <a:grpSpLocks/>
          </p:cNvGrpSpPr>
          <p:nvPr/>
        </p:nvGrpSpPr>
        <p:grpSpPr bwMode="auto">
          <a:xfrm>
            <a:off x="936625" y="1863725"/>
            <a:ext cx="6797675" cy="3890963"/>
            <a:chOff x="590" y="1174"/>
            <a:chExt cx="4282" cy="2451"/>
          </a:xfrm>
        </p:grpSpPr>
        <p:pic>
          <p:nvPicPr>
            <p:cNvPr id="43020" name="Picture 9" descr="monatomic_spec_st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 y="1174"/>
              <a:ext cx="3403"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1" name="Group 35"/>
            <p:cNvGrpSpPr>
              <a:grpSpLocks/>
            </p:cNvGrpSpPr>
            <p:nvPr/>
          </p:nvGrpSpPr>
          <p:grpSpPr bwMode="auto">
            <a:xfrm>
              <a:off x="590" y="1265"/>
              <a:ext cx="4282" cy="2360"/>
              <a:chOff x="590" y="1265"/>
              <a:chExt cx="4282" cy="2360"/>
            </a:xfrm>
          </p:grpSpPr>
          <p:sp>
            <p:nvSpPr>
              <p:cNvPr id="43022" name="Text Box 10"/>
              <p:cNvSpPr txBox="1">
                <a:spLocks noChangeArrowheads="1"/>
              </p:cNvSpPr>
              <p:nvPr/>
            </p:nvSpPr>
            <p:spPr bwMode="auto">
              <a:xfrm>
                <a:off x="1316" y="295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a:t>
                </a:r>
              </a:p>
            </p:txBody>
          </p:sp>
          <p:sp>
            <p:nvSpPr>
              <p:cNvPr id="43023" name="Text Box 11"/>
              <p:cNvSpPr txBox="1">
                <a:spLocks noChangeArrowheads="1"/>
              </p:cNvSpPr>
              <p:nvPr/>
            </p:nvSpPr>
            <p:spPr bwMode="auto">
              <a:xfrm>
                <a:off x="1102" y="1265"/>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100</a:t>
                </a:r>
              </a:p>
            </p:txBody>
          </p:sp>
          <p:sp>
            <p:nvSpPr>
              <p:cNvPr id="43024" name="Text Box 12"/>
              <p:cNvSpPr txBox="1">
                <a:spLocks noChangeArrowheads="1"/>
              </p:cNvSpPr>
              <p:nvPr/>
            </p:nvSpPr>
            <p:spPr bwMode="auto">
              <a:xfrm>
                <a:off x="1209" y="261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20</a:t>
                </a:r>
              </a:p>
            </p:txBody>
          </p:sp>
          <p:sp>
            <p:nvSpPr>
              <p:cNvPr id="43025" name="Text Box 13"/>
              <p:cNvSpPr txBox="1">
                <a:spLocks noChangeArrowheads="1"/>
              </p:cNvSpPr>
              <p:nvPr/>
            </p:nvSpPr>
            <p:spPr bwMode="auto">
              <a:xfrm>
                <a:off x="1209" y="2277"/>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40</a:t>
                </a:r>
              </a:p>
            </p:txBody>
          </p:sp>
          <p:sp>
            <p:nvSpPr>
              <p:cNvPr id="43026" name="Text Box 14"/>
              <p:cNvSpPr txBox="1">
                <a:spLocks noChangeArrowheads="1"/>
              </p:cNvSpPr>
              <p:nvPr/>
            </p:nvSpPr>
            <p:spPr bwMode="auto">
              <a:xfrm>
                <a:off x="1209" y="1940"/>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60</a:t>
                </a:r>
              </a:p>
            </p:txBody>
          </p:sp>
          <p:sp>
            <p:nvSpPr>
              <p:cNvPr id="43027" name="Text Box 15"/>
              <p:cNvSpPr txBox="1">
                <a:spLocks noChangeArrowheads="1"/>
              </p:cNvSpPr>
              <p:nvPr/>
            </p:nvSpPr>
            <p:spPr bwMode="auto">
              <a:xfrm>
                <a:off x="1209" y="1602"/>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80</a:t>
                </a:r>
              </a:p>
            </p:txBody>
          </p:sp>
          <p:sp>
            <p:nvSpPr>
              <p:cNvPr id="43028" name="Text Box 16"/>
              <p:cNvSpPr txBox="1">
                <a:spLocks noChangeArrowheads="1"/>
              </p:cNvSpPr>
              <p:nvPr/>
            </p:nvSpPr>
            <p:spPr bwMode="auto">
              <a:xfrm rot="-5400000">
                <a:off x="166" y="1919"/>
                <a:ext cx="148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endParaRPr lang="en-GB" b="1"/>
              </a:p>
              <a:p>
                <a:pPr algn="ctr" eaLnBrk="1" hangingPunct="1"/>
                <a:r>
                  <a:rPr lang="en-GB" b="1"/>
                  <a:t>abundance (%)</a:t>
                </a:r>
              </a:p>
            </p:txBody>
          </p:sp>
          <p:sp>
            <p:nvSpPr>
              <p:cNvPr id="43029" name="Text Box 17"/>
              <p:cNvSpPr txBox="1">
                <a:spLocks noChangeArrowheads="1"/>
              </p:cNvSpPr>
              <p:nvPr/>
            </p:nvSpPr>
            <p:spPr bwMode="auto">
              <a:xfrm>
                <a:off x="1422" y="31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a:t>
                </a:r>
              </a:p>
            </p:txBody>
          </p:sp>
          <p:sp>
            <p:nvSpPr>
              <p:cNvPr id="43030" name="Text Box 19"/>
              <p:cNvSpPr txBox="1">
                <a:spLocks noChangeArrowheads="1"/>
              </p:cNvSpPr>
              <p:nvPr/>
            </p:nvSpPr>
            <p:spPr bwMode="auto">
              <a:xfrm>
                <a:off x="1950" y="31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2</a:t>
                </a:r>
              </a:p>
            </p:txBody>
          </p:sp>
          <p:sp>
            <p:nvSpPr>
              <p:cNvPr id="43031" name="Text Box 21"/>
              <p:cNvSpPr txBox="1">
                <a:spLocks noChangeArrowheads="1"/>
              </p:cNvSpPr>
              <p:nvPr/>
            </p:nvSpPr>
            <p:spPr bwMode="auto">
              <a:xfrm>
                <a:off x="2478" y="31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4</a:t>
                </a:r>
              </a:p>
            </p:txBody>
          </p:sp>
          <p:sp>
            <p:nvSpPr>
              <p:cNvPr id="43032" name="Text Box 23"/>
              <p:cNvSpPr txBox="1">
                <a:spLocks noChangeArrowheads="1"/>
              </p:cNvSpPr>
              <p:nvPr/>
            </p:nvSpPr>
            <p:spPr bwMode="auto">
              <a:xfrm>
                <a:off x="3006" y="31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6</a:t>
                </a:r>
              </a:p>
            </p:txBody>
          </p:sp>
          <p:sp>
            <p:nvSpPr>
              <p:cNvPr id="43033" name="Text Box 25"/>
              <p:cNvSpPr txBox="1">
                <a:spLocks noChangeArrowheads="1"/>
              </p:cNvSpPr>
              <p:nvPr/>
            </p:nvSpPr>
            <p:spPr bwMode="auto">
              <a:xfrm>
                <a:off x="3526" y="310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8</a:t>
                </a:r>
              </a:p>
            </p:txBody>
          </p:sp>
          <p:sp>
            <p:nvSpPr>
              <p:cNvPr id="43034" name="Text Box 27"/>
              <p:cNvSpPr txBox="1">
                <a:spLocks noChangeArrowheads="1"/>
              </p:cNvSpPr>
              <p:nvPr/>
            </p:nvSpPr>
            <p:spPr bwMode="auto">
              <a:xfrm>
                <a:off x="4014" y="310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10</a:t>
                </a:r>
              </a:p>
            </p:txBody>
          </p:sp>
          <p:sp>
            <p:nvSpPr>
              <p:cNvPr id="43035" name="Text Box 29"/>
              <p:cNvSpPr txBox="1">
                <a:spLocks noChangeArrowheads="1"/>
              </p:cNvSpPr>
              <p:nvPr/>
            </p:nvSpPr>
            <p:spPr bwMode="auto">
              <a:xfrm>
                <a:off x="4542" y="310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12</a:t>
                </a:r>
              </a:p>
            </p:txBody>
          </p:sp>
          <p:sp>
            <p:nvSpPr>
              <p:cNvPr id="43036" name="Text Box 30"/>
              <p:cNvSpPr txBox="1">
                <a:spLocks noChangeArrowheads="1"/>
              </p:cNvSpPr>
              <p:nvPr/>
            </p:nvSpPr>
            <p:spPr bwMode="auto">
              <a:xfrm>
                <a:off x="2886" y="3337"/>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m/z</a:t>
                </a:r>
              </a:p>
            </p:txBody>
          </p:sp>
        </p:grpSp>
      </p:grpSp>
      <p:grpSp>
        <p:nvGrpSpPr>
          <p:cNvPr id="4" name="Group 37"/>
          <p:cNvGrpSpPr>
            <a:grpSpLocks/>
          </p:cNvGrpSpPr>
          <p:nvPr/>
        </p:nvGrpSpPr>
        <p:grpSpPr bwMode="auto">
          <a:xfrm>
            <a:off x="4298950" y="3590925"/>
            <a:ext cx="2209800" cy="1071563"/>
            <a:chOff x="2708" y="2262"/>
            <a:chExt cx="1392" cy="675"/>
          </a:xfrm>
        </p:grpSpPr>
        <p:sp>
          <p:nvSpPr>
            <p:cNvPr id="43018" name="Text Box 6"/>
            <p:cNvSpPr txBox="1">
              <a:spLocks noChangeArrowheads="1"/>
            </p:cNvSpPr>
            <p:nvPr/>
          </p:nvSpPr>
          <p:spPr bwMode="auto">
            <a:xfrm>
              <a:off x="2708" y="2262"/>
              <a:ext cx="9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baseline="30000">
                  <a:solidFill>
                    <a:srgbClr val="FF6600"/>
                  </a:solidFill>
                </a:rPr>
                <a:t>10</a:t>
              </a:r>
              <a:r>
                <a:rPr lang="en-GB" b="1">
                  <a:solidFill>
                    <a:srgbClr val="FF6600"/>
                  </a:solidFill>
                </a:rPr>
                <a:t>B (20%)</a:t>
              </a:r>
            </a:p>
          </p:txBody>
        </p:sp>
        <p:sp>
          <p:nvSpPr>
            <p:cNvPr id="43019" name="Line 32"/>
            <p:cNvSpPr>
              <a:spLocks noChangeShapeType="1"/>
            </p:cNvSpPr>
            <p:nvPr/>
          </p:nvSpPr>
          <p:spPr bwMode="auto">
            <a:xfrm>
              <a:off x="3221" y="2593"/>
              <a:ext cx="879" cy="344"/>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 name="Group 36"/>
          <p:cNvGrpSpPr>
            <a:grpSpLocks/>
          </p:cNvGrpSpPr>
          <p:nvPr/>
        </p:nvGrpSpPr>
        <p:grpSpPr bwMode="auto">
          <a:xfrm>
            <a:off x="4679950" y="2409825"/>
            <a:ext cx="2209800" cy="1071563"/>
            <a:chOff x="2948" y="1518"/>
            <a:chExt cx="1392" cy="675"/>
          </a:xfrm>
        </p:grpSpPr>
        <p:sp>
          <p:nvSpPr>
            <p:cNvPr id="43016" name="Text Box 31"/>
            <p:cNvSpPr txBox="1">
              <a:spLocks noChangeArrowheads="1"/>
            </p:cNvSpPr>
            <p:nvPr/>
          </p:nvSpPr>
          <p:spPr bwMode="auto">
            <a:xfrm>
              <a:off x="2948" y="1518"/>
              <a:ext cx="10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baseline="30000">
                  <a:solidFill>
                    <a:srgbClr val="FF6600"/>
                  </a:solidFill>
                </a:rPr>
                <a:t>11</a:t>
              </a:r>
              <a:r>
                <a:rPr lang="en-GB" b="1">
                  <a:solidFill>
                    <a:srgbClr val="FF6600"/>
                  </a:solidFill>
                </a:rPr>
                <a:t>B (80%)</a:t>
              </a:r>
              <a:endParaRPr lang="en-GB" b="1" baseline="30000">
                <a:solidFill>
                  <a:srgbClr val="FF6600"/>
                </a:solidFill>
              </a:endParaRPr>
            </a:p>
          </p:txBody>
        </p:sp>
        <p:sp>
          <p:nvSpPr>
            <p:cNvPr id="43017" name="Line 34"/>
            <p:cNvSpPr>
              <a:spLocks noChangeShapeType="1"/>
            </p:cNvSpPr>
            <p:nvPr/>
          </p:nvSpPr>
          <p:spPr bwMode="auto">
            <a:xfrm>
              <a:off x="3461" y="1849"/>
              <a:ext cx="879" cy="344"/>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01479"/>
                                        </p:tgtEl>
                                        <p:attrNameLst>
                                          <p:attrName>style.visibility</p:attrName>
                                        </p:attrNameLst>
                                      </p:cBhvr>
                                      <p:to>
                                        <p:strVal val="visible"/>
                                      </p:to>
                                    </p:set>
                                    <p:animEffect transition="in" filter="dissolve">
                                      <p:cBhvr>
                                        <p:cTn id="20" dur="500"/>
                                        <p:tgtEl>
                                          <p:spTgt spid="100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GB" smtClean="0"/>
              <a:t>Calculating </a:t>
            </a:r>
            <a:r>
              <a:rPr lang="en-GB" i="1" smtClean="0"/>
              <a:t>A</a:t>
            </a:r>
            <a:r>
              <a:rPr lang="en-GB" baseline="-25000" smtClean="0"/>
              <a:t>r</a:t>
            </a:r>
            <a:endParaRPr lang="en-GB" smtClean="0"/>
          </a:p>
        </p:txBody>
      </p:sp>
      <p:sp>
        <p:nvSpPr>
          <p:cNvPr id="44035" name="Text Box 3"/>
          <p:cNvSpPr txBox="1">
            <a:spLocks noChangeArrowheads="1"/>
          </p:cNvSpPr>
          <p:nvPr/>
        </p:nvSpPr>
        <p:spPr bwMode="auto">
          <a:xfrm>
            <a:off x="563563" y="784225"/>
            <a:ext cx="8583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Most elements have more than one isotope. The relative atomic mass of the element is the average mass of the isotopes taking into account the abundance of each isotope.</a:t>
            </a:r>
          </a:p>
        </p:txBody>
      </p:sp>
      <p:sp>
        <p:nvSpPr>
          <p:cNvPr id="1003525" name="AutoShape 5"/>
          <p:cNvSpPr>
            <a:spLocks noChangeArrowheads="1"/>
          </p:cNvSpPr>
          <p:nvPr/>
        </p:nvSpPr>
        <p:spPr bwMode="auto">
          <a:xfrm>
            <a:off x="563563" y="2174875"/>
            <a:ext cx="8061325" cy="3929063"/>
          </a:xfrm>
          <a:prstGeom prst="roundRect">
            <a:avLst>
              <a:gd name="adj" fmla="val 3366"/>
            </a:avLst>
          </a:prstGeom>
          <a:solidFill>
            <a:srgbClr val="FFD4B7"/>
          </a:solidFill>
          <a:ln w="38100">
            <a:solidFill>
              <a:srgbClr val="FF6600"/>
            </a:solidFill>
            <a:round/>
            <a:headEnd/>
            <a:tailEnd/>
          </a:ln>
        </p:spPr>
        <p:txBody>
          <a:bodyPr wrap="none" anchor="ctr"/>
          <a:lstStyle/>
          <a:p>
            <a:endParaRPr lang="en-US"/>
          </a:p>
        </p:txBody>
      </p:sp>
      <p:sp>
        <p:nvSpPr>
          <p:cNvPr id="1003526" name="Text Box 6"/>
          <p:cNvSpPr txBox="1">
            <a:spLocks noChangeArrowheads="1"/>
          </p:cNvSpPr>
          <p:nvPr/>
        </p:nvSpPr>
        <p:spPr bwMode="auto">
          <a:xfrm>
            <a:off x="563563" y="2208213"/>
            <a:ext cx="7551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Example: what is the </a:t>
            </a:r>
            <a:r>
              <a:rPr lang="en-GB" b="1" i="1"/>
              <a:t>A</a:t>
            </a:r>
            <a:r>
              <a:rPr lang="en-GB" b="1" baseline="-25000"/>
              <a:t>r</a:t>
            </a:r>
            <a:r>
              <a:rPr lang="en-GB" b="1"/>
              <a:t> of boron?</a:t>
            </a:r>
          </a:p>
        </p:txBody>
      </p:sp>
      <p:sp>
        <p:nvSpPr>
          <p:cNvPr id="1003527" name="Text Box 7"/>
          <p:cNvSpPr txBox="1">
            <a:spLocks noChangeArrowheads="1"/>
          </p:cNvSpPr>
          <p:nvPr/>
        </p:nvSpPr>
        <p:spPr bwMode="auto">
          <a:xfrm>
            <a:off x="563563" y="2668588"/>
            <a:ext cx="7989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In a sample of boron, 20% of the atoms are </a:t>
            </a:r>
            <a:r>
              <a:rPr lang="en-GB" baseline="30000"/>
              <a:t>10</a:t>
            </a:r>
            <a:r>
              <a:rPr lang="en-GB"/>
              <a:t>Br and 80% are </a:t>
            </a:r>
            <a:r>
              <a:rPr lang="en-GB" baseline="30000"/>
              <a:t>11</a:t>
            </a:r>
            <a:r>
              <a:rPr lang="en-GB"/>
              <a:t>Br.</a:t>
            </a:r>
          </a:p>
        </p:txBody>
      </p:sp>
      <p:sp>
        <p:nvSpPr>
          <p:cNvPr id="1003528" name="Text Box 8"/>
          <p:cNvSpPr txBox="1">
            <a:spLocks noChangeArrowheads="1"/>
          </p:cNvSpPr>
          <p:nvPr/>
        </p:nvSpPr>
        <p:spPr bwMode="auto">
          <a:xfrm>
            <a:off x="563563" y="3495675"/>
            <a:ext cx="808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If there are 100 atoms, then 20 atoms would be </a:t>
            </a:r>
            <a:r>
              <a:rPr lang="en-GB" baseline="30000"/>
              <a:t>10</a:t>
            </a:r>
            <a:r>
              <a:rPr lang="en-GB"/>
              <a:t>Br and 80 atoms would be </a:t>
            </a:r>
            <a:r>
              <a:rPr lang="en-GB" baseline="30000"/>
              <a:t>11</a:t>
            </a:r>
            <a:r>
              <a:rPr lang="en-GB"/>
              <a:t>Br.</a:t>
            </a:r>
          </a:p>
        </p:txBody>
      </p:sp>
      <p:sp>
        <p:nvSpPr>
          <p:cNvPr id="1003529" name="Text Box 9"/>
          <p:cNvSpPr txBox="1">
            <a:spLocks noChangeArrowheads="1"/>
          </p:cNvSpPr>
          <p:nvPr/>
        </p:nvSpPr>
        <p:spPr bwMode="auto">
          <a:xfrm>
            <a:off x="563563" y="4322763"/>
            <a:ext cx="808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relative atomic mass is calculated as follows:</a:t>
            </a:r>
          </a:p>
        </p:txBody>
      </p:sp>
      <p:grpSp>
        <p:nvGrpSpPr>
          <p:cNvPr id="2" name="Group 16"/>
          <p:cNvGrpSpPr>
            <a:grpSpLocks/>
          </p:cNvGrpSpPr>
          <p:nvPr/>
        </p:nvGrpSpPr>
        <p:grpSpPr bwMode="auto">
          <a:xfrm>
            <a:off x="571500" y="4784725"/>
            <a:ext cx="8089900" cy="831850"/>
            <a:chOff x="360" y="3014"/>
            <a:chExt cx="5096" cy="524"/>
          </a:xfrm>
        </p:grpSpPr>
        <p:sp>
          <p:nvSpPr>
            <p:cNvPr id="44043" name="Text Box 11"/>
            <p:cNvSpPr txBox="1">
              <a:spLocks noChangeArrowheads="1"/>
            </p:cNvSpPr>
            <p:nvPr/>
          </p:nvSpPr>
          <p:spPr bwMode="auto">
            <a:xfrm>
              <a:off x="360" y="3014"/>
              <a:ext cx="50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i="1"/>
                <a:t>A</a:t>
              </a:r>
              <a:r>
                <a:rPr lang="en-GB" baseline="-25000"/>
                <a:t>r</a:t>
              </a:r>
              <a:r>
                <a:rPr lang="en-GB"/>
                <a:t> of Br = </a:t>
              </a:r>
              <a:r>
                <a:rPr lang="en-GB" u="sng"/>
                <a:t>(20 × 10) + (80 × 11)</a:t>
              </a:r>
              <a:endParaRPr lang="en-GB" b="1"/>
            </a:p>
          </p:txBody>
        </p:sp>
        <p:sp>
          <p:nvSpPr>
            <p:cNvPr id="44044" name="Text Box 12"/>
            <p:cNvSpPr txBox="1">
              <a:spLocks noChangeArrowheads="1"/>
            </p:cNvSpPr>
            <p:nvPr/>
          </p:nvSpPr>
          <p:spPr bwMode="auto">
            <a:xfrm>
              <a:off x="2649" y="3250"/>
              <a:ext cx="13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100</a:t>
              </a:r>
              <a:endParaRPr lang="en-GB" b="1"/>
            </a:p>
          </p:txBody>
        </p:sp>
      </p:grpSp>
      <p:sp>
        <p:nvSpPr>
          <p:cNvPr id="1003533" name="Text Box 13"/>
          <p:cNvSpPr txBox="1">
            <a:spLocks noChangeArrowheads="1"/>
          </p:cNvSpPr>
          <p:nvPr/>
        </p:nvSpPr>
        <p:spPr bwMode="auto">
          <a:xfrm>
            <a:off x="2287588" y="5621338"/>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i="1"/>
              <a:t>A</a:t>
            </a:r>
            <a:r>
              <a:rPr lang="en-GB" b="1" baseline="-25000"/>
              <a:t>r</a:t>
            </a:r>
            <a:r>
              <a:rPr lang="en-GB" b="1"/>
              <a:t> of Br = 10.8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25"/>
                                        </p:tgtEl>
                                        <p:attrNameLst>
                                          <p:attrName>style.visibility</p:attrName>
                                        </p:attrNameLst>
                                      </p:cBhvr>
                                      <p:to>
                                        <p:strVal val="visible"/>
                                      </p:to>
                                    </p:set>
                                    <p:animEffect transition="in" filter="wipe(left)">
                                      <p:cBhvr>
                                        <p:cTn id="7" dur="500"/>
                                        <p:tgtEl>
                                          <p:spTgt spid="10035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526"/>
                                        </p:tgtEl>
                                        <p:attrNameLst>
                                          <p:attrName>style.visibility</p:attrName>
                                        </p:attrNameLst>
                                      </p:cBhvr>
                                      <p:to>
                                        <p:strVal val="visible"/>
                                      </p:to>
                                    </p:set>
                                    <p:animEffect transition="in" filter="wipe(left)">
                                      <p:cBhvr>
                                        <p:cTn id="11" dur="500"/>
                                        <p:tgtEl>
                                          <p:spTgt spid="100352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03527"/>
                                        </p:tgtEl>
                                        <p:attrNameLst>
                                          <p:attrName>style.visibility</p:attrName>
                                        </p:attrNameLst>
                                      </p:cBhvr>
                                      <p:to>
                                        <p:strVal val="visible"/>
                                      </p:to>
                                    </p:set>
                                    <p:animEffect transition="in" filter="dissolve">
                                      <p:cBhvr>
                                        <p:cTn id="15" dur="500"/>
                                        <p:tgtEl>
                                          <p:spTgt spid="10035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03528"/>
                                        </p:tgtEl>
                                        <p:attrNameLst>
                                          <p:attrName>style.visibility</p:attrName>
                                        </p:attrNameLst>
                                      </p:cBhvr>
                                      <p:to>
                                        <p:strVal val="visible"/>
                                      </p:to>
                                    </p:set>
                                    <p:animEffect transition="in" filter="dissolve">
                                      <p:cBhvr>
                                        <p:cTn id="20" dur="500"/>
                                        <p:tgtEl>
                                          <p:spTgt spid="10035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03529"/>
                                        </p:tgtEl>
                                        <p:attrNameLst>
                                          <p:attrName>style.visibility</p:attrName>
                                        </p:attrNameLst>
                                      </p:cBhvr>
                                      <p:to>
                                        <p:strVal val="visible"/>
                                      </p:to>
                                    </p:set>
                                    <p:animEffect transition="in" filter="dissolve">
                                      <p:cBhvr>
                                        <p:cTn id="25" dur="500"/>
                                        <p:tgtEl>
                                          <p:spTgt spid="10035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03533"/>
                                        </p:tgtEl>
                                        <p:attrNameLst>
                                          <p:attrName>style.visibility</p:attrName>
                                        </p:attrNameLst>
                                      </p:cBhvr>
                                      <p:to>
                                        <p:strVal val="visible"/>
                                      </p:to>
                                    </p:set>
                                    <p:animEffect transition="in" filter="dissolve">
                                      <p:cBhvr>
                                        <p:cTn id="35" dur="500"/>
                                        <p:tgtEl>
                                          <p:spTgt spid="1003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5" grpId="0" animBg="1"/>
      <p:bldP spid="1003526" grpId="0"/>
      <p:bldP spid="1003527" grpId="0"/>
      <p:bldP spid="1003528" grpId="0"/>
      <p:bldP spid="1003529" grpId="0"/>
      <p:bldP spid="10035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7"/>
          <p:cNvSpPr>
            <a:spLocks noGrp="1" noChangeArrowheads="1"/>
          </p:cNvSpPr>
          <p:nvPr>
            <p:ph type="title" idx="4294967295"/>
          </p:nvPr>
        </p:nvSpPr>
        <p:spPr/>
        <p:txBody>
          <a:bodyPr/>
          <a:lstStyle/>
          <a:p>
            <a:pPr eaLnBrk="1" hangingPunct="1"/>
            <a:r>
              <a:rPr lang="en-GB" smtClean="0"/>
              <a:t>Atomic number and mass number</a:t>
            </a:r>
          </a:p>
        </p:txBody>
      </p:sp>
      <p:sp>
        <p:nvSpPr>
          <p:cNvPr id="960521" name="Rectangle 9"/>
          <p:cNvSpPr>
            <a:spLocks noChangeArrowheads="1"/>
          </p:cNvSpPr>
          <p:nvPr/>
        </p:nvSpPr>
        <p:spPr bwMode="auto">
          <a:xfrm>
            <a:off x="563563" y="2281238"/>
            <a:ext cx="81232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0"/>
              </a:spcBef>
            </a:pPr>
            <a:r>
              <a:rPr lang="en-GB"/>
              <a:t>The </a:t>
            </a:r>
            <a:r>
              <a:rPr lang="en-GB" b="1">
                <a:solidFill>
                  <a:srgbClr val="FF6600"/>
                </a:solidFill>
              </a:rPr>
              <a:t>mass number</a:t>
            </a:r>
            <a:r>
              <a:rPr lang="en-GB"/>
              <a:t> of an atom is the number of protons plus the number of neutrons, and is represented by the symbol </a:t>
            </a:r>
            <a:r>
              <a:rPr lang="en-GB" b="1" i="1">
                <a:solidFill>
                  <a:srgbClr val="FF6600"/>
                </a:solidFill>
              </a:rPr>
              <a:t>A</a:t>
            </a:r>
            <a:r>
              <a:rPr lang="en-GB"/>
              <a:t>.</a:t>
            </a:r>
          </a:p>
        </p:txBody>
      </p:sp>
      <p:sp>
        <p:nvSpPr>
          <p:cNvPr id="960522" name="Rectangle 10"/>
          <p:cNvSpPr>
            <a:spLocks noChangeArrowheads="1"/>
          </p:cNvSpPr>
          <p:nvPr/>
        </p:nvSpPr>
        <p:spPr bwMode="auto">
          <a:xfrm>
            <a:off x="563563" y="3744913"/>
            <a:ext cx="33607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0" hangingPunct="0">
              <a:spcBef>
                <a:spcPct val="0"/>
              </a:spcBef>
            </a:pPr>
            <a:r>
              <a:rPr lang="en-GB"/>
              <a:t>When an atom is represented by its symbol, the mass number, and sometimes the atomic number, are shown.</a:t>
            </a:r>
          </a:p>
        </p:txBody>
      </p:sp>
      <p:sp>
        <p:nvSpPr>
          <p:cNvPr id="36869" name="Rectangle 11"/>
          <p:cNvSpPr>
            <a:spLocks noChangeArrowheads="1"/>
          </p:cNvSpPr>
          <p:nvPr/>
        </p:nvSpPr>
        <p:spPr bwMode="auto">
          <a:xfrm>
            <a:off x="563563" y="817563"/>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0"/>
              </a:spcBef>
            </a:pPr>
            <a:r>
              <a:rPr lang="en-GB"/>
              <a:t>The number of protons in an atom is known as the </a:t>
            </a:r>
            <a:r>
              <a:rPr lang="en-GB" b="1">
                <a:solidFill>
                  <a:srgbClr val="FF6600"/>
                </a:solidFill>
              </a:rPr>
              <a:t>atomic number</a:t>
            </a:r>
            <a:r>
              <a:rPr lang="en-GB"/>
              <a:t> or </a:t>
            </a:r>
            <a:r>
              <a:rPr lang="en-GB" b="1">
                <a:solidFill>
                  <a:srgbClr val="FF6600"/>
                </a:solidFill>
              </a:rPr>
              <a:t>proton number </a:t>
            </a:r>
            <a:r>
              <a:rPr lang="en-GB"/>
              <a:t>and is represented by the symbol</a:t>
            </a:r>
            <a:r>
              <a:rPr lang="en-GB" b="1">
                <a:solidFill>
                  <a:srgbClr val="FF6600"/>
                </a:solidFill>
              </a:rPr>
              <a:t> </a:t>
            </a:r>
            <a:r>
              <a:rPr lang="en-GB" b="1" i="1">
                <a:solidFill>
                  <a:srgbClr val="FF6600"/>
                </a:solidFill>
              </a:rPr>
              <a:t>Z</a:t>
            </a:r>
            <a:r>
              <a:rPr lang="en-GB"/>
              <a:t>.</a:t>
            </a:r>
          </a:p>
        </p:txBody>
      </p:sp>
      <p:grpSp>
        <p:nvGrpSpPr>
          <p:cNvPr id="2" name="Group 27"/>
          <p:cNvGrpSpPr>
            <a:grpSpLocks/>
          </p:cNvGrpSpPr>
          <p:nvPr/>
        </p:nvGrpSpPr>
        <p:grpSpPr bwMode="auto">
          <a:xfrm>
            <a:off x="3987800" y="3797300"/>
            <a:ext cx="2933700" cy="822325"/>
            <a:chOff x="2720" y="2536"/>
            <a:chExt cx="1848" cy="518"/>
          </a:xfrm>
        </p:grpSpPr>
        <p:sp>
          <p:nvSpPr>
            <p:cNvPr id="36875" name="Rectangle 15"/>
            <p:cNvSpPr>
              <a:spLocks noChangeArrowheads="1"/>
            </p:cNvSpPr>
            <p:nvPr/>
          </p:nvSpPr>
          <p:spPr bwMode="auto">
            <a:xfrm>
              <a:off x="2720" y="2536"/>
              <a:ext cx="119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eaLnBrk="0" hangingPunct="0">
                <a:spcBef>
                  <a:spcPct val="0"/>
                </a:spcBef>
              </a:pPr>
              <a:r>
                <a:rPr lang="en-GB" b="1">
                  <a:solidFill>
                    <a:srgbClr val="FF6600"/>
                  </a:solidFill>
                </a:rPr>
                <a:t>mass number (</a:t>
              </a:r>
              <a:r>
                <a:rPr lang="en-GB" b="1" i="1">
                  <a:solidFill>
                    <a:srgbClr val="FF6600"/>
                  </a:solidFill>
                </a:rPr>
                <a:t>A)</a:t>
              </a:r>
              <a:endParaRPr lang="en-GB" b="1">
                <a:solidFill>
                  <a:srgbClr val="FF6600"/>
                </a:solidFill>
              </a:endParaRPr>
            </a:p>
          </p:txBody>
        </p:sp>
        <p:sp>
          <p:nvSpPr>
            <p:cNvPr id="36876" name="Line 19"/>
            <p:cNvSpPr>
              <a:spLocks noChangeShapeType="1"/>
            </p:cNvSpPr>
            <p:nvPr/>
          </p:nvSpPr>
          <p:spPr bwMode="auto">
            <a:xfrm>
              <a:off x="3952" y="2800"/>
              <a:ext cx="616"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35"/>
          <p:cNvGrpSpPr>
            <a:grpSpLocks/>
          </p:cNvGrpSpPr>
          <p:nvPr/>
        </p:nvGrpSpPr>
        <p:grpSpPr bwMode="auto">
          <a:xfrm>
            <a:off x="4038600" y="4945063"/>
            <a:ext cx="2882900" cy="822325"/>
            <a:chOff x="2544" y="3331"/>
            <a:chExt cx="1816" cy="518"/>
          </a:xfrm>
        </p:grpSpPr>
        <p:sp>
          <p:nvSpPr>
            <p:cNvPr id="36873" name="Rectangle 14"/>
            <p:cNvSpPr>
              <a:spLocks noChangeArrowheads="1"/>
            </p:cNvSpPr>
            <p:nvPr/>
          </p:nvSpPr>
          <p:spPr bwMode="auto">
            <a:xfrm>
              <a:off x="2544" y="3331"/>
              <a:ext cx="11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eaLnBrk="0" hangingPunct="0">
                <a:spcBef>
                  <a:spcPct val="0"/>
                </a:spcBef>
              </a:pPr>
              <a:r>
                <a:rPr lang="en-GB" b="1">
                  <a:solidFill>
                    <a:srgbClr val="FF6600"/>
                  </a:solidFill>
                </a:rPr>
                <a:t>atomic number (</a:t>
              </a:r>
              <a:r>
                <a:rPr lang="en-GB" b="1" i="1">
                  <a:solidFill>
                    <a:srgbClr val="FF6600"/>
                  </a:solidFill>
                </a:rPr>
                <a:t>Z)</a:t>
              </a:r>
              <a:endParaRPr lang="en-GB" b="1">
                <a:solidFill>
                  <a:srgbClr val="FF6600"/>
                </a:solidFill>
              </a:endParaRPr>
            </a:p>
          </p:txBody>
        </p:sp>
        <p:sp>
          <p:nvSpPr>
            <p:cNvPr id="36874" name="Line 20"/>
            <p:cNvSpPr>
              <a:spLocks noChangeShapeType="1"/>
            </p:cNvSpPr>
            <p:nvPr/>
          </p:nvSpPr>
          <p:spPr bwMode="auto">
            <a:xfrm>
              <a:off x="3744" y="3600"/>
              <a:ext cx="616"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pic>
        <p:nvPicPr>
          <p:cNvPr id="960550" name="Picture 38" descr="Ca_t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3927475"/>
            <a:ext cx="165893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0521"/>
                                        </p:tgtEl>
                                        <p:attrNameLst>
                                          <p:attrName>style.visibility</p:attrName>
                                        </p:attrNameLst>
                                      </p:cBhvr>
                                      <p:to>
                                        <p:strVal val="visible"/>
                                      </p:to>
                                    </p:set>
                                    <p:animEffect transition="in" filter="dissolve">
                                      <p:cBhvr>
                                        <p:cTn id="7" dur="500"/>
                                        <p:tgtEl>
                                          <p:spTgt spid="9605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0522"/>
                                        </p:tgtEl>
                                        <p:attrNameLst>
                                          <p:attrName>style.visibility</p:attrName>
                                        </p:attrNameLst>
                                      </p:cBhvr>
                                      <p:to>
                                        <p:strVal val="visible"/>
                                      </p:to>
                                    </p:set>
                                    <p:animEffect transition="in" filter="dissolve">
                                      <p:cBhvr>
                                        <p:cTn id="12" dur="500"/>
                                        <p:tgtEl>
                                          <p:spTgt spid="96052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960550"/>
                                        </p:tgtEl>
                                        <p:attrNameLst>
                                          <p:attrName>style.visibility</p:attrName>
                                        </p:attrNameLst>
                                      </p:cBhvr>
                                      <p:to>
                                        <p:strVal val="visible"/>
                                      </p:to>
                                    </p:set>
                                    <p:animEffect transition="in" filter="wipe(up)">
                                      <p:cBhvr>
                                        <p:cTn id="16" dur="500"/>
                                        <p:tgtEl>
                                          <p:spTgt spid="960550"/>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21" grpId="0"/>
      <p:bldP spid="9605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93" name="Picture 33" descr="C_13_t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1884363"/>
            <a:ext cx="16589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4" name="Picture 34" descr="C_12_t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884363"/>
            <a:ext cx="16589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title" idx="4294967295"/>
          </p:nvPr>
        </p:nvSpPr>
        <p:spPr/>
        <p:txBody>
          <a:bodyPr/>
          <a:lstStyle/>
          <a:p>
            <a:pPr eaLnBrk="1" hangingPunct="1"/>
            <a:r>
              <a:rPr lang="en-GB" smtClean="0"/>
              <a:t>What are isotopes?</a:t>
            </a:r>
          </a:p>
        </p:txBody>
      </p:sp>
      <p:sp>
        <p:nvSpPr>
          <p:cNvPr id="962565" name="Text Box 5"/>
          <p:cNvSpPr txBox="1">
            <a:spLocks noChangeArrowheads="1"/>
          </p:cNvSpPr>
          <p:nvPr/>
        </p:nvSpPr>
        <p:spPr bwMode="auto">
          <a:xfrm>
            <a:off x="3319463" y="2941638"/>
            <a:ext cx="2405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FF6600"/>
                </a:solidFill>
              </a:rPr>
              <a:t>atomic number is the same</a:t>
            </a:r>
          </a:p>
        </p:txBody>
      </p:sp>
      <p:sp>
        <p:nvSpPr>
          <p:cNvPr id="962568" name="Text Box 8"/>
          <p:cNvSpPr txBox="1">
            <a:spLocks noChangeArrowheads="1"/>
          </p:cNvSpPr>
          <p:nvPr/>
        </p:nvSpPr>
        <p:spPr bwMode="auto">
          <a:xfrm>
            <a:off x="3335338" y="1760538"/>
            <a:ext cx="2370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FF6600"/>
                </a:solidFill>
              </a:rPr>
              <a:t>mass number is different</a:t>
            </a:r>
          </a:p>
        </p:txBody>
      </p:sp>
      <p:sp>
        <p:nvSpPr>
          <p:cNvPr id="962571" name="Text Box 11"/>
          <p:cNvSpPr txBox="1">
            <a:spLocks noChangeArrowheads="1"/>
          </p:cNvSpPr>
          <p:nvPr/>
        </p:nvSpPr>
        <p:spPr bwMode="auto">
          <a:xfrm>
            <a:off x="582613" y="4327525"/>
            <a:ext cx="83962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a:t>The reactivity of different isotopes of an element is identical because they have the same number of electrons.</a:t>
            </a:r>
          </a:p>
        </p:txBody>
      </p:sp>
      <p:sp>
        <p:nvSpPr>
          <p:cNvPr id="37896" name="Text Box 15"/>
          <p:cNvSpPr txBox="1">
            <a:spLocks noChangeArrowheads="1"/>
          </p:cNvSpPr>
          <p:nvPr/>
        </p:nvSpPr>
        <p:spPr bwMode="auto">
          <a:xfrm>
            <a:off x="563563" y="784225"/>
            <a:ext cx="7974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b="1">
                <a:solidFill>
                  <a:srgbClr val="FF6600"/>
                </a:solidFill>
              </a:rPr>
              <a:t>Isotopes</a:t>
            </a:r>
            <a:r>
              <a:rPr lang="en-GB"/>
              <a:t> are atoms of the same element that contain different numbers of neutrons.</a:t>
            </a:r>
          </a:p>
        </p:txBody>
      </p:sp>
      <p:sp>
        <p:nvSpPr>
          <p:cNvPr id="962576" name="Text Box 16"/>
          <p:cNvSpPr txBox="1">
            <a:spLocks noChangeArrowheads="1"/>
          </p:cNvSpPr>
          <p:nvPr/>
        </p:nvSpPr>
        <p:spPr bwMode="auto">
          <a:xfrm>
            <a:off x="569913" y="5284788"/>
            <a:ext cx="820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a:t>The different masses of the atoms means that physical properties of isotopes are slightly different. </a:t>
            </a:r>
          </a:p>
        </p:txBody>
      </p:sp>
      <p:sp>
        <p:nvSpPr>
          <p:cNvPr id="962579" name="Line 19"/>
          <p:cNvSpPr>
            <a:spLocks noChangeShapeType="1"/>
          </p:cNvSpPr>
          <p:nvPr/>
        </p:nvSpPr>
        <p:spPr bwMode="auto">
          <a:xfrm rot="10800000">
            <a:off x="1125538" y="3354388"/>
            <a:ext cx="2093912"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62580" name="Line 20"/>
          <p:cNvSpPr>
            <a:spLocks noChangeShapeType="1"/>
          </p:cNvSpPr>
          <p:nvPr/>
        </p:nvSpPr>
        <p:spPr bwMode="auto">
          <a:xfrm>
            <a:off x="5824538" y="2173288"/>
            <a:ext cx="1370012"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62582" name="Line 22"/>
          <p:cNvSpPr>
            <a:spLocks noChangeShapeType="1"/>
          </p:cNvSpPr>
          <p:nvPr/>
        </p:nvSpPr>
        <p:spPr bwMode="auto">
          <a:xfrm rot="10800000">
            <a:off x="1595438" y="2173288"/>
            <a:ext cx="1624012"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62584" name="Line 24"/>
          <p:cNvSpPr>
            <a:spLocks noChangeShapeType="1"/>
          </p:cNvSpPr>
          <p:nvPr/>
        </p:nvSpPr>
        <p:spPr bwMode="auto">
          <a:xfrm>
            <a:off x="5824538" y="3354388"/>
            <a:ext cx="1370012"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62585" name="Text Box 25"/>
          <p:cNvSpPr txBox="1">
            <a:spLocks noChangeArrowheads="1"/>
          </p:cNvSpPr>
          <p:nvPr/>
        </p:nvSpPr>
        <p:spPr bwMode="auto">
          <a:xfrm>
            <a:off x="588963" y="3684588"/>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solidFill>
                  <a:srgbClr val="FF6600"/>
                </a:solidFill>
              </a:rPr>
              <a:t>carbon-12</a:t>
            </a:r>
          </a:p>
        </p:txBody>
      </p:sp>
      <p:sp>
        <p:nvSpPr>
          <p:cNvPr id="962586" name="Text Box 26"/>
          <p:cNvSpPr txBox="1">
            <a:spLocks noChangeArrowheads="1"/>
          </p:cNvSpPr>
          <p:nvPr/>
        </p:nvSpPr>
        <p:spPr bwMode="auto">
          <a:xfrm>
            <a:off x="7243763" y="3684588"/>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solidFill>
                  <a:srgbClr val="FF6600"/>
                </a:solidFill>
              </a:rPr>
              <a:t>carbon-13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62594"/>
                                        </p:tgtEl>
                                        <p:attrNameLst>
                                          <p:attrName>style.visibility</p:attrName>
                                        </p:attrNameLst>
                                      </p:cBhvr>
                                      <p:to>
                                        <p:strVal val="visible"/>
                                      </p:to>
                                    </p:set>
                                    <p:animEffect transition="in" filter="wipe(up)">
                                      <p:cBhvr>
                                        <p:cTn id="7" dur="500"/>
                                        <p:tgtEl>
                                          <p:spTgt spid="96259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62593"/>
                                        </p:tgtEl>
                                        <p:attrNameLst>
                                          <p:attrName>style.visibility</p:attrName>
                                        </p:attrNameLst>
                                      </p:cBhvr>
                                      <p:to>
                                        <p:strVal val="visible"/>
                                      </p:to>
                                    </p:set>
                                    <p:animEffect transition="in" filter="wipe(up)">
                                      <p:cBhvr>
                                        <p:cTn id="11" dur="500"/>
                                        <p:tgtEl>
                                          <p:spTgt spid="96259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62585"/>
                                        </p:tgtEl>
                                        <p:attrNameLst>
                                          <p:attrName>style.visibility</p:attrName>
                                        </p:attrNameLst>
                                      </p:cBhvr>
                                      <p:to>
                                        <p:strVal val="visible"/>
                                      </p:to>
                                    </p:set>
                                    <p:animEffect transition="in" filter="dissolve">
                                      <p:cBhvr>
                                        <p:cTn id="15" dur="500"/>
                                        <p:tgtEl>
                                          <p:spTgt spid="96258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62586"/>
                                        </p:tgtEl>
                                        <p:attrNameLst>
                                          <p:attrName>style.visibility</p:attrName>
                                        </p:attrNameLst>
                                      </p:cBhvr>
                                      <p:to>
                                        <p:strVal val="visible"/>
                                      </p:to>
                                    </p:set>
                                    <p:animEffect transition="in" filter="dissolve">
                                      <p:cBhvr>
                                        <p:cTn id="19" dur="500"/>
                                        <p:tgtEl>
                                          <p:spTgt spid="9625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62568"/>
                                        </p:tgtEl>
                                        <p:attrNameLst>
                                          <p:attrName>style.visibility</p:attrName>
                                        </p:attrNameLst>
                                      </p:cBhvr>
                                      <p:to>
                                        <p:strVal val="visible"/>
                                      </p:to>
                                    </p:set>
                                    <p:animEffect transition="in" filter="dissolve">
                                      <p:cBhvr>
                                        <p:cTn id="24" dur="500"/>
                                        <p:tgtEl>
                                          <p:spTgt spid="962568"/>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962582"/>
                                        </p:tgtEl>
                                        <p:attrNameLst>
                                          <p:attrName>style.visibility</p:attrName>
                                        </p:attrNameLst>
                                      </p:cBhvr>
                                      <p:to>
                                        <p:strVal val="visible"/>
                                      </p:to>
                                    </p:set>
                                    <p:animEffect transition="in" filter="wipe(right)">
                                      <p:cBhvr>
                                        <p:cTn id="28" dur="500"/>
                                        <p:tgtEl>
                                          <p:spTgt spid="96258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62580"/>
                                        </p:tgtEl>
                                        <p:attrNameLst>
                                          <p:attrName>style.visibility</p:attrName>
                                        </p:attrNameLst>
                                      </p:cBhvr>
                                      <p:to>
                                        <p:strVal val="visible"/>
                                      </p:to>
                                    </p:set>
                                    <p:animEffect transition="in" filter="wipe(left)">
                                      <p:cBhvr>
                                        <p:cTn id="31" dur="500"/>
                                        <p:tgtEl>
                                          <p:spTgt spid="9625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62565"/>
                                        </p:tgtEl>
                                        <p:attrNameLst>
                                          <p:attrName>style.visibility</p:attrName>
                                        </p:attrNameLst>
                                      </p:cBhvr>
                                      <p:to>
                                        <p:strVal val="visible"/>
                                      </p:to>
                                    </p:set>
                                    <p:animEffect transition="in" filter="dissolve">
                                      <p:cBhvr>
                                        <p:cTn id="36" dur="500"/>
                                        <p:tgtEl>
                                          <p:spTgt spid="962565"/>
                                        </p:tgtEl>
                                      </p:cBhvr>
                                    </p:animEffect>
                                  </p:childTnLst>
                                </p:cTn>
                              </p:par>
                            </p:childTnLst>
                          </p:cTn>
                        </p:par>
                        <p:par>
                          <p:cTn id="37" fill="hold" nodeType="afterGroup">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962579"/>
                                        </p:tgtEl>
                                        <p:attrNameLst>
                                          <p:attrName>style.visibility</p:attrName>
                                        </p:attrNameLst>
                                      </p:cBhvr>
                                      <p:to>
                                        <p:strVal val="visible"/>
                                      </p:to>
                                    </p:set>
                                    <p:animEffect transition="in" filter="wipe(right)">
                                      <p:cBhvr>
                                        <p:cTn id="40" dur="500"/>
                                        <p:tgtEl>
                                          <p:spTgt spid="96257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62584"/>
                                        </p:tgtEl>
                                        <p:attrNameLst>
                                          <p:attrName>style.visibility</p:attrName>
                                        </p:attrNameLst>
                                      </p:cBhvr>
                                      <p:to>
                                        <p:strVal val="visible"/>
                                      </p:to>
                                    </p:set>
                                    <p:animEffect transition="in" filter="wipe(left)">
                                      <p:cBhvr>
                                        <p:cTn id="43" dur="500"/>
                                        <p:tgtEl>
                                          <p:spTgt spid="96258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62571"/>
                                        </p:tgtEl>
                                        <p:attrNameLst>
                                          <p:attrName>style.visibility</p:attrName>
                                        </p:attrNameLst>
                                      </p:cBhvr>
                                      <p:to>
                                        <p:strVal val="visible"/>
                                      </p:to>
                                    </p:set>
                                    <p:animEffect transition="in" filter="dissolve">
                                      <p:cBhvr>
                                        <p:cTn id="48" dur="500"/>
                                        <p:tgtEl>
                                          <p:spTgt spid="96257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62576"/>
                                        </p:tgtEl>
                                        <p:attrNameLst>
                                          <p:attrName>style.visibility</p:attrName>
                                        </p:attrNameLst>
                                      </p:cBhvr>
                                      <p:to>
                                        <p:strVal val="visible"/>
                                      </p:to>
                                    </p:set>
                                    <p:animEffect transition="in" filter="dissolve">
                                      <p:cBhvr>
                                        <p:cTn id="53" dur="500"/>
                                        <p:tgtEl>
                                          <p:spTgt spid="96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5" grpId="0"/>
      <p:bldP spid="962568" grpId="0"/>
      <p:bldP spid="962571" grpId="0"/>
      <p:bldP spid="962576" grpId="0"/>
      <p:bldP spid="962579" grpId="0" animBg="1"/>
      <p:bldP spid="962580" grpId="0" animBg="1"/>
      <p:bldP spid="962582" grpId="0" animBg="1"/>
      <p:bldP spid="962584" grpId="0" animBg="1"/>
      <p:bldP spid="962585" grpId="0"/>
      <p:bldP spid="96258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4778" name="Picture 170" descr="Cl_37_t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1700213"/>
            <a:ext cx="16589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79" name="Picture 171" descr="Cl_35_t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700213"/>
            <a:ext cx="16589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67" name="Picture 159" descr="atom_structure_Cl_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3509963"/>
            <a:ext cx="308451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
          <p:cNvSpPr>
            <a:spLocks noGrp="1" noChangeArrowheads="1"/>
          </p:cNvSpPr>
          <p:nvPr>
            <p:ph type="title" idx="4294967295"/>
          </p:nvPr>
        </p:nvSpPr>
        <p:spPr/>
        <p:txBody>
          <a:bodyPr/>
          <a:lstStyle/>
          <a:p>
            <a:pPr eaLnBrk="1" hangingPunct="1"/>
            <a:r>
              <a:rPr lang="en-GB" smtClean="0"/>
              <a:t>Isotopes of chlorine</a:t>
            </a:r>
          </a:p>
        </p:txBody>
      </p:sp>
      <p:sp>
        <p:nvSpPr>
          <p:cNvPr id="38918" name="Rectangle 3"/>
          <p:cNvSpPr>
            <a:spLocks noChangeArrowheads="1"/>
          </p:cNvSpPr>
          <p:nvPr/>
        </p:nvSpPr>
        <p:spPr bwMode="auto">
          <a:xfrm>
            <a:off x="563563" y="78422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0"/>
              </a:spcBef>
            </a:pPr>
            <a:r>
              <a:rPr lang="en-GB"/>
              <a:t>About 75% of naturally-occurring chlorine is chlorine-35 (</a:t>
            </a:r>
            <a:r>
              <a:rPr lang="en-GB" baseline="30000"/>
              <a:t>35</a:t>
            </a:r>
            <a:r>
              <a:rPr lang="en-GB"/>
              <a:t>Cl) and 25% is chlorine-37 (</a:t>
            </a:r>
            <a:r>
              <a:rPr lang="en-GB" baseline="30000"/>
              <a:t>37</a:t>
            </a:r>
            <a:r>
              <a:rPr lang="en-GB"/>
              <a:t>Cl).</a:t>
            </a:r>
          </a:p>
        </p:txBody>
      </p:sp>
      <p:sp>
        <p:nvSpPr>
          <p:cNvPr id="964613" name="Text Box 5"/>
          <p:cNvSpPr txBox="1">
            <a:spLocks noChangeArrowheads="1"/>
          </p:cNvSpPr>
          <p:nvPr/>
        </p:nvSpPr>
        <p:spPr bwMode="auto">
          <a:xfrm>
            <a:off x="2817813" y="1800225"/>
            <a:ext cx="162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17 protons</a:t>
            </a:r>
          </a:p>
        </p:txBody>
      </p:sp>
      <p:sp>
        <p:nvSpPr>
          <p:cNvPr id="964617" name="Rectangle 9"/>
          <p:cNvSpPr>
            <a:spLocks noChangeArrowheads="1"/>
          </p:cNvSpPr>
          <p:nvPr/>
        </p:nvSpPr>
        <p:spPr bwMode="auto">
          <a:xfrm>
            <a:off x="2817813" y="2357438"/>
            <a:ext cx="181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0" hangingPunct="0">
              <a:spcBef>
                <a:spcPct val="0"/>
              </a:spcBef>
            </a:pPr>
            <a:r>
              <a:rPr lang="en-GB"/>
              <a:t>18 neutrons</a:t>
            </a:r>
          </a:p>
        </p:txBody>
      </p:sp>
      <p:sp>
        <p:nvSpPr>
          <p:cNvPr id="964618" name="Rectangle 10"/>
          <p:cNvSpPr>
            <a:spLocks noChangeArrowheads="1"/>
          </p:cNvSpPr>
          <p:nvPr/>
        </p:nvSpPr>
        <p:spPr bwMode="auto">
          <a:xfrm>
            <a:off x="2817813" y="291623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0" hangingPunct="0">
              <a:spcBef>
                <a:spcPct val="0"/>
              </a:spcBef>
            </a:pPr>
            <a:r>
              <a:rPr lang="en-GB"/>
              <a:t>17 electrons</a:t>
            </a:r>
          </a:p>
        </p:txBody>
      </p:sp>
      <p:pic>
        <p:nvPicPr>
          <p:cNvPr id="964751" name="Picture 143" descr="pro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0" y="17637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52" name="Picture 144" descr="elect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5688" y="29606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53" name="Picture 145" descr="neutr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9488" y="2324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757" name="Text Box 149"/>
          <p:cNvSpPr txBox="1">
            <a:spLocks noChangeArrowheads="1"/>
          </p:cNvSpPr>
          <p:nvPr/>
        </p:nvSpPr>
        <p:spPr bwMode="auto">
          <a:xfrm>
            <a:off x="7124700" y="1800225"/>
            <a:ext cx="162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17 protons</a:t>
            </a:r>
          </a:p>
        </p:txBody>
      </p:sp>
      <p:sp>
        <p:nvSpPr>
          <p:cNvPr id="964758" name="Rectangle 150"/>
          <p:cNvSpPr>
            <a:spLocks noChangeArrowheads="1"/>
          </p:cNvSpPr>
          <p:nvPr/>
        </p:nvSpPr>
        <p:spPr bwMode="auto">
          <a:xfrm>
            <a:off x="7124700" y="2357438"/>
            <a:ext cx="181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0" hangingPunct="0">
              <a:spcBef>
                <a:spcPct val="0"/>
              </a:spcBef>
            </a:pPr>
            <a:r>
              <a:rPr lang="en-GB"/>
              <a:t>20 neutrons</a:t>
            </a:r>
          </a:p>
        </p:txBody>
      </p:sp>
      <p:sp>
        <p:nvSpPr>
          <p:cNvPr id="964759" name="Rectangle 151"/>
          <p:cNvSpPr>
            <a:spLocks noChangeArrowheads="1"/>
          </p:cNvSpPr>
          <p:nvPr/>
        </p:nvSpPr>
        <p:spPr bwMode="auto">
          <a:xfrm>
            <a:off x="7124700" y="291623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0" hangingPunct="0">
              <a:spcBef>
                <a:spcPct val="0"/>
              </a:spcBef>
            </a:pPr>
            <a:r>
              <a:rPr lang="en-GB"/>
              <a:t>17 electrons</a:t>
            </a:r>
          </a:p>
        </p:txBody>
      </p:sp>
      <p:pic>
        <p:nvPicPr>
          <p:cNvPr id="964760" name="Picture 152" descr="pro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788" y="17637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61" name="Picture 153" descr="elect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575" y="29606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62" name="Picture 154" descr="neutr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6375" y="23241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74" name="Picture 166" descr="atom_structure_Cl_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425" y="3548063"/>
            <a:ext cx="308451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775" name="Picture 167" descr="extra_prot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700000">
            <a:off x="6823075" y="4794250"/>
            <a:ext cx="368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64779"/>
                                        </p:tgtEl>
                                        <p:attrNameLst>
                                          <p:attrName>style.visibility</p:attrName>
                                        </p:attrNameLst>
                                      </p:cBhvr>
                                      <p:to>
                                        <p:strVal val="visible"/>
                                      </p:to>
                                    </p:set>
                                    <p:animEffect transition="in" filter="wipe(up)">
                                      <p:cBhvr>
                                        <p:cTn id="7" dur="500"/>
                                        <p:tgtEl>
                                          <p:spTgt spid="96477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64778"/>
                                        </p:tgtEl>
                                        <p:attrNameLst>
                                          <p:attrName>style.visibility</p:attrName>
                                        </p:attrNameLst>
                                      </p:cBhvr>
                                      <p:to>
                                        <p:strVal val="visible"/>
                                      </p:to>
                                    </p:set>
                                    <p:animEffect transition="in" filter="wipe(up)">
                                      <p:cBhvr>
                                        <p:cTn id="11" dur="500"/>
                                        <p:tgtEl>
                                          <p:spTgt spid="9647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964751"/>
                                        </p:tgtEl>
                                        <p:attrNameLst>
                                          <p:attrName>style.visibility</p:attrName>
                                        </p:attrNameLst>
                                      </p:cBhvr>
                                      <p:to>
                                        <p:strVal val="visible"/>
                                      </p:to>
                                    </p:set>
                                    <p:anim calcmode="lin" valueType="num">
                                      <p:cBhvr>
                                        <p:cTn id="16" dur="500" fill="hold"/>
                                        <p:tgtEl>
                                          <p:spTgt spid="964751"/>
                                        </p:tgtEl>
                                        <p:attrNameLst>
                                          <p:attrName>ppt_w</p:attrName>
                                        </p:attrNameLst>
                                      </p:cBhvr>
                                      <p:tavLst>
                                        <p:tav tm="0">
                                          <p:val>
                                            <p:fltVal val="0"/>
                                          </p:val>
                                        </p:tav>
                                        <p:tav tm="100000">
                                          <p:val>
                                            <p:strVal val="#ppt_w"/>
                                          </p:val>
                                        </p:tav>
                                      </p:tavLst>
                                    </p:anim>
                                    <p:anim calcmode="lin" valueType="num">
                                      <p:cBhvr>
                                        <p:cTn id="17" dur="500" fill="hold"/>
                                        <p:tgtEl>
                                          <p:spTgt spid="964751"/>
                                        </p:tgtEl>
                                        <p:attrNameLst>
                                          <p:attrName>ppt_h</p:attrName>
                                        </p:attrNameLst>
                                      </p:cBhvr>
                                      <p:tavLst>
                                        <p:tav tm="0">
                                          <p:val>
                                            <p:fltVal val="0"/>
                                          </p:val>
                                        </p:tav>
                                        <p:tav tm="100000">
                                          <p:val>
                                            <p:strVal val="#ppt_h"/>
                                          </p:val>
                                        </p:tav>
                                      </p:tavLst>
                                    </p:anim>
                                    <p:animEffect transition="in" filter="fade">
                                      <p:cBhvr>
                                        <p:cTn id="18" dur="500"/>
                                        <p:tgtEl>
                                          <p:spTgt spid="964751"/>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64613"/>
                                        </p:tgtEl>
                                        <p:attrNameLst>
                                          <p:attrName>style.visibility</p:attrName>
                                        </p:attrNameLst>
                                      </p:cBhvr>
                                      <p:to>
                                        <p:strVal val="visible"/>
                                      </p:to>
                                    </p:set>
                                    <p:animEffect transition="in" filter="dissolve">
                                      <p:cBhvr>
                                        <p:cTn id="22" dur="500"/>
                                        <p:tgtEl>
                                          <p:spTgt spid="964613"/>
                                        </p:tgtEl>
                                      </p:cBhvr>
                                    </p:animEffect>
                                  </p:childTnLst>
                                </p:cTn>
                              </p:par>
                            </p:childTnLst>
                          </p:cTn>
                        </p:par>
                        <p:par>
                          <p:cTn id="23" fill="hold" nodeType="afterGroup">
                            <p:stCondLst>
                              <p:cond delay="1000"/>
                            </p:stCondLst>
                            <p:childTnLst>
                              <p:par>
                                <p:cTn id="24" presetID="53" presetClass="entr" presetSubtype="0" fill="hold" nodeType="afterEffect">
                                  <p:stCondLst>
                                    <p:cond delay="0"/>
                                  </p:stCondLst>
                                  <p:childTnLst>
                                    <p:set>
                                      <p:cBhvr>
                                        <p:cTn id="25" dur="1" fill="hold">
                                          <p:stCondLst>
                                            <p:cond delay="0"/>
                                          </p:stCondLst>
                                        </p:cTn>
                                        <p:tgtEl>
                                          <p:spTgt spid="964753"/>
                                        </p:tgtEl>
                                        <p:attrNameLst>
                                          <p:attrName>style.visibility</p:attrName>
                                        </p:attrNameLst>
                                      </p:cBhvr>
                                      <p:to>
                                        <p:strVal val="visible"/>
                                      </p:to>
                                    </p:set>
                                    <p:anim calcmode="lin" valueType="num">
                                      <p:cBhvr>
                                        <p:cTn id="26" dur="500" fill="hold"/>
                                        <p:tgtEl>
                                          <p:spTgt spid="964753"/>
                                        </p:tgtEl>
                                        <p:attrNameLst>
                                          <p:attrName>ppt_w</p:attrName>
                                        </p:attrNameLst>
                                      </p:cBhvr>
                                      <p:tavLst>
                                        <p:tav tm="0">
                                          <p:val>
                                            <p:fltVal val="0"/>
                                          </p:val>
                                        </p:tav>
                                        <p:tav tm="100000">
                                          <p:val>
                                            <p:strVal val="#ppt_w"/>
                                          </p:val>
                                        </p:tav>
                                      </p:tavLst>
                                    </p:anim>
                                    <p:anim calcmode="lin" valueType="num">
                                      <p:cBhvr>
                                        <p:cTn id="27" dur="500" fill="hold"/>
                                        <p:tgtEl>
                                          <p:spTgt spid="964753"/>
                                        </p:tgtEl>
                                        <p:attrNameLst>
                                          <p:attrName>ppt_h</p:attrName>
                                        </p:attrNameLst>
                                      </p:cBhvr>
                                      <p:tavLst>
                                        <p:tav tm="0">
                                          <p:val>
                                            <p:fltVal val="0"/>
                                          </p:val>
                                        </p:tav>
                                        <p:tav tm="100000">
                                          <p:val>
                                            <p:strVal val="#ppt_h"/>
                                          </p:val>
                                        </p:tav>
                                      </p:tavLst>
                                    </p:anim>
                                    <p:animEffect transition="in" filter="fade">
                                      <p:cBhvr>
                                        <p:cTn id="28" dur="500"/>
                                        <p:tgtEl>
                                          <p:spTgt spid="964753"/>
                                        </p:tgtEl>
                                      </p:cBhvr>
                                    </p:animEffect>
                                  </p:childTnLst>
                                </p:cTn>
                              </p:par>
                            </p:childTnLst>
                          </p:cTn>
                        </p:par>
                        <p:par>
                          <p:cTn id="29" fill="hold" nodeType="afterGroup">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964617"/>
                                        </p:tgtEl>
                                        <p:attrNameLst>
                                          <p:attrName>style.visibility</p:attrName>
                                        </p:attrNameLst>
                                      </p:cBhvr>
                                      <p:to>
                                        <p:strVal val="visible"/>
                                      </p:to>
                                    </p:set>
                                    <p:animEffect transition="in" filter="dissolve">
                                      <p:cBhvr>
                                        <p:cTn id="32" dur="500"/>
                                        <p:tgtEl>
                                          <p:spTgt spid="964617"/>
                                        </p:tgtEl>
                                      </p:cBhvr>
                                    </p:animEffect>
                                  </p:childTnLst>
                                </p:cTn>
                              </p:par>
                            </p:childTnLst>
                          </p:cTn>
                        </p:par>
                        <p:par>
                          <p:cTn id="33" fill="hold" nodeType="afterGroup">
                            <p:stCondLst>
                              <p:cond delay="2000"/>
                            </p:stCondLst>
                            <p:childTnLst>
                              <p:par>
                                <p:cTn id="34" presetID="53" presetClass="entr" presetSubtype="0" fill="hold" nodeType="afterEffect">
                                  <p:stCondLst>
                                    <p:cond delay="0"/>
                                  </p:stCondLst>
                                  <p:childTnLst>
                                    <p:set>
                                      <p:cBhvr>
                                        <p:cTn id="35" dur="1" fill="hold">
                                          <p:stCondLst>
                                            <p:cond delay="0"/>
                                          </p:stCondLst>
                                        </p:cTn>
                                        <p:tgtEl>
                                          <p:spTgt spid="964752"/>
                                        </p:tgtEl>
                                        <p:attrNameLst>
                                          <p:attrName>style.visibility</p:attrName>
                                        </p:attrNameLst>
                                      </p:cBhvr>
                                      <p:to>
                                        <p:strVal val="visible"/>
                                      </p:to>
                                    </p:set>
                                    <p:anim calcmode="lin" valueType="num">
                                      <p:cBhvr>
                                        <p:cTn id="36" dur="500" fill="hold"/>
                                        <p:tgtEl>
                                          <p:spTgt spid="964752"/>
                                        </p:tgtEl>
                                        <p:attrNameLst>
                                          <p:attrName>ppt_w</p:attrName>
                                        </p:attrNameLst>
                                      </p:cBhvr>
                                      <p:tavLst>
                                        <p:tav tm="0">
                                          <p:val>
                                            <p:fltVal val="0"/>
                                          </p:val>
                                        </p:tav>
                                        <p:tav tm="100000">
                                          <p:val>
                                            <p:strVal val="#ppt_w"/>
                                          </p:val>
                                        </p:tav>
                                      </p:tavLst>
                                    </p:anim>
                                    <p:anim calcmode="lin" valueType="num">
                                      <p:cBhvr>
                                        <p:cTn id="37" dur="500" fill="hold"/>
                                        <p:tgtEl>
                                          <p:spTgt spid="964752"/>
                                        </p:tgtEl>
                                        <p:attrNameLst>
                                          <p:attrName>ppt_h</p:attrName>
                                        </p:attrNameLst>
                                      </p:cBhvr>
                                      <p:tavLst>
                                        <p:tav tm="0">
                                          <p:val>
                                            <p:fltVal val="0"/>
                                          </p:val>
                                        </p:tav>
                                        <p:tav tm="100000">
                                          <p:val>
                                            <p:strVal val="#ppt_h"/>
                                          </p:val>
                                        </p:tav>
                                      </p:tavLst>
                                    </p:anim>
                                    <p:animEffect transition="in" filter="fade">
                                      <p:cBhvr>
                                        <p:cTn id="38" dur="500"/>
                                        <p:tgtEl>
                                          <p:spTgt spid="964752"/>
                                        </p:tgtEl>
                                      </p:cBhvr>
                                    </p:animEffect>
                                  </p:childTnLst>
                                </p:cTn>
                              </p:par>
                            </p:childTnLst>
                          </p:cTn>
                        </p:par>
                        <p:par>
                          <p:cTn id="39" fill="hold" nodeType="afterGroup">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964618"/>
                                        </p:tgtEl>
                                        <p:attrNameLst>
                                          <p:attrName>style.visibility</p:attrName>
                                        </p:attrNameLst>
                                      </p:cBhvr>
                                      <p:to>
                                        <p:strVal val="visible"/>
                                      </p:to>
                                    </p:set>
                                    <p:animEffect transition="in" filter="dissolve">
                                      <p:cBhvr>
                                        <p:cTn id="42" dur="500"/>
                                        <p:tgtEl>
                                          <p:spTgt spid="964618"/>
                                        </p:tgtEl>
                                      </p:cBhvr>
                                    </p:animEffec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964767"/>
                                        </p:tgtEl>
                                        <p:attrNameLst>
                                          <p:attrName>style.visibility</p:attrName>
                                        </p:attrNameLst>
                                      </p:cBhvr>
                                      <p:to>
                                        <p:strVal val="visible"/>
                                      </p:to>
                                    </p:set>
                                    <p:anim calcmode="lin" valueType="num">
                                      <p:cBhvr>
                                        <p:cTn id="46" dur="500" fill="hold"/>
                                        <p:tgtEl>
                                          <p:spTgt spid="964767"/>
                                        </p:tgtEl>
                                        <p:attrNameLst>
                                          <p:attrName>ppt_w</p:attrName>
                                        </p:attrNameLst>
                                      </p:cBhvr>
                                      <p:tavLst>
                                        <p:tav tm="0">
                                          <p:val>
                                            <p:fltVal val="0"/>
                                          </p:val>
                                        </p:tav>
                                        <p:tav tm="100000">
                                          <p:val>
                                            <p:strVal val="#ppt_w"/>
                                          </p:val>
                                        </p:tav>
                                      </p:tavLst>
                                    </p:anim>
                                    <p:anim calcmode="lin" valueType="num">
                                      <p:cBhvr>
                                        <p:cTn id="47" dur="500" fill="hold"/>
                                        <p:tgtEl>
                                          <p:spTgt spid="964767"/>
                                        </p:tgtEl>
                                        <p:attrNameLst>
                                          <p:attrName>ppt_h</p:attrName>
                                        </p:attrNameLst>
                                      </p:cBhvr>
                                      <p:tavLst>
                                        <p:tav tm="0">
                                          <p:val>
                                            <p:fltVal val="0"/>
                                          </p:val>
                                        </p:tav>
                                        <p:tav tm="100000">
                                          <p:val>
                                            <p:strVal val="#ppt_h"/>
                                          </p:val>
                                        </p:tav>
                                      </p:tavLst>
                                    </p:anim>
                                    <p:animEffect transition="in" filter="fade">
                                      <p:cBhvr>
                                        <p:cTn id="48" dur="500"/>
                                        <p:tgtEl>
                                          <p:spTgt spid="9647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964760"/>
                                        </p:tgtEl>
                                        <p:attrNameLst>
                                          <p:attrName>style.visibility</p:attrName>
                                        </p:attrNameLst>
                                      </p:cBhvr>
                                      <p:to>
                                        <p:strVal val="visible"/>
                                      </p:to>
                                    </p:set>
                                    <p:anim calcmode="lin" valueType="num">
                                      <p:cBhvr>
                                        <p:cTn id="53" dur="500" fill="hold"/>
                                        <p:tgtEl>
                                          <p:spTgt spid="964760"/>
                                        </p:tgtEl>
                                        <p:attrNameLst>
                                          <p:attrName>ppt_w</p:attrName>
                                        </p:attrNameLst>
                                      </p:cBhvr>
                                      <p:tavLst>
                                        <p:tav tm="0">
                                          <p:val>
                                            <p:fltVal val="0"/>
                                          </p:val>
                                        </p:tav>
                                        <p:tav tm="100000">
                                          <p:val>
                                            <p:strVal val="#ppt_w"/>
                                          </p:val>
                                        </p:tav>
                                      </p:tavLst>
                                    </p:anim>
                                    <p:anim calcmode="lin" valueType="num">
                                      <p:cBhvr>
                                        <p:cTn id="54" dur="500" fill="hold"/>
                                        <p:tgtEl>
                                          <p:spTgt spid="964760"/>
                                        </p:tgtEl>
                                        <p:attrNameLst>
                                          <p:attrName>ppt_h</p:attrName>
                                        </p:attrNameLst>
                                      </p:cBhvr>
                                      <p:tavLst>
                                        <p:tav tm="0">
                                          <p:val>
                                            <p:fltVal val="0"/>
                                          </p:val>
                                        </p:tav>
                                        <p:tav tm="100000">
                                          <p:val>
                                            <p:strVal val="#ppt_h"/>
                                          </p:val>
                                        </p:tav>
                                      </p:tavLst>
                                    </p:anim>
                                    <p:animEffect transition="in" filter="fade">
                                      <p:cBhvr>
                                        <p:cTn id="55" dur="500"/>
                                        <p:tgtEl>
                                          <p:spTgt spid="964760"/>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964757"/>
                                        </p:tgtEl>
                                        <p:attrNameLst>
                                          <p:attrName>style.visibility</p:attrName>
                                        </p:attrNameLst>
                                      </p:cBhvr>
                                      <p:to>
                                        <p:strVal val="visible"/>
                                      </p:to>
                                    </p:set>
                                    <p:animEffect transition="in" filter="dissolve">
                                      <p:cBhvr>
                                        <p:cTn id="59" dur="500"/>
                                        <p:tgtEl>
                                          <p:spTgt spid="964757"/>
                                        </p:tgtEl>
                                      </p:cBhvr>
                                    </p:animEffect>
                                  </p:childTnLst>
                                </p:cTn>
                              </p:par>
                            </p:childTnLst>
                          </p:cTn>
                        </p:par>
                        <p:par>
                          <p:cTn id="60" fill="hold" nodeType="afterGroup">
                            <p:stCondLst>
                              <p:cond delay="1000"/>
                            </p:stCondLst>
                            <p:childTnLst>
                              <p:par>
                                <p:cTn id="61" presetID="53" presetClass="entr" presetSubtype="0" fill="hold" nodeType="afterEffect">
                                  <p:stCondLst>
                                    <p:cond delay="0"/>
                                  </p:stCondLst>
                                  <p:childTnLst>
                                    <p:set>
                                      <p:cBhvr>
                                        <p:cTn id="62" dur="1" fill="hold">
                                          <p:stCondLst>
                                            <p:cond delay="0"/>
                                          </p:stCondLst>
                                        </p:cTn>
                                        <p:tgtEl>
                                          <p:spTgt spid="964762"/>
                                        </p:tgtEl>
                                        <p:attrNameLst>
                                          <p:attrName>style.visibility</p:attrName>
                                        </p:attrNameLst>
                                      </p:cBhvr>
                                      <p:to>
                                        <p:strVal val="visible"/>
                                      </p:to>
                                    </p:set>
                                    <p:anim calcmode="lin" valueType="num">
                                      <p:cBhvr>
                                        <p:cTn id="63" dur="500" fill="hold"/>
                                        <p:tgtEl>
                                          <p:spTgt spid="964762"/>
                                        </p:tgtEl>
                                        <p:attrNameLst>
                                          <p:attrName>ppt_w</p:attrName>
                                        </p:attrNameLst>
                                      </p:cBhvr>
                                      <p:tavLst>
                                        <p:tav tm="0">
                                          <p:val>
                                            <p:fltVal val="0"/>
                                          </p:val>
                                        </p:tav>
                                        <p:tav tm="100000">
                                          <p:val>
                                            <p:strVal val="#ppt_w"/>
                                          </p:val>
                                        </p:tav>
                                      </p:tavLst>
                                    </p:anim>
                                    <p:anim calcmode="lin" valueType="num">
                                      <p:cBhvr>
                                        <p:cTn id="64" dur="500" fill="hold"/>
                                        <p:tgtEl>
                                          <p:spTgt spid="964762"/>
                                        </p:tgtEl>
                                        <p:attrNameLst>
                                          <p:attrName>ppt_h</p:attrName>
                                        </p:attrNameLst>
                                      </p:cBhvr>
                                      <p:tavLst>
                                        <p:tav tm="0">
                                          <p:val>
                                            <p:fltVal val="0"/>
                                          </p:val>
                                        </p:tav>
                                        <p:tav tm="100000">
                                          <p:val>
                                            <p:strVal val="#ppt_h"/>
                                          </p:val>
                                        </p:tav>
                                      </p:tavLst>
                                    </p:anim>
                                    <p:animEffect transition="in" filter="fade">
                                      <p:cBhvr>
                                        <p:cTn id="65" dur="500"/>
                                        <p:tgtEl>
                                          <p:spTgt spid="964762"/>
                                        </p:tgtEl>
                                      </p:cBhvr>
                                    </p:animEffect>
                                  </p:childTnLst>
                                </p:cTn>
                              </p:par>
                            </p:childTnLst>
                          </p:cTn>
                        </p:par>
                        <p:par>
                          <p:cTn id="66" fill="hold" nodeType="afterGroup">
                            <p:stCondLst>
                              <p:cond delay="1500"/>
                            </p:stCondLst>
                            <p:childTnLst>
                              <p:par>
                                <p:cTn id="67" presetID="9" presetClass="entr" presetSubtype="0" fill="hold" grpId="0" nodeType="afterEffect">
                                  <p:stCondLst>
                                    <p:cond delay="0"/>
                                  </p:stCondLst>
                                  <p:childTnLst>
                                    <p:set>
                                      <p:cBhvr>
                                        <p:cTn id="68" dur="1" fill="hold">
                                          <p:stCondLst>
                                            <p:cond delay="0"/>
                                          </p:stCondLst>
                                        </p:cTn>
                                        <p:tgtEl>
                                          <p:spTgt spid="964758"/>
                                        </p:tgtEl>
                                        <p:attrNameLst>
                                          <p:attrName>style.visibility</p:attrName>
                                        </p:attrNameLst>
                                      </p:cBhvr>
                                      <p:to>
                                        <p:strVal val="visible"/>
                                      </p:to>
                                    </p:set>
                                    <p:animEffect transition="in" filter="dissolve">
                                      <p:cBhvr>
                                        <p:cTn id="69" dur="500"/>
                                        <p:tgtEl>
                                          <p:spTgt spid="964758"/>
                                        </p:tgtEl>
                                      </p:cBhvr>
                                    </p:animEffect>
                                  </p:childTnLst>
                                </p:cTn>
                              </p:par>
                            </p:childTnLst>
                          </p:cTn>
                        </p:par>
                        <p:par>
                          <p:cTn id="70" fill="hold" nodeType="afterGroup">
                            <p:stCondLst>
                              <p:cond delay="2000"/>
                            </p:stCondLst>
                            <p:childTnLst>
                              <p:par>
                                <p:cTn id="71" presetID="53" presetClass="entr" presetSubtype="0" fill="hold" nodeType="afterEffect">
                                  <p:stCondLst>
                                    <p:cond delay="0"/>
                                  </p:stCondLst>
                                  <p:childTnLst>
                                    <p:set>
                                      <p:cBhvr>
                                        <p:cTn id="72" dur="1" fill="hold">
                                          <p:stCondLst>
                                            <p:cond delay="0"/>
                                          </p:stCondLst>
                                        </p:cTn>
                                        <p:tgtEl>
                                          <p:spTgt spid="964761"/>
                                        </p:tgtEl>
                                        <p:attrNameLst>
                                          <p:attrName>style.visibility</p:attrName>
                                        </p:attrNameLst>
                                      </p:cBhvr>
                                      <p:to>
                                        <p:strVal val="visible"/>
                                      </p:to>
                                    </p:set>
                                    <p:anim calcmode="lin" valueType="num">
                                      <p:cBhvr>
                                        <p:cTn id="73" dur="500" fill="hold"/>
                                        <p:tgtEl>
                                          <p:spTgt spid="964761"/>
                                        </p:tgtEl>
                                        <p:attrNameLst>
                                          <p:attrName>ppt_w</p:attrName>
                                        </p:attrNameLst>
                                      </p:cBhvr>
                                      <p:tavLst>
                                        <p:tav tm="0">
                                          <p:val>
                                            <p:fltVal val="0"/>
                                          </p:val>
                                        </p:tav>
                                        <p:tav tm="100000">
                                          <p:val>
                                            <p:strVal val="#ppt_w"/>
                                          </p:val>
                                        </p:tav>
                                      </p:tavLst>
                                    </p:anim>
                                    <p:anim calcmode="lin" valueType="num">
                                      <p:cBhvr>
                                        <p:cTn id="74" dur="500" fill="hold"/>
                                        <p:tgtEl>
                                          <p:spTgt spid="964761"/>
                                        </p:tgtEl>
                                        <p:attrNameLst>
                                          <p:attrName>ppt_h</p:attrName>
                                        </p:attrNameLst>
                                      </p:cBhvr>
                                      <p:tavLst>
                                        <p:tav tm="0">
                                          <p:val>
                                            <p:fltVal val="0"/>
                                          </p:val>
                                        </p:tav>
                                        <p:tav tm="100000">
                                          <p:val>
                                            <p:strVal val="#ppt_h"/>
                                          </p:val>
                                        </p:tav>
                                      </p:tavLst>
                                    </p:anim>
                                    <p:animEffect transition="in" filter="fade">
                                      <p:cBhvr>
                                        <p:cTn id="75" dur="500"/>
                                        <p:tgtEl>
                                          <p:spTgt spid="964761"/>
                                        </p:tgtEl>
                                      </p:cBhvr>
                                    </p:animEffect>
                                  </p:childTnLst>
                                </p:cTn>
                              </p:par>
                            </p:childTnLst>
                          </p:cTn>
                        </p:par>
                        <p:par>
                          <p:cTn id="76" fill="hold" nodeType="afterGroup">
                            <p:stCondLst>
                              <p:cond delay="2500"/>
                            </p:stCondLst>
                            <p:childTnLst>
                              <p:par>
                                <p:cTn id="77" presetID="9" presetClass="entr" presetSubtype="0" fill="hold" grpId="0" nodeType="afterEffect">
                                  <p:stCondLst>
                                    <p:cond delay="0"/>
                                  </p:stCondLst>
                                  <p:childTnLst>
                                    <p:set>
                                      <p:cBhvr>
                                        <p:cTn id="78" dur="1" fill="hold">
                                          <p:stCondLst>
                                            <p:cond delay="0"/>
                                          </p:stCondLst>
                                        </p:cTn>
                                        <p:tgtEl>
                                          <p:spTgt spid="964759"/>
                                        </p:tgtEl>
                                        <p:attrNameLst>
                                          <p:attrName>style.visibility</p:attrName>
                                        </p:attrNameLst>
                                      </p:cBhvr>
                                      <p:to>
                                        <p:strVal val="visible"/>
                                      </p:to>
                                    </p:set>
                                    <p:animEffect transition="in" filter="dissolve">
                                      <p:cBhvr>
                                        <p:cTn id="79" dur="500"/>
                                        <p:tgtEl>
                                          <p:spTgt spid="964759"/>
                                        </p:tgtEl>
                                      </p:cBhvr>
                                    </p:animEffect>
                                  </p:childTnLst>
                                </p:cTn>
                              </p:par>
                            </p:childTnLst>
                          </p:cTn>
                        </p:par>
                        <p:par>
                          <p:cTn id="80" fill="hold" nodeType="afterGroup">
                            <p:stCondLst>
                              <p:cond delay="3000"/>
                            </p:stCondLst>
                            <p:childTnLst>
                              <p:par>
                                <p:cTn id="81" presetID="53" presetClass="entr" presetSubtype="0" fill="hold" nodeType="afterEffect">
                                  <p:stCondLst>
                                    <p:cond delay="0"/>
                                  </p:stCondLst>
                                  <p:childTnLst>
                                    <p:set>
                                      <p:cBhvr>
                                        <p:cTn id="82" dur="1" fill="hold">
                                          <p:stCondLst>
                                            <p:cond delay="0"/>
                                          </p:stCondLst>
                                        </p:cTn>
                                        <p:tgtEl>
                                          <p:spTgt spid="964774"/>
                                        </p:tgtEl>
                                        <p:attrNameLst>
                                          <p:attrName>style.visibility</p:attrName>
                                        </p:attrNameLst>
                                      </p:cBhvr>
                                      <p:to>
                                        <p:strVal val="visible"/>
                                      </p:to>
                                    </p:set>
                                    <p:anim calcmode="lin" valueType="num">
                                      <p:cBhvr>
                                        <p:cTn id="83" dur="500" fill="hold"/>
                                        <p:tgtEl>
                                          <p:spTgt spid="964774"/>
                                        </p:tgtEl>
                                        <p:attrNameLst>
                                          <p:attrName>ppt_w</p:attrName>
                                        </p:attrNameLst>
                                      </p:cBhvr>
                                      <p:tavLst>
                                        <p:tav tm="0">
                                          <p:val>
                                            <p:fltVal val="0"/>
                                          </p:val>
                                        </p:tav>
                                        <p:tav tm="100000">
                                          <p:val>
                                            <p:strVal val="#ppt_w"/>
                                          </p:val>
                                        </p:tav>
                                      </p:tavLst>
                                    </p:anim>
                                    <p:anim calcmode="lin" valueType="num">
                                      <p:cBhvr>
                                        <p:cTn id="84" dur="500" fill="hold"/>
                                        <p:tgtEl>
                                          <p:spTgt spid="964774"/>
                                        </p:tgtEl>
                                        <p:attrNameLst>
                                          <p:attrName>ppt_h</p:attrName>
                                        </p:attrNameLst>
                                      </p:cBhvr>
                                      <p:tavLst>
                                        <p:tav tm="0">
                                          <p:val>
                                            <p:fltVal val="0"/>
                                          </p:val>
                                        </p:tav>
                                        <p:tav tm="100000">
                                          <p:val>
                                            <p:strVal val="#ppt_h"/>
                                          </p:val>
                                        </p:tav>
                                      </p:tavLst>
                                    </p:anim>
                                    <p:animEffect transition="in" filter="fade">
                                      <p:cBhvr>
                                        <p:cTn id="85" dur="500"/>
                                        <p:tgtEl>
                                          <p:spTgt spid="964774"/>
                                        </p:tgtEl>
                                      </p:cBhvr>
                                    </p:animEffect>
                                  </p:childTnLst>
                                </p:cTn>
                              </p:par>
                            </p:childTnLst>
                          </p:cTn>
                        </p:par>
                        <p:par>
                          <p:cTn id="86" fill="hold" nodeType="afterGroup">
                            <p:stCondLst>
                              <p:cond delay="3500"/>
                            </p:stCondLst>
                            <p:childTnLst>
                              <p:par>
                                <p:cTn id="87" presetID="23" presetClass="entr" presetSubtype="16" fill="hold" nodeType="afterEffect">
                                  <p:stCondLst>
                                    <p:cond delay="0"/>
                                  </p:stCondLst>
                                  <p:childTnLst>
                                    <p:set>
                                      <p:cBhvr>
                                        <p:cTn id="88" dur="1" fill="hold">
                                          <p:stCondLst>
                                            <p:cond delay="0"/>
                                          </p:stCondLst>
                                        </p:cTn>
                                        <p:tgtEl>
                                          <p:spTgt spid="964775"/>
                                        </p:tgtEl>
                                        <p:attrNameLst>
                                          <p:attrName>style.visibility</p:attrName>
                                        </p:attrNameLst>
                                      </p:cBhvr>
                                      <p:to>
                                        <p:strVal val="visible"/>
                                      </p:to>
                                    </p:set>
                                    <p:anim calcmode="lin" valueType="num">
                                      <p:cBhvr>
                                        <p:cTn id="89" dur="500" fill="hold"/>
                                        <p:tgtEl>
                                          <p:spTgt spid="964775"/>
                                        </p:tgtEl>
                                        <p:attrNameLst>
                                          <p:attrName>ppt_w</p:attrName>
                                        </p:attrNameLst>
                                      </p:cBhvr>
                                      <p:tavLst>
                                        <p:tav tm="0">
                                          <p:val>
                                            <p:fltVal val="0"/>
                                          </p:val>
                                        </p:tav>
                                        <p:tav tm="100000">
                                          <p:val>
                                            <p:strVal val="#ppt_w"/>
                                          </p:val>
                                        </p:tav>
                                      </p:tavLst>
                                    </p:anim>
                                    <p:anim calcmode="lin" valueType="num">
                                      <p:cBhvr>
                                        <p:cTn id="90" dur="500" fill="hold"/>
                                        <p:tgtEl>
                                          <p:spTgt spid="9647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3" grpId="0"/>
      <p:bldP spid="964617" grpId="0"/>
      <p:bldP spid="964618" grpId="0"/>
      <p:bldP spid="964757" grpId="0"/>
      <p:bldP spid="964758" grpId="0"/>
      <p:bldP spid="96475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2151063" y="1550988"/>
            <a:ext cx="4899025" cy="2162175"/>
            <a:chOff x="1355" y="977"/>
            <a:chExt cx="3086" cy="1362"/>
          </a:xfrm>
        </p:grpSpPr>
        <p:grpSp>
          <p:nvGrpSpPr>
            <p:cNvPr id="39951" name="Group 4"/>
            <p:cNvGrpSpPr>
              <a:grpSpLocks/>
            </p:cNvGrpSpPr>
            <p:nvPr/>
          </p:nvGrpSpPr>
          <p:grpSpPr bwMode="auto">
            <a:xfrm>
              <a:off x="1355" y="977"/>
              <a:ext cx="3037" cy="1362"/>
              <a:chOff x="1416" y="1958"/>
              <a:chExt cx="3037" cy="1362"/>
            </a:xfrm>
          </p:grpSpPr>
          <p:grpSp>
            <p:nvGrpSpPr>
              <p:cNvPr id="39955" name="Group 5"/>
              <p:cNvGrpSpPr>
                <a:grpSpLocks/>
              </p:cNvGrpSpPr>
              <p:nvPr/>
            </p:nvGrpSpPr>
            <p:grpSpPr bwMode="auto">
              <a:xfrm>
                <a:off x="1422" y="1958"/>
                <a:ext cx="3030" cy="1362"/>
                <a:chOff x="1422" y="1958"/>
                <a:chExt cx="3030" cy="1362"/>
              </a:xfrm>
            </p:grpSpPr>
            <p:sp>
              <p:nvSpPr>
                <p:cNvPr id="39961" name="AutoShape 6"/>
                <p:cNvSpPr>
                  <a:spLocks noChangeArrowheads="1"/>
                </p:cNvSpPr>
                <p:nvPr/>
              </p:nvSpPr>
              <p:spPr bwMode="auto">
                <a:xfrm>
                  <a:off x="1422" y="1958"/>
                  <a:ext cx="3030" cy="370"/>
                </a:xfrm>
                <a:prstGeom prst="roundRect">
                  <a:avLst>
                    <a:gd name="adj" fmla="val 8958"/>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9962" name="AutoShape 7"/>
                <p:cNvSpPr>
                  <a:spLocks noChangeArrowheads="1"/>
                </p:cNvSpPr>
                <p:nvPr/>
              </p:nvSpPr>
              <p:spPr bwMode="auto">
                <a:xfrm>
                  <a:off x="1434" y="2024"/>
                  <a:ext cx="1056" cy="1296"/>
                </a:xfrm>
                <a:prstGeom prst="roundRect">
                  <a:avLst>
                    <a:gd name="adj" fmla="val 4167"/>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9963" name="AutoShape 8"/>
                <p:cNvSpPr>
                  <a:spLocks noChangeArrowheads="1"/>
                </p:cNvSpPr>
                <p:nvPr/>
              </p:nvSpPr>
              <p:spPr bwMode="auto">
                <a:xfrm>
                  <a:off x="1422" y="1960"/>
                  <a:ext cx="3030" cy="1360"/>
                </a:xfrm>
                <a:prstGeom prst="roundRect">
                  <a:avLst>
                    <a:gd name="adj" fmla="val 3713"/>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39956" name="Line 9"/>
              <p:cNvSpPr>
                <a:spLocks noChangeShapeType="1"/>
              </p:cNvSpPr>
              <p:nvPr/>
            </p:nvSpPr>
            <p:spPr bwMode="auto">
              <a:xfrm>
                <a:off x="3494" y="1960"/>
                <a:ext cx="0" cy="134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57" name="Line 10"/>
              <p:cNvSpPr>
                <a:spLocks noChangeShapeType="1"/>
              </p:cNvSpPr>
              <p:nvPr/>
            </p:nvSpPr>
            <p:spPr bwMode="auto">
              <a:xfrm rot="-5400000">
                <a:off x="2934" y="811"/>
                <a:ext cx="0" cy="303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58" name="Line 11"/>
              <p:cNvSpPr>
                <a:spLocks noChangeShapeType="1"/>
              </p:cNvSpPr>
              <p:nvPr/>
            </p:nvSpPr>
            <p:spPr bwMode="auto">
              <a:xfrm rot="-5400000">
                <a:off x="2935" y="1146"/>
                <a:ext cx="0" cy="302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59" name="Line 12"/>
              <p:cNvSpPr>
                <a:spLocks noChangeShapeType="1"/>
              </p:cNvSpPr>
              <p:nvPr/>
            </p:nvSpPr>
            <p:spPr bwMode="auto">
              <a:xfrm rot="-5400000">
                <a:off x="2938" y="1487"/>
                <a:ext cx="1" cy="3029"/>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60" name="Line 13"/>
              <p:cNvSpPr>
                <a:spLocks noChangeShapeType="1"/>
              </p:cNvSpPr>
              <p:nvPr/>
            </p:nvSpPr>
            <p:spPr bwMode="auto">
              <a:xfrm>
                <a:off x="2485" y="1964"/>
                <a:ext cx="0" cy="134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39952" name="Rectangle 23"/>
            <p:cNvSpPr>
              <a:spLocks noChangeArrowheads="1"/>
            </p:cNvSpPr>
            <p:nvPr/>
          </p:nvSpPr>
          <p:spPr bwMode="auto">
            <a:xfrm>
              <a:off x="3419" y="1015"/>
              <a:ext cx="10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lgn="ctr">
                <a:spcBef>
                  <a:spcPct val="20000"/>
                </a:spcBef>
              </a:pPr>
              <a:r>
                <a:rPr lang="en-GB" b="1"/>
                <a:t>Neutrons</a:t>
              </a:r>
            </a:p>
          </p:txBody>
        </p:sp>
        <p:sp>
          <p:nvSpPr>
            <p:cNvPr id="39953" name="Rectangle 24"/>
            <p:cNvSpPr>
              <a:spLocks noChangeArrowheads="1"/>
            </p:cNvSpPr>
            <p:nvPr/>
          </p:nvSpPr>
          <p:spPr bwMode="auto">
            <a:xfrm>
              <a:off x="2455" y="1015"/>
              <a:ext cx="9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lgn="ctr">
                <a:spcBef>
                  <a:spcPct val="20000"/>
                </a:spcBef>
              </a:pPr>
              <a:r>
                <a:rPr lang="en-GB" b="1"/>
                <a:t>Protons</a:t>
              </a:r>
            </a:p>
          </p:txBody>
        </p:sp>
        <p:sp>
          <p:nvSpPr>
            <p:cNvPr id="39954" name="Rectangle 25"/>
            <p:cNvSpPr>
              <a:spLocks noChangeArrowheads="1"/>
            </p:cNvSpPr>
            <p:nvPr/>
          </p:nvSpPr>
          <p:spPr bwMode="auto">
            <a:xfrm>
              <a:off x="1399" y="1015"/>
              <a:ext cx="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b="1"/>
                <a:t>Isotope</a:t>
              </a:r>
            </a:p>
          </p:txBody>
        </p:sp>
      </p:grpSp>
      <p:sp>
        <p:nvSpPr>
          <p:cNvPr id="39939" name="Rectangle 2"/>
          <p:cNvSpPr>
            <a:spLocks noGrp="1" noChangeArrowheads="1"/>
          </p:cNvSpPr>
          <p:nvPr>
            <p:ph type="title" idx="4294967295"/>
          </p:nvPr>
        </p:nvSpPr>
        <p:spPr/>
        <p:txBody>
          <a:bodyPr/>
          <a:lstStyle/>
          <a:p>
            <a:pPr eaLnBrk="1" hangingPunct="1"/>
            <a:r>
              <a:rPr lang="en-GB" smtClean="0"/>
              <a:t>Isotopes of carbon</a:t>
            </a:r>
          </a:p>
        </p:txBody>
      </p:sp>
      <p:sp>
        <p:nvSpPr>
          <p:cNvPr id="39940" name="Text Box 3"/>
          <p:cNvSpPr txBox="1">
            <a:spLocks noChangeArrowheads="1"/>
          </p:cNvSpPr>
          <p:nvPr/>
        </p:nvSpPr>
        <p:spPr bwMode="auto">
          <a:xfrm>
            <a:off x="563563" y="784225"/>
            <a:ext cx="858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There is also more than one isotope of carbon: </a:t>
            </a:r>
          </a:p>
        </p:txBody>
      </p:sp>
      <p:sp>
        <p:nvSpPr>
          <p:cNvPr id="966670" name="Rectangle 14"/>
          <p:cNvSpPr>
            <a:spLocks noChangeArrowheads="1"/>
          </p:cNvSpPr>
          <p:nvPr/>
        </p:nvSpPr>
        <p:spPr bwMode="auto">
          <a:xfrm>
            <a:off x="5487988" y="3209925"/>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361950">
              <a:spcBef>
                <a:spcPct val="20000"/>
              </a:spcBef>
            </a:pPr>
            <a:r>
              <a:rPr lang="en-GB" b="1"/>
              <a:t> 8</a:t>
            </a:r>
          </a:p>
        </p:txBody>
      </p:sp>
      <p:sp>
        <p:nvSpPr>
          <p:cNvPr id="966672" name="Rectangle 16"/>
          <p:cNvSpPr>
            <a:spLocks noChangeArrowheads="1"/>
          </p:cNvSpPr>
          <p:nvPr/>
        </p:nvSpPr>
        <p:spPr bwMode="auto">
          <a:xfrm>
            <a:off x="2211388" y="320992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baseline="30000"/>
              <a:t>14</a:t>
            </a:r>
            <a:r>
              <a:rPr lang="en-GB"/>
              <a:t>C</a:t>
            </a:r>
            <a:endParaRPr lang="en-GB" baseline="30000"/>
          </a:p>
        </p:txBody>
      </p:sp>
      <p:sp>
        <p:nvSpPr>
          <p:cNvPr id="966673" name="Rectangle 17"/>
          <p:cNvSpPr>
            <a:spLocks noChangeArrowheads="1"/>
          </p:cNvSpPr>
          <p:nvPr/>
        </p:nvSpPr>
        <p:spPr bwMode="auto">
          <a:xfrm>
            <a:off x="5503863" y="2657475"/>
            <a:ext cx="1127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450850">
              <a:spcBef>
                <a:spcPct val="20000"/>
              </a:spcBef>
            </a:pPr>
            <a:r>
              <a:rPr lang="en-GB" b="1"/>
              <a:t>7</a:t>
            </a:r>
          </a:p>
        </p:txBody>
      </p:sp>
      <p:sp>
        <p:nvSpPr>
          <p:cNvPr id="966674" name="Rectangle 18"/>
          <p:cNvSpPr>
            <a:spLocks noChangeArrowheads="1"/>
          </p:cNvSpPr>
          <p:nvPr/>
        </p:nvSpPr>
        <p:spPr bwMode="auto">
          <a:xfrm>
            <a:off x="3903663" y="2657475"/>
            <a:ext cx="16065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539750">
              <a:spcBef>
                <a:spcPct val="20000"/>
              </a:spcBef>
            </a:pPr>
            <a:r>
              <a:rPr lang="en-GB" b="1"/>
              <a:t>6</a:t>
            </a:r>
          </a:p>
        </p:txBody>
      </p:sp>
      <p:sp>
        <p:nvSpPr>
          <p:cNvPr id="966675" name="Rectangle 19"/>
          <p:cNvSpPr>
            <a:spLocks noChangeArrowheads="1"/>
          </p:cNvSpPr>
          <p:nvPr/>
        </p:nvSpPr>
        <p:spPr bwMode="auto">
          <a:xfrm>
            <a:off x="2220913" y="2657475"/>
            <a:ext cx="1460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baseline="30000"/>
              <a:t>13</a:t>
            </a:r>
            <a:r>
              <a:rPr lang="en-GB"/>
              <a:t>C</a:t>
            </a:r>
            <a:endParaRPr lang="en-GB" baseline="30000"/>
          </a:p>
        </p:txBody>
      </p:sp>
      <p:sp>
        <p:nvSpPr>
          <p:cNvPr id="966676" name="Rectangle 20"/>
          <p:cNvSpPr>
            <a:spLocks noChangeArrowheads="1"/>
          </p:cNvSpPr>
          <p:nvPr/>
        </p:nvSpPr>
        <p:spPr bwMode="auto">
          <a:xfrm>
            <a:off x="5503863" y="2151063"/>
            <a:ext cx="1139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266700">
              <a:spcBef>
                <a:spcPct val="20000"/>
              </a:spcBef>
            </a:pPr>
            <a:r>
              <a:rPr lang="en-GB" b="1"/>
              <a:t>  6</a:t>
            </a:r>
          </a:p>
        </p:txBody>
      </p:sp>
      <p:sp>
        <p:nvSpPr>
          <p:cNvPr id="966677" name="Rectangle 21"/>
          <p:cNvSpPr>
            <a:spLocks noChangeArrowheads="1"/>
          </p:cNvSpPr>
          <p:nvPr/>
        </p:nvSpPr>
        <p:spPr bwMode="auto">
          <a:xfrm>
            <a:off x="3903663" y="2151063"/>
            <a:ext cx="16065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628650" indent="-88900">
              <a:spcBef>
                <a:spcPct val="20000"/>
              </a:spcBef>
            </a:pPr>
            <a:r>
              <a:rPr lang="en-GB" b="1"/>
              <a:t>6</a:t>
            </a:r>
          </a:p>
        </p:txBody>
      </p:sp>
      <p:sp>
        <p:nvSpPr>
          <p:cNvPr id="966678" name="Rectangle 22"/>
          <p:cNvSpPr>
            <a:spLocks noChangeArrowheads="1"/>
          </p:cNvSpPr>
          <p:nvPr/>
        </p:nvSpPr>
        <p:spPr bwMode="auto">
          <a:xfrm>
            <a:off x="2220913" y="2151063"/>
            <a:ext cx="14097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a:spcBef>
                <a:spcPct val="20000"/>
              </a:spcBef>
            </a:pPr>
            <a:r>
              <a:rPr lang="en-GB" baseline="30000"/>
              <a:t>12</a:t>
            </a:r>
            <a:r>
              <a:rPr lang="en-GB"/>
              <a:t>C</a:t>
            </a:r>
            <a:endParaRPr lang="en-GB" baseline="30000"/>
          </a:p>
        </p:txBody>
      </p:sp>
      <p:sp>
        <p:nvSpPr>
          <p:cNvPr id="966682" name="Text Box 26"/>
          <p:cNvSpPr txBox="1">
            <a:spLocks noChangeArrowheads="1"/>
          </p:cNvSpPr>
          <p:nvPr/>
        </p:nvSpPr>
        <p:spPr bwMode="auto">
          <a:xfrm>
            <a:off x="565150" y="4175125"/>
            <a:ext cx="85836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All isotopes of carbon have 6 protons and so have 6 electrons. </a:t>
            </a:r>
          </a:p>
          <a:p>
            <a:pPr eaLnBrk="1" hangingPunct="1"/>
            <a:r>
              <a:rPr lang="en-GB"/>
              <a:t>Because chemical reactivity depends on the number of electrons the reactivity of the isotopes of carbon is identical.</a:t>
            </a:r>
          </a:p>
        </p:txBody>
      </p:sp>
      <p:sp>
        <p:nvSpPr>
          <p:cNvPr id="966683" name="Rectangle 27"/>
          <p:cNvSpPr>
            <a:spLocks noChangeArrowheads="1"/>
          </p:cNvSpPr>
          <p:nvPr/>
        </p:nvSpPr>
        <p:spPr bwMode="auto">
          <a:xfrm>
            <a:off x="3903663" y="3216275"/>
            <a:ext cx="16065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6000" tIns="46800" rIns="126000" bIns="46800" anchor="ctr"/>
          <a:lstStyle/>
          <a:p>
            <a:pPr marL="539750">
              <a:spcBef>
                <a:spcPct val="20000"/>
              </a:spcBef>
            </a:pPr>
            <a:r>
              <a:rPr lang="en-GB" b="1"/>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66678"/>
                                        </p:tgtEl>
                                        <p:attrNameLst>
                                          <p:attrName>style.visibility</p:attrName>
                                        </p:attrNameLst>
                                      </p:cBhvr>
                                      <p:to>
                                        <p:strVal val="visible"/>
                                      </p:to>
                                    </p:set>
                                    <p:animEffect transition="in" filter="dissolve">
                                      <p:cBhvr>
                                        <p:cTn id="11" dur="500"/>
                                        <p:tgtEl>
                                          <p:spTgt spid="96667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66675"/>
                                        </p:tgtEl>
                                        <p:attrNameLst>
                                          <p:attrName>style.visibility</p:attrName>
                                        </p:attrNameLst>
                                      </p:cBhvr>
                                      <p:to>
                                        <p:strVal val="visible"/>
                                      </p:to>
                                    </p:set>
                                    <p:animEffect transition="in" filter="dissolve">
                                      <p:cBhvr>
                                        <p:cTn id="15" dur="500"/>
                                        <p:tgtEl>
                                          <p:spTgt spid="96667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66672"/>
                                        </p:tgtEl>
                                        <p:attrNameLst>
                                          <p:attrName>style.visibility</p:attrName>
                                        </p:attrNameLst>
                                      </p:cBhvr>
                                      <p:to>
                                        <p:strVal val="visible"/>
                                      </p:to>
                                    </p:set>
                                    <p:animEffect transition="in" filter="dissolve">
                                      <p:cBhvr>
                                        <p:cTn id="19" dur="500"/>
                                        <p:tgtEl>
                                          <p:spTgt spid="9666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66677"/>
                                        </p:tgtEl>
                                        <p:attrNameLst>
                                          <p:attrName>style.visibility</p:attrName>
                                        </p:attrNameLst>
                                      </p:cBhvr>
                                      <p:to>
                                        <p:strVal val="visible"/>
                                      </p:to>
                                    </p:set>
                                    <p:anim calcmode="lin" valueType="num">
                                      <p:cBhvr additive="base">
                                        <p:cTn id="24" dur="500" fill="hold"/>
                                        <p:tgtEl>
                                          <p:spTgt spid="966677"/>
                                        </p:tgtEl>
                                        <p:attrNameLst>
                                          <p:attrName>ppt_x</p:attrName>
                                        </p:attrNameLst>
                                      </p:cBhvr>
                                      <p:tavLst>
                                        <p:tav tm="0">
                                          <p:val>
                                            <p:strVal val="1+#ppt_w/2"/>
                                          </p:val>
                                        </p:tav>
                                        <p:tav tm="100000">
                                          <p:val>
                                            <p:strVal val="#ppt_x"/>
                                          </p:val>
                                        </p:tav>
                                      </p:tavLst>
                                    </p:anim>
                                    <p:anim calcmode="lin" valueType="num">
                                      <p:cBhvr additive="base">
                                        <p:cTn id="25" dur="500" fill="hold"/>
                                        <p:tgtEl>
                                          <p:spTgt spid="96667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966676"/>
                                        </p:tgtEl>
                                        <p:attrNameLst>
                                          <p:attrName>style.visibility</p:attrName>
                                        </p:attrNameLst>
                                      </p:cBhvr>
                                      <p:to>
                                        <p:strVal val="visible"/>
                                      </p:to>
                                    </p:set>
                                    <p:anim calcmode="lin" valueType="num">
                                      <p:cBhvr additive="base">
                                        <p:cTn id="29" dur="500" fill="hold"/>
                                        <p:tgtEl>
                                          <p:spTgt spid="966676"/>
                                        </p:tgtEl>
                                        <p:attrNameLst>
                                          <p:attrName>ppt_x</p:attrName>
                                        </p:attrNameLst>
                                      </p:cBhvr>
                                      <p:tavLst>
                                        <p:tav tm="0">
                                          <p:val>
                                            <p:strVal val="1+#ppt_w/2"/>
                                          </p:val>
                                        </p:tav>
                                        <p:tav tm="100000">
                                          <p:val>
                                            <p:strVal val="#ppt_x"/>
                                          </p:val>
                                        </p:tav>
                                      </p:tavLst>
                                    </p:anim>
                                    <p:anim calcmode="lin" valueType="num">
                                      <p:cBhvr additive="base">
                                        <p:cTn id="30" dur="500" fill="hold"/>
                                        <p:tgtEl>
                                          <p:spTgt spid="96667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66674"/>
                                        </p:tgtEl>
                                        <p:attrNameLst>
                                          <p:attrName>style.visibility</p:attrName>
                                        </p:attrNameLst>
                                      </p:cBhvr>
                                      <p:to>
                                        <p:strVal val="visible"/>
                                      </p:to>
                                    </p:set>
                                    <p:anim calcmode="lin" valueType="num">
                                      <p:cBhvr additive="base">
                                        <p:cTn id="35" dur="500" fill="hold"/>
                                        <p:tgtEl>
                                          <p:spTgt spid="966674"/>
                                        </p:tgtEl>
                                        <p:attrNameLst>
                                          <p:attrName>ppt_x</p:attrName>
                                        </p:attrNameLst>
                                      </p:cBhvr>
                                      <p:tavLst>
                                        <p:tav tm="0">
                                          <p:val>
                                            <p:strVal val="1+#ppt_w/2"/>
                                          </p:val>
                                        </p:tav>
                                        <p:tav tm="100000">
                                          <p:val>
                                            <p:strVal val="#ppt_x"/>
                                          </p:val>
                                        </p:tav>
                                      </p:tavLst>
                                    </p:anim>
                                    <p:anim calcmode="lin" valueType="num">
                                      <p:cBhvr additive="base">
                                        <p:cTn id="36" dur="500" fill="hold"/>
                                        <p:tgtEl>
                                          <p:spTgt spid="96667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966673"/>
                                        </p:tgtEl>
                                        <p:attrNameLst>
                                          <p:attrName>style.visibility</p:attrName>
                                        </p:attrNameLst>
                                      </p:cBhvr>
                                      <p:to>
                                        <p:strVal val="visible"/>
                                      </p:to>
                                    </p:set>
                                    <p:anim calcmode="lin" valueType="num">
                                      <p:cBhvr additive="base">
                                        <p:cTn id="40" dur="500" fill="hold"/>
                                        <p:tgtEl>
                                          <p:spTgt spid="966673"/>
                                        </p:tgtEl>
                                        <p:attrNameLst>
                                          <p:attrName>ppt_x</p:attrName>
                                        </p:attrNameLst>
                                      </p:cBhvr>
                                      <p:tavLst>
                                        <p:tav tm="0">
                                          <p:val>
                                            <p:strVal val="1+#ppt_w/2"/>
                                          </p:val>
                                        </p:tav>
                                        <p:tav tm="100000">
                                          <p:val>
                                            <p:strVal val="#ppt_x"/>
                                          </p:val>
                                        </p:tav>
                                      </p:tavLst>
                                    </p:anim>
                                    <p:anim calcmode="lin" valueType="num">
                                      <p:cBhvr additive="base">
                                        <p:cTn id="41" dur="500" fill="hold"/>
                                        <p:tgtEl>
                                          <p:spTgt spid="966673"/>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66683"/>
                                        </p:tgtEl>
                                        <p:attrNameLst>
                                          <p:attrName>style.visibility</p:attrName>
                                        </p:attrNameLst>
                                      </p:cBhvr>
                                      <p:to>
                                        <p:strVal val="visible"/>
                                      </p:to>
                                    </p:set>
                                    <p:anim calcmode="lin" valueType="num">
                                      <p:cBhvr additive="base">
                                        <p:cTn id="46" dur="500" fill="hold"/>
                                        <p:tgtEl>
                                          <p:spTgt spid="966683"/>
                                        </p:tgtEl>
                                        <p:attrNameLst>
                                          <p:attrName>ppt_x</p:attrName>
                                        </p:attrNameLst>
                                      </p:cBhvr>
                                      <p:tavLst>
                                        <p:tav tm="0">
                                          <p:val>
                                            <p:strVal val="1+#ppt_w/2"/>
                                          </p:val>
                                        </p:tav>
                                        <p:tav tm="100000">
                                          <p:val>
                                            <p:strVal val="#ppt_x"/>
                                          </p:val>
                                        </p:tav>
                                      </p:tavLst>
                                    </p:anim>
                                    <p:anim calcmode="lin" valueType="num">
                                      <p:cBhvr additive="base">
                                        <p:cTn id="47" dur="500" fill="hold"/>
                                        <p:tgtEl>
                                          <p:spTgt spid="966683"/>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966670"/>
                                        </p:tgtEl>
                                        <p:attrNameLst>
                                          <p:attrName>style.visibility</p:attrName>
                                        </p:attrNameLst>
                                      </p:cBhvr>
                                      <p:to>
                                        <p:strVal val="visible"/>
                                      </p:to>
                                    </p:set>
                                    <p:anim calcmode="lin" valueType="num">
                                      <p:cBhvr additive="base">
                                        <p:cTn id="51" dur="500" fill="hold"/>
                                        <p:tgtEl>
                                          <p:spTgt spid="966670"/>
                                        </p:tgtEl>
                                        <p:attrNameLst>
                                          <p:attrName>ppt_x</p:attrName>
                                        </p:attrNameLst>
                                      </p:cBhvr>
                                      <p:tavLst>
                                        <p:tav tm="0">
                                          <p:val>
                                            <p:strVal val="1+#ppt_w/2"/>
                                          </p:val>
                                        </p:tav>
                                        <p:tav tm="100000">
                                          <p:val>
                                            <p:strVal val="#ppt_x"/>
                                          </p:val>
                                        </p:tav>
                                      </p:tavLst>
                                    </p:anim>
                                    <p:anim calcmode="lin" valueType="num">
                                      <p:cBhvr additive="base">
                                        <p:cTn id="52" dur="500" fill="hold"/>
                                        <p:tgtEl>
                                          <p:spTgt spid="966670"/>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66682">
                                            <p:txEl>
                                              <p:pRg st="0" end="0"/>
                                            </p:txEl>
                                          </p:spTgt>
                                        </p:tgtEl>
                                        <p:attrNameLst>
                                          <p:attrName>style.visibility</p:attrName>
                                        </p:attrNameLst>
                                      </p:cBhvr>
                                      <p:to>
                                        <p:strVal val="visible"/>
                                      </p:to>
                                    </p:set>
                                    <p:animEffect transition="in" filter="dissolve">
                                      <p:cBhvr>
                                        <p:cTn id="57" dur="500"/>
                                        <p:tgtEl>
                                          <p:spTgt spid="966682">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966682">
                                            <p:txEl>
                                              <p:pRg st="1" end="1"/>
                                            </p:txEl>
                                          </p:spTgt>
                                        </p:tgtEl>
                                        <p:attrNameLst>
                                          <p:attrName>style.visibility</p:attrName>
                                        </p:attrNameLst>
                                      </p:cBhvr>
                                      <p:to>
                                        <p:strVal val="visible"/>
                                      </p:to>
                                    </p:set>
                                    <p:animEffect transition="in" filter="dissolve">
                                      <p:cBhvr>
                                        <p:cTn id="62" dur="500"/>
                                        <p:tgtEl>
                                          <p:spTgt spid="9666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0" grpId="0"/>
      <p:bldP spid="966672" grpId="0"/>
      <p:bldP spid="966673" grpId="0"/>
      <p:bldP spid="966674" grpId="0"/>
      <p:bldP spid="966675" grpId="0"/>
      <p:bldP spid="966676" grpId="0"/>
      <p:bldP spid="966677" grpId="0"/>
      <p:bldP spid="966678" grpId="0"/>
      <p:bldP spid="96668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GB" smtClean="0"/>
              <a:t>‘Weighing’ atoms</a:t>
            </a:r>
          </a:p>
        </p:txBody>
      </p:sp>
      <p:sp>
        <p:nvSpPr>
          <p:cNvPr id="40963" name="Text Box 3"/>
          <p:cNvSpPr txBox="1">
            <a:spLocks noChangeArrowheads="1"/>
          </p:cNvSpPr>
          <p:nvPr/>
        </p:nvSpPr>
        <p:spPr bwMode="auto">
          <a:xfrm>
            <a:off x="563563" y="784225"/>
            <a:ext cx="85836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solidFill>
                  <a:srgbClr val="FF6600"/>
                </a:solidFill>
              </a:rPr>
              <a:t>Mass spectrometry</a:t>
            </a:r>
            <a:r>
              <a:rPr lang="en-GB"/>
              <a:t> is an accurate instrumental technique used to determine the </a:t>
            </a:r>
            <a:r>
              <a:rPr lang="en-GB" b="1">
                <a:solidFill>
                  <a:srgbClr val="FF6600"/>
                </a:solidFill>
              </a:rPr>
              <a:t>relative isotopic mass</a:t>
            </a:r>
            <a:r>
              <a:rPr lang="en-GB"/>
              <a:t> (mass of each individual isotope relative to carbon-12) and the relative abundance for each isotope. From this, the </a:t>
            </a:r>
            <a:r>
              <a:rPr lang="en-GB" b="1">
                <a:solidFill>
                  <a:srgbClr val="FF6600"/>
                </a:solidFill>
              </a:rPr>
              <a:t>relative atomic mass</a:t>
            </a:r>
            <a:r>
              <a:rPr lang="en-GB"/>
              <a:t> of the element can be calculated.</a:t>
            </a:r>
          </a:p>
        </p:txBody>
      </p:sp>
      <p:sp>
        <p:nvSpPr>
          <p:cNvPr id="968710" name="Text Box 6"/>
          <p:cNvSpPr txBox="1">
            <a:spLocks noChangeArrowheads="1"/>
          </p:cNvSpPr>
          <p:nvPr/>
        </p:nvSpPr>
        <p:spPr bwMode="auto">
          <a:xfrm>
            <a:off x="5232400" y="2916238"/>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Clr>
                <a:srgbClr val="FF6600"/>
              </a:buClr>
              <a:buSzPct val="80000"/>
              <a:buFont typeface="Wingdings" pitchFamily="2" charset="2"/>
              <a:buNone/>
            </a:pPr>
            <a:r>
              <a:rPr lang="en-GB"/>
              <a:t>Some uses of mass spectrometry include:</a:t>
            </a:r>
          </a:p>
        </p:txBody>
      </p:sp>
      <p:sp>
        <p:nvSpPr>
          <p:cNvPr id="968711" name="Text Box 7"/>
          <p:cNvSpPr txBox="1">
            <a:spLocks noChangeArrowheads="1"/>
          </p:cNvSpPr>
          <p:nvPr/>
        </p:nvSpPr>
        <p:spPr bwMode="auto">
          <a:xfrm>
            <a:off x="5232400" y="3984625"/>
            <a:ext cx="3581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Clr>
                <a:srgbClr val="FF6600"/>
              </a:buClr>
              <a:buSzPct val="80000"/>
              <a:buFont typeface="Wingdings" pitchFamily="2" charset="2"/>
              <a:buChar char="l"/>
            </a:pPr>
            <a:r>
              <a:rPr lang="en-GB"/>
              <a:t>carbon-14 dating</a:t>
            </a:r>
          </a:p>
          <a:p>
            <a:pPr eaLnBrk="1" hangingPunct="1">
              <a:buClr>
                <a:srgbClr val="FF6600"/>
              </a:buClr>
              <a:buSzPct val="80000"/>
              <a:buFont typeface="Wingdings" pitchFamily="2" charset="2"/>
              <a:buChar char="l"/>
            </a:pPr>
            <a:r>
              <a:rPr lang="en-GB"/>
              <a:t>detecting illegal drugs </a:t>
            </a:r>
          </a:p>
          <a:p>
            <a:pPr eaLnBrk="1" hangingPunct="1">
              <a:buClr>
                <a:srgbClr val="FF6600"/>
              </a:buClr>
              <a:buSzPct val="80000"/>
              <a:buFont typeface="Wingdings" pitchFamily="2" charset="2"/>
              <a:buChar char="l"/>
            </a:pPr>
            <a:r>
              <a:rPr lang="en-GB"/>
              <a:t>forensic science</a:t>
            </a:r>
          </a:p>
          <a:p>
            <a:pPr eaLnBrk="1" hangingPunct="1">
              <a:buClr>
                <a:srgbClr val="FF6600"/>
              </a:buClr>
              <a:buSzPct val="80000"/>
              <a:buFont typeface="Wingdings" pitchFamily="2" charset="2"/>
              <a:buChar char="l"/>
            </a:pPr>
            <a:r>
              <a:rPr lang="en-GB"/>
              <a:t>space exploration.</a:t>
            </a:r>
          </a:p>
        </p:txBody>
      </p:sp>
      <p:pic>
        <p:nvPicPr>
          <p:cNvPr id="968715" name="Picture 11" descr="mass-spect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903538"/>
            <a:ext cx="43402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68715"/>
                                        </p:tgtEl>
                                        <p:attrNameLst>
                                          <p:attrName>style.visibility</p:attrName>
                                        </p:attrNameLst>
                                      </p:cBhvr>
                                      <p:to>
                                        <p:strVal val="visible"/>
                                      </p:to>
                                    </p:set>
                                    <p:animEffect transition="in" filter="wipe(left)">
                                      <p:cBhvr>
                                        <p:cTn id="7" dur="500"/>
                                        <p:tgtEl>
                                          <p:spTgt spid="968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8710"/>
                                        </p:tgtEl>
                                        <p:attrNameLst>
                                          <p:attrName>style.visibility</p:attrName>
                                        </p:attrNameLst>
                                      </p:cBhvr>
                                      <p:to>
                                        <p:strVal val="visible"/>
                                      </p:to>
                                    </p:set>
                                    <p:animEffect transition="in" filter="dissolve">
                                      <p:cBhvr>
                                        <p:cTn id="12" dur="500"/>
                                        <p:tgtEl>
                                          <p:spTgt spid="96871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68711">
                                            <p:txEl>
                                              <p:pRg st="0" end="0"/>
                                            </p:txEl>
                                          </p:spTgt>
                                        </p:tgtEl>
                                        <p:attrNameLst>
                                          <p:attrName>style.visibility</p:attrName>
                                        </p:attrNameLst>
                                      </p:cBhvr>
                                      <p:to>
                                        <p:strVal val="visible"/>
                                      </p:to>
                                    </p:set>
                                    <p:animEffect transition="in" filter="dissolve">
                                      <p:cBhvr>
                                        <p:cTn id="16" dur="500"/>
                                        <p:tgtEl>
                                          <p:spTgt spid="968711">
                                            <p:txEl>
                                              <p:pRg st="0" end="0"/>
                                            </p:txEl>
                                          </p:spTgt>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968711">
                                            <p:txEl>
                                              <p:pRg st="1" end="1"/>
                                            </p:txEl>
                                          </p:spTgt>
                                        </p:tgtEl>
                                        <p:attrNameLst>
                                          <p:attrName>style.visibility</p:attrName>
                                        </p:attrNameLst>
                                      </p:cBhvr>
                                      <p:to>
                                        <p:strVal val="visible"/>
                                      </p:to>
                                    </p:set>
                                    <p:animEffect transition="in" filter="dissolve">
                                      <p:cBhvr>
                                        <p:cTn id="20" dur="500"/>
                                        <p:tgtEl>
                                          <p:spTgt spid="968711">
                                            <p:txEl>
                                              <p:pRg st="1" end="1"/>
                                            </p:txEl>
                                          </p:spTgt>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968711">
                                            <p:txEl>
                                              <p:pRg st="2" end="2"/>
                                            </p:txEl>
                                          </p:spTgt>
                                        </p:tgtEl>
                                        <p:attrNameLst>
                                          <p:attrName>style.visibility</p:attrName>
                                        </p:attrNameLst>
                                      </p:cBhvr>
                                      <p:to>
                                        <p:strVal val="visible"/>
                                      </p:to>
                                    </p:set>
                                    <p:animEffect transition="in" filter="dissolve">
                                      <p:cBhvr>
                                        <p:cTn id="24" dur="500"/>
                                        <p:tgtEl>
                                          <p:spTgt spid="968711">
                                            <p:txEl>
                                              <p:pRg st="2" end="2"/>
                                            </p:txEl>
                                          </p:spTgt>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968711">
                                            <p:txEl>
                                              <p:pRg st="3" end="3"/>
                                            </p:txEl>
                                          </p:spTgt>
                                        </p:tgtEl>
                                        <p:attrNameLst>
                                          <p:attrName>style.visibility</p:attrName>
                                        </p:attrNameLst>
                                      </p:cBhvr>
                                      <p:to>
                                        <p:strVal val="visible"/>
                                      </p:to>
                                    </p:set>
                                    <p:animEffect transition="in" filter="dissolve">
                                      <p:cBhvr>
                                        <p:cTn id="28" dur="500"/>
                                        <p:tgtEl>
                                          <p:spTgt spid="9687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0" grpId="0"/>
      <p:bldP spid="9687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Mass spectrometry</a:t>
            </a:r>
          </a:p>
        </p:txBody>
      </p:sp>
    </p:spTree>
    <p:controls>
      <mc:AlternateContent xmlns:mc="http://schemas.openxmlformats.org/markup-compatibility/2006">
        <mc:Choice xmlns:v="urn:schemas-microsoft-com:vml" Requires="v">
          <p:control spid="1026"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pPr eaLnBrk="1" hangingPunct="1"/>
            <a:r>
              <a:rPr lang="en-GB" smtClean="0"/>
              <a:t>Process of mass spectrometry</a:t>
            </a:r>
          </a:p>
        </p:txBody>
      </p:sp>
    </p:spTree>
    <p:controls>
      <mc:AlternateContent xmlns:mc="http://schemas.openxmlformats.org/markup-compatibility/2006">
        <mc:Choice xmlns:v="urn:schemas-microsoft-com:vml" Requires="v">
          <p:control spid="2050"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p:txBody>
          <a:bodyPr/>
          <a:lstStyle/>
          <a:p>
            <a:pPr eaLnBrk="1" hangingPunct="1"/>
            <a:r>
              <a:rPr lang="en-GB" smtClean="0"/>
              <a:t>Mass spectra of diatomic elements</a:t>
            </a:r>
          </a:p>
        </p:txBody>
      </p:sp>
    </p:spTree>
    <p:controls>
      <mc:AlternateContent xmlns:mc="http://schemas.openxmlformats.org/markup-compatibility/2006">
        <mc:Choice xmlns:v="urn:schemas-microsoft-com:vml" Requires="v">
          <p:control spid="3074" r:id="rId2" imgW="8699841" imgH="5308975"/>
        </mc:Choice>
        <mc:Fallback>
          <p:control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27558</TotalTime>
  <Words>1234</Words>
  <Application>Microsoft Office PowerPoint</Application>
  <PresentationFormat>On-screen Show (4:3)</PresentationFormat>
  <Paragraphs>166</Paragraphs>
  <Slides>13</Slides>
  <Notes>13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Wingdings</vt:lpstr>
      <vt:lpstr>Default Design</vt:lpstr>
      <vt:lpstr>Custom Design</vt:lpstr>
      <vt:lpstr>1_Custom Design</vt:lpstr>
      <vt:lpstr>2_Custom Design</vt:lpstr>
      <vt:lpstr>3_Custom Design</vt:lpstr>
      <vt:lpstr>1_Default Design</vt:lpstr>
      <vt:lpstr>Subatomic particles</vt:lpstr>
      <vt:lpstr>Atomic number and mass number</vt:lpstr>
      <vt:lpstr>What are isotopes?</vt:lpstr>
      <vt:lpstr>Isotopes of chlorine</vt:lpstr>
      <vt:lpstr>Isotopes of carbon</vt:lpstr>
      <vt:lpstr>‘Weighing’ atoms</vt:lpstr>
      <vt:lpstr>Mass spectrometry</vt:lpstr>
      <vt:lpstr>Process of mass spectrometry</vt:lpstr>
      <vt:lpstr>Mass spectra of diatomic elements</vt:lpstr>
      <vt:lpstr>Process of mass spectrometry</vt:lpstr>
      <vt:lpstr>What is relative atomic mass?</vt:lpstr>
      <vt:lpstr>Using mass spectra to calculate Ar</vt:lpstr>
      <vt:lpstr>Calculating 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Atomic Structure</dc:title>
  <dc:subject>AS Chemistry</dc:subject>
  <dc:creator>Boardworks Ltd</dc:creator>
  <cp:lastModifiedBy>Teacher E-Solutions</cp:lastModifiedBy>
  <cp:revision>691</cp:revision>
  <dcterms:created xsi:type="dcterms:W3CDTF">2003-09-13T07:39:42Z</dcterms:created>
  <dcterms:modified xsi:type="dcterms:W3CDTF">2019-01-18T16:38:31Z</dcterms:modified>
</cp:coreProperties>
</file>