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8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74" r:id="rId9"/>
    <p:sldId id="275" r:id="rId10"/>
    <p:sldId id="293" r:id="rId11"/>
    <p:sldId id="277" r:id="rId12"/>
    <p:sldId id="29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0929"/>
  </p:normalViewPr>
  <p:slideViewPr>
    <p:cSldViewPr>
      <p:cViewPr varScale="1">
        <p:scale>
          <a:sx n="41" d="100"/>
          <a:sy n="41" d="100"/>
        </p:scale>
        <p:origin x="-6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CDDA4F-D44E-4E00-84B5-F93102016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048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1905000"/>
            <a:ext cx="8229600" cy="42672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F75A-3302-4F06-9068-605725D39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890A-CB7C-4D91-AA09-E96256E9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00B5-9B54-485A-AD24-584CBEEBE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9ACA-E2EB-46BF-9048-15DB7B78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6829-CAFC-4D00-9474-DBD3A097E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D9AA-8CB6-4ACD-A1DD-299B20416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0A66D-05EE-4897-9D77-D5C470E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BDAD-4A56-4548-AD79-744DB9CC0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7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5653D-0BA8-4512-A513-5A95A55CB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1861-0832-4B90-A30B-9D5D2BD1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998-EC81-4F8D-9A4E-50A512B55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BB25FC75-7184-4BB3-8D13-5ABF94A8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81" grpId="0" build="p" bldLvl="5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fol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folHlink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fol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folHlink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fol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fol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fol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dompier\My%20Documents\ChmPhyPP\The_Periodic_Table__Atomic_Structure_of_Elements.as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0772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chemeClr val="folHlink"/>
              </a:solidFill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47800" y="2643188"/>
            <a:ext cx="5867400" cy="352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The</a:t>
            </a:r>
          </a:p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Periodic</a:t>
            </a:r>
          </a:p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Lewis Dot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electron dot diagram, where each dot represents a valence electron</a:t>
            </a:r>
          </a:p>
          <a:p>
            <a:pPr eaLnBrk="1" hangingPunct="1">
              <a:buFontTx/>
              <a:buNone/>
            </a:pPr>
            <a:r>
              <a:rPr lang="en-US" smtClean="0"/>
              <a:t>		ex.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Practice Problems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Br				K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Be				Al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5791200"/>
          </a:xfrm>
        </p:spPr>
        <p:txBody>
          <a:bodyPr/>
          <a:lstStyle/>
          <a:p>
            <a:pPr eaLnBrk="1" hangingPunct="1"/>
            <a:r>
              <a:rPr lang="en-US" sz="2800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an atom or group of atoms that has a positive or  negative </a:t>
            </a:r>
            <a:r>
              <a:rPr lang="en-US" u="sng" smtClean="0"/>
              <a:t>charge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ex. </a:t>
            </a:r>
            <a:r>
              <a:rPr lang="en-US" u="sng" smtClean="0"/>
              <a:t>Cl</a:t>
            </a:r>
            <a:r>
              <a:rPr lang="en-US" u="sng" baseline="30000" smtClean="0"/>
              <a:t>-</a:t>
            </a:r>
            <a:r>
              <a:rPr lang="en-US" u="sng" smtClean="0"/>
              <a:t>, Ca</a:t>
            </a:r>
            <a:r>
              <a:rPr lang="en-US" u="sng" baseline="30000" smtClean="0"/>
              <a:t>2+</a:t>
            </a:r>
          </a:p>
          <a:p>
            <a:pPr eaLnBrk="1" hangingPunct="1">
              <a:buFont typeface="Wingdings" pitchFamily="2" charset="2"/>
              <a:buNone/>
            </a:pPr>
            <a:endParaRPr lang="en-US" u="sng" smtClean="0"/>
          </a:p>
          <a:p>
            <a:pPr eaLnBrk="1" hangingPunct="1"/>
            <a:r>
              <a:rPr lang="en-US" smtClean="0"/>
              <a:t> </a:t>
            </a:r>
            <a:r>
              <a:rPr lang="en-US" b="1" smtClean="0"/>
              <a:t>Formation of 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atom gains or loses </a:t>
            </a:r>
            <a:r>
              <a:rPr lang="en-US" u="sng" smtClean="0"/>
              <a:t>electrons</a:t>
            </a:r>
            <a:r>
              <a:rPr lang="en-US" smtClean="0"/>
              <a:t> (protons   electrons)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atom is no longer neutral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become a </a:t>
            </a:r>
            <a:r>
              <a:rPr lang="en-US" u="sng" smtClean="0"/>
              <a:t>cation</a:t>
            </a:r>
            <a:r>
              <a:rPr lang="en-US" smtClean="0"/>
              <a:t> or an </a:t>
            </a:r>
            <a:r>
              <a:rPr lang="en-US" u="sng" smtClean="0"/>
              <a:t>anion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</a:t>
            </a:r>
            <a:endParaRPr lang="en-US" i="1" baseline="30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Ions Cont.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		</a:t>
            </a:r>
            <a:r>
              <a:rPr lang="en-US" smtClean="0"/>
              <a:t>- cation (+): </a:t>
            </a:r>
            <a:r>
              <a:rPr lang="en-US" u="sng" smtClean="0"/>
              <a:t>lost</a:t>
            </a:r>
            <a:r>
              <a:rPr lang="en-US" smtClean="0"/>
              <a:t> electrons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- now name of atom + </a:t>
            </a:r>
            <a:r>
              <a:rPr lang="en-US" i="1" smtClean="0"/>
              <a:t>ion</a:t>
            </a:r>
            <a:r>
              <a:rPr lang="en-US" smtClean="0"/>
              <a:t> : sodium </a:t>
            </a:r>
            <a:r>
              <a:rPr lang="en-US" i="1" smtClean="0"/>
              <a:t>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anion (-): </a:t>
            </a:r>
            <a:r>
              <a:rPr lang="en-US" u="sng" smtClean="0"/>
              <a:t>gained</a:t>
            </a:r>
            <a:r>
              <a:rPr lang="en-US" smtClean="0"/>
              <a:t> electrons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aseline="30000" smtClean="0"/>
              <a:t>		</a:t>
            </a:r>
            <a:r>
              <a:rPr lang="en-US" smtClean="0"/>
              <a:t>	- now ends in </a:t>
            </a:r>
            <a:r>
              <a:rPr lang="en-US" i="1" u="sng" smtClean="0"/>
              <a:t>ide</a:t>
            </a:r>
            <a:r>
              <a:rPr lang="en-US" smtClean="0"/>
              <a:t>: </a:t>
            </a:r>
            <a:r>
              <a:rPr lang="en-US" u="sng" smtClean="0"/>
              <a:t>Chlor</a:t>
            </a:r>
            <a:r>
              <a:rPr lang="en-US" i="1" u="sng" smtClean="0"/>
              <a:t>ide</a:t>
            </a:r>
            <a:endParaRPr lang="en-US" i="1" u="sng" baseline="30000" smtClean="0"/>
          </a:p>
          <a:p>
            <a:pPr eaLnBrk="1" hangingPunct="1"/>
            <a:endParaRPr lang="en-US" u="sng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Organizing the Elements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eaLnBrk="1" hangingPunct="1"/>
            <a:r>
              <a:rPr lang="en-US" b="1" smtClean="0"/>
              <a:t> Atomic Radii: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u="sng" smtClean="0"/>
              <a:t>half</a:t>
            </a:r>
            <a:r>
              <a:rPr lang="en-US" smtClean="0"/>
              <a:t> the </a:t>
            </a:r>
            <a:r>
              <a:rPr lang="en-US" u="sng" smtClean="0"/>
              <a:t>distance</a:t>
            </a:r>
            <a:r>
              <a:rPr lang="en-US" smtClean="0"/>
              <a:t> between the nuclei of the same atoms </a:t>
            </a:r>
            <a:r>
              <a:rPr lang="en-US" u="sng" smtClean="0"/>
              <a:t>bonded</a:t>
            </a:r>
            <a:r>
              <a:rPr lang="en-US" smtClean="0"/>
              <a:t> together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</a:p>
        </p:txBody>
      </p:sp>
      <p:pic>
        <p:nvPicPr>
          <p:cNvPr id="15364" name="Picture 4" descr="5D0A56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3764" r="61177" b="81523"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Trends of the Atomic Radii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mtClean="0"/>
              <a:t>- at certain intervals, atomic radii is dramatically </a:t>
            </a:r>
            <a:r>
              <a:rPr lang="en-US" u="sng" smtClean="0"/>
              <a:t>greater</a:t>
            </a:r>
            <a:r>
              <a:rPr lang="en-US" smtClean="0"/>
              <a:t> than that of the previous element</a:t>
            </a:r>
          </a:p>
        </p:txBody>
      </p:sp>
      <p:pic>
        <p:nvPicPr>
          <p:cNvPr id="16388" name="Picture 4" descr="3D7A0F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20216" r="19586" b="13892"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Trends of the Atomic Radii</a:t>
            </a:r>
          </a:p>
        </p:txBody>
      </p:sp>
      <p:pic>
        <p:nvPicPr>
          <p:cNvPr id="17411" name="Picture 3" descr="7F5426C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8805" r="17204" b="19991"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Organizing the Elements Cont.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 </a:t>
            </a:r>
            <a:r>
              <a:rPr lang="en-US" sz="2800" b="1" smtClean="0"/>
              <a:t>Ionization energy: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mtClean="0"/>
              <a:t>- amount of </a:t>
            </a:r>
            <a:r>
              <a:rPr lang="en-US" u="sng" smtClean="0"/>
              <a:t>energy</a:t>
            </a:r>
            <a:r>
              <a:rPr lang="en-US" smtClean="0"/>
              <a:t> required to pull an electron away from an atom to form a positively charged 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generally increases with increasing </a:t>
            </a:r>
            <a:r>
              <a:rPr lang="en-US" u="sng" smtClean="0"/>
              <a:t>atomic</a:t>
            </a:r>
            <a:r>
              <a:rPr lang="en-US" smtClean="0"/>
              <a:t> 	</a:t>
            </a:r>
            <a:r>
              <a:rPr lang="en-US" u="sng" smtClean="0"/>
              <a:t>number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at some points, when atomic number increases 	there is a dramatic </a:t>
            </a:r>
            <a:r>
              <a:rPr lang="en-US" u="sng" smtClean="0"/>
              <a:t>decrease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ex. Li, Na, K, Rb, Cs, Fr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Trends of Ionization Energy</a:t>
            </a:r>
          </a:p>
        </p:txBody>
      </p:sp>
      <p:pic>
        <p:nvPicPr>
          <p:cNvPr id="19459" name="Picture 3" descr="405309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20216" r="17532" b="14005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Trends of Ionization Energy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EE75E7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8353" r="17780" b="20724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Organizing the Elements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624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* Because other properties of the elements follow the same pattern, it is natural to group the elements according to these intervals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Describe how Mendeleev arranged the elements in the periodic table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Explain how the predictions Mendeleev made and the discovery on new elements demonstrated the usefulness of his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Organizing the Elements Cont.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each row is commonly referred to as a </a:t>
            </a:r>
            <a:r>
              <a:rPr lang="en-US" u="sng" smtClean="0"/>
              <a:t>period</a:t>
            </a:r>
          </a:p>
          <a:p>
            <a:pPr eaLnBrk="1" hangingPunct="1">
              <a:buFontTx/>
              <a:buNone/>
            </a:pPr>
            <a:endParaRPr lang="en-US" u="sng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 there are </a:t>
            </a:r>
            <a:r>
              <a:rPr lang="en-US" u="sng" smtClean="0"/>
              <a:t>7</a:t>
            </a:r>
            <a:r>
              <a:rPr lang="en-US" smtClean="0"/>
              <a:t> periods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 each period is placed on top of each other, giving rise to columns, known as a </a:t>
            </a:r>
            <a:r>
              <a:rPr lang="en-US" u="sng" smtClean="0"/>
              <a:t>group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Organizing the Elements Cont.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- slight modifications of He; nothing in common with the 2</a:t>
            </a:r>
            <a:r>
              <a:rPr lang="en-US" baseline="30000" smtClean="0"/>
              <a:t>nd</a:t>
            </a:r>
            <a:r>
              <a:rPr lang="en-US" smtClean="0"/>
              <a:t> elements of the other periods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Helium moves right until it is aligned with other similar elements such as </a:t>
            </a:r>
            <a:r>
              <a:rPr lang="en-US" u="sng" smtClean="0"/>
              <a:t>Ne</a:t>
            </a:r>
            <a:r>
              <a:rPr lang="en-US" smtClean="0"/>
              <a:t>, </a:t>
            </a:r>
            <a:r>
              <a:rPr lang="en-US" u="sng" smtClean="0"/>
              <a:t>Ar</a:t>
            </a:r>
            <a:r>
              <a:rPr lang="en-US" smtClean="0"/>
              <a:t>, and other </a:t>
            </a:r>
            <a:r>
              <a:rPr lang="en-US" u="sng" smtClean="0"/>
              <a:t>noble</a:t>
            </a:r>
            <a:r>
              <a:rPr lang="en-US" smtClean="0"/>
              <a:t> </a:t>
            </a:r>
            <a:r>
              <a:rPr lang="en-US" u="sng" smtClean="0"/>
              <a:t>gasses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- 2</a:t>
            </a:r>
            <a:r>
              <a:rPr lang="en-US" baseline="30000" smtClean="0"/>
              <a:t>nd</a:t>
            </a:r>
            <a:r>
              <a:rPr lang="en-US" smtClean="0"/>
              <a:t> period we slide B through Ne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- 3</a:t>
            </a:r>
            <a:r>
              <a:rPr lang="en-US" baseline="30000" smtClean="0"/>
              <a:t>rd</a:t>
            </a:r>
            <a:r>
              <a:rPr lang="en-US" smtClean="0"/>
              <a:t> period we slide </a:t>
            </a:r>
            <a:r>
              <a:rPr lang="en-US" u="sng" smtClean="0"/>
              <a:t>Al</a:t>
            </a:r>
            <a:r>
              <a:rPr lang="en-US" smtClean="0"/>
              <a:t> through </a:t>
            </a:r>
            <a:r>
              <a:rPr lang="en-US" u="sng" smtClean="0"/>
              <a:t>Ar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Results of Organization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</a:t>
            </a:r>
            <a:r>
              <a:rPr lang="en-US" u="sng" smtClean="0"/>
              <a:t>7</a:t>
            </a:r>
            <a:r>
              <a:rPr lang="en-US" smtClean="0"/>
              <a:t> periods (Across)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Atomic Radius </a:t>
            </a:r>
            <a:r>
              <a:rPr lang="en-US" u="sng" smtClean="0"/>
              <a:t>decreases</a:t>
            </a:r>
            <a:r>
              <a:rPr lang="en-US" smtClean="0"/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Ionization energy </a:t>
            </a:r>
            <a:r>
              <a:rPr lang="en-US" u="sng" smtClean="0"/>
              <a:t>increase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Electron Affinity </a:t>
            </a:r>
            <a:r>
              <a:rPr lang="en-US" u="sng" smtClean="0"/>
              <a:t>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18 Groups (Down)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Atomic Radius </a:t>
            </a:r>
            <a:r>
              <a:rPr lang="en-US" u="sng" smtClean="0"/>
              <a:t>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Ionization energy </a:t>
            </a:r>
            <a:r>
              <a:rPr lang="en-US" u="sng" smtClean="0"/>
              <a:t>decreases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Electron affinity </a:t>
            </a:r>
            <a:r>
              <a:rPr lang="en-US" u="sng" smtClean="0"/>
              <a:t>decreases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Elements have similar chemical and physical </a:t>
            </a:r>
            <a:r>
              <a:rPr lang="en-US" u="sng" smtClean="0"/>
              <a:t>properties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# of valence electrons are the same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Organizing the Elements Cont.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9083B8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8353" r="17532" b="15755"/>
          <a:stretch>
            <a:fillRect/>
          </a:stretch>
        </p:blipFill>
        <p:spPr bwMode="auto">
          <a:xfrm>
            <a:off x="0" y="1098550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Identify general properties of the metals, non metals, and metalloids.</a:t>
            </a:r>
          </a:p>
          <a:p>
            <a:pPr eaLnBrk="1" hangingPunct="1"/>
            <a:r>
              <a:rPr lang="en-US" b="1" smtClean="0"/>
              <a:t> Describe how properties of elements change across a period in the periodic table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are Elements Classified?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Three Regions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u="sng" smtClean="0"/>
              <a:t>metals</a:t>
            </a:r>
            <a:r>
              <a:rPr lang="en-US" smtClean="0"/>
              <a:t>, and nonmetals, and </a:t>
            </a:r>
            <a:r>
              <a:rPr lang="en-US" u="sng" smtClean="0"/>
              <a:t>metalloids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7652" name="Picture 4" descr="3996A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7275" r="17204" b="13892"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Metals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include group 1 -12 and some elements from 13 -16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most known elements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good conductors of </a:t>
            </a:r>
            <a:r>
              <a:rPr lang="en-US" u="sng" smtClean="0"/>
              <a:t>electricity/heat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u="sng" smtClean="0"/>
              <a:t>solid</a:t>
            </a:r>
            <a:r>
              <a:rPr lang="en-US" smtClean="0"/>
              <a:t> at room temperature, except mercury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ex. Na, Ag, Pb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 Metals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elements that are poor </a:t>
            </a:r>
            <a:r>
              <a:rPr lang="en-US" u="sng" smtClean="0"/>
              <a:t>conductors</a:t>
            </a:r>
            <a:r>
              <a:rPr lang="en-US" smtClean="0"/>
              <a:t> of electricity/heat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low boiling points, SO…most are </a:t>
            </a:r>
            <a:r>
              <a:rPr lang="en-US" u="sng" smtClean="0"/>
              <a:t>gases</a:t>
            </a:r>
            <a:r>
              <a:rPr lang="en-US" smtClean="0"/>
              <a:t> at room temperature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varying </a:t>
            </a:r>
            <a:r>
              <a:rPr lang="en-US" u="sng" smtClean="0"/>
              <a:t>chemical</a:t>
            </a:r>
            <a:r>
              <a:rPr lang="en-US" smtClean="0"/>
              <a:t> </a:t>
            </a:r>
            <a:r>
              <a:rPr lang="en-US" u="sng" smtClean="0"/>
              <a:t>properties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ex. </a:t>
            </a:r>
            <a:r>
              <a:rPr lang="en-US" u="sng" smtClean="0"/>
              <a:t>He, F, 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Metalloids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elements with properties that fall between those of </a:t>
            </a:r>
            <a:r>
              <a:rPr lang="en-US" u="sng" smtClean="0"/>
              <a:t>metals</a:t>
            </a:r>
            <a:r>
              <a:rPr lang="en-US" smtClean="0"/>
              <a:t> and non </a:t>
            </a:r>
            <a:r>
              <a:rPr lang="en-US" u="sng" smtClean="0"/>
              <a:t>metals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 chemical properties will </a:t>
            </a:r>
            <a:r>
              <a:rPr lang="en-US" u="sng" smtClean="0"/>
              <a:t>vary</a:t>
            </a:r>
            <a:r>
              <a:rPr lang="en-US" smtClean="0"/>
              <a:t>, usually 	most like the </a:t>
            </a:r>
            <a:r>
              <a:rPr lang="en-US" u="sng" smtClean="0"/>
              <a:t>region</a:t>
            </a:r>
            <a:r>
              <a:rPr lang="en-US" smtClean="0"/>
              <a:t> they are closer to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ex. As: closer to non metal most of 		                     it’s property will resemble that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Families of the Periodic Table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 </a:t>
            </a:r>
            <a:r>
              <a:rPr lang="en-US" b="1" smtClean="0"/>
              <a:t>Families/Groups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u="sng" smtClean="0"/>
              <a:t>Alkali</a:t>
            </a:r>
            <a:r>
              <a:rPr lang="en-US" smtClean="0"/>
              <a:t> </a:t>
            </a:r>
            <a:r>
              <a:rPr lang="en-US" u="sng" smtClean="0"/>
              <a:t>metals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Alkali Earth metals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Boron Family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Carbon Family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Nitrogen Family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Oxygen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u="sng" smtClean="0"/>
              <a:t>Transition</a:t>
            </a:r>
            <a:r>
              <a:rPr lang="en-US" smtClean="0"/>
              <a:t> Metals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u="sng" smtClean="0"/>
              <a:t>Halogens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u="sng" smtClean="0"/>
              <a:t>Noble</a:t>
            </a:r>
            <a:r>
              <a:rPr lang="en-US" smtClean="0"/>
              <a:t> </a:t>
            </a:r>
            <a:r>
              <a:rPr lang="en-US" u="sng" smtClean="0"/>
              <a:t>Gases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History on the Organization of Elements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372600" cy="5410200"/>
          </a:xfrm>
        </p:spPr>
        <p:txBody>
          <a:bodyPr/>
          <a:lstStyle/>
          <a:p>
            <a:pPr eaLnBrk="1" hangingPunct="1"/>
            <a:r>
              <a:rPr lang="en-US" sz="2400" b="1" smtClean="0"/>
              <a:t> </a:t>
            </a:r>
            <a:r>
              <a:rPr lang="en-US" sz="2800" b="1" smtClean="0"/>
              <a:t>Antoine Lavoiser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- organized known elements (very few) into metals, non metals, gases, and earths</a:t>
            </a:r>
          </a:p>
          <a:p>
            <a:pPr eaLnBrk="1" hangingPunct="1"/>
            <a:r>
              <a:rPr lang="en-US" sz="2800" b="1" smtClean="0"/>
              <a:t> Dmitri Mendeleev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- organization based on a popular card game </a:t>
            </a:r>
            <a:r>
              <a:rPr lang="en-US" sz="2800" u="sng" smtClean="0"/>
              <a:t>solitaire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- each card had the elements name, mass, and properties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- lined up the cards in order of increasing </a:t>
            </a:r>
            <a:r>
              <a:rPr lang="en-US" sz="2800" u="sng" smtClean="0"/>
              <a:t>mass</a:t>
            </a:r>
            <a:r>
              <a:rPr lang="en-US" sz="2800" smtClean="0"/>
              <a:t>, found a pattern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- elements with similar </a:t>
            </a:r>
            <a:r>
              <a:rPr lang="en-US" sz="2800" u="sng" smtClean="0"/>
              <a:t>properties</a:t>
            </a:r>
            <a:r>
              <a:rPr lang="en-US" sz="2800" smtClean="0"/>
              <a:t> were in the same 	column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Alkali Metals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62484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highly reactive metallic elements in </a:t>
            </a:r>
            <a:r>
              <a:rPr lang="en-US" u="sng" smtClean="0"/>
              <a:t>group</a:t>
            </a:r>
            <a:r>
              <a:rPr lang="en-US" smtClean="0"/>
              <a:t> </a:t>
            </a:r>
            <a:r>
              <a:rPr lang="en-US" u="sng" smtClean="0"/>
              <a:t>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react with water to form hydrogen and alkaline solutions; burn in air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al-quili means </a:t>
            </a:r>
            <a:r>
              <a:rPr lang="en-US" u="sng" smtClean="0"/>
              <a:t>wood</a:t>
            </a:r>
            <a:r>
              <a:rPr lang="en-US" smtClean="0"/>
              <a:t> </a:t>
            </a:r>
            <a:r>
              <a:rPr lang="en-US" u="sng" smtClean="0"/>
              <a:t>ashes</a:t>
            </a:r>
          </a:p>
          <a:p>
            <a:pPr eaLnBrk="1" hangingPunct="1">
              <a:buFontTx/>
              <a:buNone/>
            </a:pPr>
            <a:r>
              <a:rPr lang="en-US" smtClean="0"/>
              <a:t>	- term dates back to ancient times; people discovered that wood ashes mix with water to produce slippery solutions that can remove grease</a:t>
            </a:r>
          </a:p>
          <a:p>
            <a:pPr eaLnBrk="1" hangingPunct="1">
              <a:buFontTx/>
              <a:buNone/>
            </a:pPr>
            <a:r>
              <a:rPr lang="en-US" smtClean="0"/>
              <a:t>	- </a:t>
            </a:r>
            <a:r>
              <a:rPr lang="en-US" u="sng" smtClean="0"/>
              <a:t>one</a:t>
            </a:r>
            <a:r>
              <a:rPr lang="en-US" smtClean="0"/>
              <a:t> outer electron, by losing this electron they become a </a:t>
            </a:r>
            <a:r>
              <a:rPr lang="en-US" u="sng" smtClean="0"/>
              <a:t>cation</a:t>
            </a:r>
            <a:r>
              <a:rPr lang="en-US" smtClean="0"/>
              <a:t>, and become 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Alkali Metals Cont.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- </a:t>
            </a:r>
            <a:r>
              <a:rPr lang="en-US" u="sng" smtClean="0"/>
              <a:t>soft </a:t>
            </a:r>
            <a:r>
              <a:rPr lang="en-US" smtClean="0"/>
              <a:t>metals; can be cut with a knife</a:t>
            </a:r>
          </a:p>
          <a:p>
            <a:pPr eaLnBrk="1" hangingPunct="1">
              <a:buFontTx/>
              <a:buNone/>
            </a:pPr>
            <a:r>
              <a:rPr lang="en-US" smtClean="0"/>
              <a:t>	- </a:t>
            </a:r>
            <a:r>
              <a:rPr lang="en-US" u="sng" smtClean="0"/>
              <a:t>shiny</a:t>
            </a:r>
            <a:r>
              <a:rPr lang="en-US" smtClean="0"/>
              <a:t>, but dull quickly due to oxygen and water in air</a:t>
            </a:r>
          </a:p>
          <a:p>
            <a:pPr eaLnBrk="1" hangingPunct="1">
              <a:buFontTx/>
              <a:buNone/>
            </a:pPr>
            <a:r>
              <a:rPr lang="en-US" smtClean="0"/>
              <a:t>	- </a:t>
            </a:r>
            <a:r>
              <a:rPr lang="en-US" u="sng" smtClean="0"/>
              <a:t>good</a:t>
            </a:r>
            <a:r>
              <a:rPr lang="en-US" smtClean="0"/>
              <a:t> conductors </a:t>
            </a:r>
          </a:p>
          <a:p>
            <a:pPr eaLnBrk="1" hangingPunct="1">
              <a:buFontTx/>
              <a:buNone/>
            </a:pPr>
            <a:r>
              <a:rPr lang="en-US" smtClean="0"/>
              <a:t>	- gaseous states at high temperatures become plasmas</a:t>
            </a:r>
          </a:p>
          <a:p>
            <a:pPr eaLnBrk="1" hangingPunct="1">
              <a:buFontTx/>
              <a:buNone/>
            </a:pPr>
            <a:r>
              <a:rPr lang="en-US" smtClean="0"/>
              <a:t>		ex. </a:t>
            </a:r>
            <a:r>
              <a:rPr lang="en-US" u="sng" smtClean="0"/>
              <a:t>Na, Cs, Rb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Alkali-Earth Metals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</a:t>
            </a:r>
            <a:r>
              <a:rPr lang="en-US" u="sng" smtClean="0"/>
              <a:t>group</a:t>
            </a:r>
            <a:r>
              <a:rPr lang="en-US" smtClean="0"/>
              <a:t> </a:t>
            </a:r>
            <a:r>
              <a:rPr lang="en-US" u="sng" smtClean="0"/>
              <a:t>2</a:t>
            </a:r>
            <a:r>
              <a:rPr lang="en-US" smtClean="0"/>
              <a:t> elements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comes from idea of </a:t>
            </a:r>
            <a:r>
              <a:rPr lang="en-US" u="sng" smtClean="0"/>
              <a:t>“Earth</a:t>
            </a:r>
            <a:r>
              <a:rPr lang="en-US" smtClean="0"/>
              <a:t>”, materials unable to light on fire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reactive metallic elements with </a:t>
            </a:r>
            <a:r>
              <a:rPr lang="en-US" u="sng" smtClean="0"/>
              <a:t>two </a:t>
            </a:r>
            <a:r>
              <a:rPr lang="en-US" smtClean="0"/>
              <a:t>electrons in the outermost energy level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harder, denser, stronger and have higher melting points, lower reactivity than alkali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ex. </a:t>
            </a:r>
            <a:r>
              <a:rPr lang="en-US" u="sng" smtClean="0"/>
              <a:t>Be, Ca,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Transition Metals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 Lanthanides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shiny, metallic transition metals (</a:t>
            </a:r>
            <a:r>
              <a:rPr lang="en-US" sz="2800" smtClean="0"/>
              <a:t>58 – 71)</a:t>
            </a:r>
            <a:r>
              <a:rPr lang="en-US" smtClean="0"/>
              <a:t> in which electrons are added to 4f orbitals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located at the bottom of the periodic table for </a:t>
            </a:r>
            <a:r>
              <a:rPr lang="en-US" u="sng" smtClean="0"/>
              <a:t>convenience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 Actinides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3200" smtClean="0"/>
              <a:t>shiny metallic transition metals (</a:t>
            </a:r>
            <a:r>
              <a:rPr lang="en-US" smtClean="0"/>
              <a:t>90 – 103)</a:t>
            </a:r>
            <a:r>
              <a:rPr lang="en-US" sz="3200" smtClean="0"/>
              <a:t> in which electrons are added to 5f orbitals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3200" smtClean="0"/>
              <a:t>located at the bottom of the periodic table for convenience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3200" u="sng" smtClean="0"/>
              <a:t>radioactive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Halogens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7912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nonmetallic elements in </a:t>
            </a:r>
            <a:r>
              <a:rPr lang="en-US" u="sng" smtClean="0"/>
              <a:t>group</a:t>
            </a:r>
            <a:r>
              <a:rPr lang="en-US" smtClean="0"/>
              <a:t> </a:t>
            </a:r>
            <a:r>
              <a:rPr lang="en-US" u="sng" smtClean="0"/>
              <a:t>17</a:t>
            </a:r>
            <a:r>
              <a:rPr lang="en-US" smtClean="0"/>
              <a:t>, that have </a:t>
            </a:r>
            <a:r>
              <a:rPr lang="en-US" u="sng" smtClean="0"/>
              <a:t>7</a:t>
            </a:r>
            <a:r>
              <a:rPr lang="en-US" smtClean="0"/>
              <a:t> electrons in the outer most energy level and combines with many metals to form </a:t>
            </a:r>
            <a:r>
              <a:rPr lang="en-US" u="sng" smtClean="0"/>
              <a:t>salts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term comes from Greek means </a:t>
            </a:r>
            <a:r>
              <a:rPr lang="en-US" i="1" smtClean="0"/>
              <a:t>“</a:t>
            </a:r>
            <a:r>
              <a:rPr lang="en-US" i="1" u="sng" smtClean="0"/>
              <a:t>salt</a:t>
            </a:r>
            <a:r>
              <a:rPr lang="en-US" i="1" smtClean="0"/>
              <a:t> </a:t>
            </a:r>
            <a:r>
              <a:rPr lang="en-US" i="1" u="sng" smtClean="0"/>
              <a:t>former</a:t>
            </a:r>
            <a:r>
              <a:rPr lang="en-US" i="1" smtClean="0"/>
              <a:t>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Salt: a compound composed of positive 	and negative ions arranged in a regular 	3D pattern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most reactive group of nonmetals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varying physical properties, similar chemical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Noble Gas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b="1" smtClean="0"/>
              <a:t>Definition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elements in </a:t>
            </a:r>
            <a:r>
              <a:rPr lang="en-US" u="sng" smtClean="0"/>
              <a:t>group</a:t>
            </a:r>
            <a:r>
              <a:rPr lang="en-US" smtClean="0"/>
              <a:t> </a:t>
            </a:r>
            <a:r>
              <a:rPr lang="en-US" u="sng" smtClean="0"/>
              <a:t>18</a:t>
            </a:r>
            <a:r>
              <a:rPr lang="en-US" smtClean="0"/>
              <a:t> that are characterized by low reactivity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term comes from noble people, did not associate with anyone other then their kind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characterized by an octet of electrons in the outermost energy level; (happy)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- exception of </a:t>
            </a:r>
            <a:r>
              <a:rPr lang="en-US" u="sng" smtClean="0"/>
              <a:t>helium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very </a:t>
            </a:r>
            <a:r>
              <a:rPr lang="en-US" u="sng" smtClean="0"/>
              <a:t>stable,</a:t>
            </a:r>
            <a:r>
              <a:rPr lang="en-US" smtClean="0"/>
              <a:t> (unreactive)</a:t>
            </a:r>
            <a:endParaRPr lang="en-US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colorless, odorless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practical applications: balloons, illumination</a:t>
            </a: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Hydrogen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most </a:t>
            </a:r>
            <a:r>
              <a:rPr lang="en-US" u="sng" smtClean="0"/>
              <a:t>common</a:t>
            </a:r>
            <a:r>
              <a:rPr lang="en-US" smtClean="0"/>
              <a:t> element in the universe</a:t>
            </a:r>
          </a:p>
          <a:p>
            <a:pPr eaLnBrk="1" hangingPunct="1">
              <a:buFontTx/>
              <a:buChar char="-"/>
            </a:pPr>
            <a:r>
              <a:rPr lang="en-US" smtClean="0"/>
              <a:t>behaves unlike any other element due to its </a:t>
            </a:r>
            <a:r>
              <a:rPr lang="en-US" u="sng" smtClean="0"/>
              <a:t>structure</a:t>
            </a:r>
            <a:r>
              <a:rPr lang="en-US" smtClean="0"/>
              <a:t> of </a:t>
            </a:r>
            <a:r>
              <a:rPr lang="en-US" u="sng" smtClean="0"/>
              <a:t>1</a:t>
            </a:r>
            <a:r>
              <a:rPr lang="en-US" smtClean="0"/>
              <a:t> p </a:t>
            </a:r>
            <a:r>
              <a:rPr lang="en-US" u="sng" smtClean="0"/>
              <a:t>1</a:t>
            </a:r>
            <a:r>
              <a:rPr lang="en-US" smtClean="0"/>
              <a:t> e</a:t>
            </a:r>
          </a:p>
          <a:p>
            <a:pPr eaLnBrk="1" hangingPunct="1">
              <a:buFontTx/>
              <a:buChar char="-"/>
            </a:pPr>
            <a:r>
              <a:rPr lang="en-US" smtClean="0"/>
              <a:t>react with numerous elements</a:t>
            </a:r>
          </a:p>
          <a:p>
            <a:pPr eaLnBrk="1" hangingPunct="1">
              <a:buFontTx/>
              <a:buChar char="-"/>
            </a:pPr>
            <a:r>
              <a:rPr lang="en-US" smtClean="0"/>
              <a:t>component of all hydrocarbons, and molecules that are essential to life; fats, proteins, carbohydrates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practical uses</a:t>
            </a:r>
          </a:p>
          <a:p>
            <a:pPr eaLnBrk="1" hangingPunct="1">
              <a:buFontTx/>
              <a:buNone/>
            </a:pPr>
            <a:r>
              <a:rPr lang="en-US" smtClean="0"/>
              <a:t>		ex. </a:t>
            </a:r>
            <a:r>
              <a:rPr lang="en-US" u="sng" smtClean="0"/>
              <a:t>ammonia, fertilizers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Mendeleev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 Predictions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could not make a complete table, only had 63 elements leaving many </a:t>
            </a:r>
            <a:r>
              <a:rPr lang="en-US" u="sng" smtClean="0"/>
              <a:t>spaces </a:t>
            </a:r>
            <a:r>
              <a:rPr lang="en-US" smtClean="0"/>
              <a:t>between elements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used </a:t>
            </a:r>
            <a:r>
              <a:rPr lang="en-US" u="sng" smtClean="0"/>
              <a:t>properties</a:t>
            </a:r>
            <a:r>
              <a:rPr lang="en-US" smtClean="0"/>
              <a:t> of other elements to predict undiscovered elements properties</a:t>
            </a:r>
          </a:p>
        </p:txBody>
      </p:sp>
      <p:pic>
        <p:nvPicPr>
          <p:cNvPr id="6148" name="Picture 4" descr="1E7AE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t="31535" r="10617" b="48329"/>
          <a:stretch>
            <a:fillRect/>
          </a:stretch>
        </p:blipFill>
        <p:spPr bwMode="auto">
          <a:xfrm>
            <a:off x="0" y="9906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Mendeleev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Evidence</a:t>
            </a:r>
          </a:p>
          <a:p>
            <a:pPr eaLnBrk="1" hangingPunct="1">
              <a:buFontTx/>
              <a:buChar char="-"/>
            </a:pPr>
            <a:r>
              <a:rPr lang="en-US" smtClean="0"/>
              <a:t>named some of the missing elements, and predicted some of their properties</a:t>
            </a:r>
          </a:p>
          <a:p>
            <a:pPr eaLnBrk="1" hangingPunct="1">
              <a:buFontTx/>
              <a:buChar char="-"/>
            </a:pPr>
            <a:r>
              <a:rPr lang="en-US" smtClean="0"/>
              <a:t>as elements were found scientists were able to verify properties and even explain chemical behaviors  of elements in groups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Periodic Law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Medeleev’s periodic table was completed before the discovery of protons.  </a:t>
            </a:r>
            <a:endParaRPr lang="en-US" u="sng" smtClean="0"/>
          </a:p>
          <a:p>
            <a:pPr eaLnBrk="1" hangingPunct="1">
              <a:buFontTx/>
              <a:buChar char="-"/>
            </a:pPr>
            <a:r>
              <a:rPr lang="en-US" smtClean="0"/>
              <a:t>by looking at certain </a:t>
            </a:r>
            <a:r>
              <a:rPr lang="en-US" u="sng" smtClean="0"/>
              <a:t>trends</a:t>
            </a:r>
            <a:r>
              <a:rPr lang="en-US" smtClean="0"/>
              <a:t>, among the elements a new organization was created</a:t>
            </a:r>
          </a:p>
          <a:p>
            <a:pPr eaLnBrk="1" hangingPunct="1"/>
            <a:r>
              <a:rPr lang="en-US" b="1" smtClean="0"/>
              <a:t> Periodic Law</a:t>
            </a:r>
          </a:p>
          <a:p>
            <a:pPr eaLnBrk="1" hangingPunct="1">
              <a:buFontTx/>
              <a:buNone/>
            </a:pPr>
            <a:r>
              <a:rPr lang="en-US" smtClean="0"/>
              <a:t>	- pattern of repeating </a:t>
            </a:r>
            <a:r>
              <a:rPr lang="en-US" u="sng" smtClean="0"/>
              <a:t>properties</a:t>
            </a:r>
            <a:r>
              <a:rPr lang="en-US" smtClean="0"/>
              <a:t> displayed by elements in the periodic table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SO….the periodic table is now arranged by </a:t>
            </a:r>
            <a:r>
              <a:rPr lang="en-US" u="sng" smtClean="0"/>
              <a:t>atomic</a:t>
            </a:r>
            <a:r>
              <a:rPr lang="en-US" smtClean="0"/>
              <a:t> </a:t>
            </a:r>
            <a:r>
              <a:rPr lang="en-US" u="sng" smtClean="0"/>
              <a:t>number</a:t>
            </a:r>
            <a:r>
              <a:rPr lang="en-US" smtClean="0"/>
              <a:t> instead of </a:t>
            </a:r>
            <a:r>
              <a:rPr lang="en-US" u="sng" smtClean="0"/>
              <a:t>atomic</a:t>
            </a:r>
            <a:r>
              <a:rPr lang="en-US" smtClean="0"/>
              <a:t> </a:t>
            </a:r>
            <a:r>
              <a:rPr lang="en-US" u="sng" smtClean="0"/>
              <a:t>mass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Describe the arrangement of elements in the modern periodic table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Understand the trends that established the modern periodic table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Locate periods and groups in the period 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Valence Electrons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6324600"/>
          </a:xfrm>
        </p:spPr>
        <p:txBody>
          <a:bodyPr/>
          <a:lstStyle/>
          <a:p>
            <a:pPr eaLnBrk="1" hangingPunct="1"/>
            <a:r>
              <a:rPr lang="en-US" b="1" smtClean="0"/>
              <a:t> Definition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an electron that is in the </a:t>
            </a:r>
            <a:r>
              <a:rPr lang="en-US" u="sng" smtClean="0"/>
              <a:t>highest</a:t>
            </a:r>
            <a:r>
              <a:rPr lang="en-US" smtClean="0"/>
              <a:t> occupied </a:t>
            </a:r>
            <a:r>
              <a:rPr lang="en-US" u="sng" smtClean="0"/>
              <a:t>energy</a:t>
            </a:r>
            <a:r>
              <a:rPr lang="en-US" smtClean="0"/>
              <a:t> </a:t>
            </a:r>
            <a:r>
              <a:rPr lang="en-US" u="sng" smtClean="0"/>
              <a:t>level</a:t>
            </a:r>
            <a:r>
              <a:rPr lang="en-US" smtClean="0"/>
              <a:t> of an atom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- determine the properties of elements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</a:t>
            </a:r>
          </a:p>
        </p:txBody>
      </p:sp>
      <p:pic>
        <p:nvPicPr>
          <p:cNvPr id="21508" name="The_Periodic_Table__Atomic_Structure_of_Elements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Valence Electrons Cont.</a:t>
            </a: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4862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*Remember your shells: 2e-,8e-,8e-,18e-,18e-,32e-*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 ex. </a:t>
            </a:r>
            <a:r>
              <a:rPr lang="en-US" u="sng" smtClean="0"/>
              <a:t>Sodium</a:t>
            </a:r>
            <a:r>
              <a:rPr lang="en-US" smtClean="0"/>
              <a:t>	      </a:t>
            </a:r>
            <a:r>
              <a:rPr lang="en-US" u="sng" smtClean="0"/>
              <a:t>Neon</a:t>
            </a:r>
          </a:p>
          <a:p>
            <a:pPr eaLnBrk="1" hangingPunct="1"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** Group number or group number – 10**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3072</TotalTime>
  <Words>430</Words>
  <Application>Microsoft Office PowerPoint</Application>
  <PresentationFormat>On-screen Show (4:3)</PresentationFormat>
  <Paragraphs>206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Times New Roman</vt:lpstr>
      <vt:lpstr>Arial</vt:lpstr>
      <vt:lpstr>Wingdings</vt:lpstr>
      <vt:lpstr>Calibri</vt:lpstr>
      <vt:lpstr>Soaring</vt:lpstr>
      <vt:lpstr>PowerPoint Presentation</vt:lpstr>
      <vt:lpstr>Objectives</vt:lpstr>
      <vt:lpstr>History on the Organization of Elements</vt:lpstr>
      <vt:lpstr>Mendeleev </vt:lpstr>
      <vt:lpstr>Mendeleev</vt:lpstr>
      <vt:lpstr>Periodic Law</vt:lpstr>
      <vt:lpstr>Objectives</vt:lpstr>
      <vt:lpstr>Valence Electrons</vt:lpstr>
      <vt:lpstr>Valence Electrons Cont.</vt:lpstr>
      <vt:lpstr>Lewis Dot Structures</vt:lpstr>
      <vt:lpstr>Ions</vt:lpstr>
      <vt:lpstr>Ions Cont.</vt:lpstr>
      <vt:lpstr>Organizing the Elements Cont.</vt:lpstr>
      <vt:lpstr>Trends of the Atomic Radii</vt:lpstr>
      <vt:lpstr>Trends of the Atomic Radii</vt:lpstr>
      <vt:lpstr>Organizing the Elements Cont.</vt:lpstr>
      <vt:lpstr>Trends of Ionization Energy</vt:lpstr>
      <vt:lpstr>Trends of Ionization Energy</vt:lpstr>
      <vt:lpstr>Organizing the Elements Cont.</vt:lpstr>
      <vt:lpstr>Organizing the Elements Cont.</vt:lpstr>
      <vt:lpstr>Organizing the Elements Cont.</vt:lpstr>
      <vt:lpstr>Results of Organization</vt:lpstr>
      <vt:lpstr>Organizing the Elements Cont.</vt:lpstr>
      <vt:lpstr>Objectives</vt:lpstr>
      <vt:lpstr>How are Elements Classified?</vt:lpstr>
      <vt:lpstr>Metals</vt:lpstr>
      <vt:lpstr>Non Metals</vt:lpstr>
      <vt:lpstr>Metalloids</vt:lpstr>
      <vt:lpstr>Families of the Periodic Table</vt:lpstr>
      <vt:lpstr>Alkali Metals</vt:lpstr>
      <vt:lpstr>Alkali Metals Cont.</vt:lpstr>
      <vt:lpstr>Alkali-Earth Metals</vt:lpstr>
      <vt:lpstr>Transition Metals </vt:lpstr>
      <vt:lpstr>Halogens</vt:lpstr>
      <vt:lpstr>Noble Gas</vt:lpstr>
      <vt:lpstr>Hydrogen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ldompier</dc:creator>
  <cp:lastModifiedBy>Teacher E-Solutions</cp:lastModifiedBy>
  <cp:revision>23</cp:revision>
  <dcterms:created xsi:type="dcterms:W3CDTF">2006-10-27T02:20:52Z</dcterms:created>
  <dcterms:modified xsi:type="dcterms:W3CDTF">2019-01-18T16:38:33Z</dcterms:modified>
</cp:coreProperties>
</file>