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35"/>
  </p:notesMasterIdLst>
  <p:sldIdLst>
    <p:sldId id="285" r:id="rId2"/>
    <p:sldId id="263" r:id="rId3"/>
    <p:sldId id="301" r:id="rId4"/>
    <p:sldId id="302" r:id="rId5"/>
    <p:sldId id="303" r:id="rId6"/>
    <p:sldId id="267" r:id="rId7"/>
    <p:sldId id="271" r:id="rId8"/>
    <p:sldId id="272" r:id="rId9"/>
    <p:sldId id="273" r:id="rId10"/>
    <p:sldId id="274" r:id="rId11"/>
    <p:sldId id="265" r:id="rId12"/>
    <p:sldId id="295" r:id="rId13"/>
    <p:sldId id="282" r:id="rId14"/>
    <p:sldId id="283" r:id="rId15"/>
    <p:sldId id="305" r:id="rId16"/>
    <p:sldId id="261" r:id="rId17"/>
    <p:sldId id="304" r:id="rId18"/>
    <p:sldId id="298" r:id="rId19"/>
    <p:sldId id="292" r:id="rId20"/>
    <p:sldId id="300" r:id="rId21"/>
    <p:sldId id="306" r:id="rId22"/>
    <p:sldId id="307" r:id="rId23"/>
    <p:sldId id="290" r:id="rId24"/>
    <p:sldId id="291" r:id="rId25"/>
    <p:sldId id="308" r:id="rId26"/>
    <p:sldId id="309" r:id="rId27"/>
    <p:sldId id="269" r:id="rId28"/>
    <p:sldId id="286" r:id="rId29"/>
    <p:sldId id="289" r:id="rId30"/>
    <p:sldId id="297" r:id="rId31"/>
    <p:sldId id="279" r:id="rId32"/>
    <p:sldId id="280" r:id="rId33"/>
    <p:sldId id="278" r:id="rId34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  <a:srgbClr val="FF0066"/>
    <a:srgbClr val="0000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77" autoAdjust="0"/>
    <p:restoredTop sz="94660" autoAdjust="0"/>
  </p:normalViewPr>
  <p:slideViewPr>
    <p:cSldViewPr>
      <p:cViewPr varScale="1">
        <p:scale>
          <a:sx n="45" d="100"/>
          <a:sy n="45" d="100"/>
        </p:scale>
        <p:origin x="-547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B859A7B-EE0D-4561-926A-B2983C0C98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0667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608224F-68FD-498C-9997-06D312661D05}" type="slidenum">
              <a:rPr lang="en-US" sz="1200">
                <a:latin typeface="Times New Roman" pitchFamily="18" charset="0"/>
              </a:rPr>
              <a:pPr eaLnBrk="1" hangingPunct="1"/>
              <a:t>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378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378934F-4A98-4925-A56E-8F6FED7D6C3D}" type="slidenum">
              <a:rPr lang="en-US" sz="1200">
                <a:latin typeface="Times New Roman" pitchFamily="18" charset="0"/>
              </a:rPr>
              <a:pPr eaLnBrk="1" hangingPunct="1"/>
              <a:t>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389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6318BE5-D0A4-41A0-A787-8E8DA83DEB12}" type="slidenum">
              <a:rPr lang="en-US" sz="1200">
                <a:latin typeface="Times New Roman" pitchFamily="18" charset="0"/>
              </a:rPr>
              <a:pPr eaLnBrk="1" hangingPunct="1"/>
              <a:t>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B840E3C-C401-46B3-B538-952C2304603A}" type="slidenum">
              <a:rPr lang="en-US" sz="1200">
                <a:latin typeface="Times New Roman" pitchFamily="18" charset="0"/>
              </a:rPr>
              <a:pPr eaLnBrk="1" hangingPunct="1"/>
              <a:t>15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409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04ED04B-9728-4136-BD53-77EE97CE4E61}" type="slidenum">
              <a:rPr lang="en-US" sz="1200">
                <a:latin typeface="Times New Roman" pitchFamily="18" charset="0"/>
              </a:rPr>
              <a:pPr eaLnBrk="1" hangingPunct="1"/>
              <a:t>17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419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914400 h 1000"/>
              <a:gd name="T2" fmla="*/ 0 w 1000"/>
              <a:gd name="T3" fmla="*/ 0 h 1000"/>
              <a:gd name="T4" fmla="*/ 79248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9F5580-536D-44BA-B84F-82450D9623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8021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7CF1D-4EFF-4C42-BD58-05E60998CC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5353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C9534-9802-4EB0-892C-AF40484561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6651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3098A-59BD-4169-AC3C-14F3B9A8A7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2976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FB143B-620F-4101-BCBA-D72A8EA52A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9072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33955D-C281-4CE5-8CF9-16A3101A3B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900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627BA-743C-476F-9695-B774E5637D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346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ACA6B-C63E-43AC-B333-80B64B642C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4244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1F7578-5D92-482F-AC1E-A0558441E6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2269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0D68B-258F-4BF7-93D0-83E7E05353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0732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C9135-068D-4D91-8420-942B619F5C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4104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415BB-815C-45FB-B582-67F1BB9309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3564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+mj-lt"/>
              </a:defRPr>
            </a:lvl1pPr>
          </a:lstStyle>
          <a:p>
            <a:pPr>
              <a:defRPr/>
            </a:pPr>
            <a:fld id="{B1DECA81-B77E-4E66-A47C-041B52CCD5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609600 h 1000"/>
              <a:gd name="T2" fmla="*/ 0 w 1000"/>
              <a:gd name="T3" fmla="*/ 0 h 1000"/>
              <a:gd name="T4" fmla="*/ 82296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8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hyperlink" Target="http://www.bbc.co.uk/education/gcsebitesize/science_biology/plants/transpiration_rev.shtml#trans2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scienceyear.digitalbrain.com/scienceyear/web/data/ks4/year10/practise/?backto=Gverb%3d" TargetMode="External"/><Relationship Id="rId4" Type="http://schemas.openxmlformats.org/officeDocument/2006/relationships/hyperlink" Target="http://www.purchon.com/biology/flash/leaf.sw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D2016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401955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590800" y="1423988"/>
            <a:ext cx="6324600" cy="493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AutoNum type="alphaLcPeriod"/>
            </a:pPr>
            <a:r>
              <a:rPr lang="en-US" sz="2400" b="1">
                <a:latin typeface="Comic Sans MS" pitchFamily="66" charset="0"/>
              </a:rPr>
              <a:t> state the functions of </a:t>
            </a:r>
            <a:r>
              <a:rPr lang="en-US" sz="2400" b="1" u="sng">
                <a:latin typeface="Comic Sans MS" pitchFamily="66" charset="0"/>
              </a:rPr>
              <a:t>xylem</a:t>
            </a:r>
            <a:r>
              <a:rPr lang="en-US" sz="2400" b="1">
                <a:latin typeface="Comic Sans MS" pitchFamily="66" charset="0"/>
              </a:rPr>
              <a:t> and </a:t>
            </a:r>
            <a:r>
              <a:rPr lang="en-US" sz="2400" b="1" u="sng">
                <a:latin typeface="Comic Sans MS" pitchFamily="66" charset="0"/>
              </a:rPr>
              <a:t>phloem.</a:t>
            </a:r>
          </a:p>
          <a:p>
            <a:pPr algn="l" eaLnBrk="1" hangingPunct="1">
              <a:spcBef>
                <a:spcPct val="50000"/>
              </a:spcBef>
              <a:buFontTx/>
              <a:buAutoNum type="alphaLcPeriod"/>
            </a:pPr>
            <a:r>
              <a:rPr lang="en-US" sz="2400" b="1">
                <a:latin typeface="Comic Sans MS" pitchFamily="66" charset="0"/>
              </a:rPr>
              <a:t> identify the positions of xylem and phloem tissues as seen in transverse section of </a:t>
            </a:r>
            <a:r>
              <a:rPr lang="en-US" sz="2400" b="1" i="1">
                <a:latin typeface="Comic Sans MS" pitchFamily="66" charset="0"/>
              </a:rPr>
              <a:t>roots, stems and leaves</a:t>
            </a:r>
            <a:r>
              <a:rPr lang="en-US" sz="2400" b="1">
                <a:latin typeface="Comic Sans MS" pitchFamily="66" charset="0"/>
              </a:rPr>
              <a:t>.</a:t>
            </a:r>
          </a:p>
          <a:p>
            <a:pPr algn="l" eaLnBrk="1" hangingPunct="1">
              <a:spcBef>
                <a:spcPct val="50000"/>
              </a:spcBef>
              <a:buFontTx/>
              <a:buAutoNum type="alphaLcPeriod"/>
            </a:pPr>
            <a:r>
              <a:rPr lang="en-US" sz="2400" b="1">
                <a:latin typeface="Comic Sans MS" pitchFamily="66" charset="0"/>
              </a:rPr>
              <a:t> investigate, using a suitable stain, the </a:t>
            </a:r>
            <a:r>
              <a:rPr lang="en-US" sz="2400" b="1" u="sng">
                <a:latin typeface="Comic Sans MS" pitchFamily="66" charset="0"/>
              </a:rPr>
              <a:t>pathway of water</a:t>
            </a:r>
            <a:r>
              <a:rPr lang="en-US" sz="2400" b="1">
                <a:latin typeface="Comic Sans MS" pitchFamily="66" charset="0"/>
              </a:rPr>
              <a:t> in a cut stem.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 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endParaRPr lang="en-US" sz="2800" b="1"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sz="2800" b="1">
              <a:latin typeface="Times New Roman" pitchFamily="18" charset="0"/>
            </a:endParaRPr>
          </a:p>
        </p:txBody>
      </p:sp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304800" y="304800"/>
            <a:ext cx="8610600" cy="8763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solidFill>
                  <a:srgbClr val="660066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Chapter : Transport in Flowering Plants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228600"/>
            <a:ext cx="3228975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1" name="Line 3"/>
          <p:cNvSpPr>
            <a:spLocks noChangeShapeType="1"/>
          </p:cNvSpPr>
          <p:nvPr/>
        </p:nvSpPr>
        <p:spPr bwMode="auto">
          <a:xfrm flipH="1" flipV="1">
            <a:off x="2362200" y="3048000"/>
            <a:ext cx="2362200" cy="762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4876800" y="2743200"/>
            <a:ext cx="1447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xylem</a:t>
            </a:r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 flipH="1" flipV="1">
            <a:off x="2438400" y="3429000"/>
            <a:ext cx="1981200" cy="12954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4495800" y="4419600"/>
            <a:ext cx="1676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phloem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3886200" y="533400"/>
            <a:ext cx="4953000" cy="106680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latin typeface="Comic Sans MS" pitchFamily="66" charset="0"/>
              </a:rPr>
              <a:t>Diagram showing a section through a </a:t>
            </a:r>
            <a:r>
              <a:rPr lang="en-US" sz="3200">
                <a:solidFill>
                  <a:srgbClr val="0000FF"/>
                </a:solidFill>
                <a:latin typeface="Comic Sans MS" pitchFamily="66" charset="0"/>
              </a:rPr>
              <a:t>leaf</a:t>
            </a:r>
            <a:r>
              <a:rPr lang="en-US" sz="3200">
                <a:latin typeface="Comic Sans MS" pitchFamily="66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BD2016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401955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2590800" y="1423988"/>
            <a:ext cx="6324600" cy="5270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AutoNum type="alphaLcPeriod" startAt="4"/>
            </a:pPr>
            <a:r>
              <a:rPr lang="en-US" sz="2800" b="1">
                <a:latin typeface="Comic Sans MS" pitchFamily="66" charset="0"/>
              </a:rPr>
              <a:t> </a:t>
            </a:r>
            <a:r>
              <a:rPr lang="en-US" sz="2400" b="1">
                <a:latin typeface="Comic Sans MS" pitchFamily="66" charset="0"/>
              </a:rPr>
              <a:t>describe the structure and functions of </a:t>
            </a:r>
            <a:r>
              <a:rPr lang="en-US" sz="2400" b="1" u="sng">
                <a:latin typeface="Comic Sans MS" pitchFamily="66" charset="0"/>
              </a:rPr>
              <a:t>root hair cells</a:t>
            </a:r>
            <a:r>
              <a:rPr lang="en-US" sz="2400" b="1">
                <a:latin typeface="Comic Sans MS" pitchFamily="66" charset="0"/>
              </a:rPr>
              <a:t> in relation to their surface area, and to water and ion uptake.</a:t>
            </a:r>
          </a:p>
          <a:p>
            <a:pPr algn="l" eaLnBrk="1" hangingPunct="1">
              <a:spcBef>
                <a:spcPct val="50000"/>
              </a:spcBef>
              <a:buFontTx/>
              <a:buAutoNum type="alphaLcPeriod" startAt="4"/>
            </a:pPr>
            <a:r>
              <a:rPr lang="en-US" sz="2400" b="1">
                <a:latin typeface="Comic Sans MS" pitchFamily="66" charset="0"/>
              </a:rPr>
              <a:t> define </a:t>
            </a:r>
            <a:r>
              <a:rPr lang="en-US" sz="2400" b="1" u="sng">
                <a:latin typeface="Comic Sans MS" pitchFamily="66" charset="0"/>
              </a:rPr>
              <a:t>transpiration.</a:t>
            </a:r>
          </a:p>
          <a:p>
            <a:pPr algn="l" eaLnBrk="1" hangingPunct="1">
              <a:spcBef>
                <a:spcPct val="50000"/>
              </a:spcBef>
              <a:buFontTx/>
              <a:buAutoNum type="alphaLcPeriod" startAt="4"/>
            </a:pPr>
            <a:r>
              <a:rPr lang="en-US" sz="2400" b="1">
                <a:latin typeface="Comic Sans MS" pitchFamily="66" charset="0"/>
              </a:rPr>
              <a:t> describe how factors (e.g </a:t>
            </a:r>
            <a:r>
              <a:rPr lang="en-US" sz="2400" b="1" i="1">
                <a:latin typeface="Comic Sans MS" pitchFamily="66" charset="0"/>
              </a:rPr>
              <a:t>humidity, temperature, light intensity</a:t>
            </a:r>
            <a:r>
              <a:rPr lang="en-US" sz="2400" b="1">
                <a:latin typeface="Comic Sans MS" pitchFamily="66" charset="0"/>
              </a:rPr>
              <a:t>) affect the rate of transpiration.</a:t>
            </a:r>
          </a:p>
          <a:p>
            <a:pPr algn="l" eaLnBrk="1" hangingPunct="1">
              <a:spcBef>
                <a:spcPct val="50000"/>
              </a:spcBef>
              <a:buFontTx/>
              <a:buAutoNum type="alphaLcPeriod" startAt="4"/>
            </a:pPr>
            <a:r>
              <a:rPr lang="en-US" sz="2400" b="1">
                <a:latin typeface="Comic Sans MS" pitchFamily="66" charset="0"/>
              </a:rPr>
              <a:t> describe how </a:t>
            </a:r>
            <a:r>
              <a:rPr lang="en-US" sz="2400" b="1" u="sng">
                <a:latin typeface="Comic Sans MS" pitchFamily="66" charset="0"/>
              </a:rPr>
              <a:t>wilting</a:t>
            </a:r>
            <a:r>
              <a:rPr lang="en-US" sz="2400" b="1">
                <a:latin typeface="Comic Sans MS" pitchFamily="66" charset="0"/>
              </a:rPr>
              <a:t> occurs.</a:t>
            </a:r>
          </a:p>
          <a:p>
            <a:pPr algn="l" eaLnBrk="1" hangingPunct="1">
              <a:spcBef>
                <a:spcPct val="50000"/>
              </a:spcBef>
            </a:pPr>
            <a:endParaRPr lang="en-US" sz="2800" b="1">
              <a:latin typeface="Times New Roman" pitchFamily="18" charset="0"/>
            </a:endParaRPr>
          </a:p>
          <a:p>
            <a:pPr algn="l" eaLnBrk="1" hangingPunct="1">
              <a:spcBef>
                <a:spcPct val="50000"/>
              </a:spcBef>
            </a:pPr>
            <a:endParaRPr lang="en-US" sz="2800" b="1">
              <a:latin typeface="Times New Roman" pitchFamily="18" charset="0"/>
            </a:endParaRPr>
          </a:p>
        </p:txBody>
      </p:sp>
      <p:sp>
        <p:nvSpPr>
          <p:cNvPr id="13316" name="WordArt 5"/>
          <p:cNvSpPr>
            <a:spLocks noChangeArrowheads="1" noChangeShapeType="1" noTextEdit="1"/>
          </p:cNvSpPr>
          <p:nvPr/>
        </p:nvSpPr>
        <p:spPr bwMode="auto">
          <a:xfrm>
            <a:off x="304800" y="304800"/>
            <a:ext cx="8610600" cy="8763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solidFill>
                  <a:srgbClr val="660066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Chapter 6: Transport in Flowering Plants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19112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9" name="WordArt 3"/>
          <p:cNvSpPr>
            <a:spLocks noChangeArrowheads="1" noChangeShapeType="1" noTextEdit="1"/>
          </p:cNvSpPr>
          <p:nvPr/>
        </p:nvSpPr>
        <p:spPr bwMode="auto">
          <a:xfrm>
            <a:off x="1138238" y="400050"/>
            <a:ext cx="7772400" cy="876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54545"/>
                    </a:gs>
                    <a:gs pos="50000">
                      <a:srgbClr val="969696"/>
                    </a:gs>
                    <a:gs pos="100000">
                      <a:srgbClr val="454545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Transport of water &amp; minerals</a:t>
            </a:r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 flipV="1">
            <a:off x="2133600" y="3581400"/>
            <a:ext cx="381000" cy="30480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5181600" y="1600200"/>
            <a:ext cx="3962400" cy="2227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latin typeface="Comic Sans MS" pitchFamily="66" charset="0"/>
              </a:rPr>
              <a:t>Thousands of tiny root hairs on each root allows water to enter the plant very quickly.</a:t>
            </a:r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0" y="5410200"/>
            <a:ext cx="8915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Comic Sans MS" pitchFamily="66" charset="0"/>
              </a:rPr>
              <a:t>How do water &amp; dissolved minerals move from the soil to the roots?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4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root1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457200" y="1289050"/>
            <a:ext cx="10210800" cy="5568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941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991600" cy="1139825"/>
          </a:xfrm>
        </p:spPr>
        <p:txBody>
          <a:bodyPr/>
          <a:lstStyle/>
          <a:p>
            <a:pPr eaLnBrk="1" hangingPunct="1"/>
            <a:r>
              <a:rPr lang="en-US" sz="2800" b="1" u="sng" smtClean="0">
                <a:latin typeface="Comic Sans MS" pitchFamily="66" charset="0"/>
              </a:rPr>
              <a:t>Osmosis</a:t>
            </a:r>
            <a:r>
              <a:rPr lang="en-US" sz="2400" smtClean="0">
                <a:latin typeface="Comic Sans MS" pitchFamily="66" charset="0"/>
              </a:rPr>
              <a:t> occurs due to presence of :</a:t>
            </a:r>
            <a:br>
              <a:rPr lang="en-US" sz="2400" smtClean="0">
                <a:latin typeface="Comic Sans MS" pitchFamily="66" charset="0"/>
              </a:rPr>
            </a:br>
            <a:r>
              <a:rPr lang="en-US" sz="2400" smtClean="0">
                <a:latin typeface="Comic Sans MS" pitchFamily="66" charset="0"/>
              </a:rPr>
              <a:t>i)  concentration gradient between the sap in a root hair cell </a:t>
            </a:r>
            <a:br>
              <a:rPr lang="en-US" sz="2400" smtClean="0">
                <a:latin typeface="Comic Sans MS" pitchFamily="66" charset="0"/>
              </a:rPr>
            </a:br>
            <a:r>
              <a:rPr lang="en-US" sz="2400" smtClean="0">
                <a:latin typeface="Comic Sans MS" pitchFamily="66" charset="0"/>
              </a:rPr>
              <a:t>    and the soil water.</a:t>
            </a:r>
            <a:br>
              <a:rPr lang="en-US" sz="2400" smtClean="0">
                <a:latin typeface="Comic Sans MS" pitchFamily="66" charset="0"/>
              </a:rPr>
            </a:br>
            <a:r>
              <a:rPr lang="en-US" sz="2400" smtClean="0">
                <a:latin typeface="Comic Sans MS" pitchFamily="66" charset="0"/>
              </a:rPr>
              <a:t>ii) partially permeable membrane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3" descr="rootxylem1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533400" y="1066800"/>
            <a:ext cx="9677400" cy="579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991600" cy="1139825"/>
          </a:xfrm>
        </p:spPr>
        <p:txBody>
          <a:bodyPr/>
          <a:lstStyle/>
          <a:p>
            <a:pPr algn="ctr" eaLnBrk="1" hangingPunct="1"/>
            <a:r>
              <a:rPr lang="en-US" sz="3200" smtClean="0">
                <a:latin typeface="Comic Sans MS" pitchFamily="66" charset="0"/>
              </a:rPr>
              <a:t>Water enters by </a:t>
            </a:r>
            <a:r>
              <a:rPr lang="en-US" sz="3200" u="sng" smtClean="0">
                <a:latin typeface="Comic Sans MS" pitchFamily="66" charset="0"/>
              </a:rPr>
              <a:t>osmosis</a:t>
            </a:r>
            <a:r>
              <a:rPr lang="en-US" sz="3200" smtClean="0">
                <a:latin typeface="Comic Sans MS" pitchFamily="66" charset="0"/>
              </a:rPr>
              <a:t> from root hairs and continues until it reaches the xylem vessels.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50825"/>
            <a:ext cx="2133600" cy="1196975"/>
          </a:xfrm>
          <a:solidFill>
            <a:srgbClr val="FF990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en-US" sz="2100" b="1" smtClean="0">
                <a:latin typeface="Arial" pitchFamily="34" charset="0"/>
              </a:rPr>
              <a:t>Movement of Water inside a Leaf</a:t>
            </a:r>
          </a:p>
        </p:txBody>
      </p:sp>
      <p:pic>
        <p:nvPicPr>
          <p:cNvPr id="17411" name="Picture 4" descr="Fig9"/>
          <p:cNvPicPr>
            <a:picLocks noChangeAspect="1" noChangeArrowheads="1"/>
          </p:cNvPicPr>
          <p:nvPr/>
        </p:nvPicPr>
        <p:blipFill>
          <a:blip r:embed="rId3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28600"/>
            <a:ext cx="2390775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7"/>
          <p:cNvSpPr>
            <a:spLocks noChangeArrowheads="1"/>
          </p:cNvSpPr>
          <p:nvPr/>
        </p:nvSpPr>
        <p:spPr bwMode="auto">
          <a:xfrm>
            <a:off x="152400" y="6553200"/>
            <a:ext cx="59436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l">
              <a:lnSpc>
                <a:spcPct val="90000"/>
              </a:lnSpc>
            </a:pPr>
            <a:endParaRPr kumimoji="1" lang="en-US" sz="900" b="1">
              <a:solidFill>
                <a:srgbClr val="3F3F2C"/>
              </a:solidFill>
              <a:latin typeface="Verdana" pitchFamily="34" charset="0"/>
            </a:endParaRPr>
          </a:p>
        </p:txBody>
      </p:sp>
      <p:sp>
        <p:nvSpPr>
          <p:cNvPr id="17413" name="Text Box 9"/>
          <p:cNvSpPr txBox="1">
            <a:spLocks noChangeArrowheads="1"/>
          </p:cNvSpPr>
          <p:nvPr/>
        </p:nvSpPr>
        <p:spPr bwMode="auto">
          <a:xfrm>
            <a:off x="2514600" y="120650"/>
            <a:ext cx="76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cuticle</a:t>
            </a:r>
          </a:p>
        </p:txBody>
      </p:sp>
      <p:sp>
        <p:nvSpPr>
          <p:cNvPr id="17414" name="Line 10"/>
          <p:cNvSpPr>
            <a:spLocks noChangeShapeType="1"/>
          </p:cNvSpPr>
          <p:nvPr/>
        </p:nvSpPr>
        <p:spPr bwMode="auto">
          <a:xfrm flipH="1">
            <a:off x="3200400" y="304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5" name="Text Box 11"/>
          <p:cNvSpPr txBox="1">
            <a:spLocks noChangeArrowheads="1"/>
          </p:cNvSpPr>
          <p:nvPr/>
        </p:nvSpPr>
        <p:spPr bwMode="auto">
          <a:xfrm>
            <a:off x="4572000" y="0"/>
            <a:ext cx="1219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chloroplasts</a:t>
            </a:r>
          </a:p>
        </p:txBody>
      </p:sp>
      <p:sp>
        <p:nvSpPr>
          <p:cNvPr id="17416" name="Line 12"/>
          <p:cNvSpPr>
            <a:spLocks noChangeShapeType="1"/>
          </p:cNvSpPr>
          <p:nvPr/>
        </p:nvSpPr>
        <p:spPr bwMode="auto">
          <a:xfrm flipV="1">
            <a:off x="5029200" y="304800"/>
            <a:ext cx="76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7" name="Line 13"/>
          <p:cNvSpPr>
            <a:spLocks noChangeShapeType="1"/>
          </p:cNvSpPr>
          <p:nvPr/>
        </p:nvSpPr>
        <p:spPr bwMode="auto">
          <a:xfrm flipH="1" flipV="1">
            <a:off x="5105400" y="304800"/>
            <a:ext cx="152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8" name="Line 14"/>
          <p:cNvSpPr>
            <a:spLocks noChangeShapeType="1"/>
          </p:cNvSpPr>
          <p:nvPr/>
        </p:nvSpPr>
        <p:spPr bwMode="auto">
          <a:xfrm flipH="1">
            <a:off x="3200400" y="14478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9" name="Text Box 15"/>
          <p:cNvSpPr txBox="1">
            <a:spLocks noChangeArrowheads="1"/>
          </p:cNvSpPr>
          <p:nvPr/>
        </p:nvSpPr>
        <p:spPr bwMode="auto">
          <a:xfrm>
            <a:off x="2438400" y="1263650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nucleus</a:t>
            </a:r>
          </a:p>
        </p:txBody>
      </p:sp>
      <p:sp>
        <p:nvSpPr>
          <p:cNvPr id="17420" name="Line 16"/>
          <p:cNvSpPr>
            <a:spLocks noChangeShapeType="1"/>
          </p:cNvSpPr>
          <p:nvPr/>
        </p:nvSpPr>
        <p:spPr bwMode="auto">
          <a:xfrm flipH="1">
            <a:off x="3200400" y="21336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Text Box 17"/>
          <p:cNvSpPr txBox="1">
            <a:spLocks noChangeArrowheads="1"/>
          </p:cNvSpPr>
          <p:nvPr/>
        </p:nvSpPr>
        <p:spPr bwMode="auto">
          <a:xfrm>
            <a:off x="2514600" y="1949450"/>
            <a:ext cx="838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film of water</a:t>
            </a:r>
          </a:p>
        </p:txBody>
      </p:sp>
      <p:sp>
        <p:nvSpPr>
          <p:cNvPr id="17422" name="Line 18"/>
          <p:cNvSpPr>
            <a:spLocks noChangeShapeType="1"/>
          </p:cNvSpPr>
          <p:nvPr/>
        </p:nvSpPr>
        <p:spPr bwMode="auto">
          <a:xfrm flipH="1">
            <a:off x="3200400" y="28194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Text Box 19"/>
          <p:cNvSpPr txBox="1">
            <a:spLocks noChangeArrowheads="1"/>
          </p:cNvSpPr>
          <p:nvPr/>
        </p:nvSpPr>
        <p:spPr bwMode="auto">
          <a:xfrm>
            <a:off x="2514600" y="2619375"/>
            <a:ext cx="838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xylem of vein</a:t>
            </a:r>
          </a:p>
        </p:txBody>
      </p:sp>
      <p:sp>
        <p:nvSpPr>
          <p:cNvPr id="17424" name="Line 20"/>
          <p:cNvSpPr>
            <a:spLocks noChangeShapeType="1"/>
          </p:cNvSpPr>
          <p:nvPr/>
        </p:nvSpPr>
        <p:spPr bwMode="auto">
          <a:xfrm flipH="1">
            <a:off x="3200400" y="33528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5" name="Text Box 21"/>
          <p:cNvSpPr txBox="1">
            <a:spLocks noChangeArrowheads="1"/>
          </p:cNvSpPr>
          <p:nvPr/>
        </p:nvSpPr>
        <p:spPr bwMode="auto">
          <a:xfrm>
            <a:off x="2438400" y="3168650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phloem</a:t>
            </a:r>
          </a:p>
        </p:txBody>
      </p:sp>
      <p:sp>
        <p:nvSpPr>
          <p:cNvPr id="17426" name="Line 22"/>
          <p:cNvSpPr>
            <a:spLocks noChangeShapeType="1"/>
          </p:cNvSpPr>
          <p:nvPr/>
        </p:nvSpPr>
        <p:spPr bwMode="auto">
          <a:xfrm flipH="1">
            <a:off x="3200400" y="4953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7" name="Text Box 23"/>
          <p:cNvSpPr txBox="1">
            <a:spLocks noChangeArrowheads="1"/>
          </p:cNvSpPr>
          <p:nvPr/>
        </p:nvSpPr>
        <p:spPr bwMode="auto">
          <a:xfrm>
            <a:off x="2133600" y="4572000"/>
            <a:ext cx="1219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intercellular air space</a:t>
            </a:r>
          </a:p>
        </p:txBody>
      </p:sp>
      <p:sp>
        <p:nvSpPr>
          <p:cNvPr id="17428" name="Line 24"/>
          <p:cNvSpPr>
            <a:spLocks noChangeShapeType="1"/>
          </p:cNvSpPr>
          <p:nvPr/>
        </p:nvSpPr>
        <p:spPr bwMode="auto">
          <a:xfrm flipH="1">
            <a:off x="3200400" y="54102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9" name="Text Box 25"/>
          <p:cNvSpPr txBox="1">
            <a:spLocks noChangeArrowheads="1"/>
          </p:cNvSpPr>
          <p:nvPr/>
        </p:nvSpPr>
        <p:spPr bwMode="auto">
          <a:xfrm>
            <a:off x="1981200" y="5210175"/>
            <a:ext cx="1371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sub-stomatal air space</a:t>
            </a:r>
          </a:p>
        </p:txBody>
      </p:sp>
      <p:sp>
        <p:nvSpPr>
          <p:cNvPr id="17430" name="Line 26"/>
          <p:cNvSpPr>
            <a:spLocks noChangeShapeType="1"/>
          </p:cNvSpPr>
          <p:nvPr/>
        </p:nvSpPr>
        <p:spPr bwMode="auto">
          <a:xfrm>
            <a:off x="5791200" y="331788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1" name="Line 27"/>
          <p:cNvSpPr>
            <a:spLocks noChangeShapeType="1"/>
          </p:cNvSpPr>
          <p:nvPr/>
        </p:nvSpPr>
        <p:spPr bwMode="auto">
          <a:xfrm>
            <a:off x="5791200" y="685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2" name="Line 28"/>
          <p:cNvSpPr>
            <a:spLocks noChangeShapeType="1"/>
          </p:cNvSpPr>
          <p:nvPr/>
        </p:nvSpPr>
        <p:spPr bwMode="auto">
          <a:xfrm>
            <a:off x="5943600" y="320675"/>
            <a:ext cx="0" cy="365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3" name="Line 29"/>
          <p:cNvSpPr>
            <a:spLocks noChangeShapeType="1"/>
          </p:cNvSpPr>
          <p:nvPr/>
        </p:nvSpPr>
        <p:spPr bwMode="auto">
          <a:xfrm>
            <a:off x="5943600" y="533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4" name="Text Box 30"/>
          <p:cNvSpPr txBox="1">
            <a:spLocks noChangeArrowheads="1"/>
          </p:cNvSpPr>
          <p:nvPr/>
        </p:nvSpPr>
        <p:spPr bwMode="auto">
          <a:xfrm>
            <a:off x="6019800" y="228600"/>
            <a:ext cx="990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upper epidermis</a:t>
            </a:r>
          </a:p>
        </p:txBody>
      </p:sp>
      <p:sp>
        <p:nvSpPr>
          <p:cNvPr id="17435" name="Line 31"/>
          <p:cNvSpPr>
            <a:spLocks noChangeShapeType="1"/>
          </p:cNvSpPr>
          <p:nvPr/>
        </p:nvSpPr>
        <p:spPr bwMode="auto">
          <a:xfrm>
            <a:off x="5791200" y="712788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6" name="Line 32"/>
          <p:cNvSpPr>
            <a:spLocks noChangeShapeType="1"/>
          </p:cNvSpPr>
          <p:nvPr/>
        </p:nvSpPr>
        <p:spPr bwMode="auto">
          <a:xfrm>
            <a:off x="5791200" y="2286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7" name="Line 33"/>
          <p:cNvSpPr>
            <a:spLocks noChangeShapeType="1"/>
          </p:cNvSpPr>
          <p:nvPr/>
        </p:nvSpPr>
        <p:spPr bwMode="auto">
          <a:xfrm>
            <a:off x="5943600" y="695325"/>
            <a:ext cx="0" cy="1608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8" name="Line 34"/>
          <p:cNvSpPr>
            <a:spLocks noChangeShapeType="1"/>
          </p:cNvSpPr>
          <p:nvPr/>
        </p:nvSpPr>
        <p:spPr bwMode="auto">
          <a:xfrm>
            <a:off x="5943600" y="1447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9" name="Text Box 35"/>
          <p:cNvSpPr txBox="1">
            <a:spLocks noChangeArrowheads="1"/>
          </p:cNvSpPr>
          <p:nvPr/>
        </p:nvSpPr>
        <p:spPr bwMode="auto">
          <a:xfrm>
            <a:off x="6019800" y="1143000"/>
            <a:ext cx="1066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palisade mesophyll</a:t>
            </a:r>
          </a:p>
        </p:txBody>
      </p:sp>
      <p:sp>
        <p:nvSpPr>
          <p:cNvPr id="17440" name="Line 36"/>
          <p:cNvSpPr>
            <a:spLocks noChangeShapeType="1"/>
          </p:cNvSpPr>
          <p:nvPr/>
        </p:nvSpPr>
        <p:spPr bwMode="auto">
          <a:xfrm>
            <a:off x="5791200" y="2303463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1" name="Line 37"/>
          <p:cNvSpPr>
            <a:spLocks noChangeShapeType="1"/>
          </p:cNvSpPr>
          <p:nvPr/>
        </p:nvSpPr>
        <p:spPr bwMode="auto">
          <a:xfrm>
            <a:off x="5791200" y="5410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2" name="Line 38"/>
          <p:cNvSpPr>
            <a:spLocks noChangeShapeType="1"/>
          </p:cNvSpPr>
          <p:nvPr/>
        </p:nvSpPr>
        <p:spPr bwMode="auto">
          <a:xfrm>
            <a:off x="5943600" y="3741738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3" name="Text Box 39"/>
          <p:cNvSpPr txBox="1">
            <a:spLocks noChangeArrowheads="1"/>
          </p:cNvSpPr>
          <p:nvPr/>
        </p:nvSpPr>
        <p:spPr bwMode="auto">
          <a:xfrm>
            <a:off x="6019800" y="3505200"/>
            <a:ext cx="1066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spongy mesophyll</a:t>
            </a:r>
          </a:p>
        </p:txBody>
      </p:sp>
      <p:sp>
        <p:nvSpPr>
          <p:cNvPr id="17444" name="Line 40"/>
          <p:cNvSpPr>
            <a:spLocks noChangeShapeType="1"/>
          </p:cNvSpPr>
          <p:nvPr/>
        </p:nvSpPr>
        <p:spPr bwMode="auto">
          <a:xfrm>
            <a:off x="5943600" y="2286000"/>
            <a:ext cx="0" cy="3135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5" name="Line 41"/>
          <p:cNvSpPr>
            <a:spLocks noChangeShapeType="1"/>
          </p:cNvSpPr>
          <p:nvPr/>
        </p:nvSpPr>
        <p:spPr bwMode="auto">
          <a:xfrm>
            <a:off x="5791200" y="5437188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6" name="Line 42"/>
          <p:cNvSpPr>
            <a:spLocks noChangeShapeType="1"/>
          </p:cNvSpPr>
          <p:nvPr/>
        </p:nvSpPr>
        <p:spPr bwMode="auto">
          <a:xfrm>
            <a:off x="5791200" y="6172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7" name="Line 43"/>
          <p:cNvSpPr>
            <a:spLocks noChangeShapeType="1"/>
          </p:cNvSpPr>
          <p:nvPr/>
        </p:nvSpPr>
        <p:spPr bwMode="auto">
          <a:xfrm>
            <a:off x="5943600" y="5791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8" name="Text Box 44"/>
          <p:cNvSpPr txBox="1">
            <a:spLocks noChangeArrowheads="1"/>
          </p:cNvSpPr>
          <p:nvPr/>
        </p:nvSpPr>
        <p:spPr bwMode="auto">
          <a:xfrm>
            <a:off x="6019800" y="5486400"/>
            <a:ext cx="990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lower epidermis</a:t>
            </a:r>
          </a:p>
        </p:txBody>
      </p:sp>
      <p:sp>
        <p:nvSpPr>
          <p:cNvPr id="17449" name="Line 45"/>
          <p:cNvSpPr>
            <a:spLocks noChangeShapeType="1"/>
          </p:cNvSpPr>
          <p:nvPr/>
        </p:nvSpPr>
        <p:spPr bwMode="auto">
          <a:xfrm>
            <a:off x="5943600" y="54102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50" name="Oval 46"/>
          <p:cNvSpPr>
            <a:spLocks noChangeArrowheads="1"/>
          </p:cNvSpPr>
          <p:nvPr/>
        </p:nvSpPr>
        <p:spPr bwMode="auto">
          <a:xfrm>
            <a:off x="2286000" y="2011363"/>
            <a:ext cx="274638" cy="274637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b="1">
                <a:solidFill>
                  <a:schemeClr val="bg1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7451" name="Line 47"/>
          <p:cNvSpPr>
            <a:spLocks noChangeShapeType="1"/>
          </p:cNvSpPr>
          <p:nvPr/>
        </p:nvSpPr>
        <p:spPr bwMode="auto">
          <a:xfrm>
            <a:off x="7391400" y="1150938"/>
            <a:ext cx="304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52" name="Text Box 48"/>
          <p:cNvSpPr txBox="1">
            <a:spLocks noChangeArrowheads="1"/>
          </p:cNvSpPr>
          <p:nvPr/>
        </p:nvSpPr>
        <p:spPr bwMode="auto">
          <a:xfrm>
            <a:off x="7315200" y="914400"/>
            <a:ext cx="1676400" cy="1106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50000"/>
              </a:spcBef>
            </a:pPr>
            <a:endParaRPr lang="en-US" sz="1600">
              <a:latin typeface="Times New Roman" pitchFamily="18" charset="0"/>
            </a:endParaRPr>
          </a:p>
          <a:p>
            <a:pPr algn="l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arrows show path of water vapour and water</a:t>
            </a:r>
          </a:p>
        </p:txBody>
      </p:sp>
      <p:sp>
        <p:nvSpPr>
          <p:cNvPr id="17453" name="Line 49"/>
          <p:cNvSpPr>
            <a:spLocks noChangeShapeType="1"/>
          </p:cNvSpPr>
          <p:nvPr/>
        </p:nvSpPr>
        <p:spPr bwMode="auto">
          <a:xfrm flipH="1">
            <a:off x="3200400" y="59436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54" name="Text Box 50"/>
          <p:cNvSpPr txBox="1">
            <a:spLocks noChangeArrowheads="1"/>
          </p:cNvSpPr>
          <p:nvPr/>
        </p:nvSpPr>
        <p:spPr bwMode="auto">
          <a:xfrm>
            <a:off x="2286000" y="5759450"/>
            <a:ext cx="1066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guard cell</a:t>
            </a:r>
          </a:p>
        </p:txBody>
      </p:sp>
      <p:sp>
        <p:nvSpPr>
          <p:cNvPr id="17455" name="Line 51"/>
          <p:cNvSpPr>
            <a:spLocks noChangeShapeType="1"/>
          </p:cNvSpPr>
          <p:nvPr/>
        </p:nvSpPr>
        <p:spPr bwMode="auto">
          <a:xfrm flipH="1">
            <a:off x="3248025" y="5934075"/>
            <a:ext cx="1295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56" name="Text Box 52"/>
          <p:cNvSpPr txBox="1">
            <a:spLocks noChangeArrowheads="1"/>
          </p:cNvSpPr>
          <p:nvPr/>
        </p:nvSpPr>
        <p:spPr bwMode="auto">
          <a:xfrm>
            <a:off x="1981200" y="6019800"/>
            <a:ext cx="1295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stomatal pore</a:t>
            </a:r>
          </a:p>
        </p:txBody>
      </p:sp>
      <p:sp>
        <p:nvSpPr>
          <p:cNvPr id="17457" name="Line 53"/>
          <p:cNvSpPr>
            <a:spLocks noChangeShapeType="1"/>
          </p:cNvSpPr>
          <p:nvPr/>
        </p:nvSpPr>
        <p:spPr bwMode="auto">
          <a:xfrm>
            <a:off x="5562600" y="44958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58" name="Text Box 54"/>
          <p:cNvSpPr txBox="1">
            <a:spLocks noChangeArrowheads="1"/>
          </p:cNvSpPr>
          <p:nvPr/>
        </p:nvSpPr>
        <p:spPr bwMode="auto">
          <a:xfrm>
            <a:off x="6096000" y="4335463"/>
            <a:ext cx="1066800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cell sap</a:t>
            </a:r>
          </a:p>
        </p:txBody>
      </p:sp>
      <p:sp>
        <p:nvSpPr>
          <p:cNvPr id="17459" name="AutoShape 55"/>
          <p:cNvSpPr>
            <a:spLocks noChangeArrowheads="1"/>
          </p:cNvSpPr>
          <p:nvPr/>
        </p:nvSpPr>
        <p:spPr bwMode="auto">
          <a:xfrm>
            <a:off x="225425" y="2459038"/>
            <a:ext cx="2060575" cy="1717675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Water continuously moves out of the mesophyll cells to form a thin film of moisture over their surfaces.</a:t>
            </a:r>
          </a:p>
        </p:txBody>
      </p:sp>
      <p:sp>
        <p:nvSpPr>
          <p:cNvPr id="17460" name="Oval 56"/>
          <p:cNvSpPr>
            <a:spLocks noChangeArrowheads="1"/>
          </p:cNvSpPr>
          <p:nvPr/>
        </p:nvSpPr>
        <p:spPr bwMode="auto">
          <a:xfrm>
            <a:off x="76200" y="2362200"/>
            <a:ext cx="274638" cy="274638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b="1">
                <a:solidFill>
                  <a:schemeClr val="bg1"/>
                </a:solidFill>
                <a:latin typeface="Times New Roman" pitchFamily="18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lum contrast="4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975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5334000" y="1524000"/>
            <a:ext cx="3810000" cy="3444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3300"/>
                </a:solidFill>
                <a:latin typeface="Comic Sans MS" pitchFamily="66" charset="0"/>
              </a:rPr>
              <a:t>Transpiration:</a:t>
            </a:r>
          </a:p>
          <a:p>
            <a:pPr eaLnBrk="1" hangingPunct="1">
              <a:spcBef>
                <a:spcPct val="50000"/>
              </a:spcBef>
            </a:pPr>
            <a:r>
              <a:rPr lang="en-US" sz="4000" b="1">
                <a:latin typeface="Comic Sans MS" pitchFamily="66" charset="0"/>
              </a:rPr>
              <a:t>The loss of </a:t>
            </a:r>
            <a:r>
              <a:rPr lang="en-US" sz="4000" b="1" u="sng">
                <a:latin typeface="Comic Sans MS" pitchFamily="66" charset="0"/>
              </a:rPr>
              <a:t>water vapour</a:t>
            </a:r>
            <a:r>
              <a:rPr lang="en-US" sz="4000" b="1">
                <a:latin typeface="Comic Sans MS" pitchFamily="66" charset="0"/>
              </a:rPr>
              <a:t> from the stomata</a:t>
            </a:r>
            <a:r>
              <a:rPr lang="en-US" sz="4000" b="1">
                <a:solidFill>
                  <a:srgbClr val="0000FF"/>
                </a:solidFill>
                <a:latin typeface="Comic Sans MS" pitchFamily="66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pg17"/>
          <p:cNvPicPr>
            <a:picLocks noChangeAspect="1" noChangeArrowheads="1"/>
          </p:cNvPicPr>
          <p:nvPr/>
        </p:nvPicPr>
        <p:blipFill>
          <a:blip r:embed="rId3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8915400" cy="535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AutoShape 3"/>
          <p:cNvSpPr>
            <a:spLocks noChangeArrowheads="1"/>
          </p:cNvSpPr>
          <p:nvPr/>
        </p:nvSpPr>
        <p:spPr bwMode="auto">
          <a:xfrm>
            <a:off x="2286000" y="0"/>
            <a:ext cx="4648200" cy="2133600"/>
          </a:xfrm>
          <a:prstGeom prst="wedgeEllipseCallout">
            <a:avLst>
              <a:gd name="adj1" fmla="val 28588"/>
              <a:gd name="adj2" fmla="val 91222"/>
            </a:avLst>
          </a:prstGeom>
          <a:solidFill>
            <a:srgbClr val="FFFFCC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400" b="1">
                <a:latin typeface="Arial Unicode MS" pitchFamily="34" charset="-128"/>
              </a:rPr>
              <a:t>How do nitrate ions get into plants?</a:t>
            </a:r>
          </a:p>
          <a:p>
            <a:r>
              <a:rPr lang="en-US" sz="2400" b="1">
                <a:latin typeface="Arial Unicode MS" pitchFamily="34" charset="-128"/>
              </a:rPr>
              <a:t>Are they directly absorbed from the air?</a:t>
            </a:r>
          </a:p>
        </p:txBody>
      </p:sp>
      <p:sp>
        <p:nvSpPr>
          <p:cNvPr id="77828" name="AutoShape 4"/>
          <p:cNvSpPr>
            <a:spLocks noChangeArrowheads="1"/>
          </p:cNvSpPr>
          <p:nvPr/>
        </p:nvSpPr>
        <p:spPr bwMode="auto">
          <a:xfrm>
            <a:off x="2667000" y="3429000"/>
            <a:ext cx="3886200" cy="2209800"/>
          </a:xfrm>
          <a:prstGeom prst="wedgeEllipseCallout">
            <a:avLst>
              <a:gd name="adj1" fmla="val -61477"/>
              <a:gd name="adj2" fmla="val -48134"/>
            </a:avLst>
          </a:prstGeom>
          <a:solidFill>
            <a:srgbClr val="FFFFCC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400" b="1">
                <a:latin typeface="Arial Unicode MS" pitchFamily="34" charset="-128"/>
              </a:rPr>
              <a:t>No. Even though the air has 79% of nitrogen, it is </a:t>
            </a:r>
            <a:r>
              <a:rPr lang="en-US" sz="2400" b="1">
                <a:solidFill>
                  <a:srgbClr val="0000FF"/>
                </a:solidFill>
                <a:latin typeface="Arial Unicode MS" pitchFamily="34" charset="-128"/>
              </a:rPr>
              <a:t>highly unreactive</a:t>
            </a:r>
            <a:r>
              <a:rPr lang="en-US" sz="2400" b="1">
                <a:latin typeface="Arial Unicode MS" pitchFamily="34" charset="-128"/>
              </a:rPr>
              <a:t>.</a:t>
            </a:r>
          </a:p>
        </p:txBody>
      </p:sp>
      <p:sp>
        <p:nvSpPr>
          <p:cNvPr id="19461" name="AutoShape 5"/>
          <p:cNvSpPr>
            <a:spLocks noChangeArrowheads="1"/>
          </p:cNvSpPr>
          <p:nvPr/>
        </p:nvSpPr>
        <p:spPr bwMode="auto">
          <a:xfrm>
            <a:off x="1371600" y="5715000"/>
            <a:ext cx="1295400" cy="685800"/>
          </a:xfrm>
          <a:prstGeom prst="roundRect">
            <a:avLst>
              <a:gd name="adj" fmla="val 16667"/>
            </a:avLst>
          </a:prstGeom>
          <a:solidFill>
            <a:srgbClr val="0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70000"/>
              </a:lnSpc>
              <a:spcBef>
                <a:spcPct val="25000"/>
              </a:spcBef>
            </a:pPr>
            <a:r>
              <a:rPr lang="en-US" sz="1800" b="1">
                <a:solidFill>
                  <a:schemeClr val="bg1"/>
                </a:solidFill>
                <a:latin typeface="Times New Roman" pitchFamily="18" charset="0"/>
              </a:rPr>
              <a:t>PAUSE </a:t>
            </a:r>
            <a:r>
              <a:rPr lang="en-US" sz="1600" b="1">
                <a:solidFill>
                  <a:schemeClr val="bg1"/>
                </a:solidFill>
                <a:latin typeface="Times New Roman" pitchFamily="18" charset="0"/>
              </a:rPr>
              <a:t>to</a:t>
            </a:r>
          </a:p>
          <a:p>
            <a:pPr>
              <a:lnSpc>
                <a:spcPct val="70000"/>
              </a:lnSpc>
              <a:spcBef>
                <a:spcPct val="25000"/>
              </a:spcBef>
            </a:pPr>
            <a:r>
              <a:rPr lang="en-US" b="1">
                <a:solidFill>
                  <a:schemeClr val="bg1"/>
                </a:solidFill>
                <a:latin typeface="Times New Roman" pitchFamily="18" charset="0"/>
              </a:rPr>
              <a:t> PONDER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2895600" y="5715000"/>
            <a:ext cx="5715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rgbClr val="006666"/>
                </a:solidFill>
                <a:latin typeface="Arial Unicode MS" pitchFamily="34" charset="-128"/>
              </a:rPr>
              <a:t>How are ions transported around in plants?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lum contras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785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5562600" y="685800"/>
            <a:ext cx="3581400" cy="301625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3200" b="1" u="sng">
                <a:solidFill>
                  <a:srgbClr val="FF0066"/>
                </a:solidFill>
                <a:latin typeface="Comic Sans MS" pitchFamily="66" charset="0"/>
              </a:rPr>
              <a:t>Diffusion</a:t>
            </a:r>
            <a:r>
              <a:rPr lang="en-US" sz="3200" b="1">
                <a:latin typeface="Comic Sans MS" pitchFamily="66" charset="0"/>
              </a:rPr>
              <a:t> and </a:t>
            </a:r>
            <a:r>
              <a:rPr lang="en-US" sz="3200" b="1" u="sng">
                <a:solidFill>
                  <a:srgbClr val="FF0066"/>
                </a:solidFill>
                <a:latin typeface="Comic Sans MS" pitchFamily="66" charset="0"/>
              </a:rPr>
              <a:t>active transport</a:t>
            </a:r>
            <a:r>
              <a:rPr lang="en-US" sz="3200" b="1">
                <a:latin typeface="Comic Sans MS" pitchFamily="66" charset="0"/>
              </a:rPr>
              <a:t> are involved in the absorption of dissolved mineral salts.</a:t>
            </a:r>
            <a:endParaRPr lang="en-US" sz="3200" b="1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886200" y="4800600"/>
            <a:ext cx="1676400" cy="1677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Xylem vessel</a:t>
            </a:r>
          </a:p>
          <a:p>
            <a:pPr algn="l" eaLnBrk="1" hangingPunct="1">
              <a:spcBef>
                <a:spcPct val="50000"/>
              </a:spcBef>
            </a:pPr>
            <a:endParaRPr lang="en-US" sz="32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 flipH="1">
            <a:off x="4800600" y="3962400"/>
            <a:ext cx="76200" cy="762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1219200" y="533400"/>
            <a:ext cx="2514600" cy="838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533400" y="3276600"/>
            <a:ext cx="1066800" cy="762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1295400" y="5181600"/>
            <a:ext cx="4572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2133600" y="5562600"/>
            <a:ext cx="9144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3124200" y="5334000"/>
            <a:ext cx="838200" cy="838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3" name="Oval 11"/>
          <p:cNvSpPr>
            <a:spLocks noChangeArrowheads="1"/>
          </p:cNvSpPr>
          <p:nvPr/>
        </p:nvSpPr>
        <p:spPr bwMode="auto">
          <a:xfrm>
            <a:off x="381000" y="4953000"/>
            <a:ext cx="2286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4" name="Oval 12"/>
          <p:cNvSpPr>
            <a:spLocks noChangeArrowheads="1"/>
          </p:cNvSpPr>
          <p:nvPr/>
        </p:nvSpPr>
        <p:spPr bwMode="auto">
          <a:xfrm>
            <a:off x="609600" y="4495800"/>
            <a:ext cx="2286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5" name="Oval 13"/>
          <p:cNvSpPr>
            <a:spLocks noChangeArrowheads="1"/>
          </p:cNvSpPr>
          <p:nvPr/>
        </p:nvSpPr>
        <p:spPr bwMode="auto">
          <a:xfrm>
            <a:off x="990600" y="4343400"/>
            <a:ext cx="2286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6" name="Oval 14"/>
          <p:cNvSpPr>
            <a:spLocks noChangeArrowheads="1"/>
          </p:cNvSpPr>
          <p:nvPr/>
        </p:nvSpPr>
        <p:spPr bwMode="auto">
          <a:xfrm>
            <a:off x="1447800" y="4267200"/>
            <a:ext cx="2286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7" name="Oval 15"/>
          <p:cNvSpPr>
            <a:spLocks noChangeArrowheads="1"/>
          </p:cNvSpPr>
          <p:nvPr/>
        </p:nvSpPr>
        <p:spPr bwMode="auto">
          <a:xfrm>
            <a:off x="1905000" y="4114800"/>
            <a:ext cx="2286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8" name="Oval 16"/>
          <p:cNvSpPr>
            <a:spLocks noChangeArrowheads="1"/>
          </p:cNvSpPr>
          <p:nvPr/>
        </p:nvSpPr>
        <p:spPr bwMode="auto">
          <a:xfrm>
            <a:off x="2362200" y="4038600"/>
            <a:ext cx="228600" cy="152400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9" name="Oval 17"/>
          <p:cNvSpPr>
            <a:spLocks noChangeArrowheads="1"/>
          </p:cNvSpPr>
          <p:nvPr/>
        </p:nvSpPr>
        <p:spPr bwMode="auto">
          <a:xfrm>
            <a:off x="2971800" y="3733800"/>
            <a:ext cx="2286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30" name="Oval 18"/>
          <p:cNvSpPr>
            <a:spLocks noChangeArrowheads="1"/>
          </p:cNvSpPr>
          <p:nvPr/>
        </p:nvSpPr>
        <p:spPr bwMode="auto">
          <a:xfrm>
            <a:off x="3352800" y="3581400"/>
            <a:ext cx="2286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31" name="Oval 19"/>
          <p:cNvSpPr>
            <a:spLocks noChangeArrowheads="1"/>
          </p:cNvSpPr>
          <p:nvPr/>
        </p:nvSpPr>
        <p:spPr bwMode="auto">
          <a:xfrm>
            <a:off x="3962400" y="3429000"/>
            <a:ext cx="2286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32" name="Oval 20"/>
          <p:cNvSpPr>
            <a:spLocks noChangeArrowheads="1"/>
          </p:cNvSpPr>
          <p:nvPr/>
        </p:nvSpPr>
        <p:spPr bwMode="auto">
          <a:xfrm>
            <a:off x="4495800" y="3276600"/>
            <a:ext cx="2286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33" name="Oval 21"/>
          <p:cNvSpPr>
            <a:spLocks noChangeArrowheads="1"/>
          </p:cNvSpPr>
          <p:nvPr/>
        </p:nvSpPr>
        <p:spPr bwMode="auto">
          <a:xfrm>
            <a:off x="4648200" y="2819400"/>
            <a:ext cx="2286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34" name="Oval 22"/>
          <p:cNvSpPr>
            <a:spLocks noChangeArrowheads="1"/>
          </p:cNvSpPr>
          <p:nvPr/>
        </p:nvSpPr>
        <p:spPr bwMode="auto">
          <a:xfrm>
            <a:off x="4724400" y="2438400"/>
            <a:ext cx="2286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35" name="Oval 23"/>
          <p:cNvSpPr>
            <a:spLocks noChangeArrowheads="1"/>
          </p:cNvSpPr>
          <p:nvPr/>
        </p:nvSpPr>
        <p:spPr bwMode="auto">
          <a:xfrm>
            <a:off x="4724400" y="2057400"/>
            <a:ext cx="2286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36" name="Oval 24"/>
          <p:cNvSpPr>
            <a:spLocks noChangeArrowheads="1"/>
          </p:cNvSpPr>
          <p:nvPr/>
        </p:nvSpPr>
        <p:spPr bwMode="auto">
          <a:xfrm>
            <a:off x="4724400" y="1676400"/>
            <a:ext cx="2286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37" name="Oval 25"/>
          <p:cNvSpPr>
            <a:spLocks noChangeArrowheads="1"/>
          </p:cNvSpPr>
          <p:nvPr/>
        </p:nvSpPr>
        <p:spPr bwMode="auto">
          <a:xfrm>
            <a:off x="4724400" y="1219200"/>
            <a:ext cx="2286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1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8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82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89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96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3" grpId="0" animBg="1"/>
      <p:bldP spid="64524" grpId="0" animBg="1"/>
      <p:bldP spid="64525" grpId="0" animBg="1"/>
      <p:bldP spid="64526" grpId="0" animBg="1"/>
      <p:bldP spid="64527" grpId="0" animBg="1"/>
      <p:bldP spid="64528" grpId="0" animBg="1"/>
      <p:bldP spid="64529" grpId="0" animBg="1"/>
      <p:bldP spid="64530" grpId="0" animBg="1"/>
      <p:bldP spid="64531" grpId="0" animBg="1"/>
      <p:bldP spid="64532" grpId="0" animBg="1"/>
      <p:bldP spid="64533" grpId="0" animBg="1"/>
      <p:bldP spid="64534" grpId="0" animBg="1"/>
      <p:bldP spid="64535" grpId="0" animBg="1"/>
      <p:bldP spid="64536" grpId="0" animBg="1"/>
      <p:bldP spid="6453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2057400" y="2057400"/>
            <a:ext cx="617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2590800" y="381000"/>
            <a:ext cx="5867400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latin typeface="Comic Sans MS" pitchFamily="66" charset="0"/>
              </a:rPr>
              <a:t>What happens when the concentration of dissolved sugars and mineral salts in the sap of root hair is </a:t>
            </a:r>
            <a:r>
              <a:rPr lang="en-US" sz="2800" b="1" u="sng">
                <a:latin typeface="Comic Sans MS" pitchFamily="66" charset="0"/>
              </a:rPr>
              <a:t>higher</a:t>
            </a:r>
            <a:r>
              <a:rPr lang="en-US" sz="2800" b="1">
                <a:latin typeface="Comic Sans MS" pitchFamily="66" charset="0"/>
              </a:rPr>
              <a:t> than the surrounding soil water?</a:t>
            </a:r>
          </a:p>
        </p:txBody>
      </p:sp>
      <p:pic>
        <p:nvPicPr>
          <p:cNvPr id="21508" name="Picture 6" descr="NA02343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667000"/>
            <a:ext cx="1998663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Line 7"/>
          <p:cNvSpPr>
            <a:spLocks noChangeShapeType="1"/>
          </p:cNvSpPr>
          <p:nvPr/>
        </p:nvSpPr>
        <p:spPr bwMode="auto">
          <a:xfrm flipH="1">
            <a:off x="1676400" y="5181600"/>
            <a:ext cx="609600" cy="3048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510" name="Text Box 8"/>
          <p:cNvSpPr txBox="1">
            <a:spLocks noChangeArrowheads="1"/>
          </p:cNvSpPr>
          <p:nvPr/>
        </p:nvSpPr>
        <p:spPr bwMode="auto">
          <a:xfrm>
            <a:off x="2133600" y="4191000"/>
            <a:ext cx="6705600" cy="94615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latin typeface="Comic Sans MS" pitchFamily="66" charset="0"/>
              </a:rPr>
              <a:t>Concentration of dissolved sugars and mineral salts is </a:t>
            </a:r>
            <a:r>
              <a:rPr lang="en-US" sz="2800" b="1">
                <a:solidFill>
                  <a:srgbClr val="FF3300"/>
                </a:solidFill>
                <a:latin typeface="Comic Sans MS" pitchFamily="66" charset="0"/>
              </a:rPr>
              <a:t>higher</a:t>
            </a:r>
            <a:r>
              <a:rPr lang="en-US" sz="2800" b="1">
                <a:latin typeface="Comic Sans MS" pitchFamily="66" charset="0"/>
              </a:rPr>
              <a:t> in roots.</a:t>
            </a:r>
          </a:p>
        </p:txBody>
      </p:sp>
      <p:sp>
        <p:nvSpPr>
          <p:cNvPr id="21511" name="Line 9"/>
          <p:cNvSpPr>
            <a:spLocks noChangeShapeType="1"/>
          </p:cNvSpPr>
          <p:nvPr/>
        </p:nvSpPr>
        <p:spPr bwMode="auto">
          <a:xfrm flipH="1" flipV="1">
            <a:off x="1752600" y="5867400"/>
            <a:ext cx="5334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512" name="Text Box 10"/>
          <p:cNvSpPr txBox="1">
            <a:spLocks noChangeArrowheads="1"/>
          </p:cNvSpPr>
          <p:nvPr/>
        </p:nvSpPr>
        <p:spPr bwMode="auto">
          <a:xfrm>
            <a:off x="2362200" y="5791200"/>
            <a:ext cx="6781800" cy="94615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latin typeface="Comic Sans MS" pitchFamily="66" charset="0"/>
              </a:rPr>
              <a:t>Concentration of dissolved sugars and mineral salts is </a:t>
            </a:r>
            <a:r>
              <a:rPr lang="en-US" sz="2800" b="1">
                <a:solidFill>
                  <a:srgbClr val="FF3300"/>
                </a:solidFill>
                <a:latin typeface="Comic Sans MS" pitchFamily="66" charset="0"/>
              </a:rPr>
              <a:t>lower</a:t>
            </a:r>
            <a:r>
              <a:rPr lang="en-US" sz="2800" b="1">
                <a:latin typeface="Comic Sans MS" pitchFamily="66" charset="0"/>
              </a:rPr>
              <a:t> in soil.</a:t>
            </a:r>
          </a:p>
        </p:txBody>
      </p:sp>
      <p:pic>
        <p:nvPicPr>
          <p:cNvPr id="21513" name="Picture 11" descr="AN00817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667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3"/>
          <p:cNvSpPr txBox="1">
            <a:spLocks noChangeArrowheads="1"/>
          </p:cNvSpPr>
          <p:nvPr/>
        </p:nvSpPr>
        <p:spPr bwMode="auto">
          <a:xfrm>
            <a:off x="3352800" y="228600"/>
            <a:ext cx="5334000" cy="204152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Comic Sans MS" pitchFamily="66" charset="0"/>
              </a:rPr>
              <a:t>How is water transported against gravity from the roots, up the xylem and to the leaves?</a:t>
            </a:r>
          </a:p>
        </p:txBody>
      </p:sp>
      <p:pic>
        <p:nvPicPr>
          <p:cNvPr id="4099" name="Picture 4" descr="j00787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733800"/>
            <a:ext cx="116522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5" descr="BD2016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40195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b="1" smtClean="0"/>
              <a:t>Inv. 8.2: Path of water through a plant (p105)</a:t>
            </a:r>
          </a:p>
        </p:txBody>
      </p:sp>
      <p:pic>
        <p:nvPicPr>
          <p:cNvPr id="22531" name="Picture 5" descr="img50"/>
          <p:cNvPicPr>
            <a:picLocks noChangeAspect="1" noChangeArrowheads="1"/>
          </p:cNvPicPr>
          <p:nvPr>
            <p:ph idx="1"/>
          </p:nvPr>
        </p:nvPicPr>
        <p:blipFill>
          <a:blip r:embed="rId2">
            <a:lum contras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0800" y="1295400"/>
            <a:ext cx="5181600" cy="4948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839200" cy="1139825"/>
          </a:xfrm>
        </p:spPr>
        <p:txBody>
          <a:bodyPr/>
          <a:lstStyle/>
          <a:p>
            <a:pPr eaLnBrk="1" hangingPunct="1"/>
            <a:r>
              <a:rPr lang="en-US" sz="3800" b="1" smtClean="0"/>
              <a:t>Inv. 8.3 : The ringing experiment (p107)</a:t>
            </a:r>
          </a:p>
        </p:txBody>
      </p:sp>
      <p:pic>
        <p:nvPicPr>
          <p:cNvPr id="23555" name="Picture 5" descr="diagram showing ringing"/>
          <p:cNvPicPr>
            <a:picLocks noChangeAspect="1" noChangeArrowheads="1"/>
          </p:cNvPicPr>
          <p:nvPr>
            <p:ph idx="1"/>
          </p:nvPr>
        </p:nvPicPr>
        <p:blipFill>
          <a:blip r:embed="rId2">
            <a:lum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0" y="1524000"/>
            <a:ext cx="4343400" cy="5105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28" name="Text Box 8"/>
          <p:cNvSpPr txBox="1">
            <a:spLocks noChangeArrowheads="1"/>
          </p:cNvSpPr>
          <p:nvPr/>
        </p:nvSpPr>
        <p:spPr bwMode="auto">
          <a:xfrm>
            <a:off x="4800600" y="1600200"/>
            <a:ext cx="4038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en-US"/>
              <a:t>In the ringing experiment, a ring of bark is scraped away that also removes the phloem.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n-US" sz="3800" smtClean="0"/>
              <a:t>Results: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810000"/>
            <a:ext cx="8458200" cy="3048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smtClean="0"/>
              <a:t>The phloem tissues have been removed. </a:t>
            </a:r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Manufactured food substances  (e.g </a:t>
            </a:r>
            <a:r>
              <a:rPr lang="en-US" sz="2000" smtClean="0">
                <a:solidFill>
                  <a:srgbClr val="0000FF"/>
                </a:solidFill>
              </a:rPr>
              <a:t>sugar and amino acid</a:t>
            </a:r>
            <a:r>
              <a:rPr lang="en-US" sz="2000" smtClean="0"/>
              <a:t>) accumulate above the cut region and cause swelling in twigs A and C. However in twig B, manufactured food can pass through the phloem without any barrier.</a:t>
            </a:r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This suggests that food is made in the leaves and are transported through the phloem.</a:t>
            </a:r>
          </a:p>
        </p:txBody>
      </p:sp>
      <p:grpSp>
        <p:nvGrpSpPr>
          <p:cNvPr id="24580" name="Group 4"/>
          <p:cNvGrpSpPr>
            <a:grpSpLocks/>
          </p:cNvGrpSpPr>
          <p:nvPr/>
        </p:nvGrpSpPr>
        <p:grpSpPr bwMode="auto">
          <a:xfrm>
            <a:off x="2209800" y="609600"/>
            <a:ext cx="4953000" cy="2930525"/>
            <a:chOff x="1152" y="2352"/>
            <a:chExt cx="1968" cy="1181"/>
          </a:xfrm>
        </p:grpSpPr>
        <p:pic>
          <p:nvPicPr>
            <p:cNvPr id="24581" name="Picture 5" descr="P8"/>
            <p:cNvPicPr>
              <a:picLocks noChangeAspect="1" noChangeArrowheads="1"/>
            </p:cNvPicPr>
            <p:nvPr/>
          </p:nvPicPr>
          <p:blipFill>
            <a:blip r:embed="rId2">
              <a:lum bright="-20000" contrast="5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2352"/>
              <a:ext cx="1776" cy="1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2" name="Text Box 6"/>
            <p:cNvSpPr txBox="1">
              <a:spLocks noChangeArrowheads="1"/>
            </p:cNvSpPr>
            <p:nvPr/>
          </p:nvSpPr>
          <p:spPr bwMode="auto">
            <a:xfrm>
              <a:off x="1152" y="3360"/>
              <a:ext cx="52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/>
              <a:r>
                <a:rPr lang="en-US" altLang="zh-CN" sz="2400" b="1">
                  <a:solidFill>
                    <a:srgbClr val="000000"/>
                  </a:solidFill>
                  <a:latin typeface="Times New Roman" pitchFamily="18" charset="0"/>
                  <a:ea typeface="SimSun" pitchFamily="2" charset="-122"/>
                </a:rPr>
                <a:t>twig A</a:t>
              </a:r>
              <a:endParaRPr lang="en-US" sz="2400" b="1"/>
            </a:p>
          </p:txBody>
        </p:sp>
        <p:sp>
          <p:nvSpPr>
            <p:cNvPr id="24583" name="Text Box 7"/>
            <p:cNvSpPr txBox="1">
              <a:spLocks noChangeArrowheads="1"/>
            </p:cNvSpPr>
            <p:nvPr/>
          </p:nvSpPr>
          <p:spPr bwMode="auto">
            <a:xfrm>
              <a:off x="1872" y="3360"/>
              <a:ext cx="43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/>
              <a:r>
                <a:rPr lang="en-US" altLang="zh-CN" sz="2400" b="1">
                  <a:solidFill>
                    <a:srgbClr val="000000"/>
                  </a:solidFill>
                  <a:latin typeface="Times New Roman" pitchFamily="18" charset="0"/>
                  <a:ea typeface="SimSun" pitchFamily="2" charset="-122"/>
                </a:rPr>
                <a:t>twig B</a:t>
              </a:r>
              <a:endParaRPr lang="en-US" sz="2400" b="1"/>
            </a:p>
          </p:txBody>
        </p:sp>
        <p:sp>
          <p:nvSpPr>
            <p:cNvPr id="24584" name="Text Box 8"/>
            <p:cNvSpPr txBox="1">
              <a:spLocks noChangeArrowheads="1"/>
            </p:cNvSpPr>
            <p:nvPr/>
          </p:nvSpPr>
          <p:spPr bwMode="auto">
            <a:xfrm>
              <a:off x="2592" y="3360"/>
              <a:ext cx="52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/>
              <a:r>
                <a:rPr lang="en-US" altLang="zh-CN" sz="2400" b="1">
                  <a:solidFill>
                    <a:srgbClr val="000000"/>
                  </a:solidFill>
                  <a:latin typeface="Times New Roman" pitchFamily="18" charset="0"/>
                  <a:ea typeface="SimSun" pitchFamily="2" charset="-122"/>
                </a:rPr>
                <a:t>twig C</a:t>
              </a: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lum contras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125413"/>
            <a:ext cx="7467600" cy="511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25"/>
          <a:stretch>
            <a:fillRect/>
          </a:stretch>
        </p:blipFill>
        <p:spPr bwMode="auto">
          <a:xfrm>
            <a:off x="5143500" y="2971800"/>
            <a:ext cx="2724150" cy="186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4" name="Rectangle 5"/>
          <p:cNvSpPr>
            <a:spLocks noChangeArrowheads="1"/>
          </p:cNvSpPr>
          <p:nvPr/>
        </p:nvSpPr>
        <p:spPr bwMode="auto">
          <a:xfrm>
            <a:off x="3962400" y="4343400"/>
            <a:ext cx="1066800" cy="2286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5" name="Line 6"/>
          <p:cNvSpPr>
            <a:spLocks noChangeShapeType="1"/>
          </p:cNvSpPr>
          <p:nvPr/>
        </p:nvSpPr>
        <p:spPr bwMode="auto">
          <a:xfrm>
            <a:off x="5029200" y="38100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06" name="Line 7"/>
          <p:cNvSpPr>
            <a:spLocks noChangeShapeType="1"/>
          </p:cNvSpPr>
          <p:nvPr/>
        </p:nvSpPr>
        <p:spPr bwMode="auto">
          <a:xfrm>
            <a:off x="3276600" y="38100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07" name="Line 8"/>
          <p:cNvSpPr>
            <a:spLocks noChangeShapeType="1"/>
          </p:cNvSpPr>
          <p:nvPr/>
        </p:nvSpPr>
        <p:spPr bwMode="auto">
          <a:xfrm flipH="1">
            <a:off x="2743200" y="30480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08" name="Line 9"/>
          <p:cNvSpPr>
            <a:spLocks noChangeShapeType="1"/>
          </p:cNvSpPr>
          <p:nvPr/>
        </p:nvSpPr>
        <p:spPr bwMode="auto">
          <a:xfrm>
            <a:off x="5181600" y="3048000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09" name="Text Box 11"/>
          <p:cNvSpPr txBox="1">
            <a:spLocks noChangeArrowheads="1"/>
          </p:cNvSpPr>
          <p:nvPr/>
        </p:nvSpPr>
        <p:spPr bwMode="auto">
          <a:xfrm>
            <a:off x="2209800" y="3886200"/>
            <a:ext cx="457200" cy="579438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00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25610" name="Text Box 12"/>
          <p:cNvSpPr txBox="1">
            <a:spLocks noChangeArrowheads="1"/>
          </p:cNvSpPr>
          <p:nvPr/>
        </p:nvSpPr>
        <p:spPr bwMode="auto">
          <a:xfrm>
            <a:off x="6172200" y="3962400"/>
            <a:ext cx="457200" cy="579438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00"/>
                </a:solidFill>
                <a:latin typeface="Times New Roman" pitchFamily="18" charset="0"/>
              </a:rPr>
              <a:t>B</a:t>
            </a:r>
          </a:p>
        </p:txBody>
      </p:sp>
      <p:sp>
        <p:nvSpPr>
          <p:cNvPr id="25611" name="Rectangle 13"/>
          <p:cNvSpPr>
            <a:spLocks noChangeArrowheads="1"/>
          </p:cNvSpPr>
          <p:nvPr/>
        </p:nvSpPr>
        <p:spPr bwMode="auto">
          <a:xfrm>
            <a:off x="838200" y="5257800"/>
            <a:ext cx="795178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800">
                <a:solidFill>
                  <a:schemeClr val="tx2"/>
                </a:solidFill>
                <a:latin typeface="Comic Sans MS" pitchFamily="66" charset="0"/>
              </a:rPr>
              <a:t>Inv. 8.6: </a:t>
            </a:r>
          </a:p>
          <a:p>
            <a:pPr algn="l"/>
            <a:r>
              <a:rPr lang="en-US" sz="2800">
                <a:solidFill>
                  <a:schemeClr val="tx2"/>
                </a:solidFill>
                <a:latin typeface="Comic Sans MS" pitchFamily="66" charset="0"/>
              </a:rPr>
              <a:t>Investigating transpiration in leaves and stems</a:t>
            </a:r>
            <a:endParaRPr lang="en-US" sz="2800">
              <a:solidFill>
                <a:schemeClr val="tx2"/>
              </a:solidFill>
            </a:endParaRPr>
          </a:p>
        </p:txBody>
      </p:sp>
      <p:sp>
        <p:nvSpPr>
          <p:cNvPr id="25612" name="Text Box 14"/>
          <p:cNvSpPr txBox="1">
            <a:spLocks noChangeArrowheads="1"/>
          </p:cNvSpPr>
          <p:nvPr/>
        </p:nvSpPr>
        <p:spPr bwMode="auto">
          <a:xfrm>
            <a:off x="3276600" y="228600"/>
            <a:ext cx="2743200" cy="3968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At the beginning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lum contras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125413"/>
            <a:ext cx="7467600" cy="511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lum contras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3"/>
          <a:stretch>
            <a:fillRect/>
          </a:stretch>
        </p:blipFill>
        <p:spPr bwMode="auto">
          <a:xfrm>
            <a:off x="5105400" y="2971800"/>
            <a:ext cx="2724150" cy="193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3962400" y="4343400"/>
            <a:ext cx="1066800" cy="2286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9" name="Line 6"/>
          <p:cNvSpPr>
            <a:spLocks noChangeShapeType="1"/>
          </p:cNvSpPr>
          <p:nvPr/>
        </p:nvSpPr>
        <p:spPr bwMode="auto">
          <a:xfrm>
            <a:off x="5029200" y="38100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630" name="Line 7"/>
          <p:cNvSpPr>
            <a:spLocks noChangeShapeType="1"/>
          </p:cNvSpPr>
          <p:nvPr/>
        </p:nvSpPr>
        <p:spPr bwMode="auto">
          <a:xfrm>
            <a:off x="3276600" y="38100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631" name="Line 8"/>
          <p:cNvSpPr>
            <a:spLocks noChangeShapeType="1"/>
          </p:cNvSpPr>
          <p:nvPr/>
        </p:nvSpPr>
        <p:spPr bwMode="auto">
          <a:xfrm flipH="1">
            <a:off x="2743200" y="30480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632" name="Line 9"/>
          <p:cNvSpPr>
            <a:spLocks noChangeShapeType="1"/>
          </p:cNvSpPr>
          <p:nvPr/>
        </p:nvSpPr>
        <p:spPr bwMode="auto">
          <a:xfrm>
            <a:off x="5181600" y="3048000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633" name="Text Box 11"/>
          <p:cNvSpPr txBox="1">
            <a:spLocks noChangeArrowheads="1"/>
          </p:cNvSpPr>
          <p:nvPr/>
        </p:nvSpPr>
        <p:spPr bwMode="auto">
          <a:xfrm>
            <a:off x="2209800" y="3886200"/>
            <a:ext cx="457200" cy="579438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00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26634" name="Text Box 12"/>
          <p:cNvSpPr txBox="1">
            <a:spLocks noChangeArrowheads="1"/>
          </p:cNvSpPr>
          <p:nvPr/>
        </p:nvSpPr>
        <p:spPr bwMode="auto">
          <a:xfrm>
            <a:off x="6172200" y="3962400"/>
            <a:ext cx="457200" cy="579438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00"/>
                </a:solidFill>
                <a:latin typeface="Times New Roman" pitchFamily="18" charset="0"/>
              </a:rPr>
              <a:t>B</a:t>
            </a:r>
          </a:p>
        </p:txBody>
      </p:sp>
      <p:sp>
        <p:nvSpPr>
          <p:cNvPr id="54286" name="Oval 14"/>
          <p:cNvSpPr>
            <a:spLocks noChangeArrowheads="1"/>
          </p:cNvSpPr>
          <p:nvPr/>
        </p:nvSpPr>
        <p:spPr bwMode="auto">
          <a:xfrm>
            <a:off x="1295400" y="14478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7" name="Oval 15"/>
          <p:cNvSpPr>
            <a:spLocks noChangeArrowheads="1"/>
          </p:cNvSpPr>
          <p:nvPr/>
        </p:nvSpPr>
        <p:spPr bwMode="auto">
          <a:xfrm>
            <a:off x="2209800" y="7620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8" name="Oval 16"/>
          <p:cNvSpPr>
            <a:spLocks noChangeArrowheads="1"/>
          </p:cNvSpPr>
          <p:nvPr/>
        </p:nvSpPr>
        <p:spPr bwMode="auto">
          <a:xfrm>
            <a:off x="3124200" y="9906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9" name="Oval 17"/>
          <p:cNvSpPr>
            <a:spLocks noChangeArrowheads="1"/>
          </p:cNvSpPr>
          <p:nvPr/>
        </p:nvSpPr>
        <p:spPr bwMode="auto">
          <a:xfrm>
            <a:off x="3429000" y="13716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90" name="Oval 18"/>
          <p:cNvSpPr>
            <a:spLocks noChangeArrowheads="1"/>
          </p:cNvSpPr>
          <p:nvPr/>
        </p:nvSpPr>
        <p:spPr bwMode="auto">
          <a:xfrm>
            <a:off x="3505200" y="22098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91" name="Oval 19"/>
          <p:cNvSpPr>
            <a:spLocks noChangeArrowheads="1"/>
          </p:cNvSpPr>
          <p:nvPr/>
        </p:nvSpPr>
        <p:spPr bwMode="auto">
          <a:xfrm>
            <a:off x="1295400" y="27432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41" name="Text Box 20"/>
          <p:cNvSpPr txBox="1">
            <a:spLocks noChangeArrowheads="1"/>
          </p:cNvSpPr>
          <p:nvPr/>
        </p:nvSpPr>
        <p:spPr bwMode="auto">
          <a:xfrm>
            <a:off x="2286000" y="0"/>
            <a:ext cx="4572000" cy="7016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After placing the bell jars in sunlight for 1 hour</a:t>
            </a:r>
          </a:p>
        </p:txBody>
      </p:sp>
      <p:sp>
        <p:nvSpPr>
          <p:cNvPr id="26642" name="Rectangle 21"/>
          <p:cNvSpPr>
            <a:spLocks noChangeArrowheads="1"/>
          </p:cNvSpPr>
          <p:nvPr/>
        </p:nvSpPr>
        <p:spPr bwMode="auto">
          <a:xfrm>
            <a:off x="838200" y="5257800"/>
            <a:ext cx="79248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 u="sng">
                <a:solidFill>
                  <a:schemeClr val="tx2"/>
                </a:solidFill>
                <a:latin typeface="Comic Sans MS" pitchFamily="66" charset="0"/>
              </a:rPr>
              <a:t>Results</a:t>
            </a:r>
            <a:r>
              <a:rPr lang="en-US" sz="2800">
                <a:solidFill>
                  <a:schemeClr val="tx2"/>
                </a:solidFill>
                <a:latin typeface="Comic Sans MS" pitchFamily="66" charset="0"/>
              </a:rPr>
              <a:t>: </a:t>
            </a:r>
          </a:p>
          <a:p>
            <a:pPr algn="l"/>
            <a:r>
              <a:rPr lang="en-US" sz="2800">
                <a:solidFill>
                  <a:schemeClr val="tx2"/>
                </a:solidFill>
                <a:latin typeface="Comic Sans MS" pitchFamily="66" charset="0"/>
              </a:rPr>
              <a:t>Drops of liquid are seen on the inner</a:t>
            </a:r>
          </a:p>
          <a:p>
            <a:pPr algn="l"/>
            <a:r>
              <a:rPr lang="en-US" sz="2800">
                <a:solidFill>
                  <a:schemeClr val="tx2"/>
                </a:solidFill>
                <a:latin typeface="Comic Sans MS" pitchFamily="66" charset="0"/>
              </a:rPr>
              <a:t>surface of the bell jar A. </a:t>
            </a:r>
          </a:p>
          <a:p>
            <a:pPr algn="l"/>
            <a:endParaRPr lang="en-US" sz="2800">
              <a:solidFill>
                <a:schemeClr val="tx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6" grpId="0" animBg="1"/>
      <p:bldP spid="54287" grpId="0" animBg="1"/>
      <p:bldP spid="54288" grpId="0" animBg="1"/>
      <p:bldP spid="54289" grpId="0" animBg="1"/>
      <p:bldP spid="54290" grpId="0" animBg="1"/>
      <p:bldP spid="5429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458200" cy="4267200"/>
          </a:xfrm>
        </p:spPr>
        <p:txBody>
          <a:bodyPr/>
          <a:lstStyle/>
          <a:p>
            <a:pPr marL="400050" indent="-40005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400" smtClean="0"/>
              <a:t>6)  There is no change. No liquid droplets form on the inner surface of the bell jar.</a:t>
            </a:r>
          </a:p>
          <a:p>
            <a:pPr marL="400050" indent="-40005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400" smtClean="0"/>
              <a:t>7)  The anhydrous copper sulphate turns </a:t>
            </a:r>
            <a:r>
              <a:rPr lang="en-GB" sz="2400" b="1" smtClean="0">
                <a:solidFill>
                  <a:srgbClr val="0000FF"/>
                </a:solidFill>
              </a:rPr>
              <a:t>blue.</a:t>
            </a:r>
          </a:p>
          <a:p>
            <a:pPr marL="400050" indent="-40005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400" smtClean="0"/>
              <a:t>8)   Water</a:t>
            </a:r>
          </a:p>
          <a:p>
            <a:pPr marL="400050" indent="-400050"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sz="2400" smtClean="0"/>
          </a:p>
          <a:p>
            <a:pPr marL="400050" indent="-400050"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sz="2400" smtClean="0"/>
          </a:p>
          <a:p>
            <a:pPr marL="400050" indent="-400050" eaLnBrk="1" hangingPunct="1">
              <a:lnSpc>
                <a:spcPct val="90000"/>
              </a:lnSpc>
            </a:pPr>
            <a:r>
              <a:rPr lang="en-GB" sz="2400" u="sng" smtClean="0"/>
              <a:t>Questions:</a:t>
            </a:r>
          </a:p>
          <a:p>
            <a:pPr marL="400050" indent="-400050" eaLnBrk="1" hangingPunct="1">
              <a:lnSpc>
                <a:spcPct val="90000"/>
              </a:lnSpc>
            </a:pPr>
            <a:r>
              <a:rPr lang="en-GB" sz="2400" smtClean="0"/>
              <a:t>1) 	To prevent the water in the soil from evaporating.</a:t>
            </a:r>
          </a:p>
          <a:p>
            <a:pPr marL="400050" indent="-400050" eaLnBrk="1" hangingPunct="1">
              <a:lnSpc>
                <a:spcPct val="90000"/>
              </a:lnSpc>
            </a:pPr>
            <a:endParaRPr lang="en-GB" sz="2400" smtClean="0"/>
          </a:p>
          <a:p>
            <a:pPr marL="400050" indent="-400050" eaLnBrk="1" hangingPunct="1">
              <a:lnSpc>
                <a:spcPct val="90000"/>
              </a:lnSpc>
            </a:pPr>
            <a:r>
              <a:rPr lang="en-GB" sz="2400" smtClean="0"/>
              <a:t>2) 	Roots have absorbed water in the soil and transported it up </a:t>
            </a:r>
          </a:p>
          <a:p>
            <a:pPr marL="400050" indent="-40005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400" smtClean="0"/>
              <a:t>            the plant. Water vapour given off by the plant condenses on </a:t>
            </a:r>
          </a:p>
          <a:p>
            <a:pPr marL="400050" indent="-40005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400" smtClean="0"/>
              <a:t>            the inner surface of the bell jar.</a:t>
            </a: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70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70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870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870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870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870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 build="p"/>
      <p:bldP spid="87043" grpI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458200" cy="1139825"/>
          </a:xfrm>
        </p:spPr>
        <p:txBody>
          <a:bodyPr/>
          <a:lstStyle/>
          <a:p>
            <a:pPr eaLnBrk="1" hangingPunct="1"/>
            <a:r>
              <a:rPr lang="en-GB" sz="3800" b="1" smtClean="0"/>
              <a:t>Investigation 8.6 : Comparing Transpiration in Leaves and Stems</a:t>
            </a:r>
            <a:r>
              <a:rPr lang="en-GB" sz="3800" smtClean="0"/>
              <a:t/>
            </a:r>
            <a:br>
              <a:rPr lang="en-GB" sz="3800" smtClean="0"/>
            </a:br>
            <a:endParaRPr lang="en-US" sz="380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4530725"/>
          </a:xfrm>
        </p:spPr>
        <p:txBody>
          <a:bodyPr/>
          <a:lstStyle/>
          <a:p>
            <a:pPr marL="571500" indent="-571500" eaLnBrk="1" hangingPunct="1">
              <a:lnSpc>
                <a:spcPct val="90000"/>
              </a:lnSpc>
            </a:pPr>
            <a:endParaRPr lang="en-GB" sz="2600" smtClean="0"/>
          </a:p>
          <a:p>
            <a:pPr marL="571500" indent="-5715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600" smtClean="0"/>
              <a:t>6)  Water condensed on the inner surface of the bell jar.</a:t>
            </a:r>
          </a:p>
          <a:p>
            <a:pPr marL="571500" indent="-571500" eaLnBrk="1" hangingPunct="1">
              <a:lnSpc>
                <a:spcPct val="90000"/>
              </a:lnSpc>
            </a:pPr>
            <a:endParaRPr lang="en-US" sz="2600" smtClean="0"/>
          </a:p>
          <a:p>
            <a:pPr marL="571500" indent="-5715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600" smtClean="0"/>
              <a:t>7)  Some water condensed on the inner surface of the bell jar but not as much as in the bell jar with the leafy twig.</a:t>
            </a:r>
          </a:p>
          <a:p>
            <a:pPr marL="571500" indent="-571500" eaLnBrk="1" hangingPunct="1">
              <a:lnSpc>
                <a:spcPct val="90000"/>
              </a:lnSpc>
            </a:pPr>
            <a:endParaRPr lang="en-GB" sz="2600" smtClean="0"/>
          </a:p>
          <a:p>
            <a:pPr marL="571500" indent="-5715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600" smtClean="0"/>
              <a:t>8)  Transpiration has occurred in both jars. Transpiration occurs mainly through the leaves, so more water condensed on the inner surface of the bell jar with the leafy twig.</a:t>
            </a:r>
            <a:endParaRPr lang="en-US" sz="2600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transpiration stre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600"/>
            <a:ext cx="5716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3581400" y="3048000"/>
            <a:ext cx="1219200" cy="381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5181600" y="0"/>
            <a:ext cx="3810000" cy="47244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Comic Sans MS" pitchFamily="66" charset="0"/>
              </a:rPr>
              <a:t>Water is drawn up the xylem in the </a:t>
            </a:r>
            <a:r>
              <a:rPr lang="en-US" sz="3200" b="1">
                <a:solidFill>
                  <a:srgbClr val="FF3300"/>
                </a:solidFill>
                <a:latin typeface="Comic Sans MS" pitchFamily="66" charset="0"/>
              </a:rPr>
              <a:t>stem</a:t>
            </a:r>
            <a:r>
              <a:rPr lang="en-US" sz="3200" b="1">
                <a:latin typeface="Comic Sans MS" pitchFamily="66" charset="0"/>
              </a:rPr>
              <a:t> by </a:t>
            </a:r>
            <a:r>
              <a:rPr lang="en-US" sz="3200" b="1" u="sng">
                <a:latin typeface="Comic Sans MS" pitchFamily="66" charset="0"/>
              </a:rPr>
              <a:t>three</a:t>
            </a:r>
            <a:r>
              <a:rPr lang="en-US" sz="3200" b="1">
                <a:latin typeface="Comic Sans MS" pitchFamily="66" charset="0"/>
              </a:rPr>
              <a:t> factors: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3200" b="1">
                <a:solidFill>
                  <a:srgbClr val="0000FF"/>
                </a:solidFill>
                <a:latin typeface="Comic Sans MS" pitchFamily="66" charset="0"/>
              </a:rPr>
              <a:t> Root pressure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3200" b="1">
                <a:solidFill>
                  <a:srgbClr val="0000FF"/>
                </a:solidFill>
                <a:latin typeface="Comic Sans MS" pitchFamily="66" charset="0"/>
              </a:rPr>
              <a:t> Capillary action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3200" b="1">
                <a:solidFill>
                  <a:srgbClr val="0000FF"/>
                </a:solidFill>
                <a:latin typeface="Comic Sans MS" pitchFamily="66" charset="0"/>
              </a:rPr>
              <a:t> Transpiration pull</a:t>
            </a:r>
          </a:p>
        </p:txBody>
      </p:sp>
      <p:sp>
        <p:nvSpPr>
          <p:cNvPr id="29701" name="Text Box 14"/>
          <p:cNvSpPr txBox="1">
            <a:spLocks noChangeArrowheads="1"/>
          </p:cNvSpPr>
          <p:nvPr/>
        </p:nvSpPr>
        <p:spPr bwMode="auto">
          <a:xfrm>
            <a:off x="3276600" y="3657600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n-US" sz="1800"/>
          </a:p>
        </p:txBody>
      </p:sp>
      <p:sp>
        <p:nvSpPr>
          <p:cNvPr id="29702" name="Text Box 15"/>
          <p:cNvSpPr txBox="1">
            <a:spLocks noChangeArrowheads="1"/>
          </p:cNvSpPr>
          <p:nvPr/>
        </p:nvSpPr>
        <p:spPr bwMode="auto">
          <a:xfrm>
            <a:off x="3276600" y="3124200"/>
            <a:ext cx="1981200" cy="82232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Comic Sans MS" pitchFamily="66" charset="0"/>
              </a:rPr>
              <a:t>2) Capillary action</a:t>
            </a:r>
          </a:p>
        </p:txBody>
      </p:sp>
      <p:sp>
        <p:nvSpPr>
          <p:cNvPr id="29703" name="Text Box 16"/>
          <p:cNvSpPr txBox="1">
            <a:spLocks noChangeArrowheads="1"/>
          </p:cNvSpPr>
          <p:nvPr/>
        </p:nvSpPr>
        <p:spPr bwMode="auto">
          <a:xfrm>
            <a:off x="3276600" y="3962400"/>
            <a:ext cx="2667000" cy="4572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latin typeface="Comic Sans MS" pitchFamily="66" charset="0"/>
              </a:rPr>
              <a:t>1) Root pressure</a:t>
            </a:r>
          </a:p>
        </p:txBody>
      </p:sp>
      <p:sp>
        <p:nvSpPr>
          <p:cNvPr id="29704" name="Text Box 17"/>
          <p:cNvSpPr txBox="1">
            <a:spLocks noChangeArrowheads="1"/>
          </p:cNvSpPr>
          <p:nvPr/>
        </p:nvSpPr>
        <p:spPr bwMode="auto">
          <a:xfrm>
            <a:off x="0" y="3276600"/>
            <a:ext cx="2667000" cy="82232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Comic Sans MS" pitchFamily="66" charset="0"/>
              </a:rPr>
              <a:t>3) Transpiration pull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09600"/>
            <a:ext cx="8610600" cy="5521325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00FF"/>
                </a:solidFill>
                <a:latin typeface="Comic Sans MS" pitchFamily="66" charset="0"/>
              </a:rPr>
              <a:t>Root pressure</a:t>
            </a:r>
            <a:r>
              <a:rPr lang="en-US" smtClean="0">
                <a:latin typeface="Comic Sans MS" pitchFamily="66" charset="0"/>
              </a:rPr>
              <a:t> refers to the forces that draws water up to the xylem vessels by </a:t>
            </a:r>
            <a:r>
              <a:rPr lang="en-US" smtClean="0">
                <a:solidFill>
                  <a:srgbClr val="FF0066"/>
                </a:solidFill>
                <a:latin typeface="Comic Sans MS" pitchFamily="66" charset="0"/>
              </a:rPr>
              <a:t>osmosis</a:t>
            </a:r>
            <a:r>
              <a:rPr lang="en-US" smtClean="0">
                <a:latin typeface="Comic Sans MS" pitchFamily="66" charset="0"/>
              </a:rPr>
              <a:t> and </a:t>
            </a:r>
            <a:r>
              <a:rPr lang="en-US" smtClean="0">
                <a:solidFill>
                  <a:srgbClr val="FF0066"/>
                </a:solidFill>
                <a:latin typeface="Comic Sans MS" pitchFamily="66" charset="0"/>
              </a:rPr>
              <a:t>active transport</a:t>
            </a:r>
            <a:r>
              <a:rPr lang="en-US" smtClean="0">
                <a:latin typeface="Comic Sans MS" pitchFamily="66" charset="0"/>
              </a:rPr>
              <a:t>.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>
              <a:latin typeface="Comic Sans MS" pitchFamily="66" charset="0"/>
            </a:endParaRPr>
          </a:p>
          <a:p>
            <a:pPr eaLnBrk="1" hangingPunct="1"/>
            <a:r>
              <a:rPr lang="en-US" smtClean="0">
                <a:solidFill>
                  <a:srgbClr val="0000FF"/>
                </a:solidFill>
                <a:latin typeface="Comic Sans MS" pitchFamily="66" charset="0"/>
              </a:rPr>
              <a:t>Capillary action</a:t>
            </a:r>
            <a:r>
              <a:rPr lang="en-US" smtClean="0">
                <a:latin typeface="Comic Sans MS" pitchFamily="66" charset="0"/>
              </a:rPr>
              <a:t> plays a part in upward movement of water in </a:t>
            </a:r>
            <a:r>
              <a:rPr lang="en-US" smtClean="0">
                <a:solidFill>
                  <a:srgbClr val="FF0066"/>
                </a:solidFill>
                <a:latin typeface="Comic Sans MS" pitchFamily="66" charset="0"/>
              </a:rPr>
              <a:t>small plants</a:t>
            </a:r>
            <a:r>
              <a:rPr lang="en-US" smtClean="0">
                <a:latin typeface="Comic Sans MS" pitchFamily="66" charset="0"/>
              </a:rPr>
              <a:t>.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>
              <a:latin typeface="Comic Sans MS" pitchFamily="66" charset="0"/>
            </a:endParaRPr>
          </a:p>
          <a:p>
            <a:pPr eaLnBrk="1" hangingPunct="1"/>
            <a:r>
              <a:rPr lang="en-US" smtClean="0">
                <a:solidFill>
                  <a:srgbClr val="0000FF"/>
                </a:solidFill>
                <a:latin typeface="Comic Sans MS" pitchFamily="66" charset="0"/>
              </a:rPr>
              <a:t>Transpiration pull</a:t>
            </a:r>
            <a:r>
              <a:rPr lang="en-US" smtClean="0">
                <a:latin typeface="Comic Sans MS" pitchFamily="66" charset="0"/>
              </a:rPr>
              <a:t> refers to the </a:t>
            </a:r>
            <a:r>
              <a:rPr lang="en-US" smtClean="0">
                <a:solidFill>
                  <a:srgbClr val="FF0066"/>
                </a:solidFill>
                <a:latin typeface="Comic Sans MS" pitchFamily="66" charset="0"/>
              </a:rPr>
              <a:t>strongest force</a:t>
            </a:r>
            <a:r>
              <a:rPr lang="en-US" smtClean="0">
                <a:latin typeface="Comic Sans MS" pitchFamily="66" charset="0"/>
              </a:rPr>
              <a:t> that causes water to rise up to the leaves of tall trees. It is a result of loss of water vapour from the leaves (transpiration).</a:t>
            </a:r>
          </a:p>
          <a:p>
            <a:pPr eaLnBrk="1" hangingPunct="1"/>
            <a:endParaRPr lang="en-US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4038600" cy="4149725"/>
          </a:xfrm>
        </p:spPr>
        <p:txBody>
          <a:bodyPr/>
          <a:lstStyle/>
          <a:p>
            <a:pPr marL="571500" indent="-571500" eaLnBrk="1" hangingPunct="1">
              <a:buFont typeface="Wingdings" pitchFamily="2" charset="2"/>
              <a:buAutoNum type="alphaLcParenR"/>
            </a:pPr>
            <a:r>
              <a:rPr lang="en-US" sz="2600" smtClean="0">
                <a:latin typeface="Comic Sans MS" pitchFamily="66" charset="0"/>
              </a:rPr>
              <a:t>Humidity of the air</a:t>
            </a:r>
          </a:p>
          <a:p>
            <a:pPr marL="571500" indent="-571500" eaLnBrk="1" hangingPunct="1">
              <a:buFont typeface="Wingdings" pitchFamily="2" charset="2"/>
              <a:buAutoNum type="alphaLcParenR"/>
            </a:pPr>
            <a:endParaRPr lang="en-US" sz="2600" smtClean="0">
              <a:latin typeface="Comic Sans MS" pitchFamily="66" charset="0"/>
            </a:endParaRPr>
          </a:p>
          <a:p>
            <a:pPr marL="571500" indent="-571500" eaLnBrk="1" hangingPunct="1">
              <a:buFont typeface="Wingdings" pitchFamily="2" charset="2"/>
              <a:buAutoNum type="alphaLcParenR"/>
            </a:pPr>
            <a:r>
              <a:rPr lang="en-US" sz="2600" smtClean="0">
                <a:latin typeface="Comic Sans MS" pitchFamily="66" charset="0"/>
              </a:rPr>
              <a:t>Temperature of the air</a:t>
            </a:r>
          </a:p>
          <a:p>
            <a:pPr marL="571500" indent="-571500" eaLnBrk="1" hangingPunct="1">
              <a:buFont typeface="Wingdings" pitchFamily="2" charset="2"/>
              <a:buAutoNum type="alphaLcParenR"/>
            </a:pPr>
            <a:endParaRPr lang="en-US" sz="2600" smtClean="0">
              <a:latin typeface="Comic Sans MS" pitchFamily="66" charset="0"/>
            </a:endParaRPr>
          </a:p>
          <a:p>
            <a:pPr marL="571500" indent="-571500" eaLnBrk="1" hangingPunct="1">
              <a:buFont typeface="Wingdings" pitchFamily="2" charset="2"/>
              <a:buAutoNum type="alphaLcParenR"/>
            </a:pPr>
            <a:r>
              <a:rPr lang="en-US" sz="2600" smtClean="0">
                <a:latin typeface="Comic Sans MS" pitchFamily="66" charset="0"/>
              </a:rPr>
              <a:t>Strong wind</a:t>
            </a:r>
          </a:p>
          <a:p>
            <a:pPr marL="571500" indent="-571500" eaLnBrk="1" hangingPunct="1">
              <a:buFont typeface="Wingdings" pitchFamily="2" charset="2"/>
              <a:buAutoNum type="alphaLcParenR"/>
            </a:pPr>
            <a:endParaRPr lang="en-US" sz="2600" smtClean="0">
              <a:latin typeface="Comic Sans MS" pitchFamily="66" charset="0"/>
            </a:endParaRPr>
          </a:p>
          <a:p>
            <a:pPr marL="571500" indent="-571500" eaLnBrk="1" hangingPunct="1">
              <a:buFont typeface="Wingdings" pitchFamily="2" charset="2"/>
              <a:buAutoNum type="alphaLcParenR"/>
            </a:pPr>
            <a:r>
              <a:rPr lang="en-US" sz="2600" smtClean="0">
                <a:latin typeface="Comic Sans MS" pitchFamily="66" charset="0"/>
              </a:rPr>
              <a:t>Light</a:t>
            </a:r>
          </a:p>
        </p:txBody>
      </p:sp>
      <p:pic>
        <p:nvPicPr>
          <p:cNvPr id="31747" name="Picture 4" descr="transpirationhumidity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-304800"/>
            <a:ext cx="4800600" cy="7162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sz="3600" smtClean="0">
                <a:latin typeface="Comic Sans MS" pitchFamily="66" charset="0"/>
              </a:rPr>
              <a:t>Factors affecting rate of transpiration: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457200"/>
            <a:ext cx="5334000" cy="457200"/>
          </a:xfrm>
          <a:solidFill>
            <a:srgbClr val="CCFFCC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2900" b="1" smtClean="0">
                <a:solidFill>
                  <a:srgbClr val="0000FF"/>
                </a:solidFill>
                <a:latin typeface="Arial" pitchFamily="34" charset="0"/>
              </a:rPr>
              <a:t>Think Like a Scientist</a:t>
            </a:r>
          </a:p>
        </p:txBody>
      </p:sp>
      <p:pic>
        <p:nvPicPr>
          <p:cNvPr id="5123" name="Picture 3" descr="pg17"/>
          <p:cNvPicPr>
            <a:picLocks noChangeAspect="1" noChangeArrowheads="1"/>
          </p:cNvPicPr>
          <p:nvPr/>
        </p:nvPicPr>
        <p:blipFill>
          <a:blip r:embed="rId3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8077200" cy="534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886200" y="5181600"/>
            <a:ext cx="3810000" cy="650875"/>
          </a:xfrm>
          <a:prstGeom prst="rect">
            <a:avLst/>
          </a:prstGeom>
          <a:solidFill>
            <a:srgbClr val="FFFFCC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800">
                <a:latin typeface="Times New Roman" pitchFamily="18" charset="0"/>
              </a:rPr>
              <a:t>Scientists use ‘thought experiments’ to help them solve problems.</a:t>
            </a:r>
          </a:p>
        </p:txBody>
      </p:sp>
      <p:sp>
        <p:nvSpPr>
          <p:cNvPr id="5125" name="Rectangle 8"/>
          <p:cNvSpPr>
            <a:spLocks noChangeArrowheads="1"/>
          </p:cNvSpPr>
          <p:nvPr/>
        </p:nvSpPr>
        <p:spPr bwMode="auto">
          <a:xfrm>
            <a:off x="8534400" y="6477000"/>
            <a:ext cx="3048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/>
            <a:fld id="{184E7CF6-0D35-4DBA-9AB6-6B9763BA7A29}" type="slidenum">
              <a:rPr kumimoji="1" lang="en-US" sz="900">
                <a:solidFill>
                  <a:srgbClr val="3F3F2C"/>
                </a:solidFill>
                <a:latin typeface="Verdana" pitchFamily="34" charset="0"/>
              </a:rPr>
              <a:pPr algn="r"/>
              <a:t>3</a:t>
            </a:fld>
            <a:endParaRPr kumimoji="1" 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5"/>
          <p:cNvSpPr>
            <a:spLocks noGrp="1" noChangeArrowheads="1"/>
          </p:cNvSpPr>
          <p:nvPr>
            <p:ph type="title"/>
          </p:nvPr>
        </p:nvSpPr>
        <p:spPr>
          <a:xfrm>
            <a:off x="304800" y="1676400"/>
            <a:ext cx="4953000" cy="4343400"/>
          </a:xfrm>
        </p:spPr>
        <p:txBody>
          <a:bodyPr/>
          <a:lstStyle/>
          <a:p>
            <a:pPr eaLnBrk="1" hangingPunct="1"/>
            <a:r>
              <a:rPr lang="en-US" sz="2400" smtClean="0">
                <a:solidFill>
                  <a:schemeClr val="tx1"/>
                </a:solidFill>
                <a:latin typeface="Comic Sans MS" pitchFamily="66" charset="0"/>
              </a:rPr>
              <a:t>Light affects the opening and closing of stomata.</a:t>
            </a:r>
            <a:br>
              <a:rPr lang="en-US" sz="240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en-US" sz="2400" smtClean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en-US" sz="240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en-US" sz="2400" u="sng" smtClean="0">
                <a:solidFill>
                  <a:schemeClr val="accent2"/>
                </a:solidFill>
                <a:latin typeface="Comic Sans MS" pitchFamily="66" charset="0"/>
              </a:rPr>
              <a:t>Daylight:</a:t>
            </a:r>
            <a:r>
              <a:rPr lang="en-US" sz="2400" smtClean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en-US" sz="240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en-US" sz="2400" smtClean="0">
                <a:solidFill>
                  <a:schemeClr val="tx1"/>
                </a:solidFill>
                <a:latin typeface="Comic Sans MS" pitchFamily="66" charset="0"/>
              </a:rPr>
              <a:t>Stomata open and become wider.</a:t>
            </a:r>
            <a:br>
              <a:rPr lang="en-US" sz="240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en-US" sz="2400" smtClean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en-US" sz="240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en-US" sz="2400" smtClean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en-US" sz="240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en-US" sz="2400" u="sng" smtClean="0">
                <a:solidFill>
                  <a:schemeClr val="accent2"/>
                </a:solidFill>
                <a:latin typeface="Comic Sans MS" pitchFamily="66" charset="0"/>
              </a:rPr>
              <a:t>At night:</a:t>
            </a:r>
            <a:br>
              <a:rPr lang="en-US" sz="2400" u="sng" smtClean="0">
                <a:solidFill>
                  <a:schemeClr val="accent2"/>
                </a:solidFill>
                <a:latin typeface="Comic Sans MS" pitchFamily="66" charset="0"/>
              </a:rPr>
            </a:br>
            <a:r>
              <a:rPr lang="en-US" sz="2400" smtClean="0">
                <a:solidFill>
                  <a:schemeClr val="tx1"/>
                </a:solidFill>
                <a:latin typeface="Comic Sans MS" pitchFamily="66" charset="0"/>
              </a:rPr>
              <a:t>Stomata close.</a:t>
            </a:r>
          </a:p>
        </p:txBody>
      </p:sp>
      <p:pic>
        <p:nvPicPr>
          <p:cNvPr id="32771" name="Picture 4" descr="stomamov"/>
          <p:cNvPicPr>
            <a:picLocks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0200" y="1752600"/>
            <a:ext cx="3276600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772" name="WordArt 7"/>
          <p:cNvSpPr>
            <a:spLocks noChangeArrowheads="1" noChangeShapeType="1" noTextEdit="1"/>
          </p:cNvSpPr>
          <p:nvPr/>
        </p:nvSpPr>
        <p:spPr bwMode="auto">
          <a:xfrm>
            <a:off x="152400" y="304800"/>
            <a:ext cx="8991600" cy="990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Which has a higher rate of transpiration?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WordArt 2"/>
          <p:cNvSpPr>
            <a:spLocks noChangeArrowheads="1" noChangeShapeType="1" noTextEdit="1"/>
          </p:cNvSpPr>
          <p:nvPr/>
        </p:nvSpPr>
        <p:spPr bwMode="auto">
          <a:xfrm>
            <a:off x="533400" y="152400"/>
            <a:ext cx="3810000" cy="952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Wilting</a:t>
            </a:r>
          </a:p>
        </p:txBody>
      </p:sp>
      <p:graphicFrame>
        <p:nvGraphicFramePr>
          <p:cNvPr id="33795" name="Object 5"/>
          <p:cNvGraphicFramePr>
            <a:graphicFrameLocks noChangeAspect="1"/>
          </p:cNvGraphicFramePr>
          <p:nvPr/>
        </p:nvGraphicFramePr>
        <p:xfrm>
          <a:off x="300038" y="1528763"/>
          <a:ext cx="2822575" cy="534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9" name="Document" r:id="rId3" imgW="1492438" imgH="2805510" progId="Word.Document.8">
                  <p:embed/>
                </p:oleObj>
              </mc:Choice>
              <mc:Fallback>
                <p:oleObj name="Document" r:id="rId3" imgW="1492438" imgH="2805510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8" y="1528763"/>
                        <a:ext cx="2822575" cy="5341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2895600" y="1508125"/>
            <a:ext cx="5943600" cy="1920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</a:rPr>
              <a:t>Excessive transpiration causes mesophyll cells to become flaccid.</a:t>
            </a:r>
          </a:p>
        </p:txBody>
      </p:sp>
      <p:sp>
        <p:nvSpPr>
          <p:cNvPr id="33797" name="Line 7"/>
          <p:cNvSpPr>
            <a:spLocks noChangeShapeType="1"/>
          </p:cNvSpPr>
          <p:nvPr/>
        </p:nvSpPr>
        <p:spPr bwMode="auto">
          <a:xfrm>
            <a:off x="5486400" y="3657600"/>
            <a:ext cx="0" cy="762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4114800" y="4419600"/>
            <a:ext cx="3398838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400" b="1">
                <a:solidFill>
                  <a:srgbClr val="FF3300"/>
                </a:solidFill>
                <a:latin typeface="Times New Roman" pitchFamily="18" charset="0"/>
              </a:rPr>
              <a:t>wilting</a:t>
            </a:r>
            <a:r>
              <a:rPr lang="en-US" sz="4000" b="1">
                <a:solidFill>
                  <a:srgbClr val="FF3300"/>
                </a:solidFill>
                <a:latin typeface="Times New Roman" pitchFamily="18" charset="0"/>
              </a:rPr>
              <a:t> results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 animBg="1" autoUpdateAnimBg="0"/>
      <p:bldP spid="26632" grpId="0" animBg="1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788988" y="668338"/>
            <a:ext cx="3863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800" b="1">
                <a:latin typeface="Comic Sans MS" pitchFamily="66" charset="0"/>
              </a:rPr>
              <a:t>TRANSPORT IN PLANTS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1177925" y="598488"/>
            <a:ext cx="3295650" cy="469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5287963" y="192088"/>
            <a:ext cx="1038225" cy="36671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>
                <a:latin typeface="Comic Sans MS" pitchFamily="66" charset="0"/>
              </a:rPr>
              <a:t>phloem</a:t>
            </a:r>
          </a:p>
        </p:txBody>
      </p:sp>
      <p:grpSp>
        <p:nvGrpSpPr>
          <p:cNvPr id="34821" name="Group 5"/>
          <p:cNvGrpSpPr>
            <a:grpSpLocks/>
          </p:cNvGrpSpPr>
          <p:nvPr/>
        </p:nvGrpSpPr>
        <p:grpSpPr bwMode="auto">
          <a:xfrm>
            <a:off x="5324475" y="2159000"/>
            <a:ext cx="1644650" cy="366713"/>
            <a:chOff x="2243" y="1778"/>
            <a:chExt cx="1036" cy="231"/>
          </a:xfrm>
        </p:grpSpPr>
        <p:sp>
          <p:nvSpPr>
            <p:cNvPr id="34887" name="Text Box 6"/>
            <p:cNvSpPr txBox="1">
              <a:spLocks noChangeArrowheads="1"/>
            </p:cNvSpPr>
            <p:nvPr/>
          </p:nvSpPr>
          <p:spPr bwMode="auto">
            <a:xfrm>
              <a:off x="2243" y="1778"/>
              <a:ext cx="10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/>
              <a:r>
                <a:rPr lang="en-US" sz="1800"/>
                <a:t>xylem vessels</a:t>
              </a:r>
            </a:p>
          </p:txBody>
        </p:sp>
        <p:sp>
          <p:nvSpPr>
            <p:cNvPr id="34888" name="Rectangle 7"/>
            <p:cNvSpPr>
              <a:spLocks noChangeArrowheads="1"/>
            </p:cNvSpPr>
            <p:nvPr/>
          </p:nvSpPr>
          <p:spPr bwMode="auto">
            <a:xfrm>
              <a:off x="2243" y="1778"/>
              <a:ext cx="1036" cy="23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5192713" y="3224213"/>
            <a:ext cx="742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sz="1800"/>
              <a:t>water</a:t>
            </a:r>
          </a:p>
        </p:txBody>
      </p:sp>
      <p:sp>
        <p:nvSpPr>
          <p:cNvPr id="34823" name="Rectangle 9"/>
          <p:cNvSpPr>
            <a:spLocks noChangeArrowheads="1"/>
          </p:cNvSpPr>
          <p:nvPr/>
        </p:nvSpPr>
        <p:spPr bwMode="auto">
          <a:xfrm>
            <a:off x="5192713" y="3224213"/>
            <a:ext cx="793750" cy="366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7534275" y="3224213"/>
            <a:ext cx="933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800"/>
              <a:t>mineral</a:t>
            </a:r>
          </a:p>
          <a:p>
            <a:pPr eaLnBrk="1" hangingPunct="1"/>
            <a:r>
              <a:rPr lang="en-US" sz="1800"/>
              <a:t>salts</a:t>
            </a:r>
          </a:p>
        </p:txBody>
      </p:sp>
      <p:sp>
        <p:nvSpPr>
          <p:cNvPr id="34825" name="Rectangle 11"/>
          <p:cNvSpPr>
            <a:spLocks noChangeArrowheads="1"/>
          </p:cNvSpPr>
          <p:nvPr/>
        </p:nvSpPr>
        <p:spPr bwMode="auto">
          <a:xfrm>
            <a:off x="7534275" y="3224213"/>
            <a:ext cx="933450" cy="641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4826" name="Group 12"/>
          <p:cNvGrpSpPr>
            <a:grpSpLocks/>
          </p:cNvGrpSpPr>
          <p:nvPr/>
        </p:nvGrpSpPr>
        <p:grpSpPr bwMode="auto">
          <a:xfrm>
            <a:off x="5411788" y="4268788"/>
            <a:ext cx="1644650" cy="366712"/>
            <a:chOff x="2243" y="3022"/>
            <a:chExt cx="1036" cy="231"/>
          </a:xfrm>
        </p:grpSpPr>
        <p:sp>
          <p:nvSpPr>
            <p:cNvPr id="34885" name="Text Box 13"/>
            <p:cNvSpPr txBox="1">
              <a:spLocks noChangeArrowheads="1"/>
            </p:cNvSpPr>
            <p:nvPr/>
          </p:nvSpPr>
          <p:spPr bwMode="auto">
            <a:xfrm>
              <a:off x="2243" y="3022"/>
              <a:ext cx="9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/>
              <a:r>
                <a:rPr lang="en-US" sz="1800"/>
                <a:t>root hair cells</a:t>
              </a:r>
            </a:p>
          </p:txBody>
        </p:sp>
        <p:sp>
          <p:nvSpPr>
            <p:cNvPr id="34886" name="Rectangle 14"/>
            <p:cNvSpPr>
              <a:spLocks noChangeArrowheads="1"/>
            </p:cNvSpPr>
            <p:nvPr/>
          </p:nvSpPr>
          <p:spPr bwMode="auto">
            <a:xfrm>
              <a:off x="2243" y="3022"/>
              <a:ext cx="1036" cy="23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4827" name="Text Box 15"/>
          <p:cNvSpPr txBox="1">
            <a:spLocks noChangeArrowheads="1"/>
          </p:cNvSpPr>
          <p:nvPr/>
        </p:nvSpPr>
        <p:spPr bwMode="auto">
          <a:xfrm>
            <a:off x="5287963" y="4954588"/>
            <a:ext cx="183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sz="1800"/>
              <a:t>other plant parts</a:t>
            </a:r>
          </a:p>
        </p:txBody>
      </p:sp>
      <p:sp>
        <p:nvSpPr>
          <p:cNvPr id="34828" name="Rectangle 16"/>
          <p:cNvSpPr>
            <a:spLocks noChangeArrowheads="1"/>
          </p:cNvSpPr>
          <p:nvPr/>
        </p:nvSpPr>
        <p:spPr bwMode="auto">
          <a:xfrm>
            <a:off x="5287963" y="4954588"/>
            <a:ext cx="1885950" cy="366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403225" y="1785938"/>
            <a:ext cx="1441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800"/>
              <a:t>transpiration</a:t>
            </a:r>
          </a:p>
          <a:p>
            <a:pPr eaLnBrk="1" hangingPunct="1"/>
            <a:r>
              <a:rPr lang="en-US" sz="1800"/>
              <a:t>pull</a:t>
            </a:r>
          </a:p>
        </p:txBody>
      </p:sp>
      <p:sp>
        <p:nvSpPr>
          <p:cNvPr id="27666" name="Text Box 18"/>
          <p:cNvSpPr txBox="1">
            <a:spLocks noChangeArrowheads="1"/>
          </p:cNvSpPr>
          <p:nvPr/>
        </p:nvSpPr>
        <p:spPr bwMode="auto">
          <a:xfrm>
            <a:off x="2185988" y="1785938"/>
            <a:ext cx="1073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800"/>
              <a:t>root</a:t>
            </a:r>
          </a:p>
          <a:p>
            <a:pPr eaLnBrk="1" hangingPunct="1"/>
            <a:r>
              <a:rPr lang="en-US" sz="1800"/>
              <a:t>pressure</a:t>
            </a:r>
          </a:p>
        </p:txBody>
      </p:sp>
      <p:sp>
        <p:nvSpPr>
          <p:cNvPr id="27667" name="Text Box 19"/>
          <p:cNvSpPr txBox="1">
            <a:spLocks noChangeArrowheads="1"/>
          </p:cNvSpPr>
          <p:nvPr/>
        </p:nvSpPr>
        <p:spPr bwMode="auto">
          <a:xfrm>
            <a:off x="365125" y="5827713"/>
            <a:ext cx="806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sz="1800"/>
              <a:t>wind </a:t>
            </a:r>
          </a:p>
          <a:p>
            <a:pPr algn="l" eaLnBrk="1" hangingPunct="1"/>
            <a:r>
              <a:rPr lang="en-US" sz="1800"/>
              <a:t>speed</a:t>
            </a:r>
          </a:p>
        </p:txBody>
      </p:sp>
      <p:sp>
        <p:nvSpPr>
          <p:cNvPr id="27668" name="Text Box 20"/>
          <p:cNvSpPr txBox="1">
            <a:spLocks noChangeArrowheads="1"/>
          </p:cNvSpPr>
          <p:nvPr/>
        </p:nvSpPr>
        <p:spPr bwMode="auto">
          <a:xfrm>
            <a:off x="1790700" y="5856288"/>
            <a:ext cx="1416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sz="1800"/>
              <a:t>temperature</a:t>
            </a:r>
          </a:p>
        </p:txBody>
      </p:sp>
      <p:sp>
        <p:nvSpPr>
          <p:cNvPr id="27669" name="Text Box 21"/>
          <p:cNvSpPr txBox="1">
            <a:spLocks noChangeArrowheads="1"/>
          </p:cNvSpPr>
          <p:nvPr/>
        </p:nvSpPr>
        <p:spPr bwMode="auto">
          <a:xfrm>
            <a:off x="3870325" y="5856288"/>
            <a:ext cx="603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sz="1800"/>
              <a:t>light</a:t>
            </a:r>
          </a:p>
        </p:txBody>
      </p:sp>
      <p:sp>
        <p:nvSpPr>
          <p:cNvPr id="27670" name="Text Box 22"/>
          <p:cNvSpPr txBox="1">
            <a:spLocks noChangeArrowheads="1"/>
          </p:cNvSpPr>
          <p:nvPr/>
        </p:nvSpPr>
        <p:spPr bwMode="auto">
          <a:xfrm>
            <a:off x="4894263" y="5902325"/>
            <a:ext cx="1035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800"/>
              <a:t>relative</a:t>
            </a:r>
          </a:p>
          <a:p>
            <a:pPr eaLnBrk="1" hangingPunct="1"/>
            <a:r>
              <a:rPr lang="en-US" sz="1800"/>
              <a:t>humidity</a:t>
            </a:r>
          </a:p>
        </p:txBody>
      </p:sp>
      <p:sp>
        <p:nvSpPr>
          <p:cNvPr id="34835" name="Line 23"/>
          <p:cNvSpPr>
            <a:spLocks noChangeShapeType="1"/>
          </p:cNvSpPr>
          <p:nvPr/>
        </p:nvSpPr>
        <p:spPr bwMode="auto">
          <a:xfrm>
            <a:off x="5686425" y="1785938"/>
            <a:ext cx="0" cy="373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6" name="Line 24"/>
          <p:cNvSpPr>
            <a:spLocks noChangeShapeType="1"/>
          </p:cNvSpPr>
          <p:nvPr/>
        </p:nvSpPr>
        <p:spPr bwMode="auto">
          <a:xfrm>
            <a:off x="5411788" y="3033713"/>
            <a:ext cx="25892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7" name="Line 25"/>
          <p:cNvSpPr>
            <a:spLocks noChangeShapeType="1"/>
          </p:cNvSpPr>
          <p:nvPr/>
        </p:nvSpPr>
        <p:spPr bwMode="auto">
          <a:xfrm>
            <a:off x="6230938" y="2525713"/>
            <a:ext cx="0" cy="50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8" name="Line 26"/>
          <p:cNvSpPr>
            <a:spLocks noChangeShapeType="1"/>
          </p:cNvSpPr>
          <p:nvPr/>
        </p:nvSpPr>
        <p:spPr bwMode="auto">
          <a:xfrm>
            <a:off x="5411788" y="3033713"/>
            <a:ext cx="0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9" name="Line 27"/>
          <p:cNvSpPr>
            <a:spLocks noChangeShapeType="1"/>
          </p:cNvSpPr>
          <p:nvPr/>
        </p:nvSpPr>
        <p:spPr bwMode="auto">
          <a:xfrm>
            <a:off x="5694363" y="4051300"/>
            <a:ext cx="2306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40" name="Line 28"/>
          <p:cNvSpPr>
            <a:spLocks noChangeShapeType="1"/>
          </p:cNvSpPr>
          <p:nvPr/>
        </p:nvSpPr>
        <p:spPr bwMode="auto">
          <a:xfrm>
            <a:off x="8001000" y="3865563"/>
            <a:ext cx="0" cy="185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41" name="Line 29"/>
          <p:cNvSpPr>
            <a:spLocks noChangeShapeType="1"/>
          </p:cNvSpPr>
          <p:nvPr/>
        </p:nvSpPr>
        <p:spPr bwMode="auto">
          <a:xfrm flipH="1">
            <a:off x="6202363" y="4051300"/>
            <a:ext cx="14287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42" name="Line 30"/>
          <p:cNvSpPr>
            <a:spLocks noChangeShapeType="1"/>
          </p:cNvSpPr>
          <p:nvPr/>
        </p:nvSpPr>
        <p:spPr bwMode="auto">
          <a:xfrm>
            <a:off x="6230938" y="4635500"/>
            <a:ext cx="0" cy="319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43" name="Text Box 31"/>
          <p:cNvSpPr txBox="1">
            <a:spLocks noChangeArrowheads="1"/>
          </p:cNvSpPr>
          <p:nvPr/>
        </p:nvSpPr>
        <p:spPr bwMode="auto">
          <a:xfrm>
            <a:off x="4500563" y="763588"/>
            <a:ext cx="1435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sz="1400"/>
              <a:t>is carried out by</a:t>
            </a:r>
          </a:p>
        </p:txBody>
      </p:sp>
      <p:sp>
        <p:nvSpPr>
          <p:cNvPr id="34844" name="Text Box 32"/>
          <p:cNvSpPr txBox="1">
            <a:spLocks noChangeArrowheads="1"/>
          </p:cNvSpPr>
          <p:nvPr/>
        </p:nvSpPr>
        <p:spPr bwMode="auto">
          <a:xfrm>
            <a:off x="6324600" y="381000"/>
            <a:ext cx="9429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sz="1400"/>
              <a:t>conducts </a:t>
            </a:r>
          </a:p>
        </p:txBody>
      </p:sp>
      <p:sp>
        <p:nvSpPr>
          <p:cNvPr id="34845" name="Text Box 33"/>
          <p:cNvSpPr txBox="1">
            <a:spLocks noChangeArrowheads="1"/>
          </p:cNvSpPr>
          <p:nvPr/>
        </p:nvSpPr>
        <p:spPr bwMode="auto">
          <a:xfrm>
            <a:off x="6216650" y="2635250"/>
            <a:ext cx="13858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sz="1400"/>
              <a:t>which transport</a:t>
            </a:r>
          </a:p>
        </p:txBody>
      </p:sp>
      <p:sp>
        <p:nvSpPr>
          <p:cNvPr id="34846" name="Text Box 34"/>
          <p:cNvSpPr txBox="1">
            <a:spLocks noChangeArrowheads="1"/>
          </p:cNvSpPr>
          <p:nvPr/>
        </p:nvSpPr>
        <p:spPr bwMode="auto">
          <a:xfrm>
            <a:off x="5873750" y="3746500"/>
            <a:ext cx="1660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sz="1400"/>
              <a:t>is transported from</a:t>
            </a:r>
          </a:p>
        </p:txBody>
      </p:sp>
      <p:sp>
        <p:nvSpPr>
          <p:cNvPr id="34847" name="Text Box 35"/>
          <p:cNvSpPr txBox="1">
            <a:spLocks noChangeArrowheads="1"/>
          </p:cNvSpPr>
          <p:nvPr/>
        </p:nvSpPr>
        <p:spPr bwMode="auto">
          <a:xfrm>
            <a:off x="6324600" y="4649788"/>
            <a:ext cx="3317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sz="1400"/>
              <a:t>to</a:t>
            </a:r>
          </a:p>
        </p:txBody>
      </p:sp>
      <p:sp>
        <p:nvSpPr>
          <p:cNvPr id="34848" name="Line 36"/>
          <p:cNvSpPr>
            <a:spLocks noChangeShapeType="1"/>
          </p:cNvSpPr>
          <p:nvPr/>
        </p:nvSpPr>
        <p:spPr bwMode="auto">
          <a:xfrm>
            <a:off x="5694363" y="3590925"/>
            <a:ext cx="0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5" name="Text Box 37"/>
          <p:cNvSpPr txBox="1">
            <a:spLocks noChangeArrowheads="1"/>
          </p:cNvSpPr>
          <p:nvPr/>
        </p:nvSpPr>
        <p:spPr bwMode="auto">
          <a:xfrm>
            <a:off x="1882775" y="3783013"/>
            <a:ext cx="16525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800"/>
              <a:t>transpiration</a:t>
            </a:r>
          </a:p>
        </p:txBody>
      </p:sp>
      <p:sp>
        <p:nvSpPr>
          <p:cNvPr id="34850" name="Line 38"/>
          <p:cNvSpPr>
            <a:spLocks noChangeShapeType="1"/>
          </p:cNvSpPr>
          <p:nvPr/>
        </p:nvSpPr>
        <p:spPr bwMode="auto">
          <a:xfrm>
            <a:off x="8001000" y="3033713"/>
            <a:ext cx="0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7687" name="Group 39"/>
          <p:cNvGrpSpPr>
            <a:grpSpLocks/>
          </p:cNvGrpSpPr>
          <p:nvPr/>
        </p:nvGrpSpPr>
        <p:grpSpPr bwMode="auto">
          <a:xfrm>
            <a:off x="365125" y="3360738"/>
            <a:ext cx="5621338" cy="3182937"/>
            <a:chOff x="230" y="2117"/>
            <a:chExt cx="3541" cy="2005"/>
          </a:xfrm>
        </p:grpSpPr>
        <p:sp>
          <p:nvSpPr>
            <p:cNvPr id="34870" name="Rectangle 40"/>
            <p:cNvSpPr>
              <a:spLocks noChangeArrowheads="1"/>
            </p:cNvSpPr>
            <p:nvPr/>
          </p:nvSpPr>
          <p:spPr bwMode="auto">
            <a:xfrm>
              <a:off x="1186" y="2383"/>
              <a:ext cx="1085" cy="30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71" name="Rectangle 41"/>
            <p:cNvSpPr>
              <a:spLocks noChangeArrowheads="1"/>
            </p:cNvSpPr>
            <p:nvPr/>
          </p:nvSpPr>
          <p:spPr bwMode="auto">
            <a:xfrm>
              <a:off x="230" y="3671"/>
              <a:ext cx="508" cy="45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72" name="Rectangle 42"/>
            <p:cNvSpPr>
              <a:spLocks noChangeArrowheads="1"/>
            </p:cNvSpPr>
            <p:nvPr/>
          </p:nvSpPr>
          <p:spPr bwMode="auto">
            <a:xfrm>
              <a:off x="1128" y="3671"/>
              <a:ext cx="925" cy="24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73" name="Rectangle 43"/>
            <p:cNvSpPr>
              <a:spLocks noChangeArrowheads="1"/>
            </p:cNvSpPr>
            <p:nvPr/>
          </p:nvSpPr>
          <p:spPr bwMode="auto">
            <a:xfrm>
              <a:off x="2438" y="3671"/>
              <a:ext cx="428" cy="24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74" name="Rectangle 44"/>
            <p:cNvSpPr>
              <a:spLocks noChangeArrowheads="1"/>
            </p:cNvSpPr>
            <p:nvPr/>
          </p:nvSpPr>
          <p:spPr bwMode="auto">
            <a:xfrm>
              <a:off x="3083" y="3718"/>
              <a:ext cx="688" cy="40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75" name="Line 45"/>
            <p:cNvSpPr>
              <a:spLocks noChangeShapeType="1"/>
            </p:cNvSpPr>
            <p:nvPr/>
          </p:nvSpPr>
          <p:spPr bwMode="auto">
            <a:xfrm>
              <a:off x="430" y="3514"/>
              <a:ext cx="297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76" name="Line 46"/>
            <p:cNvSpPr>
              <a:spLocks noChangeShapeType="1"/>
            </p:cNvSpPr>
            <p:nvPr/>
          </p:nvSpPr>
          <p:spPr bwMode="auto">
            <a:xfrm>
              <a:off x="430" y="3514"/>
              <a:ext cx="0" cy="1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77" name="Line 47"/>
            <p:cNvSpPr>
              <a:spLocks noChangeShapeType="1"/>
            </p:cNvSpPr>
            <p:nvPr/>
          </p:nvSpPr>
          <p:spPr bwMode="auto">
            <a:xfrm>
              <a:off x="1582" y="3514"/>
              <a:ext cx="0" cy="1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78" name="Line 48"/>
            <p:cNvSpPr>
              <a:spLocks noChangeShapeType="1"/>
            </p:cNvSpPr>
            <p:nvPr/>
          </p:nvSpPr>
          <p:spPr bwMode="auto">
            <a:xfrm>
              <a:off x="2641" y="3514"/>
              <a:ext cx="0" cy="1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79" name="Line 49"/>
            <p:cNvSpPr>
              <a:spLocks noChangeShapeType="1"/>
            </p:cNvSpPr>
            <p:nvPr/>
          </p:nvSpPr>
          <p:spPr bwMode="auto">
            <a:xfrm>
              <a:off x="3409" y="3514"/>
              <a:ext cx="0" cy="2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80" name="Line 50"/>
            <p:cNvSpPr>
              <a:spLocks noChangeShapeType="1"/>
            </p:cNvSpPr>
            <p:nvPr/>
          </p:nvSpPr>
          <p:spPr bwMode="auto">
            <a:xfrm flipH="1">
              <a:off x="1702" y="2157"/>
              <a:ext cx="15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81" name="Line 51"/>
            <p:cNvSpPr>
              <a:spLocks noChangeShapeType="1"/>
            </p:cNvSpPr>
            <p:nvPr/>
          </p:nvSpPr>
          <p:spPr bwMode="auto">
            <a:xfrm>
              <a:off x="1702" y="2157"/>
              <a:ext cx="0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82" name="Line 52"/>
            <p:cNvSpPr>
              <a:spLocks noChangeShapeType="1"/>
            </p:cNvSpPr>
            <p:nvPr/>
          </p:nvSpPr>
          <p:spPr bwMode="auto">
            <a:xfrm>
              <a:off x="1702" y="2689"/>
              <a:ext cx="0" cy="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83" name="Text Box 53"/>
            <p:cNvSpPr txBox="1">
              <a:spLocks noChangeArrowheads="1"/>
            </p:cNvSpPr>
            <p:nvPr/>
          </p:nvSpPr>
          <p:spPr bwMode="auto">
            <a:xfrm>
              <a:off x="1799" y="2117"/>
              <a:ext cx="127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/>
              <a:r>
                <a:rPr lang="en-US" sz="1400"/>
                <a:t>in plants can be lost via</a:t>
              </a:r>
            </a:p>
          </p:txBody>
        </p:sp>
        <p:sp>
          <p:nvSpPr>
            <p:cNvPr id="34884" name="Text Box 54"/>
            <p:cNvSpPr txBox="1">
              <a:spLocks noChangeArrowheads="1"/>
            </p:cNvSpPr>
            <p:nvPr/>
          </p:nvSpPr>
          <p:spPr bwMode="auto">
            <a:xfrm>
              <a:off x="1717" y="2891"/>
              <a:ext cx="1214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/>
              <a:r>
                <a:rPr lang="en-US" sz="1400"/>
                <a:t>is affected by</a:t>
              </a:r>
            </a:p>
            <a:p>
              <a:pPr algn="l" eaLnBrk="1" hangingPunct="1"/>
              <a:r>
                <a:rPr lang="en-US" sz="1400"/>
                <a:t>many external factors </a:t>
              </a:r>
            </a:p>
            <a:p>
              <a:pPr algn="l" eaLnBrk="1" hangingPunct="1"/>
              <a:r>
                <a:rPr lang="en-US" sz="1400"/>
                <a:t>such as</a:t>
              </a:r>
            </a:p>
          </p:txBody>
        </p:sp>
      </p:grpSp>
      <p:sp>
        <p:nvSpPr>
          <p:cNvPr id="27703" name="Text Box 55"/>
          <p:cNvSpPr txBox="1">
            <a:spLocks noChangeArrowheads="1"/>
          </p:cNvSpPr>
          <p:nvPr/>
        </p:nvSpPr>
        <p:spPr bwMode="auto">
          <a:xfrm>
            <a:off x="3605213" y="1785938"/>
            <a:ext cx="1022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800"/>
              <a:t>capillary</a:t>
            </a:r>
          </a:p>
          <a:p>
            <a:pPr eaLnBrk="1" hangingPunct="1"/>
            <a:r>
              <a:rPr lang="en-US" sz="1800"/>
              <a:t>action</a:t>
            </a:r>
          </a:p>
        </p:txBody>
      </p:sp>
      <p:grpSp>
        <p:nvGrpSpPr>
          <p:cNvPr id="27704" name="Group 56"/>
          <p:cNvGrpSpPr>
            <a:grpSpLocks/>
          </p:cNvGrpSpPr>
          <p:nvPr/>
        </p:nvGrpSpPr>
        <p:grpSpPr bwMode="auto">
          <a:xfrm>
            <a:off x="365125" y="1785938"/>
            <a:ext cx="4827588" cy="1519237"/>
            <a:chOff x="230" y="1125"/>
            <a:chExt cx="3041" cy="957"/>
          </a:xfrm>
        </p:grpSpPr>
        <p:sp>
          <p:nvSpPr>
            <p:cNvPr id="34860" name="Rectangle 57"/>
            <p:cNvSpPr>
              <a:spLocks noChangeArrowheads="1"/>
            </p:cNvSpPr>
            <p:nvPr/>
          </p:nvSpPr>
          <p:spPr bwMode="auto">
            <a:xfrm>
              <a:off x="2255" y="1125"/>
              <a:ext cx="676" cy="40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61" name="Rectangle 58"/>
            <p:cNvSpPr>
              <a:spLocks noChangeArrowheads="1"/>
            </p:cNvSpPr>
            <p:nvPr/>
          </p:nvSpPr>
          <p:spPr bwMode="auto">
            <a:xfrm>
              <a:off x="230" y="1125"/>
              <a:ext cx="956" cy="40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62" name="Rectangle 59"/>
            <p:cNvSpPr>
              <a:spLocks noChangeArrowheads="1"/>
            </p:cNvSpPr>
            <p:nvPr/>
          </p:nvSpPr>
          <p:spPr bwMode="auto">
            <a:xfrm>
              <a:off x="1377" y="1125"/>
              <a:ext cx="676" cy="40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63" name="Line 60"/>
            <p:cNvSpPr>
              <a:spLocks noChangeShapeType="1"/>
            </p:cNvSpPr>
            <p:nvPr/>
          </p:nvSpPr>
          <p:spPr bwMode="auto">
            <a:xfrm>
              <a:off x="738" y="1756"/>
              <a:ext cx="18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64" name="Line 61"/>
            <p:cNvSpPr>
              <a:spLocks noChangeShapeType="1"/>
            </p:cNvSpPr>
            <p:nvPr/>
          </p:nvSpPr>
          <p:spPr bwMode="auto">
            <a:xfrm flipH="1" flipV="1">
              <a:off x="738" y="1546"/>
              <a:ext cx="4" cy="2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65" name="Line 62"/>
            <p:cNvSpPr>
              <a:spLocks noChangeShapeType="1"/>
            </p:cNvSpPr>
            <p:nvPr/>
          </p:nvSpPr>
          <p:spPr bwMode="auto">
            <a:xfrm flipV="1">
              <a:off x="1726" y="1529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66" name="Line 63"/>
            <p:cNvSpPr>
              <a:spLocks noChangeShapeType="1"/>
            </p:cNvSpPr>
            <p:nvPr/>
          </p:nvSpPr>
          <p:spPr bwMode="auto">
            <a:xfrm flipV="1">
              <a:off x="2560" y="1529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67" name="Text Box 64"/>
            <p:cNvSpPr txBox="1">
              <a:spLocks noChangeArrowheads="1"/>
            </p:cNvSpPr>
            <p:nvPr/>
          </p:nvSpPr>
          <p:spPr bwMode="auto">
            <a:xfrm>
              <a:off x="939" y="1756"/>
              <a:ext cx="1034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/>
              <a:r>
                <a:rPr lang="en-US" sz="1400"/>
                <a:t>transport in plants </a:t>
              </a:r>
            </a:p>
            <a:p>
              <a:pPr algn="r" eaLnBrk="1" hangingPunct="1"/>
              <a:r>
                <a:rPr lang="en-US" sz="1400"/>
                <a:t>is aided by</a:t>
              </a:r>
            </a:p>
          </p:txBody>
        </p:sp>
        <p:sp>
          <p:nvSpPr>
            <p:cNvPr id="34868" name="Line 65"/>
            <p:cNvSpPr>
              <a:spLocks noChangeShapeType="1"/>
            </p:cNvSpPr>
            <p:nvPr/>
          </p:nvSpPr>
          <p:spPr bwMode="auto">
            <a:xfrm flipH="1">
              <a:off x="1935" y="2053"/>
              <a:ext cx="1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69" name="Line 66"/>
            <p:cNvSpPr>
              <a:spLocks noChangeShapeType="1"/>
            </p:cNvSpPr>
            <p:nvPr/>
          </p:nvSpPr>
          <p:spPr bwMode="auto">
            <a:xfrm>
              <a:off x="1935" y="1756"/>
              <a:ext cx="0" cy="2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854" name="Line 67"/>
          <p:cNvSpPr>
            <a:spLocks noChangeShapeType="1"/>
          </p:cNvSpPr>
          <p:nvPr/>
        </p:nvSpPr>
        <p:spPr bwMode="auto">
          <a:xfrm flipV="1">
            <a:off x="4424363" y="376238"/>
            <a:ext cx="863600" cy="22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55" name="Line 68"/>
          <p:cNvSpPr>
            <a:spLocks noChangeShapeType="1"/>
          </p:cNvSpPr>
          <p:nvPr/>
        </p:nvSpPr>
        <p:spPr bwMode="auto">
          <a:xfrm>
            <a:off x="4424363" y="1068388"/>
            <a:ext cx="930275" cy="315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56" name="Rectangle 69"/>
          <p:cNvSpPr>
            <a:spLocks noChangeArrowheads="1"/>
          </p:cNvSpPr>
          <p:nvPr/>
        </p:nvSpPr>
        <p:spPr bwMode="auto">
          <a:xfrm>
            <a:off x="5354638" y="1384300"/>
            <a:ext cx="969962" cy="36671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>
                <a:latin typeface="Comic Sans MS" pitchFamily="66" charset="0"/>
              </a:rPr>
              <a:t>xylem</a:t>
            </a:r>
          </a:p>
        </p:txBody>
      </p:sp>
      <p:sp>
        <p:nvSpPr>
          <p:cNvPr id="34857" name="Line 70"/>
          <p:cNvSpPr>
            <a:spLocks noChangeShapeType="1"/>
          </p:cNvSpPr>
          <p:nvPr/>
        </p:nvSpPr>
        <p:spPr bwMode="auto">
          <a:xfrm>
            <a:off x="6324600" y="3810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4858" name="Rectangle 74"/>
          <p:cNvSpPr>
            <a:spLocks noChangeArrowheads="1"/>
          </p:cNvSpPr>
          <p:nvPr/>
        </p:nvSpPr>
        <p:spPr bwMode="auto">
          <a:xfrm>
            <a:off x="7239000" y="228600"/>
            <a:ext cx="17526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59" name="Text Box 75"/>
          <p:cNvSpPr txBox="1">
            <a:spLocks noChangeArrowheads="1"/>
          </p:cNvSpPr>
          <p:nvPr/>
        </p:nvSpPr>
        <p:spPr bwMode="auto">
          <a:xfrm>
            <a:off x="7299325" y="265113"/>
            <a:ext cx="17208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sz="1800"/>
              <a:t>food </a:t>
            </a:r>
          </a:p>
          <a:p>
            <a:pPr algn="l" eaLnBrk="1" hangingPunct="1"/>
            <a:r>
              <a:rPr lang="en-US" sz="1800"/>
              <a:t>(e.g sucrose &amp; </a:t>
            </a:r>
          </a:p>
          <a:p>
            <a:pPr algn="l" eaLnBrk="1" hangingPunct="1"/>
            <a:r>
              <a:rPr lang="en-US" sz="1800"/>
              <a:t>amino acids)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7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7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27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27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27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27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27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6" grpId="0"/>
      <p:bldP spid="27658" grpId="0"/>
      <p:bldP spid="27665" grpId="0"/>
      <p:bldP spid="27666" grpId="0"/>
      <p:bldP spid="27667" grpId="0"/>
      <p:bldP spid="27668" grpId="0"/>
      <p:bldP spid="27669" grpId="0"/>
      <p:bldP spid="27670" grpId="0"/>
      <p:bldP spid="27685" grpId="0"/>
      <p:bldP spid="2770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WordArt 2"/>
          <p:cNvSpPr>
            <a:spLocks noChangeArrowheads="1" noChangeShapeType="1" noTextEdit="1"/>
          </p:cNvSpPr>
          <p:nvPr/>
        </p:nvSpPr>
        <p:spPr bwMode="auto">
          <a:xfrm>
            <a:off x="609600" y="228600"/>
            <a:ext cx="7848600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gradFill rotWithShape="1">
                  <a:gsLst>
                    <a:gs pos="0">
                      <a:srgbClr val="FF3300"/>
                    </a:gs>
                    <a:gs pos="100000">
                      <a:srgbClr val="7618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/>
              </a:rPr>
              <a:t>Online Resources:</a:t>
            </a:r>
          </a:p>
        </p:txBody>
      </p:sp>
      <p:pic>
        <p:nvPicPr>
          <p:cNvPr id="35843" name="Picture 3" descr="j0092719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3276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3276600" y="1524000"/>
            <a:ext cx="5715000" cy="556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en-US" sz="2400">
                <a:hlinkClick r:id="rId4"/>
              </a:rPr>
              <a:t>http://www.purchon.com/biology/flash/leaf.swf</a:t>
            </a:r>
            <a:endParaRPr lang="en-US" sz="2400"/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endParaRPr lang="en-US" sz="2400"/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en-US" sz="2400">
                <a:latin typeface="Comic Sans MS" pitchFamily="66" charset="0"/>
                <a:hlinkClick r:id="rId5"/>
              </a:rPr>
              <a:t>http://scienceyear.digitalbrain.com/scienceyear/web/data/ks4/year10/practise/?backto=Gverb%3d</a:t>
            </a:r>
            <a:endParaRPr lang="en-US" sz="2400">
              <a:latin typeface="Comic Sans MS" pitchFamily="66" charset="0"/>
            </a:endParaRPr>
          </a:p>
          <a:p>
            <a:pPr algn="l" eaLnBrk="1" hangingPunct="1">
              <a:spcBef>
                <a:spcPct val="50000"/>
              </a:spcBef>
            </a:pPr>
            <a:endParaRPr lang="en-US" sz="2400">
              <a:latin typeface="Comic Sans MS" pitchFamily="66" charset="0"/>
            </a:endParaRP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en-US" sz="2400">
                <a:latin typeface="Comic Sans MS" pitchFamily="66" charset="0"/>
                <a:hlinkClick r:id="rId2"/>
              </a:rPr>
              <a:t>http://www.bbc.co.uk/education/gcsebitesize/science_biology/plants/transpiration_rev.shtml#trans2</a:t>
            </a:r>
            <a:endParaRPr lang="en-US" sz="2400">
              <a:latin typeface="Comic Sans MS" pitchFamily="66" charset="0"/>
            </a:endParaRPr>
          </a:p>
          <a:p>
            <a:pPr algn="l" eaLnBrk="1" hangingPunct="1">
              <a:spcBef>
                <a:spcPct val="50000"/>
              </a:spcBef>
            </a:pPr>
            <a:endParaRPr lang="en-US" sz="2400">
              <a:latin typeface="Comic Sans MS" pitchFamily="66" charset="0"/>
            </a:endParaRPr>
          </a:p>
          <a:p>
            <a:pPr algn="l" eaLnBrk="1" hangingPunct="1"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g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144000" cy="494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1143000" y="304800"/>
            <a:ext cx="4267200" cy="1371600"/>
          </a:xfrm>
          <a:prstGeom prst="wedgeEllipseCallout">
            <a:avLst>
              <a:gd name="adj1" fmla="val -33259"/>
              <a:gd name="adj2" fmla="val 73727"/>
            </a:avLst>
          </a:prstGeom>
          <a:solidFill>
            <a:srgbClr val="FFFFCC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400" b="1">
                <a:latin typeface="Arial Unicode MS" pitchFamily="34" charset="-128"/>
              </a:rPr>
              <a:t>I wonder where trees get water from?</a:t>
            </a:r>
          </a:p>
        </p:txBody>
      </p:sp>
      <p:sp>
        <p:nvSpPr>
          <p:cNvPr id="73732" name="AutoShape 4"/>
          <p:cNvSpPr>
            <a:spLocks noChangeArrowheads="1"/>
          </p:cNvSpPr>
          <p:nvPr/>
        </p:nvSpPr>
        <p:spPr bwMode="auto">
          <a:xfrm>
            <a:off x="2819400" y="2209800"/>
            <a:ext cx="2514600" cy="1981200"/>
          </a:xfrm>
          <a:prstGeom prst="wedgeEllipseCallout">
            <a:avLst>
              <a:gd name="adj1" fmla="val 72602"/>
              <a:gd name="adj2" fmla="val -12819"/>
            </a:avLst>
          </a:prstGeom>
          <a:solidFill>
            <a:srgbClr val="FFFFCC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400" b="1">
                <a:latin typeface="Arial Unicode MS" pitchFamily="34" charset="-128"/>
              </a:rPr>
              <a:t>Well, obviously from the ground.</a:t>
            </a:r>
          </a:p>
        </p:txBody>
      </p:sp>
      <p:sp>
        <p:nvSpPr>
          <p:cNvPr id="6149" name="Rectangle 9"/>
          <p:cNvSpPr>
            <a:spLocks noChangeArrowheads="1"/>
          </p:cNvSpPr>
          <p:nvPr/>
        </p:nvSpPr>
        <p:spPr bwMode="auto">
          <a:xfrm>
            <a:off x="7086600" y="6477000"/>
            <a:ext cx="11430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/>
            <a:endParaRPr kumimoji="1" lang="en-US" sz="800" b="1">
              <a:solidFill>
                <a:srgbClr val="3F3F2C"/>
              </a:solidFill>
              <a:latin typeface="Times New Roman" pitchFamily="18" charset="0"/>
            </a:endParaRPr>
          </a:p>
        </p:txBody>
      </p:sp>
      <p:sp>
        <p:nvSpPr>
          <p:cNvPr id="6150" name="AutoShape 14"/>
          <p:cNvSpPr>
            <a:spLocks noChangeArrowheads="1"/>
          </p:cNvSpPr>
          <p:nvPr/>
        </p:nvSpPr>
        <p:spPr bwMode="auto">
          <a:xfrm>
            <a:off x="2133600" y="4724400"/>
            <a:ext cx="4267200" cy="1143000"/>
          </a:xfrm>
          <a:prstGeom prst="wedgeEllipseCallout">
            <a:avLst>
              <a:gd name="adj1" fmla="val -37611"/>
              <a:gd name="adj2" fmla="val -111944"/>
            </a:avLst>
          </a:prstGeom>
          <a:solidFill>
            <a:srgbClr val="FFFFCC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400" b="1">
                <a:latin typeface="Arial Unicode MS" pitchFamily="34" charset="-128"/>
              </a:rPr>
              <a:t>What are the </a:t>
            </a:r>
            <a:r>
              <a:rPr lang="en-US" sz="2400" b="1">
                <a:solidFill>
                  <a:srgbClr val="0000FF"/>
                </a:solidFill>
                <a:latin typeface="Arial Unicode MS" pitchFamily="34" charset="-128"/>
              </a:rPr>
              <a:t>processes</a:t>
            </a:r>
            <a:r>
              <a:rPr lang="en-US" sz="2400" b="1">
                <a:latin typeface="Arial Unicode MS" pitchFamily="34" charset="-128"/>
              </a:rPr>
              <a:t> involved?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g17"/>
          <p:cNvPicPr>
            <a:picLocks noChangeAspect="1" noChangeArrowheads="1"/>
          </p:cNvPicPr>
          <p:nvPr/>
        </p:nvPicPr>
        <p:blipFill>
          <a:blip r:embed="rId3">
            <a:lum contras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76400"/>
            <a:ext cx="381317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3"/>
          <p:cNvSpPr>
            <a:spLocks noChangeArrowheads="1"/>
          </p:cNvSpPr>
          <p:nvPr/>
        </p:nvSpPr>
        <p:spPr bwMode="auto">
          <a:xfrm>
            <a:off x="381000" y="304800"/>
            <a:ext cx="5486400" cy="2667000"/>
          </a:xfrm>
          <a:prstGeom prst="cloudCallout">
            <a:avLst>
              <a:gd name="adj1" fmla="val 47310"/>
              <a:gd name="adj2" fmla="val 48273"/>
            </a:avLst>
          </a:prstGeom>
          <a:solidFill>
            <a:srgbClr val="FFFFCC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400" b="1">
                <a:solidFill>
                  <a:srgbClr val="0000FF"/>
                </a:solidFill>
                <a:latin typeface="Arial Unicode MS" pitchFamily="34" charset="-128"/>
              </a:rPr>
              <a:t>How does water move through the transport system of a plant</a:t>
            </a:r>
            <a:r>
              <a:rPr lang="en-US" sz="2400" b="1">
                <a:latin typeface="Arial Unicode MS" pitchFamily="34" charset="-128"/>
              </a:rPr>
              <a:t> IF</a:t>
            </a:r>
          </a:p>
          <a:p>
            <a:r>
              <a:rPr lang="en-US" sz="2400" b="1">
                <a:latin typeface="Arial Unicode MS" pitchFamily="34" charset="-128"/>
              </a:rPr>
              <a:t>it does not have a heart to act as a pump?</a:t>
            </a:r>
          </a:p>
        </p:txBody>
      </p:sp>
      <p:sp>
        <p:nvSpPr>
          <p:cNvPr id="7172" name="AutoShape 4"/>
          <p:cNvSpPr>
            <a:spLocks noChangeArrowheads="1"/>
          </p:cNvSpPr>
          <p:nvPr/>
        </p:nvSpPr>
        <p:spPr bwMode="auto">
          <a:xfrm>
            <a:off x="228600" y="4724400"/>
            <a:ext cx="1295400" cy="685800"/>
          </a:xfrm>
          <a:prstGeom prst="roundRect">
            <a:avLst>
              <a:gd name="adj" fmla="val 16667"/>
            </a:avLst>
          </a:prstGeom>
          <a:solidFill>
            <a:srgbClr val="0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70000"/>
              </a:lnSpc>
              <a:spcBef>
                <a:spcPct val="25000"/>
              </a:spcBef>
            </a:pPr>
            <a:r>
              <a:rPr lang="en-US" sz="1800" b="1">
                <a:solidFill>
                  <a:schemeClr val="bg1"/>
                </a:solidFill>
                <a:latin typeface="Times New Roman" pitchFamily="18" charset="0"/>
              </a:rPr>
              <a:t>PAUSE </a:t>
            </a:r>
            <a:r>
              <a:rPr lang="en-US" sz="1600" b="1">
                <a:solidFill>
                  <a:schemeClr val="bg1"/>
                </a:solidFill>
                <a:latin typeface="Times New Roman" pitchFamily="18" charset="0"/>
              </a:rPr>
              <a:t>to</a:t>
            </a:r>
          </a:p>
          <a:p>
            <a:pPr>
              <a:lnSpc>
                <a:spcPct val="70000"/>
              </a:lnSpc>
              <a:spcBef>
                <a:spcPct val="25000"/>
              </a:spcBef>
            </a:pPr>
            <a:r>
              <a:rPr lang="en-US" b="1">
                <a:solidFill>
                  <a:schemeClr val="bg1"/>
                </a:solidFill>
                <a:latin typeface="Times New Roman" pitchFamily="18" charset="0"/>
              </a:rPr>
              <a:t> PONDER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676400" y="4572000"/>
            <a:ext cx="3886200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en-US" sz="1800">
                <a:solidFill>
                  <a:srgbClr val="006666"/>
                </a:solidFill>
                <a:latin typeface="Arial Unicode MS" pitchFamily="34" charset="-128"/>
              </a:rPr>
              <a:t>How is water lifted against gravity from the ground to the leaves through this transport system?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en-US" sz="1800">
                <a:solidFill>
                  <a:srgbClr val="006666"/>
                </a:solidFill>
                <a:latin typeface="Arial Unicode MS" pitchFamily="34" charset="-128"/>
              </a:rPr>
              <a:t> Are the products of photosynthesis also carried in a set of vessels from the leaves to the roots?</a:t>
            </a:r>
          </a:p>
        </p:txBody>
      </p:sp>
      <p:sp>
        <p:nvSpPr>
          <p:cNvPr id="7174" name="Rectangle 10"/>
          <p:cNvSpPr>
            <a:spLocks noChangeArrowheads="1"/>
          </p:cNvSpPr>
          <p:nvPr/>
        </p:nvSpPr>
        <p:spPr bwMode="auto">
          <a:xfrm>
            <a:off x="8534400" y="6477000"/>
            <a:ext cx="3048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/>
            <a:fld id="{9D6D11A5-0F7B-4989-8607-6859A4BEAD9A}" type="slidenum">
              <a:rPr kumimoji="1" lang="en-US" sz="900">
                <a:solidFill>
                  <a:srgbClr val="3F3F2C"/>
                </a:solidFill>
                <a:latin typeface="Verdana" pitchFamily="34" charset="0"/>
              </a:rPr>
              <a:pPr algn="r"/>
              <a:t>5</a:t>
            </a:fld>
            <a:endParaRPr kumimoji="1" 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381000" y="228600"/>
            <a:ext cx="8305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latin typeface="Times New Roman" pitchFamily="18" charset="0"/>
              </a:rPr>
              <a:t>Vascular bundles: xylem &amp; phloem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lum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44196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6" name="Line 4"/>
          <p:cNvSpPr>
            <a:spLocks noChangeShapeType="1"/>
          </p:cNvSpPr>
          <p:nvPr/>
        </p:nvSpPr>
        <p:spPr bwMode="auto">
          <a:xfrm flipH="1">
            <a:off x="2819400" y="2057400"/>
            <a:ext cx="2133600" cy="16002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4572000" y="1600200"/>
            <a:ext cx="4343400" cy="2041525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66"/>
                </a:solidFill>
                <a:latin typeface="Comic Sans MS" pitchFamily="66" charset="0"/>
              </a:rPr>
              <a:t>Xylem</a:t>
            </a:r>
            <a:r>
              <a:rPr lang="en-US" sz="3200" b="1">
                <a:latin typeface="Comic Sans MS" pitchFamily="66" charset="0"/>
              </a:rPr>
              <a:t> transports</a:t>
            </a:r>
            <a:r>
              <a:rPr lang="en-US" sz="3200" b="1">
                <a:solidFill>
                  <a:srgbClr val="FF3300"/>
                </a:solidFill>
                <a:latin typeface="Comic Sans MS" pitchFamily="66" charset="0"/>
              </a:rPr>
              <a:t> </a:t>
            </a:r>
            <a:r>
              <a:rPr lang="en-US" sz="3200" b="1" u="sng">
                <a:solidFill>
                  <a:srgbClr val="0000FF"/>
                </a:solidFill>
                <a:latin typeface="Comic Sans MS" pitchFamily="66" charset="0"/>
              </a:rPr>
              <a:t>water &amp; dissolved minerals</a:t>
            </a:r>
            <a:r>
              <a:rPr lang="en-US" sz="3200" b="1">
                <a:solidFill>
                  <a:srgbClr val="FF3300"/>
                </a:solidFill>
                <a:latin typeface="Comic Sans MS" pitchFamily="66" charset="0"/>
              </a:rPr>
              <a:t> </a:t>
            </a:r>
            <a:r>
              <a:rPr lang="en-US" sz="3200" b="1">
                <a:latin typeface="Comic Sans MS" pitchFamily="66" charset="0"/>
              </a:rPr>
              <a:t>from roots to leaves.</a:t>
            </a:r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 flipH="1" flipV="1">
            <a:off x="3276600" y="3733800"/>
            <a:ext cx="1600200" cy="3810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4648200" y="4114800"/>
            <a:ext cx="4495800" cy="2041525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66"/>
                </a:solidFill>
                <a:latin typeface="Comic Sans MS" pitchFamily="66" charset="0"/>
              </a:rPr>
              <a:t>Phloem</a:t>
            </a:r>
            <a:r>
              <a:rPr lang="en-US" sz="3200" b="1">
                <a:latin typeface="Comic Sans MS" pitchFamily="66" charset="0"/>
              </a:rPr>
              <a:t> transports </a:t>
            </a:r>
            <a:r>
              <a:rPr lang="en-US" sz="3200" b="1" u="sng">
                <a:solidFill>
                  <a:srgbClr val="0000FF"/>
                </a:solidFill>
                <a:latin typeface="Comic Sans MS" pitchFamily="66" charset="0"/>
              </a:rPr>
              <a:t>food (sugar)</a:t>
            </a:r>
            <a:r>
              <a:rPr lang="en-US" sz="3200" b="1">
                <a:latin typeface="Comic Sans MS" pitchFamily="66" charset="0"/>
              </a:rPr>
              <a:t> made in leaves to all other parts of the plant.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lum contrast="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911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5105400" y="2819400"/>
            <a:ext cx="40386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Comic Sans MS" pitchFamily="66" charset="0"/>
              </a:rPr>
              <a:t>Distribution of vascular bundles in </a:t>
            </a:r>
            <a:r>
              <a:rPr lang="en-US" sz="3200" b="1" u="sng">
                <a:solidFill>
                  <a:srgbClr val="0000FF"/>
                </a:solidFill>
                <a:latin typeface="Comic Sans MS" pitchFamily="66" charset="0"/>
              </a:rPr>
              <a:t>roots</a:t>
            </a:r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 flipH="1" flipV="1">
            <a:off x="2209800" y="4953000"/>
            <a:ext cx="2133600" cy="762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4419600" y="4648200"/>
            <a:ext cx="1447800" cy="5794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xylem</a:t>
            </a:r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 flipH="1" flipV="1">
            <a:off x="2286000" y="5257800"/>
            <a:ext cx="1676400" cy="6858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4114800" y="5867400"/>
            <a:ext cx="1524000" cy="5794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phloem</a:t>
            </a:r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 flipH="1">
            <a:off x="1981200" y="1447800"/>
            <a:ext cx="2057400" cy="3048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4038600" y="838200"/>
            <a:ext cx="1447800" cy="5794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xylem</a:t>
            </a:r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 flipH="1" flipV="1">
            <a:off x="1981200" y="1905000"/>
            <a:ext cx="2133600" cy="381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4114800" y="2057400"/>
            <a:ext cx="1524000" cy="5794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phloem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lum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592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7848600" y="990600"/>
            <a:ext cx="1295400" cy="6858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609600" y="152400"/>
            <a:ext cx="822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Comic Sans MS" pitchFamily="66" charset="0"/>
              </a:rPr>
              <a:t>Xylem &amp; phloem tissues in </a:t>
            </a:r>
            <a:r>
              <a:rPr lang="en-US" sz="3200" b="1" u="sng">
                <a:solidFill>
                  <a:srgbClr val="0000FF"/>
                </a:solidFill>
                <a:latin typeface="Comic Sans MS" pitchFamily="66" charset="0"/>
              </a:rPr>
              <a:t>stems</a:t>
            </a:r>
            <a:r>
              <a:rPr lang="en-US" sz="3200" b="1">
                <a:solidFill>
                  <a:srgbClr val="0000FF"/>
                </a:solidFill>
                <a:latin typeface="Comic Sans MS" pitchFamily="66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lum bright="16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34975"/>
            <a:ext cx="9144000" cy="637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0" y="5943600"/>
            <a:ext cx="9144000" cy="5794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Comic Sans MS" pitchFamily="66" charset="0"/>
              </a:rPr>
              <a:t>Distribution of vascular bundles in </a:t>
            </a:r>
            <a:r>
              <a:rPr lang="en-US" sz="3200" b="1" u="sng">
                <a:solidFill>
                  <a:srgbClr val="0000FF"/>
                </a:solidFill>
                <a:latin typeface="Comic Sans MS" pitchFamily="66" charset="0"/>
              </a:rPr>
              <a:t>leaves</a:t>
            </a:r>
            <a:r>
              <a:rPr lang="en-US" sz="3200" b="1">
                <a:latin typeface="Comic Sans MS" pitchFamily="66" charset="0"/>
              </a:rPr>
              <a:t>.</a:t>
            </a:r>
          </a:p>
        </p:txBody>
      </p:sp>
      <p:sp>
        <p:nvSpPr>
          <p:cNvPr id="11268" name="Line 5"/>
          <p:cNvSpPr>
            <a:spLocks noChangeShapeType="1"/>
          </p:cNvSpPr>
          <p:nvPr/>
        </p:nvSpPr>
        <p:spPr bwMode="auto">
          <a:xfrm flipH="1" flipV="1">
            <a:off x="5029200" y="3124200"/>
            <a:ext cx="2438400" cy="6096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69" name="Text Box 6"/>
          <p:cNvSpPr txBox="1">
            <a:spLocks noChangeArrowheads="1"/>
          </p:cNvSpPr>
          <p:nvPr/>
        </p:nvSpPr>
        <p:spPr bwMode="auto">
          <a:xfrm>
            <a:off x="7467600" y="3505200"/>
            <a:ext cx="1295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xylem</a:t>
            </a:r>
          </a:p>
        </p:txBody>
      </p:sp>
      <p:sp>
        <p:nvSpPr>
          <p:cNvPr id="11270" name="Line 7"/>
          <p:cNvSpPr>
            <a:spLocks noChangeShapeType="1"/>
          </p:cNvSpPr>
          <p:nvPr/>
        </p:nvSpPr>
        <p:spPr bwMode="auto">
          <a:xfrm flipH="1" flipV="1">
            <a:off x="4953000" y="3581400"/>
            <a:ext cx="2209800" cy="7620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1" name="Text Box 8"/>
          <p:cNvSpPr txBox="1">
            <a:spLocks noChangeArrowheads="1"/>
          </p:cNvSpPr>
          <p:nvPr/>
        </p:nvSpPr>
        <p:spPr bwMode="auto">
          <a:xfrm>
            <a:off x="7162800" y="4038600"/>
            <a:ext cx="1752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phloem</a:t>
            </a:r>
          </a:p>
        </p:txBody>
      </p:sp>
      <p:sp>
        <p:nvSpPr>
          <p:cNvPr id="11272" name="Rectangle 9"/>
          <p:cNvSpPr>
            <a:spLocks noChangeArrowheads="1"/>
          </p:cNvSpPr>
          <p:nvPr/>
        </p:nvSpPr>
        <p:spPr bwMode="auto">
          <a:xfrm>
            <a:off x="6629400" y="4724400"/>
            <a:ext cx="2209800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3" name="Rectangle 12"/>
          <p:cNvSpPr>
            <a:spLocks noChangeArrowheads="1"/>
          </p:cNvSpPr>
          <p:nvPr/>
        </p:nvSpPr>
        <p:spPr bwMode="auto">
          <a:xfrm>
            <a:off x="381000" y="-457200"/>
            <a:ext cx="59436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1056</TotalTime>
  <Words>1061</Words>
  <Application>Microsoft Office PowerPoint</Application>
  <PresentationFormat>On-screen Show (4:3)</PresentationFormat>
  <Paragraphs>191</Paragraphs>
  <Slides>33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Arial</vt:lpstr>
      <vt:lpstr>Garamond</vt:lpstr>
      <vt:lpstr>Wingdings</vt:lpstr>
      <vt:lpstr>Times New Roman</vt:lpstr>
      <vt:lpstr>Comic Sans MS</vt:lpstr>
      <vt:lpstr>Verdana</vt:lpstr>
      <vt:lpstr>Arial Unicode MS</vt:lpstr>
      <vt:lpstr>SimSun</vt:lpstr>
      <vt:lpstr>Edge</vt:lpstr>
      <vt:lpstr>Microsoft Word Document</vt:lpstr>
      <vt:lpstr>PowerPoint Presentation</vt:lpstr>
      <vt:lpstr>PowerPoint Presentation</vt:lpstr>
      <vt:lpstr>Think Like a Scientist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Osmosis occurs due to presence of : i)  concentration gradient between the sap in a root hair cell      and the soil water. ii) partially permeable membrane</vt:lpstr>
      <vt:lpstr>Water enters by osmosis from root hairs and continues until it reaches the xylem vessels.</vt:lpstr>
      <vt:lpstr>Movement of Water inside a Leaf</vt:lpstr>
      <vt:lpstr>PowerPoint Presentation</vt:lpstr>
      <vt:lpstr>PowerPoint Presentation</vt:lpstr>
      <vt:lpstr>PowerPoint Presentation</vt:lpstr>
      <vt:lpstr>PowerPoint Presentation</vt:lpstr>
      <vt:lpstr>Inv. 8.2: Path of water through a plant (p105)</vt:lpstr>
      <vt:lpstr>Inv. 8.3 : The ringing experiment (p107)</vt:lpstr>
      <vt:lpstr>Results:</vt:lpstr>
      <vt:lpstr>PowerPoint Presentation</vt:lpstr>
      <vt:lpstr>PowerPoint Presentation</vt:lpstr>
      <vt:lpstr>PowerPoint Presentation</vt:lpstr>
      <vt:lpstr>Investigation 8.6 : Comparing Transpiration in Leaves and Stems </vt:lpstr>
      <vt:lpstr>PowerPoint Presentation</vt:lpstr>
      <vt:lpstr>PowerPoint Presentation</vt:lpstr>
      <vt:lpstr>Factors affecting rate of transpiration:</vt:lpstr>
      <vt:lpstr>Light affects the opening and closing of stomata.  Daylight: Stomata open and become wider.   At night: Stomata close.</vt:lpstr>
      <vt:lpstr>PowerPoint Presentation</vt:lpstr>
      <vt:lpstr>PowerPoint Presentation</vt:lpstr>
      <vt:lpstr>PowerPoint Presentation</vt:lpstr>
    </vt:vector>
  </TitlesOfParts>
  <Company>WIN 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AKOBIA</dc:creator>
  <cp:lastModifiedBy>Teacher E-Solutions</cp:lastModifiedBy>
  <cp:revision>141</cp:revision>
  <dcterms:created xsi:type="dcterms:W3CDTF">2001-04-13T16:19:43Z</dcterms:created>
  <dcterms:modified xsi:type="dcterms:W3CDTF">2019-01-18T16:34:39Z</dcterms:modified>
</cp:coreProperties>
</file>