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6" r:id="rId2"/>
    <p:sldId id="292" r:id="rId3"/>
    <p:sldId id="293" r:id="rId4"/>
    <p:sldId id="295" r:id="rId5"/>
    <p:sldId id="296" r:id="rId6"/>
    <p:sldId id="311" r:id="rId7"/>
    <p:sldId id="256" r:id="rId8"/>
    <p:sldId id="281" r:id="rId9"/>
    <p:sldId id="297" r:id="rId10"/>
    <p:sldId id="315" r:id="rId11"/>
    <p:sldId id="280" r:id="rId12"/>
    <p:sldId id="285" r:id="rId13"/>
    <p:sldId id="298" r:id="rId14"/>
    <p:sldId id="258" r:id="rId15"/>
    <p:sldId id="259" r:id="rId16"/>
    <p:sldId id="260" r:id="rId17"/>
    <p:sldId id="261" r:id="rId18"/>
    <p:sldId id="262" r:id="rId19"/>
    <p:sldId id="264" r:id="rId20"/>
    <p:sldId id="282" r:id="rId21"/>
    <p:sldId id="312" r:id="rId22"/>
    <p:sldId id="313" r:id="rId23"/>
    <p:sldId id="283" r:id="rId24"/>
    <p:sldId id="314" r:id="rId25"/>
  </p:sldIdLst>
  <p:sldSz cx="9144000" cy="6858000" type="screen4x3"/>
  <p:notesSz cx="6858000" cy="9180513"/>
  <p:embeddedFontLst>
    <p:embeddedFont>
      <p:font typeface="Comic Sans MS" pitchFamily="66" charset="0"/>
      <p:regular r:id="rId28"/>
      <p:bold r:id="rId29"/>
      <p:italic r:id="rId30"/>
      <p:boldItalic r:id="rId31"/>
    </p:embeddedFont>
    <p:embeddedFont>
      <p:font typeface="Arial Narrow" pitchFamily="34" charset="0"/>
      <p:regular r:id="rId32"/>
      <p:bold r:id="rId33"/>
      <p:italic r:id="rId34"/>
      <p:boldItalic r:id="rId3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CB"/>
    <a:srgbClr val="F8F8F8"/>
    <a:srgbClr val="FF9900"/>
    <a:srgbClr val="99FF33"/>
    <a:srgbClr val="FF6633"/>
    <a:srgbClr val="66FF33"/>
    <a:srgbClr val="FF33CC"/>
    <a:srgbClr val="FF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E1B632E-AF6F-461C-9264-5DB04C7A4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56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255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FF9AD-32BD-492C-BE5C-014CE523E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0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9574C-F873-4E09-8E33-2DB4787C1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F1234-F3AB-47F9-8F56-DF564013E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537DB-8103-4C50-B3F4-B577A8346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D753-F7E1-4328-B3A4-11DC126E8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3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470D4-3FB5-43EC-B37D-99883A604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0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7DE5D-D81E-4103-9F66-E32A981D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7E961-C043-4EBE-B16B-88330D918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0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F929A-0790-404D-9691-DF3DDCCEE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2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61013-48E6-40FE-B9FB-95F7A250B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72879-EAA1-453F-9363-AEB1EC57D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7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LecturePLUS    Timberlake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19D94F4-BF33-45A1-91C8-0FA6352A1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5017CDC-00F0-4FF6-BC1D-8D8D714EA1D7}" type="slidenum">
              <a:rPr lang="en-US" sz="1400" smtClean="0"/>
              <a:pPr/>
              <a:t>1</a:t>
            </a:fld>
            <a:endParaRPr lang="en-US" sz="140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latin typeface="Times New Roman" pitchFamily="18" charset="0"/>
              </a:rPr>
              <a:t/>
            </a:r>
            <a:br>
              <a:rPr lang="en-US" sz="4000" b="1" smtClean="0">
                <a:latin typeface="Times New Roman" pitchFamily="18" charset="0"/>
              </a:rPr>
            </a:br>
            <a:r>
              <a:rPr lang="en-US" sz="4000" b="1" smtClean="0">
                <a:latin typeface="Times New Roman" pitchFamily="18" charset="0"/>
              </a:rPr>
              <a:t>Chemical Reactions and Quantities</a:t>
            </a:r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124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smtClean="0">
                <a:solidFill>
                  <a:srgbClr val="66FF33"/>
                </a:solidFill>
              </a:rPr>
              <a:t>Chemical Changes</a:t>
            </a:r>
          </a:p>
          <a:p>
            <a:pPr algn="ctr">
              <a:buFontTx/>
              <a:buNone/>
            </a:pPr>
            <a:r>
              <a:rPr lang="en-US" b="1" smtClean="0">
                <a:solidFill>
                  <a:srgbClr val="66FF33"/>
                </a:solidFill>
              </a:rPr>
              <a:t>Balancing Chemical Equations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DDAC880-19AC-430E-8C35-9B1305F3A388}" type="slidenum">
              <a:rPr lang="en-US" sz="1400" smtClean="0"/>
              <a:pPr/>
              <a:t>10</a:t>
            </a:fld>
            <a:endParaRPr 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E2</a:t>
            </a:r>
            <a:endParaRPr lang="en-US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A.  </a:t>
            </a:r>
            <a:r>
              <a:rPr lang="en-US" sz="3000" b="1" smtClean="0">
                <a:solidFill>
                  <a:schemeClr val="accent2"/>
                </a:solidFill>
              </a:rPr>
              <a:t>How does an equation indicate a change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	   the identity of the reacting substances?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rgbClr val="FF6633"/>
                </a:solidFill>
              </a:rPr>
              <a:t>	   </a:t>
            </a:r>
            <a:r>
              <a:rPr lang="en-US" sz="3000" b="1" smtClean="0">
                <a:solidFill>
                  <a:srgbClr val="FF9900"/>
                </a:solidFill>
              </a:rPr>
              <a:t>The formulas of the reactants are different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rgbClr val="FF9900"/>
                </a:solidFill>
              </a:rPr>
              <a:t>	    than the formulas of the products.</a:t>
            </a:r>
            <a:endParaRPr lang="en-US" sz="3000" b="1" smtClean="0">
              <a:solidFill>
                <a:srgbClr val="FF6633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B.  How did the yellow and green reactants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 	   combine? 	</a:t>
            </a:r>
            <a:r>
              <a:rPr lang="en-US" sz="3000" b="1" smtClean="0">
                <a:solidFill>
                  <a:srgbClr val="FF9900"/>
                </a:solidFill>
              </a:rPr>
              <a:t>1 yellow combined with 1 green.</a:t>
            </a:r>
            <a:endParaRPr lang="en-US" sz="3000" b="1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C.  Did all the reactants form product? Why 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      why not? </a:t>
            </a:r>
            <a:r>
              <a:rPr lang="en-US" sz="3000" b="1" smtClean="0">
                <a:solidFill>
                  <a:srgbClr val="FF9900"/>
                </a:solidFill>
              </a:rPr>
              <a:t>No. There were more yellow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>
                <a:solidFill>
                  <a:srgbClr val="FF9900"/>
                </a:solidFill>
              </a:rPr>
              <a:t>      reactants than green. </a:t>
            </a:r>
            <a:endParaRPr lang="en-US" smtClean="0">
              <a:solidFill>
                <a:srgbClr val="FF9900"/>
              </a:solidFill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DB5A79A-512B-4E5E-89C7-845D6D1D50F8}" type="slidenum">
              <a:rPr lang="en-US" sz="1400" smtClean="0"/>
              <a:pPr/>
              <a:t>11</a:t>
            </a:fld>
            <a:endParaRPr 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Writing a Chemical Equation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876800"/>
          </a:xfrm>
        </p:spPr>
        <p:txBody>
          <a:bodyPr/>
          <a:lstStyle/>
          <a:p>
            <a:pPr>
              <a:buSzPct val="110000"/>
              <a:buFont typeface="Wingdings" pitchFamily="2" charset="2"/>
              <a:buNone/>
            </a:pPr>
            <a:r>
              <a:rPr lang="en-US" sz="3000" b="1" smtClean="0"/>
              <a:t>   Chemical symbols give a “before-and-after” picture of a chemical reaction</a:t>
            </a:r>
          </a:p>
          <a:p>
            <a:pPr>
              <a:lnSpc>
                <a:spcPct val="120000"/>
              </a:lnSpc>
              <a:buSzPct val="110000"/>
              <a:buFont typeface="Wingdings" pitchFamily="2" charset="2"/>
              <a:buNone/>
            </a:pPr>
            <a:r>
              <a:rPr lang="en-US" sz="3000" b="1" smtClean="0">
                <a:solidFill>
                  <a:srgbClr val="99FF33"/>
                </a:solidFill>
              </a:rPr>
              <a:t>	     	 </a:t>
            </a:r>
            <a:r>
              <a:rPr lang="en-US" sz="3000" b="1" i="1" smtClean="0">
                <a:solidFill>
                  <a:srgbClr val="99FF33"/>
                </a:solidFill>
              </a:rPr>
              <a:t>Reactants			Products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	 MgO     +      C			CO     +    Mg</a:t>
            </a:r>
          </a:p>
          <a:p>
            <a:pPr>
              <a:buFontTx/>
              <a:buNone/>
            </a:pPr>
            <a:endParaRPr lang="en-US" sz="3000" b="1" smtClean="0"/>
          </a:p>
          <a:p>
            <a:pPr>
              <a:buFontTx/>
              <a:buNone/>
            </a:pPr>
            <a:r>
              <a:rPr lang="en-US" sz="2800" b="1" smtClean="0"/>
              <a:t>magnesium oxide     </a:t>
            </a:r>
            <a:r>
              <a:rPr lang="en-US" sz="2800" b="1" smtClean="0">
                <a:solidFill>
                  <a:srgbClr val="66FF33"/>
                </a:solidFill>
              </a:rPr>
              <a:t>to form     </a:t>
            </a:r>
            <a:r>
              <a:rPr lang="en-US" sz="2800" b="1" smtClean="0"/>
              <a:t>carbon monoxide</a:t>
            </a:r>
          </a:p>
          <a:p>
            <a:pPr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</a:rPr>
              <a:t>reacts</a:t>
            </a:r>
            <a:r>
              <a:rPr lang="en-US" sz="2800" b="1" smtClean="0"/>
              <a:t> with carbon                     and magnesium </a:t>
            </a:r>
          </a:p>
        </p:txBody>
      </p:sp>
      <p:sp>
        <p:nvSpPr>
          <p:cNvPr id="14342" name="Line 4"/>
          <p:cNvSpPr>
            <a:spLocks noChangeShapeType="1"/>
          </p:cNvSpPr>
          <p:nvPr/>
        </p:nvSpPr>
        <p:spPr bwMode="auto">
          <a:xfrm>
            <a:off x="3886200" y="3962400"/>
            <a:ext cx="1371600" cy="0"/>
          </a:xfrm>
          <a:prstGeom prst="line">
            <a:avLst/>
          </a:prstGeom>
          <a:noFill/>
          <a:ln w="50800">
            <a:solidFill>
              <a:srgbClr val="FF66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A170AB6-4BF3-4364-8519-12404848A1ED}" type="slidenum">
              <a:rPr lang="en-US" sz="1400" smtClean="0"/>
              <a:pPr/>
              <a:t>12</a:t>
            </a:fld>
            <a:endParaRPr lang="en-US" sz="140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E3</a:t>
            </a: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	12 oz of dough, 4 oz mushrooms, 12 slices pepperoni, 8 oz cheese and 5 oz tomato sauce are used to make a pizza.  Write a recipe in words for putting together a pizza.</a:t>
            </a:r>
          </a:p>
          <a:p>
            <a:pPr>
              <a:buFontTx/>
              <a:buNone/>
            </a:pPr>
            <a:r>
              <a:rPr lang="en-US" sz="3000" b="1" smtClean="0"/>
              <a:t>    </a:t>
            </a:r>
          </a:p>
          <a:p>
            <a:pPr>
              <a:buFontTx/>
              <a:buNone/>
            </a:pPr>
            <a:endParaRPr lang="en-US" sz="3000" b="1" smtClean="0"/>
          </a:p>
          <a:p>
            <a:pPr>
              <a:buFontTx/>
              <a:buNone/>
            </a:pPr>
            <a:r>
              <a:rPr lang="en-US" sz="3000" b="1" smtClean="0"/>
              <a:t>   </a:t>
            </a:r>
          </a:p>
          <a:p>
            <a:pPr>
              <a:buFontTx/>
              <a:buNone/>
            </a:pPr>
            <a:r>
              <a:rPr lang="en-US" sz="3000" b="1" smtClean="0"/>
              <a:t>	How would you write the recipe as an equation?</a:t>
            </a:r>
          </a:p>
        </p:txBody>
      </p:sp>
      <p:graphicFrame>
        <p:nvGraphicFramePr>
          <p:cNvPr id="4098" name="Object 1024"/>
          <p:cNvGraphicFramePr>
            <a:graphicFrameLocks/>
          </p:cNvGraphicFramePr>
          <p:nvPr/>
        </p:nvGraphicFramePr>
        <p:xfrm>
          <a:off x="7086600" y="3200400"/>
          <a:ext cx="20574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lip" r:id="rId3" imgW="3657600" imgH="3657600" progId="MS_ClipArt_Gallery.2">
                  <p:embed/>
                </p:oleObj>
              </mc:Choice>
              <mc:Fallback>
                <p:oleObj name="Clip" r:id="rId3" imgW="3657600" imgH="3657600" progId="MS_ClipArt_Gallery.2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200400"/>
                        <a:ext cx="20574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3B2BC6D-934F-4030-829A-417D2D32BB4A}" type="slidenum">
              <a:rPr lang="en-US" sz="1400" smtClean="0"/>
              <a:pPr/>
              <a:t>13</a:t>
            </a:fld>
            <a:endParaRPr lang="en-US" sz="1400" smtClean="0"/>
          </a:p>
        </p:txBody>
      </p:sp>
      <p:sp>
        <p:nvSpPr>
          <p:cNvPr id="15364" name="Rectangle 1026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 Solution E3</a:t>
            </a:r>
          </a:p>
        </p:txBody>
      </p:sp>
      <p:sp>
        <p:nvSpPr>
          <p:cNvPr id="1536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7630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400" b="1" smtClean="0">
                <a:solidFill>
                  <a:srgbClr val="FF9900"/>
                </a:solidFill>
              </a:rPr>
              <a:t>   Example: </a:t>
            </a:r>
            <a:r>
              <a:rPr lang="en-US" sz="3400" b="1" smtClean="0"/>
              <a:t>Combine 12 oz dough + 4 oz mushrooms + 12 slices pepperoni + 8 oz cheese + 5 oz tomato sauce and heat 30 minutes at 350°C to produce 1 pizza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4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400" b="1" smtClean="0"/>
              <a:t>	12 oz dough + 4 oz mshrm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400" b="1" smtClean="0"/>
              <a:t>+ 12 pep + 8 oz chse  		     1 pizza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400" b="1" smtClean="0"/>
              <a:t>+  5 oz tom sauce			</a:t>
            </a:r>
          </a:p>
        </p:txBody>
      </p:sp>
      <p:sp>
        <p:nvSpPr>
          <p:cNvPr id="15366" name="Line 1028"/>
          <p:cNvSpPr>
            <a:spLocks noChangeShapeType="1"/>
          </p:cNvSpPr>
          <p:nvPr/>
        </p:nvSpPr>
        <p:spPr bwMode="auto">
          <a:xfrm>
            <a:off x="4648200" y="5410200"/>
            <a:ext cx="1143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322A46A-BD91-4479-A732-7FB59EC4E75F}" type="slidenum">
              <a:rPr lang="en-US" sz="1400" smtClean="0"/>
              <a:pPr/>
              <a:t>14</a:t>
            </a:fld>
            <a:endParaRPr lang="en-US" sz="14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483600" cy="1092200"/>
          </a:xfrm>
          <a:noFill/>
          <a:ln w="508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Reading A Chemical Equation</a:t>
            </a:r>
            <a:endParaRPr lang="en-US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6106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   </a:t>
            </a:r>
            <a:r>
              <a:rPr lang="en-US" sz="3000" b="1" smtClean="0">
                <a:solidFill>
                  <a:srgbClr val="99FF33"/>
                </a:solidFill>
              </a:rPr>
              <a:t>4 NH</a:t>
            </a:r>
            <a:r>
              <a:rPr lang="en-US" sz="3000" b="1" baseline="-25000" smtClean="0">
                <a:solidFill>
                  <a:srgbClr val="99FF33"/>
                </a:solidFill>
              </a:rPr>
              <a:t>3    </a:t>
            </a:r>
            <a:r>
              <a:rPr lang="en-US" sz="3000" b="1" smtClean="0">
                <a:solidFill>
                  <a:srgbClr val="99FF33"/>
                </a:solidFill>
              </a:rPr>
              <a:t>+   5 O</a:t>
            </a:r>
            <a:r>
              <a:rPr lang="en-US" sz="3000" b="1" baseline="-25000" smtClean="0">
                <a:solidFill>
                  <a:srgbClr val="99FF33"/>
                </a:solidFill>
              </a:rPr>
              <a:t>2			</a:t>
            </a:r>
            <a:r>
              <a:rPr lang="en-US" sz="3000" b="1" smtClean="0">
                <a:solidFill>
                  <a:srgbClr val="99FF33"/>
                </a:solidFill>
              </a:rPr>
              <a:t>4 NO   +  6 H</a:t>
            </a:r>
            <a:r>
              <a:rPr lang="en-US" sz="3000" b="1" baseline="-25000" smtClean="0">
                <a:solidFill>
                  <a:srgbClr val="99FF33"/>
                </a:solidFill>
              </a:rPr>
              <a:t>2</a:t>
            </a:r>
            <a:r>
              <a:rPr lang="en-US" sz="3000" b="1" smtClean="0">
                <a:solidFill>
                  <a:srgbClr val="99FF33"/>
                </a:solidFill>
              </a:rPr>
              <a:t>O</a:t>
            </a:r>
            <a:r>
              <a:rPr lang="en-US" sz="3000" b="1" baseline="-25000" smtClean="0">
                <a:solidFill>
                  <a:srgbClr val="99FF33"/>
                </a:solidFill>
              </a:rPr>
              <a:t>	</a:t>
            </a:r>
            <a:endParaRPr lang="en-US" sz="3000" b="1" baseline="-25000" smtClean="0">
              <a:solidFill>
                <a:srgbClr val="FF6633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00" b="1" baseline="-25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	Four molecules of NH</a:t>
            </a:r>
            <a:r>
              <a:rPr lang="en-US" sz="3000" b="1" baseline="-25000" smtClean="0"/>
              <a:t>3</a:t>
            </a:r>
            <a:r>
              <a:rPr lang="en-US" sz="3000" b="1" smtClean="0"/>
              <a:t> react with five molecules O</a:t>
            </a:r>
            <a:r>
              <a:rPr lang="en-US" sz="3000" b="1" baseline="-25000" smtClean="0"/>
              <a:t>2</a:t>
            </a:r>
            <a:r>
              <a:rPr lang="en-US" sz="3000" b="1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to produce</a:t>
            </a:r>
            <a:r>
              <a:rPr lang="en-US" sz="3000" b="1" smtClean="0"/>
              <a:t> four molecules NO and six molecules of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					</a:t>
            </a:r>
            <a:r>
              <a:rPr lang="en-US" sz="3000" b="1" smtClean="0">
                <a:solidFill>
                  <a:srgbClr val="66FF33"/>
                </a:solidFill>
              </a:rPr>
              <a:t>or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	Four moles NH</a:t>
            </a:r>
            <a:r>
              <a:rPr lang="en-US" sz="3000" b="1" baseline="-25000" smtClean="0"/>
              <a:t>3</a:t>
            </a:r>
            <a:r>
              <a:rPr lang="en-US" sz="3000" b="1" smtClean="0"/>
              <a:t> react with 5 moles O</a:t>
            </a:r>
            <a:r>
              <a:rPr lang="en-US" sz="3000" b="1" baseline="-25000" smtClean="0"/>
              <a:t>2</a:t>
            </a:r>
            <a:r>
              <a:rPr lang="en-US" sz="3000" b="1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to</a:t>
            </a:r>
            <a:r>
              <a:rPr lang="en-US" sz="3000" b="1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produce</a:t>
            </a:r>
            <a:r>
              <a:rPr lang="en-US" sz="3000" b="1" smtClean="0"/>
              <a:t> four moles NO and six moles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baseline="-25000" smtClean="0"/>
              <a:t>	</a:t>
            </a:r>
          </a:p>
        </p:txBody>
      </p:sp>
      <p:sp>
        <p:nvSpPr>
          <p:cNvPr id="16390" name="Line 4"/>
          <p:cNvSpPr>
            <a:spLocks noChangeShapeType="1"/>
          </p:cNvSpPr>
          <p:nvPr/>
        </p:nvSpPr>
        <p:spPr bwMode="auto">
          <a:xfrm>
            <a:off x="4114800" y="2286000"/>
            <a:ext cx="144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A359158A-BEC2-4149-9B70-B635352956DF}" type="slidenum">
              <a:rPr lang="en-US" sz="1400" smtClean="0"/>
              <a:pPr/>
              <a:t>15</a:t>
            </a:fld>
            <a:endParaRPr lang="en-US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254000"/>
            <a:ext cx="7721600" cy="1320800"/>
          </a:xfrm>
          <a:noFill/>
          <a:ln w="381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A Balanced Chemical Equation</a:t>
            </a:r>
            <a:endParaRPr lang="en-US" b="1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6868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	Same numbers of each type of atom on each side of the equation</a:t>
            </a:r>
          </a:p>
          <a:p>
            <a:pPr>
              <a:buFontTx/>
              <a:buNone/>
            </a:pPr>
            <a:endParaRPr lang="en-US" sz="3000" b="1" smtClean="0"/>
          </a:p>
          <a:p>
            <a:pPr>
              <a:lnSpc>
                <a:spcPct val="130000"/>
              </a:lnSpc>
              <a:buFontTx/>
              <a:buNone/>
            </a:pPr>
            <a:r>
              <a:rPr lang="en-US" sz="3000" b="1" smtClean="0"/>
              <a:t>	Al      +        S          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S</a:t>
            </a:r>
            <a:r>
              <a:rPr lang="en-US" sz="3000" b="1" baseline="-25000" smtClean="0"/>
              <a:t>3 	      </a:t>
            </a:r>
            <a:r>
              <a:rPr lang="en-US" sz="3000" b="1" i="1" smtClean="0">
                <a:solidFill>
                  <a:srgbClr val="FF9900"/>
                </a:solidFill>
              </a:rPr>
              <a:t>Not Balanced</a:t>
            </a:r>
            <a:endParaRPr lang="en-US" sz="3000" b="1" i="1" smtClean="0">
              <a:solidFill>
                <a:srgbClr val="FF6633"/>
              </a:solidFill>
            </a:endParaRPr>
          </a:p>
          <a:p>
            <a:pPr>
              <a:buFontTx/>
              <a:buNone/>
            </a:pPr>
            <a:endParaRPr lang="en-US" sz="3000" b="1" smtClean="0"/>
          </a:p>
          <a:p>
            <a:pPr>
              <a:buFontTx/>
              <a:buNone/>
            </a:pPr>
            <a:r>
              <a:rPr lang="en-US" sz="3000" b="1" smtClean="0"/>
              <a:t>	</a:t>
            </a:r>
            <a:r>
              <a:rPr lang="en-US" sz="3000" b="1" smtClean="0">
                <a:solidFill>
                  <a:srgbClr val="FF9900"/>
                </a:solidFill>
              </a:rPr>
              <a:t>2</a:t>
            </a:r>
            <a:r>
              <a:rPr lang="en-US" sz="3000" b="1" smtClean="0"/>
              <a:t>Al    +    </a:t>
            </a:r>
            <a:r>
              <a:rPr lang="en-US" sz="3000" b="1" smtClean="0">
                <a:solidFill>
                  <a:srgbClr val="FF9900"/>
                </a:solidFill>
              </a:rPr>
              <a:t> 3</a:t>
            </a:r>
            <a:r>
              <a:rPr lang="en-US" sz="3000" b="1" smtClean="0"/>
              <a:t>S           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S</a:t>
            </a:r>
            <a:r>
              <a:rPr lang="en-US" sz="3000" b="1" baseline="-25000" smtClean="0"/>
              <a:t>3</a:t>
            </a:r>
            <a:r>
              <a:rPr lang="en-US" sz="3000" b="1" smtClean="0"/>
              <a:t>       </a:t>
            </a:r>
            <a:r>
              <a:rPr lang="en-US" sz="3000" b="1" i="1" smtClean="0">
                <a:solidFill>
                  <a:srgbClr val="99FF33"/>
                </a:solidFill>
              </a:rPr>
              <a:t>Balanced</a:t>
            </a:r>
            <a:endParaRPr lang="en-US" sz="3000" b="1" smtClean="0"/>
          </a:p>
          <a:p>
            <a:pPr>
              <a:buFontTx/>
              <a:buNone/>
            </a:pPr>
            <a:endParaRPr lang="en-US" sz="3000" b="1" smtClean="0"/>
          </a:p>
          <a:p>
            <a:pPr>
              <a:buFontTx/>
              <a:buNone/>
            </a:pPr>
            <a:endParaRPr lang="en-US" sz="3000" b="1" smtClean="0"/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3124200" y="3733800"/>
            <a:ext cx="1066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5"/>
          <p:cNvSpPr>
            <a:spLocks noChangeShapeType="1"/>
          </p:cNvSpPr>
          <p:nvPr/>
        </p:nvSpPr>
        <p:spPr bwMode="auto">
          <a:xfrm>
            <a:off x="3200400" y="4876800"/>
            <a:ext cx="10668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9BBF81C-89C0-47EA-B8C1-C20E9B85EA88}" type="slidenum">
              <a:rPr lang="en-US" sz="1400" smtClean="0"/>
              <a:pPr/>
              <a:t>16</a:t>
            </a:fld>
            <a:endParaRPr lang="en-US" sz="14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330200"/>
            <a:ext cx="7721600" cy="1092200"/>
          </a:xfrm>
          <a:noFill/>
          <a:ln w="508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Matter Is Conserved</a:t>
            </a:r>
            <a:endParaRPr lang="en-US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50292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 H</a:t>
            </a:r>
            <a:r>
              <a:rPr lang="en-US" sz="3000" b="1" baseline="-25000" smtClean="0"/>
              <a:t>2</a:t>
            </a:r>
            <a:r>
              <a:rPr lang="en-US" sz="3000" b="1" smtClean="0"/>
              <a:t>       +      Cl</a:t>
            </a:r>
            <a:r>
              <a:rPr lang="en-US" sz="3000" b="1" baseline="-25000" smtClean="0"/>
              <a:t>2			</a:t>
            </a:r>
            <a:r>
              <a:rPr lang="en-US" sz="3000" b="1" smtClean="0"/>
              <a:t>2 HCl</a:t>
            </a:r>
          </a:p>
          <a:p>
            <a:pPr>
              <a:buFontTx/>
              <a:buNone/>
            </a:pPr>
            <a:r>
              <a:rPr lang="en-US" sz="3000" b="1" smtClean="0"/>
              <a:t>  </a:t>
            </a:r>
          </a:p>
          <a:p>
            <a:pPr>
              <a:buFontTx/>
              <a:buNone/>
            </a:pPr>
            <a:r>
              <a:rPr lang="en-US" sz="3000" b="1" smtClean="0"/>
              <a:t>           +						+</a:t>
            </a:r>
          </a:p>
          <a:p>
            <a:pPr>
              <a:buFontTx/>
              <a:buNone/>
            </a:pPr>
            <a:r>
              <a:rPr lang="en-US" sz="2800" b="1" smtClean="0">
                <a:solidFill>
                  <a:srgbClr val="FF9900"/>
                </a:solidFill>
              </a:rPr>
              <a:t>Total atoms		=		Total atoms</a:t>
            </a:r>
          </a:p>
          <a:p>
            <a:pPr>
              <a:buFontTx/>
              <a:buNone/>
            </a:pPr>
            <a:r>
              <a:rPr lang="en-US" sz="2800" b="1" smtClean="0"/>
              <a:t>	2 H, 2 Cl					2H, 2 Cl</a:t>
            </a:r>
          </a:p>
          <a:p>
            <a:pPr>
              <a:buFontTx/>
              <a:buNone/>
            </a:pPr>
            <a:endParaRPr lang="en-US" sz="2800" b="1" smtClean="0"/>
          </a:p>
          <a:p>
            <a:pPr>
              <a:buFontTx/>
              <a:buNone/>
            </a:pPr>
            <a:r>
              <a:rPr lang="en-US" sz="2800" b="1" smtClean="0">
                <a:solidFill>
                  <a:srgbClr val="FF9900"/>
                </a:solidFill>
              </a:rPr>
              <a:t>Total Mass		=		Total Mass</a:t>
            </a:r>
          </a:p>
          <a:p>
            <a:pPr>
              <a:buFontTx/>
              <a:buNone/>
            </a:pPr>
            <a:r>
              <a:rPr lang="en-US" sz="2800" b="1" smtClean="0"/>
              <a:t>2(1.0)   +  2(35.5)			2(36.5)</a:t>
            </a:r>
          </a:p>
          <a:p>
            <a:pPr>
              <a:buFontTx/>
              <a:buNone/>
            </a:pPr>
            <a:r>
              <a:rPr lang="en-US" sz="2800" b="1" smtClean="0"/>
              <a:t>73.0 g			=		73.0 g	</a:t>
            </a:r>
          </a:p>
        </p:txBody>
      </p:sp>
      <p:sp>
        <p:nvSpPr>
          <p:cNvPr id="18438" name="Line 4"/>
          <p:cNvSpPr>
            <a:spLocks noChangeShapeType="1"/>
          </p:cNvSpPr>
          <p:nvPr/>
        </p:nvSpPr>
        <p:spPr bwMode="auto">
          <a:xfrm>
            <a:off x="3352800" y="19050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5"/>
          <p:cNvSpPr>
            <a:spLocks noChangeArrowheads="1"/>
          </p:cNvSpPr>
          <p:nvPr/>
        </p:nvSpPr>
        <p:spPr bwMode="auto">
          <a:xfrm>
            <a:off x="768350" y="25971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6"/>
          <p:cNvSpPr>
            <a:spLocks noChangeArrowheads="1"/>
          </p:cNvSpPr>
          <p:nvPr/>
        </p:nvSpPr>
        <p:spPr bwMode="auto">
          <a:xfrm>
            <a:off x="463550" y="25971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7"/>
          <p:cNvSpPr>
            <a:spLocks noChangeArrowheads="1"/>
          </p:cNvSpPr>
          <p:nvPr/>
        </p:nvSpPr>
        <p:spPr bwMode="auto">
          <a:xfrm>
            <a:off x="5035550" y="26733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8"/>
          <p:cNvSpPr>
            <a:spLocks noChangeArrowheads="1"/>
          </p:cNvSpPr>
          <p:nvPr/>
        </p:nvSpPr>
        <p:spPr bwMode="auto">
          <a:xfrm>
            <a:off x="7397750" y="2673350"/>
            <a:ext cx="292100" cy="292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9"/>
          <p:cNvSpPr>
            <a:spLocks noChangeArrowheads="1"/>
          </p:cNvSpPr>
          <p:nvPr/>
        </p:nvSpPr>
        <p:spPr bwMode="auto">
          <a:xfrm>
            <a:off x="2216150" y="2520950"/>
            <a:ext cx="520700" cy="4445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0"/>
          <p:cNvSpPr>
            <a:spLocks noChangeArrowheads="1"/>
          </p:cNvSpPr>
          <p:nvPr/>
        </p:nvSpPr>
        <p:spPr bwMode="auto">
          <a:xfrm>
            <a:off x="2749550" y="2520950"/>
            <a:ext cx="520700" cy="4445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11"/>
          <p:cNvSpPr>
            <a:spLocks noChangeArrowheads="1"/>
          </p:cNvSpPr>
          <p:nvPr/>
        </p:nvSpPr>
        <p:spPr bwMode="auto">
          <a:xfrm>
            <a:off x="5340350" y="2520950"/>
            <a:ext cx="520700" cy="4445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2"/>
          <p:cNvSpPr>
            <a:spLocks noChangeArrowheads="1"/>
          </p:cNvSpPr>
          <p:nvPr/>
        </p:nvSpPr>
        <p:spPr bwMode="auto">
          <a:xfrm>
            <a:off x="7702550" y="2520950"/>
            <a:ext cx="520700" cy="4445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3505200" y="27432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0C43D2C-1D40-4EDA-8ECE-681D376802A7}" type="slidenum">
              <a:rPr lang="en-US" sz="1400" smtClean="0"/>
              <a:pPr/>
              <a:t>17</a:t>
            </a:fld>
            <a:endParaRPr lang="en-US" sz="1400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21600" cy="1524000"/>
          </a:xfrm>
          <a:noFill/>
          <a:ln w="508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Law of Conservation of Mass</a:t>
            </a:r>
            <a:endParaRPr lang="en-US" b="1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6482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	</a:t>
            </a:r>
            <a:r>
              <a:rPr lang="en-US" b="1" smtClean="0">
                <a:latin typeface="Comic Sans MS" pitchFamily="66" charset="0"/>
              </a:rPr>
              <a:t>In any ordinary chemical reaction, matter is not created nor destroyed</a:t>
            </a:r>
          </a:p>
        </p:txBody>
      </p:sp>
      <p:graphicFrame>
        <p:nvGraphicFramePr>
          <p:cNvPr id="83968" name="Object 1024"/>
          <p:cNvGraphicFramePr>
            <a:graphicFrameLocks/>
          </p:cNvGraphicFramePr>
          <p:nvPr/>
        </p:nvGraphicFramePr>
        <p:xfrm>
          <a:off x="3581400" y="3581400"/>
          <a:ext cx="291465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lip" r:id="rId3" imgW="3657600" imgH="3116160" progId="MS_ClipArt_Gallery.2">
                  <p:embed/>
                </p:oleObj>
              </mc:Choice>
              <mc:Fallback>
                <p:oleObj name="Clip" r:id="rId3" imgW="3657600" imgH="3116160" progId="MS_ClipArt_Gallery.2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81400"/>
                        <a:ext cx="2914650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3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F47F146-9C80-47E4-AFB3-421658FACE88}" type="slidenum">
              <a:rPr lang="en-US" sz="1400" smtClean="0"/>
              <a:pPr/>
              <a:t>18</a:t>
            </a:fld>
            <a:endParaRPr lang="en-US" sz="140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30200"/>
            <a:ext cx="8026400" cy="1270000"/>
          </a:xfrm>
          <a:noFill/>
          <a:ln w="381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Balance Equations with Coefficients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5105400"/>
          </a:xfrm>
          <a:noFill/>
        </p:spPr>
        <p:txBody>
          <a:bodyPr/>
          <a:lstStyle/>
          <a:p>
            <a:pPr>
              <a:lnSpc>
                <a:spcPct val="110000"/>
              </a:lnSpc>
              <a:buSzPct val="110000"/>
              <a:buFont typeface="Wingdings" pitchFamily="2" charset="2"/>
              <a:buNone/>
            </a:pPr>
            <a:r>
              <a:rPr lang="en-US" sz="3000" b="1" smtClean="0"/>
              <a:t>	</a:t>
            </a:r>
            <a:r>
              <a:rPr lang="en-US" sz="3000" b="1" smtClean="0">
                <a:solidFill>
                  <a:srgbClr val="FF9900"/>
                </a:solidFill>
              </a:rPr>
              <a:t>Coefficients </a:t>
            </a:r>
            <a:r>
              <a:rPr lang="en-US" sz="3000" b="1" i="1" smtClean="0">
                <a:solidFill>
                  <a:srgbClr val="FF9900"/>
                </a:solidFill>
              </a:rPr>
              <a:t>in front</a:t>
            </a:r>
            <a:r>
              <a:rPr lang="en-US" sz="3000" b="1" smtClean="0"/>
              <a:t> of formulas balance  each type of atom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	  </a:t>
            </a:r>
            <a:r>
              <a:rPr lang="en-US" sz="3000" b="1" smtClean="0">
                <a:solidFill>
                  <a:srgbClr val="FF9900"/>
                </a:solidFill>
              </a:rPr>
              <a:t>4</a:t>
            </a:r>
            <a:r>
              <a:rPr lang="en-US" sz="3000" b="1" smtClean="0"/>
              <a:t>NH</a:t>
            </a:r>
            <a:r>
              <a:rPr lang="en-US" sz="3000" b="1" baseline="-25000" smtClean="0"/>
              <a:t>3</a:t>
            </a:r>
            <a:r>
              <a:rPr lang="en-US" sz="3000" b="1" smtClean="0"/>
              <a:t>   +  </a:t>
            </a:r>
            <a:r>
              <a:rPr lang="en-US" sz="3000" b="1" smtClean="0">
                <a:solidFill>
                  <a:srgbClr val="66FF33"/>
                </a:solidFill>
              </a:rPr>
              <a:t>  </a:t>
            </a:r>
            <a:r>
              <a:rPr lang="en-US" sz="3000" b="1" smtClean="0">
                <a:solidFill>
                  <a:srgbClr val="FF9900"/>
                </a:solidFill>
              </a:rPr>
              <a:t>5</a:t>
            </a:r>
            <a:r>
              <a:rPr lang="en-US" sz="3000" b="1" smtClean="0"/>
              <a:t>O</a:t>
            </a:r>
            <a:r>
              <a:rPr lang="en-US" sz="3000" b="1" baseline="-25000" smtClean="0"/>
              <a:t>2</a:t>
            </a:r>
            <a:r>
              <a:rPr lang="en-US" sz="3000" b="1" smtClean="0">
                <a:solidFill>
                  <a:srgbClr val="66FF33"/>
                </a:solidFill>
              </a:rPr>
              <a:t>		    </a:t>
            </a:r>
            <a:r>
              <a:rPr lang="en-US" sz="3000" b="1" smtClean="0">
                <a:solidFill>
                  <a:srgbClr val="FF9900"/>
                </a:solidFill>
              </a:rPr>
              <a:t>4</a:t>
            </a:r>
            <a:r>
              <a:rPr lang="en-US" sz="3000" b="1" smtClean="0"/>
              <a:t>NO  +</a:t>
            </a:r>
            <a:r>
              <a:rPr lang="en-US" sz="3000" b="1" smtClean="0">
                <a:solidFill>
                  <a:srgbClr val="66FF33"/>
                </a:solidFill>
              </a:rPr>
              <a:t> </a:t>
            </a:r>
            <a:r>
              <a:rPr lang="en-US" sz="3000" b="1" smtClean="0">
                <a:solidFill>
                  <a:srgbClr val="FF9900"/>
                </a:solidFill>
              </a:rPr>
              <a:t> 6</a:t>
            </a:r>
            <a:r>
              <a:rPr lang="en-US" sz="3000" b="1" smtClean="0"/>
              <a:t>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	 </a:t>
            </a:r>
            <a:r>
              <a:rPr lang="en-US" sz="3000" b="1" smtClean="0">
                <a:solidFill>
                  <a:schemeClr val="accent2"/>
                </a:solidFill>
              </a:rPr>
              <a:t> </a:t>
            </a:r>
            <a:r>
              <a:rPr lang="en-US" sz="3000" b="1" smtClean="0">
                <a:solidFill>
                  <a:srgbClr val="66FF33"/>
                </a:solidFill>
              </a:rPr>
              <a:t>4 N		   	=		  4 N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		12 H			=		12 H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		10 O			=		10 O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			</a:t>
            </a:r>
          </a:p>
        </p:txBody>
      </p:sp>
      <p:sp>
        <p:nvSpPr>
          <p:cNvPr id="19462" name="Line 9"/>
          <p:cNvSpPr>
            <a:spLocks noChangeShapeType="1"/>
          </p:cNvSpPr>
          <p:nvPr/>
        </p:nvSpPr>
        <p:spPr bwMode="auto">
          <a:xfrm>
            <a:off x="3733800" y="3200400"/>
            <a:ext cx="1295400" cy="0"/>
          </a:xfrm>
          <a:prstGeom prst="line">
            <a:avLst/>
          </a:prstGeom>
          <a:noFill/>
          <a:ln w="38100">
            <a:solidFill>
              <a:srgbClr val="FF33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544C257-E1C9-4AF4-B41E-7328F4E3442C}" type="slidenum">
              <a:rPr lang="en-US" sz="1400" smtClean="0"/>
              <a:pPr/>
              <a:t>19</a:t>
            </a:fld>
            <a:endParaRPr lang="en-US" sz="1400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30200"/>
            <a:ext cx="8280400" cy="1117600"/>
          </a:xfrm>
          <a:noFill/>
          <a:ln w="381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Steps in Balancing An Equation</a:t>
            </a:r>
            <a:endParaRPr lang="en-US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5256213"/>
          </a:xfrm>
          <a:noFill/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      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r>
              <a:rPr lang="en-US" sz="3000" b="1" smtClean="0"/>
              <a:t>  +  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  Fe   +</a:t>
            </a:r>
            <a:r>
              <a:rPr lang="en-US" sz="3000" b="1" baseline="30000" smtClean="0"/>
              <a:t>   </a:t>
            </a:r>
            <a:r>
              <a:rPr lang="en-US" sz="3000" b="1" smtClean="0"/>
              <a:t>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Fe:</a:t>
            </a:r>
            <a:r>
              <a:rPr lang="en-US" sz="3000" b="1" smtClean="0"/>
              <a:t>	</a:t>
            </a:r>
            <a:r>
              <a:rPr lang="en-US" sz="3000" b="1" smtClean="0">
                <a:solidFill>
                  <a:srgbClr val="66FF33"/>
                </a:solidFill>
                <a:latin typeface="Arial Narrow" pitchFamily="34" charset="0"/>
              </a:rPr>
              <a:t>Fe</a:t>
            </a:r>
            <a:r>
              <a:rPr lang="en-US" sz="3000" b="1" baseline="-25000" smtClean="0">
                <a:solidFill>
                  <a:srgbClr val="66FF33"/>
                </a:solidFill>
                <a:latin typeface="Arial Narrow" pitchFamily="34" charset="0"/>
              </a:rPr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r>
              <a:rPr lang="en-US" sz="3000" b="1" smtClean="0"/>
              <a:t>   +  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</a:t>
            </a:r>
            <a:r>
              <a:rPr lang="en-US" sz="3000" b="1" smtClean="0">
                <a:solidFill>
                  <a:srgbClr val="99FF33"/>
                </a:solidFill>
              </a:rPr>
              <a:t>3</a:t>
            </a:r>
            <a:r>
              <a:rPr lang="en-US" sz="3000" b="1" smtClean="0"/>
              <a:t> Fe   +</a:t>
            </a:r>
            <a:r>
              <a:rPr lang="en-US" sz="3000" b="1" baseline="30000" smtClean="0"/>
              <a:t>   </a:t>
            </a:r>
            <a:r>
              <a:rPr lang="en-US" sz="3000" b="1" smtClean="0"/>
              <a:t>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O:</a:t>
            </a:r>
            <a:r>
              <a:rPr lang="en-US" sz="3000" b="1" smtClean="0">
                <a:solidFill>
                  <a:schemeClr val="accent2"/>
                </a:solidFill>
              </a:rPr>
              <a:t>	</a:t>
            </a:r>
            <a:r>
              <a:rPr lang="en-US" sz="3000" b="1" smtClean="0"/>
              <a:t>Fe</a:t>
            </a:r>
            <a:r>
              <a:rPr lang="en-US" sz="3000" b="1" baseline="-25000" smtClean="0"/>
              <a:t>3</a:t>
            </a:r>
            <a:r>
              <a:rPr lang="en-US" sz="3000" b="1" smtClean="0">
                <a:solidFill>
                  <a:srgbClr val="66FF33"/>
                </a:solidFill>
              </a:rPr>
              <a:t>O</a:t>
            </a:r>
            <a:r>
              <a:rPr lang="en-US" sz="3000" b="1" baseline="-25000" smtClean="0">
                <a:solidFill>
                  <a:srgbClr val="66FF33"/>
                </a:solidFill>
              </a:rPr>
              <a:t>4</a:t>
            </a:r>
            <a:r>
              <a:rPr lang="en-US" sz="3000" b="1" smtClean="0"/>
              <a:t>   +  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3 Fe   +</a:t>
            </a:r>
            <a:r>
              <a:rPr lang="en-US" sz="3000" b="1" baseline="30000" smtClean="0"/>
              <a:t> 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baseline="30000" smtClean="0"/>
              <a:t> </a:t>
            </a:r>
            <a:r>
              <a:rPr lang="en-US" sz="3000" b="1" smtClean="0"/>
              <a:t>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66FF33"/>
                </a:solidFill>
              </a:rPr>
              <a:t>H:</a:t>
            </a:r>
            <a:r>
              <a:rPr lang="en-US" sz="3000" b="1" smtClean="0"/>
              <a:t> 	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r>
              <a:rPr lang="en-US" sz="3000" b="1" smtClean="0"/>
              <a:t>   +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smtClean="0"/>
              <a:t>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3 Fe   +</a:t>
            </a:r>
            <a:r>
              <a:rPr lang="en-US" sz="3000" b="1" baseline="30000" smtClean="0"/>
              <a:t> 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baseline="30000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H</a:t>
            </a:r>
            <a:r>
              <a:rPr lang="en-US" sz="3000" b="1" baseline="-25000" smtClean="0">
                <a:solidFill>
                  <a:srgbClr val="66FF33"/>
                </a:solidFill>
              </a:rPr>
              <a:t>2</a:t>
            </a:r>
            <a:r>
              <a:rPr lang="en-US" sz="3000" b="1" smtClean="0"/>
              <a:t>O</a:t>
            </a:r>
            <a:r>
              <a:rPr lang="en-US" sz="3000" b="1" baseline="30000" smtClean="0"/>
              <a:t> </a:t>
            </a:r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>
            <a:off x="3733800" y="19050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5"/>
          <p:cNvSpPr>
            <a:spLocks noChangeShapeType="1"/>
          </p:cNvSpPr>
          <p:nvPr/>
        </p:nvSpPr>
        <p:spPr bwMode="auto">
          <a:xfrm>
            <a:off x="3733800" y="31242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>
            <a:off x="3810000" y="42672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7"/>
          <p:cNvSpPr>
            <a:spLocks noChangeShapeType="1"/>
          </p:cNvSpPr>
          <p:nvPr/>
        </p:nvSpPr>
        <p:spPr bwMode="auto">
          <a:xfrm>
            <a:off x="3886200" y="54864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0054A5B-4B88-4CBE-9435-D2B6DB7CF710}" type="slidenum">
              <a:rPr lang="en-US" sz="1400" smtClean="0"/>
              <a:pPr/>
              <a:t>2</a:t>
            </a:fld>
            <a:endParaRPr lang="en-US" sz="1400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b="1" smtClean="0"/>
              <a:t>Physical </a:t>
            </a:r>
            <a:r>
              <a:rPr lang="en-US" sz="4000" b="1" smtClean="0"/>
              <a:t>Properties</a:t>
            </a:r>
            <a:endParaRPr lang="en-US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6482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	color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	melting point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	boiling point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	electrical conductivity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	specific heat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     density	</a:t>
            </a:r>
          </a:p>
          <a:p>
            <a:pPr>
              <a:lnSpc>
                <a:spcPct val="110000"/>
              </a:lnSpc>
              <a:buClr>
                <a:srgbClr val="FF33CC"/>
              </a:buClr>
              <a:buSzPct val="110000"/>
              <a:buFont typeface="Wingdings" pitchFamily="2" charset="2"/>
              <a:buChar char="l"/>
            </a:pPr>
            <a:r>
              <a:rPr lang="en-US" b="1" smtClean="0"/>
              <a:t>     state (solid, liquid, or gas)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b="1" smtClean="0"/>
              <a:t>	</a:t>
            </a:r>
            <a:endParaRPr lang="en-US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562600" y="1905000"/>
          <a:ext cx="2544763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669240" imgH="631080" progId="MS_ClipArt_Gallery.2">
                  <p:embed/>
                </p:oleObj>
              </mc:Choice>
              <mc:Fallback>
                <p:oleObj name="Clip" r:id="rId3" imgW="669240" imgH="6310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905000"/>
                        <a:ext cx="2544763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F0041E6-66AC-4997-B609-3D03405580B2}" type="slidenum">
              <a:rPr lang="en-US" sz="1400" smtClean="0"/>
              <a:pPr/>
              <a:t>20</a:t>
            </a:fld>
            <a:endParaRPr lang="en-US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E4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9530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r>
              <a:rPr lang="en-US" sz="3000" b="1" smtClean="0"/>
              <a:t>   +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smtClean="0"/>
              <a:t>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3 Fe   +</a:t>
            </a:r>
            <a:r>
              <a:rPr lang="en-US" sz="3000" b="1" baseline="30000" smtClean="0"/>
              <a:t> 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baseline="30000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H</a:t>
            </a:r>
            <a:r>
              <a:rPr lang="en-US" sz="3000" b="1" baseline="-25000" smtClean="0">
                <a:solidFill>
                  <a:srgbClr val="66FF33"/>
                </a:solidFill>
              </a:rPr>
              <a:t>2</a:t>
            </a:r>
            <a:r>
              <a:rPr lang="en-US" sz="3000" b="1" smtClean="0"/>
              <a:t>O</a:t>
            </a:r>
            <a:r>
              <a:rPr lang="en-US" sz="3000" b="1" baseline="30000" smtClean="0"/>
              <a:t> 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3000" b="1" baseline="30000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A.  Number of  H atoms in 4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FF6633"/>
                </a:solidFill>
              </a:rPr>
              <a:t>	   </a:t>
            </a:r>
            <a:r>
              <a:rPr lang="en-US" sz="3000" b="1" smtClean="0">
                <a:solidFill>
                  <a:srgbClr val="FF9900"/>
                </a:solidFill>
              </a:rPr>
              <a:t>	1)  2			2)  4			3)  8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B.   Number of  O atoms in 4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		 </a:t>
            </a:r>
            <a:r>
              <a:rPr lang="en-US" sz="3000" b="1" smtClean="0">
                <a:solidFill>
                  <a:srgbClr val="FF9900"/>
                </a:solidFill>
              </a:rPr>
              <a:t>1)  2			2)  4			3)  8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C.   Number of Fe atoms in 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endParaRPr lang="en-US" sz="3000" b="1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FF9900"/>
                </a:solidFill>
              </a:rPr>
              <a:t> 		 1)  1			2)  3			3)  4</a:t>
            </a:r>
            <a:endParaRPr lang="en-US" sz="3000" b="1" smtClean="0">
              <a:solidFill>
                <a:srgbClr val="FF6633"/>
              </a:solidFill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sz="3000" b="1" baseline="30000" smtClean="0"/>
          </a:p>
          <a:p>
            <a:endParaRPr lang="en-US" smtClean="0"/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3505200" y="19050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137DD5E-B2AD-49AE-BF6E-1E3AA02A4C31}" type="slidenum">
              <a:rPr lang="en-US" sz="1400" smtClean="0"/>
              <a:pPr/>
              <a:t>21</a:t>
            </a:fld>
            <a:endParaRPr lang="en-US" sz="1400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Solution E4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9530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r>
              <a:rPr lang="en-US" sz="3000" b="1" smtClean="0"/>
              <a:t>   +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smtClean="0"/>
              <a:t> H</a:t>
            </a:r>
            <a:r>
              <a:rPr lang="en-US" sz="3000" b="1" baseline="-25000" smtClean="0"/>
              <a:t>2</a:t>
            </a:r>
            <a:r>
              <a:rPr lang="en-US" sz="3000" b="1" smtClean="0"/>
              <a:t>	            3 Fe   +</a:t>
            </a:r>
            <a:r>
              <a:rPr lang="en-US" sz="3000" b="1" baseline="30000" smtClean="0"/>
              <a:t>   </a:t>
            </a:r>
            <a:r>
              <a:rPr lang="en-US" sz="3000" b="1" smtClean="0">
                <a:solidFill>
                  <a:srgbClr val="66FF33"/>
                </a:solidFill>
              </a:rPr>
              <a:t>4</a:t>
            </a:r>
            <a:r>
              <a:rPr lang="en-US" sz="3000" b="1" baseline="30000" smtClean="0"/>
              <a:t> </a:t>
            </a:r>
            <a:r>
              <a:rPr lang="en-US" sz="3000" b="1" smtClean="0">
                <a:solidFill>
                  <a:srgbClr val="66FF33"/>
                </a:solidFill>
              </a:rPr>
              <a:t>H</a:t>
            </a:r>
            <a:r>
              <a:rPr lang="en-US" sz="3000" b="1" baseline="-25000" smtClean="0">
                <a:solidFill>
                  <a:srgbClr val="66FF33"/>
                </a:solidFill>
              </a:rPr>
              <a:t>2</a:t>
            </a:r>
            <a:r>
              <a:rPr lang="en-US" sz="3000" b="1" smtClean="0"/>
              <a:t>O</a:t>
            </a:r>
            <a:r>
              <a:rPr lang="en-US" sz="3000" b="1" baseline="30000" smtClean="0"/>
              <a:t> 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sz="3000" b="1" baseline="30000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A.  Number of  H atoms in 4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FF6633"/>
                </a:solidFill>
              </a:rPr>
              <a:t>	   </a:t>
            </a:r>
            <a:r>
              <a:rPr lang="en-US" sz="3000" b="1" smtClean="0">
                <a:solidFill>
                  <a:srgbClr val="FF9900"/>
                </a:solidFill>
              </a:rPr>
              <a:t>	3)  8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B.   Number of  O atoms in 4 H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		</a:t>
            </a:r>
            <a:r>
              <a:rPr lang="en-US" sz="3000" b="1" smtClean="0">
                <a:solidFill>
                  <a:srgbClr val="FF9900"/>
                </a:solidFill>
              </a:rPr>
              <a:t>2)  4	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C.   Number of Fe atoms in Fe</a:t>
            </a:r>
            <a:r>
              <a:rPr lang="en-US" sz="3000" b="1" baseline="-25000" smtClean="0"/>
              <a:t>3</a:t>
            </a:r>
            <a:r>
              <a:rPr lang="en-US" sz="3000" b="1" smtClean="0"/>
              <a:t>O</a:t>
            </a:r>
            <a:r>
              <a:rPr lang="en-US" sz="3000" b="1" baseline="-25000" smtClean="0"/>
              <a:t>4</a:t>
            </a:r>
            <a:endParaRPr lang="en-US" sz="3000" b="1" smtClean="0"/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>
                <a:solidFill>
                  <a:srgbClr val="FF9900"/>
                </a:solidFill>
              </a:rPr>
              <a:t> 		2)  3			</a:t>
            </a:r>
            <a:endParaRPr lang="en-US" sz="3000" b="1" smtClean="0">
              <a:solidFill>
                <a:srgbClr val="FF6633"/>
              </a:solidFill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sz="3000" b="1" baseline="30000" smtClean="0"/>
          </a:p>
          <a:p>
            <a:endParaRPr lang="en-US" smtClean="0"/>
          </a:p>
        </p:txBody>
      </p:sp>
      <p:sp>
        <p:nvSpPr>
          <p:cNvPr id="22534" name="Line 4"/>
          <p:cNvSpPr>
            <a:spLocks noChangeShapeType="1"/>
          </p:cNvSpPr>
          <p:nvPr/>
        </p:nvSpPr>
        <p:spPr bwMode="auto">
          <a:xfrm>
            <a:off x="3505200" y="1905000"/>
            <a:ext cx="1066800" cy="0"/>
          </a:xfrm>
          <a:prstGeom prst="line">
            <a:avLst/>
          </a:prstGeom>
          <a:noFill/>
          <a:ln w="50800">
            <a:solidFill>
              <a:srgbClr val="FF9900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DB8616C-37AA-45E8-9C35-46AF909AE227}" type="slidenum">
              <a:rPr lang="en-US" sz="1400" smtClean="0"/>
              <a:pPr/>
              <a:t>22</a:t>
            </a:fld>
            <a:endParaRPr lang="en-US" sz="1400" smtClean="0"/>
          </a:p>
        </p:txBody>
      </p:sp>
      <p:sp>
        <p:nvSpPr>
          <p:cNvPr id="2355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80400" cy="1092200"/>
          </a:xfrm>
          <a:noFill/>
          <a:ln w="381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E5</a:t>
            </a:r>
            <a:endParaRPr lang="en-US" b="1" smtClean="0"/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48006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	Balance each equation.  The coefficients for each equation are read from left to right 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3000" b="1" smtClean="0"/>
              <a:t>	</a:t>
            </a:r>
          </a:p>
          <a:p>
            <a:pPr>
              <a:buFontTx/>
              <a:buNone/>
            </a:pPr>
            <a:r>
              <a:rPr lang="en-US" sz="3000" b="1" smtClean="0"/>
              <a:t>	A.	   Mg      +  	N</a:t>
            </a:r>
            <a:r>
              <a:rPr lang="en-US" sz="3000" b="1" baseline="-25000" smtClean="0"/>
              <a:t>2</a:t>
            </a:r>
            <a:r>
              <a:rPr lang="en-US" sz="3000" b="1" smtClean="0"/>
              <a:t>		      Mg</a:t>
            </a:r>
            <a:r>
              <a:rPr lang="en-US" sz="3000" b="1" baseline="-25000" smtClean="0"/>
              <a:t>3</a:t>
            </a:r>
            <a:r>
              <a:rPr lang="en-US" sz="3000" b="1" smtClean="0"/>
              <a:t>N</a:t>
            </a:r>
            <a:r>
              <a:rPr lang="en-US" sz="3000" b="1" baseline="-25000" smtClean="0"/>
              <a:t>2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sz="3000" b="1" baseline="-25000" smtClean="0">
                <a:solidFill>
                  <a:srgbClr val="FF6633"/>
                </a:solidFill>
              </a:rPr>
              <a:t>		</a:t>
            </a:r>
            <a:r>
              <a:rPr lang="en-US" sz="3000" b="1" smtClean="0">
                <a:solidFill>
                  <a:srgbClr val="FF9900"/>
                </a:solidFill>
              </a:rPr>
              <a:t>1)  1, 3, 2    	2)  3, 1, 2          3)  3, 1, 1</a:t>
            </a:r>
            <a:endParaRPr lang="en-US" sz="3000" b="1" baseline="-25000" smtClean="0">
              <a:solidFill>
                <a:srgbClr val="FF9900"/>
              </a:solidFill>
            </a:endParaRPr>
          </a:p>
          <a:p>
            <a:pPr>
              <a:buFontTx/>
              <a:buNone/>
            </a:pPr>
            <a:r>
              <a:rPr lang="en-US" sz="3000" b="1" baseline="-25000" smtClean="0"/>
              <a:t>	  </a:t>
            </a:r>
          </a:p>
          <a:p>
            <a:pPr>
              <a:buFontTx/>
              <a:buNone/>
            </a:pPr>
            <a:r>
              <a:rPr lang="en-US" sz="3000" b="1" smtClean="0"/>
              <a:t>	B.	   Al	     +  	 Cl</a:t>
            </a:r>
            <a:r>
              <a:rPr lang="en-US" sz="3000" b="1" baseline="-25000" smtClean="0"/>
              <a:t>2</a:t>
            </a:r>
            <a:r>
              <a:rPr lang="en-US" sz="3000" b="1" smtClean="0"/>
              <a:t>		      AlCl</a:t>
            </a:r>
            <a:r>
              <a:rPr lang="en-US" sz="3000" b="1" baseline="-25000" smtClean="0"/>
              <a:t>3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3000" b="1" baseline="-25000" smtClean="0"/>
              <a:t>		</a:t>
            </a:r>
          </a:p>
          <a:p>
            <a:pPr>
              <a:buFontTx/>
              <a:buNone/>
            </a:pPr>
            <a:r>
              <a:rPr lang="en-US" sz="3000" b="1" baseline="-25000" smtClean="0">
                <a:solidFill>
                  <a:schemeClr val="accent2"/>
                </a:solidFill>
              </a:rPr>
              <a:t>		</a:t>
            </a:r>
            <a:r>
              <a:rPr lang="en-US" sz="3000" b="1" smtClean="0">
                <a:solidFill>
                  <a:srgbClr val="FF9900"/>
                </a:solidFill>
              </a:rPr>
              <a:t>1)  3, 3, 2		2)  1, 3, 1		3) 2, 3, 2</a:t>
            </a:r>
            <a:endParaRPr lang="en-US" sz="3000" b="1" baseline="-25000" smtClean="0">
              <a:solidFill>
                <a:srgbClr val="FF9900"/>
              </a:solidFill>
            </a:endParaRPr>
          </a:p>
          <a:p>
            <a:pPr>
              <a:buFontTx/>
              <a:buNone/>
            </a:pPr>
            <a:r>
              <a:rPr lang="en-US" sz="3000" b="1" smtClean="0"/>
              <a:t>	</a:t>
            </a:r>
            <a:endParaRPr lang="en-US" sz="3000" b="1" baseline="-25000" smtClean="0"/>
          </a:p>
        </p:txBody>
      </p:sp>
      <p:sp>
        <p:nvSpPr>
          <p:cNvPr id="23558" name="Line 1028"/>
          <p:cNvSpPr>
            <a:spLocks noChangeShapeType="1"/>
          </p:cNvSpPr>
          <p:nvPr/>
        </p:nvSpPr>
        <p:spPr bwMode="auto">
          <a:xfrm>
            <a:off x="4724400" y="3124200"/>
            <a:ext cx="762000" cy="0"/>
          </a:xfrm>
          <a:prstGeom prst="line">
            <a:avLst/>
          </a:prstGeom>
          <a:noFill/>
          <a:ln w="28575">
            <a:solidFill>
              <a:srgbClr val="FF66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1029"/>
          <p:cNvSpPr>
            <a:spLocks noChangeShapeType="1"/>
          </p:cNvSpPr>
          <p:nvPr/>
        </p:nvSpPr>
        <p:spPr bwMode="auto">
          <a:xfrm>
            <a:off x="4800600" y="4800600"/>
            <a:ext cx="762000" cy="0"/>
          </a:xfrm>
          <a:prstGeom prst="line">
            <a:avLst/>
          </a:prstGeom>
          <a:noFill/>
          <a:ln w="28575">
            <a:solidFill>
              <a:srgbClr val="FF6633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3F16A66-CCE1-491E-9D0B-5205D0DD5353}" type="slidenum">
              <a:rPr lang="en-US" sz="1400" smtClean="0"/>
              <a:pPr/>
              <a:t>23</a:t>
            </a:fld>
            <a:endParaRPr lang="en-US" sz="1400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E5</a:t>
            </a: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C.    Fe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  <a:r>
              <a:rPr lang="en-US" sz="3000" b="1" baseline="-25000" smtClean="0"/>
              <a:t>3     </a:t>
            </a:r>
            <a:r>
              <a:rPr lang="en-US" sz="3000" b="1" smtClean="0"/>
              <a:t> +    C                    Fe    +    CO</a:t>
            </a:r>
            <a:r>
              <a:rPr lang="en-US" sz="3000" b="1" baseline="-25000" smtClean="0"/>
              <a:t>2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    </a:t>
            </a:r>
            <a:r>
              <a:rPr lang="en-US" sz="3000" b="1" smtClean="0">
                <a:solidFill>
                  <a:srgbClr val="FF9900"/>
                </a:solidFill>
              </a:rPr>
              <a:t>1) 2, 3, 2,3        2)  2, 3, 4, 3        3)  1, 1, 2, 3  </a:t>
            </a:r>
            <a:endParaRPr lang="en-US" sz="3000" b="1" baseline="-25000" smtClean="0">
              <a:solidFill>
                <a:srgbClr val="FF9900"/>
              </a:solidFill>
            </a:endParaRPr>
          </a:p>
          <a:p>
            <a:pPr>
              <a:lnSpc>
                <a:spcPct val="6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D.     Al    +    FeO		       Fe   +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  <a:r>
              <a:rPr lang="en-US" sz="3000" b="1" baseline="-25000" smtClean="0"/>
              <a:t>3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   </a:t>
            </a:r>
            <a:r>
              <a:rPr lang="en-US" sz="3000" b="1" smtClean="0">
                <a:solidFill>
                  <a:srgbClr val="FF9900"/>
                </a:solidFill>
              </a:rPr>
              <a:t>1) 2, 3, 3, 1        2)  2,  1, 1, 1       3)  3, 3, 3, 1</a:t>
            </a:r>
            <a:r>
              <a:rPr lang="en-US" sz="3000" b="1" smtClean="0">
                <a:solidFill>
                  <a:srgbClr val="FF6633"/>
                </a:solidFill>
              </a:rPr>
              <a:t>  </a:t>
            </a:r>
            <a:r>
              <a:rPr lang="en-US" sz="3000" b="1" smtClean="0"/>
              <a:t>	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E.     Al    +    H</a:t>
            </a:r>
            <a:r>
              <a:rPr lang="en-US" sz="3000" b="1" baseline="-25000" smtClean="0"/>
              <a:t>2</a:t>
            </a:r>
            <a:r>
              <a:rPr lang="en-US" sz="3000" b="1" smtClean="0"/>
              <a:t>SO</a:t>
            </a:r>
            <a:r>
              <a:rPr lang="en-US" sz="3000" b="1" baseline="-25000" smtClean="0"/>
              <a:t>4</a:t>
            </a:r>
            <a:r>
              <a:rPr lang="en-US" sz="3000" b="1" smtClean="0"/>
              <a:t>		 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(SO</a:t>
            </a:r>
            <a:r>
              <a:rPr lang="en-US" sz="3000" b="1" baseline="-25000" smtClean="0"/>
              <a:t>4</a:t>
            </a:r>
            <a:r>
              <a:rPr lang="en-US" sz="3000" b="1" smtClean="0"/>
              <a:t>)</a:t>
            </a:r>
            <a:r>
              <a:rPr lang="en-US" sz="3000" b="1" baseline="-25000" smtClean="0"/>
              <a:t>3</a:t>
            </a:r>
            <a:r>
              <a:rPr lang="en-US" sz="3000" b="1" smtClean="0"/>
              <a:t>    +  H</a:t>
            </a:r>
            <a:r>
              <a:rPr lang="en-US" sz="3000" b="1" baseline="-25000" smtClean="0"/>
              <a:t>2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>
                <a:solidFill>
                  <a:schemeClr val="accent2"/>
                </a:solidFill>
              </a:rPr>
              <a:t>   </a:t>
            </a:r>
            <a:r>
              <a:rPr lang="en-US" sz="3000" b="1" smtClean="0">
                <a:solidFill>
                  <a:srgbClr val="FF9900"/>
                </a:solidFill>
              </a:rPr>
              <a:t>1)  3, 2, 1, 2</a:t>
            </a:r>
            <a:r>
              <a:rPr lang="en-US" sz="3000" b="1" baseline="-25000" smtClean="0">
                <a:solidFill>
                  <a:srgbClr val="FF9900"/>
                </a:solidFill>
              </a:rPr>
              <a:t>	    </a:t>
            </a:r>
            <a:r>
              <a:rPr lang="en-US" sz="3000" b="1" smtClean="0">
                <a:solidFill>
                  <a:srgbClr val="FF9900"/>
                </a:solidFill>
              </a:rPr>
              <a:t>2) 2, 3, 1, 3         3)  2, 3, 2, 3</a:t>
            </a:r>
            <a:r>
              <a:rPr lang="en-US" sz="3000" b="1" baseline="-25000" smtClean="0">
                <a:solidFill>
                  <a:srgbClr val="FF9900"/>
                </a:solidFill>
              </a:rPr>
              <a:t>	</a:t>
            </a:r>
            <a:endParaRPr lang="en-US" sz="3000" b="1" baseline="-25000" smtClean="0">
              <a:solidFill>
                <a:srgbClr val="FF6633"/>
              </a:solidFill>
            </a:endParaRPr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4267200" y="2133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5"/>
          <p:cNvSpPr>
            <a:spLocks noChangeShapeType="1"/>
          </p:cNvSpPr>
          <p:nvPr/>
        </p:nvSpPr>
        <p:spPr bwMode="auto">
          <a:xfrm>
            <a:off x="4343400" y="37338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Line 6"/>
          <p:cNvSpPr>
            <a:spLocks noChangeShapeType="1"/>
          </p:cNvSpPr>
          <p:nvPr/>
        </p:nvSpPr>
        <p:spPr bwMode="auto">
          <a:xfrm>
            <a:off x="4343400" y="5410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88FA931-2AA4-489E-937D-9A417304EB1F}" type="slidenum">
              <a:rPr lang="en-US" sz="1400" smtClean="0"/>
              <a:pPr/>
              <a:t>24</a:t>
            </a:fld>
            <a:endParaRPr lang="en-US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/>
            </a:r>
            <a:br>
              <a:rPr lang="en-US" sz="4000" b="1" smtClean="0"/>
            </a:br>
            <a:r>
              <a:rPr lang="en-US" sz="4000" b="1" smtClean="0"/>
              <a:t>Solution E5</a:t>
            </a:r>
            <a:br>
              <a:rPr lang="en-US" sz="4000" b="1" smtClean="0"/>
            </a:br>
            <a:endParaRPr lang="en-US" sz="4300" b="1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A.   3 Mg      +	N</a:t>
            </a:r>
            <a:r>
              <a:rPr lang="en-US" sz="3000" b="1" baseline="-25000" smtClean="0"/>
              <a:t>2</a:t>
            </a:r>
            <a:r>
              <a:rPr lang="en-US" sz="3000" b="1" smtClean="0"/>
              <a:t>		 Mg</a:t>
            </a:r>
            <a:r>
              <a:rPr lang="en-US" sz="3000" b="1" baseline="-25000" smtClean="0"/>
              <a:t>3</a:t>
            </a:r>
            <a:r>
              <a:rPr lang="en-US" sz="3000" b="1" smtClean="0"/>
              <a:t>N</a:t>
            </a:r>
            <a:r>
              <a:rPr lang="en-US" sz="3000" b="1" baseline="-25000" smtClean="0"/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B.   2 Al	   +  	3 Cl</a:t>
            </a:r>
            <a:r>
              <a:rPr lang="en-US" sz="3000" b="1" baseline="-25000" smtClean="0"/>
              <a:t>2</a:t>
            </a:r>
            <a:r>
              <a:rPr lang="en-US" sz="3000" b="1" smtClean="0"/>
              <a:t>		  2 AlCl</a:t>
            </a:r>
            <a:r>
              <a:rPr lang="en-US" sz="3000" b="1" baseline="-25000" smtClean="0"/>
              <a:t>3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C.   2 Fe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  <a:r>
              <a:rPr lang="en-US" sz="3000" b="1" baseline="-25000" smtClean="0"/>
              <a:t>3     </a:t>
            </a:r>
            <a:r>
              <a:rPr lang="en-US" sz="3000" b="1" smtClean="0"/>
              <a:t>+  3 C               4 Fe    +   3 CO</a:t>
            </a:r>
            <a:r>
              <a:rPr lang="en-US" sz="3000" b="1" baseline="-25000" smtClean="0"/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000" b="1" baseline="-250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D.   2 Al    + 3  FeO		  3 Fe   +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O</a:t>
            </a:r>
            <a:r>
              <a:rPr lang="en-US" sz="3000" b="1" baseline="-25000" smtClean="0"/>
              <a:t>3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000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3000" b="1" smtClean="0"/>
              <a:t>E.   2 Al   +  3  H</a:t>
            </a:r>
            <a:r>
              <a:rPr lang="en-US" sz="3000" b="1" baseline="-25000" smtClean="0"/>
              <a:t>2</a:t>
            </a:r>
            <a:r>
              <a:rPr lang="en-US" sz="3000" b="1" smtClean="0"/>
              <a:t>SO</a:t>
            </a:r>
            <a:r>
              <a:rPr lang="en-US" sz="3000" b="1" baseline="-25000" smtClean="0"/>
              <a:t>4       </a:t>
            </a:r>
            <a:r>
              <a:rPr lang="en-US" sz="3000" b="1" smtClean="0"/>
              <a:t>      Al</a:t>
            </a:r>
            <a:r>
              <a:rPr lang="en-US" sz="3000" b="1" baseline="-25000" smtClean="0"/>
              <a:t>2</a:t>
            </a:r>
            <a:r>
              <a:rPr lang="en-US" sz="3000" b="1" smtClean="0"/>
              <a:t>(SO</a:t>
            </a:r>
            <a:r>
              <a:rPr lang="en-US" sz="3000" b="1" baseline="-25000" smtClean="0"/>
              <a:t>4</a:t>
            </a:r>
            <a:r>
              <a:rPr lang="en-US" sz="3000" b="1" smtClean="0"/>
              <a:t>)</a:t>
            </a:r>
            <a:r>
              <a:rPr lang="en-US" sz="3000" b="1" baseline="-25000" smtClean="0"/>
              <a:t>3</a:t>
            </a:r>
            <a:r>
              <a:rPr lang="en-US" sz="3000" b="1" smtClean="0"/>
              <a:t>     + 3 H</a:t>
            </a:r>
            <a:r>
              <a:rPr lang="en-US" sz="3000" b="1" baseline="-25000" smtClean="0"/>
              <a:t>2</a:t>
            </a:r>
            <a:r>
              <a:rPr lang="en-US" sz="3000" b="1" smtClean="0"/>
              <a:t> 	</a:t>
            </a:r>
          </a:p>
        </p:txBody>
      </p:sp>
      <p:sp>
        <p:nvSpPr>
          <p:cNvPr id="25606" name="Line 5"/>
          <p:cNvSpPr>
            <a:spLocks noChangeShapeType="1"/>
          </p:cNvSpPr>
          <p:nvPr/>
        </p:nvSpPr>
        <p:spPr bwMode="auto">
          <a:xfrm>
            <a:off x="4038600" y="3048000"/>
            <a:ext cx="9906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6"/>
          <p:cNvSpPr>
            <a:spLocks noChangeShapeType="1"/>
          </p:cNvSpPr>
          <p:nvPr/>
        </p:nvSpPr>
        <p:spPr bwMode="auto">
          <a:xfrm>
            <a:off x="3886200" y="1981200"/>
            <a:ext cx="9906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4114800" y="4038600"/>
            <a:ext cx="9906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8"/>
          <p:cNvSpPr>
            <a:spLocks noChangeShapeType="1"/>
          </p:cNvSpPr>
          <p:nvPr/>
        </p:nvSpPr>
        <p:spPr bwMode="auto">
          <a:xfrm>
            <a:off x="4038600" y="4876800"/>
            <a:ext cx="9906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9"/>
          <p:cNvSpPr>
            <a:spLocks noChangeShapeType="1"/>
          </p:cNvSpPr>
          <p:nvPr/>
        </p:nvSpPr>
        <p:spPr bwMode="auto">
          <a:xfrm>
            <a:off x="4038600" y="5791200"/>
            <a:ext cx="990600" cy="0"/>
          </a:xfrm>
          <a:prstGeom prst="line">
            <a:avLst/>
          </a:prstGeom>
          <a:noFill/>
          <a:ln w="28575">
            <a:solidFill>
              <a:srgbClr val="66FF33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C7363DB-E699-44AB-8F9C-CF574745C5CC}" type="slidenum">
              <a:rPr lang="en-US" sz="1400" smtClean="0"/>
              <a:pPr/>
              <a:t>3</a:t>
            </a:fld>
            <a:endParaRPr lang="en-US" sz="140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Physical Change</a:t>
            </a:r>
            <a:endParaRPr 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	Changes in physical properties</a:t>
            </a:r>
          </a:p>
          <a:p>
            <a:pPr>
              <a:buClr>
                <a:srgbClr val="FF33CC"/>
              </a:buClr>
              <a:buFont typeface="Wingdings" pitchFamily="2" charset="2"/>
              <a:buChar char="l"/>
            </a:pPr>
            <a:r>
              <a:rPr lang="en-US" b="1" smtClean="0"/>
              <a:t> melting</a:t>
            </a:r>
          </a:p>
          <a:p>
            <a:pPr>
              <a:buClr>
                <a:srgbClr val="FF33CC"/>
              </a:buClr>
              <a:buFont typeface="Wingdings" pitchFamily="2" charset="2"/>
              <a:buChar char="l"/>
            </a:pPr>
            <a:r>
              <a:rPr lang="en-US" b="1" smtClean="0"/>
              <a:t> boiling</a:t>
            </a:r>
          </a:p>
          <a:p>
            <a:pPr>
              <a:buClr>
                <a:srgbClr val="FF33CC"/>
              </a:buClr>
              <a:buFont typeface="Wingdings" pitchFamily="2" charset="2"/>
              <a:buChar char="l"/>
            </a:pPr>
            <a:r>
              <a:rPr lang="en-US" b="1" smtClean="0"/>
              <a:t>condensation</a:t>
            </a:r>
          </a:p>
          <a:p>
            <a:pPr>
              <a:buClr>
                <a:srgbClr val="FF33CC"/>
              </a:buClr>
              <a:buFont typeface="Wingdings" pitchFamily="2" charset="2"/>
              <a:buNone/>
            </a:pPr>
            <a:r>
              <a:rPr lang="en-US" b="1" smtClean="0"/>
              <a:t>	No change occurs in the identity of the substance</a:t>
            </a:r>
          </a:p>
          <a:p>
            <a:pPr>
              <a:buClr>
                <a:srgbClr val="FF33CC"/>
              </a:buClr>
              <a:buFont typeface="Wingdings" pitchFamily="2" charset="2"/>
              <a:buNone/>
            </a:pPr>
            <a:r>
              <a:rPr lang="en-US" b="1" smtClean="0">
                <a:solidFill>
                  <a:srgbClr val="FF33FF"/>
                </a:solidFill>
              </a:rPr>
              <a:t>	Example:</a:t>
            </a:r>
            <a:r>
              <a:rPr lang="en-US" b="1" smtClean="0"/>
              <a:t>  </a:t>
            </a:r>
          </a:p>
          <a:p>
            <a:pPr>
              <a:buClr>
                <a:srgbClr val="FF33CC"/>
              </a:buClr>
              <a:buFont typeface="Wingdings" pitchFamily="2" charset="2"/>
              <a:buNone/>
            </a:pPr>
            <a:r>
              <a:rPr lang="en-US" b="1" smtClean="0"/>
              <a:t>	Ice , rain, and steam are all water</a:t>
            </a:r>
            <a:endParaRPr lang="en-US" smtClean="0"/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5791200" y="2438400"/>
          <a:ext cx="3048000" cy="189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lip" r:id="rId3" imgW="1858680" imgH="1286280" progId="MS_ClipArt_Gallery.2">
                  <p:embed/>
                </p:oleObj>
              </mc:Choice>
              <mc:Fallback>
                <p:oleObj name="Clip" r:id="rId3" imgW="1858680" imgH="1286280" progId="MS_ClipArt_Gallery.2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438400"/>
                        <a:ext cx="3048000" cy="189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BCDCDC-7A3B-4DC6-9926-4587CADABC78}" type="slidenum">
              <a:rPr lang="en-US" sz="1400" smtClean="0"/>
              <a:pPr/>
              <a:t>4</a:t>
            </a:fld>
            <a:endParaRPr lang="en-US" sz="140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Chemical Change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572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Char char="l"/>
            </a:pPr>
            <a:r>
              <a:rPr lang="en-US" sz="3000" b="1" smtClean="0"/>
              <a:t>Atoms in the reactants are rearranged to form one or more different substances</a:t>
            </a:r>
          </a:p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Char char="l"/>
            </a:pPr>
            <a:r>
              <a:rPr lang="en-US" sz="3000" b="1" smtClean="0"/>
              <a:t>Old bonds are broken;  new bonds form</a:t>
            </a:r>
          </a:p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None/>
            </a:pPr>
            <a:r>
              <a:rPr lang="en-US" sz="3000" b="1" smtClean="0">
                <a:solidFill>
                  <a:srgbClr val="FF9900"/>
                </a:solidFill>
              </a:rPr>
              <a:t>	Examples</a:t>
            </a:r>
            <a:r>
              <a:rPr lang="en-US" sz="3000" b="1" smtClean="0"/>
              <a:t>:</a:t>
            </a:r>
          </a:p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None/>
            </a:pPr>
            <a:r>
              <a:rPr lang="en-US" sz="3000" b="1" smtClean="0"/>
              <a:t>	 Fe and O</a:t>
            </a:r>
            <a:r>
              <a:rPr lang="en-US" sz="3000" b="1" baseline="-25000" smtClean="0"/>
              <a:t>2</a:t>
            </a:r>
            <a:r>
              <a:rPr lang="en-US" sz="3000" b="1" smtClean="0"/>
              <a:t> form rust (</a:t>
            </a:r>
            <a:r>
              <a:rPr lang="en-US" sz="3000" b="1" smtClean="0">
                <a:solidFill>
                  <a:srgbClr val="FF9900"/>
                </a:solidFill>
              </a:rPr>
              <a:t>Fe</a:t>
            </a:r>
            <a:r>
              <a:rPr lang="en-US" sz="3000" b="1" baseline="-25000" smtClean="0">
                <a:solidFill>
                  <a:srgbClr val="FF9900"/>
                </a:solidFill>
              </a:rPr>
              <a:t>2</a:t>
            </a:r>
            <a:r>
              <a:rPr lang="en-US" sz="3000" b="1" smtClean="0">
                <a:solidFill>
                  <a:srgbClr val="FF9900"/>
                </a:solidFill>
              </a:rPr>
              <a:t>O</a:t>
            </a:r>
            <a:r>
              <a:rPr lang="en-US" sz="3000" b="1" baseline="-25000" smtClean="0">
                <a:solidFill>
                  <a:srgbClr val="FF9900"/>
                </a:solidFill>
              </a:rPr>
              <a:t>3</a:t>
            </a:r>
            <a:r>
              <a:rPr lang="en-US" sz="3000" b="1" smtClean="0"/>
              <a:t>)</a:t>
            </a:r>
          </a:p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None/>
            </a:pPr>
            <a:r>
              <a:rPr lang="en-US" sz="3000" b="1" smtClean="0"/>
              <a:t>	Ag and S form tarnish (</a:t>
            </a:r>
            <a:r>
              <a:rPr lang="en-US" sz="3000" b="1" smtClean="0">
                <a:solidFill>
                  <a:schemeClr val="folHlink"/>
                </a:solidFill>
              </a:rPr>
              <a:t>Ag</a:t>
            </a:r>
            <a:r>
              <a:rPr lang="en-US" sz="3000" b="1" baseline="-25000" smtClean="0">
                <a:solidFill>
                  <a:schemeClr val="folHlink"/>
                </a:solidFill>
              </a:rPr>
              <a:t>2</a:t>
            </a:r>
            <a:r>
              <a:rPr lang="en-US" sz="3000" b="1" smtClean="0">
                <a:solidFill>
                  <a:schemeClr val="folHlink"/>
                </a:solidFill>
              </a:rPr>
              <a:t>S</a:t>
            </a:r>
            <a:r>
              <a:rPr lang="en-US" sz="3000" b="1" smtClean="0"/>
              <a:t>)</a:t>
            </a:r>
          </a:p>
          <a:p>
            <a:pPr>
              <a:lnSpc>
                <a:spcPct val="110000"/>
              </a:lnSpc>
              <a:buClr>
                <a:srgbClr val="FF33FF"/>
              </a:buClr>
              <a:buSzPct val="110000"/>
              <a:buFont typeface="Wingdings" pitchFamily="2" charset="2"/>
              <a:buNone/>
            </a:pPr>
            <a:endParaRPr lang="en-US" sz="30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D69BF2B-89D5-471C-80B9-104D77A6C008}" type="slidenum">
              <a:rPr lang="en-US" sz="1400" smtClean="0"/>
              <a:pPr/>
              <a:t>5</a:t>
            </a:fld>
            <a:endParaRPr lang="en-US" sz="1400" smtClean="0"/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E1</a:t>
            </a:r>
            <a:endParaRPr lang="en-US" smtClean="0"/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Classify each of the following as a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1) physical change  or 2) chemical change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	A.   ____ a burning candle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	B.   ____ melting ice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C.   ____ toasting a marshmallow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D.   ____ cutting a pizza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E.   ____ polishing silver 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EDB26ED-F603-4286-944B-A2221E17238B}" type="slidenum">
              <a:rPr lang="en-US" sz="1400" smtClean="0"/>
              <a:pPr/>
              <a:t>6</a:t>
            </a:fld>
            <a:endParaRPr lang="en-US" sz="1400" smtClean="0"/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Solution E1</a:t>
            </a:r>
            <a:endParaRPr lang="en-US" smtClean="0"/>
          </a:p>
        </p:txBody>
      </p:sp>
      <p:sp>
        <p:nvSpPr>
          <p:cNvPr id="1024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4196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Classify each of the following as a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1) physical change  or 2) chemical change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	A.   __</a:t>
            </a:r>
            <a:r>
              <a:rPr lang="en-US" sz="3000" b="1" u="sng" smtClean="0">
                <a:solidFill>
                  <a:srgbClr val="FF9900"/>
                </a:solidFill>
              </a:rPr>
              <a:t>2</a:t>
            </a:r>
            <a:r>
              <a:rPr lang="en-US" sz="3000" b="1" smtClean="0"/>
              <a:t>__ a burning candle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		B.   __</a:t>
            </a:r>
            <a:r>
              <a:rPr lang="en-US" sz="3000" b="1" u="sng" smtClean="0">
                <a:solidFill>
                  <a:srgbClr val="FF9900"/>
                </a:solidFill>
              </a:rPr>
              <a:t>1</a:t>
            </a:r>
            <a:r>
              <a:rPr lang="en-US" sz="3000" b="1" smtClean="0"/>
              <a:t>_ melting ice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C.   __</a:t>
            </a:r>
            <a:r>
              <a:rPr lang="en-US" sz="3000" b="1" u="sng" smtClean="0">
                <a:solidFill>
                  <a:srgbClr val="FF9900"/>
                </a:solidFill>
              </a:rPr>
              <a:t>2</a:t>
            </a:r>
            <a:r>
              <a:rPr lang="en-US" sz="3000" b="1" smtClean="0"/>
              <a:t>__ toasting a marshmallow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D.   __</a:t>
            </a:r>
            <a:r>
              <a:rPr lang="en-US" sz="3000" b="1" u="sng" smtClean="0">
                <a:solidFill>
                  <a:srgbClr val="FF9900"/>
                </a:solidFill>
              </a:rPr>
              <a:t>1</a:t>
            </a:r>
            <a:r>
              <a:rPr lang="en-US" sz="3000" b="1" smtClean="0"/>
              <a:t>__ cutting a pizza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3000" b="1" smtClean="0"/>
              <a:t>   		E.   __</a:t>
            </a:r>
            <a:r>
              <a:rPr lang="en-US" sz="3000" b="1" u="sng" smtClean="0">
                <a:solidFill>
                  <a:srgbClr val="FF9900"/>
                </a:solidFill>
              </a:rPr>
              <a:t>2</a:t>
            </a:r>
            <a:r>
              <a:rPr lang="en-US" sz="3000" b="1" smtClean="0"/>
              <a:t>__ polishing silver </a:t>
            </a:r>
          </a:p>
          <a:p>
            <a:pPr>
              <a:buFontTx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570A958-D3C3-4500-AF6D-0106BD531EBF}" type="slidenum">
              <a:rPr lang="en-US" sz="1400" smtClean="0"/>
              <a:pPr/>
              <a:t>7</a:t>
            </a:fld>
            <a:endParaRPr lang="en-US" sz="140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635000"/>
            <a:ext cx="7721600" cy="1092200"/>
          </a:xfrm>
          <a:noFill/>
          <a:ln w="50800" cap="flat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Chemical Reaction</a:t>
            </a:r>
            <a:endParaRPr lang="en-US" b="1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	</a:t>
            </a:r>
          </a:p>
          <a:p>
            <a:pPr>
              <a:buFontTx/>
              <a:buNone/>
            </a:pPr>
            <a:r>
              <a:rPr lang="en-US" b="1" smtClean="0"/>
              <a:t>	A process in which at least one new substance is produced as a result of chemical change.</a:t>
            </a:r>
          </a:p>
        </p:txBody>
      </p:sp>
      <p:graphicFrame>
        <p:nvGraphicFramePr>
          <p:cNvPr id="3074" name="Object 1024"/>
          <p:cNvGraphicFramePr>
            <a:graphicFrameLocks/>
          </p:cNvGraphicFramePr>
          <p:nvPr/>
        </p:nvGraphicFramePr>
        <p:xfrm>
          <a:off x="3802063" y="4017963"/>
          <a:ext cx="3641725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3" imgW="3657600" imgH="1852560" progId="MS_ClipArt_Gallery.2">
                  <p:embed/>
                </p:oleObj>
              </mc:Choice>
              <mc:Fallback>
                <p:oleObj name="Clip" r:id="rId3" imgW="3657600" imgH="1852560" progId="MS_ClipArt_Gallery.2">
                  <p:embed/>
                  <p:pic>
                    <p:nvPicPr>
                      <p:cNvPr id="0" name="Object 10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063" y="4017963"/>
                        <a:ext cx="3641725" cy="183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DDD8A51-1B85-43DF-B07C-3A6EB22B4F1A}" type="slidenum">
              <a:rPr lang="en-US" sz="1400" smtClean="0"/>
              <a:pPr/>
              <a:t>8</a:t>
            </a:fld>
            <a:endParaRPr lang="en-US" sz="1400" smtClean="0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A Chemical Reaction</a:t>
            </a:r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    Reactants                          Products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z="3000" b="1" smtClean="0"/>
          </a:p>
        </p:txBody>
      </p:sp>
      <p:sp>
        <p:nvSpPr>
          <p:cNvPr id="11269" name="Rectangle 1028"/>
          <p:cNvSpPr>
            <a:spLocks noChangeArrowheads="1"/>
          </p:cNvSpPr>
          <p:nvPr/>
        </p:nvSpPr>
        <p:spPr bwMode="auto">
          <a:xfrm>
            <a:off x="762000" y="2209800"/>
            <a:ext cx="3048000" cy="266700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endParaRPr lang="en-US"/>
          </a:p>
        </p:txBody>
      </p:sp>
      <p:sp>
        <p:nvSpPr>
          <p:cNvPr id="11270" name="Rectangle 1029"/>
          <p:cNvSpPr>
            <a:spLocks noChangeArrowheads="1"/>
          </p:cNvSpPr>
          <p:nvPr/>
        </p:nvSpPr>
        <p:spPr bwMode="auto">
          <a:xfrm>
            <a:off x="5334000" y="2133600"/>
            <a:ext cx="3048000" cy="2667000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1030"/>
          <p:cNvSpPr>
            <a:spLocks noChangeShapeType="1"/>
          </p:cNvSpPr>
          <p:nvPr/>
        </p:nvSpPr>
        <p:spPr bwMode="auto">
          <a:xfrm>
            <a:off x="3962400" y="3886200"/>
            <a:ext cx="1143000" cy="158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1031"/>
          <p:cNvSpPr>
            <a:spLocks noChangeArrowheads="1"/>
          </p:cNvSpPr>
          <p:nvPr/>
        </p:nvSpPr>
        <p:spPr bwMode="auto">
          <a:xfrm>
            <a:off x="6629400" y="41148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1032"/>
          <p:cNvSpPr>
            <a:spLocks noChangeArrowheads="1"/>
          </p:cNvSpPr>
          <p:nvPr/>
        </p:nvSpPr>
        <p:spPr bwMode="auto">
          <a:xfrm>
            <a:off x="1143000" y="35814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33"/>
          <p:cNvSpPr>
            <a:spLocks noChangeArrowheads="1"/>
          </p:cNvSpPr>
          <p:nvPr/>
        </p:nvSpPr>
        <p:spPr bwMode="auto">
          <a:xfrm>
            <a:off x="2286000" y="35052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034"/>
          <p:cNvSpPr>
            <a:spLocks noChangeArrowheads="1"/>
          </p:cNvSpPr>
          <p:nvPr/>
        </p:nvSpPr>
        <p:spPr bwMode="auto">
          <a:xfrm>
            <a:off x="2895600" y="42672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Oval 1035"/>
          <p:cNvSpPr>
            <a:spLocks noChangeArrowheads="1"/>
          </p:cNvSpPr>
          <p:nvPr/>
        </p:nvSpPr>
        <p:spPr bwMode="auto">
          <a:xfrm>
            <a:off x="2971800" y="26670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036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Oval 1037"/>
          <p:cNvSpPr>
            <a:spLocks noChangeArrowheads="1"/>
          </p:cNvSpPr>
          <p:nvPr/>
        </p:nvSpPr>
        <p:spPr bwMode="auto">
          <a:xfrm>
            <a:off x="1066800" y="27432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Oval 1038"/>
          <p:cNvSpPr>
            <a:spLocks noChangeArrowheads="1"/>
          </p:cNvSpPr>
          <p:nvPr/>
        </p:nvSpPr>
        <p:spPr bwMode="auto">
          <a:xfrm>
            <a:off x="1905000" y="25146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Oval 1039"/>
          <p:cNvSpPr>
            <a:spLocks noChangeArrowheads="1"/>
          </p:cNvSpPr>
          <p:nvPr/>
        </p:nvSpPr>
        <p:spPr bwMode="auto">
          <a:xfrm>
            <a:off x="7086600" y="41910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Oval 1040"/>
          <p:cNvSpPr>
            <a:spLocks noChangeArrowheads="1"/>
          </p:cNvSpPr>
          <p:nvPr/>
        </p:nvSpPr>
        <p:spPr bwMode="auto">
          <a:xfrm>
            <a:off x="5715000" y="29718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Oval 1041"/>
          <p:cNvSpPr>
            <a:spLocks noChangeArrowheads="1"/>
          </p:cNvSpPr>
          <p:nvPr/>
        </p:nvSpPr>
        <p:spPr bwMode="auto">
          <a:xfrm>
            <a:off x="6172200" y="30480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042"/>
          <p:cNvSpPr>
            <a:spLocks noChangeArrowheads="1"/>
          </p:cNvSpPr>
          <p:nvPr/>
        </p:nvSpPr>
        <p:spPr bwMode="auto">
          <a:xfrm>
            <a:off x="7315200" y="34290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1043"/>
          <p:cNvSpPr>
            <a:spLocks noChangeArrowheads="1"/>
          </p:cNvSpPr>
          <p:nvPr/>
        </p:nvSpPr>
        <p:spPr bwMode="auto">
          <a:xfrm>
            <a:off x="7772400" y="3505200"/>
            <a:ext cx="381000" cy="381000"/>
          </a:xfrm>
          <a:prstGeom prst="ellipse">
            <a:avLst/>
          </a:prstGeom>
          <a:solidFill>
            <a:srgbClr val="66FF33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Oval 1044"/>
          <p:cNvSpPr>
            <a:spLocks noChangeArrowheads="1"/>
          </p:cNvSpPr>
          <p:nvPr/>
        </p:nvSpPr>
        <p:spPr bwMode="auto">
          <a:xfrm>
            <a:off x="7086600" y="2514600"/>
            <a:ext cx="457200" cy="457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smtClean="0"/>
              <a:t>LecturePLUS    Timberlake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1D0D7B7-FED8-4400-828E-98C0E95D7231}" type="slidenum">
              <a:rPr lang="en-US" sz="1400" smtClean="0"/>
              <a:pPr/>
              <a:t>9</a:t>
            </a:fld>
            <a:endParaRPr lang="en-US" sz="1400" smtClean="0"/>
          </a:p>
        </p:txBody>
      </p:sp>
      <p:sp>
        <p:nvSpPr>
          <p:cNvPr id="1229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4000" b="1" smtClean="0"/>
              <a:t>Learning Check E2</a:t>
            </a:r>
            <a:endParaRPr lang="en-US" smtClean="0"/>
          </a:p>
        </p:txBody>
      </p:sp>
      <p:sp>
        <p:nvSpPr>
          <p:cNvPr id="1229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839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3000" b="1" smtClean="0"/>
              <a:t>A.  How does an equation indicate a change in</a:t>
            </a:r>
          </a:p>
          <a:p>
            <a:pPr>
              <a:buFontTx/>
              <a:buNone/>
            </a:pPr>
            <a:r>
              <a:rPr lang="en-US" sz="3000" b="1" smtClean="0"/>
              <a:t>      the identity of the reacting substances?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00" b="1" smtClean="0"/>
              <a:t>	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B.  How did the yellow and green reactants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000" b="1" smtClean="0"/>
              <a:t>      combine?</a:t>
            </a:r>
          </a:p>
          <a:p>
            <a:pPr>
              <a:buFontTx/>
              <a:buNone/>
            </a:pPr>
            <a:endParaRPr lang="en-US" sz="3000" b="1" smtClean="0"/>
          </a:p>
          <a:p>
            <a:pPr>
              <a:buFontTx/>
              <a:buNone/>
            </a:pPr>
            <a:r>
              <a:rPr lang="en-US" sz="3000" b="1" smtClean="0"/>
              <a:t>C.  Did all the reactants form product?  Why or</a:t>
            </a:r>
          </a:p>
          <a:p>
            <a:pPr>
              <a:buFontTx/>
              <a:buNone/>
            </a:pPr>
            <a:r>
              <a:rPr lang="en-US" sz="3000" b="1" smtClean="0"/>
              <a:t>      why not?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FF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FFAA"/>
      </a:accent5>
      <a:accent6>
        <a:srgbClr val="00E7E7"/>
      </a:accent6>
      <a:hlink>
        <a:srgbClr val="FF0033"/>
      </a:hlink>
      <a:folHlink>
        <a:srgbClr val="969696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713</TotalTime>
  <Words>326</Words>
  <Application>Microsoft Office PowerPoint</Application>
  <PresentationFormat>On-screen Show (4:3)</PresentationFormat>
  <Paragraphs>219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Times New Roman</vt:lpstr>
      <vt:lpstr>Comic Sans MS</vt:lpstr>
      <vt:lpstr>Arial Narrow</vt:lpstr>
      <vt:lpstr>Wingdings</vt:lpstr>
      <vt:lpstr>Blank Presentation</vt:lpstr>
      <vt:lpstr>Microsoft Clip Gallery</vt:lpstr>
      <vt:lpstr> Chemical Reactions and Quantities</vt:lpstr>
      <vt:lpstr>Physical Properties</vt:lpstr>
      <vt:lpstr>Physical Change</vt:lpstr>
      <vt:lpstr>Chemical Change</vt:lpstr>
      <vt:lpstr>Learning Check E1</vt:lpstr>
      <vt:lpstr>Solution E1</vt:lpstr>
      <vt:lpstr>Chemical Reaction</vt:lpstr>
      <vt:lpstr>A Chemical Reaction</vt:lpstr>
      <vt:lpstr>Learning Check E2</vt:lpstr>
      <vt:lpstr>Learning Check E2</vt:lpstr>
      <vt:lpstr>Writing a Chemical Equation</vt:lpstr>
      <vt:lpstr>Learning Check E3</vt:lpstr>
      <vt:lpstr> Solution E3</vt:lpstr>
      <vt:lpstr>Reading A Chemical Equation</vt:lpstr>
      <vt:lpstr>A Balanced Chemical Equation</vt:lpstr>
      <vt:lpstr>Matter Is Conserved</vt:lpstr>
      <vt:lpstr>Law of Conservation of Mass</vt:lpstr>
      <vt:lpstr>Balance Equations with Coefficients </vt:lpstr>
      <vt:lpstr>Steps in Balancing An Equation</vt:lpstr>
      <vt:lpstr>Learning Check E4</vt:lpstr>
      <vt:lpstr>Solution E4</vt:lpstr>
      <vt:lpstr>Learning Check E5</vt:lpstr>
      <vt:lpstr>Learning Check E5</vt:lpstr>
      <vt:lpstr> Solution E5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</dc:title>
  <dc:creator>David Melamed</dc:creator>
  <cp:lastModifiedBy>Teacher E-Solutions</cp:lastModifiedBy>
  <cp:revision>36</cp:revision>
  <cp:lastPrinted>1999-06-01T15:56:30Z</cp:lastPrinted>
  <dcterms:created xsi:type="dcterms:W3CDTF">1995-06-17T23:31:02Z</dcterms:created>
  <dcterms:modified xsi:type="dcterms:W3CDTF">2019-01-18T16:38:43Z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3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khemist@aol.com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C:\My Documents\CHMSTRY\ChemModules\HTMLPPZ\CH5</vt:lpwstr>
  </property>
</Properties>
</file>