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5.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6.xml" ContentType="application/vnd.ms-office.activeX+xml"/>
  <Override PartName="/ppt/notesSlides/notesSlide19.xml" ContentType="application/vnd.openxmlformats-officedocument.presentationml.notesSlide+xml"/>
  <Override PartName="/ppt/activeX/activeX7.xml" ContentType="application/vnd.ms-office.activeX+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52" r:id="rId3"/>
    <p:sldMasterId id="2147483653" r:id="rId4"/>
    <p:sldMasterId id="2147483654" r:id="rId5"/>
    <p:sldMasterId id="2147483663" r:id="rId6"/>
  </p:sldMasterIdLst>
  <p:notesMasterIdLst>
    <p:notesMasterId r:id="rId27"/>
  </p:notesMasterIdLst>
  <p:handoutMasterIdLst>
    <p:handoutMasterId r:id="rId28"/>
  </p:handoutMasterIdLst>
  <p:sldIdLst>
    <p:sldId id="651" r:id="rId7"/>
    <p:sldId id="652" r:id="rId8"/>
    <p:sldId id="653" r:id="rId9"/>
    <p:sldId id="654" r:id="rId10"/>
    <p:sldId id="655" r:id="rId11"/>
    <p:sldId id="656" r:id="rId12"/>
    <p:sldId id="657" r:id="rId13"/>
    <p:sldId id="658" r:id="rId14"/>
    <p:sldId id="659" r:id="rId15"/>
    <p:sldId id="660" r:id="rId16"/>
    <p:sldId id="662" r:id="rId17"/>
    <p:sldId id="663" r:id="rId18"/>
    <p:sldId id="664" r:id="rId19"/>
    <p:sldId id="665" r:id="rId20"/>
    <p:sldId id="672" r:id="rId21"/>
    <p:sldId id="673" r:id="rId22"/>
    <p:sldId id="674" r:id="rId23"/>
    <p:sldId id="675" r:id="rId24"/>
    <p:sldId id="676" r:id="rId25"/>
    <p:sldId id="678" r:id="rId26"/>
  </p:sldIdLst>
  <p:sldSz cx="9144000" cy="6858000" type="screen4x3"/>
  <p:notesSz cx="6858000" cy="9144000"/>
  <p:defaultTextStyle>
    <a:defPPr>
      <a:defRPr lang="en-US"/>
    </a:defPPr>
    <a:lvl1pPr algn="l" rtl="0" fontAlgn="base">
      <a:spcBef>
        <a:spcPct val="50000"/>
      </a:spcBef>
      <a:spcAft>
        <a:spcPct val="0"/>
      </a:spcAft>
      <a:defRPr sz="2400" kern="1200">
        <a:solidFill>
          <a:srgbClr val="010066"/>
        </a:solidFill>
        <a:latin typeface="Arial" pitchFamily="34" charset="0"/>
        <a:ea typeface="+mn-ea"/>
        <a:cs typeface="+mn-cs"/>
      </a:defRPr>
    </a:lvl1pPr>
    <a:lvl2pPr marL="457200" algn="l" rtl="0" fontAlgn="base">
      <a:spcBef>
        <a:spcPct val="50000"/>
      </a:spcBef>
      <a:spcAft>
        <a:spcPct val="0"/>
      </a:spcAft>
      <a:defRPr sz="2400" kern="1200">
        <a:solidFill>
          <a:srgbClr val="010066"/>
        </a:solidFill>
        <a:latin typeface="Arial" pitchFamily="34" charset="0"/>
        <a:ea typeface="+mn-ea"/>
        <a:cs typeface="+mn-cs"/>
      </a:defRPr>
    </a:lvl2pPr>
    <a:lvl3pPr marL="914400" algn="l" rtl="0" fontAlgn="base">
      <a:spcBef>
        <a:spcPct val="50000"/>
      </a:spcBef>
      <a:spcAft>
        <a:spcPct val="0"/>
      </a:spcAft>
      <a:defRPr sz="2400" kern="1200">
        <a:solidFill>
          <a:srgbClr val="010066"/>
        </a:solidFill>
        <a:latin typeface="Arial" pitchFamily="34" charset="0"/>
        <a:ea typeface="+mn-ea"/>
        <a:cs typeface="+mn-cs"/>
      </a:defRPr>
    </a:lvl3pPr>
    <a:lvl4pPr marL="1371600" algn="l" rtl="0" fontAlgn="base">
      <a:spcBef>
        <a:spcPct val="50000"/>
      </a:spcBef>
      <a:spcAft>
        <a:spcPct val="0"/>
      </a:spcAft>
      <a:defRPr sz="2400" kern="1200">
        <a:solidFill>
          <a:srgbClr val="010066"/>
        </a:solidFill>
        <a:latin typeface="Arial" pitchFamily="34" charset="0"/>
        <a:ea typeface="+mn-ea"/>
        <a:cs typeface="+mn-cs"/>
      </a:defRPr>
    </a:lvl4pPr>
    <a:lvl5pPr marL="1828800" algn="l" rtl="0" fontAlgn="base">
      <a:spcBef>
        <a:spcPct val="50000"/>
      </a:spcBef>
      <a:spcAft>
        <a:spcPct val="0"/>
      </a:spcAft>
      <a:defRPr sz="2400" kern="1200">
        <a:solidFill>
          <a:srgbClr val="010066"/>
        </a:solidFill>
        <a:latin typeface="Arial" pitchFamily="34" charset="0"/>
        <a:ea typeface="+mn-ea"/>
        <a:cs typeface="+mn-cs"/>
      </a:defRPr>
    </a:lvl5pPr>
    <a:lvl6pPr marL="2286000" algn="l" defTabSz="914400" rtl="0" eaLnBrk="1" latinLnBrk="0" hangingPunct="1">
      <a:defRPr sz="2400" kern="1200">
        <a:solidFill>
          <a:srgbClr val="010066"/>
        </a:solidFill>
        <a:latin typeface="Arial" pitchFamily="34" charset="0"/>
        <a:ea typeface="+mn-ea"/>
        <a:cs typeface="+mn-cs"/>
      </a:defRPr>
    </a:lvl6pPr>
    <a:lvl7pPr marL="2743200" algn="l" defTabSz="914400" rtl="0" eaLnBrk="1" latinLnBrk="0" hangingPunct="1">
      <a:defRPr sz="2400" kern="1200">
        <a:solidFill>
          <a:srgbClr val="010066"/>
        </a:solidFill>
        <a:latin typeface="Arial" pitchFamily="34" charset="0"/>
        <a:ea typeface="+mn-ea"/>
        <a:cs typeface="+mn-cs"/>
      </a:defRPr>
    </a:lvl7pPr>
    <a:lvl8pPr marL="3200400" algn="l" defTabSz="914400" rtl="0" eaLnBrk="1" latinLnBrk="0" hangingPunct="1">
      <a:defRPr sz="2400" kern="1200">
        <a:solidFill>
          <a:srgbClr val="010066"/>
        </a:solidFill>
        <a:latin typeface="Arial" pitchFamily="34" charset="0"/>
        <a:ea typeface="+mn-ea"/>
        <a:cs typeface="+mn-cs"/>
      </a:defRPr>
    </a:lvl8pPr>
    <a:lvl9pPr marL="3657600" algn="l" defTabSz="914400" rtl="0" eaLnBrk="1" latinLnBrk="0" hangingPunct="1">
      <a:defRPr sz="2400" kern="1200">
        <a:solidFill>
          <a:srgbClr val="01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a:srgbClr val="663300"/>
    <a:srgbClr val="10BC45"/>
    <a:srgbClr val="010066"/>
    <a:srgbClr val="FFFFCC"/>
    <a:srgbClr val="97F692"/>
    <a:srgbClr val="FF6600"/>
    <a:srgbClr val="FED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0185" autoAdjust="0"/>
  </p:normalViewPr>
  <p:slideViewPr>
    <p:cSldViewPr snapToGrid="0">
      <p:cViewPr>
        <p:scale>
          <a:sx n="57" d="100"/>
          <a:sy n="57" d="100"/>
        </p:scale>
        <p:origin x="-230" y="-58"/>
      </p:cViewPr>
      <p:guideLst>
        <p:guide orient="horz" pos="2160"/>
        <p:guide pos="2880"/>
        <p:guide pos="4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088" y="-234"/>
      </p:cViewPr>
      <p:guideLst>
        <p:guide orient="horz" pos="278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GB"/>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latin typeface="Arial" charset="0"/>
              </a:defRPr>
            </a:lvl1pPr>
          </a:lstStyle>
          <a:p>
            <a:pPr>
              <a:defRPr/>
            </a:pPr>
            <a:fld id="{44340602-5AC4-4A45-B470-5F18815F8B15}" type="slidenum">
              <a:rPr lang="en-GB"/>
              <a:pPr>
                <a:defRPr/>
              </a:pPr>
              <a:t>‹#›</a:t>
            </a:fld>
            <a:endParaRPr lang="en-GB"/>
          </a:p>
        </p:txBody>
      </p:sp>
      <p:sp>
        <p:nvSpPr>
          <p:cNvPr id="95238" name="Rectangle 6"/>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latin typeface="Arial" charset="0"/>
              </a:defRPr>
            </a:lvl1pPr>
          </a:lstStyle>
          <a:p>
            <a:pPr>
              <a:defRPr/>
            </a:pPr>
            <a:r>
              <a:rPr lang="en-GB"/>
              <a:t>Boardworks AS Chemistry </a:t>
            </a:r>
          </a:p>
          <a:p>
            <a:pPr>
              <a:defRPr/>
            </a:pPr>
            <a:r>
              <a:rPr lang="en-GB"/>
              <a:t>Atomic Structure</a:t>
            </a:r>
          </a:p>
        </p:txBody>
      </p:sp>
    </p:spTree>
    <p:extLst>
      <p:ext uri="{BB962C8B-B14F-4D97-AF65-F5344CB8AC3E}">
        <p14:creationId xmlns:p14="http://schemas.microsoft.com/office/powerpoint/2010/main" val="124078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GB"/>
          </a:p>
        </p:txBody>
      </p:sp>
      <p:sp>
        <p:nvSpPr>
          <p:cNvPr id="52227"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latin typeface="Arial" charset="0"/>
              </a:defRPr>
            </a:lvl1pPr>
          </a:lstStyle>
          <a:p>
            <a:pPr>
              <a:defRPr/>
            </a:pPr>
            <a:fld id="{1C78ACA4-9F7A-4DAC-B36D-90A77C3F56B0}" type="slidenum">
              <a:rPr lang="en-GB"/>
              <a:pPr>
                <a:defRPr/>
              </a:pPr>
              <a:t>‹#›</a:t>
            </a:fld>
            <a:endParaRPr lang="en-GB"/>
          </a:p>
        </p:txBody>
      </p:sp>
      <p:sp>
        <p:nvSpPr>
          <p:cNvPr id="67594" name="Rectangle 10"/>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latin typeface="Arial" charset="0"/>
              </a:defRPr>
            </a:lvl1pPr>
          </a:lstStyle>
          <a:p>
            <a:pPr>
              <a:defRPr/>
            </a:pPr>
            <a:r>
              <a:rPr lang="en-GB"/>
              <a:t>Boardworks AS Chemistry </a:t>
            </a:r>
          </a:p>
          <a:p>
            <a:pPr>
              <a:defRPr/>
            </a:pPr>
            <a:r>
              <a:rPr lang="en-GB"/>
              <a:t>Atomic Structure</a:t>
            </a:r>
          </a:p>
        </p:txBody>
      </p:sp>
    </p:spTree>
    <p:extLst>
      <p:ext uri="{BB962C8B-B14F-4D97-AF65-F5344CB8AC3E}">
        <p14:creationId xmlns:p14="http://schemas.microsoft.com/office/powerpoint/2010/main" val="405481966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86E4425B-262E-438A-92E6-21010015195D}" type="slidenum">
              <a:rPr lang="en-GB" sz="1200" smtClean="0">
                <a:solidFill>
                  <a:schemeClr val="tx1"/>
                </a:solidFill>
              </a:rPr>
              <a:pPr eaLnBrk="1" hangingPunct="1"/>
              <a:t>1</a:t>
            </a:fld>
            <a:endParaRPr lang="en-GB" sz="1200" smtClean="0">
              <a:solidFill>
                <a:schemeClr val="tx1"/>
              </a:solidFill>
            </a:endParaRPr>
          </a:p>
        </p:txBody>
      </p:sp>
      <p:sp>
        <p:nvSpPr>
          <p:cNvPr id="5325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3252" name="Rectangle 2"/>
          <p:cNvSpPr>
            <a:spLocks noRo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Photo credit:</a:t>
            </a:r>
            <a:r>
              <a:rPr lang="en-GB" smtClean="0">
                <a:latin typeface="Arial" pitchFamily="34" charset="0"/>
              </a:rPr>
              <a:t> Ria Novosti / Science Photo Library</a:t>
            </a:r>
          </a:p>
          <a:p>
            <a:pPr eaLnBrk="1" hangingPunct="1"/>
            <a:endParaRPr lang="en-GB" smtClean="0">
              <a:latin typeface="Arial" pitchFamily="34" charset="0"/>
            </a:endParaRPr>
          </a:p>
          <a:p>
            <a:pPr eaLnBrk="1" hangingPunct="1"/>
            <a:r>
              <a:rPr lang="en-GB" b="1" smtClean="0">
                <a:latin typeface="Arial" pitchFamily="34" charset="0"/>
              </a:rPr>
              <a:t>Teacher notes</a:t>
            </a:r>
          </a:p>
          <a:p>
            <a:pPr eaLnBrk="1" hangingPunct="1"/>
            <a:r>
              <a:rPr lang="en-GB" smtClean="0">
                <a:latin typeface="Arial" pitchFamily="34" charset="0"/>
              </a:rPr>
              <a:t>Dmitry Ivanovich Mendeleev (1834-1907), Russian chemist. Mendeleev (or Mendeleyev) was initially an indifferent student, but left college at the top of his class. After attending the 1st Karlsruhe Congress (1860), Mendeleyev worked on organising trends in atomic weights and valency. From this, he developed the first true periodic table of the elements (final version published in 1871). This contained some gaps, but as new elements were discovered to have the properties predicted by the table, Mendeleev became famous worldwide. This image was created on 1 June 1900.</a:t>
            </a:r>
          </a:p>
          <a:p>
            <a:pPr eaLnBrk="1" hangingPunct="1"/>
            <a:endParaRPr lang="en-GB" b="1" smtClean="0">
              <a:latin typeface="Arial" pitchFamily="34" charset="0"/>
            </a:endParaRPr>
          </a:p>
          <a:p>
            <a:pPr eaLnBrk="1" hangingPunct="1"/>
            <a:r>
              <a:rPr lang="en-GB" smtClean="0">
                <a:latin typeface="Arial" pitchFamily="34" charset="0"/>
              </a:rPr>
              <a:t>See the ‘</a:t>
            </a:r>
            <a:r>
              <a:rPr lang="en-GB" b="1" smtClean="0">
                <a:latin typeface="Arial" pitchFamily="34" charset="0"/>
              </a:rPr>
              <a:t>Trends in Group 2</a:t>
            </a:r>
            <a:r>
              <a:rPr lang="en-GB" smtClean="0">
                <a:latin typeface="Arial" pitchFamily="34" charset="0"/>
              </a:rPr>
              <a:t>’ presentation for more information about trends in properties.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0DBD93C1-8103-4E49-9E4C-8CE65F1216CF}" type="slidenum">
              <a:rPr lang="en-GB" sz="1200" smtClean="0">
                <a:solidFill>
                  <a:schemeClr val="tx1"/>
                </a:solidFill>
              </a:rPr>
              <a:pPr eaLnBrk="1" hangingPunct="1"/>
              <a:t>10</a:t>
            </a:fld>
            <a:endParaRPr lang="en-GB" sz="1200" smtClean="0">
              <a:solidFill>
                <a:schemeClr val="tx1"/>
              </a:solidFill>
            </a:endParaRPr>
          </a:p>
        </p:txBody>
      </p:sp>
      <p:sp>
        <p:nvSpPr>
          <p:cNvPr id="6246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2468" name="Rectangle 2"/>
          <p:cNvSpPr>
            <a:spLocks noRot="1" noChangeArrowheads="1" noTextEdit="1"/>
          </p:cNvSpPr>
          <p:nvPr>
            <p:ph type="sldImg"/>
          </p:nvPr>
        </p:nvSpPr>
        <p:spPr>
          <a:ln/>
        </p:spPr>
      </p:sp>
      <p:sp>
        <p:nvSpPr>
          <p:cNvPr id="62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2F6C7A2E-2CA8-4021-BB32-D6E7B022C960}" type="slidenum">
              <a:rPr lang="en-GB" sz="1200" smtClean="0">
                <a:solidFill>
                  <a:schemeClr val="tx1"/>
                </a:solidFill>
              </a:rPr>
              <a:pPr eaLnBrk="1" hangingPunct="1"/>
              <a:t>11</a:t>
            </a:fld>
            <a:endParaRPr lang="en-GB" sz="1200" smtClean="0">
              <a:solidFill>
                <a:schemeClr val="tx1"/>
              </a:solidFill>
            </a:endParaRPr>
          </a:p>
        </p:txBody>
      </p:sp>
      <p:sp>
        <p:nvSpPr>
          <p:cNvPr id="6349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3492" name="Rectangle 2"/>
          <p:cNvSpPr>
            <a:spLocks noRot="1" noChangeArrowheads="1" noTextEdit="1"/>
          </p:cNvSpPr>
          <p:nvPr>
            <p:ph type="sldImg"/>
          </p:nvPr>
        </p:nvSpPr>
        <p:spPr>
          <a:ln/>
        </p:spPr>
      </p:sp>
      <p:sp>
        <p:nvSpPr>
          <p:cNvPr id="634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Technically, the first ionization energy is the energy required to remove one mole of electrons from one mole of gaseous atoms. Successive ionization energies are those required to remove further moles of electrons.</a:t>
            </a:r>
          </a:p>
          <a:p>
            <a:pPr eaLnBrk="1" hangingPunct="1"/>
            <a:endParaRPr lang="en-GB" smtClean="0">
              <a:latin typeface="Arial" pitchFamily="34" charset="0"/>
            </a:endParaRPr>
          </a:p>
          <a:p>
            <a:pPr eaLnBrk="1" hangingPunct="1"/>
            <a:r>
              <a:rPr lang="en-GB" smtClean="0">
                <a:latin typeface="Arial" pitchFamily="34" charset="0"/>
              </a:rPr>
              <a:t>Students could be made aware that, at this level, ionization generally refers to the removal of electrons. The gain of electrons is generally discussed in terms of ‘electron affinity’.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D323A404-E6E0-4EDB-883F-B1666A3F7150}" type="slidenum">
              <a:rPr lang="en-GB" sz="1200" smtClean="0">
                <a:solidFill>
                  <a:schemeClr val="tx1"/>
                </a:solidFill>
              </a:rPr>
              <a:pPr eaLnBrk="1" hangingPunct="1"/>
              <a:t>12</a:t>
            </a:fld>
            <a:endParaRPr lang="en-GB" sz="1200" smtClean="0">
              <a:solidFill>
                <a:schemeClr val="tx1"/>
              </a:solidFill>
            </a:endParaRPr>
          </a:p>
        </p:txBody>
      </p:sp>
      <p:sp>
        <p:nvSpPr>
          <p:cNvPr id="6451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4516" name="Rectangle 2"/>
          <p:cNvSpPr>
            <a:spLocks noRot="1" noChangeArrowheads="1" noTextEdit="1"/>
          </p:cNvSpPr>
          <p:nvPr>
            <p:ph type="sldImg"/>
          </p:nvPr>
        </p:nvSpPr>
        <p:spPr>
          <a:ln/>
        </p:spPr>
      </p:sp>
      <p:sp>
        <p:nvSpPr>
          <p:cNvPr id="645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372D7A2A-CDD0-4841-9792-CA7590077182}" type="slidenum">
              <a:rPr lang="en-GB" sz="1200" smtClean="0">
                <a:solidFill>
                  <a:schemeClr val="tx1"/>
                </a:solidFill>
              </a:rPr>
              <a:pPr eaLnBrk="1" hangingPunct="1"/>
              <a:t>13</a:t>
            </a:fld>
            <a:endParaRPr lang="en-GB" sz="1200" smtClean="0">
              <a:solidFill>
                <a:schemeClr val="tx1"/>
              </a:solidFill>
            </a:endParaRPr>
          </a:p>
        </p:txBody>
      </p:sp>
      <p:sp>
        <p:nvSpPr>
          <p:cNvPr id="6553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5540" name="Rectangle 2"/>
          <p:cNvSpPr>
            <a:spLocks noRot="1" noChangeArrowheads="1" noTextEdit="1"/>
          </p:cNvSpPr>
          <p:nvPr>
            <p:ph type="sldImg"/>
          </p:nvPr>
        </p:nvSpPr>
        <p:spPr>
          <a:ln/>
        </p:spPr>
      </p:sp>
      <p:sp>
        <p:nvSpPr>
          <p:cNvPr id="655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61501B60-A8E6-45B3-A0CA-223815803EEC}" type="slidenum">
              <a:rPr lang="en-GB" sz="1200" smtClean="0">
                <a:solidFill>
                  <a:schemeClr val="tx1"/>
                </a:solidFill>
              </a:rPr>
              <a:pPr eaLnBrk="1" hangingPunct="1"/>
              <a:t>14</a:t>
            </a:fld>
            <a:endParaRPr lang="en-GB" sz="1200" smtClean="0">
              <a:solidFill>
                <a:schemeClr val="tx1"/>
              </a:solidFill>
            </a:endParaRPr>
          </a:p>
        </p:txBody>
      </p:sp>
      <p:sp>
        <p:nvSpPr>
          <p:cNvPr id="6656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6564" name="Rectangle 2"/>
          <p:cNvSpPr>
            <a:spLocks noRot="1" noChangeArrowheads="1" noTextEdit="1"/>
          </p:cNvSpPr>
          <p:nvPr>
            <p:ph type="sldImg"/>
          </p:nvPr>
        </p:nvSpPr>
        <p:spPr>
          <a:ln/>
        </p:spPr>
      </p:sp>
      <p:sp>
        <p:nvSpPr>
          <p:cNvPr id="66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878F9235-7547-470B-B576-5E7CFDEA1778}" type="slidenum">
              <a:rPr lang="en-GB" sz="1200" smtClean="0">
                <a:solidFill>
                  <a:schemeClr val="tx1"/>
                </a:solidFill>
              </a:rPr>
              <a:pPr eaLnBrk="1" hangingPunct="1"/>
              <a:t>15</a:t>
            </a:fld>
            <a:endParaRPr lang="en-GB" sz="1200" smtClean="0">
              <a:solidFill>
                <a:schemeClr val="tx1"/>
              </a:solidFill>
            </a:endParaRPr>
          </a:p>
        </p:txBody>
      </p:sp>
      <p:sp>
        <p:nvSpPr>
          <p:cNvPr id="6758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7588" name="Rectangle 2"/>
          <p:cNvSpPr>
            <a:spLocks noRot="1" noChangeArrowheads="1" noTextEdit="1"/>
          </p:cNvSpPr>
          <p:nvPr>
            <p:ph type="sldImg"/>
          </p:nvPr>
        </p:nvSpPr>
        <p:spPr>
          <a:ln/>
        </p:spPr>
      </p:sp>
      <p:sp>
        <p:nvSpPr>
          <p:cNvPr id="67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The blue line from Mg to Al appears horizontal but there is a slight increase in melting point, from 923K for Mg to 933K for Al. </a:t>
            </a:r>
          </a:p>
          <a:p>
            <a:pPr eaLnBrk="1" hangingPunct="1"/>
            <a:endParaRPr lang="en-GB" smtClean="0">
              <a:latin typeface="Arial" pitchFamily="34" charset="0"/>
            </a:endParaRPr>
          </a:p>
          <a:p>
            <a:pPr eaLnBrk="1" hangingPunct="1"/>
            <a:r>
              <a:rPr lang="en-GB" smtClean="0">
                <a:latin typeface="Arial" pitchFamily="34" charset="0"/>
              </a:rPr>
              <a:t>See the ‘</a:t>
            </a:r>
            <a:r>
              <a:rPr lang="en-GB" b="1" smtClean="0">
                <a:latin typeface="Arial" pitchFamily="34" charset="0"/>
              </a:rPr>
              <a:t>Bonding and Intermolecular Forces</a:t>
            </a:r>
            <a:r>
              <a:rPr lang="en-GB" smtClean="0">
                <a:latin typeface="Arial" pitchFamily="34" charset="0"/>
              </a:rPr>
              <a:t>’ presentation for more information about metallic bonding.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AF6A77ED-2D85-403E-B0D5-A0B8AE55F6DB}" type="slidenum">
              <a:rPr lang="en-GB" sz="1200" smtClean="0">
                <a:solidFill>
                  <a:schemeClr val="tx1"/>
                </a:solidFill>
              </a:rPr>
              <a:pPr eaLnBrk="1" hangingPunct="1"/>
              <a:t>16</a:t>
            </a:fld>
            <a:endParaRPr lang="en-GB" sz="1200" smtClean="0">
              <a:solidFill>
                <a:schemeClr val="tx1"/>
              </a:solidFill>
            </a:endParaRPr>
          </a:p>
        </p:txBody>
      </p:sp>
      <p:sp>
        <p:nvSpPr>
          <p:cNvPr id="6861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8612" name="Rectangle 2"/>
          <p:cNvSpPr>
            <a:spLocks noRo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D01F5E15-27C8-4B73-AC3B-32AF7DE119EC}" type="slidenum">
              <a:rPr lang="en-GB" sz="1200" smtClean="0">
                <a:solidFill>
                  <a:schemeClr val="tx1"/>
                </a:solidFill>
              </a:rPr>
              <a:pPr eaLnBrk="1" hangingPunct="1"/>
              <a:t>17</a:t>
            </a:fld>
            <a:endParaRPr lang="en-GB" sz="1200" smtClean="0">
              <a:solidFill>
                <a:schemeClr val="tx1"/>
              </a:solidFill>
            </a:endParaRPr>
          </a:p>
        </p:txBody>
      </p:sp>
      <p:sp>
        <p:nvSpPr>
          <p:cNvPr id="6963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9636" name="Rectangle 2"/>
          <p:cNvSpPr>
            <a:spLocks noRot="1" noChangeArrowheads="1" noTextEdit="1"/>
          </p:cNvSpPr>
          <p:nvPr>
            <p:ph type="sldImg"/>
          </p:nvPr>
        </p:nvSpPr>
        <p:spPr>
          <a:ln/>
        </p:spPr>
      </p:sp>
      <p:sp>
        <p:nvSpPr>
          <p:cNvPr id="69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See the ‘</a:t>
            </a:r>
            <a:r>
              <a:rPr lang="en-GB" b="1" smtClean="0">
                <a:latin typeface="Arial" pitchFamily="34" charset="0"/>
              </a:rPr>
              <a:t>Structure and Shape</a:t>
            </a:r>
            <a:r>
              <a:rPr lang="en-GB" smtClean="0">
                <a:latin typeface="Arial" pitchFamily="34" charset="0"/>
              </a:rPr>
              <a:t>’ presentation for more information about macromolecular structures in general and the structure of diamond in particular.</a:t>
            </a:r>
          </a:p>
          <a:p>
            <a:pPr eaLnBrk="1" hangingPunct="1"/>
            <a:r>
              <a:rPr lang="en-GB" smtClean="0">
                <a:latin typeface="Arial" pitchFamily="34" charset="0"/>
              </a:rPr>
              <a:t/>
            </a:r>
            <a:br>
              <a:rPr lang="en-GB" smtClean="0">
                <a:latin typeface="Arial" pitchFamily="34" charset="0"/>
              </a:rPr>
            </a:br>
            <a:r>
              <a:rPr lang="en-GB" smtClean="0">
                <a:latin typeface="Arial" pitchFamily="34" charset="0"/>
              </a:rPr>
              <a:t>Students could be reminded that silicon is neither a metal nor a non-metal but a metalloid.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82310CDE-F9A7-4CBC-8866-278495FF7737}" type="slidenum">
              <a:rPr lang="en-GB" sz="1200" smtClean="0">
                <a:solidFill>
                  <a:schemeClr val="tx1"/>
                </a:solidFill>
              </a:rPr>
              <a:pPr eaLnBrk="1" hangingPunct="1"/>
              <a:t>18</a:t>
            </a:fld>
            <a:endParaRPr lang="en-GB" sz="1200" smtClean="0">
              <a:solidFill>
                <a:schemeClr val="tx1"/>
              </a:solidFill>
            </a:endParaRPr>
          </a:p>
        </p:txBody>
      </p:sp>
      <p:sp>
        <p:nvSpPr>
          <p:cNvPr id="7065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70660" name="Rectangle 2"/>
          <p:cNvSpPr>
            <a:spLocks noRot="1" noChangeArrowheads="1" noTextEdit="1"/>
          </p:cNvSpPr>
          <p:nvPr>
            <p:ph type="sldImg"/>
          </p:nvPr>
        </p:nvSpPr>
        <p:spPr>
          <a:ln/>
        </p:spPr>
      </p:sp>
      <p:sp>
        <p:nvSpPr>
          <p:cNvPr id="70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See the ‘</a:t>
            </a:r>
            <a:r>
              <a:rPr lang="en-GB" b="1" smtClean="0">
                <a:latin typeface="Arial" pitchFamily="34" charset="0"/>
              </a:rPr>
              <a:t>Structure and Shape</a:t>
            </a:r>
            <a:r>
              <a:rPr lang="en-GB" smtClean="0">
                <a:latin typeface="Arial" pitchFamily="34" charset="0"/>
              </a:rPr>
              <a:t>’ presentation for more information about molecular structures, and the ‘</a:t>
            </a:r>
            <a:r>
              <a:rPr lang="en-GB" b="1" smtClean="0">
                <a:latin typeface="Arial" pitchFamily="34" charset="0"/>
              </a:rPr>
              <a:t>Bonding and Intermolecular Forces</a:t>
            </a:r>
            <a:r>
              <a:rPr lang="en-GB" smtClean="0">
                <a:latin typeface="Arial" pitchFamily="34" charset="0"/>
              </a:rPr>
              <a:t>’ presentation for more information about covalent bonds and van der Waals forces.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7BE38A86-B6DB-46EA-8F57-F6A8C1A40F08}" type="slidenum">
              <a:rPr lang="en-GB" sz="1200" smtClean="0">
                <a:solidFill>
                  <a:schemeClr val="tx1"/>
                </a:solidFill>
              </a:rPr>
              <a:pPr eaLnBrk="1" hangingPunct="1"/>
              <a:t>19</a:t>
            </a:fld>
            <a:endParaRPr lang="en-GB" sz="1200" smtClean="0">
              <a:solidFill>
                <a:schemeClr val="tx1"/>
              </a:solidFill>
            </a:endParaRPr>
          </a:p>
        </p:txBody>
      </p:sp>
      <p:sp>
        <p:nvSpPr>
          <p:cNvPr id="7168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71684" name="Rectangle 2"/>
          <p:cNvSpPr>
            <a:spLocks noRot="1" noChangeArrowheads="1" noTextEdit="1"/>
          </p:cNvSpPr>
          <p:nvPr>
            <p:ph type="sldImg"/>
          </p:nvPr>
        </p:nvSpPr>
        <p:spPr>
          <a:ln/>
        </p:spPr>
      </p:sp>
      <p:sp>
        <p:nvSpPr>
          <p:cNvPr id="71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Note that the size of the atoms of each element are approximately to scale relative to each other.</a:t>
            </a:r>
          </a:p>
          <a:p>
            <a:pPr eaLnBrk="1" hangingPunct="1"/>
            <a:endParaRPr lang="en-GB" smtClean="0">
              <a:latin typeface="Arial" pitchFamily="34" charset="0"/>
            </a:endParaRPr>
          </a:p>
          <a:p>
            <a:pPr eaLnBrk="1" hangingPunct="1"/>
            <a:r>
              <a:rPr lang="en-GB" smtClean="0">
                <a:latin typeface="Arial" pitchFamily="34" charset="0"/>
              </a:rPr>
              <a:t>See the ‘</a:t>
            </a:r>
            <a:r>
              <a:rPr lang="en-GB" b="1" smtClean="0">
                <a:latin typeface="Arial" pitchFamily="34" charset="0"/>
              </a:rPr>
              <a:t>Structure and Shape</a:t>
            </a:r>
            <a:r>
              <a:rPr lang="en-GB" smtClean="0">
                <a:latin typeface="Arial" pitchFamily="34" charset="0"/>
              </a:rPr>
              <a:t>’ presentation for more information about molecular structures, and the ‘</a:t>
            </a:r>
            <a:r>
              <a:rPr lang="en-GB" b="1" smtClean="0">
                <a:latin typeface="Arial" pitchFamily="34" charset="0"/>
              </a:rPr>
              <a:t>Bonding and Intermolecular Forces</a:t>
            </a:r>
            <a:r>
              <a:rPr lang="en-GB" smtClean="0">
                <a:latin typeface="Arial" pitchFamily="34" charset="0"/>
              </a:rPr>
              <a:t>’ presentation for more information about van der Waals forces.</a:t>
            </a:r>
          </a:p>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D31DD556-2E82-4A31-BA89-33C1437954FF}" type="slidenum">
              <a:rPr lang="en-GB" sz="1200" smtClean="0">
                <a:solidFill>
                  <a:schemeClr val="tx1"/>
                </a:solidFill>
              </a:rPr>
              <a:pPr eaLnBrk="1" hangingPunct="1"/>
              <a:t>2</a:t>
            </a:fld>
            <a:endParaRPr lang="en-GB" sz="1200" smtClean="0">
              <a:solidFill>
                <a:schemeClr val="tx1"/>
              </a:solidFill>
            </a:endParaRPr>
          </a:p>
        </p:txBody>
      </p:sp>
      <p:sp>
        <p:nvSpPr>
          <p:cNvPr id="5427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4276" name="Rectangle 2"/>
          <p:cNvSpPr>
            <a:spLocks noRot="1" noChangeArrowheads="1" noTextEdit="1"/>
          </p:cNvSpPr>
          <p:nvPr>
            <p:ph type="sldImg"/>
          </p:nvPr>
        </p:nvSpPr>
        <p:spPr>
          <a:ln/>
        </p:spPr>
      </p:sp>
      <p:sp>
        <p:nvSpPr>
          <p:cNvPr id="542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spcBef>
                <a:spcPct val="50000"/>
              </a:spcBef>
            </a:pPr>
            <a:r>
              <a:rPr lang="en-GB" smtClean="0">
                <a:latin typeface="Arial" pitchFamily="34" charset="0"/>
              </a:rPr>
              <a:t>Atomic radius is a very difficult quantity to measure directly because the electron cloud is not fixed in shape and size. Covalent or metallic radii are more commonly used and are sometimes referred to as the atomic radius. However, these radii also vary in different circumstances. A particular bond will have a slightly different length in different compounds containing that bond, due to the effect of the surrounding atoms. One way in which covalent radii can be determined is to measure the bond length in a variety of different compounds and compare the values. This introduces a further problem because covalent bonds in different compounds will have different degrees of ionic character. Ionic radius varies with the coordination number and spin state of the ion. An alternative way to determine atomic radii is to calculate them mathematically. This gives slightly different values to those obtained by observation.</a:t>
            </a:r>
          </a:p>
          <a:p>
            <a:pPr eaLnBrk="1" hangingPunct="1">
              <a:spcBef>
                <a:spcPct val="50000"/>
              </a:spcBef>
            </a:pPr>
            <a:endParaRPr lang="en-GB" smtClean="0">
              <a:latin typeface="Arial" pitchFamily="34" charset="0"/>
            </a:endParaRPr>
          </a:p>
          <a:p>
            <a:pPr eaLnBrk="1" hangingPunct="1">
              <a:spcBef>
                <a:spcPct val="50000"/>
              </a:spcBef>
            </a:pPr>
            <a:r>
              <a:rPr lang="en-GB" smtClean="0">
                <a:latin typeface="Arial" pitchFamily="34" charset="0"/>
              </a:rPr>
              <a:t>In this presentation, atomic radii used are calculated values. Data from www.webelements.com.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25A46500-A2B4-48E9-8DDA-53306F5AC19D}" type="slidenum">
              <a:rPr lang="en-GB" sz="1200" smtClean="0">
                <a:solidFill>
                  <a:schemeClr val="tx1"/>
                </a:solidFill>
              </a:rPr>
              <a:pPr eaLnBrk="1" hangingPunct="1"/>
              <a:t>20</a:t>
            </a:fld>
            <a:endParaRPr lang="en-GB" sz="1200" smtClean="0">
              <a:solidFill>
                <a:schemeClr val="tx1"/>
              </a:solidFill>
            </a:endParaRPr>
          </a:p>
        </p:txBody>
      </p:sp>
      <p:sp>
        <p:nvSpPr>
          <p:cNvPr id="7270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72708" name="Rectangle 2"/>
          <p:cNvSpPr>
            <a:spLocks noRot="1" noChangeArrowheads="1" noTextEdit="1"/>
          </p:cNvSpPr>
          <p:nvPr>
            <p:ph type="sldImg"/>
          </p:nvPr>
        </p:nvSpPr>
        <p:spPr>
          <a:ln/>
        </p:spPr>
      </p:sp>
      <p:sp>
        <p:nvSpPr>
          <p:cNvPr id="727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smtClean="0">
              <a:solidFill>
                <a:srgbClr val="010066"/>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88772128-F568-472E-BD34-4A11F6F5B3D2}" type="slidenum">
              <a:rPr lang="en-GB" sz="1200" smtClean="0">
                <a:solidFill>
                  <a:schemeClr val="tx1"/>
                </a:solidFill>
              </a:rPr>
              <a:pPr eaLnBrk="1" hangingPunct="1"/>
              <a:t>3</a:t>
            </a:fld>
            <a:endParaRPr lang="en-GB" sz="1200" smtClean="0">
              <a:solidFill>
                <a:schemeClr val="tx1"/>
              </a:solidFill>
            </a:endParaRPr>
          </a:p>
        </p:txBody>
      </p:sp>
      <p:sp>
        <p:nvSpPr>
          <p:cNvPr id="5529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6329B06B-3298-4DD6-A7B1-F26FD5BB34D3}" type="slidenum">
              <a:rPr lang="en-GB" sz="1200" smtClean="0">
                <a:solidFill>
                  <a:schemeClr val="tx1"/>
                </a:solidFill>
              </a:rPr>
              <a:pPr eaLnBrk="1" hangingPunct="1"/>
              <a:t>4</a:t>
            </a:fld>
            <a:endParaRPr lang="en-GB" sz="1200" smtClean="0">
              <a:solidFill>
                <a:schemeClr val="tx1"/>
              </a:solidFill>
            </a:endParaRPr>
          </a:p>
        </p:txBody>
      </p:sp>
      <p:sp>
        <p:nvSpPr>
          <p:cNvPr id="5632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6324" name="Rectangle 2"/>
          <p:cNvSpPr>
            <a:spLocks noRot="1" noChangeArrowheads="1" noTextEdit="1"/>
          </p:cNvSpPr>
          <p:nvPr>
            <p:ph type="sldImg"/>
          </p:nvPr>
        </p:nvSpPr>
        <p:spPr>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2CD75F16-A733-4AD2-875B-F6EB32D172F8}" type="slidenum">
              <a:rPr lang="en-GB" sz="1200" smtClean="0">
                <a:solidFill>
                  <a:schemeClr val="tx1"/>
                </a:solidFill>
              </a:rPr>
              <a:pPr eaLnBrk="1" hangingPunct="1"/>
              <a:t>5</a:t>
            </a:fld>
            <a:endParaRPr lang="en-GB" sz="1200" smtClean="0">
              <a:solidFill>
                <a:schemeClr val="tx1"/>
              </a:solidFill>
            </a:endParaRPr>
          </a:p>
        </p:txBody>
      </p:sp>
      <p:sp>
        <p:nvSpPr>
          <p:cNvPr id="5734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7348" name="Rectangle 2"/>
          <p:cNvSpPr>
            <a:spLocks noRot="1" noChangeArrowheads="1" noTextEdit="1"/>
          </p:cNvSpPr>
          <p:nvPr>
            <p:ph type="sldImg"/>
          </p:nvPr>
        </p:nvSpPr>
        <p:spPr>
          <a:ln/>
        </p:spPr>
      </p:sp>
      <p:sp>
        <p:nvSpPr>
          <p:cNvPr id="573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Observed values for covalent radii follow the same trend as the calculated values given here, apart from the value for argon. The covalent radius is half the covalent bond length. Argon does not normally form covalent bonds (it is monatomic) therefore either no value is given for argon or the value is anomalously high.</a:t>
            </a:r>
          </a:p>
          <a:p>
            <a:pPr eaLnBrk="1" hangingPunct="1"/>
            <a:endParaRPr lang="en-GB" smtClean="0">
              <a:latin typeface="Arial" pitchFamily="34" charset="0"/>
            </a:endParaRPr>
          </a:p>
          <a:p>
            <a:pPr eaLnBrk="1" hangingPunct="1"/>
            <a:r>
              <a:rPr lang="en-GB" smtClean="0">
                <a:latin typeface="Arial" pitchFamily="34" charset="0"/>
              </a:rPr>
              <a:t>Covalent bond lengths are:</a:t>
            </a:r>
          </a:p>
          <a:p>
            <a:pPr eaLnBrk="1" hangingPunct="1"/>
            <a:r>
              <a:rPr lang="en-GB" smtClean="0">
                <a:latin typeface="Arial" pitchFamily="34" charset="0"/>
              </a:rPr>
              <a:t>Na	0.166nm</a:t>
            </a:r>
          </a:p>
          <a:p>
            <a:pPr eaLnBrk="1" hangingPunct="1"/>
            <a:r>
              <a:rPr lang="en-GB" smtClean="0">
                <a:latin typeface="Arial" pitchFamily="34" charset="0"/>
              </a:rPr>
              <a:t>Mg	0.141nm</a:t>
            </a:r>
          </a:p>
          <a:p>
            <a:pPr eaLnBrk="1" hangingPunct="1"/>
            <a:r>
              <a:rPr lang="en-GB" smtClean="0">
                <a:latin typeface="Arial" pitchFamily="34" charset="0"/>
              </a:rPr>
              <a:t>Al	0.121nm</a:t>
            </a:r>
          </a:p>
          <a:p>
            <a:pPr eaLnBrk="1" hangingPunct="1"/>
            <a:r>
              <a:rPr lang="en-GB" smtClean="0">
                <a:latin typeface="Arial" pitchFamily="34" charset="0"/>
              </a:rPr>
              <a:t>Si	0.111nm</a:t>
            </a:r>
          </a:p>
          <a:p>
            <a:pPr eaLnBrk="1" hangingPunct="1"/>
            <a:r>
              <a:rPr lang="en-GB" smtClean="0">
                <a:latin typeface="Arial" pitchFamily="34" charset="0"/>
              </a:rPr>
              <a:t>P	0.107nm</a:t>
            </a:r>
          </a:p>
          <a:p>
            <a:pPr eaLnBrk="1" hangingPunct="1"/>
            <a:r>
              <a:rPr lang="en-GB" smtClean="0">
                <a:latin typeface="Arial" pitchFamily="34" charset="0"/>
              </a:rPr>
              <a:t>S	0.105nm</a:t>
            </a:r>
          </a:p>
          <a:p>
            <a:pPr eaLnBrk="1" hangingPunct="1"/>
            <a:r>
              <a:rPr lang="en-GB" smtClean="0">
                <a:latin typeface="Arial" pitchFamily="34" charset="0"/>
              </a:rPr>
              <a:t>Cl	0.102nm</a:t>
            </a:r>
          </a:p>
          <a:p>
            <a:pPr eaLnBrk="1" hangingPunct="1"/>
            <a:r>
              <a:rPr lang="en-GB" smtClean="0">
                <a:latin typeface="Arial" pitchFamily="34" charset="0"/>
              </a:rPr>
              <a:t>Ar	0.106nm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49C8636A-E3CE-4013-9FA6-6D1DCD06C13B}" type="slidenum">
              <a:rPr lang="en-GB" sz="1200" smtClean="0">
                <a:solidFill>
                  <a:schemeClr val="tx1"/>
                </a:solidFill>
              </a:rPr>
              <a:pPr eaLnBrk="1" hangingPunct="1"/>
              <a:t>6</a:t>
            </a:fld>
            <a:endParaRPr lang="en-GB" sz="1200" smtClean="0">
              <a:solidFill>
                <a:schemeClr val="tx1"/>
              </a:solidFill>
            </a:endParaRPr>
          </a:p>
        </p:txBody>
      </p:sp>
      <p:sp>
        <p:nvSpPr>
          <p:cNvPr id="5837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8372" name="Rectangle 2"/>
          <p:cNvSpPr>
            <a:spLocks noRot="1" noChangeArrowheads="1" noTextEdit="1"/>
          </p:cNvSpPr>
          <p:nvPr>
            <p:ph type="sldImg"/>
          </p:nvPr>
        </p:nvSpPr>
        <p:spPr>
          <a:ln/>
        </p:spPr>
      </p:sp>
      <p:sp>
        <p:nvSpPr>
          <p:cNvPr id="583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A226071C-7162-4889-B439-D5D39EB70C21}" type="slidenum">
              <a:rPr lang="en-GB" sz="1200" smtClean="0">
                <a:solidFill>
                  <a:schemeClr val="tx1"/>
                </a:solidFill>
              </a:rPr>
              <a:pPr eaLnBrk="1" hangingPunct="1"/>
              <a:t>7</a:t>
            </a:fld>
            <a:endParaRPr lang="en-GB" sz="1200" smtClean="0">
              <a:solidFill>
                <a:schemeClr val="tx1"/>
              </a:solidFill>
            </a:endParaRPr>
          </a:p>
        </p:txBody>
      </p:sp>
      <p:sp>
        <p:nvSpPr>
          <p:cNvPr id="5939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59396" name="Rectangle 2"/>
          <p:cNvSpPr>
            <a:spLocks noRot="1"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Teacher notes</a:t>
            </a:r>
          </a:p>
          <a:p>
            <a:pPr eaLnBrk="1" hangingPunct="1"/>
            <a:r>
              <a:rPr lang="en-GB" smtClean="0">
                <a:latin typeface="Arial" pitchFamily="34" charset="0"/>
              </a:rPr>
              <a:t>This animation only describes the shielding effect. In the final stage, each atom is portrayed as being of a similar size across the period because there is very little variation in shielding. It may be worth reminding students that, when the increase in nuclear charge is taken into account, atomic radius decreases across the period.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5B369C6E-2C22-46DC-A56A-12F49948ED64}" type="slidenum">
              <a:rPr lang="en-GB" sz="1200" smtClean="0">
                <a:solidFill>
                  <a:schemeClr val="tx1"/>
                </a:solidFill>
              </a:rPr>
              <a:pPr eaLnBrk="1" hangingPunct="1"/>
              <a:t>8</a:t>
            </a:fld>
            <a:endParaRPr lang="en-GB" sz="1200" smtClean="0">
              <a:solidFill>
                <a:schemeClr val="tx1"/>
              </a:solidFill>
            </a:endParaRPr>
          </a:p>
        </p:txBody>
      </p:sp>
      <p:sp>
        <p:nvSpPr>
          <p:cNvPr id="6041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0420" name="Rectangle 2"/>
          <p:cNvSpPr>
            <a:spLocks noRot="1" noChangeArrowheads="1" noTextEdit="1"/>
          </p:cNvSpPr>
          <p:nvPr>
            <p:ph type="sldImg"/>
          </p:nvPr>
        </p:nvSpPr>
        <p:spPr>
          <a:ln/>
        </p:spPr>
      </p:sp>
      <p:sp>
        <p:nvSpPr>
          <p:cNvPr id="60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fld id="{24B4AC33-793F-48EE-9A8F-A8E84E412777}" type="slidenum">
              <a:rPr lang="en-GB" sz="1200" smtClean="0">
                <a:solidFill>
                  <a:schemeClr val="tx1"/>
                </a:solidFill>
              </a:rPr>
              <a:pPr eaLnBrk="1" hangingPunct="1"/>
              <a:t>9</a:t>
            </a:fld>
            <a:endParaRPr lang="en-GB" sz="1200" smtClean="0">
              <a:solidFill>
                <a:schemeClr val="tx1"/>
              </a:solidFill>
            </a:endParaRPr>
          </a:p>
        </p:txBody>
      </p:sp>
      <p:sp>
        <p:nvSpPr>
          <p:cNvPr id="6144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1200" smtClean="0">
                <a:solidFill>
                  <a:schemeClr val="tx1"/>
                </a:solidFill>
              </a:rPr>
              <a:t>Boardworks AS Chemistry </a:t>
            </a:r>
          </a:p>
          <a:p>
            <a:r>
              <a:rPr lang="en-GB" sz="1200" smtClean="0">
                <a:solidFill>
                  <a:schemeClr val="tx1"/>
                </a:solidFill>
              </a:rPr>
              <a:t>Atomic Structure</a:t>
            </a:r>
          </a:p>
        </p:txBody>
      </p:sp>
      <p:sp>
        <p:nvSpPr>
          <p:cNvPr id="61444" name="Rectangle 2"/>
          <p:cNvSpPr>
            <a:spLocks noRot="1" noChangeArrowheads="1" noTextEdit="1"/>
          </p:cNvSpPr>
          <p:nvPr>
            <p:ph type="sldImg"/>
          </p:nvPr>
        </p:nvSpPr>
        <p:spPr>
          <a:ln/>
        </p:spPr>
      </p:sp>
      <p:sp>
        <p:nvSpPr>
          <p:cNvPr id="614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981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238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468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57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6647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207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6616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883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376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56199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69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2607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522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426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2532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5010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918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4903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1386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1399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649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496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151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86897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9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4232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1619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124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325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141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9947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6953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96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996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247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2181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30692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038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0427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4045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2951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359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811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703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516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4646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6513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582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3024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09156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766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19985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1449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391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53975"/>
            <a:ext cx="2116137"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2250" y="53975"/>
            <a:ext cx="6196013"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434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0764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648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_slide_trends_period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A19BD003-1B77-4DD0-9701-02BB56C396E2}"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34</a:t>
            </a:r>
          </a:p>
        </p:txBody>
      </p:sp>
      <p:sp>
        <p:nvSpPr>
          <p:cNvPr id="4"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5" name="Picture 5"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136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1551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1481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81867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0962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4844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8907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3424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845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039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719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53975"/>
            <a:ext cx="2116137"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2250" y="53975"/>
            <a:ext cx="6196013"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959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60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387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005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slide" Target="../slides/slide10.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slide" Target="../slides/slid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slide" Target="../slides/slid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19" Type="http://schemas.openxmlformats.org/officeDocument/2006/relationships/slide" Target="../slides/slide10.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slide" Target="../slides/slid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7.png"/><Relationship Id="rId10" Type="http://schemas.openxmlformats.org/officeDocument/2006/relationships/slideLayout" Target="../slideLayouts/slideLayout46.xml"/><Relationship Id="rId19" Type="http://schemas.openxmlformats.org/officeDocument/2006/relationships/slide" Target="../slides/slide10.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8.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9.png"/><Relationship Id="rId2" Type="http://schemas.openxmlformats.org/officeDocument/2006/relationships/slideLayout" Target="../slideLayouts/slideLayout62.xml"/><Relationship Id="rId16" Type="http://schemas.openxmlformats.org/officeDocument/2006/relationships/image" Target="../media/image4.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8.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8194" name="Picture 16" descr="contents_slide_atomic_structure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07" name="Text Box 7"/>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EDCD4AB2-9872-413C-ADCA-43B891630F08}"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1608" name="Text Box 8"/>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8197" name="Picture 9"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19" name="Rectangle 19">
            <a:hlinkClick r:id="rId18" action="ppaction://hlinksldjump"/>
          </p:cNvPr>
          <p:cNvSpPr>
            <a:spLocks noChangeArrowheads="1"/>
          </p:cNvSpPr>
          <p:nvPr userDrawn="1"/>
        </p:nvSpPr>
        <p:spPr bwMode="auto">
          <a:xfrm>
            <a:off x="2705100" y="3416300"/>
            <a:ext cx="3695700" cy="5080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1620" name="Rectangle 20">
            <a:hlinkClick r:id="" action="ppaction://noaction"/>
          </p:cNvPr>
          <p:cNvSpPr>
            <a:spLocks noChangeArrowheads="1"/>
          </p:cNvSpPr>
          <p:nvPr userDrawn="1"/>
        </p:nvSpPr>
        <p:spPr bwMode="auto">
          <a:xfrm>
            <a:off x="2527300" y="4559300"/>
            <a:ext cx="4076700" cy="4699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1621" name="Rectangle 21">
            <a:hlinkClick r:id="" action="ppaction://noaction"/>
          </p:cNvPr>
          <p:cNvSpPr>
            <a:spLocks noChangeArrowheads="1"/>
          </p:cNvSpPr>
          <p:nvPr userDrawn="1"/>
        </p:nvSpPr>
        <p:spPr bwMode="auto">
          <a:xfrm>
            <a:off x="2717800" y="5689600"/>
            <a:ext cx="3695700" cy="4826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9218" name="Picture 7" descr="contents_slide_atomic_structure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26" name="Text Box 2"/>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707E0823-8368-4AB3-8E6D-016D7BA152D2}"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2627"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9221" name="Picture 4"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32" name="Rectangle 8">
            <a:hlinkClick r:id="rId18" action="ppaction://hlinksldjump"/>
          </p:cNvPr>
          <p:cNvSpPr>
            <a:spLocks noChangeArrowheads="1"/>
          </p:cNvSpPr>
          <p:nvPr userDrawn="1"/>
        </p:nvSpPr>
        <p:spPr bwMode="auto">
          <a:xfrm>
            <a:off x="2463800" y="2298700"/>
            <a:ext cx="4203700" cy="4699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2633" name="Rectangle 9">
            <a:hlinkClick r:id="" action="ppaction://noaction"/>
          </p:cNvPr>
          <p:cNvSpPr>
            <a:spLocks noChangeArrowheads="1"/>
          </p:cNvSpPr>
          <p:nvPr userDrawn="1"/>
        </p:nvSpPr>
        <p:spPr bwMode="auto">
          <a:xfrm>
            <a:off x="2527300" y="4572000"/>
            <a:ext cx="4051300" cy="4826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2634" name="Rectangle 10">
            <a:hlinkClick r:id="" action="ppaction://noaction"/>
          </p:cNvPr>
          <p:cNvSpPr>
            <a:spLocks noChangeArrowheads="1"/>
          </p:cNvSpPr>
          <p:nvPr userDrawn="1"/>
        </p:nvSpPr>
        <p:spPr bwMode="auto">
          <a:xfrm>
            <a:off x="2717800" y="5702300"/>
            <a:ext cx="3695700" cy="4826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42" name="Picture 7" descr="contents_slide_atomic_structure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50" name="Text Box 2"/>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F55099EA-9E1E-409B-B226-A054CF8E9918}"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3651"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10245" name="Picture 4"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56" name="Rectangle 8">
            <a:hlinkClick r:id="rId18" action="ppaction://hlinksldjump"/>
          </p:cNvPr>
          <p:cNvSpPr>
            <a:spLocks noChangeArrowheads="1"/>
          </p:cNvSpPr>
          <p:nvPr userDrawn="1"/>
        </p:nvSpPr>
        <p:spPr bwMode="auto">
          <a:xfrm>
            <a:off x="2451100" y="2298700"/>
            <a:ext cx="42164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3657" name="Rectangle 9">
            <a:hlinkClick r:id="rId19" action="ppaction://hlinksldjump"/>
          </p:cNvPr>
          <p:cNvSpPr>
            <a:spLocks noChangeArrowheads="1"/>
          </p:cNvSpPr>
          <p:nvPr userDrawn="1"/>
        </p:nvSpPr>
        <p:spPr bwMode="auto">
          <a:xfrm>
            <a:off x="2705100" y="3416300"/>
            <a:ext cx="3708400" cy="5080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3658" name="Rectangle 10">
            <a:hlinkClick r:id="" action="ppaction://noaction"/>
          </p:cNvPr>
          <p:cNvSpPr>
            <a:spLocks noChangeArrowheads="1"/>
          </p:cNvSpPr>
          <p:nvPr userDrawn="1"/>
        </p:nvSpPr>
        <p:spPr bwMode="auto">
          <a:xfrm>
            <a:off x="2705100" y="5689600"/>
            <a:ext cx="37084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1266" name="Picture 7" descr="contents_slide_atomic_structure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74" name="Text Box 2"/>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A52050D7-5600-4B1A-83B2-13129C761313}"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4675"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11269" name="Picture 4" descr="forward_arrow_colour">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back_arrow_trans">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80" name="Rectangle 8">
            <a:hlinkClick r:id="rId18" action="ppaction://hlinksldjump"/>
          </p:cNvPr>
          <p:cNvSpPr>
            <a:spLocks noChangeArrowheads="1"/>
          </p:cNvSpPr>
          <p:nvPr userDrawn="1"/>
        </p:nvSpPr>
        <p:spPr bwMode="auto">
          <a:xfrm>
            <a:off x="2451100" y="2286000"/>
            <a:ext cx="42291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4681" name="Rectangle 9">
            <a:hlinkClick r:id="rId19" action="ppaction://hlinksldjump"/>
          </p:cNvPr>
          <p:cNvSpPr>
            <a:spLocks noChangeArrowheads="1"/>
          </p:cNvSpPr>
          <p:nvPr userDrawn="1"/>
        </p:nvSpPr>
        <p:spPr bwMode="auto">
          <a:xfrm>
            <a:off x="2705100" y="3441700"/>
            <a:ext cx="36957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
        <p:nvSpPr>
          <p:cNvPr id="924682" name="Rectangle 10">
            <a:hlinkClick r:id="" action="ppaction://noaction"/>
          </p:cNvPr>
          <p:cNvSpPr>
            <a:spLocks noChangeArrowheads="1"/>
          </p:cNvSpPr>
          <p:nvPr userDrawn="1"/>
        </p:nvSpPr>
        <p:spPr bwMode="auto">
          <a:xfrm>
            <a:off x="2527300" y="4546600"/>
            <a:ext cx="4064000" cy="495300"/>
          </a:xfrm>
          <a:prstGeom prst="rect">
            <a:avLst/>
          </a:prstGeom>
          <a:noFill/>
          <a:ln w="9525" algn="ctr">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2290" name="Picture 8" descr="slide bgroun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771"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57017107-7BD3-4E05-BEA4-EB63DE1A68C5}"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26</a:t>
            </a:r>
          </a:p>
        </p:txBody>
      </p:sp>
      <p:sp>
        <p:nvSpPr>
          <p:cNvPr id="928772"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12293" name="Picture 5"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Grp="1" noChangeArrowheads="1"/>
          </p:cNvSpPr>
          <p:nvPr>
            <p:ph type="title"/>
          </p:nvPr>
        </p:nvSpPr>
        <p:spPr bwMode="auto">
          <a:xfrm>
            <a:off x="222250" y="53975"/>
            <a:ext cx="724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3314" name="Picture 2" descr="slide bgroun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0019"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defRPr/>
            </a:pPr>
            <a:fld id="{A226C1E0-2FA4-4B9C-864A-51C18982449B}" type="slidenum">
              <a:rPr lang="en-GB" sz="1000">
                <a:solidFill>
                  <a:srgbClr val="5B0091"/>
                </a:solidFill>
                <a:latin typeface="Arial" charset="0"/>
                <a:cs typeface="Arial" charset="0"/>
              </a:rPr>
              <a:pPr algn="ctr">
                <a:defRPr/>
              </a:pPr>
              <a:t>‹#›</a:t>
            </a:fld>
            <a:r>
              <a:rPr lang="en-GB" sz="1000">
                <a:solidFill>
                  <a:srgbClr val="5B0091"/>
                </a:solidFill>
                <a:latin typeface="Arial" charset="0"/>
                <a:cs typeface="Arial" charset="0"/>
              </a:rPr>
              <a:t> of 34</a:t>
            </a:r>
          </a:p>
        </p:txBody>
      </p:sp>
      <p:sp>
        <p:nvSpPr>
          <p:cNvPr id="1110020"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2009</a:t>
            </a:r>
          </a:p>
        </p:txBody>
      </p:sp>
      <p:pic>
        <p:nvPicPr>
          <p:cNvPr id="13317" name="Picture 5"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Grp="1" noChangeArrowheads="1"/>
          </p:cNvSpPr>
          <p:nvPr>
            <p:ph type="title"/>
          </p:nvPr>
        </p:nvSpPr>
        <p:spPr bwMode="auto">
          <a:xfrm>
            <a:off x="222250" y="53975"/>
            <a:ext cx="724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3319" name="Picture 7" descr="forward_arrow_grey">
            <a:hlinkClick r:id="" action="ppaction://hlinkshowjump?jump=next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2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control" Target="../activeX/activeX6.xml"/><Relationship Id="rId1" Type="http://schemas.openxmlformats.org/officeDocument/2006/relationships/vmlDrawing" Target="../drawings/vmlDrawing6.vml"/><Relationship Id="rId5" Type="http://schemas.openxmlformats.org/officeDocument/2006/relationships/image" Target="../media/image3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control" Target="../activeX/activeX7.xml"/><Relationship Id="rId1" Type="http://schemas.openxmlformats.org/officeDocument/2006/relationships/vmlDrawing" Target="../drawings/vmlDrawing7.vml"/><Relationship Id="rId5" Type="http://schemas.openxmlformats.org/officeDocument/2006/relationships/image" Target="../media/image37.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2.xml"/><Relationship Id="rId7" Type="http://schemas.openxmlformats.org/officeDocument/2006/relationships/image" Target="../media/image1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5138" name="Picture 2" descr="mendele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1943100"/>
            <a:ext cx="266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p:nvPr>
        </p:nvSpPr>
        <p:spPr/>
        <p:txBody>
          <a:bodyPr/>
          <a:lstStyle/>
          <a:p>
            <a:pPr eaLnBrk="1" hangingPunct="1"/>
            <a:r>
              <a:rPr lang="en-GB" smtClean="0"/>
              <a:t>What is periodicity?</a:t>
            </a:r>
          </a:p>
        </p:txBody>
      </p:sp>
      <p:sp>
        <p:nvSpPr>
          <p:cNvPr id="38916" name="Text Box 4"/>
          <p:cNvSpPr txBox="1">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term </a:t>
            </a:r>
            <a:r>
              <a:rPr lang="en-GB" b="1">
                <a:solidFill>
                  <a:srgbClr val="FF6600"/>
                </a:solidFill>
              </a:rPr>
              <a:t>periodicity</a:t>
            </a:r>
            <a:r>
              <a:rPr lang="en-GB" b="1"/>
              <a:t> </a:t>
            </a:r>
            <a:r>
              <a:rPr lang="en-GB"/>
              <a:t>describes a repeating pattern in properties of elements across periods of the periodic table. </a:t>
            </a:r>
          </a:p>
        </p:txBody>
      </p:sp>
      <p:sp>
        <p:nvSpPr>
          <p:cNvPr id="1115141" name="Text Box 5"/>
          <p:cNvSpPr txBox="1">
            <a:spLocks noChangeArrowheads="1"/>
          </p:cNvSpPr>
          <p:nvPr/>
        </p:nvSpPr>
        <p:spPr bwMode="auto">
          <a:xfrm>
            <a:off x="563563" y="1854200"/>
            <a:ext cx="53467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Russian chemist Dmitry Mendeleev is credited with being the creator of the first version of the periodic table. He observed that when the elements are arranged in order of atomic mass, there are recurring patterns in certain properties.</a:t>
            </a:r>
          </a:p>
        </p:txBody>
      </p:sp>
      <p:sp>
        <p:nvSpPr>
          <p:cNvPr id="1115142" name="Text Box 6"/>
          <p:cNvSpPr txBox="1">
            <a:spLocks noChangeArrowheads="1"/>
          </p:cNvSpPr>
          <p:nvPr/>
        </p:nvSpPr>
        <p:spPr bwMode="auto">
          <a:xfrm>
            <a:off x="563563" y="4749800"/>
            <a:ext cx="55070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modern periodic table can be used</a:t>
            </a:r>
            <a:br>
              <a:rPr lang="en-GB"/>
            </a:br>
            <a:r>
              <a:rPr lang="en-GB"/>
              <a:t>to analyse trends in properties such as </a:t>
            </a:r>
            <a:r>
              <a:rPr lang="en-GB" b="1">
                <a:solidFill>
                  <a:srgbClr val="FF6600"/>
                </a:solidFill>
              </a:rPr>
              <a:t>atomic radius</a:t>
            </a:r>
            <a:r>
              <a:rPr lang="en-GB"/>
              <a:t> across periods and down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5141"/>
                                        </p:tgtEl>
                                        <p:attrNameLst>
                                          <p:attrName>style.visibility</p:attrName>
                                        </p:attrNameLst>
                                      </p:cBhvr>
                                      <p:to>
                                        <p:strVal val="visible"/>
                                      </p:to>
                                    </p:set>
                                    <p:animEffect transition="in" filter="dissolve">
                                      <p:cBhvr>
                                        <p:cTn id="7" dur="500"/>
                                        <p:tgtEl>
                                          <p:spTgt spid="1115141"/>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15138"/>
                                        </p:tgtEl>
                                        <p:attrNameLst>
                                          <p:attrName>style.visibility</p:attrName>
                                        </p:attrNameLst>
                                      </p:cBhvr>
                                      <p:to>
                                        <p:strVal val="visible"/>
                                      </p:to>
                                    </p:set>
                                    <p:animEffect transition="in" filter="wipe(up)">
                                      <p:cBhvr>
                                        <p:cTn id="11" dur="500"/>
                                        <p:tgtEl>
                                          <p:spTgt spid="11151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15142"/>
                                        </p:tgtEl>
                                        <p:attrNameLst>
                                          <p:attrName>style.visibility</p:attrName>
                                        </p:attrNameLst>
                                      </p:cBhvr>
                                      <p:to>
                                        <p:strVal val="visible"/>
                                      </p:to>
                                    </p:set>
                                    <p:animEffect transition="in" filter="dissolve">
                                      <p:cBhvr>
                                        <p:cTn id="16" dur="500"/>
                                        <p:tgtEl>
                                          <p:spTgt spid="111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41" grpId="0"/>
      <p:bldP spid="11151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lstStyle/>
          <a:p>
            <a:pPr eaLnBrk="1" hangingPunct="1"/>
            <a:r>
              <a:rPr lang="en-GB" smtClean="0"/>
              <a:t>Atomic radius: true or false?</a:t>
            </a:r>
          </a:p>
        </p:txBody>
      </p:sp>
    </p:spTree>
    <p:controls>
      <mc:AlternateContent xmlns:mc="http://schemas.openxmlformats.org/markup-compatibility/2006">
        <mc:Choice xmlns:v="urn:schemas-microsoft-com:vml" Requires="v">
          <p:control spid="4098"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GB" smtClean="0"/>
              <a:t>What is first ionization energy?</a:t>
            </a:r>
          </a:p>
        </p:txBody>
      </p:sp>
      <p:sp>
        <p:nvSpPr>
          <p:cNvPr id="45059" name="Text Box 3"/>
          <p:cNvSpPr txBox="1">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solidFill>
                  <a:srgbClr val="FF6600"/>
                </a:solidFill>
              </a:rPr>
              <a:t>Ionization</a:t>
            </a:r>
            <a:r>
              <a:rPr lang="en-GB"/>
              <a:t> is a process in which atoms lose or gain electrons and become ions. </a:t>
            </a:r>
          </a:p>
        </p:txBody>
      </p:sp>
      <p:sp>
        <p:nvSpPr>
          <p:cNvPr id="1137668" name="AutoShape 4"/>
          <p:cNvSpPr>
            <a:spLocks noChangeArrowheads="1"/>
          </p:cNvSpPr>
          <p:nvPr/>
        </p:nvSpPr>
        <p:spPr bwMode="auto">
          <a:xfrm>
            <a:off x="538163" y="1870075"/>
            <a:ext cx="8175625" cy="1652588"/>
          </a:xfrm>
          <a:prstGeom prst="roundRect">
            <a:avLst>
              <a:gd name="adj" fmla="val 7287"/>
            </a:avLst>
          </a:prstGeom>
          <a:solidFill>
            <a:srgbClr val="FFFFCC"/>
          </a:solidFill>
          <a:ln w="38100">
            <a:solidFill>
              <a:srgbClr val="FF6600"/>
            </a:solidFill>
            <a:round/>
            <a:headEnd/>
            <a:tailEnd/>
          </a:ln>
        </p:spPr>
        <p:txBody>
          <a:bodyPr wrap="none" anchor="ctr"/>
          <a:lstStyle/>
          <a:p>
            <a:pPr algn="ctr"/>
            <a:endParaRPr lang="en-GB"/>
          </a:p>
        </p:txBody>
      </p:sp>
      <p:sp>
        <p:nvSpPr>
          <p:cNvPr id="1137669" name="Text Box 5"/>
          <p:cNvSpPr txBox="1">
            <a:spLocks noChangeArrowheads="1"/>
          </p:cNvSpPr>
          <p:nvPr/>
        </p:nvSpPr>
        <p:spPr bwMode="auto">
          <a:xfrm>
            <a:off x="585788" y="1924050"/>
            <a:ext cx="8126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spcAft>
                <a:spcPct val="10000"/>
              </a:spcAft>
            </a:pPr>
            <a:r>
              <a:rPr lang="en-GB" b="1"/>
              <a:t>The </a:t>
            </a:r>
            <a:r>
              <a:rPr lang="en-GB" b="1">
                <a:solidFill>
                  <a:srgbClr val="FF6600"/>
                </a:solidFill>
              </a:rPr>
              <a:t>first ionization energy</a:t>
            </a:r>
            <a:r>
              <a:rPr lang="en-GB" b="1"/>
              <a:t> of an element is the energy required to </a:t>
            </a:r>
            <a:r>
              <a:rPr lang="en-GB" b="1" i="1"/>
              <a:t>remove</a:t>
            </a:r>
            <a:r>
              <a:rPr lang="en-GB" b="1"/>
              <a:t> one electron from a gaseous atom.</a:t>
            </a:r>
          </a:p>
        </p:txBody>
      </p:sp>
      <p:sp>
        <p:nvSpPr>
          <p:cNvPr id="1137670" name="Text Box 6"/>
          <p:cNvSpPr txBox="1">
            <a:spLocks noChangeArrowheads="1"/>
          </p:cNvSpPr>
          <p:nvPr/>
        </p:nvSpPr>
        <p:spPr bwMode="auto">
          <a:xfrm>
            <a:off x="563563" y="3887788"/>
            <a:ext cx="8139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first ionization energy is therefore a measure of the strength of the attraction between the outermost electrons and the nucleus.</a:t>
            </a:r>
          </a:p>
        </p:txBody>
      </p:sp>
      <p:sp>
        <p:nvSpPr>
          <p:cNvPr id="1137671" name="Text Box 7"/>
          <p:cNvSpPr txBox="1">
            <a:spLocks noChangeArrowheads="1"/>
          </p:cNvSpPr>
          <p:nvPr/>
        </p:nvSpPr>
        <p:spPr bwMode="auto">
          <a:xfrm>
            <a:off x="563563" y="5391150"/>
            <a:ext cx="7953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first ionization energies of the elements in periods 2 or 3 can give information about their electronic structure.</a:t>
            </a:r>
          </a:p>
        </p:txBody>
      </p:sp>
      <p:sp>
        <p:nvSpPr>
          <p:cNvPr id="1137672" name="Text Box 8"/>
          <p:cNvSpPr txBox="1">
            <a:spLocks noChangeArrowheads="1"/>
          </p:cNvSpPr>
          <p:nvPr/>
        </p:nvSpPr>
        <p:spPr bwMode="auto">
          <a:xfrm>
            <a:off x="3157538" y="2968625"/>
            <a:ext cx="2982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spcAft>
                <a:spcPct val="10000"/>
              </a:spcAft>
            </a:pPr>
            <a:r>
              <a:rPr lang="en-GB" b="1"/>
              <a:t>M(g)  →  M</a:t>
            </a:r>
            <a:r>
              <a:rPr lang="en-GB" b="1" baseline="30000"/>
              <a:t>+</a:t>
            </a:r>
            <a:r>
              <a:rPr lang="en-GB" b="1"/>
              <a:t>(g)  +  e</a:t>
            </a:r>
            <a:r>
              <a:rPr lang="en-GB" b="1" baseline="30000"/>
              <a:t>-</a:t>
            </a:r>
            <a:endParaRPr lang="en-GB" b="1">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7669"/>
                                        </p:tgtEl>
                                        <p:attrNameLst>
                                          <p:attrName>style.visibility</p:attrName>
                                        </p:attrNameLst>
                                      </p:cBhvr>
                                      <p:to>
                                        <p:strVal val="visible"/>
                                      </p:to>
                                    </p:set>
                                    <p:animEffect transition="in" filter="wipe(left)">
                                      <p:cBhvr>
                                        <p:cTn id="7" dur="500"/>
                                        <p:tgtEl>
                                          <p:spTgt spid="113766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7672"/>
                                        </p:tgtEl>
                                        <p:attrNameLst>
                                          <p:attrName>style.visibility</p:attrName>
                                        </p:attrNameLst>
                                      </p:cBhvr>
                                      <p:to>
                                        <p:strVal val="visible"/>
                                      </p:to>
                                    </p:set>
                                    <p:animEffect transition="in" filter="wipe(left)">
                                      <p:cBhvr>
                                        <p:cTn id="10" dur="500"/>
                                        <p:tgtEl>
                                          <p:spTgt spid="113767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37668"/>
                                        </p:tgtEl>
                                        <p:attrNameLst>
                                          <p:attrName>style.visibility</p:attrName>
                                        </p:attrNameLst>
                                      </p:cBhvr>
                                      <p:to>
                                        <p:strVal val="visible"/>
                                      </p:to>
                                    </p:set>
                                    <p:animEffect transition="in" filter="wipe(left)">
                                      <p:cBhvr>
                                        <p:cTn id="13" dur="500"/>
                                        <p:tgtEl>
                                          <p:spTgt spid="11376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37670"/>
                                        </p:tgtEl>
                                        <p:attrNameLst>
                                          <p:attrName>style.visibility</p:attrName>
                                        </p:attrNameLst>
                                      </p:cBhvr>
                                      <p:to>
                                        <p:strVal val="visible"/>
                                      </p:to>
                                    </p:set>
                                    <p:animEffect transition="in" filter="dissolve">
                                      <p:cBhvr>
                                        <p:cTn id="18" dur="500"/>
                                        <p:tgtEl>
                                          <p:spTgt spid="11376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37671"/>
                                        </p:tgtEl>
                                        <p:attrNameLst>
                                          <p:attrName>style.visibility</p:attrName>
                                        </p:attrNameLst>
                                      </p:cBhvr>
                                      <p:to>
                                        <p:strVal val="visible"/>
                                      </p:to>
                                    </p:set>
                                    <p:animEffect transition="in" filter="dissolve">
                                      <p:cBhvr>
                                        <p:cTn id="23" dur="500"/>
                                        <p:tgtEl>
                                          <p:spTgt spid="1137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68" grpId="0" animBg="1"/>
      <p:bldP spid="1137669" grpId="0"/>
      <p:bldP spid="1137670" grpId="0"/>
      <p:bldP spid="1137671" grpId="0"/>
      <p:bldP spid="113767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lstStyle/>
          <a:p>
            <a:pPr eaLnBrk="1" hangingPunct="1"/>
            <a:r>
              <a:rPr lang="en-GB" smtClean="0"/>
              <a:t>Plot of the first ionization energies</a:t>
            </a:r>
          </a:p>
        </p:txBody>
      </p:sp>
    </p:spTree>
    <p:controls>
      <mc:AlternateContent xmlns:mc="http://schemas.openxmlformats.org/markup-compatibility/2006">
        <mc:Choice xmlns:v="urn:schemas-microsoft-com:vml" Requires="v">
          <p:control spid="5122"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1762" name="Picture 2" descr="7_IE_static_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552450"/>
            <a:ext cx="3694113"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idx="4294967295"/>
          </p:nvPr>
        </p:nvSpPr>
        <p:spPr/>
        <p:txBody>
          <a:bodyPr/>
          <a:lstStyle/>
          <a:p>
            <a:pPr eaLnBrk="1" hangingPunct="1"/>
            <a:r>
              <a:rPr lang="en-GB" smtClean="0"/>
              <a:t>General trend in first ionization energy</a:t>
            </a:r>
          </a:p>
        </p:txBody>
      </p:sp>
      <p:sp>
        <p:nvSpPr>
          <p:cNvPr id="46084" name="Text Box 4"/>
          <p:cNvSpPr txBox="1">
            <a:spLocks noChangeArrowheads="1"/>
          </p:cNvSpPr>
          <p:nvPr/>
        </p:nvSpPr>
        <p:spPr bwMode="auto">
          <a:xfrm>
            <a:off x="563563" y="784225"/>
            <a:ext cx="34496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There is a </a:t>
            </a:r>
            <a:r>
              <a:rPr lang="en-GB" b="1"/>
              <a:t>general increase</a:t>
            </a:r>
            <a:r>
              <a:rPr lang="en-GB"/>
              <a:t> in the first ionization energies across period 3.</a:t>
            </a:r>
          </a:p>
        </p:txBody>
      </p:sp>
      <p:sp>
        <p:nvSpPr>
          <p:cNvPr id="1141765" name="Text Box 5"/>
          <p:cNvSpPr txBox="1">
            <a:spLocks noChangeArrowheads="1"/>
          </p:cNvSpPr>
          <p:nvPr/>
        </p:nvSpPr>
        <p:spPr bwMode="auto">
          <a:xfrm>
            <a:off x="563563" y="5095875"/>
            <a:ext cx="8212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greater attraction between the nucleus and the outermost electrons means that more energy is required to remove an electron.</a:t>
            </a:r>
          </a:p>
        </p:txBody>
      </p:sp>
      <p:sp>
        <p:nvSpPr>
          <p:cNvPr id="1141766" name="Text Box 6"/>
          <p:cNvSpPr txBox="1">
            <a:spLocks noChangeArrowheads="1"/>
          </p:cNvSpPr>
          <p:nvPr/>
        </p:nvSpPr>
        <p:spPr bwMode="auto">
          <a:xfrm>
            <a:off x="4975225" y="3478213"/>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Na</a:t>
            </a:r>
          </a:p>
        </p:txBody>
      </p:sp>
      <p:sp>
        <p:nvSpPr>
          <p:cNvPr id="1141767" name="Text Box 7"/>
          <p:cNvSpPr txBox="1">
            <a:spLocks noChangeArrowheads="1"/>
          </p:cNvSpPr>
          <p:nvPr/>
        </p:nvSpPr>
        <p:spPr bwMode="auto">
          <a:xfrm>
            <a:off x="5445125" y="34782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Mg</a:t>
            </a:r>
          </a:p>
        </p:txBody>
      </p:sp>
      <p:sp>
        <p:nvSpPr>
          <p:cNvPr id="1141768" name="Text Box 8"/>
          <p:cNvSpPr txBox="1">
            <a:spLocks noChangeArrowheads="1"/>
          </p:cNvSpPr>
          <p:nvPr/>
        </p:nvSpPr>
        <p:spPr bwMode="auto">
          <a:xfrm>
            <a:off x="5965825" y="3478213"/>
            <a:ext cx="411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Al</a:t>
            </a:r>
          </a:p>
        </p:txBody>
      </p:sp>
      <p:sp>
        <p:nvSpPr>
          <p:cNvPr id="1141769" name="Text Box 9"/>
          <p:cNvSpPr txBox="1">
            <a:spLocks noChangeArrowheads="1"/>
          </p:cNvSpPr>
          <p:nvPr/>
        </p:nvSpPr>
        <p:spPr bwMode="auto">
          <a:xfrm>
            <a:off x="6461125" y="3478213"/>
            <a:ext cx="411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Si</a:t>
            </a:r>
          </a:p>
        </p:txBody>
      </p:sp>
      <p:sp>
        <p:nvSpPr>
          <p:cNvPr id="1141770" name="Text Box 10"/>
          <p:cNvSpPr txBox="1">
            <a:spLocks noChangeArrowheads="1"/>
          </p:cNvSpPr>
          <p:nvPr/>
        </p:nvSpPr>
        <p:spPr bwMode="auto">
          <a:xfrm>
            <a:off x="6956425" y="3478213"/>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P</a:t>
            </a:r>
          </a:p>
        </p:txBody>
      </p:sp>
      <p:sp>
        <p:nvSpPr>
          <p:cNvPr id="1141771" name="Text Box 11"/>
          <p:cNvSpPr txBox="1">
            <a:spLocks noChangeArrowheads="1"/>
          </p:cNvSpPr>
          <p:nvPr/>
        </p:nvSpPr>
        <p:spPr bwMode="auto">
          <a:xfrm>
            <a:off x="7426325" y="3478213"/>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S</a:t>
            </a:r>
          </a:p>
        </p:txBody>
      </p:sp>
      <p:sp>
        <p:nvSpPr>
          <p:cNvPr id="1141772" name="Text Box 12"/>
          <p:cNvSpPr txBox="1">
            <a:spLocks noChangeArrowheads="1"/>
          </p:cNvSpPr>
          <p:nvPr/>
        </p:nvSpPr>
        <p:spPr bwMode="auto">
          <a:xfrm>
            <a:off x="7883525" y="3478213"/>
            <a:ext cx="42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Cl</a:t>
            </a:r>
          </a:p>
        </p:txBody>
      </p:sp>
      <p:sp>
        <p:nvSpPr>
          <p:cNvPr id="1141773" name="Text Box 13"/>
          <p:cNvSpPr txBox="1">
            <a:spLocks noChangeArrowheads="1"/>
          </p:cNvSpPr>
          <p:nvPr/>
        </p:nvSpPr>
        <p:spPr bwMode="auto">
          <a:xfrm>
            <a:off x="8353425" y="34782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Ar</a:t>
            </a:r>
          </a:p>
        </p:txBody>
      </p:sp>
      <p:sp>
        <p:nvSpPr>
          <p:cNvPr id="1141774" name="Text Box 14"/>
          <p:cNvSpPr txBox="1">
            <a:spLocks noChangeArrowheads="1"/>
          </p:cNvSpPr>
          <p:nvPr/>
        </p:nvSpPr>
        <p:spPr bwMode="auto">
          <a:xfrm>
            <a:off x="6232525" y="3871913"/>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b="1"/>
              <a:t>element</a:t>
            </a:r>
          </a:p>
        </p:txBody>
      </p:sp>
      <p:sp>
        <p:nvSpPr>
          <p:cNvPr id="1141775" name="Text Box 15"/>
          <p:cNvSpPr txBox="1">
            <a:spLocks noChangeArrowheads="1"/>
          </p:cNvSpPr>
          <p:nvPr/>
        </p:nvSpPr>
        <p:spPr bwMode="auto">
          <a:xfrm>
            <a:off x="4605338" y="32623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400</a:t>
            </a:r>
          </a:p>
        </p:txBody>
      </p:sp>
      <p:sp>
        <p:nvSpPr>
          <p:cNvPr id="1141776" name="Text Box 16"/>
          <p:cNvSpPr txBox="1">
            <a:spLocks noChangeArrowheads="1"/>
          </p:cNvSpPr>
          <p:nvPr/>
        </p:nvSpPr>
        <p:spPr bwMode="auto">
          <a:xfrm>
            <a:off x="4605338" y="28559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600</a:t>
            </a:r>
          </a:p>
        </p:txBody>
      </p:sp>
      <p:sp>
        <p:nvSpPr>
          <p:cNvPr id="1141777" name="Text Box 17"/>
          <p:cNvSpPr txBox="1">
            <a:spLocks noChangeArrowheads="1"/>
          </p:cNvSpPr>
          <p:nvPr/>
        </p:nvSpPr>
        <p:spPr bwMode="auto">
          <a:xfrm>
            <a:off x="4605338" y="24495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800</a:t>
            </a:r>
          </a:p>
        </p:txBody>
      </p:sp>
      <p:sp>
        <p:nvSpPr>
          <p:cNvPr id="1141778" name="Text Box 18"/>
          <p:cNvSpPr txBox="1">
            <a:spLocks noChangeArrowheads="1"/>
          </p:cNvSpPr>
          <p:nvPr/>
        </p:nvSpPr>
        <p:spPr bwMode="auto">
          <a:xfrm>
            <a:off x="4464050" y="20431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1000</a:t>
            </a:r>
          </a:p>
        </p:txBody>
      </p:sp>
      <p:sp>
        <p:nvSpPr>
          <p:cNvPr id="1141779" name="Text Box 19"/>
          <p:cNvSpPr txBox="1">
            <a:spLocks noChangeArrowheads="1"/>
          </p:cNvSpPr>
          <p:nvPr/>
        </p:nvSpPr>
        <p:spPr bwMode="auto">
          <a:xfrm>
            <a:off x="4464050" y="16367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1200</a:t>
            </a:r>
          </a:p>
        </p:txBody>
      </p:sp>
      <p:sp>
        <p:nvSpPr>
          <p:cNvPr id="1141780" name="Text Box 20"/>
          <p:cNvSpPr txBox="1">
            <a:spLocks noChangeArrowheads="1"/>
          </p:cNvSpPr>
          <p:nvPr/>
        </p:nvSpPr>
        <p:spPr bwMode="auto">
          <a:xfrm>
            <a:off x="4464050" y="12303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1400</a:t>
            </a:r>
          </a:p>
        </p:txBody>
      </p:sp>
      <p:sp>
        <p:nvSpPr>
          <p:cNvPr id="1141781" name="Text Box 21"/>
          <p:cNvSpPr txBox="1">
            <a:spLocks noChangeArrowheads="1"/>
          </p:cNvSpPr>
          <p:nvPr/>
        </p:nvSpPr>
        <p:spPr bwMode="auto">
          <a:xfrm>
            <a:off x="4464050" y="8239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1600</a:t>
            </a:r>
          </a:p>
        </p:txBody>
      </p:sp>
      <p:sp>
        <p:nvSpPr>
          <p:cNvPr id="1141782" name="Text Box 22"/>
          <p:cNvSpPr txBox="1">
            <a:spLocks noChangeArrowheads="1"/>
          </p:cNvSpPr>
          <p:nvPr/>
        </p:nvSpPr>
        <p:spPr bwMode="auto">
          <a:xfrm rot="-5400000">
            <a:off x="2783682" y="2024856"/>
            <a:ext cx="2681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sz="2000" b="1"/>
              <a:t>ionization energy (kJ</a:t>
            </a:r>
            <a:r>
              <a:rPr lang="en-GB" sz="1000" b="1"/>
              <a:t> </a:t>
            </a:r>
            <a:r>
              <a:rPr lang="en-GB" sz="2000" b="1"/>
              <a:t>mol</a:t>
            </a:r>
            <a:r>
              <a:rPr lang="en-GB" sz="2000" b="1" baseline="30000"/>
              <a:t>-1</a:t>
            </a:r>
            <a:r>
              <a:rPr lang="en-GB" sz="2000" b="1"/>
              <a:t>)</a:t>
            </a:r>
          </a:p>
        </p:txBody>
      </p:sp>
      <p:grpSp>
        <p:nvGrpSpPr>
          <p:cNvPr id="2" name="Group 23"/>
          <p:cNvGrpSpPr>
            <a:grpSpLocks/>
          </p:cNvGrpSpPr>
          <p:nvPr/>
        </p:nvGrpSpPr>
        <p:grpSpPr bwMode="auto">
          <a:xfrm>
            <a:off x="563563" y="2566988"/>
            <a:ext cx="6913562" cy="2298700"/>
            <a:chOff x="355" y="1561"/>
            <a:chExt cx="4355" cy="1448"/>
          </a:xfrm>
        </p:grpSpPr>
        <p:sp>
          <p:nvSpPr>
            <p:cNvPr id="46104" name="Text Box 24"/>
            <p:cNvSpPr txBox="1">
              <a:spLocks noChangeArrowheads="1"/>
            </p:cNvSpPr>
            <p:nvPr/>
          </p:nvSpPr>
          <p:spPr bwMode="auto">
            <a:xfrm>
              <a:off x="355" y="1561"/>
              <a:ext cx="19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Across period 3, the proton number increases but the amount of shielding does not change</a:t>
              </a:r>
            </a:p>
          </p:txBody>
        </p:sp>
        <p:sp>
          <p:nvSpPr>
            <p:cNvPr id="46105" name="Text Box 25"/>
            <p:cNvSpPr txBox="1">
              <a:spLocks noChangeArrowheads="1"/>
            </p:cNvSpPr>
            <p:nvPr/>
          </p:nvSpPr>
          <p:spPr bwMode="auto">
            <a:xfrm>
              <a:off x="355" y="2721"/>
              <a:ext cx="4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effective nuclear charge</a:t>
              </a:r>
              <a:r>
                <a:rPr lang="en-GB" b="1">
                  <a:solidFill>
                    <a:srgbClr val="FF6600"/>
                  </a:solidFill>
                </a:rPr>
                <a:t> </a:t>
              </a:r>
              <a:r>
                <a:rPr lang="en-GB"/>
                <a:t>therefore </a:t>
              </a:r>
              <a:r>
                <a:rPr lang="en-GB" b="1"/>
                <a:t>increases</a:t>
              </a:r>
              <a:r>
                <a:rPr lang="en-GB"/>
                <a:t>.</a:t>
              </a:r>
            </a:p>
          </p:txBody>
        </p:sp>
        <p:sp>
          <p:nvSpPr>
            <p:cNvPr id="46106" name="Text Box 26"/>
            <p:cNvSpPr txBox="1">
              <a:spLocks noChangeArrowheads="1"/>
            </p:cNvSpPr>
            <p:nvPr/>
          </p:nvSpPr>
          <p:spPr bwMode="auto">
            <a:xfrm>
              <a:off x="1830" y="2481"/>
              <a:ext cx="11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significantly.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41762"/>
                                        </p:tgtEl>
                                        <p:attrNameLst>
                                          <p:attrName>style.visibility</p:attrName>
                                        </p:attrNameLst>
                                      </p:cBhvr>
                                      <p:to>
                                        <p:strVal val="visible"/>
                                      </p:to>
                                    </p:set>
                                    <p:animEffect transition="in" filter="wipe(left)">
                                      <p:cBhvr>
                                        <p:cTn id="7" dur="500"/>
                                        <p:tgtEl>
                                          <p:spTgt spid="114176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1766"/>
                                        </p:tgtEl>
                                        <p:attrNameLst>
                                          <p:attrName>style.visibility</p:attrName>
                                        </p:attrNameLst>
                                      </p:cBhvr>
                                      <p:to>
                                        <p:strVal val="visible"/>
                                      </p:to>
                                    </p:set>
                                    <p:animEffect transition="in" filter="wipe(left)">
                                      <p:cBhvr>
                                        <p:cTn id="10" dur="500"/>
                                        <p:tgtEl>
                                          <p:spTgt spid="114176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41767"/>
                                        </p:tgtEl>
                                        <p:attrNameLst>
                                          <p:attrName>style.visibility</p:attrName>
                                        </p:attrNameLst>
                                      </p:cBhvr>
                                      <p:to>
                                        <p:strVal val="visible"/>
                                      </p:to>
                                    </p:set>
                                    <p:animEffect transition="in" filter="wipe(left)">
                                      <p:cBhvr>
                                        <p:cTn id="13" dur="500"/>
                                        <p:tgtEl>
                                          <p:spTgt spid="114176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41768"/>
                                        </p:tgtEl>
                                        <p:attrNameLst>
                                          <p:attrName>style.visibility</p:attrName>
                                        </p:attrNameLst>
                                      </p:cBhvr>
                                      <p:to>
                                        <p:strVal val="visible"/>
                                      </p:to>
                                    </p:set>
                                    <p:animEffect transition="in" filter="wipe(left)">
                                      <p:cBhvr>
                                        <p:cTn id="16" dur="500"/>
                                        <p:tgtEl>
                                          <p:spTgt spid="11417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41769"/>
                                        </p:tgtEl>
                                        <p:attrNameLst>
                                          <p:attrName>style.visibility</p:attrName>
                                        </p:attrNameLst>
                                      </p:cBhvr>
                                      <p:to>
                                        <p:strVal val="visible"/>
                                      </p:to>
                                    </p:set>
                                    <p:animEffect transition="in" filter="wipe(left)">
                                      <p:cBhvr>
                                        <p:cTn id="19" dur="500"/>
                                        <p:tgtEl>
                                          <p:spTgt spid="114176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41770"/>
                                        </p:tgtEl>
                                        <p:attrNameLst>
                                          <p:attrName>style.visibility</p:attrName>
                                        </p:attrNameLst>
                                      </p:cBhvr>
                                      <p:to>
                                        <p:strVal val="visible"/>
                                      </p:to>
                                    </p:set>
                                    <p:animEffect transition="in" filter="wipe(left)">
                                      <p:cBhvr>
                                        <p:cTn id="22" dur="500"/>
                                        <p:tgtEl>
                                          <p:spTgt spid="11417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41771"/>
                                        </p:tgtEl>
                                        <p:attrNameLst>
                                          <p:attrName>style.visibility</p:attrName>
                                        </p:attrNameLst>
                                      </p:cBhvr>
                                      <p:to>
                                        <p:strVal val="visible"/>
                                      </p:to>
                                    </p:set>
                                    <p:animEffect transition="in" filter="wipe(left)">
                                      <p:cBhvr>
                                        <p:cTn id="25" dur="500"/>
                                        <p:tgtEl>
                                          <p:spTgt spid="114177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41772"/>
                                        </p:tgtEl>
                                        <p:attrNameLst>
                                          <p:attrName>style.visibility</p:attrName>
                                        </p:attrNameLst>
                                      </p:cBhvr>
                                      <p:to>
                                        <p:strVal val="visible"/>
                                      </p:to>
                                    </p:set>
                                    <p:animEffect transition="in" filter="wipe(left)">
                                      <p:cBhvr>
                                        <p:cTn id="28" dur="500"/>
                                        <p:tgtEl>
                                          <p:spTgt spid="114177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41773"/>
                                        </p:tgtEl>
                                        <p:attrNameLst>
                                          <p:attrName>style.visibility</p:attrName>
                                        </p:attrNameLst>
                                      </p:cBhvr>
                                      <p:to>
                                        <p:strVal val="visible"/>
                                      </p:to>
                                    </p:set>
                                    <p:animEffect transition="in" filter="wipe(left)">
                                      <p:cBhvr>
                                        <p:cTn id="31" dur="500"/>
                                        <p:tgtEl>
                                          <p:spTgt spid="114177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41774"/>
                                        </p:tgtEl>
                                        <p:attrNameLst>
                                          <p:attrName>style.visibility</p:attrName>
                                        </p:attrNameLst>
                                      </p:cBhvr>
                                      <p:to>
                                        <p:strVal val="visible"/>
                                      </p:to>
                                    </p:set>
                                    <p:animEffect transition="in" filter="wipe(left)">
                                      <p:cBhvr>
                                        <p:cTn id="34" dur="500"/>
                                        <p:tgtEl>
                                          <p:spTgt spid="114177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1775"/>
                                        </p:tgtEl>
                                        <p:attrNameLst>
                                          <p:attrName>style.visibility</p:attrName>
                                        </p:attrNameLst>
                                      </p:cBhvr>
                                      <p:to>
                                        <p:strVal val="visible"/>
                                      </p:to>
                                    </p:set>
                                    <p:animEffect transition="in" filter="wipe(left)">
                                      <p:cBhvr>
                                        <p:cTn id="37" dur="500"/>
                                        <p:tgtEl>
                                          <p:spTgt spid="11417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41776"/>
                                        </p:tgtEl>
                                        <p:attrNameLst>
                                          <p:attrName>style.visibility</p:attrName>
                                        </p:attrNameLst>
                                      </p:cBhvr>
                                      <p:to>
                                        <p:strVal val="visible"/>
                                      </p:to>
                                    </p:set>
                                    <p:animEffect transition="in" filter="wipe(left)">
                                      <p:cBhvr>
                                        <p:cTn id="40" dur="500"/>
                                        <p:tgtEl>
                                          <p:spTgt spid="114177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41777"/>
                                        </p:tgtEl>
                                        <p:attrNameLst>
                                          <p:attrName>style.visibility</p:attrName>
                                        </p:attrNameLst>
                                      </p:cBhvr>
                                      <p:to>
                                        <p:strVal val="visible"/>
                                      </p:to>
                                    </p:set>
                                    <p:animEffect transition="in" filter="wipe(left)">
                                      <p:cBhvr>
                                        <p:cTn id="43" dur="500"/>
                                        <p:tgtEl>
                                          <p:spTgt spid="11417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41778"/>
                                        </p:tgtEl>
                                        <p:attrNameLst>
                                          <p:attrName>style.visibility</p:attrName>
                                        </p:attrNameLst>
                                      </p:cBhvr>
                                      <p:to>
                                        <p:strVal val="visible"/>
                                      </p:to>
                                    </p:set>
                                    <p:animEffect transition="in" filter="wipe(left)">
                                      <p:cBhvr>
                                        <p:cTn id="46" dur="500"/>
                                        <p:tgtEl>
                                          <p:spTgt spid="114177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41779"/>
                                        </p:tgtEl>
                                        <p:attrNameLst>
                                          <p:attrName>style.visibility</p:attrName>
                                        </p:attrNameLst>
                                      </p:cBhvr>
                                      <p:to>
                                        <p:strVal val="visible"/>
                                      </p:to>
                                    </p:set>
                                    <p:animEffect transition="in" filter="wipe(left)">
                                      <p:cBhvr>
                                        <p:cTn id="49" dur="500"/>
                                        <p:tgtEl>
                                          <p:spTgt spid="114177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41780"/>
                                        </p:tgtEl>
                                        <p:attrNameLst>
                                          <p:attrName>style.visibility</p:attrName>
                                        </p:attrNameLst>
                                      </p:cBhvr>
                                      <p:to>
                                        <p:strVal val="visible"/>
                                      </p:to>
                                    </p:set>
                                    <p:animEffect transition="in" filter="wipe(left)">
                                      <p:cBhvr>
                                        <p:cTn id="52" dur="500"/>
                                        <p:tgtEl>
                                          <p:spTgt spid="114178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41781"/>
                                        </p:tgtEl>
                                        <p:attrNameLst>
                                          <p:attrName>style.visibility</p:attrName>
                                        </p:attrNameLst>
                                      </p:cBhvr>
                                      <p:to>
                                        <p:strVal val="visible"/>
                                      </p:to>
                                    </p:set>
                                    <p:animEffect transition="in" filter="wipe(left)">
                                      <p:cBhvr>
                                        <p:cTn id="55" dur="500"/>
                                        <p:tgtEl>
                                          <p:spTgt spid="114178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41782"/>
                                        </p:tgtEl>
                                        <p:attrNameLst>
                                          <p:attrName>style.visibility</p:attrName>
                                        </p:attrNameLst>
                                      </p:cBhvr>
                                      <p:to>
                                        <p:strVal val="visible"/>
                                      </p:to>
                                    </p:set>
                                    <p:animEffect transition="in" filter="wipe(left)">
                                      <p:cBhvr>
                                        <p:cTn id="58" dur="500"/>
                                        <p:tgtEl>
                                          <p:spTgt spid="114178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141765"/>
                                        </p:tgtEl>
                                        <p:attrNameLst>
                                          <p:attrName>style.visibility</p:attrName>
                                        </p:attrNameLst>
                                      </p:cBhvr>
                                      <p:to>
                                        <p:strVal val="visible"/>
                                      </p:to>
                                    </p:set>
                                    <p:animEffect transition="in" filter="dissolve">
                                      <p:cBhvr>
                                        <p:cTn id="68" dur="500"/>
                                        <p:tgtEl>
                                          <p:spTgt spid="114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5" grpId="0"/>
      <p:bldP spid="1141766" grpId="0"/>
      <p:bldP spid="1141767" grpId="0"/>
      <p:bldP spid="1141768" grpId="0"/>
      <p:bldP spid="1141769" grpId="0"/>
      <p:bldP spid="1141770" grpId="0"/>
      <p:bldP spid="1141771" grpId="0"/>
      <p:bldP spid="1141772" grpId="0"/>
      <p:bldP spid="1141773" grpId="0"/>
      <p:bldP spid="1141774" grpId="0"/>
      <p:bldP spid="1141775" grpId="0"/>
      <p:bldP spid="1141776" grpId="0"/>
      <p:bldP spid="1141777" grpId="0"/>
      <p:bldP spid="1141778" grpId="0"/>
      <p:bldP spid="1141779" grpId="0"/>
      <p:bldP spid="1141780" grpId="0"/>
      <p:bldP spid="1141781" grpId="0"/>
      <p:bldP spid="114178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3810" name="Picture 2" descr="7_IE_static_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3" y="2220913"/>
            <a:ext cx="4910137"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idx="4294967295"/>
          </p:nvPr>
        </p:nvSpPr>
        <p:spPr>
          <a:xfrm>
            <a:off x="222250" y="53975"/>
            <a:ext cx="7634288" cy="549275"/>
          </a:xfrm>
        </p:spPr>
        <p:txBody>
          <a:bodyPr/>
          <a:lstStyle/>
          <a:p>
            <a:pPr eaLnBrk="1" hangingPunct="1"/>
            <a:r>
              <a:rPr lang="en-GB" smtClean="0"/>
              <a:t>Trend in first ionization energy: exceptions</a:t>
            </a:r>
          </a:p>
        </p:txBody>
      </p:sp>
      <p:sp>
        <p:nvSpPr>
          <p:cNvPr id="47108" name="Text Box 4"/>
          <p:cNvSpPr txBox="1">
            <a:spLocks noChangeArrowheads="1"/>
          </p:cNvSpPr>
          <p:nvPr/>
        </p:nvSpPr>
        <p:spPr bwMode="auto">
          <a:xfrm>
            <a:off x="563563" y="784225"/>
            <a:ext cx="82756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There are two exceptions to the general trend in first ionization energy: both aluminium and sulfur have lower ionization energies than might be expected.</a:t>
            </a:r>
          </a:p>
        </p:txBody>
      </p:sp>
      <p:sp>
        <p:nvSpPr>
          <p:cNvPr id="1143813" name="Oval 5"/>
          <p:cNvSpPr>
            <a:spLocks noChangeArrowheads="1"/>
          </p:cNvSpPr>
          <p:nvPr/>
        </p:nvSpPr>
        <p:spPr bwMode="auto">
          <a:xfrm>
            <a:off x="3473450" y="4575175"/>
            <a:ext cx="504825" cy="504825"/>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143814" name="Oval 6"/>
          <p:cNvSpPr>
            <a:spLocks noChangeArrowheads="1"/>
          </p:cNvSpPr>
          <p:nvPr/>
        </p:nvSpPr>
        <p:spPr bwMode="auto">
          <a:xfrm>
            <a:off x="5387975" y="3705225"/>
            <a:ext cx="504825" cy="504825"/>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143815" name="Text Box 7"/>
          <p:cNvSpPr txBox="1">
            <a:spLocks noChangeArrowheads="1"/>
          </p:cNvSpPr>
          <p:nvPr/>
        </p:nvSpPr>
        <p:spPr bwMode="auto">
          <a:xfrm>
            <a:off x="7008813" y="2932113"/>
            <a:ext cx="17414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solidFill>
                  <a:srgbClr val="FF6600"/>
                </a:solidFill>
              </a:rPr>
              <a:t>lower ionization energies than expected</a:t>
            </a:r>
          </a:p>
        </p:txBody>
      </p:sp>
      <p:sp>
        <p:nvSpPr>
          <p:cNvPr id="1143816" name="Text Box 8"/>
          <p:cNvSpPr txBox="1">
            <a:spLocks noChangeArrowheads="1"/>
          </p:cNvSpPr>
          <p:nvPr/>
        </p:nvSpPr>
        <p:spPr bwMode="auto">
          <a:xfrm>
            <a:off x="2181225" y="5246688"/>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Na</a:t>
            </a:r>
          </a:p>
        </p:txBody>
      </p:sp>
      <p:sp>
        <p:nvSpPr>
          <p:cNvPr id="1143817" name="Text Box 9"/>
          <p:cNvSpPr txBox="1">
            <a:spLocks noChangeArrowheads="1"/>
          </p:cNvSpPr>
          <p:nvPr/>
        </p:nvSpPr>
        <p:spPr bwMode="auto">
          <a:xfrm>
            <a:off x="2803525" y="5246688"/>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Mg</a:t>
            </a:r>
          </a:p>
        </p:txBody>
      </p:sp>
      <p:sp>
        <p:nvSpPr>
          <p:cNvPr id="1143818" name="Text Box 10"/>
          <p:cNvSpPr txBox="1">
            <a:spLocks noChangeArrowheads="1"/>
          </p:cNvSpPr>
          <p:nvPr/>
        </p:nvSpPr>
        <p:spPr bwMode="auto">
          <a:xfrm>
            <a:off x="3476625" y="524668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Al</a:t>
            </a:r>
          </a:p>
        </p:txBody>
      </p:sp>
      <p:sp>
        <p:nvSpPr>
          <p:cNvPr id="1143819" name="Text Box 11"/>
          <p:cNvSpPr txBox="1">
            <a:spLocks noChangeArrowheads="1"/>
          </p:cNvSpPr>
          <p:nvPr/>
        </p:nvSpPr>
        <p:spPr bwMode="auto">
          <a:xfrm>
            <a:off x="4124325" y="524668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Si</a:t>
            </a:r>
          </a:p>
        </p:txBody>
      </p:sp>
      <p:sp>
        <p:nvSpPr>
          <p:cNvPr id="1143820" name="Text Box 12"/>
          <p:cNvSpPr txBox="1">
            <a:spLocks noChangeArrowheads="1"/>
          </p:cNvSpPr>
          <p:nvPr/>
        </p:nvSpPr>
        <p:spPr bwMode="auto">
          <a:xfrm>
            <a:off x="4810125" y="52466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P</a:t>
            </a:r>
          </a:p>
        </p:txBody>
      </p:sp>
      <p:sp>
        <p:nvSpPr>
          <p:cNvPr id="1143821" name="Text Box 13"/>
          <p:cNvSpPr txBox="1">
            <a:spLocks noChangeArrowheads="1"/>
          </p:cNvSpPr>
          <p:nvPr/>
        </p:nvSpPr>
        <p:spPr bwMode="auto">
          <a:xfrm>
            <a:off x="5445125" y="52466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S</a:t>
            </a:r>
          </a:p>
        </p:txBody>
      </p:sp>
      <p:sp>
        <p:nvSpPr>
          <p:cNvPr id="1143822" name="Text Box 14"/>
          <p:cNvSpPr txBox="1">
            <a:spLocks noChangeArrowheads="1"/>
          </p:cNvSpPr>
          <p:nvPr/>
        </p:nvSpPr>
        <p:spPr bwMode="auto">
          <a:xfrm>
            <a:off x="6016625" y="5246688"/>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Cl</a:t>
            </a:r>
          </a:p>
        </p:txBody>
      </p:sp>
      <p:sp>
        <p:nvSpPr>
          <p:cNvPr id="1143823" name="Text Box 15"/>
          <p:cNvSpPr txBox="1">
            <a:spLocks noChangeArrowheads="1"/>
          </p:cNvSpPr>
          <p:nvPr/>
        </p:nvSpPr>
        <p:spPr bwMode="auto">
          <a:xfrm>
            <a:off x="6638925" y="52466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Ar</a:t>
            </a:r>
          </a:p>
        </p:txBody>
      </p:sp>
      <p:sp>
        <p:nvSpPr>
          <p:cNvPr id="1143824" name="Text Box 16"/>
          <p:cNvSpPr txBox="1">
            <a:spLocks noChangeArrowheads="1"/>
          </p:cNvSpPr>
          <p:nvPr/>
        </p:nvSpPr>
        <p:spPr bwMode="auto">
          <a:xfrm>
            <a:off x="3921125" y="5830888"/>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element</a:t>
            </a:r>
          </a:p>
        </p:txBody>
      </p:sp>
      <p:sp>
        <p:nvSpPr>
          <p:cNvPr id="1143825" name="Text Box 17"/>
          <p:cNvSpPr txBox="1">
            <a:spLocks noChangeArrowheads="1"/>
          </p:cNvSpPr>
          <p:nvPr/>
        </p:nvSpPr>
        <p:spPr bwMode="auto">
          <a:xfrm>
            <a:off x="1771650" y="4979988"/>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400</a:t>
            </a:r>
          </a:p>
        </p:txBody>
      </p:sp>
      <p:sp>
        <p:nvSpPr>
          <p:cNvPr id="1143826" name="Text Box 18"/>
          <p:cNvSpPr txBox="1">
            <a:spLocks noChangeArrowheads="1"/>
          </p:cNvSpPr>
          <p:nvPr/>
        </p:nvSpPr>
        <p:spPr bwMode="auto">
          <a:xfrm>
            <a:off x="1771650" y="4560888"/>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600</a:t>
            </a:r>
          </a:p>
        </p:txBody>
      </p:sp>
      <p:sp>
        <p:nvSpPr>
          <p:cNvPr id="1143827" name="Text Box 19"/>
          <p:cNvSpPr txBox="1">
            <a:spLocks noChangeArrowheads="1"/>
          </p:cNvSpPr>
          <p:nvPr/>
        </p:nvSpPr>
        <p:spPr bwMode="auto">
          <a:xfrm>
            <a:off x="1771650" y="4141788"/>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800</a:t>
            </a:r>
          </a:p>
        </p:txBody>
      </p:sp>
      <p:sp>
        <p:nvSpPr>
          <p:cNvPr id="1143828" name="Text Box 20"/>
          <p:cNvSpPr txBox="1">
            <a:spLocks noChangeArrowheads="1"/>
          </p:cNvSpPr>
          <p:nvPr/>
        </p:nvSpPr>
        <p:spPr bwMode="auto">
          <a:xfrm>
            <a:off x="1601788" y="37353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1000</a:t>
            </a:r>
          </a:p>
        </p:txBody>
      </p:sp>
      <p:sp>
        <p:nvSpPr>
          <p:cNvPr id="1143829" name="Text Box 21"/>
          <p:cNvSpPr txBox="1">
            <a:spLocks noChangeArrowheads="1"/>
          </p:cNvSpPr>
          <p:nvPr/>
        </p:nvSpPr>
        <p:spPr bwMode="auto">
          <a:xfrm>
            <a:off x="1601788" y="33162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1200</a:t>
            </a:r>
          </a:p>
        </p:txBody>
      </p:sp>
      <p:sp>
        <p:nvSpPr>
          <p:cNvPr id="1143830" name="Text Box 22"/>
          <p:cNvSpPr txBox="1">
            <a:spLocks noChangeArrowheads="1"/>
          </p:cNvSpPr>
          <p:nvPr/>
        </p:nvSpPr>
        <p:spPr bwMode="auto">
          <a:xfrm>
            <a:off x="1601788" y="28971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1400</a:t>
            </a:r>
          </a:p>
        </p:txBody>
      </p:sp>
      <p:sp>
        <p:nvSpPr>
          <p:cNvPr id="1143831" name="Text Box 23"/>
          <p:cNvSpPr txBox="1">
            <a:spLocks noChangeArrowheads="1"/>
          </p:cNvSpPr>
          <p:nvPr/>
        </p:nvSpPr>
        <p:spPr bwMode="auto">
          <a:xfrm>
            <a:off x="1601788" y="24780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1600</a:t>
            </a:r>
          </a:p>
        </p:txBody>
      </p:sp>
      <p:sp>
        <p:nvSpPr>
          <p:cNvPr id="1143832" name="Text Box 24"/>
          <p:cNvSpPr txBox="1">
            <a:spLocks noChangeArrowheads="1"/>
          </p:cNvSpPr>
          <p:nvPr/>
        </p:nvSpPr>
        <p:spPr bwMode="auto">
          <a:xfrm rot="-5400000">
            <a:off x="-191293" y="3552031"/>
            <a:ext cx="2681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t>ionization energy (kJ</a:t>
            </a:r>
            <a:r>
              <a:rPr lang="en-GB" sz="1000" b="1"/>
              <a:t> </a:t>
            </a:r>
            <a:r>
              <a:rPr lang="en-GB" b="1"/>
              <a:t>mol</a:t>
            </a:r>
            <a:r>
              <a:rPr lang="en-GB" b="1" baseline="30000"/>
              <a:t>-1</a:t>
            </a:r>
            <a:r>
              <a:rPr lang="en-GB"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43810"/>
                                        </p:tgtEl>
                                        <p:attrNameLst>
                                          <p:attrName>style.visibility</p:attrName>
                                        </p:attrNameLst>
                                      </p:cBhvr>
                                      <p:to>
                                        <p:strVal val="visible"/>
                                      </p:to>
                                    </p:set>
                                    <p:animEffect transition="in" filter="wipe(left)">
                                      <p:cBhvr>
                                        <p:cTn id="7" dur="500"/>
                                        <p:tgtEl>
                                          <p:spTgt spid="11438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3816"/>
                                        </p:tgtEl>
                                        <p:attrNameLst>
                                          <p:attrName>style.visibility</p:attrName>
                                        </p:attrNameLst>
                                      </p:cBhvr>
                                      <p:to>
                                        <p:strVal val="visible"/>
                                      </p:to>
                                    </p:set>
                                    <p:animEffect transition="in" filter="wipe(left)">
                                      <p:cBhvr>
                                        <p:cTn id="10" dur="500"/>
                                        <p:tgtEl>
                                          <p:spTgt spid="11438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43817"/>
                                        </p:tgtEl>
                                        <p:attrNameLst>
                                          <p:attrName>style.visibility</p:attrName>
                                        </p:attrNameLst>
                                      </p:cBhvr>
                                      <p:to>
                                        <p:strVal val="visible"/>
                                      </p:to>
                                    </p:set>
                                    <p:animEffect transition="in" filter="wipe(left)">
                                      <p:cBhvr>
                                        <p:cTn id="13" dur="500"/>
                                        <p:tgtEl>
                                          <p:spTgt spid="11438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43818"/>
                                        </p:tgtEl>
                                        <p:attrNameLst>
                                          <p:attrName>style.visibility</p:attrName>
                                        </p:attrNameLst>
                                      </p:cBhvr>
                                      <p:to>
                                        <p:strVal val="visible"/>
                                      </p:to>
                                    </p:set>
                                    <p:animEffect transition="in" filter="wipe(left)">
                                      <p:cBhvr>
                                        <p:cTn id="16" dur="500"/>
                                        <p:tgtEl>
                                          <p:spTgt spid="11438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43819"/>
                                        </p:tgtEl>
                                        <p:attrNameLst>
                                          <p:attrName>style.visibility</p:attrName>
                                        </p:attrNameLst>
                                      </p:cBhvr>
                                      <p:to>
                                        <p:strVal val="visible"/>
                                      </p:to>
                                    </p:set>
                                    <p:animEffect transition="in" filter="wipe(left)">
                                      <p:cBhvr>
                                        <p:cTn id="19" dur="500"/>
                                        <p:tgtEl>
                                          <p:spTgt spid="11438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43820"/>
                                        </p:tgtEl>
                                        <p:attrNameLst>
                                          <p:attrName>style.visibility</p:attrName>
                                        </p:attrNameLst>
                                      </p:cBhvr>
                                      <p:to>
                                        <p:strVal val="visible"/>
                                      </p:to>
                                    </p:set>
                                    <p:animEffect transition="in" filter="wipe(left)">
                                      <p:cBhvr>
                                        <p:cTn id="22" dur="500"/>
                                        <p:tgtEl>
                                          <p:spTgt spid="11438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43821"/>
                                        </p:tgtEl>
                                        <p:attrNameLst>
                                          <p:attrName>style.visibility</p:attrName>
                                        </p:attrNameLst>
                                      </p:cBhvr>
                                      <p:to>
                                        <p:strVal val="visible"/>
                                      </p:to>
                                    </p:set>
                                    <p:animEffect transition="in" filter="wipe(left)">
                                      <p:cBhvr>
                                        <p:cTn id="25" dur="500"/>
                                        <p:tgtEl>
                                          <p:spTgt spid="11438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43822"/>
                                        </p:tgtEl>
                                        <p:attrNameLst>
                                          <p:attrName>style.visibility</p:attrName>
                                        </p:attrNameLst>
                                      </p:cBhvr>
                                      <p:to>
                                        <p:strVal val="visible"/>
                                      </p:to>
                                    </p:set>
                                    <p:animEffect transition="in" filter="wipe(left)">
                                      <p:cBhvr>
                                        <p:cTn id="28" dur="500"/>
                                        <p:tgtEl>
                                          <p:spTgt spid="11438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43823"/>
                                        </p:tgtEl>
                                        <p:attrNameLst>
                                          <p:attrName>style.visibility</p:attrName>
                                        </p:attrNameLst>
                                      </p:cBhvr>
                                      <p:to>
                                        <p:strVal val="visible"/>
                                      </p:to>
                                    </p:set>
                                    <p:animEffect transition="in" filter="wipe(left)">
                                      <p:cBhvr>
                                        <p:cTn id="31" dur="500"/>
                                        <p:tgtEl>
                                          <p:spTgt spid="11438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43824"/>
                                        </p:tgtEl>
                                        <p:attrNameLst>
                                          <p:attrName>style.visibility</p:attrName>
                                        </p:attrNameLst>
                                      </p:cBhvr>
                                      <p:to>
                                        <p:strVal val="visible"/>
                                      </p:to>
                                    </p:set>
                                    <p:animEffect transition="in" filter="wipe(left)">
                                      <p:cBhvr>
                                        <p:cTn id="34" dur="500"/>
                                        <p:tgtEl>
                                          <p:spTgt spid="11438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3825"/>
                                        </p:tgtEl>
                                        <p:attrNameLst>
                                          <p:attrName>style.visibility</p:attrName>
                                        </p:attrNameLst>
                                      </p:cBhvr>
                                      <p:to>
                                        <p:strVal val="visible"/>
                                      </p:to>
                                    </p:set>
                                    <p:animEffect transition="in" filter="wipe(left)">
                                      <p:cBhvr>
                                        <p:cTn id="37" dur="500"/>
                                        <p:tgtEl>
                                          <p:spTgt spid="11438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43826"/>
                                        </p:tgtEl>
                                        <p:attrNameLst>
                                          <p:attrName>style.visibility</p:attrName>
                                        </p:attrNameLst>
                                      </p:cBhvr>
                                      <p:to>
                                        <p:strVal val="visible"/>
                                      </p:to>
                                    </p:set>
                                    <p:animEffect transition="in" filter="wipe(left)">
                                      <p:cBhvr>
                                        <p:cTn id="40" dur="500"/>
                                        <p:tgtEl>
                                          <p:spTgt spid="11438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43827"/>
                                        </p:tgtEl>
                                        <p:attrNameLst>
                                          <p:attrName>style.visibility</p:attrName>
                                        </p:attrNameLst>
                                      </p:cBhvr>
                                      <p:to>
                                        <p:strVal val="visible"/>
                                      </p:to>
                                    </p:set>
                                    <p:animEffect transition="in" filter="wipe(left)">
                                      <p:cBhvr>
                                        <p:cTn id="43" dur="500"/>
                                        <p:tgtEl>
                                          <p:spTgt spid="11438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43828"/>
                                        </p:tgtEl>
                                        <p:attrNameLst>
                                          <p:attrName>style.visibility</p:attrName>
                                        </p:attrNameLst>
                                      </p:cBhvr>
                                      <p:to>
                                        <p:strVal val="visible"/>
                                      </p:to>
                                    </p:set>
                                    <p:animEffect transition="in" filter="wipe(left)">
                                      <p:cBhvr>
                                        <p:cTn id="46" dur="500"/>
                                        <p:tgtEl>
                                          <p:spTgt spid="11438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43829"/>
                                        </p:tgtEl>
                                        <p:attrNameLst>
                                          <p:attrName>style.visibility</p:attrName>
                                        </p:attrNameLst>
                                      </p:cBhvr>
                                      <p:to>
                                        <p:strVal val="visible"/>
                                      </p:to>
                                    </p:set>
                                    <p:animEffect transition="in" filter="wipe(left)">
                                      <p:cBhvr>
                                        <p:cTn id="49" dur="500"/>
                                        <p:tgtEl>
                                          <p:spTgt spid="11438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43830"/>
                                        </p:tgtEl>
                                        <p:attrNameLst>
                                          <p:attrName>style.visibility</p:attrName>
                                        </p:attrNameLst>
                                      </p:cBhvr>
                                      <p:to>
                                        <p:strVal val="visible"/>
                                      </p:to>
                                    </p:set>
                                    <p:animEffect transition="in" filter="wipe(left)">
                                      <p:cBhvr>
                                        <p:cTn id="52" dur="500"/>
                                        <p:tgtEl>
                                          <p:spTgt spid="114383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43831"/>
                                        </p:tgtEl>
                                        <p:attrNameLst>
                                          <p:attrName>style.visibility</p:attrName>
                                        </p:attrNameLst>
                                      </p:cBhvr>
                                      <p:to>
                                        <p:strVal val="visible"/>
                                      </p:to>
                                    </p:set>
                                    <p:animEffect transition="in" filter="wipe(left)">
                                      <p:cBhvr>
                                        <p:cTn id="55" dur="500"/>
                                        <p:tgtEl>
                                          <p:spTgt spid="114383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43832"/>
                                        </p:tgtEl>
                                        <p:attrNameLst>
                                          <p:attrName>style.visibility</p:attrName>
                                        </p:attrNameLst>
                                      </p:cBhvr>
                                      <p:to>
                                        <p:strVal val="visible"/>
                                      </p:to>
                                    </p:set>
                                    <p:animEffect transition="in" filter="wipe(left)">
                                      <p:cBhvr>
                                        <p:cTn id="58" dur="500"/>
                                        <p:tgtEl>
                                          <p:spTgt spid="11438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143813"/>
                                        </p:tgtEl>
                                        <p:attrNameLst>
                                          <p:attrName>style.visibility</p:attrName>
                                        </p:attrNameLst>
                                      </p:cBhvr>
                                      <p:to>
                                        <p:strVal val="visible"/>
                                      </p:to>
                                    </p:set>
                                    <p:anim calcmode="lin" valueType="num">
                                      <p:cBhvr>
                                        <p:cTn id="63" dur="500" fill="hold"/>
                                        <p:tgtEl>
                                          <p:spTgt spid="1143813"/>
                                        </p:tgtEl>
                                        <p:attrNameLst>
                                          <p:attrName>ppt_w</p:attrName>
                                        </p:attrNameLst>
                                      </p:cBhvr>
                                      <p:tavLst>
                                        <p:tav tm="0">
                                          <p:val>
                                            <p:fltVal val="0"/>
                                          </p:val>
                                        </p:tav>
                                        <p:tav tm="100000">
                                          <p:val>
                                            <p:strVal val="#ppt_w"/>
                                          </p:val>
                                        </p:tav>
                                      </p:tavLst>
                                    </p:anim>
                                    <p:anim calcmode="lin" valueType="num">
                                      <p:cBhvr>
                                        <p:cTn id="64" dur="500" fill="hold"/>
                                        <p:tgtEl>
                                          <p:spTgt spid="114381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1143814"/>
                                        </p:tgtEl>
                                        <p:attrNameLst>
                                          <p:attrName>style.visibility</p:attrName>
                                        </p:attrNameLst>
                                      </p:cBhvr>
                                      <p:to>
                                        <p:strVal val="visible"/>
                                      </p:to>
                                    </p:set>
                                    <p:anim calcmode="lin" valueType="num">
                                      <p:cBhvr>
                                        <p:cTn id="68" dur="500" fill="hold"/>
                                        <p:tgtEl>
                                          <p:spTgt spid="1143814"/>
                                        </p:tgtEl>
                                        <p:attrNameLst>
                                          <p:attrName>ppt_w</p:attrName>
                                        </p:attrNameLst>
                                      </p:cBhvr>
                                      <p:tavLst>
                                        <p:tav tm="0">
                                          <p:val>
                                            <p:fltVal val="0"/>
                                          </p:val>
                                        </p:tav>
                                        <p:tav tm="100000">
                                          <p:val>
                                            <p:strVal val="#ppt_w"/>
                                          </p:val>
                                        </p:tav>
                                      </p:tavLst>
                                    </p:anim>
                                    <p:anim calcmode="lin" valueType="num">
                                      <p:cBhvr>
                                        <p:cTn id="69" dur="500" fill="hold"/>
                                        <p:tgtEl>
                                          <p:spTgt spid="1143814"/>
                                        </p:tgtEl>
                                        <p:attrNameLst>
                                          <p:attrName>ppt_h</p:attrName>
                                        </p:attrNameLst>
                                      </p:cBhvr>
                                      <p:tavLst>
                                        <p:tav tm="0">
                                          <p:val>
                                            <p:fltVal val="0"/>
                                          </p:val>
                                        </p:tav>
                                        <p:tav tm="100000">
                                          <p:val>
                                            <p:strVal val="#ppt_h"/>
                                          </p:val>
                                        </p:tav>
                                      </p:tavLst>
                                    </p:anim>
                                  </p:childTnLst>
                                </p:cTn>
                              </p:par>
                            </p:childTnLst>
                          </p:cTn>
                        </p:par>
                        <p:par>
                          <p:cTn id="70" fill="hold" nodeType="afterGroup">
                            <p:stCondLst>
                              <p:cond delay="1000"/>
                            </p:stCondLst>
                            <p:childTnLst>
                              <p:par>
                                <p:cTn id="71" presetID="9" presetClass="entr" presetSubtype="0" fill="hold" grpId="0" nodeType="afterEffect">
                                  <p:stCondLst>
                                    <p:cond delay="0"/>
                                  </p:stCondLst>
                                  <p:childTnLst>
                                    <p:set>
                                      <p:cBhvr>
                                        <p:cTn id="72" dur="1" fill="hold">
                                          <p:stCondLst>
                                            <p:cond delay="0"/>
                                          </p:stCondLst>
                                        </p:cTn>
                                        <p:tgtEl>
                                          <p:spTgt spid="1143815"/>
                                        </p:tgtEl>
                                        <p:attrNameLst>
                                          <p:attrName>style.visibility</p:attrName>
                                        </p:attrNameLst>
                                      </p:cBhvr>
                                      <p:to>
                                        <p:strVal val="visible"/>
                                      </p:to>
                                    </p:set>
                                    <p:animEffect transition="in" filter="dissolve">
                                      <p:cBhvr>
                                        <p:cTn id="73" dur="500"/>
                                        <p:tgtEl>
                                          <p:spTgt spid="114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3" grpId="0" animBg="1"/>
      <p:bldP spid="1143814" grpId="0" animBg="1"/>
      <p:bldP spid="1143815" grpId="0"/>
      <p:bldP spid="1143816" grpId="0"/>
      <p:bldP spid="1143817" grpId="0"/>
      <p:bldP spid="1143818" grpId="0"/>
      <p:bldP spid="1143819" grpId="0"/>
      <p:bldP spid="1143820" grpId="0"/>
      <p:bldP spid="1143821" grpId="0"/>
      <p:bldP spid="1143822" grpId="0"/>
      <p:bldP spid="1143823" grpId="0"/>
      <p:bldP spid="1143824" grpId="0"/>
      <p:bldP spid="1143825" grpId="0"/>
      <p:bldP spid="1143826" grpId="0"/>
      <p:bldP spid="1143827" grpId="0"/>
      <p:bldP spid="1143828" grpId="0"/>
      <p:bldP spid="1143829" grpId="0"/>
      <p:bldP spid="1143830" grpId="0"/>
      <p:bldP spid="1143831" grpId="0"/>
      <p:bldP spid="114383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8146" name="Picture 2" descr="3_metal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978025"/>
            <a:ext cx="4805363"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idx="4294967295"/>
          </p:nvPr>
        </p:nvSpPr>
        <p:spPr/>
        <p:txBody>
          <a:bodyPr/>
          <a:lstStyle/>
          <a:p>
            <a:pPr eaLnBrk="1" hangingPunct="1"/>
            <a:r>
              <a:rPr lang="en-GB" smtClean="0"/>
              <a:t>Na, Mg and Al: melting and boiling points</a:t>
            </a:r>
          </a:p>
        </p:txBody>
      </p:sp>
      <p:sp>
        <p:nvSpPr>
          <p:cNvPr id="48132" name="Text Box 4"/>
          <p:cNvSpPr txBox="1">
            <a:spLocks noChangeArrowheads="1"/>
          </p:cNvSpPr>
          <p:nvPr/>
        </p:nvSpPr>
        <p:spPr bwMode="auto">
          <a:xfrm>
            <a:off x="5635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melting and boiling points increase for the three metallic elements from sodium to aluminium.</a:t>
            </a:r>
          </a:p>
        </p:txBody>
      </p:sp>
      <p:sp>
        <p:nvSpPr>
          <p:cNvPr id="1158149" name="Text Box 5"/>
          <p:cNvSpPr txBox="1">
            <a:spLocks noChangeArrowheads="1"/>
          </p:cNvSpPr>
          <p:nvPr/>
        </p:nvSpPr>
        <p:spPr bwMode="auto">
          <a:xfrm>
            <a:off x="6072188" y="2260600"/>
            <a:ext cx="29702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This is because the strength of the metallic bonds increases. More energy is needed to break the stronger metallic bonds, so melting and boiling points are higher.</a:t>
            </a:r>
          </a:p>
        </p:txBody>
      </p:sp>
      <p:sp>
        <p:nvSpPr>
          <p:cNvPr id="1158150" name="Text Box 6"/>
          <p:cNvSpPr txBox="1">
            <a:spLocks noChangeArrowheads="1"/>
          </p:cNvSpPr>
          <p:nvPr/>
        </p:nvSpPr>
        <p:spPr bwMode="auto">
          <a:xfrm>
            <a:off x="1158875" y="49291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a:t>
            </a:r>
          </a:p>
        </p:txBody>
      </p:sp>
      <p:sp>
        <p:nvSpPr>
          <p:cNvPr id="1158151" name="Text Box 7"/>
          <p:cNvSpPr txBox="1">
            <a:spLocks noChangeArrowheads="1"/>
          </p:cNvSpPr>
          <p:nvPr/>
        </p:nvSpPr>
        <p:spPr bwMode="auto">
          <a:xfrm>
            <a:off x="819150" y="4454525"/>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500</a:t>
            </a:r>
          </a:p>
        </p:txBody>
      </p:sp>
      <p:sp>
        <p:nvSpPr>
          <p:cNvPr id="1158152" name="Text Box 8"/>
          <p:cNvSpPr txBox="1">
            <a:spLocks noChangeArrowheads="1"/>
          </p:cNvSpPr>
          <p:nvPr/>
        </p:nvSpPr>
        <p:spPr bwMode="auto">
          <a:xfrm>
            <a:off x="649288" y="3979863"/>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1000</a:t>
            </a:r>
          </a:p>
        </p:txBody>
      </p:sp>
      <p:sp>
        <p:nvSpPr>
          <p:cNvPr id="1158153" name="Text Box 9"/>
          <p:cNvSpPr txBox="1">
            <a:spLocks noChangeArrowheads="1"/>
          </p:cNvSpPr>
          <p:nvPr/>
        </p:nvSpPr>
        <p:spPr bwMode="auto">
          <a:xfrm>
            <a:off x="649288" y="35067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1500</a:t>
            </a:r>
          </a:p>
        </p:txBody>
      </p:sp>
      <p:sp>
        <p:nvSpPr>
          <p:cNvPr id="1158154" name="Text Box 10"/>
          <p:cNvSpPr txBox="1">
            <a:spLocks noChangeArrowheads="1"/>
          </p:cNvSpPr>
          <p:nvPr/>
        </p:nvSpPr>
        <p:spPr bwMode="auto">
          <a:xfrm>
            <a:off x="649288" y="303212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2000</a:t>
            </a:r>
          </a:p>
        </p:txBody>
      </p:sp>
      <p:sp>
        <p:nvSpPr>
          <p:cNvPr id="1158155" name="Text Box 11"/>
          <p:cNvSpPr txBox="1">
            <a:spLocks noChangeArrowheads="1"/>
          </p:cNvSpPr>
          <p:nvPr/>
        </p:nvSpPr>
        <p:spPr bwMode="auto">
          <a:xfrm>
            <a:off x="649288" y="2557463"/>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2500</a:t>
            </a:r>
          </a:p>
        </p:txBody>
      </p:sp>
      <p:sp>
        <p:nvSpPr>
          <p:cNvPr id="1158156" name="Text Box 12"/>
          <p:cNvSpPr txBox="1">
            <a:spLocks noChangeArrowheads="1"/>
          </p:cNvSpPr>
          <p:nvPr/>
        </p:nvSpPr>
        <p:spPr bwMode="auto">
          <a:xfrm>
            <a:off x="649288" y="20843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a:t>3000</a:t>
            </a:r>
          </a:p>
        </p:txBody>
      </p:sp>
      <p:sp>
        <p:nvSpPr>
          <p:cNvPr id="1158157" name="Text Box 13"/>
          <p:cNvSpPr txBox="1">
            <a:spLocks noChangeArrowheads="1"/>
          </p:cNvSpPr>
          <p:nvPr/>
        </p:nvSpPr>
        <p:spPr bwMode="auto">
          <a:xfrm rot="-5400000">
            <a:off x="-804068" y="3544094"/>
            <a:ext cx="2455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temperature (K)</a:t>
            </a:r>
          </a:p>
        </p:txBody>
      </p:sp>
      <p:sp>
        <p:nvSpPr>
          <p:cNvPr id="1158158" name="Text Box 14"/>
          <p:cNvSpPr txBox="1">
            <a:spLocks noChangeArrowheads="1"/>
          </p:cNvSpPr>
          <p:nvPr/>
        </p:nvSpPr>
        <p:spPr bwMode="auto">
          <a:xfrm>
            <a:off x="1279525" y="5183188"/>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Na</a:t>
            </a:r>
          </a:p>
        </p:txBody>
      </p:sp>
      <p:sp>
        <p:nvSpPr>
          <p:cNvPr id="1158159" name="Text Box 15"/>
          <p:cNvSpPr txBox="1">
            <a:spLocks noChangeArrowheads="1"/>
          </p:cNvSpPr>
          <p:nvPr/>
        </p:nvSpPr>
        <p:spPr bwMode="auto">
          <a:xfrm>
            <a:off x="3349625" y="5183188"/>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Mg</a:t>
            </a:r>
          </a:p>
        </p:txBody>
      </p:sp>
      <p:sp>
        <p:nvSpPr>
          <p:cNvPr id="1158160" name="Text Box 16"/>
          <p:cNvSpPr txBox="1">
            <a:spLocks noChangeArrowheads="1"/>
          </p:cNvSpPr>
          <p:nvPr/>
        </p:nvSpPr>
        <p:spPr bwMode="auto">
          <a:xfrm>
            <a:off x="5483225" y="518318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Al</a:t>
            </a:r>
          </a:p>
        </p:txBody>
      </p:sp>
      <p:sp>
        <p:nvSpPr>
          <p:cNvPr id="1158161" name="Text Box 17"/>
          <p:cNvSpPr txBox="1">
            <a:spLocks noChangeArrowheads="1"/>
          </p:cNvSpPr>
          <p:nvPr/>
        </p:nvSpPr>
        <p:spPr bwMode="auto">
          <a:xfrm>
            <a:off x="2968625" y="5589588"/>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element</a:t>
            </a:r>
          </a:p>
        </p:txBody>
      </p:sp>
      <p:sp>
        <p:nvSpPr>
          <p:cNvPr id="1158164" name="Text Box 20"/>
          <p:cNvSpPr txBox="1">
            <a:spLocks noChangeArrowheads="1"/>
          </p:cNvSpPr>
          <p:nvPr/>
        </p:nvSpPr>
        <p:spPr bwMode="auto">
          <a:xfrm>
            <a:off x="3629025" y="4281488"/>
            <a:ext cx="209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solidFill>
                  <a:srgbClr val="0000CC"/>
                </a:solidFill>
              </a:rPr>
              <a:t>melting point</a:t>
            </a:r>
          </a:p>
        </p:txBody>
      </p:sp>
      <p:sp>
        <p:nvSpPr>
          <p:cNvPr id="1158165" name="Text Box 21"/>
          <p:cNvSpPr txBox="1">
            <a:spLocks noChangeArrowheads="1"/>
          </p:cNvSpPr>
          <p:nvPr/>
        </p:nvSpPr>
        <p:spPr bwMode="auto">
          <a:xfrm>
            <a:off x="2003425" y="3189288"/>
            <a:ext cx="200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solidFill>
                  <a:srgbClr val="CC0000"/>
                </a:solidFill>
              </a:rPr>
              <a:t>boiling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58146"/>
                                        </p:tgtEl>
                                        <p:attrNameLst>
                                          <p:attrName>style.visibility</p:attrName>
                                        </p:attrNameLst>
                                      </p:cBhvr>
                                      <p:to>
                                        <p:strVal val="visible"/>
                                      </p:to>
                                    </p:set>
                                    <p:animEffect transition="in" filter="wipe(left)">
                                      <p:cBhvr>
                                        <p:cTn id="7" dur="500"/>
                                        <p:tgtEl>
                                          <p:spTgt spid="11581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8150"/>
                                        </p:tgtEl>
                                        <p:attrNameLst>
                                          <p:attrName>style.visibility</p:attrName>
                                        </p:attrNameLst>
                                      </p:cBhvr>
                                      <p:to>
                                        <p:strVal val="visible"/>
                                      </p:to>
                                    </p:set>
                                    <p:animEffect transition="in" filter="wipe(left)">
                                      <p:cBhvr>
                                        <p:cTn id="10" dur="500"/>
                                        <p:tgtEl>
                                          <p:spTgt spid="115815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151"/>
                                        </p:tgtEl>
                                        <p:attrNameLst>
                                          <p:attrName>style.visibility</p:attrName>
                                        </p:attrNameLst>
                                      </p:cBhvr>
                                      <p:to>
                                        <p:strVal val="visible"/>
                                      </p:to>
                                    </p:set>
                                    <p:animEffect transition="in" filter="wipe(left)">
                                      <p:cBhvr>
                                        <p:cTn id="13" dur="500"/>
                                        <p:tgtEl>
                                          <p:spTgt spid="115815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8152"/>
                                        </p:tgtEl>
                                        <p:attrNameLst>
                                          <p:attrName>style.visibility</p:attrName>
                                        </p:attrNameLst>
                                      </p:cBhvr>
                                      <p:to>
                                        <p:strVal val="visible"/>
                                      </p:to>
                                    </p:set>
                                    <p:animEffect transition="in" filter="wipe(left)">
                                      <p:cBhvr>
                                        <p:cTn id="16" dur="500"/>
                                        <p:tgtEl>
                                          <p:spTgt spid="115815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58153"/>
                                        </p:tgtEl>
                                        <p:attrNameLst>
                                          <p:attrName>style.visibility</p:attrName>
                                        </p:attrNameLst>
                                      </p:cBhvr>
                                      <p:to>
                                        <p:strVal val="visible"/>
                                      </p:to>
                                    </p:set>
                                    <p:animEffect transition="in" filter="wipe(left)">
                                      <p:cBhvr>
                                        <p:cTn id="19" dur="500"/>
                                        <p:tgtEl>
                                          <p:spTgt spid="115815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58154"/>
                                        </p:tgtEl>
                                        <p:attrNameLst>
                                          <p:attrName>style.visibility</p:attrName>
                                        </p:attrNameLst>
                                      </p:cBhvr>
                                      <p:to>
                                        <p:strVal val="visible"/>
                                      </p:to>
                                    </p:set>
                                    <p:animEffect transition="in" filter="wipe(left)">
                                      <p:cBhvr>
                                        <p:cTn id="22" dur="500"/>
                                        <p:tgtEl>
                                          <p:spTgt spid="115815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58155"/>
                                        </p:tgtEl>
                                        <p:attrNameLst>
                                          <p:attrName>style.visibility</p:attrName>
                                        </p:attrNameLst>
                                      </p:cBhvr>
                                      <p:to>
                                        <p:strVal val="visible"/>
                                      </p:to>
                                    </p:set>
                                    <p:animEffect transition="in" filter="wipe(left)">
                                      <p:cBhvr>
                                        <p:cTn id="25" dur="500"/>
                                        <p:tgtEl>
                                          <p:spTgt spid="11581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58156"/>
                                        </p:tgtEl>
                                        <p:attrNameLst>
                                          <p:attrName>style.visibility</p:attrName>
                                        </p:attrNameLst>
                                      </p:cBhvr>
                                      <p:to>
                                        <p:strVal val="visible"/>
                                      </p:to>
                                    </p:set>
                                    <p:animEffect transition="in" filter="wipe(left)">
                                      <p:cBhvr>
                                        <p:cTn id="28" dur="500"/>
                                        <p:tgtEl>
                                          <p:spTgt spid="115815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58157"/>
                                        </p:tgtEl>
                                        <p:attrNameLst>
                                          <p:attrName>style.visibility</p:attrName>
                                        </p:attrNameLst>
                                      </p:cBhvr>
                                      <p:to>
                                        <p:strVal val="visible"/>
                                      </p:to>
                                    </p:set>
                                    <p:animEffect transition="in" filter="wipe(left)">
                                      <p:cBhvr>
                                        <p:cTn id="31" dur="500"/>
                                        <p:tgtEl>
                                          <p:spTgt spid="115815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58158"/>
                                        </p:tgtEl>
                                        <p:attrNameLst>
                                          <p:attrName>style.visibility</p:attrName>
                                        </p:attrNameLst>
                                      </p:cBhvr>
                                      <p:to>
                                        <p:strVal val="visible"/>
                                      </p:to>
                                    </p:set>
                                    <p:animEffect transition="in" filter="wipe(left)">
                                      <p:cBhvr>
                                        <p:cTn id="34" dur="500"/>
                                        <p:tgtEl>
                                          <p:spTgt spid="115815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58159"/>
                                        </p:tgtEl>
                                        <p:attrNameLst>
                                          <p:attrName>style.visibility</p:attrName>
                                        </p:attrNameLst>
                                      </p:cBhvr>
                                      <p:to>
                                        <p:strVal val="visible"/>
                                      </p:to>
                                    </p:set>
                                    <p:animEffect transition="in" filter="wipe(left)">
                                      <p:cBhvr>
                                        <p:cTn id="37" dur="500"/>
                                        <p:tgtEl>
                                          <p:spTgt spid="115815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58160"/>
                                        </p:tgtEl>
                                        <p:attrNameLst>
                                          <p:attrName>style.visibility</p:attrName>
                                        </p:attrNameLst>
                                      </p:cBhvr>
                                      <p:to>
                                        <p:strVal val="visible"/>
                                      </p:to>
                                    </p:set>
                                    <p:animEffect transition="in" filter="wipe(left)">
                                      <p:cBhvr>
                                        <p:cTn id="40" dur="500"/>
                                        <p:tgtEl>
                                          <p:spTgt spid="115816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58161"/>
                                        </p:tgtEl>
                                        <p:attrNameLst>
                                          <p:attrName>style.visibility</p:attrName>
                                        </p:attrNameLst>
                                      </p:cBhvr>
                                      <p:to>
                                        <p:strVal val="visible"/>
                                      </p:to>
                                    </p:set>
                                    <p:animEffect transition="in" filter="wipe(left)">
                                      <p:cBhvr>
                                        <p:cTn id="43" dur="500"/>
                                        <p:tgtEl>
                                          <p:spTgt spid="1158161"/>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158165"/>
                                        </p:tgtEl>
                                        <p:attrNameLst>
                                          <p:attrName>style.visibility</p:attrName>
                                        </p:attrNameLst>
                                      </p:cBhvr>
                                      <p:to>
                                        <p:strVal val="visible"/>
                                      </p:to>
                                    </p:set>
                                    <p:animEffect transition="in" filter="wipe(left)">
                                      <p:cBhvr>
                                        <p:cTn id="47" dur="500"/>
                                        <p:tgtEl>
                                          <p:spTgt spid="1158165"/>
                                        </p:tgtEl>
                                      </p:cBhvr>
                                    </p:animEffect>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158164"/>
                                        </p:tgtEl>
                                        <p:attrNameLst>
                                          <p:attrName>style.visibility</p:attrName>
                                        </p:attrNameLst>
                                      </p:cBhvr>
                                      <p:to>
                                        <p:strVal val="visible"/>
                                      </p:to>
                                    </p:set>
                                    <p:animEffect transition="in" filter="wipe(left)">
                                      <p:cBhvr>
                                        <p:cTn id="51" dur="500"/>
                                        <p:tgtEl>
                                          <p:spTgt spid="11581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58149"/>
                                        </p:tgtEl>
                                        <p:attrNameLst>
                                          <p:attrName>style.visibility</p:attrName>
                                        </p:attrNameLst>
                                      </p:cBhvr>
                                      <p:to>
                                        <p:strVal val="visible"/>
                                      </p:to>
                                    </p:set>
                                    <p:animEffect transition="in" filter="dissolve">
                                      <p:cBhvr>
                                        <p:cTn id="56" dur="500"/>
                                        <p:tgtEl>
                                          <p:spTgt spid="1158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9" grpId="0"/>
      <p:bldP spid="1158150" grpId="0"/>
      <p:bldP spid="1158151" grpId="0"/>
      <p:bldP spid="1158152" grpId="0"/>
      <p:bldP spid="1158153" grpId="0"/>
      <p:bldP spid="1158154" grpId="0"/>
      <p:bldP spid="1158155" grpId="0"/>
      <p:bldP spid="1158156" grpId="0"/>
      <p:bldP spid="1158157" grpId="0"/>
      <p:bldP spid="1158158" grpId="0"/>
      <p:bldP spid="1158159" grpId="0"/>
      <p:bldP spid="1158160" grpId="0"/>
      <p:bldP spid="1158161" grpId="0"/>
      <p:bldP spid="1158164" grpId="0"/>
      <p:bldP spid="115816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mtClean="0"/>
              <a:t>Na, Mg and Al: metallic bond strength</a:t>
            </a:r>
          </a:p>
        </p:txBody>
      </p:sp>
      <p:sp>
        <p:nvSpPr>
          <p:cNvPr id="49155" name="Text Box 3"/>
          <p:cNvSpPr txBox="1">
            <a:spLocks noChangeArrowheads="1"/>
          </p:cNvSpPr>
          <p:nvPr/>
        </p:nvSpPr>
        <p:spPr bwMode="auto">
          <a:xfrm>
            <a:off x="563563" y="784225"/>
            <a:ext cx="799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increase in metallic bond strength from sodium to aluminium is due to two factors:</a:t>
            </a:r>
          </a:p>
        </p:txBody>
      </p:sp>
      <p:sp>
        <p:nvSpPr>
          <p:cNvPr id="1160196" name="Text Box 4"/>
          <p:cNvSpPr txBox="1">
            <a:spLocks noChangeArrowheads="1"/>
          </p:cNvSpPr>
          <p:nvPr/>
        </p:nvSpPr>
        <p:spPr bwMode="auto">
          <a:xfrm>
            <a:off x="563563" y="1662113"/>
            <a:ext cx="590073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buClr>
                <a:srgbClr val="FF6600"/>
              </a:buClr>
              <a:buSzPct val="80000"/>
              <a:buFont typeface="Wingdings" pitchFamily="2" charset="2"/>
              <a:buNone/>
            </a:pPr>
            <a:r>
              <a:rPr lang="en-GB" b="1">
                <a:solidFill>
                  <a:srgbClr val="FF6600"/>
                </a:solidFill>
              </a:rPr>
              <a:t>1. Charge density.</a:t>
            </a:r>
            <a:r>
              <a:rPr lang="en-GB"/>
              <a:t> This is the ratio of an ion’s charge to its size. Na</a:t>
            </a:r>
            <a:r>
              <a:rPr lang="en-GB" baseline="30000"/>
              <a:t>+</a:t>
            </a:r>
            <a:r>
              <a:rPr lang="en-GB"/>
              <a:t> ions are large with a small charge, so have a low charge density. Al</a:t>
            </a:r>
            <a:r>
              <a:rPr lang="en-GB" baseline="30000"/>
              <a:t>3+</a:t>
            </a:r>
            <a:r>
              <a:rPr lang="en-GB"/>
              <a:t> ions are smaller with a larger charge, and so have a higher charge density. They are therefore more strongly attracted to the delocalized electrons.</a:t>
            </a:r>
          </a:p>
        </p:txBody>
      </p:sp>
      <p:sp>
        <p:nvSpPr>
          <p:cNvPr id="1160197" name="Text Box 5"/>
          <p:cNvSpPr txBox="1">
            <a:spLocks noChangeArrowheads="1"/>
          </p:cNvSpPr>
          <p:nvPr/>
        </p:nvSpPr>
        <p:spPr bwMode="auto">
          <a:xfrm>
            <a:off x="563563" y="4730750"/>
            <a:ext cx="6629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buSzPct val="80000"/>
              <a:buFont typeface="Wingdings" pitchFamily="2" charset="2"/>
              <a:buNone/>
            </a:pPr>
            <a:r>
              <a:rPr lang="en-GB" b="1">
                <a:solidFill>
                  <a:srgbClr val="FF6600"/>
                </a:solidFill>
              </a:rPr>
              <a:t>2. Number of free electrons.</a:t>
            </a:r>
            <a:r>
              <a:rPr lang="en-GB" b="1"/>
              <a:t> </a:t>
            </a:r>
            <a:r>
              <a:rPr lang="en-GB"/>
              <a:t>Sodium has one free electron per metal ion, whereas aluminium has three. This leads to more attractions that must be broken in aluminium.</a:t>
            </a:r>
          </a:p>
        </p:txBody>
      </p:sp>
      <p:grpSp>
        <p:nvGrpSpPr>
          <p:cNvPr id="2" name="Group 6"/>
          <p:cNvGrpSpPr>
            <a:grpSpLocks/>
          </p:cNvGrpSpPr>
          <p:nvPr/>
        </p:nvGrpSpPr>
        <p:grpSpPr bwMode="auto">
          <a:xfrm>
            <a:off x="7473950" y="2136775"/>
            <a:ext cx="1454150" cy="1092200"/>
            <a:chOff x="3732" y="2466"/>
            <a:chExt cx="916" cy="688"/>
          </a:xfrm>
        </p:grpSpPr>
        <p:sp>
          <p:nvSpPr>
            <p:cNvPr id="49171" name="Oval 7"/>
            <p:cNvSpPr>
              <a:spLocks noChangeArrowheads="1"/>
            </p:cNvSpPr>
            <p:nvPr/>
          </p:nvSpPr>
          <p:spPr bwMode="auto">
            <a:xfrm>
              <a:off x="3732" y="2466"/>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72" name="Oval 8"/>
            <p:cNvSpPr>
              <a:spLocks noChangeArrowheads="1"/>
            </p:cNvSpPr>
            <p:nvPr/>
          </p:nvSpPr>
          <p:spPr bwMode="auto">
            <a:xfrm>
              <a:off x="4172" y="3098"/>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73" name="Oval 9"/>
            <p:cNvSpPr>
              <a:spLocks noChangeArrowheads="1"/>
            </p:cNvSpPr>
            <p:nvPr/>
          </p:nvSpPr>
          <p:spPr bwMode="auto">
            <a:xfrm>
              <a:off x="4592" y="2474"/>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grpSp>
      <p:grpSp>
        <p:nvGrpSpPr>
          <p:cNvPr id="3" name="Group 11"/>
          <p:cNvGrpSpPr>
            <a:grpSpLocks/>
          </p:cNvGrpSpPr>
          <p:nvPr/>
        </p:nvGrpSpPr>
        <p:grpSpPr bwMode="auto">
          <a:xfrm>
            <a:off x="7524750" y="4581525"/>
            <a:ext cx="1352550" cy="1492250"/>
            <a:chOff x="4588" y="3158"/>
            <a:chExt cx="852" cy="940"/>
          </a:xfrm>
        </p:grpSpPr>
        <p:sp>
          <p:nvSpPr>
            <p:cNvPr id="49162" name="Oval 12"/>
            <p:cNvSpPr>
              <a:spLocks noChangeArrowheads="1"/>
            </p:cNvSpPr>
            <p:nvPr/>
          </p:nvSpPr>
          <p:spPr bwMode="auto">
            <a:xfrm>
              <a:off x="4588" y="3158"/>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63" name="Oval 13"/>
            <p:cNvSpPr>
              <a:spLocks noChangeArrowheads="1"/>
            </p:cNvSpPr>
            <p:nvPr/>
          </p:nvSpPr>
          <p:spPr bwMode="auto">
            <a:xfrm>
              <a:off x="4588" y="3674"/>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64" name="Oval 14"/>
            <p:cNvSpPr>
              <a:spLocks noChangeArrowheads="1"/>
            </p:cNvSpPr>
            <p:nvPr/>
          </p:nvSpPr>
          <p:spPr bwMode="auto">
            <a:xfrm>
              <a:off x="4832" y="3406"/>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65" name="Oval 15"/>
            <p:cNvSpPr>
              <a:spLocks noChangeArrowheads="1"/>
            </p:cNvSpPr>
            <p:nvPr/>
          </p:nvSpPr>
          <p:spPr bwMode="auto">
            <a:xfrm>
              <a:off x="5124" y="3158"/>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66" name="Oval 16"/>
            <p:cNvSpPr>
              <a:spLocks noChangeArrowheads="1"/>
            </p:cNvSpPr>
            <p:nvPr/>
          </p:nvSpPr>
          <p:spPr bwMode="auto">
            <a:xfrm>
              <a:off x="5384" y="3406"/>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67" name="Oval 17"/>
            <p:cNvSpPr>
              <a:spLocks noChangeArrowheads="1"/>
            </p:cNvSpPr>
            <p:nvPr/>
          </p:nvSpPr>
          <p:spPr bwMode="auto">
            <a:xfrm>
              <a:off x="4860" y="3506"/>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68" name="Oval 18"/>
            <p:cNvSpPr>
              <a:spLocks noChangeArrowheads="1"/>
            </p:cNvSpPr>
            <p:nvPr/>
          </p:nvSpPr>
          <p:spPr bwMode="auto">
            <a:xfrm>
              <a:off x="4860" y="4042"/>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69" name="Oval 19"/>
            <p:cNvSpPr>
              <a:spLocks noChangeArrowheads="1"/>
            </p:cNvSpPr>
            <p:nvPr/>
          </p:nvSpPr>
          <p:spPr bwMode="auto">
            <a:xfrm>
              <a:off x="5112" y="3770"/>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49170" name="Oval 20"/>
            <p:cNvSpPr>
              <a:spLocks noChangeArrowheads="1"/>
            </p:cNvSpPr>
            <p:nvPr/>
          </p:nvSpPr>
          <p:spPr bwMode="auto">
            <a:xfrm>
              <a:off x="5124" y="3674"/>
              <a:ext cx="56" cy="56"/>
            </a:xfrm>
            <a:prstGeom prst="ellipse">
              <a:avLst/>
            </a:prstGeom>
            <a:solidFill>
              <a:srgbClr val="28ADE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grpSp>
      <p:pic>
        <p:nvPicPr>
          <p:cNvPr id="1160213" name="Picture 21" descr="Na_bo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2049463"/>
            <a:ext cx="23177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0214" name="Picture 22" descr="Al_bo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4694238"/>
            <a:ext cx="14970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0196"/>
                                        </p:tgtEl>
                                        <p:attrNameLst>
                                          <p:attrName>style.visibility</p:attrName>
                                        </p:attrNameLst>
                                      </p:cBhvr>
                                      <p:to>
                                        <p:strVal val="visible"/>
                                      </p:to>
                                    </p:set>
                                    <p:animEffect transition="in" filter="dissolve">
                                      <p:cBhvr>
                                        <p:cTn id="7" dur="500"/>
                                        <p:tgtEl>
                                          <p:spTgt spid="1160196"/>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160213"/>
                                        </p:tgtEl>
                                        <p:attrNameLst>
                                          <p:attrName>style.visibility</p:attrName>
                                        </p:attrNameLst>
                                      </p:cBhvr>
                                      <p:to>
                                        <p:strVal val="visible"/>
                                      </p:to>
                                    </p:set>
                                    <p:anim calcmode="lin" valueType="num">
                                      <p:cBhvr>
                                        <p:cTn id="11" dur="500" fill="hold"/>
                                        <p:tgtEl>
                                          <p:spTgt spid="1160213"/>
                                        </p:tgtEl>
                                        <p:attrNameLst>
                                          <p:attrName>ppt_w</p:attrName>
                                        </p:attrNameLst>
                                      </p:cBhvr>
                                      <p:tavLst>
                                        <p:tav tm="0">
                                          <p:val>
                                            <p:fltVal val="0"/>
                                          </p:val>
                                        </p:tav>
                                        <p:tav tm="100000">
                                          <p:val>
                                            <p:strVal val="#ppt_w"/>
                                          </p:val>
                                        </p:tav>
                                      </p:tavLst>
                                    </p:anim>
                                    <p:anim calcmode="lin" valueType="num">
                                      <p:cBhvr>
                                        <p:cTn id="12" dur="500" fill="hold"/>
                                        <p:tgtEl>
                                          <p:spTgt spid="116021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160214"/>
                                        </p:tgtEl>
                                        <p:attrNameLst>
                                          <p:attrName>style.visibility</p:attrName>
                                        </p:attrNameLst>
                                      </p:cBhvr>
                                      <p:to>
                                        <p:strVal val="visible"/>
                                      </p:to>
                                    </p:set>
                                    <p:anim calcmode="lin" valueType="num">
                                      <p:cBhvr>
                                        <p:cTn id="16" dur="500" fill="hold"/>
                                        <p:tgtEl>
                                          <p:spTgt spid="1160214"/>
                                        </p:tgtEl>
                                        <p:attrNameLst>
                                          <p:attrName>ppt_w</p:attrName>
                                        </p:attrNameLst>
                                      </p:cBhvr>
                                      <p:tavLst>
                                        <p:tav tm="0">
                                          <p:val>
                                            <p:fltVal val="0"/>
                                          </p:val>
                                        </p:tav>
                                        <p:tav tm="100000">
                                          <p:val>
                                            <p:strVal val="#ppt_w"/>
                                          </p:val>
                                        </p:tav>
                                      </p:tavLst>
                                    </p:anim>
                                    <p:anim calcmode="lin" valueType="num">
                                      <p:cBhvr>
                                        <p:cTn id="17" dur="500" fill="hold"/>
                                        <p:tgtEl>
                                          <p:spTgt spid="1160214"/>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60197"/>
                                        </p:tgtEl>
                                        <p:attrNameLst>
                                          <p:attrName>style.visibility</p:attrName>
                                        </p:attrNameLst>
                                      </p:cBhvr>
                                      <p:to>
                                        <p:strVal val="visible"/>
                                      </p:to>
                                    </p:set>
                                    <p:animEffect transition="in" filter="dissolve">
                                      <p:cBhvr>
                                        <p:cTn id="22" dur="500"/>
                                        <p:tgtEl>
                                          <p:spTgt spid="1160197"/>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6" grpId="0"/>
      <p:bldP spid="116019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GB" smtClean="0"/>
              <a:t>Silicon</a:t>
            </a:r>
          </a:p>
        </p:txBody>
      </p:sp>
      <p:sp>
        <p:nvSpPr>
          <p:cNvPr id="50179" name="Text Box 3"/>
          <p:cNvSpPr txBox="1">
            <a:spLocks noChangeArrowheads="1"/>
          </p:cNvSpPr>
          <p:nvPr/>
        </p:nvSpPr>
        <p:spPr bwMode="auto">
          <a:xfrm>
            <a:off x="563563" y="784225"/>
            <a:ext cx="50117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Silicon has a </a:t>
            </a:r>
            <a:r>
              <a:rPr lang="en-GB" b="1">
                <a:solidFill>
                  <a:srgbClr val="FF6600"/>
                </a:solidFill>
              </a:rPr>
              <a:t>macromolecular structure</a:t>
            </a:r>
            <a:r>
              <a:rPr lang="en-GB"/>
              <a:t> similar to that of diamond.</a:t>
            </a:r>
          </a:p>
        </p:txBody>
      </p:sp>
      <p:sp>
        <p:nvSpPr>
          <p:cNvPr id="1162244" name="Text Box 4"/>
          <p:cNvSpPr txBox="1">
            <a:spLocks noChangeArrowheads="1"/>
          </p:cNvSpPr>
          <p:nvPr/>
        </p:nvSpPr>
        <p:spPr bwMode="auto">
          <a:xfrm>
            <a:off x="563563" y="2346325"/>
            <a:ext cx="3962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Each silicon atom is bonded to four neighbouring silicon atoms by strong covalent bonds. These must be broken in order for silicon to melt. This requires a lot of energy, so silicon's melting and boiling points are high.</a:t>
            </a:r>
          </a:p>
        </p:txBody>
      </p:sp>
      <p:pic>
        <p:nvPicPr>
          <p:cNvPr id="50181" name="Picture 7" descr="sil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885825"/>
            <a:ext cx="354488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2244"/>
                                        </p:tgtEl>
                                        <p:attrNameLst>
                                          <p:attrName>style.visibility</p:attrName>
                                        </p:attrNameLst>
                                      </p:cBhvr>
                                      <p:to>
                                        <p:strVal val="visible"/>
                                      </p:to>
                                    </p:set>
                                    <p:animEffect transition="in" filter="dissolve">
                                      <p:cBhvr>
                                        <p:cTn id="7" dur="500"/>
                                        <p:tgtEl>
                                          <p:spTgt spid="1162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4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GB" smtClean="0"/>
              <a:t>Period 3 non-metals</a:t>
            </a:r>
          </a:p>
        </p:txBody>
      </p:sp>
      <p:sp>
        <p:nvSpPr>
          <p:cNvPr id="51203" name="Text Box 3"/>
          <p:cNvSpPr txBox="1">
            <a:spLocks noChangeArrowheads="1"/>
          </p:cNvSpPr>
          <p:nvPr/>
        </p:nvSpPr>
        <p:spPr bwMode="auto">
          <a:xfrm>
            <a:off x="563563" y="784225"/>
            <a:ext cx="8113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melting and boiling points of phosphorus, sulfur and chlorine are much lower than those of silicon.</a:t>
            </a:r>
          </a:p>
        </p:txBody>
      </p:sp>
      <p:sp>
        <p:nvSpPr>
          <p:cNvPr id="1164292" name="Text Box 4"/>
          <p:cNvSpPr txBox="1">
            <a:spLocks noChangeArrowheads="1"/>
          </p:cNvSpPr>
          <p:nvPr/>
        </p:nvSpPr>
        <p:spPr bwMode="auto">
          <a:xfrm>
            <a:off x="563563" y="5410200"/>
            <a:ext cx="7631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Breaking these forces of attraction requires much less energy than breaking covalent bonds.</a:t>
            </a:r>
          </a:p>
        </p:txBody>
      </p:sp>
      <p:sp>
        <p:nvSpPr>
          <p:cNvPr id="1164293" name="Text Box 5"/>
          <p:cNvSpPr txBox="1">
            <a:spLocks noChangeArrowheads="1"/>
          </p:cNvSpPr>
          <p:nvPr/>
        </p:nvSpPr>
        <p:spPr bwMode="auto">
          <a:xfrm>
            <a:off x="563563" y="2001838"/>
            <a:ext cx="28670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This is because they have a</a:t>
            </a:r>
            <a:br>
              <a:rPr lang="en-GB"/>
            </a:br>
            <a:r>
              <a:rPr lang="en-GB" b="1">
                <a:solidFill>
                  <a:srgbClr val="FF6600"/>
                </a:solidFill>
              </a:rPr>
              <a:t>simple</a:t>
            </a:r>
            <a:r>
              <a:rPr lang="en-GB"/>
              <a:t> </a:t>
            </a:r>
            <a:r>
              <a:rPr lang="en-GB" b="1">
                <a:solidFill>
                  <a:srgbClr val="FF6600"/>
                </a:solidFill>
              </a:rPr>
              <a:t>molecular structure</a:t>
            </a:r>
            <a:r>
              <a:rPr lang="en-GB" b="1"/>
              <a:t> </a:t>
            </a:r>
            <a:r>
              <a:rPr lang="en-GB"/>
              <a:t>with weak van der Waals forces holding the molecules together.</a:t>
            </a:r>
          </a:p>
        </p:txBody>
      </p:sp>
      <p:pic>
        <p:nvPicPr>
          <p:cNvPr id="1164294" name="Picture 6" descr="mpt_bpt_st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1597025"/>
            <a:ext cx="46609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4295" name="Text Box 7"/>
          <p:cNvSpPr txBox="1">
            <a:spLocks noChangeArrowheads="1"/>
          </p:cNvSpPr>
          <p:nvPr/>
        </p:nvSpPr>
        <p:spPr bwMode="auto">
          <a:xfrm>
            <a:off x="4049713" y="43418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0</a:t>
            </a:r>
          </a:p>
        </p:txBody>
      </p:sp>
      <p:sp>
        <p:nvSpPr>
          <p:cNvPr id="1164296" name="Text Box 8"/>
          <p:cNvSpPr txBox="1">
            <a:spLocks noChangeArrowheads="1"/>
          </p:cNvSpPr>
          <p:nvPr/>
        </p:nvSpPr>
        <p:spPr bwMode="auto">
          <a:xfrm>
            <a:off x="3767138" y="39608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500</a:t>
            </a:r>
          </a:p>
        </p:txBody>
      </p:sp>
      <p:sp>
        <p:nvSpPr>
          <p:cNvPr id="1164297" name="Text Box 9"/>
          <p:cNvSpPr txBox="1">
            <a:spLocks noChangeArrowheads="1"/>
          </p:cNvSpPr>
          <p:nvPr/>
        </p:nvSpPr>
        <p:spPr bwMode="auto">
          <a:xfrm>
            <a:off x="3625850" y="35925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1000</a:t>
            </a:r>
          </a:p>
        </p:txBody>
      </p:sp>
      <p:sp>
        <p:nvSpPr>
          <p:cNvPr id="1164298" name="Text Box 10"/>
          <p:cNvSpPr txBox="1">
            <a:spLocks noChangeArrowheads="1"/>
          </p:cNvSpPr>
          <p:nvPr/>
        </p:nvSpPr>
        <p:spPr bwMode="auto">
          <a:xfrm>
            <a:off x="3625850" y="31861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1500</a:t>
            </a:r>
          </a:p>
        </p:txBody>
      </p:sp>
      <p:sp>
        <p:nvSpPr>
          <p:cNvPr id="1164299" name="Text Box 11"/>
          <p:cNvSpPr txBox="1">
            <a:spLocks noChangeArrowheads="1"/>
          </p:cNvSpPr>
          <p:nvPr/>
        </p:nvSpPr>
        <p:spPr bwMode="auto">
          <a:xfrm>
            <a:off x="3625850" y="28178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2000</a:t>
            </a:r>
          </a:p>
        </p:txBody>
      </p:sp>
      <p:sp>
        <p:nvSpPr>
          <p:cNvPr id="1164300" name="Text Box 12"/>
          <p:cNvSpPr txBox="1">
            <a:spLocks noChangeArrowheads="1"/>
          </p:cNvSpPr>
          <p:nvPr/>
        </p:nvSpPr>
        <p:spPr bwMode="auto">
          <a:xfrm>
            <a:off x="3625850" y="24241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2500</a:t>
            </a:r>
          </a:p>
        </p:txBody>
      </p:sp>
      <p:sp>
        <p:nvSpPr>
          <p:cNvPr id="1164301" name="Text Box 13"/>
          <p:cNvSpPr txBox="1">
            <a:spLocks noChangeArrowheads="1"/>
          </p:cNvSpPr>
          <p:nvPr/>
        </p:nvSpPr>
        <p:spPr bwMode="auto">
          <a:xfrm>
            <a:off x="3625850" y="20431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3000</a:t>
            </a:r>
          </a:p>
        </p:txBody>
      </p:sp>
      <p:sp>
        <p:nvSpPr>
          <p:cNvPr id="1164302" name="Text Box 14"/>
          <p:cNvSpPr txBox="1">
            <a:spLocks noChangeArrowheads="1"/>
          </p:cNvSpPr>
          <p:nvPr/>
        </p:nvSpPr>
        <p:spPr bwMode="auto">
          <a:xfrm>
            <a:off x="3625850" y="166211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r" eaLnBrk="1" hangingPunct="1"/>
            <a:r>
              <a:rPr lang="en-GB" sz="2000"/>
              <a:t>3500</a:t>
            </a:r>
          </a:p>
        </p:txBody>
      </p:sp>
      <p:sp>
        <p:nvSpPr>
          <p:cNvPr id="1164303" name="Text Box 15"/>
          <p:cNvSpPr txBox="1">
            <a:spLocks noChangeArrowheads="1"/>
          </p:cNvSpPr>
          <p:nvPr/>
        </p:nvSpPr>
        <p:spPr bwMode="auto">
          <a:xfrm rot="-5400000">
            <a:off x="2382838" y="3038475"/>
            <a:ext cx="207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b="1"/>
              <a:t>temperature (K)</a:t>
            </a:r>
          </a:p>
        </p:txBody>
      </p:sp>
      <p:sp>
        <p:nvSpPr>
          <p:cNvPr id="1164304" name="Text Box 16"/>
          <p:cNvSpPr txBox="1">
            <a:spLocks noChangeArrowheads="1"/>
          </p:cNvSpPr>
          <p:nvPr/>
        </p:nvSpPr>
        <p:spPr bwMode="auto">
          <a:xfrm>
            <a:off x="4162425" y="4621213"/>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Na</a:t>
            </a:r>
          </a:p>
        </p:txBody>
      </p:sp>
      <p:sp>
        <p:nvSpPr>
          <p:cNvPr id="1164305" name="Text Box 17"/>
          <p:cNvSpPr txBox="1">
            <a:spLocks noChangeArrowheads="1"/>
          </p:cNvSpPr>
          <p:nvPr/>
        </p:nvSpPr>
        <p:spPr bwMode="auto">
          <a:xfrm>
            <a:off x="4789488" y="46212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Mg</a:t>
            </a:r>
          </a:p>
        </p:txBody>
      </p:sp>
      <p:sp>
        <p:nvSpPr>
          <p:cNvPr id="1164306" name="Text Box 18"/>
          <p:cNvSpPr txBox="1">
            <a:spLocks noChangeArrowheads="1"/>
          </p:cNvSpPr>
          <p:nvPr/>
        </p:nvSpPr>
        <p:spPr bwMode="auto">
          <a:xfrm>
            <a:off x="5416550" y="4621213"/>
            <a:ext cx="411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Al</a:t>
            </a:r>
          </a:p>
        </p:txBody>
      </p:sp>
      <p:sp>
        <p:nvSpPr>
          <p:cNvPr id="1164307" name="Text Box 19"/>
          <p:cNvSpPr txBox="1">
            <a:spLocks noChangeArrowheads="1"/>
          </p:cNvSpPr>
          <p:nvPr/>
        </p:nvSpPr>
        <p:spPr bwMode="auto">
          <a:xfrm>
            <a:off x="6019800" y="4621213"/>
            <a:ext cx="411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Si</a:t>
            </a:r>
          </a:p>
        </p:txBody>
      </p:sp>
      <p:sp>
        <p:nvSpPr>
          <p:cNvPr id="1164308" name="Text Box 20"/>
          <p:cNvSpPr txBox="1">
            <a:spLocks noChangeArrowheads="1"/>
          </p:cNvSpPr>
          <p:nvPr/>
        </p:nvSpPr>
        <p:spPr bwMode="auto">
          <a:xfrm>
            <a:off x="6659563" y="4621213"/>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P</a:t>
            </a:r>
          </a:p>
        </p:txBody>
      </p:sp>
      <p:sp>
        <p:nvSpPr>
          <p:cNvPr id="1164309" name="Text Box 21"/>
          <p:cNvSpPr txBox="1">
            <a:spLocks noChangeArrowheads="1"/>
          </p:cNvSpPr>
          <p:nvPr/>
        </p:nvSpPr>
        <p:spPr bwMode="auto">
          <a:xfrm>
            <a:off x="7275513" y="4621213"/>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S</a:t>
            </a:r>
          </a:p>
        </p:txBody>
      </p:sp>
      <p:sp>
        <p:nvSpPr>
          <p:cNvPr id="1164310" name="Text Box 22"/>
          <p:cNvSpPr txBox="1">
            <a:spLocks noChangeArrowheads="1"/>
          </p:cNvSpPr>
          <p:nvPr/>
        </p:nvSpPr>
        <p:spPr bwMode="auto">
          <a:xfrm>
            <a:off x="7839075" y="4621213"/>
            <a:ext cx="42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Cl</a:t>
            </a:r>
          </a:p>
        </p:txBody>
      </p:sp>
      <p:sp>
        <p:nvSpPr>
          <p:cNvPr id="1164311" name="Text Box 23"/>
          <p:cNvSpPr txBox="1">
            <a:spLocks noChangeArrowheads="1"/>
          </p:cNvSpPr>
          <p:nvPr/>
        </p:nvSpPr>
        <p:spPr bwMode="auto">
          <a:xfrm>
            <a:off x="8442325" y="46212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a:t>Ar</a:t>
            </a:r>
          </a:p>
        </p:txBody>
      </p:sp>
      <p:sp>
        <p:nvSpPr>
          <p:cNvPr id="1164312" name="Text Box 24"/>
          <p:cNvSpPr txBox="1">
            <a:spLocks noChangeArrowheads="1"/>
          </p:cNvSpPr>
          <p:nvPr/>
        </p:nvSpPr>
        <p:spPr bwMode="auto">
          <a:xfrm>
            <a:off x="5775325" y="4976813"/>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2000" b="1"/>
              <a:t>element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64294"/>
                                        </p:tgtEl>
                                        <p:attrNameLst>
                                          <p:attrName>style.visibility</p:attrName>
                                        </p:attrNameLst>
                                      </p:cBhvr>
                                      <p:to>
                                        <p:strVal val="visible"/>
                                      </p:to>
                                    </p:set>
                                    <p:animEffect transition="in" filter="wipe(left)">
                                      <p:cBhvr>
                                        <p:cTn id="7" dur="500"/>
                                        <p:tgtEl>
                                          <p:spTgt spid="116429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4295"/>
                                        </p:tgtEl>
                                        <p:attrNameLst>
                                          <p:attrName>style.visibility</p:attrName>
                                        </p:attrNameLst>
                                      </p:cBhvr>
                                      <p:to>
                                        <p:strVal val="visible"/>
                                      </p:to>
                                    </p:set>
                                    <p:animEffect transition="in" filter="wipe(left)">
                                      <p:cBhvr>
                                        <p:cTn id="10" dur="500"/>
                                        <p:tgtEl>
                                          <p:spTgt spid="116429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64296"/>
                                        </p:tgtEl>
                                        <p:attrNameLst>
                                          <p:attrName>style.visibility</p:attrName>
                                        </p:attrNameLst>
                                      </p:cBhvr>
                                      <p:to>
                                        <p:strVal val="visible"/>
                                      </p:to>
                                    </p:set>
                                    <p:animEffect transition="in" filter="wipe(left)">
                                      <p:cBhvr>
                                        <p:cTn id="13" dur="500"/>
                                        <p:tgtEl>
                                          <p:spTgt spid="116429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64297"/>
                                        </p:tgtEl>
                                        <p:attrNameLst>
                                          <p:attrName>style.visibility</p:attrName>
                                        </p:attrNameLst>
                                      </p:cBhvr>
                                      <p:to>
                                        <p:strVal val="visible"/>
                                      </p:to>
                                    </p:set>
                                    <p:animEffect transition="in" filter="wipe(left)">
                                      <p:cBhvr>
                                        <p:cTn id="16" dur="500"/>
                                        <p:tgtEl>
                                          <p:spTgt spid="116429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4298"/>
                                        </p:tgtEl>
                                        <p:attrNameLst>
                                          <p:attrName>style.visibility</p:attrName>
                                        </p:attrNameLst>
                                      </p:cBhvr>
                                      <p:to>
                                        <p:strVal val="visible"/>
                                      </p:to>
                                    </p:set>
                                    <p:animEffect transition="in" filter="wipe(left)">
                                      <p:cBhvr>
                                        <p:cTn id="19" dur="500"/>
                                        <p:tgtEl>
                                          <p:spTgt spid="116429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64299"/>
                                        </p:tgtEl>
                                        <p:attrNameLst>
                                          <p:attrName>style.visibility</p:attrName>
                                        </p:attrNameLst>
                                      </p:cBhvr>
                                      <p:to>
                                        <p:strVal val="visible"/>
                                      </p:to>
                                    </p:set>
                                    <p:animEffect transition="in" filter="wipe(left)">
                                      <p:cBhvr>
                                        <p:cTn id="22" dur="500"/>
                                        <p:tgtEl>
                                          <p:spTgt spid="116429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64300"/>
                                        </p:tgtEl>
                                        <p:attrNameLst>
                                          <p:attrName>style.visibility</p:attrName>
                                        </p:attrNameLst>
                                      </p:cBhvr>
                                      <p:to>
                                        <p:strVal val="visible"/>
                                      </p:to>
                                    </p:set>
                                    <p:animEffect transition="in" filter="wipe(left)">
                                      <p:cBhvr>
                                        <p:cTn id="25" dur="500"/>
                                        <p:tgtEl>
                                          <p:spTgt spid="116430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64301"/>
                                        </p:tgtEl>
                                        <p:attrNameLst>
                                          <p:attrName>style.visibility</p:attrName>
                                        </p:attrNameLst>
                                      </p:cBhvr>
                                      <p:to>
                                        <p:strVal val="visible"/>
                                      </p:to>
                                    </p:set>
                                    <p:animEffect transition="in" filter="wipe(left)">
                                      <p:cBhvr>
                                        <p:cTn id="28" dur="500"/>
                                        <p:tgtEl>
                                          <p:spTgt spid="116430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64302"/>
                                        </p:tgtEl>
                                        <p:attrNameLst>
                                          <p:attrName>style.visibility</p:attrName>
                                        </p:attrNameLst>
                                      </p:cBhvr>
                                      <p:to>
                                        <p:strVal val="visible"/>
                                      </p:to>
                                    </p:set>
                                    <p:animEffect transition="in" filter="wipe(left)">
                                      <p:cBhvr>
                                        <p:cTn id="31" dur="500"/>
                                        <p:tgtEl>
                                          <p:spTgt spid="11643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64303"/>
                                        </p:tgtEl>
                                        <p:attrNameLst>
                                          <p:attrName>style.visibility</p:attrName>
                                        </p:attrNameLst>
                                      </p:cBhvr>
                                      <p:to>
                                        <p:strVal val="visible"/>
                                      </p:to>
                                    </p:set>
                                    <p:animEffect transition="in" filter="wipe(left)">
                                      <p:cBhvr>
                                        <p:cTn id="34" dur="500"/>
                                        <p:tgtEl>
                                          <p:spTgt spid="116430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64304"/>
                                        </p:tgtEl>
                                        <p:attrNameLst>
                                          <p:attrName>style.visibility</p:attrName>
                                        </p:attrNameLst>
                                      </p:cBhvr>
                                      <p:to>
                                        <p:strVal val="visible"/>
                                      </p:to>
                                    </p:set>
                                    <p:animEffect transition="in" filter="wipe(left)">
                                      <p:cBhvr>
                                        <p:cTn id="37" dur="500"/>
                                        <p:tgtEl>
                                          <p:spTgt spid="116430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64305"/>
                                        </p:tgtEl>
                                        <p:attrNameLst>
                                          <p:attrName>style.visibility</p:attrName>
                                        </p:attrNameLst>
                                      </p:cBhvr>
                                      <p:to>
                                        <p:strVal val="visible"/>
                                      </p:to>
                                    </p:set>
                                    <p:animEffect transition="in" filter="wipe(left)">
                                      <p:cBhvr>
                                        <p:cTn id="40" dur="500"/>
                                        <p:tgtEl>
                                          <p:spTgt spid="116430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64306"/>
                                        </p:tgtEl>
                                        <p:attrNameLst>
                                          <p:attrName>style.visibility</p:attrName>
                                        </p:attrNameLst>
                                      </p:cBhvr>
                                      <p:to>
                                        <p:strVal val="visible"/>
                                      </p:to>
                                    </p:set>
                                    <p:animEffect transition="in" filter="wipe(left)">
                                      <p:cBhvr>
                                        <p:cTn id="43" dur="500"/>
                                        <p:tgtEl>
                                          <p:spTgt spid="116430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64307"/>
                                        </p:tgtEl>
                                        <p:attrNameLst>
                                          <p:attrName>style.visibility</p:attrName>
                                        </p:attrNameLst>
                                      </p:cBhvr>
                                      <p:to>
                                        <p:strVal val="visible"/>
                                      </p:to>
                                    </p:set>
                                    <p:animEffect transition="in" filter="wipe(left)">
                                      <p:cBhvr>
                                        <p:cTn id="46" dur="500"/>
                                        <p:tgtEl>
                                          <p:spTgt spid="116430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64308"/>
                                        </p:tgtEl>
                                        <p:attrNameLst>
                                          <p:attrName>style.visibility</p:attrName>
                                        </p:attrNameLst>
                                      </p:cBhvr>
                                      <p:to>
                                        <p:strVal val="visible"/>
                                      </p:to>
                                    </p:set>
                                    <p:animEffect transition="in" filter="wipe(left)">
                                      <p:cBhvr>
                                        <p:cTn id="49" dur="500"/>
                                        <p:tgtEl>
                                          <p:spTgt spid="116430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64309"/>
                                        </p:tgtEl>
                                        <p:attrNameLst>
                                          <p:attrName>style.visibility</p:attrName>
                                        </p:attrNameLst>
                                      </p:cBhvr>
                                      <p:to>
                                        <p:strVal val="visible"/>
                                      </p:to>
                                    </p:set>
                                    <p:animEffect transition="in" filter="wipe(left)">
                                      <p:cBhvr>
                                        <p:cTn id="52" dur="500"/>
                                        <p:tgtEl>
                                          <p:spTgt spid="116430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64310"/>
                                        </p:tgtEl>
                                        <p:attrNameLst>
                                          <p:attrName>style.visibility</p:attrName>
                                        </p:attrNameLst>
                                      </p:cBhvr>
                                      <p:to>
                                        <p:strVal val="visible"/>
                                      </p:to>
                                    </p:set>
                                    <p:animEffect transition="in" filter="wipe(left)">
                                      <p:cBhvr>
                                        <p:cTn id="55" dur="500"/>
                                        <p:tgtEl>
                                          <p:spTgt spid="116431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64311"/>
                                        </p:tgtEl>
                                        <p:attrNameLst>
                                          <p:attrName>style.visibility</p:attrName>
                                        </p:attrNameLst>
                                      </p:cBhvr>
                                      <p:to>
                                        <p:strVal val="visible"/>
                                      </p:to>
                                    </p:set>
                                    <p:animEffect transition="in" filter="wipe(left)">
                                      <p:cBhvr>
                                        <p:cTn id="58" dur="500"/>
                                        <p:tgtEl>
                                          <p:spTgt spid="11643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4312"/>
                                        </p:tgtEl>
                                        <p:attrNameLst>
                                          <p:attrName>style.visibility</p:attrName>
                                        </p:attrNameLst>
                                      </p:cBhvr>
                                      <p:to>
                                        <p:strVal val="visible"/>
                                      </p:to>
                                    </p:set>
                                    <p:animEffect transition="in" filter="wipe(left)">
                                      <p:cBhvr>
                                        <p:cTn id="61" dur="500"/>
                                        <p:tgtEl>
                                          <p:spTgt spid="116431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164293"/>
                                        </p:tgtEl>
                                        <p:attrNameLst>
                                          <p:attrName>style.visibility</p:attrName>
                                        </p:attrNameLst>
                                      </p:cBhvr>
                                      <p:to>
                                        <p:strVal val="visible"/>
                                      </p:to>
                                    </p:set>
                                    <p:animEffect transition="in" filter="dissolve">
                                      <p:cBhvr>
                                        <p:cTn id="66" dur="500"/>
                                        <p:tgtEl>
                                          <p:spTgt spid="116429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64292"/>
                                        </p:tgtEl>
                                        <p:attrNameLst>
                                          <p:attrName>style.visibility</p:attrName>
                                        </p:attrNameLst>
                                      </p:cBhvr>
                                      <p:to>
                                        <p:strVal val="visible"/>
                                      </p:to>
                                    </p:set>
                                    <p:animEffect transition="in" filter="dissolve">
                                      <p:cBhvr>
                                        <p:cTn id="71" dur="500"/>
                                        <p:tgtEl>
                                          <p:spTgt spid="116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292" grpId="0"/>
      <p:bldP spid="1164293" grpId="0"/>
      <p:bldP spid="1164295" grpId="0"/>
      <p:bldP spid="1164296" grpId="0"/>
      <p:bldP spid="1164297" grpId="0"/>
      <p:bldP spid="1164298" grpId="0"/>
      <p:bldP spid="1164299" grpId="0"/>
      <p:bldP spid="1164300" grpId="0"/>
      <p:bldP spid="1164301" grpId="0"/>
      <p:bldP spid="1164302" grpId="0"/>
      <p:bldP spid="1164303" grpId="0"/>
      <p:bldP spid="1164304" grpId="0"/>
      <p:bldP spid="1164305" grpId="0"/>
      <p:bldP spid="1164306" grpId="0"/>
      <p:bldP spid="1164307" grpId="0"/>
      <p:bldP spid="1164308" grpId="0"/>
      <p:bldP spid="1164309" grpId="0"/>
      <p:bldP spid="1164310" grpId="0"/>
      <p:bldP spid="1164311" grpId="0"/>
      <p:bldP spid="11643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lstStyle/>
          <a:p>
            <a:pPr eaLnBrk="1" hangingPunct="1"/>
            <a:r>
              <a:rPr lang="en-GB" smtClean="0"/>
              <a:t>Period 3 non-metals: structure </a:t>
            </a:r>
          </a:p>
        </p:txBody>
      </p:sp>
    </p:spTree>
    <p:controls>
      <mc:AlternateContent xmlns:mc="http://schemas.openxmlformats.org/markup-compatibility/2006">
        <mc:Choice xmlns:v="urn:schemas-microsoft-com:vml" Requires="v">
          <p:control spid="6146"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7186" name="Picture 2" descr="covalent_rad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3625850"/>
            <a:ext cx="38925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title" idx="4294967295"/>
          </p:nvPr>
        </p:nvSpPr>
        <p:spPr/>
        <p:txBody>
          <a:bodyPr/>
          <a:lstStyle/>
          <a:p>
            <a:pPr eaLnBrk="1" hangingPunct="1"/>
            <a:r>
              <a:rPr lang="en-GB" smtClean="0"/>
              <a:t>What is atomic radius?</a:t>
            </a:r>
          </a:p>
        </p:txBody>
      </p:sp>
      <p:sp>
        <p:nvSpPr>
          <p:cNvPr id="39940" name="Text Box 4"/>
          <p:cNvSpPr txBox="1">
            <a:spLocks noChangeArrowheads="1"/>
          </p:cNvSpPr>
          <p:nvPr/>
        </p:nvSpPr>
        <p:spPr bwMode="auto">
          <a:xfrm>
            <a:off x="411163" y="784225"/>
            <a:ext cx="8732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a:t>
            </a:r>
            <a:r>
              <a:rPr lang="en-GB" b="1">
                <a:solidFill>
                  <a:srgbClr val="FF6600"/>
                </a:solidFill>
              </a:rPr>
              <a:t>atomic radius</a:t>
            </a:r>
            <a:r>
              <a:rPr lang="en-GB"/>
              <a:t> of an element is difficult to precisely define because of the uncertainty over the size of the electron cloud. Several definitions are used.</a:t>
            </a:r>
          </a:p>
        </p:txBody>
      </p:sp>
      <p:sp>
        <p:nvSpPr>
          <p:cNvPr id="1117189" name="Text Box 5"/>
          <p:cNvSpPr txBox="1">
            <a:spLocks noChangeArrowheads="1"/>
          </p:cNvSpPr>
          <p:nvPr/>
        </p:nvSpPr>
        <p:spPr bwMode="auto">
          <a:xfrm>
            <a:off x="411163" y="3632200"/>
            <a:ext cx="45561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buClr>
                <a:srgbClr val="FF6600"/>
              </a:buClr>
              <a:buSzPct val="80000"/>
              <a:buFont typeface="Wingdings" pitchFamily="2" charset="2"/>
              <a:buNone/>
            </a:pPr>
            <a:r>
              <a:rPr lang="en-GB"/>
              <a:t>For non-metallic elements, the </a:t>
            </a:r>
            <a:r>
              <a:rPr lang="en-GB" b="1">
                <a:solidFill>
                  <a:srgbClr val="FF6600"/>
                </a:solidFill>
              </a:rPr>
              <a:t>covalent radius </a:t>
            </a:r>
            <a:r>
              <a:rPr lang="en-GB"/>
              <a:t>is often used as the atomic radius. This is half the internuclear distance between two identical atoms in a single covalent bond.</a:t>
            </a:r>
          </a:p>
        </p:txBody>
      </p:sp>
      <p:sp>
        <p:nvSpPr>
          <p:cNvPr id="1117190" name="Text Box 6"/>
          <p:cNvSpPr txBox="1">
            <a:spLocks noChangeArrowheads="1"/>
          </p:cNvSpPr>
          <p:nvPr/>
        </p:nvSpPr>
        <p:spPr bwMode="auto">
          <a:xfrm>
            <a:off x="5480050" y="4818063"/>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solidFill>
                  <a:srgbClr val="FF6600"/>
                </a:solidFill>
              </a:rPr>
              <a:t>covalent radius</a:t>
            </a:r>
          </a:p>
        </p:txBody>
      </p:sp>
      <p:sp>
        <p:nvSpPr>
          <p:cNvPr id="1117193" name="Text Box 9"/>
          <p:cNvSpPr txBox="1">
            <a:spLocks noChangeArrowheads="1"/>
          </p:cNvSpPr>
          <p:nvPr/>
        </p:nvSpPr>
        <p:spPr bwMode="auto">
          <a:xfrm>
            <a:off x="411163" y="2390775"/>
            <a:ext cx="854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One definition is half the shortest internuclear distance found in the structure of the element.</a:t>
            </a:r>
          </a:p>
        </p:txBody>
      </p:sp>
      <p:sp>
        <p:nvSpPr>
          <p:cNvPr id="1117194" name="Line 10"/>
          <p:cNvSpPr>
            <a:spLocks noChangeShapeType="1"/>
          </p:cNvSpPr>
          <p:nvPr/>
        </p:nvSpPr>
        <p:spPr bwMode="auto">
          <a:xfrm>
            <a:off x="6235700" y="4711700"/>
            <a:ext cx="812800" cy="0"/>
          </a:xfrm>
          <a:prstGeom prst="line">
            <a:avLst/>
          </a:prstGeom>
          <a:noFill/>
          <a:ln w="5080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7193"/>
                                        </p:tgtEl>
                                        <p:attrNameLst>
                                          <p:attrName>style.visibility</p:attrName>
                                        </p:attrNameLst>
                                      </p:cBhvr>
                                      <p:to>
                                        <p:strVal val="visible"/>
                                      </p:to>
                                    </p:set>
                                    <p:animEffect transition="in" filter="dissolve">
                                      <p:cBhvr>
                                        <p:cTn id="7" dur="500"/>
                                        <p:tgtEl>
                                          <p:spTgt spid="1117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7189"/>
                                        </p:tgtEl>
                                        <p:attrNameLst>
                                          <p:attrName>style.visibility</p:attrName>
                                        </p:attrNameLst>
                                      </p:cBhvr>
                                      <p:to>
                                        <p:strVal val="visible"/>
                                      </p:to>
                                    </p:set>
                                    <p:animEffect transition="in" filter="dissolve">
                                      <p:cBhvr>
                                        <p:cTn id="12" dur="500"/>
                                        <p:tgtEl>
                                          <p:spTgt spid="111718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117186"/>
                                        </p:tgtEl>
                                        <p:attrNameLst>
                                          <p:attrName>style.visibility</p:attrName>
                                        </p:attrNameLst>
                                      </p:cBhvr>
                                      <p:to>
                                        <p:strVal val="visible"/>
                                      </p:to>
                                    </p:set>
                                    <p:animEffect transition="in" filter="wipe(left)">
                                      <p:cBhvr>
                                        <p:cTn id="16" dur="500"/>
                                        <p:tgtEl>
                                          <p:spTgt spid="1117186"/>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17194"/>
                                        </p:tgtEl>
                                        <p:attrNameLst>
                                          <p:attrName>style.visibility</p:attrName>
                                        </p:attrNameLst>
                                      </p:cBhvr>
                                      <p:to>
                                        <p:strVal val="visible"/>
                                      </p:to>
                                    </p:set>
                                    <p:animEffect transition="in" filter="wipe(left)">
                                      <p:cBhvr>
                                        <p:cTn id="20" dur="500"/>
                                        <p:tgtEl>
                                          <p:spTgt spid="1117194"/>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17190"/>
                                        </p:tgtEl>
                                        <p:attrNameLst>
                                          <p:attrName>style.visibility</p:attrName>
                                        </p:attrNameLst>
                                      </p:cBhvr>
                                      <p:to>
                                        <p:strVal val="visible"/>
                                      </p:to>
                                    </p:set>
                                    <p:animEffect transition="in" filter="wipe(left)">
                                      <p:cBhvr>
                                        <p:cTn id="24" dur="500"/>
                                        <p:tgtEl>
                                          <p:spTgt spid="111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89" grpId="0"/>
      <p:bldP spid="1117190" grpId="0"/>
      <p:bldP spid="1117193" grpId="0"/>
      <p:bldP spid="111719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p:txBody>
          <a:bodyPr/>
          <a:lstStyle/>
          <a:p>
            <a:pPr eaLnBrk="1" hangingPunct="1"/>
            <a:r>
              <a:rPr lang="en-GB" smtClean="0"/>
              <a:t>Melting points in period 3</a:t>
            </a:r>
          </a:p>
        </p:txBody>
      </p:sp>
    </p:spTree>
    <p:controls>
      <mc:AlternateContent xmlns:mc="http://schemas.openxmlformats.org/markup-compatibility/2006">
        <mc:Choice xmlns:v="urn:schemas-microsoft-com:vml" Requires="v">
          <p:control spid="717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9234" name="Picture 2" descr="covalent_rad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2578100"/>
            <a:ext cx="38766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9235" name="Picture 3" descr="covalent_rad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5" y="2578100"/>
            <a:ext cx="38766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Grp="1" noChangeArrowheads="1"/>
          </p:cNvSpPr>
          <p:nvPr>
            <p:ph type="title" idx="4294967295"/>
          </p:nvPr>
        </p:nvSpPr>
        <p:spPr/>
        <p:txBody>
          <a:bodyPr/>
          <a:lstStyle/>
          <a:p>
            <a:pPr eaLnBrk="1" hangingPunct="1"/>
            <a:r>
              <a:rPr lang="en-GB" smtClean="0"/>
              <a:t>More on atomic radius</a:t>
            </a:r>
          </a:p>
        </p:txBody>
      </p:sp>
      <p:sp>
        <p:nvSpPr>
          <p:cNvPr id="40965" name="Text Box 5"/>
          <p:cNvSpPr txBox="1">
            <a:spLocks noChangeArrowheads="1"/>
          </p:cNvSpPr>
          <p:nvPr/>
        </p:nvSpPr>
        <p:spPr bwMode="auto">
          <a:xfrm>
            <a:off x="411163" y="784225"/>
            <a:ext cx="85296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For non-bonded adjacent atoms (e.g. in a covalent crystal of a non-metallic element), the </a:t>
            </a:r>
            <a:r>
              <a:rPr lang="en-GB" b="1">
                <a:solidFill>
                  <a:srgbClr val="FF6600"/>
                </a:solidFill>
              </a:rPr>
              <a:t>van der Waals radius</a:t>
            </a:r>
            <a:r>
              <a:rPr lang="en-GB"/>
              <a:t> is used as a value for atomic radius. This is half the shortest internuclear distance between two similar non-bonded atoms.</a:t>
            </a:r>
          </a:p>
        </p:txBody>
      </p:sp>
      <p:sp>
        <p:nvSpPr>
          <p:cNvPr id="1119238" name="Text Box 6"/>
          <p:cNvSpPr txBox="1">
            <a:spLocks noChangeArrowheads="1"/>
          </p:cNvSpPr>
          <p:nvPr/>
        </p:nvSpPr>
        <p:spPr bwMode="auto">
          <a:xfrm>
            <a:off x="2460625" y="2760663"/>
            <a:ext cx="2120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solidFill>
                  <a:srgbClr val="FF6600"/>
                </a:solidFill>
              </a:rPr>
              <a:t>van der Waals radius</a:t>
            </a:r>
          </a:p>
        </p:txBody>
      </p:sp>
      <p:sp>
        <p:nvSpPr>
          <p:cNvPr id="1119240" name="Text Box 8"/>
          <p:cNvSpPr txBox="1">
            <a:spLocks noChangeArrowheads="1"/>
          </p:cNvSpPr>
          <p:nvPr/>
        </p:nvSpPr>
        <p:spPr bwMode="auto">
          <a:xfrm>
            <a:off x="411163" y="4965700"/>
            <a:ext cx="85296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buClr>
                <a:srgbClr val="FF6600"/>
              </a:buClr>
              <a:buSzPct val="80000"/>
              <a:buFont typeface="Wingdings" pitchFamily="2" charset="2"/>
              <a:buNone/>
            </a:pPr>
            <a:r>
              <a:rPr lang="en-GB"/>
              <a:t>For metallic elements, the </a:t>
            </a:r>
            <a:r>
              <a:rPr lang="en-GB" b="1">
                <a:solidFill>
                  <a:srgbClr val="FF6600"/>
                </a:solidFill>
              </a:rPr>
              <a:t>metallic radius</a:t>
            </a:r>
            <a:r>
              <a:rPr lang="en-GB"/>
              <a:t> is often used as the atomic radius. This is half the shortest internuclear distance between two adjacent atoms in a metallic bond.</a:t>
            </a:r>
          </a:p>
        </p:txBody>
      </p:sp>
      <p:sp>
        <p:nvSpPr>
          <p:cNvPr id="1119241" name="Line 9"/>
          <p:cNvSpPr>
            <a:spLocks noChangeShapeType="1"/>
          </p:cNvSpPr>
          <p:nvPr/>
        </p:nvSpPr>
        <p:spPr bwMode="auto">
          <a:xfrm>
            <a:off x="3568700" y="3657600"/>
            <a:ext cx="990600" cy="0"/>
          </a:xfrm>
          <a:prstGeom prst="line">
            <a:avLst/>
          </a:prstGeom>
          <a:noFill/>
          <a:ln w="5080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9234"/>
                                        </p:tgtEl>
                                        <p:attrNameLst>
                                          <p:attrName>style.visibility</p:attrName>
                                        </p:attrNameLst>
                                      </p:cBhvr>
                                      <p:to>
                                        <p:strVal val="visible"/>
                                      </p:to>
                                    </p:set>
                                    <p:animEffect transition="in" filter="wipe(left)">
                                      <p:cBhvr>
                                        <p:cTn id="7" dur="500"/>
                                        <p:tgtEl>
                                          <p:spTgt spid="111923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19235"/>
                                        </p:tgtEl>
                                        <p:attrNameLst>
                                          <p:attrName>style.visibility</p:attrName>
                                        </p:attrNameLst>
                                      </p:cBhvr>
                                      <p:to>
                                        <p:strVal val="visible"/>
                                      </p:to>
                                    </p:set>
                                    <p:animEffect transition="in" filter="wipe(left)">
                                      <p:cBhvr>
                                        <p:cTn id="11" dur="500"/>
                                        <p:tgtEl>
                                          <p:spTgt spid="111923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9241"/>
                                        </p:tgtEl>
                                        <p:attrNameLst>
                                          <p:attrName>style.visibility</p:attrName>
                                        </p:attrNameLst>
                                      </p:cBhvr>
                                      <p:to>
                                        <p:strVal val="visible"/>
                                      </p:to>
                                    </p:set>
                                    <p:animEffect transition="in" filter="wipe(left)">
                                      <p:cBhvr>
                                        <p:cTn id="15" dur="500"/>
                                        <p:tgtEl>
                                          <p:spTgt spid="1119241"/>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19238"/>
                                        </p:tgtEl>
                                        <p:attrNameLst>
                                          <p:attrName>style.visibility</p:attrName>
                                        </p:attrNameLst>
                                      </p:cBhvr>
                                      <p:to>
                                        <p:strVal val="visible"/>
                                      </p:to>
                                    </p:set>
                                    <p:animEffect transition="in" filter="wipe(right)">
                                      <p:cBhvr>
                                        <p:cTn id="19" dur="500"/>
                                        <p:tgtEl>
                                          <p:spTgt spid="11192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19240"/>
                                        </p:tgtEl>
                                        <p:attrNameLst>
                                          <p:attrName>style.visibility</p:attrName>
                                        </p:attrNameLst>
                                      </p:cBhvr>
                                      <p:to>
                                        <p:strVal val="visible"/>
                                      </p:to>
                                    </p:set>
                                    <p:animEffect transition="in" filter="dissolve">
                                      <p:cBhvr>
                                        <p:cTn id="24" dur="500"/>
                                        <p:tgtEl>
                                          <p:spTgt spid="1119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8" grpId="0"/>
      <p:bldP spid="1119240" grpId="0"/>
      <p:bldP spid="111924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Trends in atomic radius in period 3</a:t>
            </a:r>
          </a:p>
        </p:txBody>
      </p:sp>
    </p:spTree>
    <p:controls>
      <mc:AlternateContent xmlns:mc="http://schemas.openxmlformats.org/markup-compatibility/2006">
        <mc:Choice xmlns:v="urn:schemas-microsoft-com:vml" Requires="v">
          <p:control spid="1026"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563563" y="952500"/>
            <a:ext cx="3429000" cy="939800"/>
          </a:xfrm>
          <a:prstGeom prst="roundRect">
            <a:avLst>
              <a:gd name="adj" fmla="val 7264"/>
            </a:avLst>
          </a:prstGeom>
          <a:solidFill>
            <a:srgbClr val="FFC19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41987" name="AutoShape 3"/>
          <p:cNvSpPr>
            <a:spLocks noChangeArrowheads="1"/>
          </p:cNvSpPr>
          <p:nvPr/>
        </p:nvSpPr>
        <p:spPr bwMode="auto">
          <a:xfrm>
            <a:off x="563563" y="965200"/>
            <a:ext cx="3429000" cy="5118100"/>
          </a:xfrm>
          <a:prstGeom prst="roundRect">
            <a:avLst>
              <a:gd name="adj" fmla="val 2417"/>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988" name="Line 4"/>
          <p:cNvSpPr>
            <a:spLocks noChangeShapeType="1"/>
          </p:cNvSpPr>
          <p:nvPr/>
        </p:nvSpPr>
        <p:spPr bwMode="auto">
          <a:xfrm>
            <a:off x="2062163" y="965200"/>
            <a:ext cx="0" cy="51181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89" name="Line 5"/>
          <p:cNvSpPr>
            <a:spLocks noChangeShapeType="1"/>
          </p:cNvSpPr>
          <p:nvPr/>
        </p:nvSpPr>
        <p:spPr bwMode="auto">
          <a:xfrm>
            <a:off x="569913" y="2416175"/>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0" name="Line 6"/>
          <p:cNvSpPr>
            <a:spLocks noChangeShapeType="1"/>
          </p:cNvSpPr>
          <p:nvPr/>
        </p:nvSpPr>
        <p:spPr bwMode="auto">
          <a:xfrm>
            <a:off x="569913" y="2940050"/>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1" name="Line 7"/>
          <p:cNvSpPr>
            <a:spLocks noChangeShapeType="1"/>
          </p:cNvSpPr>
          <p:nvPr/>
        </p:nvSpPr>
        <p:spPr bwMode="auto">
          <a:xfrm>
            <a:off x="563563" y="3454400"/>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2" name="Line 8"/>
          <p:cNvSpPr>
            <a:spLocks noChangeShapeType="1"/>
          </p:cNvSpPr>
          <p:nvPr/>
        </p:nvSpPr>
        <p:spPr bwMode="auto">
          <a:xfrm>
            <a:off x="563563" y="3975100"/>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3" name="Line 9"/>
          <p:cNvSpPr>
            <a:spLocks noChangeShapeType="1"/>
          </p:cNvSpPr>
          <p:nvPr/>
        </p:nvSpPr>
        <p:spPr bwMode="auto">
          <a:xfrm>
            <a:off x="563563" y="4511675"/>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4" name="Line 10"/>
          <p:cNvSpPr>
            <a:spLocks noChangeShapeType="1"/>
          </p:cNvSpPr>
          <p:nvPr/>
        </p:nvSpPr>
        <p:spPr bwMode="auto">
          <a:xfrm>
            <a:off x="563563" y="5035550"/>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5" name="Line 11"/>
          <p:cNvSpPr>
            <a:spLocks noChangeShapeType="1"/>
          </p:cNvSpPr>
          <p:nvPr/>
        </p:nvSpPr>
        <p:spPr bwMode="auto">
          <a:xfrm>
            <a:off x="563563" y="5559425"/>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6" name="Line 12"/>
          <p:cNvSpPr>
            <a:spLocks noChangeShapeType="1"/>
          </p:cNvSpPr>
          <p:nvPr/>
        </p:nvSpPr>
        <p:spPr bwMode="auto">
          <a:xfrm>
            <a:off x="563563" y="1892300"/>
            <a:ext cx="3422650" cy="15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7" name="Rectangle 13"/>
          <p:cNvSpPr>
            <a:spLocks noGrp="1" noChangeArrowheads="1"/>
          </p:cNvSpPr>
          <p:nvPr>
            <p:ph type="title" idx="4294967295"/>
          </p:nvPr>
        </p:nvSpPr>
        <p:spPr/>
        <p:txBody>
          <a:bodyPr/>
          <a:lstStyle/>
          <a:p>
            <a:pPr eaLnBrk="1" hangingPunct="1"/>
            <a:r>
              <a:rPr lang="en-GB" smtClean="0"/>
              <a:t>Trends in atomic radius in period 3</a:t>
            </a:r>
          </a:p>
        </p:txBody>
      </p:sp>
      <p:sp>
        <p:nvSpPr>
          <p:cNvPr id="41998" name="Text Box 14"/>
          <p:cNvSpPr txBox="1">
            <a:spLocks noChangeArrowheads="1"/>
          </p:cNvSpPr>
          <p:nvPr/>
        </p:nvSpPr>
        <p:spPr bwMode="auto">
          <a:xfrm>
            <a:off x="4140200" y="860425"/>
            <a:ext cx="4838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atomic radius of the elements across period 3 decreases.</a:t>
            </a:r>
          </a:p>
        </p:txBody>
      </p:sp>
      <p:sp>
        <p:nvSpPr>
          <p:cNvPr id="41999" name="Text Box 15"/>
          <p:cNvSpPr txBox="1">
            <a:spLocks noChangeArrowheads="1"/>
          </p:cNvSpPr>
          <p:nvPr/>
        </p:nvSpPr>
        <p:spPr bwMode="auto">
          <a:xfrm>
            <a:off x="627063" y="1193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t>Element</a:t>
            </a:r>
          </a:p>
        </p:txBody>
      </p:sp>
      <p:sp>
        <p:nvSpPr>
          <p:cNvPr id="42000" name="Text Box 16"/>
          <p:cNvSpPr txBox="1">
            <a:spLocks noChangeArrowheads="1"/>
          </p:cNvSpPr>
          <p:nvPr/>
        </p:nvSpPr>
        <p:spPr bwMode="auto">
          <a:xfrm>
            <a:off x="2087563" y="1011238"/>
            <a:ext cx="1866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t>Atomic radius (nm)</a:t>
            </a:r>
          </a:p>
        </p:txBody>
      </p:sp>
      <p:sp>
        <p:nvSpPr>
          <p:cNvPr id="42001" name="Text Box 17"/>
          <p:cNvSpPr txBox="1">
            <a:spLocks noChangeArrowheads="1"/>
          </p:cNvSpPr>
          <p:nvPr/>
        </p:nvSpPr>
        <p:spPr bwMode="auto">
          <a:xfrm>
            <a:off x="871538" y="1925638"/>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Na</a:t>
            </a:r>
          </a:p>
        </p:txBody>
      </p:sp>
      <p:sp>
        <p:nvSpPr>
          <p:cNvPr id="42002" name="Text Box 18"/>
          <p:cNvSpPr txBox="1">
            <a:spLocks noChangeArrowheads="1"/>
          </p:cNvSpPr>
          <p:nvPr/>
        </p:nvSpPr>
        <p:spPr bwMode="auto">
          <a:xfrm>
            <a:off x="838200" y="2449513"/>
            <a:ext cx="94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Mg</a:t>
            </a:r>
          </a:p>
        </p:txBody>
      </p:sp>
      <p:sp>
        <p:nvSpPr>
          <p:cNvPr id="42003" name="Text Box 19"/>
          <p:cNvSpPr txBox="1">
            <a:spLocks noChangeArrowheads="1"/>
          </p:cNvSpPr>
          <p:nvPr/>
        </p:nvSpPr>
        <p:spPr bwMode="auto">
          <a:xfrm>
            <a:off x="874713" y="2973388"/>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Al</a:t>
            </a:r>
          </a:p>
        </p:txBody>
      </p:sp>
      <p:sp>
        <p:nvSpPr>
          <p:cNvPr id="42004" name="Text Box 20"/>
          <p:cNvSpPr txBox="1">
            <a:spLocks noChangeArrowheads="1"/>
          </p:cNvSpPr>
          <p:nvPr/>
        </p:nvSpPr>
        <p:spPr bwMode="auto">
          <a:xfrm>
            <a:off x="868363" y="349250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Si</a:t>
            </a:r>
          </a:p>
        </p:txBody>
      </p:sp>
      <p:sp>
        <p:nvSpPr>
          <p:cNvPr id="42005" name="Text Box 21"/>
          <p:cNvSpPr txBox="1">
            <a:spLocks noChangeArrowheads="1"/>
          </p:cNvSpPr>
          <p:nvPr/>
        </p:nvSpPr>
        <p:spPr bwMode="auto">
          <a:xfrm>
            <a:off x="835025" y="4014788"/>
            <a:ext cx="95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P</a:t>
            </a:r>
          </a:p>
        </p:txBody>
      </p:sp>
      <p:sp>
        <p:nvSpPr>
          <p:cNvPr id="42006" name="Text Box 22"/>
          <p:cNvSpPr txBox="1">
            <a:spLocks noChangeArrowheads="1"/>
          </p:cNvSpPr>
          <p:nvPr/>
        </p:nvSpPr>
        <p:spPr bwMode="auto">
          <a:xfrm>
            <a:off x="871538" y="4545013"/>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S</a:t>
            </a:r>
          </a:p>
        </p:txBody>
      </p:sp>
      <p:sp>
        <p:nvSpPr>
          <p:cNvPr id="42007" name="Text Box 23"/>
          <p:cNvSpPr txBox="1">
            <a:spLocks noChangeArrowheads="1"/>
          </p:cNvSpPr>
          <p:nvPr/>
        </p:nvSpPr>
        <p:spPr bwMode="auto">
          <a:xfrm>
            <a:off x="871538" y="5068888"/>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Cl</a:t>
            </a:r>
          </a:p>
        </p:txBody>
      </p:sp>
      <p:sp>
        <p:nvSpPr>
          <p:cNvPr id="42008" name="Text Box 24"/>
          <p:cNvSpPr txBox="1">
            <a:spLocks noChangeArrowheads="1"/>
          </p:cNvSpPr>
          <p:nvPr/>
        </p:nvSpPr>
        <p:spPr bwMode="auto">
          <a:xfrm>
            <a:off x="871538" y="5581650"/>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a:t>Ar</a:t>
            </a:r>
          </a:p>
        </p:txBody>
      </p:sp>
      <p:sp>
        <p:nvSpPr>
          <p:cNvPr id="1123353" name="Text Box 25"/>
          <p:cNvSpPr txBox="1">
            <a:spLocks noChangeArrowheads="1"/>
          </p:cNvSpPr>
          <p:nvPr/>
        </p:nvSpPr>
        <p:spPr bwMode="auto">
          <a:xfrm>
            <a:off x="2519363" y="1925638"/>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0.190</a:t>
            </a:r>
          </a:p>
        </p:txBody>
      </p:sp>
      <p:sp>
        <p:nvSpPr>
          <p:cNvPr id="1123354" name="Text Box 26"/>
          <p:cNvSpPr txBox="1">
            <a:spLocks noChangeArrowheads="1"/>
          </p:cNvSpPr>
          <p:nvPr/>
        </p:nvSpPr>
        <p:spPr bwMode="auto">
          <a:xfrm>
            <a:off x="2519363" y="2449513"/>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0.145</a:t>
            </a:r>
          </a:p>
        </p:txBody>
      </p:sp>
      <p:sp>
        <p:nvSpPr>
          <p:cNvPr id="1123355" name="Text Box 27"/>
          <p:cNvSpPr txBox="1">
            <a:spLocks noChangeArrowheads="1"/>
          </p:cNvSpPr>
          <p:nvPr/>
        </p:nvSpPr>
        <p:spPr bwMode="auto">
          <a:xfrm>
            <a:off x="2519363" y="2968625"/>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0.118</a:t>
            </a:r>
          </a:p>
        </p:txBody>
      </p:sp>
      <p:sp>
        <p:nvSpPr>
          <p:cNvPr id="1123356" name="Text Box 28"/>
          <p:cNvSpPr txBox="1">
            <a:spLocks noChangeArrowheads="1"/>
          </p:cNvSpPr>
          <p:nvPr/>
        </p:nvSpPr>
        <p:spPr bwMode="auto">
          <a:xfrm>
            <a:off x="2519363" y="348615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0.111</a:t>
            </a:r>
          </a:p>
        </p:txBody>
      </p:sp>
      <p:sp>
        <p:nvSpPr>
          <p:cNvPr id="1123357" name="Text Box 29"/>
          <p:cNvSpPr txBox="1">
            <a:spLocks noChangeArrowheads="1"/>
          </p:cNvSpPr>
          <p:nvPr/>
        </p:nvSpPr>
        <p:spPr bwMode="auto">
          <a:xfrm>
            <a:off x="2519363" y="4014788"/>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0.098</a:t>
            </a:r>
          </a:p>
        </p:txBody>
      </p:sp>
      <p:sp>
        <p:nvSpPr>
          <p:cNvPr id="1123358" name="Text Box 30"/>
          <p:cNvSpPr txBox="1">
            <a:spLocks noChangeArrowheads="1"/>
          </p:cNvSpPr>
          <p:nvPr/>
        </p:nvSpPr>
        <p:spPr bwMode="auto">
          <a:xfrm>
            <a:off x="2519363" y="4545013"/>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0.088</a:t>
            </a:r>
          </a:p>
        </p:txBody>
      </p:sp>
      <p:sp>
        <p:nvSpPr>
          <p:cNvPr id="1123359" name="Text Box 31"/>
          <p:cNvSpPr txBox="1">
            <a:spLocks noChangeArrowheads="1"/>
          </p:cNvSpPr>
          <p:nvPr/>
        </p:nvSpPr>
        <p:spPr bwMode="auto">
          <a:xfrm>
            <a:off x="2519363" y="5068888"/>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0.079</a:t>
            </a:r>
          </a:p>
        </p:txBody>
      </p:sp>
      <p:sp>
        <p:nvSpPr>
          <p:cNvPr id="1123360" name="Text Box 32"/>
          <p:cNvSpPr txBox="1">
            <a:spLocks noChangeArrowheads="1"/>
          </p:cNvSpPr>
          <p:nvPr/>
        </p:nvSpPr>
        <p:spPr bwMode="auto">
          <a:xfrm>
            <a:off x="2519363" y="558165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0.071</a:t>
            </a:r>
          </a:p>
        </p:txBody>
      </p:sp>
      <p:sp>
        <p:nvSpPr>
          <p:cNvPr id="1123361" name="Text Box 33"/>
          <p:cNvSpPr txBox="1">
            <a:spLocks noChangeArrowheads="1"/>
          </p:cNvSpPr>
          <p:nvPr/>
        </p:nvSpPr>
        <p:spPr bwMode="auto">
          <a:xfrm>
            <a:off x="4140200" y="4384675"/>
            <a:ext cx="48228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However, more than 99% of the atom is empty space – the nucleus and electrons themselves occupy a tiny volume of the atom.</a:t>
            </a:r>
          </a:p>
        </p:txBody>
      </p:sp>
      <p:sp>
        <p:nvSpPr>
          <p:cNvPr id="1123362" name="Text Box 34"/>
          <p:cNvSpPr txBox="1">
            <a:spLocks noChangeArrowheads="1"/>
          </p:cNvSpPr>
          <p:nvPr/>
        </p:nvSpPr>
        <p:spPr bwMode="auto">
          <a:xfrm>
            <a:off x="4140200" y="2074863"/>
            <a:ext cx="4597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This might seem counter-intuitive, because as the numbers of sub-atomic particles increase, the radius might be expected to also increase.</a:t>
            </a:r>
          </a:p>
        </p:txBody>
      </p:sp>
      <p:pic>
        <p:nvPicPr>
          <p:cNvPr id="1123363" name="Picture 35"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36"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3353"/>
                                        </p:tgtEl>
                                        <p:attrNameLst>
                                          <p:attrName>style.visibility</p:attrName>
                                        </p:attrNameLst>
                                      </p:cBhvr>
                                      <p:to>
                                        <p:strVal val="visible"/>
                                      </p:to>
                                    </p:set>
                                    <p:anim calcmode="lin" valueType="num">
                                      <p:cBhvr additive="base">
                                        <p:cTn id="7" dur="500" fill="hold"/>
                                        <p:tgtEl>
                                          <p:spTgt spid="1123353"/>
                                        </p:tgtEl>
                                        <p:attrNameLst>
                                          <p:attrName>ppt_x</p:attrName>
                                        </p:attrNameLst>
                                      </p:cBhvr>
                                      <p:tavLst>
                                        <p:tav tm="0">
                                          <p:val>
                                            <p:strVal val="#ppt_x"/>
                                          </p:val>
                                        </p:tav>
                                        <p:tav tm="100000">
                                          <p:val>
                                            <p:strVal val="#ppt_x"/>
                                          </p:val>
                                        </p:tav>
                                      </p:tavLst>
                                    </p:anim>
                                    <p:anim calcmode="lin" valueType="num">
                                      <p:cBhvr additive="base">
                                        <p:cTn id="8" dur="500" fill="hold"/>
                                        <p:tgtEl>
                                          <p:spTgt spid="112335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23354"/>
                                        </p:tgtEl>
                                        <p:attrNameLst>
                                          <p:attrName>style.visibility</p:attrName>
                                        </p:attrNameLst>
                                      </p:cBhvr>
                                      <p:to>
                                        <p:strVal val="visible"/>
                                      </p:to>
                                    </p:set>
                                    <p:anim calcmode="lin" valueType="num">
                                      <p:cBhvr additive="base">
                                        <p:cTn id="12" dur="500" fill="hold"/>
                                        <p:tgtEl>
                                          <p:spTgt spid="1123354"/>
                                        </p:tgtEl>
                                        <p:attrNameLst>
                                          <p:attrName>ppt_x</p:attrName>
                                        </p:attrNameLst>
                                      </p:cBhvr>
                                      <p:tavLst>
                                        <p:tav tm="0">
                                          <p:val>
                                            <p:strVal val="#ppt_x"/>
                                          </p:val>
                                        </p:tav>
                                        <p:tav tm="100000">
                                          <p:val>
                                            <p:strVal val="#ppt_x"/>
                                          </p:val>
                                        </p:tav>
                                      </p:tavLst>
                                    </p:anim>
                                    <p:anim calcmode="lin" valueType="num">
                                      <p:cBhvr additive="base">
                                        <p:cTn id="13" dur="500" fill="hold"/>
                                        <p:tgtEl>
                                          <p:spTgt spid="112335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23355"/>
                                        </p:tgtEl>
                                        <p:attrNameLst>
                                          <p:attrName>style.visibility</p:attrName>
                                        </p:attrNameLst>
                                      </p:cBhvr>
                                      <p:to>
                                        <p:strVal val="visible"/>
                                      </p:to>
                                    </p:set>
                                    <p:anim calcmode="lin" valueType="num">
                                      <p:cBhvr additive="base">
                                        <p:cTn id="17" dur="500" fill="hold"/>
                                        <p:tgtEl>
                                          <p:spTgt spid="1123355"/>
                                        </p:tgtEl>
                                        <p:attrNameLst>
                                          <p:attrName>ppt_x</p:attrName>
                                        </p:attrNameLst>
                                      </p:cBhvr>
                                      <p:tavLst>
                                        <p:tav tm="0">
                                          <p:val>
                                            <p:strVal val="#ppt_x"/>
                                          </p:val>
                                        </p:tav>
                                        <p:tav tm="100000">
                                          <p:val>
                                            <p:strVal val="#ppt_x"/>
                                          </p:val>
                                        </p:tav>
                                      </p:tavLst>
                                    </p:anim>
                                    <p:anim calcmode="lin" valueType="num">
                                      <p:cBhvr additive="base">
                                        <p:cTn id="18" dur="500" fill="hold"/>
                                        <p:tgtEl>
                                          <p:spTgt spid="112335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23356"/>
                                        </p:tgtEl>
                                        <p:attrNameLst>
                                          <p:attrName>style.visibility</p:attrName>
                                        </p:attrNameLst>
                                      </p:cBhvr>
                                      <p:to>
                                        <p:strVal val="visible"/>
                                      </p:to>
                                    </p:set>
                                    <p:anim calcmode="lin" valueType="num">
                                      <p:cBhvr additive="base">
                                        <p:cTn id="22" dur="500" fill="hold"/>
                                        <p:tgtEl>
                                          <p:spTgt spid="1123356"/>
                                        </p:tgtEl>
                                        <p:attrNameLst>
                                          <p:attrName>ppt_x</p:attrName>
                                        </p:attrNameLst>
                                      </p:cBhvr>
                                      <p:tavLst>
                                        <p:tav tm="0">
                                          <p:val>
                                            <p:strVal val="#ppt_x"/>
                                          </p:val>
                                        </p:tav>
                                        <p:tav tm="100000">
                                          <p:val>
                                            <p:strVal val="#ppt_x"/>
                                          </p:val>
                                        </p:tav>
                                      </p:tavLst>
                                    </p:anim>
                                    <p:anim calcmode="lin" valueType="num">
                                      <p:cBhvr additive="base">
                                        <p:cTn id="23" dur="500" fill="hold"/>
                                        <p:tgtEl>
                                          <p:spTgt spid="112335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23357"/>
                                        </p:tgtEl>
                                        <p:attrNameLst>
                                          <p:attrName>style.visibility</p:attrName>
                                        </p:attrNameLst>
                                      </p:cBhvr>
                                      <p:to>
                                        <p:strVal val="visible"/>
                                      </p:to>
                                    </p:set>
                                    <p:anim calcmode="lin" valueType="num">
                                      <p:cBhvr additive="base">
                                        <p:cTn id="27" dur="500" fill="hold"/>
                                        <p:tgtEl>
                                          <p:spTgt spid="1123357"/>
                                        </p:tgtEl>
                                        <p:attrNameLst>
                                          <p:attrName>ppt_x</p:attrName>
                                        </p:attrNameLst>
                                      </p:cBhvr>
                                      <p:tavLst>
                                        <p:tav tm="0">
                                          <p:val>
                                            <p:strVal val="#ppt_x"/>
                                          </p:val>
                                        </p:tav>
                                        <p:tav tm="100000">
                                          <p:val>
                                            <p:strVal val="#ppt_x"/>
                                          </p:val>
                                        </p:tav>
                                      </p:tavLst>
                                    </p:anim>
                                    <p:anim calcmode="lin" valueType="num">
                                      <p:cBhvr additive="base">
                                        <p:cTn id="28" dur="500" fill="hold"/>
                                        <p:tgtEl>
                                          <p:spTgt spid="112335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3358"/>
                                        </p:tgtEl>
                                        <p:attrNameLst>
                                          <p:attrName>style.visibility</p:attrName>
                                        </p:attrNameLst>
                                      </p:cBhvr>
                                      <p:to>
                                        <p:strVal val="visible"/>
                                      </p:to>
                                    </p:set>
                                    <p:anim calcmode="lin" valueType="num">
                                      <p:cBhvr additive="base">
                                        <p:cTn id="32" dur="500" fill="hold"/>
                                        <p:tgtEl>
                                          <p:spTgt spid="1123358"/>
                                        </p:tgtEl>
                                        <p:attrNameLst>
                                          <p:attrName>ppt_x</p:attrName>
                                        </p:attrNameLst>
                                      </p:cBhvr>
                                      <p:tavLst>
                                        <p:tav tm="0">
                                          <p:val>
                                            <p:strVal val="#ppt_x"/>
                                          </p:val>
                                        </p:tav>
                                        <p:tav tm="100000">
                                          <p:val>
                                            <p:strVal val="#ppt_x"/>
                                          </p:val>
                                        </p:tav>
                                      </p:tavLst>
                                    </p:anim>
                                    <p:anim calcmode="lin" valueType="num">
                                      <p:cBhvr additive="base">
                                        <p:cTn id="33" dur="500" fill="hold"/>
                                        <p:tgtEl>
                                          <p:spTgt spid="112335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23359"/>
                                        </p:tgtEl>
                                        <p:attrNameLst>
                                          <p:attrName>style.visibility</p:attrName>
                                        </p:attrNameLst>
                                      </p:cBhvr>
                                      <p:to>
                                        <p:strVal val="visible"/>
                                      </p:to>
                                    </p:set>
                                    <p:anim calcmode="lin" valueType="num">
                                      <p:cBhvr additive="base">
                                        <p:cTn id="37" dur="500" fill="hold"/>
                                        <p:tgtEl>
                                          <p:spTgt spid="1123359"/>
                                        </p:tgtEl>
                                        <p:attrNameLst>
                                          <p:attrName>ppt_x</p:attrName>
                                        </p:attrNameLst>
                                      </p:cBhvr>
                                      <p:tavLst>
                                        <p:tav tm="0">
                                          <p:val>
                                            <p:strVal val="#ppt_x"/>
                                          </p:val>
                                        </p:tav>
                                        <p:tav tm="100000">
                                          <p:val>
                                            <p:strVal val="#ppt_x"/>
                                          </p:val>
                                        </p:tav>
                                      </p:tavLst>
                                    </p:anim>
                                    <p:anim calcmode="lin" valueType="num">
                                      <p:cBhvr additive="base">
                                        <p:cTn id="38" dur="500" fill="hold"/>
                                        <p:tgtEl>
                                          <p:spTgt spid="1123359"/>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23360"/>
                                        </p:tgtEl>
                                        <p:attrNameLst>
                                          <p:attrName>style.visibility</p:attrName>
                                        </p:attrNameLst>
                                      </p:cBhvr>
                                      <p:to>
                                        <p:strVal val="visible"/>
                                      </p:to>
                                    </p:set>
                                    <p:anim calcmode="lin" valueType="num">
                                      <p:cBhvr additive="base">
                                        <p:cTn id="42" dur="500" fill="hold"/>
                                        <p:tgtEl>
                                          <p:spTgt spid="1123360"/>
                                        </p:tgtEl>
                                        <p:attrNameLst>
                                          <p:attrName>ppt_x</p:attrName>
                                        </p:attrNameLst>
                                      </p:cBhvr>
                                      <p:tavLst>
                                        <p:tav tm="0">
                                          <p:val>
                                            <p:strVal val="#ppt_x"/>
                                          </p:val>
                                        </p:tav>
                                        <p:tav tm="100000">
                                          <p:val>
                                            <p:strVal val="#ppt_x"/>
                                          </p:val>
                                        </p:tav>
                                      </p:tavLst>
                                    </p:anim>
                                    <p:anim calcmode="lin" valueType="num">
                                      <p:cBhvr additive="base">
                                        <p:cTn id="43" dur="500" fill="hold"/>
                                        <p:tgtEl>
                                          <p:spTgt spid="112336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23362"/>
                                        </p:tgtEl>
                                        <p:attrNameLst>
                                          <p:attrName>style.visibility</p:attrName>
                                        </p:attrNameLst>
                                      </p:cBhvr>
                                      <p:to>
                                        <p:strVal val="visible"/>
                                      </p:to>
                                    </p:set>
                                    <p:animEffect transition="in" filter="dissolve">
                                      <p:cBhvr>
                                        <p:cTn id="48" dur="500"/>
                                        <p:tgtEl>
                                          <p:spTgt spid="112336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123361"/>
                                        </p:tgtEl>
                                        <p:attrNameLst>
                                          <p:attrName>style.visibility</p:attrName>
                                        </p:attrNameLst>
                                      </p:cBhvr>
                                      <p:to>
                                        <p:strVal val="visible"/>
                                      </p:to>
                                    </p:set>
                                    <p:animEffect transition="in" filter="dissolve">
                                      <p:cBhvr>
                                        <p:cTn id="53" dur="500"/>
                                        <p:tgtEl>
                                          <p:spTgt spid="1123361"/>
                                        </p:tgtEl>
                                      </p:cBhvr>
                                    </p:animEffect>
                                  </p:childTnLst>
                                </p:cTn>
                              </p:par>
                              <p:par>
                                <p:cTn id="54" presetID="1" presetClass="entr" presetSubtype="0" fill="hold" nodeType="withEffect">
                                  <p:stCondLst>
                                    <p:cond delay="0"/>
                                  </p:stCondLst>
                                  <p:childTnLst>
                                    <p:set>
                                      <p:cBhvr>
                                        <p:cTn id="55" dur="1" fill="hold">
                                          <p:stCondLst>
                                            <p:cond delay="0"/>
                                          </p:stCondLst>
                                        </p:cTn>
                                        <p:tgtEl>
                                          <p:spTgt spid="1123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53" grpId="0"/>
      <p:bldP spid="1123354" grpId="0"/>
      <p:bldP spid="1123355" grpId="0"/>
      <p:bldP spid="1123356" grpId="0"/>
      <p:bldP spid="1123357" grpId="0"/>
      <p:bldP spid="1123358" grpId="0"/>
      <p:bldP spid="1123359" grpId="0"/>
      <p:bldP spid="1123360" grpId="0"/>
      <p:bldP spid="1123361" grpId="0"/>
      <p:bldP spid="112336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GB" smtClean="0"/>
              <a:t>Increase in proton number</a:t>
            </a:r>
          </a:p>
        </p:txBody>
      </p:sp>
      <p:sp>
        <p:nvSpPr>
          <p:cNvPr id="43011" name="Text Box 3"/>
          <p:cNvSpPr txBox="1">
            <a:spLocks noChangeArrowheads="1"/>
          </p:cNvSpPr>
          <p:nvPr/>
        </p:nvSpPr>
        <p:spPr bwMode="auto">
          <a:xfrm>
            <a:off x="560388" y="784225"/>
            <a:ext cx="8215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The number of protons in the nucleus of the atoms increases across period 3. </a:t>
            </a:r>
          </a:p>
        </p:txBody>
      </p:sp>
      <p:sp>
        <p:nvSpPr>
          <p:cNvPr id="1125380" name="Text Box 4"/>
          <p:cNvSpPr txBox="1">
            <a:spLocks noChangeArrowheads="1"/>
          </p:cNvSpPr>
          <p:nvPr/>
        </p:nvSpPr>
        <p:spPr bwMode="auto">
          <a:xfrm>
            <a:off x="560388" y="2498725"/>
            <a:ext cx="81264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This increase in the number of protons increases the </a:t>
            </a:r>
            <a:r>
              <a:rPr lang="en-GB" b="1">
                <a:solidFill>
                  <a:srgbClr val="FF6600"/>
                </a:solidFill>
              </a:rPr>
              <a:t>nuclear charge</a:t>
            </a:r>
            <a:r>
              <a:rPr lang="en-GB"/>
              <a:t> of the atoms. The nucleus has stronger attraction for the electrons, pulling them in closer and so the atomic radius decreases across the period.</a:t>
            </a:r>
          </a:p>
        </p:txBody>
      </p:sp>
      <p:sp>
        <p:nvSpPr>
          <p:cNvPr id="1125381" name="Text Box 5"/>
          <p:cNvSpPr txBox="1">
            <a:spLocks noChangeArrowheads="1"/>
          </p:cNvSpPr>
          <p:nvPr/>
        </p:nvSpPr>
        <p:spPr bwMode="auto">
          <a:xfrm>
            <a:off x="3632200" y="4187825"/>
            <a:ext cx="2400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r>
              <a:rPr lang="en-GB" b="1">
                <a:solidFill>
                  <a:srgbClr val="FF6600"/>
                </a:solidFill>
              </a:rPr>
              <a:t>increased nuclear charge pulls electrons closer</a:t>
            </a:r>
          </a:p>
        </p:txBody>
      </p:sp>
      <p:sp>
        <p:nvSpPr>
          <p:cNvPr id="1125382" name="AutoShape 6"/>
          <p:cNvSpPr>
            <a:spLocks noChangeArrowheads="1"/>
          </p:cNvSpPr>
          <p:nvPr/>
        </p:nvSpPr>
        <p:spPr bwMode="auto">
          <a:xfrm>
            <a:off x="3935413" y="5643563"/>
            <a:ext cx="1930400" cy="444500"/>
          </a:xfrm>
          <a:prstGeom prst="rightArrow">
            <a:avLst>
              <a:gd name="adj1" fmla="val 50000"/>
              <a:gd name="adj2" fmla="val 108571"/>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1125383" name="Text Box 7"/>
          <p:cNvSpPr txBox="1">
            <a:spLocks noChangeArrowheads="1"/>
          </p:cNvSpPr>
          <p:nvPr/>
        </p:nvSpPr>
        <p:spPr bwMode="auto">
          <a:xfrm>
            <a:off x="2627313" y="1828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11</a:t>
            </a:r>
            <a:r>
              <a:rPr lang="en-GB"/>
              <a:t>Na</a:t>
            </a:r>
          </a:p>
        </p:txBody>
      </p:sp>
      <p:sp>
        <p:nvSpPr>
          <p:cNvPr id="1125384" name="Text Box 8"/>
          <p:cNvSpPr txBox="1">
            <a:spLocks noChangeArrowheads="1"/>
          </p:cNvSpPr>
          <p:nvPr/>
        </p:nvSpPr>
        <p:spPr bwMode="auto">
          <a:xfrm>
            <a:off x="3357563" y="1828800"/>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12</a:t>
            </a:r>
            <a:r>
              <a:rPr lang="en-GB"/>
              <a:t>Mg</a:t>
            </a:r>
          </a:p>
        </p:txBody>
      </p:sp>
      <p:sp>
        <p:nvSpPr>
          <p:cNvPr id="1125385" name="Text Box 9"/>
          <p:cNvSpPr txBox="1">
            <a:spLocks noChangeArrowheads="1"/>
          </p:cNvSpPr>
          <p:nvPr/>
        </p:nvSpPr>
        <p:spPr bwMode="auto">
          <a:xfrm>
            <a:off x="4133850" y="1828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13</a:t>
            </a:r>
            <a:r>
              <a:rPr lang="en-GB"/>
              <a:t>Al</a:t>
            </a:r>
          </a:p>
        </p:txBody>
      </p:sp>
      <p:sp>
        <p:nvSpPr>
          <p:cNvPr id="1125386" name="Text Box 10"/>
          <p:cNvSpPr txBox="1">
            <a:spLocks noChangeArrowheads="1"/>
          </p:cNvSpPr>
          <p:nvPr/>
        </p:nvSpPr>
        <p:spPr bwMode="auto">
          <a:xfrm>
            <a:off x="4862513" y="1828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14</a:t>
            </a:r>
            <a:r>
              <a:rPr lang="en-GB"/>
              <a:t>Si</a:t>
            </a:r>
          </a:p>
        </p:txBody>
      </p:sp>
      <p:sp>
        <p:nvSpPr>
          <p:cNvPr id="1125387" name="Text Box 11"/>
          <p:cNvSpPr txBox="1">
            <a:spLocks noChangeArrowheads="1"/>
          </p:cNvSpPr>
          <p:nvPr/>
        </p:nvSpPr>
        <p:spPr bwMode="auto">
          <a:xfrm>
            <a:off x="5591175" y="1828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15</a:t>
            </a:r>
            <a:r>
              <a:rPr lang="en-GB"/>
              <a:t>P</a:t>
            </a:r>
          </a:p>
        </p:txBody>
      </p:sp>
      <p:sp>
        <p:nvSpPr>
          <p:cNvPr id="1125388" name="Text Box 12"/>
          <p:cNvSpPr txBox="1">
            <a:spLocks noChangeArrowheads="1"/>
          </p:cNvSpPr>
          <p:nvPr/>
        </p:nvSpPr>
        <p:spPr bwMode="auto">
          <a:xfrm>
            <a:off x="6319838" y="1828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16</a:t>
            </a:r>
            <a:r>
              <a:rPr lang="en-GB"/>
              <a:t>S</a:t>
            </a:r>
          </a:p>
        </p:txBody>
      </p:sp>
      <p:sp>
        <p:nvSpPr>
          <p:cNvPr id="1125389" name="Text Box 13"/>
          <p:cNvSpPr txBox="1">
            <a:spLocks noChangeArrowheads="1"/>
          </p:cNvSpPr>
          <p:nvPr/>
        </p:nvSpPr>
        <p:spPr bwMode="auto">
          <a:xfrm>
            <a:off x="7048500" y="1828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17</a:t>
            </a:r>
            <a:r>
              <a:rPr lang="en-GB"/>
              <a:t>Cl</a:t>
            </a:r>
          </a:p>
        </p:txBody>
      </p:sp>
      <p:sp>
        <p:nvSpPr>
          <p:cNvPr id="1125390" name="Text Box 14"/>
          <p:cNvSpPr txBox="1">
            <a:spLocks noChangeArrowheads="1"/>
          </p:cNvSpPr>
          <p:nvPr/>
        </p:nvSpPr>
        <p:spPr bwMode="auto">
          <a:xfrm>
            <a:off x="7777163" y="1828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aseline="-25000"/>
              <a:t>18</a:t>
            </a:r>
            <a:r>
              <a:rPr lang="en-GB"/>
              <a:t>Ar</a:t>
            </a:r>
          </a:p>
        </p:txBody>
      </p:sp>
      <p:grpSp>
        <p:nvGrpSpPr>
          <p:cNvPr id="2" name="Group 15"/>
          <p:cNvGrpSpPr>
            <a:grpSpLocks/>
          </p:cNvGrpSpPr>
          <p:nvPr/>
        </p:nvGrpSpPr>
        <p:grpSpPr bwMode="auto">
          <a:xfrm>
            <a:off x="538163" y="1676400"/>
            <a:ext cx="8016875" cy="746125"/>
            <a:chOff x="339" y="1056"/>
            <a:chExt cx="5050" cy="470"/>
          </a:xfrm>
        </p:grpSpPr>
        <p:grpSp>
          <p:nvGrpSpPr>
            <p:cNvPr id="43027" name="Group 16"/>
            <p:cNvGrpSpPr>
              <a:grpSpLocks/>
            </p:cNvGrpSpPr>
            <p:nvPr/>
          </p:nvGrpSpPr>
          <p:grpSpPr bwMode="auto">
            <a:xfrm>
              <a:off x="339" y="1056"/>
              <a:ext cx="5050" cy="470"/>
              <a:chOff x="339" y="1056"/>
              <a:chExt cx="5050" cy="470"/>
            </a:xfrm>
          </p:grpSpPr>
          <p:sp>
            <p:nvSpPr>
              <p:cNvPr id="43030" name="AutoShape 17"/>
              <p:cNvSpPr>
                <a:spLocks noChangeArrowheads="1"/>
              </p:cNvSpPr>
              <p:nvPr/>
            </p:nvSpPr>
            <p:spPr bwMode="auto">
              <a:xfrm>
                <a:off x="339" y="1056"/>
                <a:ext cx="1360" cy="470"/>
              </a:xfrm>
              <a:prstGeom prst="roundRect">
                <a:avLst>
                  <a:gd name="adj" fmla="val 11380"/>
                </a:avLst>
              </a:prstGeom>
              <a:solidFill>
                <a:srgbClr val="FFC19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43031" name="AutoShape 18"/>
              <p:cNvSpPr>
                <a:spLocks noChangeArrowheads="1"/>
              </p:cNvSpPr>
              <p:nvPr/>
            </p:nvSpPr>
            <p:spPr bwMode="auto">
              <a:xfrm>
                <a:off x="355" y="1064"/>
                <a:ext cx="5034" cy="456"/>
              </a:xfrm>
              <a:prstGeom prst="roundRect">
                <a:avLst>
                  <a:gd name="adj" fmla="val 9093"/>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3032" name="Line 19"/>
              <p:cNvSpPr>
                <a:spLocks noChangeShapeType="1"/>
              </p:cNvSpPr>
              <p:nvPr/>
            </p:nvSpPr>
            <p:spPr bwMode="auto">
              <a:xfrm>
                <a:off x="1687" y="1060"/>
                <a:ext cx="0" cy="454"/>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033" name="Line 20"/>
              <p:cNvSpPr>
                <a:spLocks noChangeShapeType="1"/>
              </p:cNvSpPr>
              <p:nvPr/>
            </p:nvSpPr>
            <p:spPr bwMode="auto">
              <a:xfrm>
                <a:off x="2148" y="1058"/>
                <a:ext cx="0" cy="466"/>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034" name="Line 21"/>
              <p:cNvSpPr>
                <a:spLocks noChangeShapeType="1"/>
              </p:cNvSpPr>
              <p:nvPr/>
            </p:nvSpPr>
            <p:spPr bwMode="auto">
              <a:xfrm>
                <a:off x="2610" y="1062"/>
                <a:ext cx="0" cy="44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035" name="Line 22"/>
              <p:cNvSpPr>
                <a:spLocks noChangeShapeType="1"/>
              </p:cNvSpPr>
              <p:nvPr/>
            </p:nvSpPr>
            <p:spPr bwMode="auto">
              <a:xfrm>
                <a:off x="3071" y="1060"/>
                <a:ext cx="0" cy="454"/>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036" name="Line 23"/>
              <p:cNvSpPr>
                <a:spLocks noChangeShapeType="1"/>
              </p:cNvSpPr>
              <p:nvPr/>
            </p:nvSpPr>
            <p:spPr bwMode="auto">
              <a:xfrm>
                <a:off x="3533" y="1070"/>
                <a:ext cx="0" cy="44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037" name="Line 24"/>
              <p:cNvSpPr>
                <a:spLocks noChangeShapeType="1"/>
              </p:cNvSpPr>
              <p:nvPr/>
            </p:nvSpPr>
            <p:spPr bwMode="auto">
              <a:xfrm>
                <a:off x="3994" y="1068"/>
                <a:ext cx="0" cy="44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038" name="Line 25"/>
              <p:cNvSpPr>
                <a:spLocks noChangeShapeType="1"/>
              </p:cNvSpPr>
              <p:nvPr/>
            </p:nvSpPr>
            <p:spPr bwMode="auto">
              <a:xfrm>
                <a:off x="4456" y="1060"/>
                <a:ext cx="0" cy="46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039" name="Line 26"/>
              <p:cNvSpPr>
                <a:spLocks noChangeShapeType="1"/>
              </p:cNvSpPr>
              <p:nvPr/>
            </p:nvSpPr>
            <p:spPr bwMode="auto">
              <a:xfrm>
                <a:off x="4917" y="1064"/>
                <a:ext cx="0" cy="44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43028" name="Text Box 27"/>
            <p:cNvSpPr txBox="1">
              <a:spLocks noChangeArrowheads="1"/>
            </p:cNvSpPr>
            <p:nvPr/>
          </p:nvSpPr>
          <p:spPr bwMode="auto">
            <a:xfrm>
              <a:off x="771" y="1142"/>
              <a:ext cx="8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Element</a:t>
              </a:r>
            </a:p>
          </p:txBody>
        </p:sp>
        <p:sp>
          <p:nvSpPr>
            <p:cNvPr id="43029" name="Text Box 28"/>
            <p:cNvSpPr txBox="1">
              <a:spLocks noChangeArrowheads="1"/>
            </p:cNvSpPr>
            <p:nvPr/>
          </p:nvSpPr>
          <p:spPr bwMode="auto">
            <a:xfrm>
              <a:off x="389" y="1238"/>
              <a:ext cx="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sz="1200" b="1"/>
                <a:t>proton number</a:t>
              </a:r>
            </a:p>
          </p:txBody>
        </p:sp>
      </p:grpSp>
      <p:pic>
        <p:nvPicPr>
          <p:cNvPr id="1125405" name="Picture 29"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5406" name="Picture 30" descr="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4156075"/>
            <a:ext cx="23558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5407" name="Picture 31" descr="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113" y="4284663"/>
            <a:ext cx="2084387"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25383"/>
                                        </p:tgtEl>
                                        <p:attrNameLst>
                                          <p:attrName>style.visibility</p:attrName>
                                        </p:attrNameLst>
                                      </p:cBhvr>
                                      <p:to>
                                        <p:strVal val="visible"/>
                                      </p:to>
                                    </p:set>
                                    <p:anim calcmode="lin" valueType="num">
                                      <p:cBhvr additive="base">
                                        <p:cTn id="12" dur="500" fill="hold"/>
                                        <p:tgtEl>
                                          <p:spTgt spid="1125383"/>
                                        </p:tgtEl>
                                        <p:attrNameLst>
                                          <p:attrName>ppt_x</p:attrName>
                                        </p:attrNameLst>
                                      </p:cBhvr>
                                      <p:tavLst>
                                        <p:tav tm="0">
                                          <p:val>
                                            <p:strVal val="1+#ppt_w/2"/>
                                          </p:val>
                                        </p:tav>
                                        <p:tav tm="100000">
                                          <p:val>
                                            <p:strVal val="#ppt_x"/>
                                          </p:val>
                                        </p:tav>
                                      </p:tavLst>
                                    </p:anim>
                                    <p:anim calcmode="lin" valueType="num">
                                      <p:cBhvr additive="base">
                                        <p:cTn id="13" dur="500" fill="hold"/>
                                        <p:tgtEl>
                                          <p:spTgt spid="112538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125384"/>
                                        </p:tgtEl>
                                        <p:attrNameLst>
                                          <p:attrName>style.visibility</p:attrName>
                                        </p:attrNameLst>
                                      </p:cBhvr>
                                      <p:to>
                                        <p:strVal val="visible"/>
                                      </p:to>
                                    </p:set>
                                    <p:anim calcmode="lin" valueType="num">
                                      <p:cBhvr additive="base">
                                        <p:cTn id="17" dur="500" fill="hold"/>
                                        <p:tgtEl>
                                          <p:spTgt spid="1125384"/>
                                        </p:tgtEl>
                                        <p:attrNameLst>
                                          <p:attrName>ppt_x</p:attrName>
                                        </p:attrNameLst>
                                      </p:cBhvr>
                                      <p:tavLst>
                                        <p:tav tm="0">
                                          <p:val>
                                            <p:strVal val="1+#ppt_w/2"/>
                                          </p:val>
                                        </p:tav>
                                        <p:tav tm="100000">
                                          <p:val>
                                            <p:strVal val="#ppt_x"/>
                                          </p:val>
                                        </p:tav>
                                      </p:tavLst>
                                    </p:anim>
                                    <p:anim calcmode="lin" valueType="num">
                                      <p:cBhvr additive="base">
                                        <p:cTn id="18" dur="500" fill="hold"/>
                                        <p:tgtEl>
                                          <p:spTgt spid="112538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125385"/>
                                        </p:tgtEl>
                                        <p:attrNameLst>
                                          <p:attrName>style.visibility</p:attrName>
                                        </p:attrNameLst>
                                      </p:cBhvr>
                                      <p:to>
                                        <p:strVal val="visible"/>
                                      </p:to>
                                    </p:set>
                                    <p:anim calcmode="lin" valueType="num">
                                      <p:cBhvr additive="base">
                                        <p:cTn id="22" dur="500" fill="hold"/>
                                        <p:tgtEl>
                                          <p:spTgt spid="1125385"/>
                                        </p:tgtEl>
                                        <p:attrNameLst>
                                          <p:attrName>ppt_x</p:attrName>
                                        </p:attrNameLst>
                                      </p:cBhvr>
                                      <p:tavLst>
                                        <p:tav tm="0">
                                          <p:val>
                                            <p:strVal val="1+#ppt_w/2"/>
                                          </p:val>
                                        </p:tav>
                                        <p:tav tm="100000">
                                          <p:val>
                                            <p:strVal val="#ppt_x"/>
                                          </p:val>
                                        </p:tav>
                                      </p:tavLst>
                                    </p:anim>
                                    <p:anim calcmode="lin" valueType="num">
                                      <p:cBhvr additive="base">
                                        <p:cTn id="23" dur="500" fill="hold"/>
                                        <p:tgtEl>
                                          <p:spTgt spid="112538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125386"/>
                                        </p:tgtEl>
                                        <p:attrNameLst>
                                          <p:attrName>style.visibility</p:attrName>
                                        </p:attrNameLst>
                                      </p:cBhvr>
                                      <p:to>
                                        <p:strVal val="visible"/>
                                      </p:to>
                                    </p:set>
                                    <p:anim calcmode="lin" valueType="num">
                                      <p:cBhvr additive="base">
                                        <p:cTn id="27" dur="500" fill="hold"/>
                                        <p:tgtEl>
                                          <p:spTgt spid="1125386"/>
                                        </p:tgtEl>
                                        <p:attrNameLst>
                                          <p:attrName>ppt_x</p:attrName>
                                        </p:attrNameLst>
                                      </p:cBhvr>
                                      <p:tavLst>
                                        <p:tav tm="0">
                                          <p:val>
                                            <p:strVal val="1+#ppt_w/2"/>
                                          </p:val>
                                        </p:tav>
                                        <p:tav tm="100000">
                                          <p:val>
                                            <p:strVal val="#ppt_x"/>
                                          </p:val>
                                        </p:tav>
                                      </p:tavLst>
                                    </p:anim>
                                    <p:anim calcmode="lin" valueType="num">
                                      <p:cBhvr additive="base">
                                        <p:cTn id="28" dur="500" fill="hold"/>
                                        <p:tgtEl>
                                          <p:spTgt spid="112538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1125387"/>
                                        </p:tgtEl>
                                        <p:attrNameLst>
                                          <p:attrName>style.visibility</p:attrName>
                                        </p:attrNameLst>
                                      </p:cBhvr>
                                      <p:to>
                                        <p:strVal val="visible"/>
                                      </p:to>
                                    </p:set>
                                    <p:anim calcmode="lin" valueType="num">
                                      <p:cBhvr additive="base">
                                        <p:cTn id="32" dur="500" fill="hold"/>
                                        <p:tgtEl>
                                          <p:spTgt spid="1125387"/>
                                        </p:tgtEl>
                                        <p:attrNameLst>
                                          <p:attrName>ppt_x</p:attrName>
                                        </p:attrNameLst>
                                      </p:cBhvr>
                                      <p:tavLst>
                                        <p:tav tm="0">
                                          <p:val>
                                            <p:strVal val="1+#ppt_w/2"/>
                                          </p:val>
                                        </p:tav>
                                        <p:tav tm="100000">
                                          <p:val>
                                            <p:strVal val="#ppt_x"/>
                                          </p:val>
                                        </p:tav>
                                      </p:tavLst>
                                    </p:anim>
                                    <p:anim calcmode="lin" valueType="num">
                                      <p:cBhvr additive="base">
                                        <p:cTn id="33" dur="500" fill="hold"/>
                                        <p:tgtEl>
                                          <p:spTgt spid="112538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125388"/>
                                        </p:tgtEl>
                                        <p:attrNameLst>
                                          <p:attrName>style.visibility</p:attrName>
                                        </p:attrNameLst>
                                      </p:cBhvr>
                                      <p:to>
                                        <p:strVal val="visible"/>
                                      </p:to>
                                    </p:set>
                                    <p:anim calcmode="lin" valueType="num">
                                      <p:cBhvr additive="base">
                                        <p:cTn id="37" dur="500" fill="hold"/>
                                        <p:tgtEl>
                                          <p:spTgt spid="1125388"/>
                                        </p:tgtEl>
                                        <p:attrNameLst>
                                          <p:attrName>ppt_x</p:attrName>
                                        </p:attrNameLst>
                                      </p:cBhvr>
                                      <p:tavLst>
                                        <p:tav tm="0">
                                          <p:val>
                                            <p:strVal val="1+#ppt_w/2"/>
                                          </p:val>
                                        </p:tav>
                                        <p:tav tm="100000">
                                          <p:val>
                                            <p:strVal val="#ppt_x"/>
                                          </p:val>
                                        </p:tav>
                                      </p:tavLst>
                                    </p:anim>
                                    <p:anim calcmode="lin" valueType="num">
                                      <p:cBhvr additive="base">
                                        <p:cTn id="38" dur="500" fill="hold"/>
                                        <p:tgtEl>
                                          <p:spTgt spid="112538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000"/>
                            </p:stCondLst>
                            <p:childTnLst>
                              <p:par>
                                <p:cTn id="40" presetID="2" presetClass="entr" presetSubtype="2" fill="hold" grpId="0" nodeType="afterEffect">
                                  <p:stCondLst>
                                    <p:cond delay="0"/>
                                  </p:stCondLst>
                                  <p:childTnLst>
                                    <p:set>
                                      <p:cBhvr>
                                        <p:cTn id="41" dur="1" fill="hold">
                                          <p:stCondLst>
                                            <p:cond delay="0"/>
                                          </p:stCondLst>
                                        </p:cTn>
                                        <p:tgtEl>
                                          <p:spTgt spid="1125389"/>
                                        </p:tgtEl>
                                        <p:attrNameLst>
                                          <p:attrName>style.visibility</p:attrName>
                                        </p:attrNameLst>
                                      </p:cBhvr>
                                      <p:to>
                                        <p:strVal val="visible"/>
                                      </p:to>
                                    </p:set>
                                    <p:anim calcmode="lin" valueType="num">
                                      <p:cBhvr additive="base">
                                        <p:cTn id="42" dur="500" fill="hold"/>
                                        <p:tgtEl>
                                          <p:spTgt spid="1125389"/>
                                        </p:tgtEl>
                                        <p:attrNameLst>
                                          <p:attrName>ppt_x</p:attrName>
                                        </p:attrNameLst>
                                      </p:cBhvr>
                                      <p:tavLst>
                                        <p:tav tm="0">
                                          <p:val>
                                            <p:strVal val="1+#ppt_w/2"/>
                                          </p:val>
                                        </p:tav>
                                        <p:tav tm="100000">
                                          <p:val>
                                            <p:strVal val="#ppt_x"/>
                                          </p:val>
                                        </p:tav>
                                      </p:tavLst>
                                    </p:anim>
                                    <p:anim calcmode="lin" valueType="num">
                                      <p:cBhvr additive="base">
                                        <p:cTn id="43" dur="500" fill="hold"/>
                                        <p:tgtEl>
                                          <p:spTgt spid="1125389"/>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1125390"/>
                                        </p:tgtEl>
                                        <p:attrNameLst>
                                          <p:attrName>style.visibility</p:attrName>
                                        </p:attrNameLst>
                                      </p:cBhvr>
                                      <p:to>
                                        <p:strVal val="visible"/>
                                      </p:to>
                                    </p:set>
                                    <p:anim calcmode="lin" valueType="num">
                                      <p:cBhvr additive="base">
                                        <p:cTn id="47" dur="500" fill="hold"/>
                                        <p:tgtEl>
                                          <p:spTgt spid="1125390"/>
                                        </p:tgtEl>
                                        <p:attrNameLst>
                                          <p:attrName>ppt_x</p:attrName>
                                        </p:attrNameLst>
                                      </p:cBhvr>
                                      <p:tavLst>
                                        <p:tav tm="0">
                                          <p:val>
                                            <p:strVal val="1+#ppt_w/2"/>
                                          </p:val>
                                        </p:tav>
                                        <p:tav tm="100000">
                                          <p:val>
                                            <p:strVal val="#ppt_x"/>
                                          </p:val>
                                        </p:tav>
                                      </p:tavLst>
                                    </p:anim>
                                    <p:anim calcmode="lin" valueType="num">
                                      <p:cBhvr additive="base">
                                        <p:cTn id="48" dur="500" fill="hold"/>
                                        <p:tgtEl>
                                          <p:spTgt spid="112539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125380"/>
                                        </p:tgtEl>
                                        <p:attrNameLst>
                                          <p:attrName>style.visibility</p:attrName>
                                        </p:attrNameLst>
                                      </p:cBhvr>
                                      <p:to>
                                        <p:strVal val="visible"/>
                                      </p:to>
                                    </p:set>
                                    <p:animEffect transition="in" filter="dissolve">
                                      <p:cBhvr>
                                        <p:cTn id="53" dur="500"/>
                                        <p:tgtEl>
                                          <p:spTgt spid="112538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nodeType="clickEffect">
                                  <p:stCondLst>
                                    <p:cond delay="0"/>
                                  </p:stCondLst>
                                  <p:childTnLst>
                                    <p:set>
                                      <p:cBhvr>
                                        <p:cTn id="57" dur="1" fill="hold">
                                          <p:stCondLst>
                                            <p:cond delay="0"/>
                                          </p:stCondLst>
                                        </p:cTn>
                                        <p:tgtEl>
                                          <p:spTgt spid="1125406"/>
                                        </p:tgtEl>
                                        <p:attrNameLst>
                                          <p:attrName>style.visibility</p:attrName>
                                        </p:attrNameLst>
                                      </p:cBhvr>
                                      <p:to>
                                        <p:strVal val="visible"/>
                                      </p:to>
                                    </p:set>
                                    <p:anim calcmode="lin" valueType="num">
                                      <p:cBhvr>
                                        <p:cTn id="58" dur="500" fill="hold"/>
                                        <p:tgtEl>
                                          <p:spTgt spid="1125406"/>
                                        </p:tgtEl>
                                        <p:attrNameLst>
                                          <p:attrName>ppt_w</p:attrName>
                                        </p:attrNameLst>
                                      </p:cBhvr>
                                      <p:tavLst>
                                        <p:tav tm="0">
                                          <p:val>
                                            <p:fltVal val="0"/>
                                          </p:val>
                                        </p:tav>
                                        <p:tav tm="100000">
                                          <p:val>
                                            <p:strVal val="#ppt_w"/>
                                          </p:val>
                                        </p:tav>
                                      </p:tavLst>
                                    </p:anim>
                                    <p:anim calcmode="lin" valueType="num">
                                      <p:cBhvr>
                                        <p:cTn id="59" dur="500" fill="hold"/>
                                        <p:tgtEl>
                                          <p:spTgt spid="1125406"/>
                                        </p:tgtEl>
                                        <p:attrNameLst>
                                          <p:attrName>ppt_h</p:attrName>
                                        </p:attrNameLst>
                                      </p:cBhvr>
                                      <p:tavLst>
                                        <p:tav tm="0">
                                          <p:val>
                                            <p:fltVal val="0"/>
                                          </p:val>
                                        </p:tav>
                                        <p:tav tm="100000">
                                          <p:val>
                                            <p:strVal val="#ppt_h"/>
                                          </p:val>
                                        </p:tav>
                                      </p:tavLst>
                                    </p:anim>
                                  </p:childTnLst>
                                </p:cTn>
                              </p:par>
                            </p:childTnLst>
                          </p:cTn>
                        </p:par>
                        <p:par>
                          <p:cTn id="60" fill="hold" nodeType="afterGroup">
                            <p:stCondLst>
                              <p:cond delay="500"/>
                            </p:stCondLst>
                            <p:childTnLst>
                              <p:par>
                                <p:cTn id="61" presetID="23" presetClass="entr" presetSubtype="16" fill="hold" nodeType="afterEffect">
                                  <p:stCondLst>
                                    <p:cond delay="0"/>
                                  </p:stCondLst>
                                  <p:childTnLst>
                                    <p:set>
                                      <p:cBhvr>
                                        <p:cTn id="62" dur="1" fill="hold">
                                          <p:stCondLst>
                                            <p:cond delay="0"/>
                                          </p:stCondLst>
                                        </p:cTn>
                                        <p:tgtEl>
                                          <p:spTgt spid="1125407"/>
                                        </p:tgtEl>
                                        <p:attrNameLst>
                                          <p:attrName>style.visibility</p:attrName>
                                        </p:attrNameLst>
                                      </p:cBhvr>
                                      <p:to>
                                        <p:strVal val="visible"/>
                                      </p:to>
                                    </p:set>
                                    <p:anim calcmode="lin" valueType="num">
                                      <p:cBhvr>
                                        <p:cTn id="63" dur="500" fill="hold"/>
                                        <p:tgtEl>
                                          <p:spTgt spid="1125407"/>
                                        </p:tgtEl>
                                        <p:attrNameLst>
                                          <p:attrName>ppt_w</p:attrName>
                                        </p:attrNameLst>
                                      </p:cBhvr>
                                      <p:tavLst>
                                        <p:tav tm="0">
                                          <p:val>
                                            <p:fltVal val="0"/>
                                          </p:val>
                                        </p:tav>
                                        <p:tav tm="100000">
                                          <p:val>
                                            <p:strVal val="#ppt_w"/>
                                          </p:val>
                                        </p:tav>
                                      </p:tavLst>
                                    </p:anim>
                                    <p:anim calcmode="lin" valueType="num">
                                      <p:cBhvr>
                                        <p:cTn id="64" dur="500" fill="hold"/>
                                        <p:tgtEl>
                                          <p:spTgt spid="1125407"/>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125381"/>
                                        </p:tgtEl>
                                        <p:attrNameLst>
                                          <p:attrName>style.visibility</p:attrName>
                                        </p:attrNameLst>
                                      </p:cBhvr>
                                      <p:to>
                                        <p:strVal val="visible"/>
                                      </p:to>
                                    </p:set>
                                    <p:animEffect transition="in" filter="wipe(left)">
                                      <p:cBhvr>
                                        <p:cTn id="68" dur="500"/>
                                        <p:tgtEl>
                                          <p:spTgt spid="112538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25382"/>
                                        </p:tgtEl>
                                        <p:attrNameLst>
                                          <p:attrName>style.visibility</p:attrName>
                                        </p:attrNameLst>
                                      </p:cBhvr>
                                      <p:to>
                                        <p:strVal val="visible"/>
                                      </p:to>
                                    </p:set>
                                    <p:animEffect transition="in" filter="wipe(left)">
                                      <p:cBhvr>
                                        <p:cTn id="71" dur="500"/>
                                        <p:tgtEl>
                                          <p:spTgt spid="1125382"/>
                                        </p:tgtEl>
                                      </p:cBhvr>
                                    </p:animEffect>
                                  </p:childTnLst>
                                </p:cTn>
                              </p:par>
                              <p:par>
                                <p:cTn id="72" presetID="1" presetClass="entr" presetSubtype="0" fill="hold" nodeType="withEffect">
                                  <p:stCondLst>
                                    <p:cond delay="0"/>
                                  </p:stCondLst>
                                  <p:childTnLst>
                                    <p:set>
                                      <p:cBhvr>
                                        <p:cTn id="73" dur="1" fill="hold">
                                          <p:stCondLst>
                                            <p:cond delay="0"/>
                                          </p:stCondLst>
                                        </p:cTn>
                                        <p:tgtEl>
                                          <p:spTgt spid="1125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380" grpId="0"/>
      <p:bldP spid="1125381" grpId="0"/>
      <p:bldP spid="1125382" grpId="0" animBg="1"/>
      <p:bldP spid="1125383" grpId="0"/>
      <p:bldP spid="1125384" grpId="0"/>
      <p:bldP spid="1125385" grpId="0"/>
      <p:bldP spid="1125386" grpId="0"/>
      <p:bldP spid="1125387" grpId="0"/>
      <p:bldP spid="1125388" grpId="0"/>
      <p:bldP spid="1125389" grpId="0"/>
      <p:bldP spid="112539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p:txBody>
          <a:bodyPr/>
          <a:lstStyle/>
          <a:p>
            <a:pPr eaLnBrk="1" hangingPunct="1"/>
            <a:r>
              <a:rPr lang="en-GB" smtClean="0"/>
              <a:t>What is shielding?</a:t>
            </a:r>
          </a:p>
        </p:txBody>
      </p:sp>
      <p:pic>
        <p:nvPicPr>
          <p:cNvPr id="2052" name="Picture 3"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GB" smtClean="0"/>
              <a:t>Explaining atomic radius in period 3</a:t>
            </a:r>
          </a:p>
        </p:txBody>
      </p:sp>
      <p:sp>
        <p:nvSpPr>
          <p:cNvPr id="44035" name="Text Box 3"/>
          <p:cNvSpPr txBox="1">
            <a:spLocks noChangeArrowheads="1"/>
          </p:cNvSpPr>
          <p:nvPr/>
        </p:nvSpPr>
        <p:spPr bwMode="auto">
          <a:xfrm>
            <a:off x="4891088" y="784225"/>
            <a:ext cx="37195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Proton number increases across period 3, but shielding remains approximately constant.</a:t>
            </a:r>
          </a:p>
        </p:txBody>
      </p:sp>
      <p:sp>
        <p:nvSpPr>
          <p:cNvPr id="1129476" name="Text Box 4"/>
          <p:cNvSpPr txBox="1">
            <a:spLocks noChangeArrowheads="1"/>
          </p:cNvSpPr>
          <p:nvPr/>
        </p:nvSpPr>
        <p:spPr bwMode="auto">
          <a:xfrm>
            <a:off x="3481388" y="2066925"/>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0.190</a:t>
            </a:r>
          </a:p>
        </p:txBody>
      </p:sp>
      <p:sp>
        <p:nvSpPr>
          <p:cNvPr id="1129477" name="Text Box 5"/>
          <p:cNvSpPr txBox="1">
            <a:spLocks noChangeArrowheads="1"/>
          </p:cNvSpPr>
          <p:nvPr/>
        </p:nvSpPr>
        <p:spPr bwMode="auto">
          <a:xfrm>
            <a:off x="3481388" y="2568575"/>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0.145</a:t>
            </a:r>
          </a:p>
        </p:txBody>
      </p:sp>
      <p:sp>
        <p:nvSpPr>
          <p:cNvPr id="1129478" name="Text Box 6"/>
          <p:cNvSpPr txBox="1">
            <a:spLocks noChangeArrowheads="1"/>
          </p:cNvSpPr>
          <p:nvPr/>
        </p:nvSpPr>
        <p:spPr bwMode="auto">
          <a:xfrm>
            <a:off x="3481388" y="310515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0.118</a:t>
            </a:r>
          </a:p>
        </p:txBody>
      </p:sp>
      <p:sp>
        <p:nvSpPr>
          <p:cNvPr id="1129479" name="Text Box 7"/>
          <p:cNvSpPr txBox="1">
            <a:spLocks noChangeArrowheads="1"/>
          </p:cNvSpPr>
          <p:nvPr/>
        </p:nvSpPr>
        <p:spPr bwMode="auto">
          <a:xfrm>
            <a:off x="3481388" y="362585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0.111</a:t>
            </a:r>
          </a:p>
        </p:txBody>
      </p:sp>
      <p:sp>
        <p:nvSpPr>
          <p:cNvPr id="1129480" name="Text Box 8"/>
          <p:cNvSpPr txBox="1">
            <a:spLocks noChangeArrowheads="1"/>
          </p:cNvSpPr>
          <p:nvPr/>
        </p:nvSpPr>
        <p:spPr bwMode="auto">
          <a:xfrm>
            <a:off x="3481388" y="4138613"/>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0.098</a:t>
            </a:r>
          </a:p>
        </p:txBody>
      </p:sp>
      <p:sp>
        <p:nvSpPr>
          <p:cNvPr id="1129481" name="Text Box 9"/>
          <p:cNvSpPr txBox="1">
            <a:spLocks noChangeArrowheads="1"/>
          </p:cNvSpPr>
          <p:nvPr/>
        </p:nvSpPr>
        <p:spPr bwMode="auto">
          <a:xfrm>
            <a:off x="3481388" y="46609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0.088</a:t>
            </a:r>
          </a:p>
        </p:txBody>
      </p:sp>
      <p:sp>
        <p:nvSpPr>
          <p:cNvPr id="1129482" name="Text Box 10"/>
          <p:cNvSpPr txBox="1">
            <a:spLocks noChangeArrowheads="1"/>
          </p:cNvSpPr>
          <p:nvPr/>
        </p:nvSpPr>
        <p:spPr bwMode="auto">
          <a:xfrm>
            <a:off x="3481388" y="5184775"/>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0.079</a:t>
            </a:r>
          </a:p>
        </p:txBody>
      </p:sp>
      <p:sp>
        <p:nvSpPr>
          <p:cNvPr id="1129483" name="Text Box 11"/>
          <p:cNvSpPr txBox="1">
            <a:spLocks noChangeArrowheads="1"/>
          </p:cNvSpPr>
          <p:nvPr/>
        </p:nvSpPr>
        <p:spPr bwMode="auto">
          <a:xfrm>
            <a:off x="3481388" y="5707063"/>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0.071</a:t>
            </a:r>
          </a:p>
        </p:txBody>
      </p:sp>
      <p:sp>
        <p:nvSpPr>
          <p:cNvPr id="44044" name="AutoShape 12"/>
          <p:cNvSpPr>
            <a:spLocks noChangeArrowheads="1"/>
          </p:cNvSpPr>
          <p:nvPr/>
        </p:nvSpPr>
        <p:spPr bwMode="auto">
          <a:xfrm>
            <a:off x="588963" y="917575"/>
            <a:ext cx="4076700" cy="1130300"/>
          </a:xfrm>
          <a:prstGeom prst="roundRect">
            <a:avLst>
              <a:gd name="adj" fmla="val 7264"/>
            </a:avLst>
          </a:prstGeom>
          <a:solidFill>
            <a:srgbClr val="FFC19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44045" name="AutoShape 13"/>
          <p:cNvSpPr>
            <a:spLocks noChangeArrowheads="1"/>
          </p:cNvSpPr>
          <p:nvPr/>
        </p:nvSpPr>
        <p:spPr bwMode="auto">
          <a:xfrm>
            <a:off x="588963" y="930275"/>
            <a:ext cx="4064000" cy="5270500"/>
          </a:xfrm>
          <a:prstGeom prst="roundRect">
            <a:avLst>
              <a:gd name="adj" fmla="val 2417"/>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4046" name="Line 14"/>
          <p:cNvSpPr>
            <a:spLocks noChangeShapeType="1"/>
          </p:cNvSpPr>
          <p:nvPr/>
        </p:nvSpPr>
        <p:spPr bwMode="auto">
          <a:xfrm>
            <a:off x="1970088" y="930275"/>
            <a:ext cx="0" cy="526097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47" name="Line 15"/>
          <p:cNvSpPr>
            <a:spLocks noChangeShapeType="1"/>
          </p:cNvSpPr>
          <p:nvPr/>
        </p:nvSpPr>
        <p:spPr bwMode="auto">
          <a:xfrm>
            <a:off x="588963" y="2047875"/>
            <a:ext cx="40576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48" name="Line 16"/>
          <p:cNvSpPr>
            <a:spLocks noChangeShapeType="1"/>
          </p:cNvSpPr>
          <p:nvPr/>
        </p:nvSpPr>
        <p:spPr bwMode="auto">
          <a:xfrm>
            <a:off x="595313" y="2565400"/>
            <a:ext cx="40576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49" name="Line 17"/>
          <p:cNvSpPr>
            <a:spLocks noChangeShapeType="1"/>
          </p:cNvSpPr>
          <p:nvPr/>
        </p:nvSpPr>
        <p:spPr bwMode="auto">
          <a:xfrm>
            <a:off x="585788" y="3084513"/>
            <a:ext cx="40449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0" name="Line 18"/>
          <p:cNvSpPr>
            <a:spLocks noChangeShapeType="1"/>
          </p:cNvSpPr>
          <p:nvPr/>
        </p:nvSpPr>
        <p:spPr bwMode="auto">
          <a:xfrm>
            <a:off x="588963" y="4122738"/>
            <a:ext cx="40576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1" name="Line 19"/>
          <p:cNvSpPr>
            <a:spLocks noChangeShapeType="1"/>
          </p:cNvSpPr>
          <p:nvPr/>
        </p:nvSpPr>
        <p:spPr bwMode="auto">
          <a:xfrm>
            <a:off x="588963" y="4640263"/>
            <a:ext cx="4060825"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2" name="Line 20"/>
          <p:cNvSpPr>
            <a:spLocks noChangeShapeType="1"/>
          </p:cNvSpPr>
          <p:nvPr/>
        </p:nvSpPr>
        <p:spPr bwMode="auto">
          <a:xfrm>
            <a:off x="588963" y="5159375"/>
            <a:ext cx="40703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3" name="Line 21"/>
          <p:cNvSpPr>
            <a:spLocks noChangeShapeType="1"/>
          </p:cNvSpPr>
          <p:nvPr/>
        </p:nvSpPr>
        <p:spPr bwMode="auto">
          <a:xfrm>
            <a:off x="588963" y="5678488"/>
            <a:ext cx="40703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4" name="Line 22"/>
          <p:cNvSpPr>
            <a:spLocks noChangeShapeType="1"/>
          </p:cNvSpPr>
          <p:nvPr/>
        </p:nvSpPr>
        <p:spPr bwMode="auto">
          <a:xfrm>
            <a:off x="3294063" y="930275"/>
            <a:ext cx="0" cy="52705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5" name="Text Box 23"/>
          <p:cNvSpPr txBox="1">
            <a:spLocks noChangeArrowheads="1"/>
          </p:cNvSpPr>
          <p:nvPr/>
        </p:nvSpPr>
        <p:spPr bwMode="auto">
          <a:xfrm>
            <a:off x="582613" y="125412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Element</a:t>
            </a:r>
          </a:p>
        </p:txBody>
      </p:sp>
      <p:sp>
        <p:nvSpPr>
          <p:cNvPr id="44056" name="Text Box 24"/>
          <p:cNvSpPr txBox="1">
            <a:spLocks noChangeArrowheads="1"/>
          </p:cNvSpPr>
          <p:nvPr/>
        </p:nvSpPr>
        <p:spPr bwMode="auto">
          <a:xfrm>
            <a:off x="3040063" y="944563"/>
            <a:ext cx="1816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lnSpc>
                <a:spcPct val="90000"/>
              </a:lnSpc>
            </a:pPr>
            <a:r>
              <a:rPr lang="en-GB" b="1"/>
              <a:t>Atomic radius (nm)</a:t>
            </a:r>
          </a:p>
        </p:txBody>
      </p:sp>
      <p:sp>
        <p:nvSpPr>
          <p:cNvPr id="44057" name="Line 25"/>
          <p:cNvSpPr>
            <a:spLocks noChangeShapeType="1"/>
          </p:cNvSpPr>
          <p:nvPr/>
        </p:nvSpPr>
        <p:spPr bwMode="auto">
          <a:xfrm>
            <a:off x="588963" y="3603625"/>
            <a:ext cx="40449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8" name="Text Box 26"/>
          <p:cNvSpPr txBox="1">
            <a:spLocks noChangeArrowheads="1"/>
          </p:cNvSpPr>
          <p:nvPr/>
        </p:nvSpPr>
        <p:spPr bwMode="auto">
          <a:xfrm>
            <a:off x="1954213" y="1108075"/>
            <a:ext cx="1320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eaLnBrk="1" hangingPunct="1">
              <a:lnSpc>
                <a:spcPct val="90000"/>
              </a:lnSpc>
            </a:pPr>
            <a:r>
              <a:rPr lang="en-GB" b="1"/>
              <a:t>Proton number</a:t>
            </a:r>
          </a:p>
        </p:txBody>
      </p:sp>
      <p:sp>
        <p:nvSpPr>
          <p:cNvPr id="1129499" name="Text Box 27"/>
          <p:cNvSpPr txBox="1">
            <a:spLocks noChangeArrowheads="1"/>
          </p:cNvSpPr>
          <p:nvPr/>
        </p:nvSpPr>
        <p:spPr bwMode="auto">
          <a:xfrm>
            <a:off x="2352675" y="20669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11</a:t>
            </a:r>
          </a:p>
        </p:txBody>
      </p:sp>
      <p:sp>
        <p:nvSpPr>
          <p:cNvPr id="1129500" name="Text Box 28"/>
          <p:cNvSpPr txBox="1">
            <a:spLocks noChangeArrowheads="1"/>
          </p:cNvSpPr>
          <p:nvPr/>
        </p:nvSpPr>
        <p:spPr bwMode="auto">
          <a:xfrm>
            <a:off x="2352675" y="25685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12</a:t>
            </a:r>
          </a:p>
        </p:txBody>
      </p:sp>
      <p:sp>
        <p:nvSpPr>
          <p:cNvPr id="1129501" name="Text Box 29"/>
          <p:cNvSpPr txBox="1">
            <a:spLocks noChangeArrowheads="1"/>
          </p:cNvSpPr>
          <p:nvPr/>
        </p:nvSpPr>
        <p:spPr bwMode="auto">
          <a:xfrm>
            <a:off x="2352675" y="310515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13</a:t>
            </a:r>
          </a:p>
        </p:txBody>
      </p:sp>
      <p:sp>
        <p:nvSpPr>
          <p:cNvPr id="1129502" name="Text Box 30"/>
          <p:cNvSpPr txBox="1">
            <a:spLocks noChangeArrowheads="1"/>
          </p:cNvSpPr>
          <p:nvPr/>
        </p:nvSpPr>
        <p:spPr bwMode="auto">
          <a:xfrm>
            <a:off x="2352675" y="362585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14</a:t>
            </a:r>
          </a:p>
        </p:txBody>
      </p:sp>
      <p:sp>
        <p:nvSpPr>
          <p:cNvPr id="1129503" name="Text Box 31"/>
          <p:cNvSpPr txBox="1">
            <a:spLocks noChangeArrowheads="1"/>
          </p:cNvSpPr>
          <p:nvPr/>
        </p:nvSpPr>
        <p:spPr bwMode="auto">
          <a:xfrm>
            <a:off x="2352675" y="41386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15</a:t>
            </a:r>
          </a:p>
        </p:txBody>
      </p:sp>
      <p:sp>
        <p:nvSpPr>
          <p:cNvPr id="1129504" name="Text Box 32"/>
          <p:cNvSpPr txBox="1">
            <a:spLocks noChangeArrowheads="1"/>
          </p:cNvSpPr>
          <p:nvPr/>
        </p:nvSpPr>
        <p:spPr bwMode="auto">
          <a:xfrm>
            <a:off x="2352675" y="46609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16</a:t>
            </a:r>
          </a:p>
        </p:txBody>
      </p:sp>
      <p:sp>
        <p:nvSpPr>
          <p:cNvPr id="1129505" name="Text Box 33"/>
          <p:cNvSpPr txBox="1">
            <a:spLocks noChangeArrowheads="1"/>
          </p:cNvSpPr>
          <p:nvPr/>
        </p:nvSpPr>
        <p:spPr bwMode="auto">
          <a:xfrm>
            <a:off x="2352675" y="51847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17</a:t>
            </a:r>
          </a:p>
        </p:txBody>
      </p:sp>
      <p:sp>
        <p:nvSpPr>
          <p:cNvPr id="1129506" name="Text Box 34"/>
          <p:cNvSpPr txBox="1">
            <a:spLocks noChangeArrowheads="1"/>
          </p:cNvSpPr>
          <p:nvPr/>
        </p:nvSpPr>
        <p:spPr bwMode="auto">
          <a:xfrm>
            <a:off x="2352675" y="570706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18</a:t>
            </a:r>
          </a:p>
        </p:txBody>
      </p:sp>
      <p:sp>
        <p:nvSpPr>
          <p:cNvPr id="44067" name="Text Box 35"/>
          <p:cNvSpPr txBox="1">
            <a:spLocks noChangeArrowheads="1"/>
          </p:cNvSpPr>
          <p:nvPr/>
        </p:nvSpPr>
        <p:spPr bwMode="auto">
          <a:xfrm>
            <a:off x="989013" y="20669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Na</a:t>
            </a:r>
          </a:p>
        </p:txBody>
      </p:sp>
      <p:sp>
        <p:nvSpPr>
          <p:cNvPr id="44068" name="Text Box 36"/>
          <p:cNvSpPr txBox="1">
            <a:spLocks noChangeArrowheads="1"/>
          </p:cNvSpPr>
          <p:nvPr/>
        </p:nvSpPr>
        <p:spPr bwMode="auto">
          <a:xfrm>
            <a:off x="973138" y="2570163"/>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Mg</a:t>
            </a:r>
          </a:p>
        </p:txBody>
      </p:sp>
      <p:sp>
        <p:nvSpPr>
          <p:cNvPr id="44069" name="Text Box 37"/>
          <p:cNvSpPr txBox="1">
            <a:spLocks noChangeArrowheads="1"/>
          </p:cNvSpPr>
          <p:nvPr/>
        </p:nvSpPr>
        <p:spPr bwMode="auto">
          <a:xfrm>
            <a:off x="1049338" y="3106738"/>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Al</a:t>
            </a:r>
          </a:p>
        </p:txBody>
      </p:sp>
      <p:sp>
        <p:nvSpPr>
          <p:cNvPr id="44070" name="Text Box 38"/>
          <p:cNvSpPr txBox="1">
            <a:spLocks noChangeArrowheads="1"/>
          </p:cNvSpPr>
          <p:nvPr/>
        </p:nvSpPr>
        <p:spPr bwMode="auto">
          <a:xfrm>
            <a:off x="1049338" y="362585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Si</a:t>
            </a:r>
          </a:p>
        </p:txBody>
      </p:sp>
      <p:sp>
        <p:nvSpPr>
          <p:cNvPr id="44071" name="Text Box 39"/>
          <p:cNvSpPr txBox="1">
            <a:spLocks noChangeArrowheads="1"/>
          </p:cNvSpPr>
          <p:nvPr/>
        </p:nvSpPr>
        <p:spPr bwMode="auto">
          <a:xfrm>
            <a:off x="1082675" y="41465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P</a:t>
            </a:r>
          </a:p>
        </p:txBody>
      </p:sp>
      <p:sp>
        <p:nvSpPr>
          <p:cNvPr id="44072" name="Text Box 40"/>
          <p:cNvSpPr txBox="1">
            <a:spLocks noChangeArrowheads="1"/>
          </p:cNvSpPr>
          <p:nvPr/>
        </p:nvSpPr>
        <p:spPr bwMode="auto">
          <a:xfrm>
            <a:off x="1082675" y="46672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S</a:t>
            </a:r>
          </a:p>
        </p:txBody>
      </p:sp>
      <p:sp>
        <p:nvSpPr>
          <p:cNvPr id="44073" name="Text Box 41"/>
          <p:cNvSpPr txBox="1">
            <a:spLocks noChangeArrowheads="1"/>
          </p:cNvSpPr>
          <p:nvPr/>
        </p:nvSpPr>
        <p:spPr bwMode="auto">
          <a:xfrm>
            <a:off x="1039813" y="518795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Cl</a:t>
            </a:r>
          </a:p>
        </p:txBody>
      </p:sp>
      <p:sp>
        <p:nvSpPr>
          <p:cNvPr id="44074" name="Text Box 42"/>
          <p:cNvSpPr txBox="1">
            <a:spLocks noChangeArrowheads="1"/>
          </p:cNvSpPr>
          <p:nvPr/>
        </p:nvSpPr>
        <p:spPr bwMode="auto">
          <a:xfrm>
            <a:off x="1031875" y="57086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Ar</a:t>
            </a:r>
          </a:p>
        </p:txBody>
      </p:sp>
      <p:sp>
        <p:nvSpPr>
          <p:cNvPr id="1129515" name="Text Box 43"/>
          <p:cNvSpPr txBox="1">
            <a:spLocks noChangeArrowheads="1"/>
          </p:cNvSpPr>
          <p:nvPr/>
        </p:nvSpPr>
        <p:spPr bwMode="auto">
          <a:xfrm>
            <a:off x="4891088" y="5124450"/>
            <a:ext cx="3943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This pulls these electrons closer to the nucleus and results in a smaller radius.</a:t>
            </a:r>
          </a:p>
        </p:txBody>
      </p:sp>
      <p:sp>
        <p:nvSpPr>
          <p:cNvPr id="1129516" name="Text Box 44"/>
          <p:cNvSpPr txBox="1">
            <a:spLocks noChangeArrowheads="1"/>
          </p:cNvSpPr>
          <p:nvPr/>
        </p:nvSpPr>
        <p:spPr bwMode="auto">
          <a:xfrm>
            <a:off x="4891088" y="2589213"/>
            <a:ext cx="36941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itchFamily="34" charset="0"/>
              </a:defRPr>
            </a:lvl1pPr>
            <a:lvl2pPr marL="742950" indent="-285750" eaLnBrk="0" hangingPunct="0">
              <a:defRPr sz="2400">
                <a:solidFill>
                  <a:srgbClr val="010066"/>
                </a:solidFill>
                <a:latin typeface="Arial" pitchFamily="34" charset="0"/>
              </a:defRPr>
            </a:lvl2pPr>
            <a:lvl3pPr marL="1143000" indent="-228600" eaLnBrk="0" hangingPunct="0">
              <a:defRPr sz="2400">
                <a:solidFill>
                  <a:srgbClr val="010066"/>
                </a:solidFill>
                <a:latin typeface="Arial" pitchFamily="34" charset="0"/>
              </a:defRPr>
            </a:lvl3pPr>
            <a:lvl4pPr marL="1600200" indent="-228600" eaLnBrk="0" hangingPunct="0">
              <a:defRPr sz="2400">
                <a:solidFill>
                  <a:srgbClr val="010066"/>
                </a:solidFill>
                <a:latin typeface="Arial" pitchFamily="34" charset="0"/>
              </a:defRPr>
            </a:lvl4pPr>
            <a:lvl5pPr marL="2057400" indent="-228600" eaLnBrk="0" hangingPunct="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This causes an increase in </a:t>
            </a:r>
            <a:r>
              <a:rPr lang="en-GB" b="1">
                <a:solidFill>
                  <a:srgbClr val="FF6600"/>
                </a:solidFill>
              </a:rPr>
              <a:t>effective nuclear charge</a:t>
            </a:r>
            <a:r>
              <a:rPr lang="en-GB"/>
              <a:t>, leading to a greater attraction between the nucleus and the outermost electrons.</a:t>
            </a:r>
          </a:p>
        </p:txBody>
      </p:sp>
      <p:pic>
        <p:nvPicPr>
          <p:cNvPr id="1129517" name="Picture 45"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9499"/>
                                        </p:tgtEl>
                                        <p:attrNameLst>
                                          <p:attrName>style.visibility</p:attrName>
                                        </p:attrNameLst>
                                      </p:cBhvr>
                                      <p:to>
                                        <p:strVal val="visible"/>
                                      </p:to>
                                    </p:set>
                                    <p:anim calcmode="lin" valueType="num">
                                      <p:cBhvr additive="base">
                                        <p:cTn id="7" dur="500" fill="hold"/>
                                        <p:tgtEl>
                                          <p:spTgt spid="1129499"/>
                                        </p:tgtEl>
                                        <p:attrNameLst>
                                          <p:attrName>ppt_x</p:attrName>
                                        </p:attrNameLst>
                                      </p:cBhvr>
                                      <p:tavLst>
                                        <p:tav tm="0">
                                          <p:val>
                                            <p:strVal val="#ppt_x"/>
                                          </p:val>
                                        </p:tav>
                                        <p:tav tm="100000">
                                          <p:val>
                                            <p:strVal val="#ppt_x"/>
                                          </p:val>
                                        </p:tav>
                                      </p:tavLst>
                                    </p:anim>
                                    <p:anim calcmode="lin" valueType="num">
                                      <p:cBhvr additive="base">
                                        <p:cTn id="8" dur="500" fill="hold"/>
                                        <p:tgtEl>
                                          <p:spTgt spid="112949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29500"/>
                                        </p:tgtEl>
                                        <p:attrNameLst>
                                          <p:attrName>style.visibility</p:attrName>
                                        </p:attrNameLst>
                                      </p:cBhvr>
                                      <p:to>
                                        <p:strVal val="visible"/>
                                      </p:to>
                                    </p:set>
                                    <p:anim calcmode="lin" valueType="num">
                                      <p:cBhvr additive="base">
                                        <p:cTn id="12" dur="500" fill="hold"/>
                                        <p:tgtEl>
                                          <p:spTgt spid="1129500"/>
                                        </p:tgtEl>
                                        <p:attrNameLst>
                                          <p:attrName>ppt_x</p:attrName>
                                        </p:attrNameLst>
                                      </p:cBhvr>
                                      <p:tavLst>
                                        <p:tav tm="0">
                                          <p:val>
                                            <p:strVal val="#ppt_x"/>
                                          </p:val>
                                        </p:tav>
                                        <p:tav tm="100000">
                                          <p:val>
                                            <p:strVal val="#ppt_x"/>
                                          </p:val>
                                        </p:tav>
                                      </p:tavLst>
                                    </p:anim>
                                    <p:anim calcmode="lin" valueType="num">
                                      <p:cBhvr additive="base">
                                        <p:cTn id="13" dur="500" fill="hold"/>
                                        <p:tgtEl>
                                          <p:spTgt spid="112950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29501"/>
                                        </p:tgtEl>
                                        <p:attrNameLst>
                                          <p:attrName>style.visibility</p:attrName>
                                        </p:attrNameLst>
                                      </p:cBhvr>
                                      <p:to>
                                        <p:strVal val="visible"/>
                                      </p:to>
                                    </p:set>
                                    <p:anim calcmode="lin" valueType="num">
                                      <p:cBhvr additive="base">
                                        <p:cTn id="17" dur="500" fill="hold"/>
                                        <p:tgtEl>
                                          <p:spTgt spid="1129501"/>
                                        </p:tgtEl>
                                        <p:attrNameLst>
                                          <p:attrName>ppt_x</p:attrName>
                                        </p:attrNameLst>
                                      </p:cBhvr>
                                      <p:tavLst>
                                        <p:tav tm="0">
                                          <p:val>
                                            <p:strVal val="#ppt_x"/>
                                          </p:val>
                                        </p:tav>
                                        <p:tav tm="100000">
                                          <p:val>
                                            <p:strVal val="#ppt_x"/>
                                          </p:val>
                                        </p:tav>
                                      </p:tavLst>
                                    </p:anim>
                                    <p:anim calcmode="lin" valueType="num">
                                      <p:cBhvr additive="base">
                                        <p:cTn id="18" dur="500" fill="hold"/>
                                        <p:tgtEl>
                                          <p:spTgt spid="112950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29502"/>
                                        </p:tgtEl>
                                        <p:attrNameLst>
                                          <p:attrName>style.visibility</p:attrName>
                                        </p:attrNameLst>
                                      </p:cBhvr>
                                      <p:to>
                                        <p:strVal val="visible"/>
                                      </p:to>
                                    </p:set>
                                    <p:anim calcmode="lin" valueType="num">
                                      <p:cBhvr additive="base">
                                        <p:cTn id="22" dur="500" fill="hold"/>
                                        <p:tgtEl>
                                          <p:spTgt spid="1129502"/>
                                        </p:tgtEl>
                                        <p:attrNameLst>
                                          <p:attrName>ppt_x</p:attrName>
                                        </p:attrNameLst>
                                      </p:cBhvr>
                                      <p:tavLst>
                                        <p:tav tm="0">
                                          <p:val>
                                            <p:strVal val="#ppt_x"/>
                                          </p:val>
                                        </p:tav>
                                        <p:tav tm="100000">
                                          <p:val>
                                            <p:strVal val="#ppt_x"/>
                                          </p:val>
                                        </p:tav>
                                      </p:tavLst>
                                    </p:anim>
                                    <p:anim calcmode="lin" valueType="num">
                                      <p:cBhvr additive="base">
                                        <p:cTn id="23" dur="500" fill="hold"/>
                                        <p:tgtEl>
                                          <p:spTgt spid="112950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29503"/>
                                        </p:tgtEl>
                                        <p:attrNameLst>
                                          <p:attrName>style.visibility</p:attrName>
                                        </p:attrNameLst>
                                      </p:cBhvr>
                                      <p:to>
                                        <p:strVal val="visible"/>
                                      </p:to>
                                    </p:set>
                                    <p:anim calcmode="lin" valueType="num">
                                      <p:cBhvr additive="base">
                                        <p:cTn id="27" dur="500" fill="hold"/>
                                        <p:tgtEl>
                                          <p:spTgt spid="1129503"/>
                                        </p:tgtEl>
                                        <p:attrNameLst>
                                          <p:attrName>ppt_x</p:attrName>
                                        </p:attrNameLst>
                                      </p:cBhvr>
                                      <p:tavLst>
                                        <p:tav tm="0">
                                          <p:val>
                                            <p:strVal val="#ppt_x"/>
                                          </p:val>
                                        </p:tav>
                                        <p:tav tm="100000">
                                          <p:val>
                                            <p:strVal val="#ppt_x"/>
                                          </p:val>
                                        </p:tav>
                                      </p:tavLst>
                                    </p:anim>
                                    <p:anim calcmode="lin" valueType="num">
                                      <p:cBhvr additive="base">
                                        <p:cTn id="28" dur="500" fill="hold"/>
                                        <p:tgtEl>
                                          <p:spTgt spid="112950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9504"/>
                                        </p:tgtEl>
                                        <p:attrNameLst>
                                          <p:attrName>style.visibility</p:attrName>
                                        </p:attrNameLst>
                                      </p:cBhvr>
                                      <p:to>
                                        <p:strVal val="visible"/>
                                      </p:to>
                                    </p:set>
                                    <p:anim calcmode="lin" valueType="num">
                                      <p:cBhvr additive="base">
                                        <p:cTn id="32" dur="500" fill="hold"/>
                                        <p:tgtEl>
                                          <p:spTgt spid="1129504"/>
                                        </p:tgtEl>
                                        <p:attrNameLst>
                                          <p:attrName>ppt_x</p:attrName>
                                        </p:attrNameLst>
                                      </p:cBhvr>
                                      <p:tavLst>
                                        <p:tav tm="0">
                                          <p:val>
                                            <p:strVal val="#ppt_x"/>
                                          </p:val>
                                        </p:tav>
                                        <p:tav tm="100000">
                                          <p:val>
                                            <p:strVal val="#ppt_x"/>
                                          </p:val>
                                        </p:tav>
                                      </p:tavLst>
                                    </p:anim>
                                    <p:anim calcmode="lin" valueType="num">
                                      <p:cBhvr additive="base">
                                        <p:cTn id="33" dur="500" fill="hold"/>
                                        <p:tgtEl>
                                          <p:spTgt spid="1129504"/>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29505"/>
                                        </p:tgtEl>
                                        <p:attrNameLst>
                                          <p:attrName>style.visibility</p:attrName>
                                        </p:attrNameLst>
                                      </p:cBhvr>
                                      <p:to>
                                        <p:strVal val="visible"/>
                                      </p:to>
                                    </p:set>
                                    <p:anim calcmode="lin" valueType="num">
                                      <p:cBhvr additive="base">
                                        <p:cTn id="37" dur="500" fill="hold"/>
                                        <p:tgtEl>
                                          <p:spTgt spid="1129505"/>
                                        </p:tgtEl>
                                        <p:attrNameLst>
                                          <p:attrName>ppt_x</p:attrName>
                                        </p:attrNameLst>
                                      </p:cBhvr>
                                      <p:tavLst>
                                        <p:tav tm="0">
                                          <p:val>
                                            <p:strVal val="#ppt_x"/>
                                          </p:val>
                                        </p:tav>
                                        <p:tav tm="100000">
                                          <p:val>
                                            <p:strVal val="#ppt_x"/>
                                          </p:val>
                                        </p:tav>
                                      </p:tavLst>
                                    </p:anim>
                                    <p:anim calcmode="lin" valueType="num">
                                      <p:cBhvr additive="base">
                                        <p:cTn id="38" dur="500" fill="hold"/>
                                        <p:tgtEl>
                                          <p:spTgt spid="1129505"/>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29506"/>
                                        </p:tgtEl>
                                        <p:attrNameLst>
                                          <p:attrName>style.visibility</p:attrName>
                                        </p:attrNameLst>
                                      </p:cBhvr>
                                      <p:to>
                                        <p:strVal val="visible"/>
                                      </p:to>
                                    </p:set>
                                    <p:anim calcmode="lin" valueType="num">
                                      <p:cBhvr additive="base">
                                        <p:cTn id="42" dur="500" fill="hold"/>
                                        <p:tgtEl>
                                          <p:spTgt spid="1129506"/>
                                        </p:tgtEl>
                                        <p:attrNameLst>
                                          <p:attrName>ppt_x</p:attrName>
                                        </p:attrNameLst>
                                      </p:cBhvr>
                                      <p:tavLst>
                                        <p:tav tm="0">
                                          <p:val>
                                            <p:strVal val="#ppt_x"/>
                                          </p:val>
                                        </p:tav>
                                        <p:tav tm="100000">
                                          <p:val>
                                            <p:strVal val="#ppt_x"/>
                                          </p:val>
                                        </p:tav>
                                      </p:tavLst>
                                    </p:anim>
                                    <p:anim calcmode="lin" valueType="num">
                                      <p:cBhvr additive="base">
                                        <p:cTn id="43" dur="500" fill="hold"/>
                                        <p:tgtEl>
                                          <p:spTgt spid="1129506"/>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29516"/>
                                        </p:tgtEl>
                                        <p:attrNameLst>
                                          <p:attrName>style.visibility</p:attrName>
                                        </p:attrNameLst>
                                      </p:cBhvr>
                                      <p:to>
                                        <p:strVal val="visible"/>
                                      </p:to>
                                    </p:set>
                                    <p:animEffect transition="in" filter="dissolve">
                                      <p:cBhvr>
                                        <p:cTn id="48" dur="500"/>
                                        <p:tgtEl>
                                          <p:spTgt spid="11295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129515"/>
                                        </p:tgtEl>
                                        <p:attrNameLst>
                                          <p:attrName>style.visibility</p:attrName>
                                        </p:attrNameLst>
                                      </p:cBhvr>
                                      <p:to>
                                        <p:strVal val="visible"/>
                                      </p:to>
                                    </p:set>
                                    <p:animEffect transition="in" filter="dissolve">
                                      <p:cBhvr>
                                        <p:cTn id="53" dur="500"/>
                                        <p:tgtEl>
                                          <p:spTgt spid="1129515"/>
                                        </p:tgtEl>
                                      </p:cBhvr>
                                    </p:animEffect>
                                  </p:childTnLst>
                                </p:cTn>
                              </p:par>
                            </p:childTnLst>
                          </p:cTn>
                        </p:par>
                        <p:par>
                          <p:cTn id="54" fill="hold" nodeType="afterGroup">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129476"/>
                                        </p:tgtEl>
                                        <p:attrNameLst>
                                          <p:attrName>style.visibility</p:attrName>
                                        </p:attrNameLst>
                                      </p:cBhvr>
                                      <p:to>
                                        <p:strVal val="visible"/>
                                      </p:to>
                                    </p:set>
                                    <p:anim calcmode="lin" valueType="num">
                                      <p:cBhvr additive="base">
                                        <p:cTn id="57" dur="500" fill="hold"/>
                                        <p:tgtEl>
                                          <p:spTgt spid="1129476"/>
                                        </p:tgtEl>
                                        <p:attrNameLst>
                                          <p:attrName>ppt_x</p:attrName>
                                        </p:attrNameLst>
                                      </p:cBhvr>
                                      <p:tavLst>
                                        <p:tav tm="0">
                                          <p:val>
                                            <p:strVal val="#ppt_x"/>
                                          </p:val>
                                        </p:tav>
                                        <p:tav tm="100000">
                                          <p:val>
                                            <p:strVal val="#ppt_x"/>
                                          </p:val>
                                        </p:tav>
                                      </p:tavLst>
                                    </p:anim>
                                    <p:anim calcmode="lin" valueType="num">
                                      <p:cBhvr additive="base">
                                        <p:cTn id="58" dur="500" fill="hold"/>
                                        <p:tgtEl>
                                          <p:spTgt spid="1129476"/>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1129477"/>
                                        </p:tgtEl>
                                        <p:attrNameLst>
                                          <p:attrName>style.visibility</p:attrName>
                                        </p:attrNameLst>
                                      </p:cBhvr>
                                      <p:to>
                                        <p:strVal val="visible"/>
                                      </p:to>
                                    </p:set>
                                    <p:anim calcmode="lin" valueType="num">
                                      <p:cBhvr additive="base">
                                        <p:cTn id="62" dur="500" fill="hold"/>
                                        <p:tgtEl>
                                          <p:spTgt spid="1129477"/>
                                        </p:tgtEl>
                                        <p:attrNameLst>
                                          <p:attrName>ppt_x</p:attrName>
                                        </p:attrNameLst>
                                      </p:cBhvr>
                                      <p:tavLst>
                                        <p:tav tm="0">
                                          <p:val>
                                            <p:strVal val="#ppt_x"/>
                                          </p:val>
                                        </p:tav>
                                        <p:tav tm="100000">
                                          <p:val>
                                            <p:strVal val="#ppt_x"/>
                                          </p:val>
                                        </p:tav>
                                      </p:tavLst>
                                    </p:anim>
                                    <p:anim calcmode="lin" valueType="num">
                                      <p:cBhvr additive="base">
                                        <p:cTn id="63" dur="500" fill="hold"/>
                                        <p:tgtEl>
                                          <p:spTgt spid="1129477"/>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500"/>
                            </p:stCondLst>
                            <p:childTnLst>
                              <p:par>
                                <p:cTn id="65" presetID="2" presetClass="entr" presetSubtype="4" fill="hold" grpId="0" nodeType="afterEffect">
                                  <p:stCondLst>
                                    <p:cond delay="0"/>
                                  </p:stCondLst>
                                  <p:childTnLst>
                                    <p:set>
                                      <p:cBhvr>
                                        <p:cTn id="66" dur="1" fill="hold">
                                          <p:stCondLst>
                                            <p:cond delay="0"/>
                                          </p:stCondLst>
                                        </p:cTn>
                                        <p:tgtEl>
                                          <p:spTgt spid="1129478"/>
                                        </p:tgtEl>
                                        <p:attrNameLst>
                                          <p:attrName>style.visibility</p:attrName>
                                        </p:attrNameLst>
                                      </p:cBhvr>
                                      <p:to>
                                        <p:strVal val="visible"/>
                                      </p:to>
                                    </p:set>
                                    <p:anim calcmode="lin" valueType="num">
                                      <p:cBhvr additive="base">
                                        <p:cTn id="67" dur="500" fill="hold"/>
                                        <p:tgtEl>
                                          <p:spTgt spid="1129478"/>
                                        </p:tgtEl>
                                        <p:attrNameLst>
                                          <p:attrName>ppt_x</p:attrName>
                                        </p:attrNameLst>
                                      </p:cBhvr>
                                      <p:tavLst>
                                        <p:tav tm="0">
                                          <p:val>
                                            <p:strVal val="#ppt_x"/>
                                          </p:val>
                                        </p:tav>
                                        <p:tav tm="100000">
                                          <p:val>
                                            <p:strVal val="#ppt_x"/>
                                          </p:val>
                                        </p:tav>
                                      </p:tavLst>
                                    </p:anim>
                                    <p:anim calcmode="lin" valueType="num">
                                      <p:cBhvr additive="base">
                                        <p:cTn id="68" dur="500" fill="hold"/>
                                        <p:tgtEl>
                                          <p:spTgt spid="1129478"/>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2000"/>
                            </p:stCondLst>
                            <p:childTnLst>
                              <p:par>
                                <p:cTn id="70" presetID="2" presetClass="entr" presetSubtype="4" fill="hold" grpId="0" nodeType="afterEffect">
                                  <p:stCondLst>
                                    <p:cond delay="0"/>
                                  </p:stCondLst>
                                  <p:childTnLst>
                                    <p:set>
                                      <p:cBhvr>
                                        <p:cTn id="71" dur="1" fill="hold">
                                          <p:stCondLst>
                                            <p:cond delay="0"/>
                                          </p:stCondLst>
                                        </p:cTn>
                                        <p:tgtEl>
                                          <p:spTgt spid="1129479"/>
                                        </p:tgtEl>
                                        <p:attrNameLst>
                                          <p:attrName>style.visibility</p:attrName>
                                        </p:attrNameLst>
                                      </p:cBhvr>
                                      <p:to>
                                        <p:strVal val="visible"/>
                                      </p:to>
                                    </p:set>
                                    <p:anim calcmode="lin" valueType="num">
                                      <p:cBhvr additive="base">
                                        <p:cTn id="72" dur="500" fill="hold"/>
                                        <p:tgtEl>
                                          <p:spTgt spid="1129479"/>
                                        </p:tgtEl>
                                        <p:attrNameLst>
                                          <p:attrName>ppt_x</p:attrName>
                                        </p:attrNameLst>
                                      </p:cBhvr>
                                      <p:tavLst>
                                        <p:tav tm="0">
                                          <p:val>
                                            <p:strVal val="#ppt_x"/>
                                          </p:val>
                                        </p:tav>
                                        <p:tav tm="100000">
                                          <p:val>
                                            <p:strVal val="#ppt_x"/>
                                          </p:val>
                                        </p:tav>
                                      </p:tavLst>
                                    </p:anim>
                                    <p:anim calcmode="lin" valueType="num">
                                      <p:cBhvr additive="base">
                                        <p:cTn id="73" dur="500" fill="hold"/>
                                        <p:tgtEl>
                                          <p:spTgt spid="1129479"/>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2500"/>
                            </p:stCondLst>
                            <p:childTnLst>
                              <p:par>
                                <p:cTn id="75" presetID="2" presetClass="entr" presetSubtype="4" fill="hold" grpId="0" nodeType="afterEffect">
                                  <p:stCondLst>
                                    <p:cond delay="0"/>
                                  </p:stCondLst>
                                  <p:childTnLst>
                                    <p:set>
                                      <p:cBhvr>
                                        <p:cTn id="76" dur="1" fill="hold">
                                          <p:stCondLst>
                                            <p:cond delay="0"/>
                                          </p:stCondLst>
                                        </p:cTn>
                                        <p:tgtEl>
                                          <p:spTgt spid="1129480"/>
                                        </p:tgtEl>
                                        <p:attrNameLst>
                                          <p:attrName>style.visibility</p:attrName>
                                        </p:attrNameLst>
                                      </p:cBhvr>
                                      <p:to>
                                        <p:strVal val="visible"/>
                                      </p:to>
                                    </p:set>
                                    <p:anim calcmode="lin" valueType="num">
                                      <p:cBhvr additive="base">
                                        <p:cTn id="77" dur="500" fill="hold"/>
                                        <p:tgtEl>
                                          <p:spTgt spid="1129480"/>
                                        </p:tgtEl>
                                        <p:attrNameLst>
                                          <p:attrName>ppt_x</p:attrName>
                                        </p:attrNameLst>
                                      </p:cBhvr>
                                      <p:tavLst>
                                        <p:tav tm="0">
                                          <p:val>
                                            <p:strVal val="#ppt_x"/>
                                          </p:val>
                                        </p:tav>
                                        <p:tav tm="100000">
                                          <p:val>
                                            <p:strVal val="#ppt_x"/>
                                          </p:val>
                                        </p:tav>
                                      </p:tavLst>
                                    </p:anim>
                                    <p:anim calcmode="lin" valueType="num">
                                      <p:cBhvr additive="base">
                                        <p:cTn id="78" dur="500" fill="hold"/>
                                        <p:tgtEl>
                                          <p:spTgt spid="1129480"/>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3000"/>
                            </p:stCondLst>
                            <p:childTnLst>
                              <p:par>
                                <p:cTn id="80" presetID="2" presetClass="entr" presetSubtype="4" fill="hold" grpId="0" nodeType="afterEffect">
                                  <p:stCondLst>
                                    <p:cond delay="0"/>
                                  </p:stCondLst>
                                  <p:childTnLst>
                                    <p:set>
                                      <p:cBhvr>
                                        <p:cTn id="81" dur="1" fill="hold">
                                          <p:stCondLst>
                                            <p:cond delay="0"/>
                                          </p:stCondLst>
                                        </p:cTn>
                                        <p:tgtEl>
                                          <p:spTgt spid="1129481"/>
                                        </p:tgtEl>
                                        <p:attrNameLst>
                                          <p:attrName>style.visibility</p:attrName>
                                        </p:attrNameLst>
                                      </p:cBhvr>
                                      <p:to>
                                        <p:strVal val="visible"/>
                                      </p:to>
                                    </p:set>
                                    <p:anim calcmode="lin" valueType="num">
                                      <p:cBhvr additive="base">
                                        <p:cTn id="82" dur="500" fill="hold"/>
                                        <p:tgtEl>
                                          <p:spTgt spid="1129481"/>
                                        </p:tgtEl>
                                        <p:attrNameLst>
                                          <p:attrName>ppt_x</p:attrName>
                                        </p:attrNameLst>
                                      </p:cBhvr>
                                      <p:tavLst>
                                        <p:tav tm="0">
                                          <p:val>
                                            <p:strVal val="#ppt_x"/>
                                          </p:val>
                                        </p:tav>
                                        <p:tav tm="100000">
                                          <p:val>
                                            <p:strVal val="#ppt_x"/>
                                          </p:val>
                                        </p:tav>
                                      </p:tavLst>
                                    </p:anim>
                                    <p:anim calcmode="lin" valueType="num">
                                      <p:cBhvr additive="base">
                                        <p:cTn id="83" dur="500" fill="hold"/>
                                        <p:tgtEl>
                                          <p:spTgt spid="1129481"/>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3500"/>
                            </p:stCondLst>
                            <p:childTnLst>
                              <p:par>
                                <p:cTn id="85" presetID="2" presetClass="entr" presetSubtype="4" fill="hold" grpId="0" nodeType="afterEffect">
                                  <p:stCondLst>
                                    <p:cond delay="0"/>
                                  </p:stCondLst>
                                  <p:childTnLst>
                                    <p:set>
                                      <p:cBhvr>
                                        <p:cTn id="86" dur="1" fill="hold">
                                          <p:stCondLst>
                                            <p:cond delay="0"/>
                                          </p:stCondLst>
                                        </p:cTn>
                                        <p:tgtEl>
                                          <p:spTgt spid="1129482"/>
                                        </p:tgtEl>
                                        <p:attrNameLst>
                                          <p:attrName>style.visibility</p:attrName>
                                        </p:attrNameLst>
                                      </p:cBhvr>
                                      <p:to>
                                        <p:strVal val="visible"/>
                                      </p:to>
                                    </p:set>
                                    <p:anim calcmode="lin" valueType="num">
                                      <p:cBhvr additive="base">
                                        <p:cTn id="87" dur="500" fill="hold"/>
                                        <p:tgtEl>
                                          <p:spTgt spid="1129482"/>
                                        </p:tgtEl>
                                        <p:attrNameLst>
                                          <p:attrName>ppt_x</p:attrName>
                                        </p:attrNameLst>
                                      </p:cBhvr>
                                      <p:tavLst>
                                        <p:tav tm="0">
                                          <p:val>
                                            <p:strVal val="#ppt_x"/>
                                          </p:val>
                                        </p:tav>
                                        <p:tav tm="100000">
                                          <p:val>
                                            <p:strVal val="#ppt_x"/>
                                          </p:val>
                                        </p:tav>
                                      </p:tavLst>
                                    </p:anim>
                                    <p:anim calcmode="lin" valueType="num">
                                      <p:cBhvr additive="base">
                                        <p:cTn id="88" dur="500" fill="hold"/>
                                        <p:tgtEl>
                                          <p:spTgt spid="1129482"/>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4000"/>
                            </p:stCondLst>
                            <p:childTnLst>
                              <p:par>
                                <p:cTn id="90" presetID="2" presetClass="entr" presetSubtype="4" fill="hold" grpId="0" nodeType="afterEffect">
                                  <p:stCondLst>
                                    <p:cond delay="0"/>
                                  </p:stCondLst>
                                  <p:childTnLst>
                                    <p:set>
                                      <p:cBhvr>
                                        <p:cTn id="91" dur="1" fill="hold">
                                          <p:stCondLst>
                                            <p:cond delay="0"/>
                                          </p:stCondLst>
                                        </p:cTn>
                                        <p:tgtEl>
                                          <p:spTgt spid="1129483"/>
                                        </p:tgtEl>
                                        <p:attrNameLst>
                                          <p:attrName>style.visibility</p:attrName>
                                        </p:attrNameLst>
                                      </p:cBhvr>
                                      <p:to>
                                        <p:strVal val="visible"/>
                                      </p:to>
                                    </p:set>
                                    <p:anim calcmode="lin" valueType="num">
                                      <p:cBhvr additive="base">
                                        <p:cTn id="92" dur="500" fill="hold"/>
                                        <p:tgtEl>
                                          <p:spTgt spid="1129483"/>
                                        </p:tgtEl>
                                        <p:attrNameLst>
                                          <p:attrName>ppt_x</p:attrName>
                                        </p:attrNameLst>
                                      </p:cBhvr>
                                      <p:tavLst>
                                        <p:tav tm="0">
                                          <p:val>
                                            <p:strVal val="#ppt_x"/>
                                          </p:val>
                                        </p:tav>
                                        <p:tav tm="100000">
                                          <p:val>
                                            <p:strVal val="#ppt_x"/>
                                          </p:val>
                                        </p:tav>
                                      </p:tavLst>
                                    </p:anim>
                                    <p:anim calcmode="lin" valueType="num">
                                      <p:cBhvr additive="base">
                                        <p:cTn id="93" dur="500" fill="hold"/>
                                        <p:tgtEl>
                                          <p:spTgt spid="1129483"/>
                                        </p:tgtEl>
                                        <p:attrNameLst>
                                          <p:attrName>ppt_y</p:attrName>
                                        </p:attrNameLst>
                                      </p:cBhvr>
                                      <p:tavLst>
                                        <p:tav tm="0">
                                          <p:val>
                                            <p:strVal val="1+#ppt_h/2"/>
                                          </p:val>
                                        </p:tav>
                                        <p:tav tm="100000">
                                          <p:val>
                                            <p:strVal val="#ppt_y"/>
                                          </p:val>
                                        </p:tav>
                                      </p:tavLst>
                                    </p:anim>
                                  </p:childTnLst>
                                </p:cTn>
                              </p:par>
                              <p:par>
                                <p:cTn id="94" presetID="1" presetClass="entr" presetSubtype="0" fill="hold" nodeType="withEffect">
                                  <p:stCondLst>
                                    <p:cond delay="0"/>
                                  </p:stCondLst>
                                  <p:childTnLst>
                                    <p:set>
                                      <p:cBhvr>
                                        <p:cTn id="95" dur="1" fill="hold">
                                          <p:stCondLst>
                                            <p:cond delay="0"/>
                                          </p:stCondLst>
                                        </p:cTn>
                                        <p:tgtEl>
                                          <p:spTgt spid="1129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P spid="1129477" grpId="0"/>
      <p:bldP spid="1129478" grpId="0"/>
      <p:bldP spid="1129479" grpId="0"/>
      <p:bldP spid="1129480" grpId="0"/>
      <p:bldP spid="1129481" grpId="0"/>
      <p:bldP spid="1129482" grpId="0"/>
      <p:bldP spid="1129483" grpId="0"/>
      <p:bldP spid="1129499" grpId="0"/>
      <p:bldP spid="1129500" grpId="0"/>
      <p:bldP spid="1129501" grpId="0"/>
      <p:bldP spid="1129502" grpId="0"/>
      <p:bldP spid="1129503" grpId="0"/>
      <p:bldP spid="1129504" grpId="0"/>
      <p:bldP spid="1129505" grpId="0"/>
      <p:bldP spid="1129506" grpId="0"/>
      <p:bldP spid="1129515" grpId="0"/>
      <p:bldP spid="11295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p:txBody>
          <a:bodyPr/>
          <a:lstStyle/>
          <a:p>
            <a:pPr eaLnBrk="1" hangingPunct="1"/>
            <a:r>
              <a:rPr lang="en-GB" smtClean="0"/>
              <a:t>Atomic radius in period 3</a:t>
            </a:r>
          </a:p>
        </p:txBody>
      </p:sp>
    </p:spTree>
    <p:controls>
      <mc:AlternateContent xmlns:mc="http://schemas.openxmlformats.org/markup-compatibility/2006">
        <mc:Choice xmlns:v="urn:schemas-microsoft-com:vml" Requires="v">
          <p:control spid="3074"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27567</TotalTime>
  <Words>1872</Words>
  <Application>Microsoft Office PowerPoint</Application>
  <PresentationFormat>On-screen Show (4:3)</PresentationFormat>
  <Paragraphs>283</Paragraphs>
  <Slides>20</Slides>
  <Notes>20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20</vt:i4>
      </vt:variant>
    </vt:vector>
  </HeadingPairs>
  <TitlesOfParts>
    <vt:vector size="29" baseType="lpstr">
      <vt:lpstr>Arial</vt:lpstr>
      <vt:lpstr>Wingdings</vt:lpstr>
      <vt:lpstr>Symbol</vt:lpstr>
      <vt:lpstr>Custom Design</vt:lpstr>
      <vt:lpstr>1_Custom Design</vt:lpstr>
      <vt:lpstr>2_Custom Design</vt:lpstr>
      <vt:lpstr>3_Custom Design</vt:lpstr>
      <vt:lpstr>1_Default Design</vt:lpstr>
      <vt:lpstr>4_Default Design</vt:lpstr>
      <vt:lpstr>What is periodicity?</vt:lpstr>
      <vt:lpstr>What is atomic radius?</vt:lpstr>
      <vt:lpstr>More on atomic radius</vt:lpstr>
      <vt:lpstr>Trends in atomic radius in period 3</vt:lpstr>
      <vt:lpstr>Trends in atomic radius in period 3</vt:lpstr>
      <vt:lpstr>Increase in proton number</vt:lpstr>
      <vt:lpstr>What is shielding?</vt:lpstr>
      <vt:lpstr>Explaining atomic radius in period 3</vt:lpstr>
      <vt:lpstr>Atomic radius in period 3</vt:lpstr>
      <vt:lpstr>Atomic radius: true or false?</vt:lpstr>
      <vt:lpstr>What is first ionization energy?</vt:lpstr>
      <vt:lpstr>Plot of the first ionization energies</vt:lpstr>
      <vt:lpstr>General trend in first ionization energy</vt:lpstr>
      <vt:lpstr>Trend in first ionization energy: exceptions</vt:lpstr>
      <vt:lpstr>Na, Mg and Al: melting and boiling points</vt:lpstr>
      <vt:lpstr>Na, Mg and Al: metallic bond strength</vt:lpstr>
      <vt:lpstr>Silicon</vt:lpstr>
      <vt:lpstr>Period 3 non-metals</vt:lpstr>
      <vt:lpstr>Period 3 non-metals: structure </vt:lpstr>
      <vt:lpstr>Melting points in period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Atomic Structure</dc:title>
  <dc:subject>AS Chemistry</dc:subject>
  <dc:creator>Boardworks Ltd</dc:creator>
  <cp:lastModifiedBy>Teacher E-Solutions</cp:lastModifiedBy>
  <cp:revision>692</cp:revision>
  <dcterms:created xsi:type="dcterms:W3CDTF">2003-09-13T07:39:42Z</dcterms:created>
  <dcterms:modified xsi:type="dcterms:W3CDTF">2019-01-18T16:38:52Z</dcterms:modified>
</cp:coreProperties>
</file>