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6"/>
  </p:notesMasterIdLst>
  <p:handoutMasterIdLst>
    <p:handoutMasterId r:id="rId37"/>
  </p:handoutMasterIdLst>
  <p:sldIdLst>
    <p:sldId id="256" r:id="rId2"/>
    <p:sldId id="257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6" r:id="rId16"/>
    <p:sldId id="275" r:id="rId17"/>
    <p:sldId id="274" r:id="rId18"/>
    <p:sldId id="277" r:id="rId19"/>
    <p:sldId id="278" r:id="rId20"/>
    <p:sldId id="259" r:id="rId21"/>
    <p:sldId id="260" r:id="rId22"/>
    <p:sldId id="261" r:id="rId23"/>
    <p:sldId id="279" r:id="rId24"/>
    <p:sldId id="280" r:id="rId25"/>
    <p:sldId id="286" r:id="rId26"/>
    <p:sldId id="287" r:id="rId27"/>
    <p:sldId id="288" r:id="rId28"/>
    <p:sldId id="281" r:id="rId29"/>
    <p:sldId id="282" r:id="rId30"/>
    <p:sldId id="283" r:id="rId31"/>
    <p:sldId id="284" r:id="rId32"/>
    <p:sldId id="285" r:id="rId33"/>
    <p:sldId id="289" r:id="rId34"/>
    <p:sldId id="290" r:id="rId3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FFCCFF"/>
    <a:srgbClr val="4D4D4D"/>
    <a:srgbClr val="FF0000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 preferSingleView="1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893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image" Target="../media/image1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Times New Roman" pitchFamily="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Times New Roman" pitchFamily="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Times New Roman" pitchFamily="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Times New Roman" pitchFamily="1" charset="0"/>
              </a:defRPr>
            </a:lvl1pPr>
          </a:lstStyle>
          <a:p>
            <a:pPr>
              <a:defRPr/>
            </a:pPr>
            <a:fld id="{9A0B9F2D-7611-4582-9698-CA6F1063B1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9747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omic Sans MS" pitchFamily="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3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omic Sans MS" pitchFamily="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68" name="Rectangle 1028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5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26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omic Sans MS" pitchFamily="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7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omic Sans MS" pitchFamily="1" charset="0"/>
              </a:defRPr>
            </a:lvl1pPr>
          </a:lstStyle>
          <a:p>
            <a:pPr>
              <a:defRPr/>
            </a:pPr>
            <a:fld id="{BCEBD619-5092-49CD-A0ED-DC68432177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3974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6C1263D3-2C57-4B70-9FD0-8EFC10EBD310}" type="slidenum">
              <a:rPr lang="en-US" sz="1200" smtClean="0"/>
              <a:pPr eaLnBrk="1" hangingPunct="1"/>
              <a:t>1</a:t>
            </a:fld>
            <a:endParaRPr lang="en-US" sz="1200" smtClean="0"/>
          </a:p>
        </p:txBody>
      </p:sp>
      <p:sp>
        <p:nvSpPr>
          <p:cNvPr id="3789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7A78DB4C-1857-4474-A814-B7D223E0EFA6}" type="slidenum">
              <a:rPr lang="en-US" sz="1200" smtClean="0"/>
              <a:pPr eaLnBrk="1" hangingPunct="1"/>
              <a:t>10</a:t>
            </a:fld>
            <a:endParaRPr lang="en-US" sz="1200" smtClean="0"/>
          </a:p>
        </p:txBody>
      </p:sp>
      <p:sp>
        <p:nvSpPr>
          <p:cNvPr id="4710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8D22B8C9-1089-462C-8087-4DE6183737FE}" type="slidenum">
              <a:rPr lang="en-US" sz="1200" smtClean="0"/>
              <a:pPr eaLnBrk="1" hangingPunct="1"/>
              <a:t>11</a:t>
            </a:fld>
            <a:endParaRPr lang="en-US" sz="1200" smtClean="0"/>
          </a:p>
        </p:txBody>
      </p:sp>
      <p:sp>
        <p:nvSpPr>
          <p:cNvPr id="4813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B29CFE72-F340-4449-87A8-DDFE4C065C46}" type="slidenum">
              <a:rPr lang="en-US" sz="1200" smtClean="0"/>
              <a:pPr eaLnBrk="1" hangingPunct="1"/>
              <a:t>12</a:t>
            </a:fld>
            <a:endParaRPr lang="en-US" sz="1200" smtClean="0"/>
          </a:p>
        </p:txBody>
      </p:sp>
      <p:sp>
        <p:nvSpPr>
          <p:cNvPr id="4915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B2569E90-BEF9-4E8E-B30E-97F043FA6025}" type="slidenum">
              <a:rPr lang="en-US" sz="1200" smtClean="0"/>
              <a:pPr eaLnBrk="1" hangingPunct="1"/>
              <a:t>13</a:t>
            </a:fld>
            <a:endParaRPr lang="en-US" sz="1200" smtClean="0"/>
          </a:p>
        </p:txBody>
      </p:sp>
      <p:sp>
        <p:nvSpPr>
          <p:cNvPr id="5017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2303F078-298A-4E66-B216-37AB8D429FBB}" type="slidenum">
              <a:rPr lang="en-US" sz="1200" smtClean="0"/>
              <a:pPr eaLnBrk="1" hangingPunct="1"/>
              <a:t>14</a:t>
            </a:fld>
            <a:endParaRPr lang="en-US" sz="1200" smtClean="0"/>
          </a:p>
        </p:txBody>
      </p:sp>
      <p:sp>
        <p:nvSpPr>
          <p:cNvPr id="5120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C30AF368-0625-404C-8957-6C2C3469543B}" type="slidenum">
              <a:rPr lang="en-US" sz="1200" smtClean="0"/>
              <a:pPr eaLnBrk="1" hangingPunct="1"/>
              <a:t>15</a:t>
            </a:fld>
            <a:endParaRPr lang="en-US" sz="1200" smtClean="0"/>
          </a:p>
        </p:txBody>
      </p:sp>
      <p:sp>
        <p:nvSpPr>
          <p:cNvPr id="5222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5E6B865B-E40F-4BC5-AF8E-1438625CA5B7}" type="slidenum">
              <a:rPr lang="en-US" sz="1200" smtClean="0"/>
              <a:pPr eaLnBrk="1" hangingPunct="1"/>
              <a:t>16</a:t>
            </a:fld>
            <a:endParaRPr lang="en-US" sz="1200" smtClean="0"/>
          </a:p>
        </p:txBody>
      </p:sp>
      <p:sp>
        <p:nvSpPr>
          <p:cNvPr id="5325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A07C49DF-B14C-45B3-8D25-0B514B3386DA}" type="slidenum">
              <a:rPr lang="en-US" sz="1200" smtClean="0"/>
              <a:pPr eaLnBrk="1" hangingPunct="1"/>
              <a:t>17</a:t>
            </a:fld>
            <a:endParaRPr lang="en-US" sz="1200" smtClean="0"/>
          </a:p>
        </p:txBody>
      </p:sp>
      <p:sp>
        <p:nvSpPr>
          <p:cNvPr id="5427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82504005-E45E-4588-B09D-71E12C8CF481}" type="slidenum">
              <a:rPr lang="en-US" sz="1200" smtClean="0"/>
              <a:pPr eaLnBrk="1" hangingPunct="1"/>
              <a:t>18</a:t>
            </a:fld>
            <a:endParaRPr lang="en-US" sz="1200" smtClean="0"/>
          </a:p>
        </p:txBody>
      </p:sp>
      <p:sp>
        <p:nvSpPr>
          <p:cNvPr id="5529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455E1EF8-4CBC-4E97-A91C-27EA341E3204}" type="slidenum">
              <a:rPr lang="en-US" sz="1200" smtClean="0"/>
              <a:pPr eaLnBrk="1" hangingPunct="1"/>
              <a:t>19</a:t>
            </a:fld>
            <a:endParaRPr lang="en-US" sz="1200" smtClean="0"/>
          </a:p>
        </p:txBody>
      </p:sp>
      <p:sp>
        <p:nvSpPr>
          <p:cNvPr id="5632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CB5CE77B-D10C-47A8-8BC6-CC2BC9465525}" type="slidenum">
              <a:rPr lang="en-US" sz="1200" smtClean="0"/>
              <a:pPr eaLnBrk="1" hangingPunct="1"/>
              <a:t>2</a:t>
            </a:fld>
            <a:endParaRPr lang="en-US" sz="1200" smtClean="0"/>
          </a:p>
        </p:txBody>
      </p:sp>
      <p:sp>
        <p:nvSpPr>
          <p:cNvPr id="3891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A16E45FE-6EC4-48C6-BA4F-2CF644CC9722}" type="slidenum">
              <a:rPr lang="en-US" sz="1200" smtClean="0"/>
              <a:pPr eaLnBrk="1" hangingPunct="1"/>
              <a:t>20</a:t>
            </a:fld>
            <a:endParaRPr lang="en-US" sz="1200" smtClean="0"/>
          </a:p>
        </p:txBody>
      </p:sp>
      <p:sp>
        <p:nvSpPr>
          <p:cNvPr id="5734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2F786D20-8BEB-4683-96A6-ADF62BF9A345}" type="slidenum">
              <a:rPr lang="en-US" sz="1200" smtClean="0"/>
              <a:pPr eaLnBrk="1" hangingPunct="1"/>
              <a:t>21</a:t>
            </a:fld>
            <a:endParaRPr lang="en-US" sz="1200" smtClean="0"/>
          </a:p>
        </p:txBody>
      </p:sp>
      <p:sp>
        <p:nvSpPr>
          <p:cNvPr id="5837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056957BE-9ED9-4548-B64A-60EE826945B3}" type="slidenum">
              <a:rPr lang="en-US" sz="1200" smtClean="0"/>
              <a:pPr eaLnBrk="1" hangingPunct="1"/>
              <a:t>22</a:t>
            </a:fld>
            <a:endParaRPr lang="en-US" sz="1200" smtClean="0"/>
          </a:p>
        </p:txBody>
      </p:sp>
      <p:sp>
        <p:nvSpPr>
          <p:cNvPr id="5939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5D475709-786D-4A2D-B8E8-0FD6E6309FB7}" type="slidenum">
              <a:rPr lang="en-US" sz="1200" smtClean="0"/>
              <a:pPr eaLnBrk="1" hangingPunct="1"/>
              <a:t>23</a:t>
            </a:fld>
            <a:endParaRPr lang="en-US" sz="1200" smtClean="0"/>
          </a:p>
        </p:txBody>
      </p:sp>
      <p:sp>
        <p:nvSpPr>
          <p:cNvPr id="6041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49622B0A-1E93-4F0C-84BD-ED485392E81C}" type="slidenum">
              <a:rPr lang="en-US" sz="1200" smtClean="0"/>
              <a:pPr eaLnBrk="1" hangingPunct="1"/>
              <a:t>24</a:t>
            </a:fld>
            <a:endParaRPr lang="en-US" sz="1200" smtClean="0"/>
          </a:p>
        </p:txBody>
      </p:sp>
      <p:sp>
        <p:nvSpPr>
          <p:cNvPr id="6144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141E9AA7-8EE6-4A68-8A28-6744384F5373}" type="slidenum">
              <a:rPr lang="en-US" sz="1200" smtClean="0"/>
              <a:pPr eaLnBrk="1" hangingPunct="1"/>
              <a:t>25</a:t>
            </a:fld>
            <a:endParaRPr lang="en-US" sz="1200" smtClean="0"/>
          </a:p>
        </p:txBody>
      </p:sp>
      <p:sp>
        <p:nvSpPr>
          <p:cNvPr id="62467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solidFill>
            <a:srgbClr val="FFFFFF"/>
          </a:solidFill>
          <a:ln/>
        </p:spPr>
      </p:sp>
      <p:sp>
        <p:nvSpPr>
          <p:cNvPr id="62468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0CEFF05B-25CD-4E0C-9A89-EB8E3043F167}" type="slidenum">
              <a:rPr lang="en-US" sz="1200" smtClean="0"/>
              <a:pPr eaLnBrk="1" hangingPunct="1"/>
              <a:t>26</a:t>
            </a:fld>
            <a:endParaRPr lang="en-US" sz="1200" smtClean="0"/>
          </a:p>
        </p:txBody>
      </p:sp>
      <p:sp>
        <p:nvSpPr>
          <p:cNvPr id="6349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C5ACD189-C382-4A9C-A498-863C1967DAD1}" type="slidenum">
              <a:rPr lang="en-US" sz="1200" smtClean="0"/>
              <a:pPr eaLnBrk="1" hangingPunct="1"/>
              <a:t>27</a:t>
            </a:fld>
            <a:endParaRPr lang="en-US" sz="1200" smtClean="0"/>
          </a:p>
        </p:txBody>
      </p:sp>
      <p:sp>
        <p:nvSpPr>
          <p:cNvPr id="6451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4F4AB57E-AE79-42D6-9776-6212D7AB723C}" type="slidenum">
              <a:rPr lang="en-US" sz="1200" smtClean="0"/>
              <a:pPr eaLnBrk="1" hangingPunct="1"/>
              <a:t>28</a:t>
            </a:fld>
            <a:endParaRPr lang="en-US" sz="1200" smtClean="0"/>
          </a:p>
        </p:txBody>
      </p:sp>
      <p:sp>
        <p:nvSpPr>
          <p:cNvPr id="65539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solidFill>
            <a:srgbClr val="FFFFFF"/>
          </a:solidFill>
          <a:ln/>
        </p:spPr>
      </p:sp>
      <p:sp>
        <p:nvSpPr>
          <p:cNvPr id="65540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3E8FAE25-D952-4D38-B226-67EEB7FE2054}" type="slidenum">
              <a:rPr lang="en-US" sz="1200" smtClean="0"/>
              <a:pPr eaLnBrk="1" hangingPunct="1"/>
              <a:t>29</a:t>
            </a:fld>
            <a:endParaRPr lang="en-US" sz="1200" smtClean="0"/>
          </a:p>
        </p:txBody>
      </p:sp>
      <p:sp>
        <p:nvSpPr>
          <p:cNvPr id="6656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263C9648-B4DF-4295-B2B4-BC3635F2CC46}" type="slidenum">
              <a:rPr lang="en-US" sz="1200" smtClean="0"/>
              <a:pPr eaLnBrk="1" hangingPunct="1"/>
              <a:t>3</a:t>
            </a:fld>
            <a:endParaRPr lang="en-US" sz="1200" smtClean="0"/>
          </a:p>
        </p:txBody>
      </p:sp>
      <p:sp>
        <p:nvSpPr>
          <p:cNvPr id="3993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40B368EF-682B-45BE-BFAD-45F36EC3F102}" type="slidenum">
              <a:rPr lang="en-US" sz="1200" smtClean="0"/>
              <a:pPr eaLnBrk="1" hangingPunct="1"/>
              <a:t>30</a:t>
            </a:fld>
            <a:endParaRPr lang="en-US" sz="1200" smtClean="0"/>
          </a:p>
        </p:txBody>
      </p:sp>
      <p:sp>
        <p:nvSpPr>
          <p:cNvPr id="6758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0876F802-F9CF-4574-92AC-429267687850}" type="slidenum">
              <a:rPr lang="en-US" sz="1200" smtClean="0"/>
              <a:pPr eaLnBrk="1" hangingPunct="1"/>
              <a:t>31</a:t>
            </a:fld>
            <a:endParaRPr lang="en-US" sz="1200" smtClean="0"/>
          </a:p>
        </p:txBody>
      </p:sp>
      <p:sp>
        <p:nvSpPr>
          <p:cNvPr id="6861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D50AE910-754F-4C25-A2FE-E7E34FDC1CFC}" type="slidenum">
              <a:rPr lang="en-US" sz="1200" smtClean="0"/>
              <a:pPr eaLnBrk="1" hangingPunct="1"/>
              <a:t>32</a:t>
            </a:fld>
            <a:endParaRPr lang="en-US" sz="1200" smtClean="0"/>
          </a:p>
        </p:txBody>
      </p:sp>
      <p:sp>
        <p:nvSpPr>
          <p:cNvPr id="6963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F414FF00-CC2C-4278-8018-A7EC52564AD3}" type="slidenum">
              <a:rPr lang="en-US" sz="1200" smtClean="0"/>
              <a:pPr eaLnBrk="1" hangingPunct="1"/>
              <a:t>33</a:t>
            </a:fld>
            <a:endParaRPr lang="en-US" sz="1200" smtClean="0"/>
          </a:p>
        </p:txBody>
      </p:sp>
      <p:sp>
        <p:nvSpPr>
          <p:cNvPr id="7065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7522CB50-138D-4542-B742-F98465CC4160}" type="slidenum">
              <a:rPr lang="en-US" sz="1200" smtClean="0"/>
              <a:pPr eaLnBrk="1" hangingPunct="1"/>
              <a:t>34</a:t>
            </a:fld>
            <a:endParaRPr lang="en-US" sz="1200" smtClean="0"/>
          </a:p>
        </p:txBody>
      </p:sp>
      <p:sp>
        <p:nvSpPr>
          <p:cNvPr id="7168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3F6A6BEB-7E31-4063-9D91-62C48797407B}" type="slidenum">
              <a:rPr lang="en-US" sz="1200" smtClean="0"/>
              <a:pPr eaLnBrk="1" hangingPunct="1"/>
              <a:t>4</a:t>
            </a:fld>
            <a:endParaRPr lang="en-US" sz="1200" smtClean="0"/>
          </a:p>
        </p:txBody>
      </p:sp>
      <p:sp>
        <p:nvSpPr>
          <p:cNvPr id="4096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A7EB1156-48D4-43FD-9AEB-3F4FE06E8304}" type="slidenum">
              <a:rPr lang="en-US" sz="1200" smtClean="0"/>
              <a:pPr eaLnBrk="1" hangingPunct="1"/>
              <a:t>5</a:t>
            </a:fld>
            <a:endParaRPr lang="en-US" sz="1200" smtClean="0"/>
          </a:p>
        </p:txBody>
      </p:sp>
      <p:sp>
        <p:nvSpPr>
          <p:cNvPr id="4198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F298339B-2B80-4575-A466-055A89C10B19}" type="slidenum">
              <a:rPr lang="en-US" sz="1200" smtClean="0"/>
              <a:pPr eaLnBrk="1" hangingPunct="1"/>
              <a:t>6</a:t>
            </a:fld>
            <a:endParaRPr lang="en-US" sz="1200" smtClean="0"/>
          </a:p>
        </p:txBody>
      </p:sp>
      <p:sp>
        <p:nvSpPr>
          <p:cNvPr id="4301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517B22A3-EC77-4CA1-84F9-EB0E2413CFC4}" type="slidenum">
              <a:rPr lang="en-US" sz="1200" smtClean="0"/>
              <a:pPr eaLnBrk="1" hangingPunct="1"/>
              <a:t>7</a:t>
            </a:fld>
            <a:endParaRPr lang="en-US" sz="1200" smtClean="0"/>
          </a:p>
        </p:txBody>
      </p:sp>
      <p:sp>
        <p:nvSpPr>
          <p:cNvPr id="4403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F96C1413-52BA-478D-AEB6-1EB5CC867EFF}" type="slidenum">
              <a:rPr lang="en-US" sz="1200" smtClean="0"/>
              <a:pPr eaLnBrk="1" hangingPunct="1"/>
              <a:t>8</a:t>
            </a:fld>
            <a:endParaRPr lang="en-US" sz="1200" smtClean="0"/>
          </a:p>
        </p:txBody>
      </p:sp>
      <p:sp>
        <p:nvSpPr>
          <p:cNvPr id="4505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F196190E-EFC0-4B1F-B4E2-7430C0679011}" type="slidenum">
              <a:rPr lang="en-US" sz="1200" smtClean="0"/>
              <a:pPr eaLnBrk="1" hangingPunct="1"/>
              <a:t>9</a:t>
            </a:fld>
            <a:endParaRPr lang="en-US" sz="1200" smtClean="0"/>
          </a:p>
        </p:txBody>
      </p:sp>
      <p:sp>
        <p:nvSpPr>
          <p:cNvPr id="4608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402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825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959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533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86352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989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889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992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5308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5052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05147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1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1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1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1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1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1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1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1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8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7.e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9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notesSlide" Target="../notesSlides/notesSlide29.xml"/><Relationship Id="rId7" Type="http://schemas.openxmlformats.org/officeDocument/2006/relationships/image" Target="../media/image11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10.emf"/><Relationship Id="rId4" Type="http://schemas.openxmlformats.org/officeDocument/2006/relationships/oleObject" Target="../embeddings/oleObject4.bin"/><Relationship Id="rId9" Type="http://schemas.openxmlformats.org/officeDocument/2006/relationships/image" Target="../media/image1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notesSlide" Target="../notesSlides/notesSlide30.xml"/><Relationship Id="rId7" Type="http://schemas.openxmlformats.org/officeDocument/2006/relationships/image" Target="../media/image14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13.emf"/><Relationship Id="rId4" Type="http://schemas.openxmlformats.org/officeDocument/2006/relationships/oleObject" Target="../embeddings/oleObject7.bin"/><Relationship Id="rId9" Type="http://schemas.openxmlformats.org/officeDocument/2006/relationships/image" Target="../media/image15.em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6.emf"/><Relationship Id="rId4" Type="http://schemas.openxmlformats.org/officeDocument/2006/relationships/oleObject" Target="../embeddings/oleObject10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7.emf"/><Relationship Id="rId4" Type="http://schemas.openxmlformats.org/officeDocument/2006/relationships/oleObject" Target="../embeddings/oleObject1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04800"/>
            <a:ext cx="6705600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u="sng" smtClean="0"/>
              <a:t>Chemistry Chapter 7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381000" y="1295400"/>
            <a:ext cx="4267200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US" sz="3200"/>
              <a:t>Chemical Formulas </a:t>
            </a:r>
          </a:p>
          <a:p>
            <a:pPr algn="ctr" eaLnBrk="1" hangingPunct="1"/>
            <a:r>
              <a:rPr lang="en-US" sz="3200"/>
              <a:t>and </a:t>
            </a:r>
          </a:p>
          <a:p>
            <a:pPr algn="ctr" eaLnBrk="1" hangingPunct="1"/>
            <a:r>
              <a:rPr lang="en-US" sz="3200"/>
              <a:t>Chemical Compounds</a:t>
            </a:r>
          </a:p>
        </p:txBody>
      </p:sp>
      <p:pic>
        <p:nvPicPr>
          <p:cNvPr id="7172" name="Picture 4" descr="channe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143000"/>
            <a:ext cx="30480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838200" y="3276600"/>
            <a:ext cx="7864475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>
                <a:cs typeface="Arial" pitchFamily="34" charset="0"/>
              </a:rPr>
              <a:t>Heart cell rhythm depends on the opening and closing of a complex series of valves on the cell membrane, called </a:t>
            </a:r>
            <a:r>
              <a:rPr lang="en-US">
                <a:solidFill>
                  <a:srgbClr val="F90000"/>
                </a:solidFill>
                <a:cs typeface="Arial" pitchFamily="34" charset="0"/>
              </a:rPr>
              <a:t>ion channels</a:t>
            </a:r>
            <a:r>
              <a:rPr lang="en-US">
                <a:cs typeface="Arial" pitchFamily="34" charset="0"/>
              </a:rPr>
              <a:t>. Some valves let certain ions ike potassium (K+) flow out, others let different ions like sodium (Na+) flow in.  There are also pumps that actively move ions one direction or another.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76200"/>
            <a:ext cx="77724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Predicting Ionic Charges</a:t>
            </a:r>
          </a:p>
        </p:txBody>
      </p:sp>
      <p:pic>
        <p:nvPicPr>
          <p:cNvPr id="16387" name="Picture 3" descr="periodi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362200"/>
            <a:ext cx="8137525" cy="338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5105400" y="838200"/>
            <a:ext cx="19018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u="sng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Group 18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:</a:t>
            </a:r>
          </a:p>
        </p:txBody>
      </p:sp>
      <p:sp>
        <p:nvSpPr>
          <p:cNvPr id="17413" name="Line 5"/>
          <p:cNvSpPr>
            <a:spLocks noChangeShapeType="1"/>
          </p:cNvSpPr>
          <p:nvPr/>
        </p:nvSpPr>
        <p:spPr bwMode="auto">
          <a:xfrm>
            <a:off x="6172200" y="1371600"/>
            <a:ext cx="2057400" cy="1066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5105400" y="838200"/>
            <a:ext cx="36576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             Stable Noble gases </a:t>
            </a:r>
            <a:r>
              <a:rPr lang="en-US" sz="2800" u="sng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do not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 form ions!</a:t>
            </a:r>
          </a:p>
        </p:txBody>
      </p:sp>
      <p:sp>
        <p:nvSpPr>
          <p:cNvPr id="17418" name="Rectangle 10"/>
          <p:cNvSpPr>
            <a:spLocks noChangeArrowheads="1"/>
          </p:cNvSpPr>
          <p:nvPr/>
        </p:nvSpPr>
        <p:spPr bwMode="auto">
          <a:xfrm>
            <a:off x="8077200" y="2514600"/>
            <a:ext cx="457200" cy="25908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 autoUpdateAnimBg="0"/>
      <p:bldP spid="17413" grpId="0" animBg="1"/>
      <p:bldP spid="17414" grpId="0" autoUpdateAnimBg="0"/>
      <p:bldP spid="174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76200"/>
            <a:ext cx="77724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Predicting Ionic Charges</a:t>
            </a:r>
          </a:p>
        </p:txBody>
      </p:sp>
      <p:pic>
        <p:nvPicPr>
          <p:cNvPr id="17411" name="Picture 3" descr="periodi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362200"/>
            <a:ext cx="8137525" cy="338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609600" y="685800"/>
            <a:ext cx="2819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 u="sng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Groups 3 - 12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:</a:t>
            </a:r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>
            <a:off x="2895600" y="1219200"/>
            <a:ext cx="685800" cy="2514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304800" y="685800"/>
            <a:ext cx="83058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                    Many </a:t>
            </a:r>
            <a:r>
              <a:rPr lang="en-US" sz="28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transition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 elements </a:t>
            </a:r>
          </a:p>
          <a:p>
            <a:pPr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  have more than one possible oxidation state.</a:t>
            </a:r>
          </a:p>
        </p:txBody>
      </p:sp>
      <p:sp>
        <p:nvSpPr>
          <p:cNvPr id="18442" name="Rectangle 10"/>
          <p:cNvSpPr>
            <a:spLocks noChangeArrowheads="1"/>
          </p:cNvSpPr>
          <p:nvPr/>
        </p:nvSpPr>
        <p:spPr bwMode="auto">
          <a:xfrm>
            <a:off x="1676400" y="3810000"/>
            <a:ext cx="4267200" cy="17526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4" name="Text Box 12"/>
          <p:cNvSpPr txBox="1">
            <a:spLocks noChangeArrowheads="1"/>
          </p:cNvSpPr>
          <p:nvPr/>
        </p:nvSpPr>
        <p:spPr bwMode="auto">
          <a:xfrm>
            <a:off x="622300" y="1752600"/>
            <a:ext cx="2425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>
                <a:solidFill>
                  <a:srgbClr val="FFCCFF"/>
                </a:solidFill>
              </a:rPr>
              <a:t>Iron(II) = Fe</a:t>
            </a:r>
            <a:r>
              <a:rPr lang="en-US" baseline="30000">
                <a:solidFill>
                  <a:schemeClr val="accent1"/>
                </a:solidFill>
              </a:rPr>
              <a:t>2+</a:t>
            </a:r>
          </a:p>
        </p:txBody>
      </p:sp>
      <p:sp>
        <p:nvSpPr>
          <p:cNvPr id="18448" name="Text Box 16"/>
          <p:cNvSpPr txBox="1">
            <a:spLocks noChangeArrowheads="1"/>
          </p:cNvSpPr>
          <p:nvPr/>
        </p:nvSpPr>
        <p:spPr bwMode="auto">
          <a:xfrm>
            <a:off x="3352800" y="1752600"/>
            <a:ext cx="2592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>
                <a:solidFill>
                  <a:srgbClr val="FFCCFF"/>
                </a:solidFill>
              </a:rPr>
              <a:t>Iron(III) = Fe</a:t>
            </a:r>
            <a:r>
              <a:rPr lang="en-US" baseline="30000">
                <a:solidFill>
                  <a:schemeClr val="accent1"/>
                </a:solidFill>
              </a:rPr>
              <a:t>3+</a:t>
            </a:r>
          </a:p>
        </p:txBody>
      </p:sp>
      <p:sp>
        <p:nvSpPr>
          <p:cNvPr id="18449" name="Oval 17"/>
          <p:cNvSpPr>
            <a:spLocks noChangeArrowheads="1"/>
          </p:cNvSpPr>
          <p:nvPr/>
        </p:nvSpPr>
        <p:spPr bwMode="auto">
          <a:xfrm>
            <a:off x="3657600" y="3657600"/>
            <a:ext cx="685800" cy="685800"/>
          </a:xfrm>
          <a:prstGeom prst="ellipse">
            <a:avLst/>
          </a:prstGeom>
          <a:noFill/>
          <a:ln w="38100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8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8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8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autoUpdateAnimBg="0"/>
      <p:bldP spid="18437" grpId="0" animBg="1"/>
      <p:bldP spid="18438" grpId="0" autoUpdateAnimBg="0"/>
      <p:bldP spid="18442" grpId="0" animBg="1"/>
      <p:bldP spid="18444" grpId="0" autoUpdateAnimBg="0"/>
      <p:bldP spid="18448" grpId="0" autoUpdateAnimBg="0"/>
      <p:bldP spid="1844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76200"/>
            <a:ext cx="77724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Predicting Ionic Charges</a:t>
            </a:r>
          </a:p>
        </p:txBody>
      </p:sp>
      <p:pic>
        <p:nvPicPr>
          <p:cNvPr id="18435" name="Picture 3" descr="periodi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362200"/>
            <a:ext cx="8137525" cy="338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609600" y="685800"/>
            <a:ext cx="2819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 u="sng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Groups 3 - 12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:</a:t>
            </a:r>
          </a:p>
        </p:txBody>
      </p:sp>
      <p:sp>
        <p:nvSpPr>
          <p:cNvPr id="19461" name="Line 5"/>
          <p:cNvSpPr>
            <a:spLocks noChangeShapeType="1"/>
          </p:cNvSpPr>
          <p:nvPr/>
        </p:nvSpPr>
        <p:spPr bwMode="auto">
          <a:xfrm>
            <a:off x="2895600" y="1219200"/>
            <a:ext cx="685800" cy="2514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304800" y="685800"/>
            <a:ext cx="83058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                    Some </a:t>
            </a:r>
            <a:r>
              <a:rPr lang="en-US" sz="28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transition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 elements </a:t>
            </a:r>
          </a:p>
          <a:p>
            <a:pPr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  have only one possible oxidation state.</a:t>
            </a:r>
          </a:p>
        </p:txBody>
      </p:sp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1676400" y="3810000"/>
            <a:ext cx="4267200" cy="17526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622300" y="1752600"/>
            <a:ext cx="1866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>
                <a:solidFill>
                  <a:srgbClr val="FFCCFF"/>
                </a:solidFill>
              </a:rPr>
              <a:t>Zinc = Zn</a:t>
            </a:r>
            <a:r>
              <a:rPr lang="en-US" baseline="30000">
                <a:solidFill>
                  <a:schemeClr val="accent1"/>
                </a:solidFill>
              </a:rPr>
              <a:t>2+</a:t>
            </a:r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3352800" y="1752600"/>
            <a:ext cx="19859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>
                <a:solidFill>
                  <a:srgbClr val="FFCCFF"/>
                </a:solidFill>
              </a:rPr>
              <a:t>Silver = Ag</a:t>
            </a:r>
            <a:r>
              <a:rPr lang="en-US" baseline="30000">
                <a:solidFill>
                  <a:schemeClr val="accent1"/>
                </a:solidFill>
              </a:rPr>
              <a:t>+</a:t>
            </a:r>
          </a:p>
        </p:txBody>
      </p:sp>
      <p:sp>
        <p:nvSpPr>
          <p:cNvPr id="19466" name="Oval 10"/>
          <p:cNvSpPr>
            <a:spLocks noChangeArrowheads="1"/>
          </p:cNvSpPr>
          <p:nvPr/>
        </p:nvSpPr>
        <p:spPr bwMode="auto">
          <a:xfrm>
            <a:off x="5410200" y="3733800"/>
            <a:ext cx="685800" cy="685800"/>
          </a:xfrm>
          <a:prstGeom prst="ellipse">
            <a:avLst/>
          </a:prstGeom>
          <a:noFill/>
          <a:ln w="38100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7" name="Oval 11"/>
          <p:cNvSpPr>
            <a:spLocks noChangeArrowheads="1"/>
          </p:cNvSpPr>
          <p:nvPr/>
        </p:nvSpPr>
        <p:spPr bwMode="auto">
          <a:xfrm>
            <a:off x="4953000" y="4191000"/>
            <a:ext cx="685800" cy="685800"/>
          </a:xfrm>
          <a:prstGeom prst="ellipse">
            <a:avLst/>
          </a:prstGeom>
          <a:noFill/>
          <a:ln w="38100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 autoUpdateAnimBg="0"/>
      <p:bldP spid="19461" grpId="0" animBg="1"/>
      <p:bldP spid="19462" grpId="0" autoUpdateAnimBg="0"/>
      <p:bldP spid="19463" grpId="0" animBg="1"/>
      <p:bldP spid="19464" grpId="0" autoUpdateAnimBg="0"/>
      <p:bldP spid="19465" grpId="0" autoUpdateAnimBg="0"/>
      <p:bldP spid="19466" grpId="0" animBg="1"/>
      <p:bldP spid="1946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6962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u="sng" smtClean="0"/>
              <a:t>Writing Ionic Compound Formulas</a:t>
            </a:r>
          </a:p>
        </p:txBody>
      </p:sp>
      <p:sp>
        <p:nvSpPr>
          <p:cNvPr id="19459" name="Text Box 4"/>
          <p:cNvSpPr txBox="1">
            <a:spLocks noChangeArrowheads="1"/>
          </p:cNvSpPr>
          <p:nvPr/>
        </p:nvSpPr>
        <p:spPr bwMode="auto">
          <a:xfrm>
            <a:off x="228600" y="1036638"/>
            <a:ext cx="37798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/>
              <a:t>Example: </a:t>
            </a:r>
            <a:r>
              <a:rPr lang="en-US">
                <a:solidFill>
                  <a:schemeClr val="accent1"/>
                </a:solidFill>
              </a:rPr>
              <a:t>Barium nitrate</a:t>
            </a: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228600" y="1600200"/>
            <a:ext cx="5943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/>
              <a:t>1. Write the formulas for the cation and anion, including </a:t>
            </a:r>
            <a:r>
              <a:rPr lang="en-US" u="sng"/>
              <a:t>CHARGES</a:t>
            </a:r>
            <a:r>
              <a:rPr lang="en-US"/>
              <a:t>!</a:t>
            </a: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5181600" y="2590800"/>
            <a:ext cx="1401763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8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Ba</a:t>
            </a:r>
            <a:r>
              <a:rPr lang="en-US" sz="4800" baseline="30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2+</a:t>
            </a:r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6781800" y="2605088"/>
            <a:ext cx="1662113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8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NO</a:t>
            </a:r>
            <a:r>
              <a:rPr lang="en-US" sz="4800" baseline="-25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3</a:t>
            </a:r>
            <a:r>
              <a:rPr lang="en-US" sz="4800" baseline="30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-</a:t>
            </a:r>
          </a:p>
        </p:txBody>
      </p:sp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228600" y="2590800"/>
            <a:ext cx="5410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/>
              <a:t>2. Check to see if charges are balanced. </a:t>
            </a:r>
          </a:p>
        </p:txBody>
      </p:sp>
      <p:sp>
        <p:nvSpPr>
          <p:cNvPr id="20490" name="Line 10"/>
          <p:cNvSpPr>
            <a:spLocks noChangeShapeType="1"/>
          </p:cNvSpPr>
          <p:nvPr/>
        </p:nvSpPr>
        <p:spPr bwMode="auto">
          <a:xfrm flipV="1">
            <a:off x="6172200" y="3124200"/>
            <a:ext cx="0" cy="762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 flipV="1">
            <a:off x="8229600" y="3124200"/>
            <a:ext cx="0" cy="762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3" name="Text Box 13"/>
          <p:cNvSpPr txBox="1">
            <a:spLocks noChangeArrowheads="1"/>
          </p:cNvSpPr>
          <p:nvPr/>
        </p:nvSpPr>
        <p:spPr bwMode="auto">
          <a:xfrm>
            <a:off x="228600" y="3581400"/>
            <a:ext cx="5502275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/>
              <a:t>3. Balance charges , if necessary, using </a:t>
            </a:r>
            <a:r>
              <a:rPr lang="en-US">
                <a:solidFill>
                  <a:srgbClr val="FFCCFF"/>
                </a:solidFill>
              </a:rPr>
              <a:t>subscripts</a:t>
            </a:r>
            <a:r>
              <a:rPr lang="en-US"/>
              <a:t>. Use parentheses if you </a:t>
            </a:r>
            <a:r>
              <a:rPr lang="en-US">
                <a:solidFill>
                  <a:srgbClr val="FFCCFF"/>
                </a:solidFill>
              </a:rPr>
              <a:t>need more than one</a:t>
            </a:r>
            <a:r>
              <a:rPr lang="en-US"/>
              <a:t> of a </a:t>
            </a:r>
            <a:r>
              <a:rPr lang="en-US" u="sng">
                <a:solidFill>
                  <a:srgbClr val="FFCCFF"/>
                </a:solidFill>
              </a:rPr>
              <a:t>polyatomic ion</a:t>
            </a:r>
            <a:r>
              <a:rPr lang="en-US"/>
              <a:t>.</a:t>
            </a:r>
          </a:p>
          <a:p>
            <a:pPr eaLnBrk="1" hangingPunct="1"/>
            <a:endParaRPr lang="en-US"/>
          </a:p>
        </p:txBody>
      </p:sp>
      <p:sp>
        <p:nvSpPr>
          <p:cNvPr id="20494" name="Text Box 14"/>
          <p:cNvSpPr txBox="1">
            <a:spLocks noChangeArrowheads="1"/>
          </p:cNvSpPr>
          <p:nvPr/>
        </p:nvSpPr>
        <p:spPr bwMode="auto">
          <a:xfrm>
            <a:off x="6248400" y="3505200"/>
            <a:ext cx="2225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>
                <a:solidFill>
                  <a:srgbClr val="FF0000"/>
                </a:solidFill>
              </a:rPr>
              <a:t>Not balanced!</a:t>
            </a:r>
          </a:p>
        </p:txBody>
      </p:sp>
      <p:sp>
        <p:nvSpPr>
          <p:cNvPr id="20495" name="Text Box 15"/>
          <p:cNvSpPr txBox="1">
            <a:spLocks noChangeArrowheads="1"/>
          </p:cNvSpPr>
          <p:nvPr/>
        </p:nvSpPr>
        <p:spPr bwMode="auto">
          <a:xfrm>
            <a:off x="6477000" y="2514600"/>
            <a:ext cx="22860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480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(      )</a:t>
            </a:r>
          </a:p>
        </p:txBody>
      </p:sp>
      <p:sp>
        <p:nvSpPr>
          <p:cNvPr id="20496" name="Text Box 16"/>
          <p:cNvSpPr txBox="1">
            <a:spLocks noChangeArrowheads="1"/>
          </p:cNvSpPr>
          <p:nvPr/>
        </p:nvSpPr>
        <p:spPr bwMode="auto">
          <a:xfrm>
            <a:off x="8534400" y="2895600"/>
            <a:ext cx="463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04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0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5" grpId="0" autoUpdateAnimBg="0"/>
      <p:bldP spid="20486" grpId="0" autoUpdateAnimBg="0"/>
      <p:bldP spid="20487" grpId="0" autoUpdateAnimBg="0"/>
      <p:bldP spid="20488" grpId="0" autoUpdateAnimBg="0"/>
      <p:bldP spid="20490" grpId="0" animBg="1"/>
      <p:bldP spid="20492" grpId="0" animBg="1"/>
      <p:bldP spid="20493" grpId="0" autoUpdateAnimBg="0"/>
      <p:bldP spid="20494" grpId="0" autoUpdateAnimBg="0"/>
      <p:bldP spid="20495" grpId="0" autoUpdateAnimBg="0"/>
      <p:bldP spid="20496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6962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u="sng" smtClean="0"/>
              <a:t>Writing Ionic Compound Formulas</a:t>
            </a: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228600" y="1036638"/>
            <a:ext cx="429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/>
              <a:t>Example: </a:t>
            </a:r>
            <a:r>
              <a:rPr lang="en-US">
                <a:solidFill>
                  <a:schemeClr val="accent1"/>
                </a:solidFill>
              </a:rPr>
              <a:t>Ammonium sulfate</a:t>
            </a: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228600" y="1600200"/>
            <a:ext cx="5943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/>
              <a:t>1. Write the formulas for the cation and anion, including </a:t>
            </a:r>
            <a:r>
              <a:rPr lang="en-US" u="sng"/>
              <a:t>CHARGES</a:t>
            </a:r>
            <a:r>
              <a:rPr lang="en-US"/>
              <a:t>!</a:t>
            </a: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5257800" y="2514600"/>
            <a:ext cx="1643063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8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NH</a:t>
            </a:r>
            <a:r>
              <a:rPr lang="en-US" sz="4800" baseline="-25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4</a:t>
            </a:r>
            <a:r>
              <a:rPr lang="en-US" sz="4800" baseline="30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+</a:t>
            </a: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7086600" y="2514600"/>
            <a:ext cx="1836738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8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SO</a:t>
            </a:r>
            <a:r>
              <a:rPr lang="en-US" sz="4800" baseline="-25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4</a:t>
            </a:r>
            <a:r>
              <a:rPr lang="en-US" sz="4800" baseline="30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2-</a:t>
            </a:r>
          </a:p>
        </p:txBody>
      </p:sp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228600" y="2590800"/>
            <a:ext cx="4419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/>
              <a:t>2. Check to see if charges are balanced. </a:t>
            </a:r>
          </a:p>
        </p:txBody>
      </p:sp>
      <p:sp>
        <p:nvSpPr>
          <p:cNvPr id="21512" name="Line 8"/>
          <p:cNvSpPr>
            <a:spLocks noChangeShapeType="1"/>
          </p:cNvSpPr>
          <p:nvPr/>
        </p:nvSpPr>
        <p:spPr bwMode="auto">
          <a:xfrm flipV="1">
            <a:off x="6705600" y="2971800"/>
            <a:ext cx="0" cy="762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3" name="Line 9"/>
          <p:cNvSpPr>
            <a:spLocks noChangeShapeType="1"/>
          </p:cNvSpPr>
          <p:nvPr/>
        </p:nvSpPr>
        <p:spPr bwMode="auto">
          <a:xfrm flipV="1">
            <a:off x="8534400" y="2971800"/>
            <a:ext cx="0" cy="762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4" name="Text Box 10"/>
          <p:cNvSpPr txBox="1">
            <a:spLocks noChangeArrowheads="1"/>
          </p:cNvSpPr>
          <p:nvPr/>
        </p:nvSpPr>
        <p:spPr bwMode="auto">
          <a:xfrm>
            <a:off x="228600" y="3581400"/>
            <a:ext cx="5502275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/>
              <a:t>3. Balance charges , if necessary, using </a:t>
            </a:r>
            <a:r>
              <a:rPr lang="en-US">
                <a:solidFill>
                  <a:srgbClr val="FFCCFF"/>
                </a:solidFill>
              </a:rPr>
              <a:t>subscripts</a:t>
            </a:r>
            <a:r>
              <a:rPr lang="en-US"/>
              <a:t>. Use parentheses if you </a:t>
            </a:r>
            <a:r>
              <a:rPr lang="en-US">
                <a:solidFill>
                  <a:srgbClr val="FFCCFF"/>
                </a:solidFill>
              </a:rPr>
              <a:t>need more than one</a:t>
            </a:r>
            <a:r>
              <a:rPr lang="en-US"/>
              <a:t> of a </a:t>
            </a:r>
            <a:r>
              <a:rPr lang="en-US" u="sng">
                <a:solidFill>
                  <a:srgbClr val="FFCCFF"/>
                </a:solidFill>
              </a:rPr>
              <a:t>polyatomic ion</a:t>
            </a:r>
            <a:r>
              <a:rPr lang="en-US"/>
              <a:t>.</a:t>
            </a:r>
          </a:p>
          <a:p>
            <a:pPr eaLnBrk="1" hangingPunct="1"/>
            <a:endParaRPr lang="en-US"/>
          </a:p>
        </p:txBody>
      </p:sp>
      <p:sp>
        <p:nvSpPr>
          <p:cNvPr id="21515" name="Text Box 11"/>
          <p:cNvSpPr txBox="1">
            <a:spLocks noChangeArrowheads="1"/>
          </p:cNvSpPr>
          <p:nvPr/>
        </p:nvSpPr>
        <p:spPr bwMode="auto">
          <a:xfrm>
            <a:off x="6553200" y="3886200"/>
            <a:ext cx="2225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>
                <a:solidFill>
                  <a:srgbClr val="FF0000"/>
                </a:solidFill>
              </a:rPr>
              <a:t>Not balanced!</a:t>
            </a:r>
          </a:p>
        </p:txBody>
      </p:sp>
      <p:sp>
        <p:nvSpPr>
          <p:cNvPr id="21516" name="Text Box 12"/>
          <p:cNvSpPr txBox="1">
            <a:spLocks noChangeArrowheads="1"/>
          </p:cNvSpPr>
          <p:nvPr/>
        </p:nvSpPr>
        <p:spPr bwMode="auto">
          <a:xfrm>
            <a:off x="4876800" y="2438400"/>
            <a:ext cx="22860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480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(      )</a:t>
            </a:r>
          </a:p>
        </p:txBody>
      </p:sp>
      <p:sp>
        <p:nvSpPr>
          <p:cNvPr id="21517" name="Text Box 13"/>
          <p:cNvSpPr txBox="1">
            <a:spLocks noChangeArrowheads="1"/>
          </p:cNvSpPr>
          <p:nvPr/>
        </p:nvSpPr>
        <p:spPr bwMode="auto">
          <a:xfrm>
            <a:off x="6858000" y="2971800"/>
            <a:ext cx="463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 autoUpdateAnimBg="0"/>
      <p:bldP spid="21509" grpId="0" autoUpdateAnimBg="0"/>
      <p:bldP spid="21510" grpId="0" autoUpdateAnimBg="0"/>
      <p:bldP spid="21511" grpId="0" autoUpdateAnimBg="0"/>
      <p:bldP spid="21512" grpId="0" animBg="1"/>
      <p:bldP spid="21513" grpId="0" animBg="1"/>
      <p:bldP spid="21514" grpId="0" autoUpdateAnimBg="0"/>
      <p:bldP spid="21515" grpId="0" autoUpdateAnimBg="0"/>
      <p:bldP spid="21516" grpId="0" autoUpdateAnimBg="0"/>
      <p:bldP spid="21517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4" name="Rectangle 1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6962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u="sng" smtClean="0"/>
              <a:t>Writing Ionic Compound Formulas</a:t>
            </a:r>
          </a:p>
        </p:txBody>
      </p:sp>
      <p:sp>
        <p:nvSpPr>
          <p:cNvPr id="21507" name="Text Box 11"/>
          <p:cNvSpPr txBox="1">
            <a:spLocks noChangeArrowheads="1"/>
          </p:cNvSpPr>
          <p:nvPr/>
        </p:nvSpPr>
        <p:spPr bwMode="auto">
          <a:xfrm>
            <a:off x="228600" y="1036638"/>
            <a:ext cx="42878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/>
              <a:t>Example: </a:t>
            </a:r>
            <a:r>
              <a:rPr lang="en-US">
                <a:solidFill>
                  <a:schemeClr val="accent1"/>
                </a:solidFill>
              </a:rPr>
              <a:t>Iron(III) chloride</a:t>
            </a:r>
          </a:p>
        </p:txBody>
      </p:sp>
      <p:sp>
        <p:nvSpPr>
          <p:cNvPr id="23562" name="Text Box 10"/>
          <p:cNvSpPr txBox="1">
            <a:spLocks noChangeArrowheads="1"/>
          </p:cNvSpPr>
          <p:nvPr/>
        </p:nvSpPr>
        <p:spPr bwMode="auto">
          <a:xfrm>
            <a:off x="228600" y="1600200"/>
            <a:ext cx="5943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/>
              <a:t>1. Write the formulas for the cation and anion, including </a:t>
            </a:r>
            <a:r>
              <a:rPr lang="en-US" u="sng"/>
              <a:t>CHARGES</a:t>
            </a:r>
            <a:r>
              <a:rPr lang="en-US"/>
              <a:t>!</a:t>
            </a:r>
          </a:p>
        </p:txBody>
      </p:sp>
      <p:sp>
        <p:nvSpPr>
          <p:cNvPr id="23561" name="Text Box 9"/>
          <p:cNvSpPr txBox="1">
            <a:spLocks noChangeArrowheads="1"/>
          </p:cNvSpPr>
          <p:nvPr/>
        </p:nvSpPr>
        <p:spPr bwMode="auto">
          <a:xfrm>
            <a:off x="5695950" y="2514600"/>
            <a:ext cx="139065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8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Fe</a:t>
            </a:r>
            <a:r>
              <a:rPr lang="en-US" sz="4800" baseline="30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3+</a:t>
            </a:r>
          </a:p>
        </p:txBody>
      </p:sp>
      <p:sp>
        <p:nvSpPr>
          <p:cNvPr id="23560" name="Text Box 8"/>
          <p:cNvSpPr txBox="1">
            <a:spLocks noChangeArrowheads="1"/>
          </p:cNvSpPr>
          <p:nvPr/>
        </p:nvSpPr>
        <p:spPr bwMode="auto">
          <a:xfrm>
            <a:off x="7010400" y="2514600"/>
            <a:ext cx="976313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8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Cl</a:t>
            </a:r>
            <a:r>
              <a:rPr lang="en-US" sz="4800" baseline="30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-</a:t>
            </a: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228600" y="2590800"/>
            <a:ext cx="4419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/>
              <a:t>2. Check to see if charges are balanced. </a:t>
            </a:r>
          </a:p>
        </p:txBody>
      </p:sp>
      <p:sp>
        <p:nvSpPr>
          <p:cNvPr id="23558" name="Line 6"/>
          <p:cNvSpPr>
            <a:spLocks noChangeShapeType="1"/>
          </p:cNvSpPr>
          <p:nvPr/>
        </p:nvSpPr>
        <p:spPr bwMode="auto">
          <a:xfrm flipV="1">
            <a:off x="6705600" y="2971800"/>
            <a:ext cx="0" cy="762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 flipV="1">
            <a:off x="7772400" y="2971800"/>
            <a:ext cx="0" cy="762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228600" y="3581400"/>
            <a:ext cx="5502275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/>
              <a:t>3. Balance charges , if necessary, using </a:t>
            </a:r>
            <a:r>
              <a:rPr lang="en-US">
                <a:solidFill>
                  <a:srgbClr val="FFCCFF"/>
                </a:solidFill>
              </a:rPr>
              <a:t>subscripts</a:t>
            </a:r>
            <a:r>
              <a:rPr lang="en-US"/>
              <a:t>. Use parentheses if you </a:t>
            </a:r>
            <a:r>
              <a:rPr lang="en-US">
                <a:solidFill>
                  <a:srgbClr val="FFCCFF"/>
                </a:solidFill>
              </a:rPr>
              <a:t>need more than one</a:t>
            </a:r>
            <a:r>
              <a:rPr lang="en-US"/>
              <a:t> of a </a:t>
            </a:r>
            <a:r>
              <a:rPr lang="en-US" u="sng">
                <a:solidFill>
                  <a:srgbClr val="FFCCFF"/>
                </a:solidFill>
              </a:rPr>
              <a:t>polyatomic ion</a:t>
            </a:r>
            <a:r>
              <a:rPr lang="en-US"/>
              <a:t>.</a:t>
            </a:r>
          </a:p>
          <a:p>
            <a:pPr eaLnBrk="1" hangingPunct="1"/>
            <a:endParaRPr lang="en-US"/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6096000" y="3733800"/>
            <a:ext cx="2225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>
                <a:solidFill>
                  <a:srgbClr val="FF0000"/>
                </a:solidFill>
              </a:rPr>
              <a:t>Not balanced!</a:t>
            </a:r>
          </a:p>
        </p:txBody>
      </p:sp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7696200" y="2971800"/>
            <a:ext cx="463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2" grpId="0" autoUpdateAnimBg="0"/>
      <p:bldP spid="23561" grpId="0" autoUpdateAnimBg="0"/>
      <p:bldP spid="23560" grpId="0" autoUpdateAnimBg="0"/>
      <p:bldP spid="23559" grpId="0" autoUpdateAnimBg="0"/>
      <p:bldP spid="23558" grpId="0" animBg="1"/>
      <p:bldP spid="23557" grpId="0" animBg="1"/>
      <p:bldP spid="23556" grpId="0" autoUpdateAnimBg="0"/>
      <p:bldP spid="23555" grpId="0" autoUpdateAnimBg="0"/>
      <p:bldP spid="23554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7" name="Rectangle 13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6962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u="sng" smtClean="0"/>
              <a:t>Writing Ionic Compound Formulas</a:t>
            </a:r>
          </a:p>
        </p:txBody>
      </p:sp>
      <p:sp>
        <p:nvSpPr>
          <p:cNvPr id="22531" name="Text Box 12"/>
          <p:cNvSpPr txBox="1">
            <a:spLocks noChangeArrowheads="1"/>
          </p:cNvSpPr>
          <p:nvPr/>
        </p:nvSpPr>
        <p:spPr bwMode="auto">
          <a:xfrm>
            <a:off x="228600" y="1036638"/>
            <a:ext cx="40973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/>
              <a:t>Example: </a:t>
            </a:r>
            <a:r>
              <a:rPr lang="en-US">
                <a:solidFill>
                  <a:schemeClr val="accent1"/>
                </a:solidFill>
              </a:rPr>
              <a:t>Aluminum sulfide</a:t>
            </a:r>
          </a:p>
        </p:txBody>
      </p:sp>
      <p:sp>
        <p:nvSpPr>
          <p:cNvPr id="26635" name="Text Box 11"/>
          <p:cNvSpPr txBox="1">
            <a:spLocks noChangeArrowheads="1"/>
          </p:cNvSpPr>
          <p:nvPr/>
        </p:nvSpPr>
        <p:spPr bwMode="auto">
          <a:xfrm>
            <a:off x="228600" y="1600200"/>
            <a:ext cx="5943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/>
              <a:t>1. Write the formulas for the cation and anion, including </a:t>
            </a:r>
            <a:r>
              <a:rPr lang="en-US" u="sng"/>
              <a:t>CHARGES</a:t>
            </a:r>
            <a:r>
              <a:rPr lang="en-US"/>
              <a:t>!</a:t>
            </a:r>
          </a:p>
        </p:txBody>
      </p:sp>
      <p:sp>
        <p:nvSpPr>
          <p:cNvPr id="26634" name="Text Box 10"/>
          <p:cNvSpPr txBox="1">
            <a:spLocks noChangeArrowheads="1"/>
          </p:cNvSpPr>
          <p:nvPr/>
        </p:nvSpPr>
        <p:spPr bwMode="auto">
          <a:xfrm>
            <a:off x="5943600" y="2590800"/>
            <a:ext cx="1292225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8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Al</a:t>
            </a:r>
            <a:r>
              <a:rPr lang="en-US" sz="4800" baseline="30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3+</a:t>
            </a:r>
          </a:p>
        </p:txBody>
      </p:sp>
      <p:sp>
        <p:nvSpPr>
          <p:cNvPr id="26633" name="Text Box 9"/>
          <p:cNvSpPr txBox="1">
            <a:spLocks noChangeArrowheads="1"/>
          </p:cNvSpPr>
          <p:nvPr/>
        </p:nvSpPr>
        <p:spPr bwMode="auto">
          <a:xfrm>
            <a:off x="7315200" y="2590800"/>
            <a:ext cx="1101725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8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S</a:t>
            </a:r>
            <a:r>
              <a:rPr lang="en-US" sz="4800" baseline="30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2-</a:t>
            </a:r>
          </a:p>
        </p:txBody>
      </p:sp>
      <p:sp>
        <p:nvSpPr>
          <p:cNvPr id="26632" name="Text Box 8"/>
          <p:cNvSpPr txBox="1">
            <a:spLocks noChangeArrowheads="1"/>
          </p:cNvSpPr>
          <p:nvPr/>
        </p:nvSpPr>
        <p:spPr bwMode="auto">
          <a:xfrm>
            <a:off x="228600" y="2590800"/>
            <a:ext cx="4419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/>
              <a:t>2. Check to see if charges are balanced. </a:t>
            </a:r>
          </a:p>
        </p:txBody>
      </p:sp>
      <p:sp>
        <p:nvSpPr>
          <p:cNvPr id="26631" name="Line 7"/>
          <p:cNvSpPr>
            <a:spLocks noChangeShapeType="1"/>
          </p:cNvSpPr>
          <p:nvPr/>
        </p:nvSpPr>
        <p:spPr bwMode="auto">
          <a:xfrm flipV="1">
            <a:off x="6705600" y="3124200"/>
            <a:ext cx="0" cy="762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0" name="Line 6"/>
          <p:cNvSpPr>
            <a:spLocks noChangeShapeType="1"/>
          </p:cNvSpPr>
          <p:nvPr/>
        </p:nvSpPr>
        <p:spPr bwMode="auto">
          <a:xfrm flipV="1">
            <a:off x="8001000" y="3124200"/>
            <a:ext cx="0" cy="762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228600" y="3581400"/>
            <a:ext cx="5502275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/>
              <a:t>3. Balance charges , if necessary, using </a:t>
            </a:r>
            <a:r>
              <a:rPr lang="en-US">
                <a:solidFill>
                  <a:srgbClr val="FFCCFF"/>
                </a:solidFill>
              </a:rPr>
              <a:t>subscripts</a:t>
            </a:r>
            <a:r>
              <a:rPr lang="en-US"/>
              <a:t>. Use parentheses if you </a:t>
            </a:r>
            <a:r>
              <a:rPr lang="en-US">
                <a:solidFill>
                  <a:srgbClr val="FFCCFF"/>
                </a:solidFill>
              </a:rPr>
              <a:t>need more than one</a:t>
            </a:r>
            <a:r>
              <a:rPr lang="en-US"/>
              <a:t> of a </a:t>
            </a:r>
            <a:r>
              <a:rPr lang="en-US" u="sng">
                <a:solidFill>
                  <a:srgbClr val="FFCCFF"/>
                </a:solidFill>
              </a:rPr>
              <a:t>polyatomic ion</a:t>
            </a:r>
            <a:r>
              <a:rPr lang="en-US"/>
              <a:t>.</a:t>
            </a:r>
          </a:p>
          <a:p>
            <a:pPr eaLnBrk="1" hangingPunct="1"/>
            <a:endParaRPr lang="en-US"/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6248400" y="3962400"/>
            <a:ext cx="2225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>
                <a:solidFill>
                  <a:srgbClr val="FF0000"/>
                </a:solidFill>
              </a:rPr>
              <a:t>Not balanced!</a:t>
            </a: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6781800" y="2971800"/>
            <a:ext cx="463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2</a:t>
            </a:r>
          </a:p>
        </p:txBody>
      </p:sp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8001000" y="2971800"/>
            <a:ext cx="463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5" grpId="0" autoUpdateAnimBg="0"/>
      <p:bldP spid="26634" grpId="0" autoUpdateAnimBg="0"/>
      <p:bldP spid="26633" grpId="0" autoUpdateAnimBg="0"/>
      <p:bldP spid="26632" grpId="0" autoUpdateAnimBg="0"/>
      <p:bldP spid="26631" grpId="0" animBg="1"/>
      <p:bldP spid="26630" grpId="0" animBg="1"/>
      <p:bldP spid="26629" grpId="0" autoUpdateAnimBg="0"/>
      <p:bldP spid="26628" grpId="0" autoUpdateAnimBg="0"/>
      <p:bldP spid="26627" grpId="0" autoUpdateAnimBg="0"/>
      <p:bldP spid="26626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6962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u="sng" smtClean="0"/>
              <a:t>Writing Ionic Compound Formulas</a:t>
            </a: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228600" y="1036638"/>
            <a:ext cx="4791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/>
              <a:t>Example: </a:t>
            </a:r>
            <a:r>
              <a:rPr lang="en-US">
                <a:solidFill>
                  <a:schemeClr val="accent1"/>
                </a:solidFill>
              </a:rPr>
              <a:t>Magnesium carbonate</a:t>
            </a: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228600" y="1600200"/>
            <a:ext cx="5943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/>
              <a:t>1. Write the formulas for the cation and anion, including </a:t>
            </a:r>
            <a:r>
              <a:rPr lang="en-US" u="sng"/>
              <a:t>CHARGES</a:t>
            </a:r>
            <a:r>
              <a:rPr lang="en-US"/>
              <a:t>!</a:t>
            </a: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5545138" y="2514600"/>
            <a:ext cx="1541462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8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Mg</a:t>
            </a:r>
            <a:r>
              <a:rPr lang="en-US" sz="4800" baseline="30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2+</a:t>
            </a:r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7086600" y="2514600"/>
            <a:ext cx="1792288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8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CO</a:t>
            </a:r>
            <a:r>
              <a:rPr lang="en-US" sz="4800" baseline="-25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3</a:t>
            </a:r>
            <a:r>
              <a:rPr lang="en-US" sz="4800" baseline="30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2-</a:t>
            </a:r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228600" y="2590800"/>
            <a:ext cx="4419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/>
              <a:t>2. Check to see if charges are balanced. </a:t>
            </a:r>
          </a:p>
        </p:txBody>
      </p:sp>
      <p:sp>
        <p:nvSpPr>
          <p:cNvPr id="22536" name="Line 8"/>
          <p:cNvSpPr>
            <a:spLocks noChangeShapeType="1"/>
          </p:cNvSpPr>
          <p:nvPr/>
        </p:nvSpPr>
        <p:spPr bwMode="auto">
          <a:xfrm flipV="1">
            <a:off x="6705600" y="3124200"/>
            <a:ext cx="0" cy="762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7" name="Line 9"/>
          <p:cNvSpPr>
            <a:spLocks noChangeShapeType="1"/>
          </p:cNvSpPr>
          <p:nvPr/>
        </p:nvSpPr>
        <p:spPr bwMode="auto">
          <a:xfrm flipV="1">
            <a:off x="8534400" y="3124200"/>
            <a:ext cx="0" cy="762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9" name="Text Box 11"/>
          <p:cNvSpPr txBox="1">
            <a:spLocks noChangeArrowheads="1"/>
          </p:cNvSpPr>
          <p:nvPr/>
        </p:nvSpPr>
        <p:spPr bwMode="auto">
          <a:xfrm>
            <a:off x="6096000" y="3810000"/>
            <a:ext cx="304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>
                <a:solidFill>
                  <a:srgbClr val="FF0000"/>
                </a:solidFill>
              </a:rPr>
              <a:t>They </a:t>
            </a:r>
            <a:r>
              <a:rPr lang="en-US" u="sng">
                <a:solidFill>
                  <a:srgbClr val="FF0000"/>
                </a:solidFill>
              </a:rPr>
              <a:t>are</a:t>
            </a:r>
            <a:r>
              <a:rPr lang="en-US">
                <a:solidFill>
                  <a:srgbClr val="FF0000"/>
                </a:solidFill>
              </a:rPr>
              <a:t> balanced!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 autoUpdateAnimBg="0"/>
      <p:bldP spid="22533" grpId="0" autoUpdateAnimBg="0"/>
      <p:bldP spid="22534" grpId="0" autoUpdateAnimBg="0"/>
      <p:bldP spid="22535" grpId="0" autoUpdateAnimBg="0"/>
      <p:bldP spid="22536" grpId="0" animBg="1"/>
      <p:bldP spid="22537" grpId="0" animBg="1"/>
      <p:bldP spid="22539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17" name="Rectangle 13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6962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u="sng" smtClean="0"/>
              <a:t>Writing Ionic Compound Formulas</a:t>
            </a:r>
          </a:p>
        </p:txBody>
      </p:sp>
      <p:sp>
        <p:nvSpPr>
          <p:cNvPr id="24579" name="Text Box 12"/>
          <p:cNvSpPr txBox="1">
            <a:spLocks noChangeArrowheads="1"/>
          </p:cNvSpPr>
          <p:nvPr/>
        </p:nvSpPr>
        <p:spPr bwMode="auto">
          <a:xfrm>
            <a:off x="228600" y="1036638"/>
            <a:ext cx="3832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/>
              <a:t>Example: </a:t>
            </a:r>
            <a:r>
              <a:rPr lang="en-US">
                <a:solidFill>
                  <a:schemeClr val="accent1"/>
                </a:solidFill>
              </a:rPr>
              <a:t>Zinc hydroxide</a:t>
            </a:r>
          </a:p>
        </p:txBody>
      </p:sp>
      <p:sp>
        <p:nvSpPr>
          <p:cNvPr id="47115" name="Text Box 11"/>
          <p:cNvSpPr txBox="1">
            <a:spLocks noChangeArrowheads="1"/>
          </p:cNvSpPr>
          <p:nvPr/>
        </p:nvSpPr>
        <p:spPr bwMode="auto">
          <a:xfrm>
            <a:off x="228600" y="1600200"/>
            <a:ext cx="5943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/>
              <a:t>1. Write the formulas for the cation and anion, including </a:t>
            </a:r>
            <a:r>
              <a:rPr lang="en-US" u="sng"/>
              <a:t>CHARGES</a:t>
            </a:r>
            <a:r>
              <a:rPr lang="en-US"/>
              <a:t>!</a:t>
            </a:r>
          </a:p>
        </p:txBody>
      </p:sp>
      <p:sp>
        <p:nvSpPr>
          <p:cNvPr id="47114" name="Text Box 10"/>
          <p:cNvSpPr txBox="1">
            <a:spLocks noChangeArrowheads="1"/>
          </p:cNvSpPr>
          <p:nvPr/>
        </p:nvSpPr>
        <p:spPr bwMode="auto">
          <a:xfrm>
            <a:off x="5181600" y="2590800"/>
            <a:ext cx="1420813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8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Zn</a:t>
            </a:r>
            <a:r>
              <a:rPr lang="en-US" sz="4800" baseline="30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2+</a:t>
            </a:r>
          </a:p>
        </p:txBody>
      </p:sp>
      <p:sp>
        <p:nvSpPr>
          <p:cNvPr id="47113" name="Text Box 9"/>
          <p:cNvSpPr txBox="1">
            <a:spLocks noChangeArrowheads="1"/>
          </p:cNvSpPr>
          <p:nvPr/>
        </p:nvSpPr>
        <p:spPr bwMode="auto">
          <a:xfrm>
            <a:off x="6858000" y="2590800"/>
            <a:ext cx="1387475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8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OH</a:t>
            </a:r>
            <a:r>
              <a:rPr lang="en-US" sz="4800" baseline="30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-</a:t>
            </a:r>
          </a:p>
        </p:txBody>
      </p:sp>
      <p:sp>
        <p:nvSpPr>
          <p:cNvPr id="47112" name="Text Box 8"/>
          <p:cNvSpPr txBox="1">
            <a:spLocks noChangeArrowheads="1"/>
          </p:cNvSpPr>
          <p:nvPr/>
        </p:nvSpPr>
        <p:spPr bwMode="auto">
          <a:xfrm>
            <a:off x="228600" y="2590800"/>
            <a:ext cx="5410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/>
              <a:t>2. Check to see if charges are balanced. </a:t>
            </a:r>
          </a:p>
        </p:txBody>
      </p:sp>
      <p:sp>
        <p:nvSpPr>
          <p:cNvPr id="47111" name="Line 7"/>
          <p:cNvSpPr>
            <a:spLocks noChangeShapeType="1"/>
          </p:cNvSpPr>
          <p:nvPr/>
        </p:nvSpPr>
        <p:spPr bwMode="auto">
          <a:xfrm flipV="1">
            <a:off x="6172200" y="3124200"/>
            <a:ext cx="0" cy="762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110" name="Line 6"/>
          <p:cNvSpPr>
            <a:spLocks noChangeShapeType="1"/>
          </p:cNvSpPr>
          <p:nvPr/>
        </p:nvSpPr>
        <p:spPr bwMode="auto">
          <a:xfrm flipV="1">
            <a:off x="8001000" y="3124200"/>
            <a:ext cx="0" cy="762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228600" y="3581400"/>
            <a:ext cx="5502275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/>
              <a:t>3. Balance charges , if necessary, using </a:t>
            </a:r>
            <a:r>
              <a:rPr lang="en-US">
                <a:solidFill>
                  <a:srgbClr val="FFCCFF"/>
                </a:solidFill>
              </a:rPr>
              <a:t>subscripts</a:t>
            </a:r>
            <a:r>
              <a:rPr lang="en-US"/>
              <a:t>. Use parentheses if you </a:t>
            </a:r>
            <a:r>
              <a:rPr lang="en-US">
                <a:solidFill>
                  <a:srgbClr val="FFCCFF"/>
                </a:solidFill>
              </a:rPr>
              <a:t>need more than one</a:t>
            </a:r>
            <a:r>
              <a:rPr lang="en-US"/>
              <a:t> of a </a:t>
            </a:r>
            <a:r>
              <a:rPr lang="en-US" u="sng">
                <a:solidFill>
                  <a:srgbClr val="FFCCFF"/>
                </a:solidFill>
              </a:rPr>
              <a:t>polyatomic ion</a:t>
            </a:r>
            <a:r>
              <a:rPr lang="en-US"/>
              <a:t>.</a:t>
            </a:r>
          </a:p>
          <a:p>
            <a:pPr eaLnBrk="1" hangingPunct="1"/>
            <a:endParaRPr lang="en-US"/>
          </a:p>
        </p:txBody>
      </p:sp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5943600" y="3962400"/>
            <a:ext cx="2225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>
                <a:solidFill>
                  <a:srgbClr val="FF0000"/>
                </a:solidFill>
              </a:rPr>
              <a:t>Not balanced!</a:t>
            </a:r>
          </a:p>
        </p:txBody>
      </p:sp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6553200" y="2514600"/>
            <a:ext cx="22860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480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(     )</a:t>
            </a:r>
          </a:p>
        </p:txBody>
      </p:sp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8305800" y="2940050"/>
            <a:ext cx="463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7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7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47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47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7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15" grpId="0" autoUpdateAnimBg="0"/>
      <p:bldP spid="47114" grpId="0" autoUpdateAnimBg="0"/>
      <p:bldP spid="47113" grpId="0" autoUpdateAnimBg="0"/>
      <p:bldP spid="47112" grpId="0" autoUpdateAnimBg="0"/>
      <p:bldP spid="47111" grpId="0" animBg="1"/>
      <p:bldP spid="47110" grpId="0" animBg="1"/>
      <p:bldP spid="47109" grpId="0" autoUpdateAnimBg="0"/>
      <p:bldP spid="47108" grpId="0" autoUpdateAnimBg="0"/>
      <p:bldP spid="47107" grpId="0" autoUpdateAnimBg="0"/>
      <p:bldP spid="47106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8" name="Rectangle 10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6962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u="sng" smtClean="0"/>
              <a:t>Writing Ionic Compound Formulas</a:t>
            </a:r>
          </a:p>
        </p:txBody>
      </p:sp>
      <p:sp>
        <p:nvSpPr>
          <p:cNvPr id="25603" name="Text Box 9"/>
          <p:cNvSpPr txBox="1">
            <a:spLocks noChangeArrowheads="1"/>
          </p:cNvSpPr>
          <p:nvPr/>
        </p:nvSpPr>
        <p:spPr bwMode="auto">
          <a:xfrm>
            <a:off x="228600" y="1036638"/>
            <a:ext cx="4586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/>
              <a:t>Example: </a:t>
            </a:r>
            <a:r>
              <a:rPr lang="en-US">
                <a:solidFill>
                  <a:schemeClr val="accent1"/>
                </a:solidFill>
              </a:rPr>
              <a:t>Aluminum phosphate</a:t>
            </a:r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228600" y="1600200"/>
            <a:ext cx="5943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/>
              <a:t>1. Write the formulas for the cation and anion, including </a:t>
            </a:r>
            <a:r>
              <a:rPr lang="en-US" u="sng"/>
              <a:t>CHARGES</a:t>
            </a:r>
            <a:r>
              <a:rPr lang="en-US"/>
              <a:t>!</a:t>
            </a: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5181600" y="2590800"/>
            <a:ext cx="1292225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8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Al</a:t>
            </a:r>
            <a:r>
              <a:rPr lang="en-US" sz="4800" baseline="30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3+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6477000" y="2590800"/>
            <a:ext cx="17399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8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PO</a:t>
            </a:r>
            <a:r>
              <a:rPr lang="en-US" sz="4800" baseline="-25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4</a:t>
            </a:r>
            <a:r>
              <a:rPr lang="en-US" sz="4800" baseline="30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3-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228600" y="2590800"/>
            <a:ext cx="5410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/>
              <a:t>2. Check to see if charges are balanced. </a:t>
            </a:r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 flipV="1">
            <a:off x="6172200" y="3124200"/>
            <a:ext cx="0" cy="762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1" name="Line 3"/>
          <p:cNvSpPr>
            <a:spLocks noChangeShapeType="1"/>
          </p:cNvSpPr>
          <p:nvPr/>
        </p:nvSpPr>
        <p:spPr bwMode="auto">
          <a:xfrm flipV="1">
            <a:off x="8001000" y="3124200"/>
            <a:ext cx="0" cy="762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5181600" y="3962400"/>
            <a:ext cx="3505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>
                <a:solidFill>
                  <a:srgbClr val="FF0000"/>
                </a:solidFill>
              </a:rPr>
              <a:t>They </a:t>
            </a:r>
            <a:r>
              <a:rPr lang="en-US" u="sng">
                <a:solidFill>
                  <a:srgbClr val="FF0000"/>
                </a:solidFill>
              </a:rPr>
              <a:t>ARE</a:t>
            </a:r>
            <a:r>
              <a:rPr lang="en-US">
                <a:solidFill>
                  <a:srgbClr val="FF0000"/>
                </a:solidFill>
              </a:rPr>
              <a:t> balanced!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6" grpId="0" autoUpdateAnimBg="0"/>
      <p:bldP spid="7175" grpId="0" autoUpdateAnimBg="0"/>
      <p:bldP spid="7174" grpId="0" autoUpdateAnimBg="0"/>
      <p:bldP spid="7173" grpId="0" autoUpdateAnimBg="0"/>
      <p:bldP spid="7172" grpId="0" animBg="1"/>
      <p:bldP spid="7171" grpId="0" animBg="1"/>
      <p:bldP spid="7170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2209800" cy="685800"/>
          </a:xfrm>
          <a:effectLst>
            <a:outerShdw dist="35921" dir="2700000" algn="ctr" rotWithShape="0">
              <a:srgbClr val="000000"/>
            </a:outerShdw>
          </a:effectLst>
        </p:spPr>
        <p:txBody>
          <a:bodyPr lIns="90488" tIns="44450" rIns="90488" bIns="44450"/>
          <a:lstStyle/>
          <a:p>
            <a:pPr eaLnBrk="1" hangingPunct="1">
              <a:defRPr/>
            </a:pPr>
            <a:r>
              <a:rPr lang="en-US" u="sng" smtClean="0"/>
              <a:t>Ions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4114800"/>
          </a:xfrm>
        </p:spPr>
        <p:txBody>
          <a:bodyPr lIns="90488" tIns="44450" rIns="90488" bIns="44450"/>
          <a:lstStyle/>
          <a:p>
            <a:pPr eaLnBrk="1" hangingPunct="1">
              <a:defRPr/>
            </a:pPr>
            <a:r>
              <a:rPr lang="en-US" sz="2800" smtClean="0">
                <a:solidFill>
                  <a:schemeClr val="accent1"/>
                </a:solidFill>
              </a:rPr>
              <a:t>Cation</a:t>
            </a:r>
            <a:r>
              <a:rPr lang="en-US" sz="2800" smtClean="0"/>
              <a:t>:  A positive ion</a:t>
            </a:r>
          </a:p>
          <a:p>
            <a:pPr algn="ctr" eaLnBrk="1" hangingPunct="1">
              <a:defRPr/>
            </a:pPr>
            <a:r>
              <a:rPr lang="en-US" sz="2800" smtClean="0">
                <a:solidFill>
                  <a:schemeClr val="accent1"/>
                </a:solidFill>
              </a:rPr>
              <a:t>Mg</a:t>
            </a:r>
            <a:r>
              <a:rPr lang="en-US" sz="2800" baseline="30000" smtClean="0">
                <a:solidFill>
                  <a:schemeClr val="accent1"/>
                </a:solidFill>
              </a:rPr>
              <a:t>2+</a:t>
            </a:r>
            <a:r>
              <a:rPr lang="en-US" sz="2800" smtClean="0">
                <a:solidFill>
                  <a:schemeClr val="accent1"/>
                </a:solidFill>
              </a:rPr>
              <a:t>, NH</a:t>
            </a:r>
            <a:r>
              <a:rPr lang="en-US" sz="2800" baseline="-25000" smtClean="0">
                <a:solidFill>
                  <a:schemeClr val="accent1"/>
                </a:solidFill>
              </a:rPr>
              <a:t>4</a:t>
            </a:r>
            <a:r>
              <a:rPr lang="en-US" sz="2800" baseline="30000" smtClean="0">
                <a:solidFill>
                  <a:schemeClr val="accent1"/>
                </a:solidFill>
              </a:rPr>
              <a:t>+</a:t>
            </a:r>
            <a:endParaRPr lang="en-US" sz="2800" smtClean="0">
              <a:solidFill>
                <a:schemeClr val="accent1"/>
              </a:solidFill>
            </a:endParaRPr>
          </a:p>
          <a:p>
            <a:pPr eaLnBrk="1" hangingPunct="1">
              <a:spcBef>
                <a:spcPct val="70000"/>
              </a:spcBef>
              <a:defRPr/>
            </a:pPr>
            <a:r>
              <a:rPr lang="en-US" sz="2800" smtClean="0">
                <a:solidFill>
                  <a:schemeClr val="accent1"/>
                </a:solidFill>
              </a:rPr>
              <a:t>Anion</a:t>
            </a:r>
            <a:r>
              <a:rPr lang="en-US" sz="2800" smtClean="0"/>
              <a:t>:  A negative ion</a:t>
            </a:r>
          </a:p>
          <a:p>
            <a:pPr algn="ctr" eaLnBrk="1" hangingPunct="1">
              <a:defRPr/>
            </a:pPr>
            <a:r>
              <a:rPr lang="en-US" sz="2800" smtClean="0">
                <a:solidFill>
                  <a:schemeClr val="accent1"/>
                </a:solidFill>
              </a:rPr>
              <a:t>Cl</a:t>
            </a:r>
            <a:r>
              <a:rPr lang="en-US" sz="2800" baseline="30000" smtClean="0">
                <a:solidFill>
                  <a:schemeClr val="accent1"/>
                </a:solidFill>
                <a:latin typeface="Symbol" pitchFamily="1" charset="2"/>
              </a:rPr>
              <a:t>-</a:t>
            </a:r>
            <a:r>
              <a:rPr lang="en-US" sz="2800" smtClean="0">
                <a:solidFill>
                  <a:schemeClr val="accent1"/>
                </a:solidFill>
              </a:rPr>
              <a:t>, SO</a:t>
            </a:r>
            <a:r>
              <a:rPr lang="en-US" sz="2800" baseline="-25000" smtClean="0">
                <a:solidFill>
                  <a:schemeClr val="accent1"/>
                </a:solidFill>
              </a:rPr>
              <a:t>4</a:t>
            </a:r>
            <a:r>
              <a:rPr lang="en-US" sz="2800" baseline="30000" smtClean="0">
                <a:solidFill>
                  <a:schemeClr val="accent1"/>
                </a:solidFill>
              </a:rPr>
              <a:t>2</a:t>
            </a:r>
            <a:r>
              <a:rPr lang="en-US" sz="2800" baseline="30000" smtClean="0">
                <a:solidFill>
                  <a:schemeClr val="accent1"/>
                </a:solidFill>
                <a:latin typeface="Symbol" pitchFamily="1" charset="2"/>
              </a:rPr>
              <a:t>-</a:t>
            </a:r>
            <a:endParaRPr lang="en-US" sz="2800" smtClean="0">
              <a:solidFill>
                <a:schemeClr val="accent1"/>
              </a:solidFill>
            </a:endParaRPr>
          </a:p>
          <a:p>
            <a:pPr eaLnBrk="1" hangingPunct="1">
              <a:spcBef>
                <a:spcPct val="70000"/>
              </a:spcBef>
              <a:defRPr/>
            </a:pPr>
            <a:r>
              <a:rPr lang="en-US" sz="2800" smtClean="0">
                <a:solidFill>
                  <a:schemeClr val="accent1"/>
                </a:solidFill>
              </a:rPr>
              <a:t>Ionic Bonding</a:t>
            </a:r>
            <a:r>
              <a:rPr lang="en-US" sz="2800" smtClean="0"/>
              <a:t>:  Force of attraction between oppositely charged ions.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>
          <a:xfrm>
            <a:off x="838200" y="304800"/>
            <a:ext cx="7467600" cy="685800"/>
          </a:xfrm>
          <a:effectLst>
            <a:outerShdw dist="35921" dir="2700000" algn="ctr" rotWithShape="0">
              <a:srgbClr val="000000"/>
            </a:outerShdw>
          </a:effectLst>
        </p:spPr>
        <p:txBody>
          <a:bodyPr lIns="90488" tIns="44450" rIns="90488" bIns="44450"/>
          <a:lstStyle/>
          <a:p>
            <a:pPr eaLnBrk="1" hangingPunct="1">
              <a:defRPr/>
            </a:pPr>
            <a:r>
              <a:rPr lang="en-US" smtClean="0"/>
              <a:t>Naming Ionic Compounds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990600"/>
            <a:ext cx="8534400" cy="4724400"/>
          </a:xfrm>
        </p:spPr>
        <p:txBody>
          <a:bodyPr lIns="90488" tIns="44450" rIns="90488" bIns="44450"/>
          <a:lstStyle/>
          <a:p>
            <a:pPr eaLnBrk="1" hangingPunct="1">
              <a:defRPr/>
            </a:pPr>
            <a:r>
              <a:rPr lang="en-US" sz="2800" smtClean="0"/>
              <a:t>1.  </a:t>
            </a:r>
            <a:r>
              <a:rPr lang="en-US" sz="3200" smtClean="0"/>
              <a:t>Cation first, then anion</a:t>
            </a:r>
          </a:p>
          <a:p>
            <a:pPr eaLnBrk="1" hangingPunct="1">
              <a:spcBef>
                <a:spcPct val="70000"/>
              </a:spcBef>
              <a:defRPr/>
            </a:pPr>
            <a:r>
              <a:rPr lang="en-US" sz="3200" smtClean="0"/>
              <a:t>2.  Monatomic cation = name of the element</a:t>
            </a:r>
          </a:p>
          <a:p>
            <a:pPr algn="ctr" eaLnBrk="1" hangingPunct="1">
              <a:defRPr/>
            </a:pPr>
            <a:r>
              <a:rPr lang="en-US" sz="3200" smtClean="0">
                <a:solidFill>
                  <a:schemeClr val="accent1"/>
                </a:solidFill>
              </a:rPr>
              <a:t>Ca</a:t>
            </a:r>
            <a:r>
              <a:rPr lang="en-US" sz="3200" baseline="30000" smtClean="0">
                <a:solidFill>
                  <a:schemeClr val="accent1"/>
                </a:solidFill>
              </a:rPr>
              <a:t>2+</a:t>
            </a:r>
            <a:r>
              <a:rPr lang="en-US" sz="3200" smtClean="0">
                <a:solidFill>
                  <a:schemeClr val="accent1"/>
                </a:solidFill>
              </a:rPr>
              <a:t> = calcium</a:t>
            </a:r>
            <a:r>
              <a:rPr lang="en-US" sz="3200" smtClean="0"/>
              <a:t> </a:t>
            </a:r>
            <a:r>
              <a:rPr lang="en-US" sz="3200" smtClean="0">
                <a:solidFill>
                  <a:srgbClr val="FC0128"/>
                </a:solidFill>
              </a:rPr>
              <a:t>ion</a:t>
            </a:r>
            <a:endParaRPr lang="en-US" sz="3200" smtClean="0"/>
          </a:p>
          <a:p>
            <a:pPr eaLnBrk="1" hangingPunct="1">
              <a:spcBef>
                <a:spcPct val="70000"/>
              </a:spcBef>
              <a:defRPr/>
            </a:pPr>
            <a:r>
              <a:rPr lang="en-US" sz="3200" smtClean="0"/>
              <a:t>3.  Monatomic anion   =   </a:t>
            </a:r>
            <a:r>
              <a:rPr lang="en-US" sz="3200" smtClean="0">
                <a:solidFill>
                  <a:schemeClr val="accent1"/>
                </a:solidFill>
              </a:rPr>
              <a:t>root</a:t>
            </a:r>
            <a:r>
              <a:rPr lang="en-US" sz="3200" smtClean="0"/>
              <a:t>  +  </a:t>
            </a:r>
            <a:r>
              <a:rPr lang="en-US" sz="3200" smtClean="0">
                <a:solidFill>
                  <a:srgbClr val="FC0128"/>
                </a:solidFill>
              </a:rPr>
              <a:t>-ide</a:t>
            </a:r>
            <a:endParaRPr lang="en-US" sz="3200" smtClean="0"/>
          </a:p>
          <a:p>
            <a:pPr algn="ctr" eaLnBrk="1" hangingPunct="1">
              <a:defRPr/>
            </a:pPr>
            <a:r>
              <a:rPr lang="en-US" sz="3200" smtClean="0">
                <a:solidFill>
                  <a:schemeClr val="accent1"/>
                </a:solidFill>
              </a:rPr>
              <a:t>Cl</a:t>
            </a:r>
            <a:r>
              <a:rPr lang="en-US" sz="3200" baseline="30000" smtClean="0">
                <a:solidFill>
                  <a:schemeClr val="accent1"/>
                </a:solidFill>
                <a:latin typeface="Symbol" pitchFamily="1" charset="2"/>
              </a:rPr>
              <a:t>-</a:t>
            </a:r>
            <a:r>
              <a:rPr lang="en-US" sz="3200" smtClean="0">
                <a:solidFill>
                  <a:schemeClr val="accent1"/>
                </a:solidFill>
              </a:rPr>
              <a:t>  =  chlor</a:t>
            </a:r>
            <a:r>
              <a:rPr lang="en-US" sz="3200" smtClean="0">
                <a:solidFill>
                  <a:srgbClr val="FC0128"/>
                </a:solidFill>
              </a:rPr>
              <a:t>ide</a:t>
            </a:r>
            <a:endParaRPr lang="en-US" sz="3200" smtClean="0"/>
          </a:p>
          <a:p>
            <a:pPr algn="ctr" eaLnBrk="1" hangingPunct="1">
              <a:defRPr/>
            </a:pPr>
            <a:r>
              <a:rPr lang="en-US" sz="3200" smtClean="0">
                <a:solidFill>
                  <a:schemeClr val="accent1"/>
                </a:solidFill>
              </a:rPr>
              <a:t>CaCl</a:t>
            </a:r>
            <a:r>
              <a:rPr lang="en-US" sz="3200" baseline="-25000" smtClean="0"/>
              <a:t>2</a:t>
            </a:r>
            <a:r>
              <a:rPr lang="en-US" sz="3200" smtClean="0"/>
              <a:t>  </a:t>
            </a:r>
            <a:r>
              <a:rPr lang="en-US" sz="3200" smtClean="0">
                <a:solidFill>
                  <a:schemeClr val="accent1"/>
                </a:solidFill>
              </a:rPr>
              <a:t>=  calcium chlor</a:t>
            </a:r>
            <a:r>
              <a:rPr lang="en-US" sz="3200" smtClean="0">
                <a:solidFill>
                  <a:srgbClr val="FC0128"/>
                </a:solidFill>
              </a:rPr>
              <a:t>ide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1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1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1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  <a:effectLst>
            <a:outerShdw dist="35921" dir="2700000" algn="ctr" rotWithShape="0">
              <a:srgbClr val="000000"/>
            </a:outerShdw>
          </a:effectLst>
        </p:spPr>
        <p:txBody>
          <a:bodyPr lIns="90488" tIns="44450" rIns="90488" bIns="44450"/>
          <a:lstStyle/>
          <a:p>
            <a:pPr eaLnBrk="1" hangingPunct="1">
              <a:defRPr/>
            </a:pPr>
            <a:r>
              <a:rPr lang="en-US" smtClean="0"/>
              <a:t>Naming Ionic Compounds</a:t>
            </a:r>
            <a:br>
              <a:rPr lang="en-US" smtClean="0"/>
            </a:br>
            <a:r>
              <a:rPr lang="en-US" sz="2000" smtClean="0"/>
              <a:t>(continued)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133600"/>
            <a:ext cx="8229600" cy="3276600"/>
          </a:xfrm>
        </p:spPr>
        <p:txBody>
          <a:bodyPr lIns="90488" tIns="44450" rIns="90488" bIns="44450"/>
          <a:lstStyle/>
          <a:p>
            <a:pPr eaLnBrk="1" hangingPunct="1">
              <a:defRPr/>
            </a:pPr>
            <a:r>
              <a:rPr lang="en-US" sz="2400" smtClean="0">
                <a:solidFill>
                  <a:schemeClr val="tx2"/>
                </a:solidFill>
              </a:rPr>
              <a:t>-	</a:t>
            </a:r>
            <a:r>
              <a:rPr lang="en-US" sz="2800" smtClean="0">
                <a:solidFill>
                  <a:schemeClr val="tx2"/>
                </a:solidFill>
              </a:rPr>
              <a:t>some </a:t>
            </a:r>
            <a:r>
              <a:rPr lang="en-US" sz="2800" smtClean="0"/>
              <a:t>metal forms more than one </a:t>
            </a:r>
            <a:r>
              <a:rPr lang="en-US" sz="2800" smtClean="0">
                <a:solidFill>
                  <a:schemeClr val="accent1"/>
                </a:solidFill>
              </a:rPr>
              <a:t>cation</a:t>
            </a:r>
          </a:p>
          <a:p>
            <a:pPr eaLnBrk="1" hangingPunct="1">
              <a:defRPr/>
            </a:pPr>
            <a:r>
              <a:rPr lang="en-US" sz="2800" smtClean="0">
                <a:solidFill>
                  <a:schemeClr val="tx2"/>
                </a:solidFill>
              </a:rPr>
              <a:t>-</a:t>
            </a:r>
            <a:r>
              <a:rPr lang="en-US" sz="2800" smtClean="0"/>
              <a:t>	use </a:t>
            </a:r>
            <a:r>
              <a:rPr lang="en-US" sz="2800" smtClean="0">
                <a:solidFill>
                  <a:schemeClr val="accent1"/>
                </a:solidFill>
              </a:rPr>
              <a:t>Roman numeral</a:t>
            </a:r>
            <a:r>
              <a:rPr lang="en-US" sz="2800" smtClean="0">
                <a:solidFill>
                  <a:srgbClr val="00FF00"/>
                </a:solidFill>
              </a:rPr>
              <a:t> </a:t>
            </a:r>
            <a:r>
              <a:rPr lang="en-US" sz="2800" smtClean="0"/>
              <a:t>in name</a:t>
            </a:r>
          </a:p>
          <a:p>
            <a:pPr algn="ctr" eaLnBrk="1" hangingPunct="1">
              <a:spcBef>
                <a:spcPct val="70000"/>
              </a:spcBef>
              <a:defRPr/>
            </a:pPr>
            <a:r>
              <a:rPr lang="en-US" sz="2800" smtClean="0"/>
              <a:t>PbCl</a:t>
            </a:r>
            <a:r>
              <a:rPr lang="en-US" sz="2800" baseline="-25000" smtClean="0"/>
              <a:t>2</a:t>
            </a:r>
            <a:endParaRPr lang="en-US" sz="2800" smtClean="0"/>
          </a:p>
          <a:p>
            <a:pPr algn="ctr" eaLnBrk="1" hangingPunct="1">
              <a:spcBef>
                <a:spcPct val="70000"/>
              </a:spcBef>
              <a:defRPr/>
            </a:pPr>
            <a:r>
              <a:rPr lang="en-US" sz="2800" smtClean="0">
                <a:solidFill>
                  <a:schemeClr val="accent1"/>
                </a:solidFill>
              </a:rPr>
              <a:t>Pb</a:t>
            </a:r>
            <a:r>
              <a:rPr lang="en-US" sz="2800" baseline="30000" smtClean="0">
                <a:solidFill>
                  <a:schemeClr val="accent1"/>
                </a:solidFill>
              </a:rPr>
              <a:t>2+</a:t>
            </a:r>
            <a:r>
              <a:rPr lang="en-US" sz="2800" smtClean="0">
                <a:solidFill>
                  <a:srgbClr val="00FF00"/>
                </a:solidFill>
              </a:rPr>
              <a:t> </a:t>
            </a:r>
            <a:r>
              <a:rPr lang="en-US" sz="2800" smtClean="0"/>
              <a:t>is cation</a:t>
            </a:r>
          </a:p>
          <a:p>
            <a:pPr algn="ctr" eaLnBrk="1" hangingPunct="1">
              <a:spcBef>
                <a:spcPct val="70000"/>
              </a:spcBef>
              <a:defRPr/>
            </a:pPr>
            <a:r>
              <a:rPr lang="en-US" sz="2800" smtClean="0"/>
              <a:t>PbCl</a:t>
            </a:r>
            <a:r>
              <a:rPr lang="en-US" sz="2800" baseline="-25000" smtClean="0"/>
              <a:t>2</a:t>
            </a:r>
            <a:r>
              <a:rPr lang="en-US" sz="2800" smtClean="0"/>
              <a:t>  =  lead(</a:t>
            </a:r>
            <a:r>
              <a:rPr lang="en-US" sz="2800" smtClean="0">
                <a:solidFill>
                  <a:schemeClr val="accent1"/>
                </a:solidFill>
              </a:rPr>
              <a:t>II</a:t>
            </a:r>
            <a:r>
              <a:rPr lang="en-US" sz="2800" smtClean="0"/>
              <a:t>) chloride</a:t>
            </a:r>
          </a:p>
        </p:txBody>
      </p:sp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1143000" y="1524000"/>
            <a:ext cx="6872288" cy="5159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eaLnBrk="0" hangingPunct="0"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Metals with multiple oxidation states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685800"/>
          </a:xfrm>
          <a:effectLst>
            <a:outerShdw dist="35921" dir="2700000" algn="ctr" rotWithShape="0">
              <a:srgbClr val="000000"/>
            </a:outerShdw>
          </a:effectLst>
        </p:spPr>
        <p:txBody>
          <a:bodyPr lIns="90488" tIns="44450" rIns="90488" bIns="44450"/>
          <a:lstStyle/>
          <a:p>
            <a:pPr eaLnBrk="1" hangingPunct="1">
              <a:defRPr/>
            </a:pPr>
            <a:r>
              <a:rPr lang="en-US" smtClean="0"/>
              <a:t>Naming Binary Compounds</a:t>
            </a:r>
            <a:endParaRPr lang="en-US" sz="200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143000"/>
            <a:ext cx="8534400" cy="2438400"/>
          </a:xfrm>
        </p:spPr>
        <p:txBody>
          <a:bodyPr lIns="90488" tIns="44450" rIns="90488" bIns="44450"/>
          <a:lstStyle/>
          <a:p>
            <a:pPr marL="406400" indent="-406400" eaLnBrk="1" hangingPunct="1">
              <a:defRPr/>
            </a:pPr>
            <a:r>
              <a:rPr lang="en-US" sz="1700" smtClean="0">
                <a:solidFill>
                  <a:schemeClr val="tx2"/>
                </a:solidFill>
              </a:rPr>
              <a:t>-</a:t>
            </a:r>
            <a:r>
              <a:rPr lang="en-US" sz="2100" smtClean="0"/>
              <a:t>	</a:t>
            </a:r>
            <a:r>
              <a:rPr lang="en-US" sz="2400" smtClean="0"/>
              <a:t>Compounds between two </a:t>
            </a:r>
            <a:r>
              <a:rPr lang="en-US" sz="2400" smtClean="0">
                <a:solidFill>
                  <a:srgbClr val="FAFD00"/>
                </a:solidFill>
              </a:rPr>
              <a:t>nonmetals</a:t>
            </a:r>
            <a:endParaRPr lang="en-US" sz="2400" smtClean="0"/>
          </a:p>
          <a:p>
            <a:pPr marL="406400" indent="-406400" eaLnBrk="1" hangingPunct="1">
              <a:defRPr/>
            </a:pPr>
            <a:r>
              <a:rPr lang="en-US" sz="2400" smtClean="0">
                <a:solidFill>
                  <a:schemeClr val="tx2"/>
                </a:solidFill>
              </a:rPr>
              <a:t>-</a:t>
            </a:r>
            <a:r>
              <a:rPr lang="en-US" sz="2400" smtClean="0"/>
              <a:t>	</a:t>
            </a:r>
            <a:r>
              <a:rPr lang="en-US" sz="2400" smtClean="0">
                <a:solidFill>
                  <a:srgbClr val="FAFD00"/>
                </a:solidFill>
              </a:rPr>
              <a:t>First element </a:t>
            </a:r>
            <a:r>
              <a:rPr lang="en-US" sz="2400" smtClean="0"/>
              <a:t>in the formula is </a:t>
            </a:r>
            <a:r>
              <a:rPr lang="en-US" sz="2400" smtClean="0">
                <a:solidFill>
                  <a:srgbClr val="FAFD00"/>
                </a:solidFill>
              </a:rPr>
              <a:t>named first</a:t>
            </a:r>
            <a:r>
              <a:rPr lang="en-US" sz="2400" smtClean="0"/>
              <a:t>.</a:t>
            </a:r>
          </a:p>
          <a:p>
            <a:pPr marL="406400" indent="-406400" eaLnBrk="1" hangingPunct="1">
              <a:defRPr/>
            </a:pPr>
            <a:r>
              <a:rPr lang="en-US" sz="2400" smtClean="0">
                <a:solidFill>
                  <a:schemeClr val="tx2"/>
                </a:solidFill>
              </a:rPr>
              <a:t>-</a:t>
            </a:r>
            <a:r>
              <a:rPr lang="en-US" sz="2400" smtClean="0"/>
              <a:t>	</a:t>
            </a:r>
            <a:r>
              <a:rPr lang="en-US" sz="2400" smtClean="0">
                <a:solidFill>
                  <a:srgbClr val="FAFD00"/>
                </a:solidFill>
              </a:rPr>
              <a:t>Second element </a:t>
            </a:r>
            <a:r>
              <a:rPr lang="en-US" sz="2400" smtClean="0"/>
              <a:t>is named as if it were an </a:t>
            </a:r>
            <a:r>
              <a:rPr lang="en-US" sz="2400" smtClean="0">
                <a:solidFill>
                  <a:srgbClr val="FAFD00"/>
                </a:solidFill>
              </a:rPr>
              <a:t>anion</a:t>
            </a:r>
            <a:r>
              <a:rPr lang="en-US" sz="2400" smtClean="0"/>
              <a:t>.</a:t>
            </a:r>
          </a:p>
          <a:p>
            <a:pPr marL="406400" indent="-406400" eaLnBrk="1" hangingPunct="1">
              <a:defRPr/>
            </a:pPr>
            <a:r>
              <a:rPr lang="en-US" sz="2400" smtClean="0">
                <a:solidFill>
                  <a:schemeClr val="tx2"/>
                </a:solidFill>
              </a:rPr>
              <a:t>-</a:t>
            </a:r>
            <a:r>
              <a:rPr lang="en-US" sz="2400" smtClean="0"/>
              <a:t>	Use prefixes</a:t>
            </a:r>
          </a:p>
          <a:p>
            <a:pPr marL="406400" indent="-406400" eaLnBrk="1" hangingPunct="1">
              <a:defRPr/>
            </a:pPr>
            <a:r>
              <a:rPr lang="en-US" sz="2400" smtClean="0">
                <a:solidFill>
                  <a:schemeClr val="tx2"/>
                </a:solidFill>
              </a:rPr>
              <a:t>-</a:t>
            </a:r>
            <a:r>
              <a:rPr lang="en-US" sz="2400" smtClean="0"/>
              <a:t>	Only use </a:t>
            </a:r>
            <a:r>
              <a:rPr lang="en-US" sz="2400" smtClean="0">
                <a:solidFill>
                  <a:srgbClr val="FAFD00"/>
                </a:solidFill>
              </a:rPr>
              <a:t>mono</a:t>
            </a:r>
            <a:r>
              <a:rPr lang="en-US" sz="2400" smtClean="0"/>
              <a:t> on second element -</a:t>
            </a:r>
          </a:p>
          <a:p>
            <a:pPr marL="406400" indent="-406400" algn="ctr" eaLnBrk="1" hangingPunct="1">
              <a:spcBef>
                <a:spcPct val="70000"/>
              </a:spcBef>
              <a:buFontTx/>
              <a:buNone/>
              <a:defRPr/>
            </a:pPr>
            <a:endParaRPr lang="en-US" sz="2400" smtClean="0"/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1905000" y="35052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P</a:t>
            </a:r>
            <a:r>
              <a:rPr lang="en-US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2</a:t>
            </a: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O</a:t>
            </a:r>
            <a:r>
              <a:rPr lang="en-US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5</a:t>
            </a: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  =</a:t>
            </a: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2039938" y="3962400"/>
            <a:ext cx="11890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CO</a:t>
            </a:r>
            <a:r>
              <a:rPr lang="en-US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2</a:t>
            </a: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  =</a:t>
            </a: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2176463" y="4419600"/>
            <a:ext cx="10652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CO  =</a:t>
            </a: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1981200" y="4876800"/>
            <a:ext cx="1247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N</a:t>
            </a:r>
            <a:r>
              <a:rPr lang="en-US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2</a:t>
            </a: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O  =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3124200" y="3505200"/>
            <a:ext cx="35925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solidFill>
                  <a:srgbClr val="FAFD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di</a:t>
            </a: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phosphorus </a:t>
            </a:r>
            <a:r>
              <a:rPr lang="en-US">
                <a:solidFill>
                  <a:srgbClr val="FAFD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pent</a:t>
            </a: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oxide</a:t>
            </a:r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3276600" y="3962400"/>
            <a:ext cx="2330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carbon </a:t>
            </a:r>
            <a:r>
              <a:rPr lang="en-US">
                <a:solidFill>
                  <a:srgbClr val="FAFD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di</a:t>
            </a: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oxide</a:t>
            </a:r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3276600" y="4419600"/>
            <a:ext cx="2622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carbon </a:t>
            </a:r>
            <a:r>
              <a:rPr lang="en-US">
                <a:solidFill>
                  <a:srgbClr val="FAFD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mon</a:t>
            </a: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oxide</a:t>
            </a:r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3276600" y="4876800"/>
            <a:ext cx="31003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solidFill>
                  <a:srgbClr val="FAFD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di</a:t>
            </a: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nitrogen </a:t>
            </a:r>
            <a:r>
              <a:rPr lang="en-US">
                <a:solidFill>
                  <a:srgbClr val="FAFD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mon</a:t>
            </a: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oxide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8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9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0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1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 autoUpdateAnimBg="0"/>
      <p:bldP spid="9221" grpId="0" autoUpdateAnimBg="0"/>
      <p:bldP spid="9222" grpId="0" autoUpdateAnimBg="0"/>
      <p:bldP spid="9223" grpId="0" autoUpdateAnimBg="0"/>
      <p:bldP spid="9224" grpId="0" autoUpdateAnimBg="0"/>
      <p:bldP spid="9225" grpId="0" autoUpdateAnimBg="0"/>
      <p:bldP spid="9226" grpId="0" autoUpdateAnimBg="0"/>
      <p:bldP spid="9227" grpId="0" autoUpdateAnimBg="0"/>
      <p:bldP spid="9228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609600"/>
          </a:xfrm>
        </p:spPr>
        <p:txBody>
          <a:bodyPr/>
          <a:lstStyle/>
          <a:p>
            <a:pPr eaLnBrk="1" hangingPunct="1">
              <a:defRPr/>
            </a:pPr>
            <a:r>
              <a:rPr lang="en-US" u="sng" smtClean="0"/>
              <a:t>Calculating Formula Mass</a:t>
            </a: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533400" y="990600"/>
            <a:ext cx="80930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Calculate the formula mass of magnesium carbonate, MgCO</a:t>
            </a:r>
            <a:r>
              <a:rPr lang="en-US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3</a:t>
            </a: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.</a:t>
            </a:r>
            <a:endParaRPr lang="en-US" baseline="-25000">
              <a:effectLst>
                <a:outerShdw blurRad="38100" dist="38100" dir="2700000" algn="tl">
                  <a:srgbClr val="000000"/>
                </a:outerShdw>
              </a:effectLst>
              <a:latin typeface="Comic Sans MS" pitchFamily="1" charset="0"/>
            </a:endParaRPr>
          </a:p>
        </p:txBody>
      </p:sp>
      <p:pic>
        <p:nvPicPr>
          <p:cNvPr id="27654" name="Picture 6" descr="m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828800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7" name="Picture 9" descr="Carb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828800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8" name="Picture 10" descr="oxyg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828800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60" name="Text Box 12"/>
          <p:cNvSpPr txBox="1">
            <a:spLocks noChangeArrowheads="1"/>
          </p:cNvSpPr>
          <p:nvPr/>
        </p:nvSpPr>
        <p:spPr bwMode="auto">
          <a:xfrm>
            <a:off x="533400" y="3657600"/>
            <a:ext cx="6858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24.31 g  +  12.01 g  +  3(16.00 g) =</a:t>
            </a:r>
          </a:p>
        </p:txBody>
      </p:sp>
      <p:sp>
        <p:nvSpPr>
          <p:cNvPr id="27665" name="Text Box 17"/>
          <p:cNvSpPr txBox="1">
            <a:spLocks noChangeArrowheads="1"/>
          </p:cNvSpPr>
          <p:nvPr/>
        </p:nvSpPr>
        <p:spPr bwMode="auto">
          <a:xfrm>
            <a:off x="7315200" y="3671888"/>
            <a:ext cx="17526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84.32 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5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7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 autoUpdateAnimBg="0"/>
      <p:bldP spid="27660" grpId="0" autoUpdateAnimBg="0"/>
      <p:bldP spid="27665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5" name="Rectangle 9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6096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u="sng" smtClean="0"/>
              <a:t>Calculating Percentage Composition</a:t>
            </a:r>
          </a:p>
        </p:txBody>
      </p:sp>
      <p:sp>
        <p:nvSpPr>
          <p:cNvPr id="45064" name="Text Box 8"/>
          <p:cNvSpPr txBox="1">
            <a:spLocks noChangeArrowheads="1"/>
          </p:cNvSpPr>
          <p:nvPr/>
        </p:nvSpPr>
        <p:spPr bwMode="auto">
          <a:xfrm>
            <a:off x="533400" y="762000"/>
            <a:ext cx="80930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Calculate the percentage composition of magnesium carbonate, MgCO</a:t>
            </a:r>
            <a:r>
              <a:rPr lang="en-US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3</a:t>
            </a: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.</a:t>
            </a:r>
            <a:endParaRPr lang="en-US" baseline="-25000">
              <a:effectLst>
                <a:outerShdw blurRad="38100" dist="38100" dir="2700000" algn="tl">
                  <a:srgbClr val="000000"/>
                </a:outerShdw>
              </a:effectLst>
              <a:latin typeface="Comic Sans MS" pitchFamily="1" charset="0"/>
            </a:endParaRPr>
          </a:p>
        </p:txBody>
      </p:sp>
      <p:sp>
        <p:nvSpPr>
          <p:cNvPr id="45063" name="Text Box 7"/>
          <p:cNvSpPr txBox="1">
            <a:spLocks noChangeArrowheads="1"/>
          </p:cNvSpPr>
          <p:nvPr/>
        </p:nvSpPr>
        <p:spPr bwMode="auto">
          <a:xfrm>
            <a:off x="533400" y="1600200"/>
            <a:ext cx="8382000" cy="88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u="sng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From previous slide:</a:t>
            </a:r>
          </a:p>
          <a:p>
            <a:pPr>
              <a:defRPr/>
            </a:pPr>
            <a:r>
              <a:rPr lang="en-US" sz="28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24.31 g  +  12.01 g  +  3(16.00 g) = 84.32 g</a:t>
            </a:r>
          </a:p>
        </p:txBody>
      </p:sp>
      <p:graphicFrame>
        <p:nvGraphicFramePr>
          <p:cNvPr id="45062" name="Object 6"/>
          <p:cNvGraphicFramePr>
            <a:graphicFrameLocks noChangeAspect="1"/>
          </p:cNvGraphicFramePr>
          <p:nvPr/>
        </p:nvGraphicFramePr>
        <p:xfrm>
          <a:off x="2209800" y="2514600"/>
          <a:ext cx="4367213" cy="1009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Equation" r:id="rId4" imgW="1866900" imgH="431800" progId="Equation.DSMT4">
                  <p:embed/>
                </p:oleObj>
              </mc:Choice>
              <mc:Fallback>
                <p:oleObj name="Equation" r:id="rId4" imgW="1866900" imgH="4318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2514600"/>
                        <a:ext cx="4367213" cy="1009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61" name="Object 5"/>
          <p:cNvGraphicFramePr>
            <a:graphicFrameLocks noChangeAspect="1"/>
          </p:cNvGraphicFramePr>
          <p:nvPr/>
        </p:nvGraphicFramePr>
        <p:xfrm>
          <a:off x="2438400" y="3505200"/>
          <a:ext cx="4098925" cy="1009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Equation" r:id="rId6" imgW="1752600" imgH="431800" progId="Equation.DSMT4">
                  <p:embed/>
                </p:oleObj>
              </mc:Choice>
              <mc:Fallback>
                <p:oleObj name="Equation" r:id="rId6" imgW="1752600" imgH="4318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3505200"/>
                        <a:ext cx="4098925" cy="1009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60" name="Object 4"/>
          <p:cNvGraphicFramePr>
            <a:graphicFrameLocks noChangeAspect="1"/>
          </p:cNvGraphicFramePr>
          <p:nvPr/>
        </p:nvGraphicFramePr>
        <p:xfrm>
          <a:off x="2438400" y="4572000"/>
          <a:ext cx="4129088" cy="1009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Equation" r:id="rId8" imgW="1765300" imgH="431800" progId="Equation.DSMT4">
                  <p:embed/>
                </p:oleObj>
              </mc:Choice>
              <mc:Fallback>
                <p:oleObj name="Equation" r:id="rId8" imgW="1765300" imgH="4318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4572000"/>
                        <a:ext cx="4129088" cy="1009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59" name="Line 3"/>
          <p:cNvSpPr>
            <a:spLocks noChangeShapeType="1"/>
          </p:cNvSpPr>
          <p:nvPr/>
        </p:nvSpPr>
        <p:spPr bwMode="auto">
          <a:xfrm>
            <a:off x="5257800" y="5257800"/>
            <a:ext cx="129540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5105400" y="5334000"/>
            <a:ext cx="1244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>
                <a:solidFill>
                  <a:srgbClr val="FFCCFF"/>
                </a:solidFill>
              </a:rPr>
              <a:t>100.00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5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5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4" grpId="0" autoUpdateAnimBg="0"/>
      <p:bldP spid="45063" grpId="0" autoUpdateAnimBg="0"/>
      <p:bldP spid="45059" grpId="0" animBg="1"/>
      <p:bldP spid="45058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2971800" cy="685800"/>
          </a:xfrm>
        </p:spPr>
        <p:txBody>
          <a:bodyPr lIns="90488" tIns="44450" rIns="90488" bIns="44450"/>
          <a:lstStyle/>
          <a:p>
            <a:pPr eaLnBrk="1" hangingPunct="1">
              <a:defRPr/>
            </a:pPr>
            <a:r>
              <a:rPr lang="en-US" u="sng" smtClean="0"/>
              <a:t>Formulas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95400" y="3114675"/>
            <a:ext cx="7315200" cy="2066925"/>
          </a:xfrm>
        </p:spPr>
        <p:txBody>
          <a:bodyPr lIns="90488" tIns="44450" rIns="90488" bIns="44450"/>
          <a:lstStyle/>
          <a:p>
            <a:pPr eaLnBrk="1" hangingPunct="1">
              <a:buClr>
                <a:schemeClr val="accent1"/>
              </a:buClr>
              <a:buFont typeface="Wingdings" pitchFamily="1" charset="2"/>
              <a:buChar char="q"/>
              <a:defRPr/>
            </a:pPr>
            <a:r>
              <a:rPr lang="en-US" sz="2800" smtClean="0"/>
              <a:t> molecular formula  =  (empirical formula)</a:t>
            </a:r>
            <a:r>
              <a:rPr lang="en-US" sz="2800" i="1" baseline="-25000" smtClean="0"/>
              <a:t>n</a:t>
            </a:r>
            <a:r>
              <a:rPr lang="en-US" sz="2800" smtClean="0"/>
              <a:t> [</a:t>
            </a:r>
            <a:r>
              <a:rPr lang="en-US" sz="2800" i="1" smtClean="0"/>
              <a:t>n</a:t>
            </a:r>
            <a:r>
              <a:rPr lang="en-US" sz="2800" smtClean="0"/>
              <a:t> = integer]</a:t>
            </a:r>
          </a:p>
          <a:p>
            <a:pPr eaLnBrk="1" hangingPunct="1">
              <a:buClr>
                <a:schemeClr val="accent1"/>
              </a:buClr>
              <a:buFont typeface="Wingdings" pitchFamily="1" charset="2"/>
              <a:buChar char="q"/>
              <a:defRPr/>
            </a:pPr>
            <a:r>
              <a:rPr lang="en-US" sz="2800" smtClean="0"/>
              <a:t> molecular formula  =  C</a:t>
            </a:r>
            <a:r>
              <a:rPr lang="en-US" sz="2800" baseline="-25000" smtClean="0"/>
              <a:t>6</a:t>
            </a:r>
            <a:r>
              <a:rPr lang="en-US" sz="2800" smtClean="0"/>
              <a:t>H</a:t>
            </a:r>
            <a:r>
              <a:rPr lang="en-US" sz="2800" baseline="-25000" smtClean="0"/>
              <a:t>6</a:t>
            </a:r>
            <a:r>
              <a:rPr lang="en-US" sz="2800" smtClean="0"/>
              <a:t>  =  (CH)</a:t>
            </a:r>
            <a:r>
              <a:rPr lang="en-US" sz="2800" baseline="-25000" smtClean="0"/>
              <a:t>6</a:t>
            </a:r>
          </a:p>
          <a:p>
            <a:pPr eaLnBrk="1" hangingPunct="1">
              <a:buClr>
                <a:schemeClr val="accent1"/>
              </a:buClr>
              <a:buFont typeface="Wingdings" pitchFamily="1" charset="2"/>
              <a:buChar char="q"/>
              <a:defRPr/>
            </a:pPr>
            <a:r>
              <a:rPr lang="en-US" sz="2800" baseline="-25000" smtClean="0"/>
              <a:t> </a:t>
            </a:r>
            <a:r>
              <a:rPr lang="en-US" sz="2800" smtClean="0"/>
              <a:t>empirical formula  =  CH</a:t>
            </a:r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746125" y="914400"/>
            <a:ext cx="73310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>
                <a:solidFill>
                  <a:schemeClr val="accent1"/>
                </a:solidFill>
              </a:rPr>
              <a:t>Empirical formula</a:t>
            </a:r>
            <a:r>
              <a:rPr lang="en-US"/>
              <a:t>: the lowest whole number ratio of atoms in a compound.</a:t>
            </a:r>
          </a:p>
        </p:txBody>
      </p:sp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762000" y="1752600"/>
            <a:ext cx="68738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>
                <a:solidFill>
                  <a:schemeClr val="accent1"/>
                </a:solidFill>
              </a:rPr>
              <a:t>Molecular formula</a:t>
            </a:r>
            <a:r>
              <a:rPr lang="en-US"/>
              <a:t>: the true number of atoms of each element in the formula of a compound.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78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8" dur="500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 autoUpdateAnimBg="0"/>
      <p:bldP spid="37892" grpId="0" autoUpdateAnimBg="0"/>
      <p:bldP spid="37893" grpId="0" build="p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45720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u="sng" smtClean="0"/>
              <a:t>Formulas</a:t>
            </a:r>
            <a:r>
              <a:rPr lang="en-US" smtClean="0"/>
              <a:t> </a:t>
            </a:r>
            <a:r>
              <a:rPr lang="en-US" sz="2800" smtClean="0"/>
              <a:t>(continued)</a:t>
            </a:r>
          </a:p>
        </p:txBody>
      </p:sp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533400" y="1143000"/>
            <a:ext cx="8001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Formulas for </a:t>
            </a:r>
            <a:r>
              <a:rPr lang="en-US" sz="28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ionic compounds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 are </a:t>
            </a:r>
            <a:r>
              <a:rPr lang="en-US" sz="2800" u="sng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ALWAYS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 empirical (lowest whole number ratio).</a:t>
            </a:r>
          </a:p>
        </p:txBody>
      </p:sp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593725" y="2282825"/>
            <a:ext cx="19018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Examples:</a:t>
            </a:r>
          </a:p>
        </p:txBody>
      </p:sp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762000" y="2819400"/>
            <a:ext cx="9874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/>
              <a:t>NaCl</a:t>
            </a:r>
          </a:p>
        </p:txBody>
      </p:sp>
      <p:sp>
        <p:nvSpPr>
          <p:cNvPr id="39943" name="Text Box 7"/>
          <p:cNvSpPr txBox="1">
            <a:spLocks noChangeArrowheads="1"/>
          </p:cNvSpPr>
          <p:nvPr/>
        </p:nvSpPr>
        <p:spPr bwMode="auto">
          <a:xfrm>
            <a:off x="2438400" y="2819400"/>
            <a:ext cx="11525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/>
              <a:t>MgCl</a:t>
            </a:r>
            <a:r>
              <a:rPr lang="en-US" sz="2800" baseline="-25000"/>
              <a:t>2</a:t>
            </a:r>
          </a:p>
        </p:txBody>
      </p:sp>
      <p:sp>
        <p:nvSpPr>
          <p:cNvPr id="39944" name="Text Box 8"/>
          <p:cNvSpPr txBox="1">
            <a:spLocks noChangeArrowheads="1"/>
          </p:cNvSpPr>
          <p:nvPr/>
        </p:nvSpPr>
        <p:spPr bwMode="auto">
          <a:xfrm>
            <a:off x="4114800" y="2819400"/>
            <a:ext cx="17748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/>
              <a:t>Al</a:t>
            </a:r>
            <a:r>
              <a:rPr lang="en-US" sz="2800" baseline="-25000"/>
              <a:t>2</a:t>
            </a:r>
            <a:r>
              <a:rPr lang="en-US" sz="2800"/>
              <a:t>(SO</a:t>
            </a:r>
            <a:r>
              <a:rPr lang="en-US" sz="2800" baseline="-25000"/>
              <a:t>4</a:t>
            </a:r>
            <a:r>
              <a:rPr lang="en-US" sz="2800"/>
              <a:t>)</a:t>
            </a:r>
            <a:r>
              <a:rPr lang="en-US" sz="2800" baseline="-25000"/>
              <a:t>3</a:t>
            </a:r>
          </a:p>
        </p:txBody>
      </p:sp>
      <p:sp>
        <p:nvSpPr>
          <p:cNvPr id="39945" name="Text Box 9"/>
          <p:cNvSpPr txBox="1">
            <a:spLocks noChangeArrowheads="1"/>
          </p:cNvSpPr>
          <p:nvPr/>
        </p:nvSpPr>
        <p:spPr bwMode="auto">
          <a:xfrm>
            <a:off x="6629400" y="2819400"/>
            <a:ext cx="12017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/>
              <a:t>K</a:t>
            </a:r>
            <a:r>
              <a:rPr lang="en-US" sz="2800" baseline="-25000"/>
              <a:t>2</a:t>
            </a:r>
            <a:r>
              <a:rPr lang="en-US" sz="2800"/>
              <a:t>CO</a:t>
            </a:r>
            <a:r>
              <a:rPr lang="en-US" sz="2800" baseline="-25000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9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0" grpId="0" autoUpdateAnimBg="0"/>
      <p:bldP spid="39941" grpId="0" autoUpdateAnimBg="0"/>
      <p:bldP spid="39942" grpId="0" autoUpdateAnimBg="0"/>
      <p:bldP spid="39943" grpId="0" autoUpdateAnimBg="0"/>
      <p:bldP spid="39944" grpId="0" autoUpdateAnimBg="0"/>
      <p:bldP spid="39945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45720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u="sng" smtClean="0"/>
              <a:t>Formulas</a:t>
            </a:r>
            <a:r>
              <a:rPr lang="en-US" smtClean="0"/>
              <a:t> </a:t>
            </a:r>
            <a:r>
              <a:rPr lang="en-US" sz="2800" smtClean="0"/>
              <a:t>(continued)</a:t>
            </a:r>
          </a:p>
        </p:txBody>
      </p:sp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533400" y="1143000"/>
            <a:ext cx="8001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Formulas for </a:t>
            </a:r>
            <a:r>
              <a:rPr lang="en-US" sz="28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molecular compounds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 </a:t>
            </a:r>
            <a:r>
              <a:rPr lang="en-US" sz="2800" u="sng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MIGHT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 be empirical (lowest whole number ratio).</a:t>
            </a:r>
          </a:p>
        </p:txBody>
      </p:sp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228600" y="2819400"/>
            <a:ext cx="19669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Molecular:</a:t>
            </a:r>
          </a:p>
        </p:txBody>
      </p:sp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2768600" y="4114800"/>
            <a:ext cx="889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/>
              <a:t>H</a:t>
            </a:r>
            <a:r>
              <a:rPr lang="en-US" sz="2800" baseline="-25000"/>
              <a:t>2</a:t>
            </a:r>
            <a:r>
              <a:rPr lang="en-US" sz="2800"/>
              <a:t>O</a:t>
            </a:r>
          </a:p>
        </p:txBody>
      </p:sp>
      <p:sp>
        <p:nvSpPr>
          <p:cNvPr id="40967" name="Text Box 7"/>
          <p:cNvSpPr txBox="1">
            <a:spLocks noChangeArrowheads="1"/>
          </p:cNvSpPr>
          <p:nvPr/>
        </p:nvSpPr>
        <p:spPr bwMode="auto">
          <a:xfrm>
            <a:off x="4114800" y="2819400"/>
            <a:ext cx="15525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/>
              <a:t>C</a:t>
            </a:r>
            <a:r>
              <a:rPr lang="en-US" sz="2800" baseline="-25000"/>
              <a:t>6</a:t>
            </a:r>
            <a:r>
              <a:rPr lang="en-US" sz="2800"/>
              <a:t>H</a:t>
            </a:r>
            <a:r>
              <a:rPr lang="en-US" sz="2800" baseline="-25000"/>
              <a:t>12</a:t>
            </a:r>
            <a:r>
              <a:rPr lang="en-US" sz="2800"/>
              <a:t>O</a:t>
            </a:r>
            <a:r>
              <a:rPr lang="en-US" sz="2800" baseline="-25000"/>
              <a:t>6</a:t>
            </a:r>
          </a:p>
        </p:txBody>
      </p:sp>
      <p:sp>
        <p:nvSpPr>
          <p:cNvPr id="40968" name="Text Box 8"/>
          <p:cNvSpPr txBox="1">
            <a:spLocks noChangeArrowheads="1"/>
          </p:cNvSpPr>
          <p:nvPr/>
        </p:nvSpPr>
        <p:spPr bwMode="auto">
          <a:xfrm>
            <a:off x="6248400" y="2833688"/>
            <a:ext cx="18478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/>
              <a:t>C</a:t>
            </a:r>
            <a:r>
              <a:rPr lang="en-US" sz="2800" baseline="-25000"/>
              <a:t>12</a:t>
            </a:r>
            <a:r>
              <a:rPr lang="en-US" sz="2800"/>
              <a:t>H</a:t>
            </a:r>
            <a:r>
              <a:rPr lang="en-US" sz="2800" baseline="-25000"/>
              <a:t>22</a:t>
            </a:r>
            <a:r>
              <a:rPr lang="en-US" sz="2800"/>
              <a:t>O</a:t>
            </a:r>
            <a:r>
              <a:rPr lang="en-US" sz="2800" baseline="-25000"/>
              <a:t>11</a:t>
            </a:r>
          </a:p>
        </p:txBody>
      </p:sp>
      <p:sp>
        <p:nvSpPr>
          <p:cNvPr id="40969" name="Text Box 9"/>
          <p:cNvSpPr txBox="1">
            <a:spLocks noChangeArrowheads="1"/>
          </p:cNvSpPr>
          <p:nvPr/>
        </p:nvSpPr>
        <p:spPr bwMode="auto">
          <a:xfrm>
            <a:off x="304800" y="4111625"/>
            <a:ext cx="18748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>
                <a:solidFill>
                  <a:srgbClr val="FFCCFF"/>
                </a:solidFill>
              </a:rPr>
              <a:t>Empirical:</a:t>
            </a:r>
          </a:p>
        </p:txBody>
      </p:sp>
      <p:sp>
        <p:nvSpPr>
          <p:cNvPr id="40970" name="Line 10"/>
          <p:cNvSpPr>
            <a:spLocks noChangeShapeType="1"/>
          </p:cNvSpPr>
          <p:nvPr/>
        </p:nvSpPr>
        <p:spPr bwMode="auto">
          <a:xfrm>
            <a:off x="3048000" y="3352800"/>
            <a:ext cx="0" cy="7620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71" name="Text Box 11"/>
          <p:cNvSpPr txBox="1">
            <a:spLocks noChangeArrowheads="1"/>
          </p:cNvSpPr>
          <p:nvPr/>
        </p:nvSpPr>
        <p:spPr bwMode="auto">
          <a:xfrm>
            <a:off x="2743200" y="2833688"/>
            <a:ext cx="889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/>
              <a:t>H</a:t>
            </a:r>
            <a:r>
              <a:rPr lang="en-US" sz="2800" baseline="-25000"/>
              <a:t>2</a:t>
            </a:r>
            <a:r>
              <a:rPr lang="en-US" sz="2800"/>
              <a:t>O</a:t>
            </a:r>
          </a:p>
        </p:txBody>
      </p:sp>
      <p:sp>
        <p:nvSpPr>
          <p:cNvPr id="40972" name="Line 12"/>
          <p:cNvSpPr>
            <a:spLocks noChangeShapeType="1"/>
          </p:cNvSpPr>
          <p:nvPr/>
        </p:nvSpPr>
        <p:spPr bwMode="auto">
          <a:xfrm>
            <a:off x="4876800" y="3352800"/>
            <a:ext cx="0" cy="7620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73" name="Text Box 13"/>
          <p:cNvSpPr txBox="1">
            <a:spLocks noChangeArrowheads="1"/>
          </p:cNvSpPr>
          <p:nvPr/>
        </p:nvSpPr>
        <p:spPr bwMode="auto">
          <a:xfrm>
            <a:off x="4343400" y="4114800"/>
            <a:ext cx="11096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/>
              <a:t>CH</a:t>
            </a:r>
            <a:r>
              <a:rPr lang="en-US" sz="2800" baseline="-25000"/>
              <a:t>2</a:t>
            </a:r>
            <a:r>
              <a:rPr lang="en-US" sz="2800"/>
              <a:t>O</a:t>
            </a:r>
            <a:endParaRPr lang="en-US" sz="2800" baseline="-25000"/>
          </a:p>
        </p:txBody>
      </p:sp>
      <p:sp>
        <p:nvSpPr>
          <p:cNvPr id="40974" name="Text Box 14"/>
          <p:cNvSpPr txBox="1">
            <a:spLocks noChangeArrowheads="1"/>
          </p:cNvSpPr>
          <p:nvPr/>
        </p:nvSpPr>
        <p:spPr bwMode="auto">
          <a:xfrm>
            <a:off x="6324600" y="4129088"/>
            <a:ext cx="18478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/>
              <a:t>C</a:t>
            </a:r>
            <a:r>
              <a:rPr lang="en-US" sz="2800" baseline="-25000"/>
              <a:t>12</a:t>
            </a:r>
            <a:r>
              <a:rPr lang="en-US" sz="2800"/>
              <a:t>H</a:t>
            </a:r>
            <a:r>
              <a:rPr lang="en-US" sz="2800" baseline="-25000"/>
              <a:t>22</a:t>
            </a:r>
            <a:r>
              <a:rPr lang="en-US" sz="2800"/>
              <a:t>O</a:t>
            </a:r>
            <a:r>
              <a:rPr lang="en-US" sz="2800" baseline="-25000"/>
              <a:t>11</a:t>
            </a:r>
          </a:p>
        </p:txBody>
      </p:sp>
      <p:sp>
        <p:nvSpPr>
          <p:cNvPr id="40975" name="Line 15"/>
          <p:cNvSpPr>
            <a:spLocks noChangeShapeType="1"/>
          </p:cNvSpPr>
          <p:nvPr/>
        </p:nvSpPr>
        <p:spPr bwMode="auto">
          <a:xfrm>
            <a:off x="7010400" y="3352800"/>
            <a:ext cx="0" cy="7620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40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0" dur="500"/>
                                        <p:tgtEl>
                                          <p:spTgt spid="40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40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5" dur="500"/>
                                        <p:tgtEl>
                                          <p:spTgt spid="40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40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40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60" dur="500"/>
                                        <p:tgtEl>
                                          <p:spTgt spid="40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40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autoUpdateAnimBg="0"/>
      <p:bldP spid="40964" grpId="0" autoUpdateAnimBg="0"/>
      <p:bldP spid="40965" grpId="0" autoUpdateAnimBg="0"/>
      <p:bldP spid="40967" grpId="0" autoUpdateAnimBg="0"/>
      <p:bldP spid="40968" grpId="0" autoUpdateAnimBg="0"/>
      <p:bldP spid="40969" grpId="0" autoUpdateAnimBg="0"/>
      <p:bldP spid="40970" grpId="0" animBg="1"/>
      <p:bldP spid="40971" grpId="0" autoUpdateAnimBg="0"/>
      <p:bldP spid="40972" grpId="0" animBg="1"/>
      <p:bldP spid="40973" grpId="0" autoUpdateAnimBg="0"/>
      <p:bldP spid="40974" grpId="0" autoUpdateAnimBg="0"/>
      <p:bldP spid="4097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</p:spPr>
        <p:txBody>
          <a:bodyPr lIns="90488" tIns="44450" rIns="90488" bIns="44450"/>
          <a:lstStyle/>
          <a:p>
            <a:pPr eaLnBrk="1" hangingPunct="1">
              <a:defRPr/>
            </a:pPr>
            <a:r>
              <a:rPr lang="en-US" sz="3200" smtClean="0"/>
              <a:t>Empirical Formula Determination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066800"/>
            <a:ext cx="7696200" cy="3733800"/>
          </a:xfrm>
        </p:spPr>
        <p:txBody>
          <a:bodyPr lIns="90488" tIns="44450" rIns="90488" bIns="44450"/>
          <a:lstStyle/>
          <a:p>
            <a:pPr marL="511175" indent="-511175" eaLnBrk="1" hangingPunct="1">
              <a:buFontTx/>
              <a:buAutoNum type="arabicPeriod"/>
              <a:defRPr/>
            </a:pPr>
            <a:r>
              <a:rPr lang="en-US" sz="2400" smtClean="0"/>
              <a:t>Base calculation on 100 grams of compound. </a:t>
            </a:r>
          </a:p>
          <a:p>
            <a:pPr marL="511175" indent="-511175" eaLnBrk="1" hangingPunct="1">
              <a:buFontTx/>
              <a:buAutoNum type="arabicPeriod"/>
              <a:defRPr/>
            </a:pPr>
            <a:r>
              <a:rPr lang="en-US" sz="2400" smtClean="0"/>
              <a:t>Determine moles of each element in 100 grams of compound.</a:t>
            </a:r>
          </a:p>
          <a:p>
            <a:pPr marL="511175" indent="-511175" eaLnBrk="1" hangingPunct="1">
              <a:buFontTx/>
              <a:buAutoNum type="arabicPeriod"/>
              <a:defRPr/>
            </a:pPr>
            <a:r>
              <a:rPr lang="en-US" sz="2400" smtClean="0"/>
              <a:t>Divide each value of moles by the smallest of the values.</a:t>
            </a:r>
          </a:p>
          <a:p>
            <a:pPr marL="511175" indent="-511175" eaLnBrk="1" hangingPunct="1">
              <a:buFontTx/>
              <a:buAutoNum type="arabicPeriod"/>
              <a:defRPr/>
            </a:pPr>
            <a:r>
              <a:rPr lang="en-US" sz="2400" smtClean="0"/>
              <a:t>Multiply each number by an integer to obtain all whole numbers.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8" name="Rectangle 6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772400" cy="6096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smtClean="0"/>
              <a:t>Empirical Formula Determination</a:t>
            </a:r>
          </a:p>
        </p:txBody>
      </p:sp>
      <p:sp>
        <p:nvSpPr>
          <p:cNvPr id="44037" name="Text Box 5"/>
          <p:cNvSpPr txBox="1">
            <a:spLocks noChangeArrowheads="1"/>
          </p:cNvSpPr>
          <p:nvPr/>
        </p:nvSpPr>
        <p:spPr bwMode="auto">
          <a:xfrm>
            <a:off x="609600" y="990600"/>
            <a:ext cx="79406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>
                <a:cs typeface="Times New Roman" pitchFamily="18" charset="0"/>
              </a:rPr>
              <a:t>Adipic acid contains 49.32% C, 43.84% O, and 6.85% H by mass. What is the empirical formula of adipic acid?</a:t>
            </a:r>
            <a:r>
              <a:rPr lang="en-US">
                <a:cs typeface="Arial" pitchFamily="34" charset="0"/>
              </a:rPr>
              <a:t> </a:t>
            </a:r>
          </a:p>
        </p:txBody>
      </p:sp>
      <p:graphicFrame>
        <p:nvGraphicFramePr>
          <p:cNvPr id="44036" name="Object 4"/>
          <p:cNvGraphicFramePr>
            <a:graphicFrameLocks noChangeAspect="1"/>
          </p:cNvGraphicFramePr>
          <p:nvPr/>
        </p:nvGraphicFramePr>
        <p:xfrm>
          <a:off x="2133600" y="2362200"/>
          <a:ext cx="48006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Equation" r:id="rId4" imgW="2489200" imgH="533400" progId="Equation.DSMT4">
                  <p:embed/>
                </p:oleObj>
              </mc:Choice>
              <mc:Fallback>
                <p:oleObj name="Equation" r:id="rId4" imgW="2489200" imgH="5334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2362200"/>
                        <a:ext cx="4800600" cy="1028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35" name="Object 3"/>
          <p:cNvGraphicFramePr>
            <a:graphicFrameLocks noChangeAspect="1"/>
          </p:cNvGraphicFramePr>
          <p:nvPr/>
        </p:nvGraphicFramePr>
        <p:xfrm>
          <a:off x="2209800" y="3429000"/>
          <a:ext cx="4605338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Equation" r:id="rId6" imgW="2387600" imgH="533400" progId="Equation.DSMT4">
                  <p:embed/>
                </p:oleObj>
              </mc:Choice>
              <mc:Fallback>
                <p:oleObj name="Equation" r:id="rId6" imgW="2387600" imgH="5334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3429000"/>
                        <a:ext cx="4605338" cy="1028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34" name="Object 2"/>
          <p:cNvGraphicFramePr>
            <a:graphicFrameLocks noChangeAspect="1"/>
          </p:cNvGraphicFramePr>
          <p:nvPr/>
        </p:nvGraphicFramePr>
        <p:xfrm>
          <a:off x="2133600" y="4495800"/>
          <a:ext cx="4678363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Equation" r:id="rId8" imgW="2425700" imgH="533400" progId="Equation.DSMT4">
                  <p:embed/>
                </p:oleObj>
              </mc:Choice>
              <mc:Fallback>
                <p:oleObj name="Equation" r:id="rId8" imgW="2425700" imgH="5334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4495800"/>
                        <a:ext cx="4678363" cy="1028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5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" dur="5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2" dur="5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7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9" name="Rectangle 11"/>
          <p:cNvSpPr>
            <a:spLocks noGrp="1" noChangeArrowheads="1"/>
          </p:cNvSpPr>
          <p:nvPr>
            <p:ph type="title"/>
          </p:nvPr>
        </p:nvSpPr>
        <p:spPr>
          <a:xfrm>
            <a:off x="838200" y="228600"/>
            <a:ext cx="77724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Predicting Ionic Charges</a:t>
            </a:r>
          </a:p>
        </p:txBody>
      </p:sp>
      <p:pic>
        <p:nvPicPr>
          <p:cNvPr id="9219" name="Picture 10" descr="periodi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362200"/>
            <a:ext cx="8137525" cy="338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7" name="Text Box 9"/>
          <p:cNvSpPr txBox="1">
            <a:spLocks noChangeArrowheads="1"/>
          </p:cNvSpPr>
          <p:nvPr/>
        </p:nvSpPr>
        <p:spPr bwMode="auto">
          <a:xfrm>
            <a:off x="517525" y="1063625"/>
            <a:ext cx="16843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u="sng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Group 1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:</a:t>
            </a:r>
          </a:p>
        </p:txBody>
      </p:sp>
      <p:sp>
        <p:nvSpPr>
          <p:cNvPr id="48136" name="Line 8"/>
          <p:cNvSpPr>
            <a:spLocks noChangeShapeType="1"/>
          </p:cNvSpPr>
          <p:nvPr/>
        </p:nvSpPr>
        <p:spPr bwMode="auto">
          <a:xfrm>
            <a:off x="990600" y="1524000"/>
            <a:ext cx="0" cy="990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35" name="Text Box 7"/>
          <p:cNvSpPr txBox="1">
            <a:spLocks noChangeArrowheads="1"/>
          </p:cNvSpPr>
          <p:nvPr/>
        </p:nvSpPr>
        <p:spPr bwMode="auto">
          <a:xfrm>
            <a:off x="2203450" y="1066800"/>
            <a:ext cx="57213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Lose 1 electron to form </a:t>
            </a:r>
            <a:r>
              <a:rPr lang="en-US" sz="28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1+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 ions</a:t>
            </a:r>
          </a:p>
        </p:txBody>
      </p:sp>
      <p:sp>
        <p:nvSpPr>
          <p:cNvPr id="48134" name="Text Box 6"/>
          <p:cNvSpPr txBox="1">
            <a:spLocks noChangeArrowheads="1"/>
          </p:cNvSpPr>
          <p:nvPr/>
        </p:nvSpPr>
        <p:spPr bwMode="auto">
          <a:xfrm>
            <a:off x="1600200" y="1600200"/>
            <a:ext cx="6048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H</a:t>
            </a:r>
            <a:r>
              <a:rPr lang="en-US" sz="2800" baseline="30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+</a:t>
            </a:r>
          </a:p>
        </p:txBody>
      </p:sp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2438400" y="1600200"/>
            <a:ext cx="6270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Li</a:t>
            </a:r>
            <a:r>
              <a:rPr lang="en-US" sz="2800" baseline="30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+</a:t>
            </a:r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3200400" y="1600200"/>
            <a:ext cx="8175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Na</a:t>
            </a:r>
            <a:r>
              <a:rPr lang="en-US" sz="2800" baseline="30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+</a:t>
            </a: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4267200" y="1600200"/>
            <a:ext cx="5492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K</a:t>
            </a:r>
            <a:r>
              <a:rPr lang="en-US" sz="2800" baseline="30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+</a:t>
            </a:r>
          </a:p>
        </p:txBody>
      </p:sp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762000" y="2514600"/>
            <a:ext cx="457200" cy="30480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8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8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481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481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7" grpId="0" autoUpdateAnimBg="0"/>
      <p:bldP spid="48136" grpId="0" animBg="1"/>
      <p:bldP spid="48135" grpId="0" autoUpdateAnimBg="0"/>
      <p:bldP spid="48134" grpId="0" autoUpdateAnimBg="0"/>
      <p:bldP spid="48133" grpId="0" autoUpdateAnimBg="0"/>
      <p:bldP spid="48132" grpId="0" autoUpdateAnimBg="0"/>
      <p:bldP spid="48131" grpId="0" autoUpdateAnimBg="0"/>
      <p:bldP spid="4813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6962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smtClean="0"/>
              <a:t>Empirical Formula Determination</a:t>
            </a:r>
            <a:br>
              <a:rPr lang="en-US" sz="3200" smtClean="0"/>
            </a:br>
            <a:r>
              <a:rPr lang="en-US" sz="3200" smtClean="0"/>
              <a:t>(part 2)</a:t>
            </a:r>
          </a:p>
        </p:txBody>
      </p:sp>
      <p:graphicFrame>
        <p:nvGraphicFramePr>
          <p:cNvPr id="34820" name="Object 4"/>
          <p:cNvGraphicFramePr>
            <a:graphicFrameLocks noChangeAspect="1"/>
          </p:cNvGraphicFramePr>
          <p:nvPr/>
        </p:nvGraphicFramePr>
        <p:xfrm>
          <a:off x="2667000" y="1981200"/>
          <a:ext cx="3124200" cy="1030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Equation" r:id="rId4" imgW="1270000" imgH="419100" progId="Equation.DSMT4">
                  <p:embed/>
                </p:oleObj>
              </mc:Choice>
              <mc:Fallback>
                <p:oleObj name="Equation" r:id="rId4" imgW="1270000" imgH="4191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1981200"/>
                        <a:ext cx="3124200" cy="10302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1" name="Object 5"/>
          <p:cNvGraphicFramePr>
            <a:graphicFrameLocks noChangeAspect="1"/>
          </p:cNvGraphicFramePr>
          <p:nvPr/>
        </p:nvGraphicFramePr>
        <p:xfrm>
          <a:off x="2659063" y="3048000"/>
          <a:ext cx="3284537" cy="1071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Equation" r:id="rId6" imgW="1282700" imgH="419100" progId="Equation.DSMT4">
                  <p:embed/>
                </p:oleObj>
              </mc:Choice>
              <mc:Fallback>
                <p:oleObj name="Equation" r:id="rId6" imgW="1282700" imgH="4191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9063" y="3048000"/>
                        <a:ext cx="3284537" cy="1071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2" name="Object 6"/>
          <p:cNvGraphicFramePr>
            <a:graphicFrameLocks noChangeAspect="1"/>
          </p:cNvGraphicFramePr>
          <p:nvPr/>
        </p:nvGraphicFramePr>
        <p:xfrm>
          <a:off x="2667000" y="4267200"/>
          <a:ext cx="3124200" cy="109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Equation" r:id="rId8" imgW="1193800" imgH="419100" progId="Equation.DSMT4">
                  <p:embed/>
                </p:oleObj>
              </mc:Choice>
              <mc:Fallback>
                <p:oleObj name="Equation" r:id="rId8" imgW="1193800" imgH="4191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4267200"/>
                        <a:ext cx="3124200" cy="1095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609600" y="1447800"/>
            <a:ext cx="77882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Divide each value of moles by the smallest of the values.</a:t>
            </a:r>
          </a:p>
        </p:txBody>
      </p:sp>
      <p:sp>
        <p:nvSpPr>
          <p:cNvPr id="34824" name="Text Box 8"/>
          <p:cNvSpPr txBox="1">
            <a:spLocks noChangeArrowheads="1"/>
          </p:cNvSpPr>
          <p:nvPr/>
        </p:nvSpPr>
        <p:spPr bwMode="auto">
          <a:xfrm>
            <a:off x="1079500" y="2209800"/>
            <a:ext cx="1511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Carbon:</a:t>
            </a:r>
          </a:p>
        </p:txBody>
      </p:sp>
      <p:sp>
        <p:nvSpPr>
          <p:cNvPr id="34825" name="Text Box 9"/>
          <p:cNvSpPr txBox="1">
            <a:spLocks noChangeArrowheads="1"/>
          </p:cNvSpPr>
          <p:nvPr/>
        </p:nvSpPr>
        <p:spPr bwMode="auto">
          <a:xfrm>
            <a:off x="717550" y="3352800"/>
            <a:ext cx="19494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Hydrogen:</a:t>
            </a:r>
          </a:p>
        </p:txBody>
      </p:sp>
      <p:sp>
        <p:nvSpPr>
          <p:cNvPr id="34826" name="Text Box 10"/>
          <p:cNvSpPr txBox="1">
            <a:spLocks noChangeArrowheads="1"/>
          </p:cNvSpPr>
          <p:nvPr/>
        </p:nvSpPr>
        <p:spPr bwMode="auto">
          <a:xfrm>
            <a:off x="1065213" y="4572000"/>
            <a:ext cx="160178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Oxygen: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4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5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4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2" dur="5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4" grpId="0" autoUpdateAnimBg="0"/>
      <p:bldP spid="34825" grpId="0" autoUpdateAnimBg="0"/>
      <p:bldP spid="34826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6962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smtClean="0"/>
              <a:t>Empirical Formula Determination</a:t>
            </a:r>
            <a:br>
              <a:rPr lang="en-US" sz="3200" smtClean="0"/>
            </a:br>
            <a:r>
              <a:rPr lang="en-US" sz="3200" smtClean="0"/>
              <a:t>(part 3)</a:t>
            </a:r>
          </a:p>
        </p:txBody>
      </p:sp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609600" y="1295400"/>
            <a:ext cx="77882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Multiply each number by an integer to obtain all whole numbers.</a:t>
            </a:r>
          </a:p>
        </p:txBody>
      </p:sp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304800" y="2514600"/>
            <a:ext cx="24717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Carbon: 1.50</a:t>
            </a:r>
          </a:p>
        </p:txBody>
      </p:sp>
      <p:sp>
        <p:nvSpPr>
          <p:cNvPr id="35848" name="Text Box 8"/>
          <p:cNvSpPr txBox="1">
            <a:spLocks noChangeArrowheads="1"/>
          </p:cNvSpPr>
          <p:nvPr/>
        </p:nvSpPr>
        <p:spPr bwMode="auto">
          <a:xfrm>
            <a:off x="3109913" y="2514600"/>
            <a:ext cx="290988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Hydrogen: 2.50</a:t>
            </a:r>
          </a:p>
        </p:txBody>
      </p:sp>
      <p:sp>
        <p:nvSpPr>
          <p:cNvPr id="35849" name="Text Box 9"/>
          <p:cNvSpPr txBox="1">
            <a:spLocks noChangeArrowheads="1"/>
          </p:cNvSpPr>
          <p:nvPr/>
        </p:nvSpPr>
        <p:spPr bwMode="auto">
          <a:xfrm>
            <a:off x="6324600" y="2514600"/>
            <a:ext cx="25622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Oxygen: 1.00</a:t>
            </a:r>
          </a:p>
        </p:txBody>
      </p:sp>
      <p:sp>
        <p:nvSpPr>
          <p:cNvPr id="35850" name="Text Box 10"/>
          <p:cNvSpPr txBox="1">
            <a:spLocks noChangeArrowheads="1"/>
          </p:cNvSpPr>
          <p:nvPr/>
        </p:nvSpPr>
        <p:spPr bwMode="auto">
          <a:xfrm>
            <a:off x="1828800" y="2971800"/>
            <a:ext cx="11588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/>
              <a:t>x  2</a:t>
            </a:r>
            <a:r>
              <a:rPr lang="en-US"/>
              <a:t> </a:t>
            </a:r>
          </a:p>
        </p:txBody>
      </p:sp>
      <p:sp>
        <p:nvSpPr>
          <p:cNvPr id="34824" name="Line 11"/>
          <p:cNvSpPr>
            <a:spLocks noChangeShapeType="1"/>
          </p:cNvSpPr>
          <p:nvPr/>
        </p:nvSpPr>
        <p:spPr bwMode="auto">
          <a:xfrm>
            <a:off x="1828800" y="34290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5" name="Line 12"/>
          <p:cNvSpPr>
            <a:spLocks noChangeShapeType="1"/>
          </p:cNvSpPr>
          <p:nvPr/>
        </p:nvSpPr>
        <p:spPr bwMode="auto">
          <a:xfrm>
            <a:off x="5029200" y="34290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6" name="Line 13"/>
          <p:cNvSpPr>
            <a:spLocks noChangeShapeType="1"/>
          </p:cNvSpPr>
          <p:nvPr/>
        </p:nvSpPr>
        <p:spPr bwMode="auto">
          <a:xfrm>
            <a:off x="7924800" y="34290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54" name="Text Box 14"/>
          <p:cNvSpPr txBox="1">
            <a:spLocks noChangeArrowheads="1"/>
          </p:cNvSpPr>
          <p:nvPr/>
        </p:nvSpPr>
        <p:spPr bwMode="auto">
          <a:xfrm>
            <a:off x="5105400" y="2971800"/>
            <a:ext cx="11588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/>
              <a:t>x  2</a:t>
            </a:r>
            <a:r>
              <a:rPr lang="en-US"/>
              <a:t> </a:t>
            </a:r>
          </a:p>
        </p:txBody>
      </p:sp>
      <p:sp>
        <p:nvSpPr>
          <p:cNvPr id="35855" name="Text Box 15"/>
          <p:cNvSpPr txBox="1">
            <a:spLocks noChangeArrowheads="1"/>
          </p:cNvSpPr>
          <p:nvPr/>
        </p:nvSpPr>
        <p:spPr bwMode="auto">
          <a:xfrm>
            <a:off x="7985125" y="2986088"/>
            <a:ext cx="11588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/>
              <a:t>x  2</a:t>
            </a:r>
            <a:r>
              <a:rPr lang="en-US"/>
              <a:t> </a:t>
            </a:r>
          </a:p>
        </p:txBody>
      </p:sp>
      <p:sp>
        <p:nvSpPr>
          <p:cNvPr id="35856" name="Text Box 16"/>
          <p:cNvSpPr txBox="1">
            <a:spLocks noChangeArrowheads="1"/>
          </p:cNvSpPr>
          <p:nvPr/>
        </p:nvSpPr>
        <p:spPr bwMode="auto">
          <a:xfrm>
            <a:off x="2362200" y="3429000"/>
            <a:ext cx="4016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3</a:t>
            </a:r>
          </a:p>
        </p:txBody>
      </p:sp>
      <p:sp>
        <p:nvSpPr>
          <p:cNvPr id="35857" name="Text Box 17"/>
          <p:cNvSpPr txBox="1">
            <a:spLocks noChangeArrowheads="1"/>
          </p:cNvSpPr>
          <p:nvPr/>
        </p:nvSpPr>
        <p:spPr bwMode="auto">
          <a:xfrm>
            <a:off x="5638800" y="3429000"/>
            <a:ext cx="4016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5</a:t>
            </a:r>
          </a:p>
        </p:txBody>
      </p:sp>
      <p:sp>
        <p:nvSpPr>
          <p:cNvPr id="35858" name="Text Box 18"/>
          <p:cNvSpPr txBox="1">
            <a:spLocks noChangeArrowheads="1"/>
          </p:cNvSpPr>
          <p:nvPr/>
        </p:nvSpPr>
        <p:spPr bwMode="auto">
          <a:xfrm>
            <a:off x="8513763" y="3429000"/>
            <a:ext cx="4016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2</a:t>
            </a:r>
          </a:p>
        </p:txBody>
      </p:sp>
      <p:sp>
        <p:nvSpPr>
          <p:cNvPr id="35859" name="Text Box 19"/>
          <p:cNvSpPr txBox="1">
            <a:spLocks noChangeArrowheads="1"/>
          </p:cNvSpPr>
          <p:nvPr/>
        </p:nvSpPr>
        <p:spPr bwMode="auto">
          <a:xfrm>
            <a:off x="2392363" y="4129088"/>
            <a:ext cx="332263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/>
              <a:t>Empirical formula:</a:t>
            </a:r>
          </a:p>
        </p:txBody>
      </p:sp>
      <p:sp>
        <p:nvSpPr>
          <p:cNvPr id="35861" name="Text Box 21"/>
          <p:cNvSpPr txBox="1">
            <a:spLocks noChangeArrowheads="1"/>
          </p:cNvSpPr>
          <p:nvPr/>
        </p:nvSpPr>
        <p:spPr bwMode="auto">
          <a:xfrm>
            <a:off x="5791200" y="4114800"/>
            <a:ext cx="14636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/>
              <a:t>C</a:t>
            </a:r>
            <a:r>
              <a:rPr lang="en-US" sz="2800" baseline="-25000">
                <a:solidFill>
                  <a:srgbClr val="FFCCFF"/>
                </a:solidFill>
              </a:rPr>
              <a:t>3</a:t>
            </a:r>
            <a:r>
              <a:rPr lang="en-US" sz="2800"/>
              <a:t>H</a:t>
            </a:r>
            <a:r>
              <a:rPr lang="en-US" sz="2800" baseline="-25000">
                <a:solidFill>
                  <a:srgbClr val="FFCCFF"/>
                </a:solidFill>
              </a:rPr>
              <a:t>5</a:t>
            </a:r>
            <a:r>
              <a:rPr lang="en-US" sz="2800"/>
              <a:t>O</a:t>
            </a:r>
            <a:r>
              <a:rPr lang="en-US" sz="2800" baseline="-25000">
                <a:solidFill>
                  <a:srgbClr val="FFCCFF"/>
                </a:solidFill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5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2" dur="500"/>
                                        <p:tgtEl>
                                          <p:spTgt spid="35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7" dur="500"/>
                                        <p:tgtEl>
                                          <p:spTgt spid="35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2" dur="500"/>
                                        <p:tgtEl>
                                          <p:spTgt spid="35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7" dur="500"/>
                                        <p:tgtEl>
                                          <p:spTgt spid="35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2" dur="500"/>
                                        <p:tgtEl>
                                          <p:spTgt spid="35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7" dur="500"/>
                                        <p:tgtEl>
                                          <p:spTgt spid="35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5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5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7" grpId="0" autoUpdateAnimBg="0"/>
      <p:bldP spid="35848" grpId="0" autoUpdateAnimBg="0"/>
      <p:bldP spid="35849" grpId="0" autoUpdateAnimBg="0"/>
      <p:bldP spid="35850" grpId="0" autoUpdateAnimBg="0"/>
      <p:bldP spid="35854" grpId="0" autoUpdateAnimBg="0"/>
      <p:bldP spid="35855" grpId="0" autoUpdateAnimBg="0"/>
      <p:bldP spid="35856" grpId="0" autoUpdateAnimBg="0"/>
      <p:bldP spid="35857" grpId="0" autoUpdateAnimBg="0"/>
      <p:bldP spid="35858" grpId="0" autoUpdateAnimBg="0"/>
      <p:bldP spid="35859" grpId="0" autoUpdateAnimBg="0"/>
      <p:bldP spid="35861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7724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u="sng" smtClean="0"/>
              <a:t>Finding the Molecular Formula</a:t>
            </a:r>
          </a:p>
        </p:txBody>
      </p:sp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517525" y="762000"/>
            <a:ext cx="786447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The empirical formula for adipic acid is C</a:t>
            </a:r>
            <a:r>
              <a:rPr lang="en-US" sz="2800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3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H</a:t>
            </a:r>
            <a:r>
              <a:rPr lang="en-US" sz="2800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5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O</a:t>
            </a:r>
            <a:r>
              <a:rPr lang="en-US" sz="2800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2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. The molecular mass of adipic acid is 146 g/mol. What is the molecular formula of adipic acid?</a:t>
            </a:r>
          </a:p>
        </p:txBody>
      </p:sp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914400" y="2590800"/>
            <a:ext cx="71024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1. Find the formula mass of C</a:t>
            </a:r>
            <a:r>
              <a:rPr lang="en-US" sz="2800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3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H</a:t>
            </a:r>
            <a:r>
              <a:rPr lang="en-US" sz="2800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5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O</a:t>
            </a:r>
            <a:r>
              <a:rPr lang="en-US" sz="2800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2</a:t>
            </a:r>
            <a:endParaRPr lang="en-US" sz="2800">
              <a:effectLst>
                <a:outerShdw blurRad="38100" dist="38100" dir="2700000" algn="tl">
                  <a:srgbClr val="000000"/>
                </a:outerShdw>
              </a:effectLst>
              <a:latin typeface="Comic Sans MS" pitchFamily="1" charset="0"/>
            </a:endParaRPr>
          </a:p>
        </p:txBody>
      </p:sp>
      <p:sp>
        <p:nvSpPr>
          <p:cNvPr id="36870" name="Text Box 6"/>
          <p:cNvSpPr txBox="1">
            <a:spLocks noChangeArrowheads="1"/>
          </p:cNvSpPr>
          <p:nvPr/>
        </p:nvSpPr>
        <p:spPr bwMode="auto">
          <a:xfrm>
            <a:off x="685800" y="3505200"/>
            <a:ext cx="7848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3(12.01 g) + 5(1.01) + 2(16.00) = 73.08 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5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8" grpId="0" autoUpdateAnimBg="0"/>
      <p:bldP spid="36869" grpId="0" autoUpdateAnimBg="0"/>
      <p:bldP spid="36870" grpId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7724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u="sng" smtClean="0"/>
              <a:t>Finding the Molecular Formula</a:t>
            </a:r>
          </a:p>
        </p:txBody>
      </p:sp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517525" y="762000"/>
            <a:ext cx="786447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The empirical formula for adipic acid is C</a:t>
            </a:r>
            <a:r>
              <a:rPr lang="en-US" sz="2800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3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H</a:t>
            </a:r>
            <a:r>
              <a:rPr lang="en-US" sz="2800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5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O</a:t>
            </a:r>
            <a:r>
              <a:rPr lang="en-US" sz="2800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2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. The molecular mass of adipic acid is 146 g/mol. What is the molecular formula of adipic acid?</a:t>
            </a:r>
          </a:p>
        </p:txBody>
      </p:sp>
      <p:sp>
        <p:nvSpPr>
          <p:cNvPr id="41989" name="Text Box 5"/>
          <p:cNvSpPr txBox="1">
            <a:spLocks noChangeArrowheads="1"/>
          </p:cNvSpPr>
          <p:nvPr/>
        </p:nvSpPr>
        <p:spPr bwMode="auto">
          <a:xfrm>
            <a:off x="685800" y="3505200"/>
            <a:ext cx="7848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3(12.01 g) + 5(1.01) + 2(16.00) = 73.08 g</a:t>
            </a:r>
          </a:p>
        </p:txBody>
      </p:sp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838200" y="2514600"/>
            <a:ext cx="710247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2. Divide the molecular mass by the mass given by the emipirical formula.</a:t>
            </a:r>
          </a:p>
        </p:txBody>
      </p:sp>
      <p:graphicFrame>
        <p:nvGraphicFramePr>
          <p:cNvPr id="41991" name="Object 7"/>
          <p:cNvGraphicFramePr>
            <a:graphicFrameLocks noChangeAspect="1"/>
          </p:cNvGraphicFramePr>
          <p:nvPr/>
        </p:nvGraphicFramePr>
        <p:xfrm>
          <a:off x="914400" y="4191000"/>
          <a:ext cx="1600200" cy="1239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Equation" r:id="rId4" imgW="507780" imgH="393529" progId="Equation.DSMT4">
                  <p:embed/>
                </p:oleObj>
              </mc:Choice>
              <mc:Fallback>
                <p:oleObj name="Equation" r:id="rId4" imgW="507780" imgH="393529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4191000"/>
                        <a:ext cx="1600200" cy="12398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" dur="500"/>
                                        <p:tgtEl>
                                          <p:spTgt spid="419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autoUpdateAnimBg="0"/>
      <p:bldP spid="41989" grpId="0" autoUpdateAnimBg="0"/>
      <p:bldP spid="41990" grpId="0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7724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u="sng" smtClean="0"/>
              <a:t>Finding the Molecular Formula</a:t>
            </a:r>
          </a:p>
        </p:txBody>
      </p:sp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517525" y="762000"/>
            <a:ext cx="786447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The empirical formula for adipic acid is C</a:t>
            </a:r>
            <a:r>
              <a:rPr lang="en-US" sz="2800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3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H</a:t>
            </a:r>
            <a:r>
              <a:rPr lang="en-US" sz="2800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5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O</a:t>
            </a:r>
            <a:r>
              <a:rPr lang="en-US" sz="2800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2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. The molecular mass of adipic acid is 146 g/mol. What is the molecular formula of adipic acid?</a:t>
            </a:r>
          </a:p>
        </p:txBody>
      </p:sp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685800" y="3505200"/>
            <a:ext cx="7848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3(12.01 g) + 5(1.01) + 2(16.00) = 73.08 g</a:t>
            </a:r>
          </a:p>
        </p:txBody>
      </p:sp>
      <p:graphicFrame>
        <p:nvGraphicFramePr>
          <p:cNvPr id="43015" name="Object 7"/>
          <p:cNvGraphicFramePr>
            <a:graphicFrameLocks noChangeAspect="1"/>
          </p:cNvGraphicFramePr>
          <p:nvPr/>
        </p:nvGraphicFramePr>
        <p:xfrm>
          <a:off x="914400" y="4191000"/>
          <a:ext cx="1600200" cy="1239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name="Equation" r:id="rId4" imgW="507780" imgH="393529" progId="Equation.DSMT4">
                  <p:embed/>
                </p:oleObj>
              </mc:Choice>
              <mc:Fallback>
                <p:oleObj name="Equation" r:id="rId4" imgW="507780" imgH="393529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4191000"/>
                        <a:ext cx="1600200" cy="12398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16" name="Text Box 8"/>
          <p:cNvSpPr txBox="1">
            <a:spLocks noChangeArrowheads="1"/>
          </p:cNvSpPr>
          <p:nvPr/>
        </p:nvSpPr>
        <p:spPr bwMode="auto">
          <a:xfrm>
            <a:off x="914400" y="2590800"/>
            <a:ext cx="7620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3. Multiply the empirical formula by this number to get the molecular formula.</a:t>
            </a:r>
          </a:p>
        </p:txBody>
      </p:sp>
      <p:sp>
        <p:nvSpPr>
          <p:cNvPr id="43017" name="Text Box 9"/>
          <p:cNvSpPr txBox="1">
            <a:spLocks noChangeArrowheads="1"/>
          </p:cNvSpPr>
          <p:nvPr/>
        </p:nvSpPr>
        <p:spPr bwMode="auto">
          <a:xfrm>
            <a:off x="3124200" y="4495800"/>
            <a:ext cx="3124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(C</a:t>
            </a:r>
            <a:r>
              <a:rPr lang="en-US" sz="3200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3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H</a:t>
            </a:r>
            <a:r>
              <a:rPr lang="en-US" sz="3200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5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O</a:t>
            </a:r>
            <a:r>
              <a:rPr lang="en-US" sz="3200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2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) x 2 =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 </a:t>
            </a:r>
            <a:endParaRPr lang="en-US" sz="2800" baseline="-25000">
              <a:effectLst>
                <a:outerShdw blurRad="38100" dist="38100" dir="2700000" algn="tl">
                  <a:srgbClr val="000000"/>
                </a:outerShdw>
              </a:effectLst>
              <a:latin typeface="Comic Sans MS" pitchFamily="1" charset="0"/>
            </a:endParaRPr>
          </a:p>
        </p:txBody>
      </p:sp>
      <p:sp>
        <p:nvSpPr>
          <p:cNvPr id="43018" name="Text Box 10"/>
          <p:cNvSpPr txBox="1">
            <a:spLocks noChangeArrowheads="1"/>
          </p:cNvSpPr>
          <p:nvPr/>
        </p:nvSpPr>
        <p:spPr bwMode="auto">
          <a:xfrm>
            <a:off x="6248400" y="4495800"/>
            <a:ext cx="23780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2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C</a:t>
            </a:r>
            <a:r>
              <a:rPr lang="en-US" sz="3200" baseline="-2500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6</a:t>
            </a:r>
            <a:r>
              <a:rPr lang="en-US" sz="32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H</a:t>
            </a:r>
            <a:r>
              <a:rPr lang="en-US" sz="3200" baseline="-2500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10</a:t>
            </a:r>
            <a:r>
              <a:rPr lang="en-US" sz="32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O</a:t>
            </a:r>
            <a:r>
              <a:rPr lang="en-US" sz="3200" baseline="-2500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3" dur="500"/>
                                        <p:tgtEl>
                                          <p:spTgt spid="43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3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3" dur="500"/>
                                        <p:tgtEl>
                                          <p:spTgt spid="43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autoUpdateAnimBg="0"/>
      <p:bldP spid="43013" grpId="0" autoUpdateAnimBg="0"/>
      <p:bldP spid="43016" grpId="0" autoUpdateAnimBg="0"/>
      <p:bldP spid="43017" grpId="0" autoUpdateAnimBg="0"/>
      <p:bldP spid="43018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28600"/>
            <a:ext cx="77724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Predicting Ionic Charges</a:t>
            </a:r>
          </a:p>
        </p:txBody>
      </p:sp>
      <p:pic>
        <p:nvPicPr>
          <p:cNvPr id="10243" name="Picture 3" descr="periodi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362200"/>
            <a:ext cx="8137525" cy="338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990600" y="1066800"/>
            <a:ext cx="16843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u="sng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Group 2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:</a:t>
            </a:r>
          </a:p>
        </p:txBody>
      </p:sp>
      <p:sp>
        <p:nvSpPr>
          <p:cNvPr id="11269" name="Line 5"/>
          <p:cNvSpPr>
            <a:spLocks noChangeShapeType="1"/>
          </p:cNvSpPr>
          <p:nvPr/>
        </p:nvSpPr>
        <p:spPr bwMode="auto">
          <a:xfrm>
            <a:off x="1447800" y="1524000"/>
            <a:ext cx="0" cy="1371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2743200" y="1066800"/>
            <a:ext cx="60674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Loses 2 electrons to form </a:t>
            </a:r>
            <a:r>
              <a:rPr lang="en-US" sz="28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2+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 ions</a:t>
            </a:r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1600200" y="1600200"/>
            <a:ext cx="9017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Be</a:t>
            </a:r>
            <a:r>
              <a:rPr lang="en-US" sz="2800" baseline="30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2+</a:t>
            </a:r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2743200" y="1600200"/>
            <a:ext cx="9826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Mg</a:t>
            </a:r>
            <a:r>
              <a:rPr lang="en-US" sz="2800" baseline="30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2+</a:t>
            </a:r>
          </a:p>
        </p:txBody>
      </p:sp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3962400" y="1600200"/>
            <a:ext cx="8969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Ca</a:t>
            </a:r>
            <a:r>
              <a:rPr lang="en-US" sz="2800" baseline="30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2+</a:t>
            </a:r>
          </a:p>
        </p:txBody>
      </p:sp>
      <p:sp>
        <p:nvSpPr>
          <p:cNvPr id="11274" name="Text Box 10"/>
          <p:cNvSpPr txBox="1">
            <a:spLocks noChangeArrowheads="1"/>
          </p:cNvSpPr>
          <p:nvPr/>
        </p:nvSpPr>
        <p:spPr bwMode="auto">
          <a:xfrm>
            <a:off x="5105400" y="1614488"/>
            <a:ext cx="89693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Sr</a:t>
            </a:r>
            <a:r>
              <a:rPr lang="en-US" sz="2800" baseline="30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2+</a:t>
            </a:r>
          </a:p>
        </p:txBody>
      </p:sp>
      <p:sp>
        <p:nvSpPr>
          <p:cNvPr id="11275" name="Text Box 11"/>
          <p:cNvSpPr txBox="1">
            <a:spLocks noChangeArrowheads="1"/>
          </p:cNvSpPr>
          <p:nvPr/>
        </p:nvSpPr>
        <p:spPr bwMode="auto">
          <a:xfrm>
            <a:off x="6324600" y="1600200"/>
            <a:ext cx="9001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Ba</a:t>
            </a:r>
            <a:r>
              <a:rPr lang="en-US" sz="2800" baseline="30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2+</a:t>
            </a:r>
          </a:p>
        </p:txBody>
      </p:sp>
      <p:sp>
        <p:nvSpPr>
          <p:cNvPr id="11276" name="Rectangle 12"/>
          <p:cNvSpPr>
            <a:spLocks noChangeArrowheads="1"/>
          </p:cNvSpPr>
          <p:nvPr/>
        </p:nvSpPr>
        <p:spPr bwMode="auto">
          <a:xfrm>
            <a:off x="1219200" y="2971800"/>
            <a:ext cx="457200" cy="25908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autoUpdateAnimBg="0"/>
      <p:bldP spid="11269" grpId="0" animBg="1"/>
      <p:bldP spid="11270" grpId="0" autoUpdateAnimBg="0"/>
      <p:bldP spid="11271" grpId="0" autoUpdateAnimBg="0"/>
      <p:bldP spid="11272" grpId="0" autoUpdateAnimBg="0"/>
      <p:bldP spid="11273" grpId="0" autoUpdateAnimBg="0"/>
      <p:bldP spid="11274" grpId="0" autoUpdateAnimBg="0"/>
      <p:bldP spid="11275" grpId="0" autoUpdateAnimBg="0"/>
      <p:bldP spid="1127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28600"/>
            <a:ext cx="77724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Predicting Ionic Charges</a:t>
            </a:r>
          </a:p>
        </p:txBody>
      </p:sp>
      <p:pic>
        <p:nvPicPr>
          <p:cNvPr id="11267" name="Picture 3" descr="periodi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362200"/>
            <a:ext cx="8137525" cy="338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5105400" y="838200"/>
            <a:ext cx="19018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u="sng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Group 13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:</a:t>
            </a:r>
          </a:p>
        </p:txBody>
      </p:sp>
      <p:sp>
        <p:nvSpPr>
          <p:cNvPr id="12293" name="Line 5"/>
          <p:cNvSpPr>
            <a:spLocks noChangeShapeType="1"/>
          </p:cNvSpPr>
          <p:nvPr/>
        </p:nvSpPr>
        <p:spPr bwMode="auto">
          <a:xfrm>
            <a:off x="6172200" y="1371600"/>
            <a:ext cx="0" cy="1600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5105400" y="838200"/>
            <a:ext cx="36576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             Loses 3 </a:t>
            </a:r>
          </a:p>
          <a:p>
            <a:pPr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electrons to form </a:t>
            </a:r>
          </a:p>
          <a:p>
            <a:pPr>
              <a:defRPr/>
            </a:pPr>
            <a:r>
              <a:rPr lang="en-US" sz="28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3+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 ions</a:t>
            </a: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1066800" y="1219200"/>
            <a:ext cx="7032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B</a:t>
            </a:r>
            <a:r>
              <a:rPr lang="en-US" sz="2800" baseline="30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3+</a:t>
            </a: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2057400" y="1219200"/>
            <a:ext cx="8366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Al</a:t>
            </a:r>
            <a:r>
              <a:rPr lang="en-US" sz="2800" baseline="30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3+</a:t>
            </a:r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3124200" y="1219200"/>
            <a:ext cx="9175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Ga</a:t>
            </a:r>
            <a:r>
              <a:rPr lang="en-US" sz="2800" baseline="30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3+</a:t>
            </a:r>
          </a:p>
        </p:txBody>
      </p:sp>
      <p:sp>
        <p:nvSpPr>
          <p:cNvPr id="12300" name="Rectangle 12"/>
          <p:cNvSpPr>
            <a:spLocks noChangeArrowheads="1"/>
          </p:cNvSpPr>
          <p:nvPr/>
        </p:nvSpPr>
        <p:spPr bwMode="auto">
          <a:xfrm>
            <a:off x="5943600" y="2971800"/>
            <a:ext cx="457200" cy="21336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autoUpdateAnimBg="0"/>
      <p:bldP spid="12293" grpId="0" animBg="1"/>
      <p:bldP spid="12294" grpId="0" autoUpdateAnimBg="0"/>
      <p:bldP spid="12295" grpId="0" autoUpdateAnimBg="0"/>
      <p:bldP spid="12296" grpId="0" autoUpdateAnimBg="0"/>
      <p:bldP spid="12297" grpId="0" autoUpdateAnimBg="0"/>
      <p:bldP spid="1230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28600"/>
            <a:ext cx="77724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Predicting Ionic Charges</a:t>
            </a:r>
          </a:p>
        </p:txBody>
      </p:sp>
      <p:pic>
        <p:nvPicPr>
          <p:cNvPr id="12291" name="Picture 3" descr="periodi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362200"/>
            <a:ext cx="8137525" cy="338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5105400" y="838200"/>
            <a:ext cx="19018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u="sng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Group 14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:</a:t>
            </a:r>
          </a:p>
        </p:txBody>
      </p:sp>
      <p:sp>
        <p:nvSpPr>
          <p:cNvPr id="13317" name="Line 5"/>
          <p:cNvSpPr>
            <a:spLocks noChangeShapeType="1"/>
          </p:cNvSpPr>
          <p:nvPr/>
        </p:nvSpPr>
        <p:spPr bwMode="auto">
          <a:xfrm>
            <a:off x="6172200" y="1371600"/>
            <a:ext cx="457200" cy="1600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5105400" y="838200"/>
            <a:ext cx="36576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             Lose 4 </a:t>
            </a:r>
          </a:p>
          <a:p>
            <a:pPr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electrons or gain </a:t>
            </a:r>
          </a:p>
          <a:p>
            <a:pPr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4 electrons?</a:t>
            </a: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533400" y="914400"/>
            <a:ext cx="42672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Neither! 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Group 13 elements rarely form ions.</a:t>
            </a:r>
            <a:endParaRPr lang="en-US" sz="2800" baseline="30000">
              <a:effectLst>
                <a:outerShdw blurRad="38100" dist="38100" dir="2700000" algn="tl">
                  <a:srgbClr val="000000"/>
                </a:outerShdw>
              </a:effectLst>
              <a:latin typeface="Comic Sans MS" pitchFamily="1" charset="0"/>
            </a:endParaRPr>
          </a:p>
        </p:txBody>
      </p:sp>
      <p:sp>
        <p:nvSpPr>
          <p:cNvPr id="13322" name="Rectangle 10"/>
          <p:cNvSpPr>
            <a:spLocks noChangeArrowheads="1"/>
          </p:cNvSpPr>
          <p:nvPr/>
        </p:nvSpPr>
        <p:spPr bwMode="auto">
          <a:xfrm>
            <a:off x="6400800" y="2971800"/>
            <a:ext cx="457200" cy="21336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 autoUpdateAnimBg="0"/>
      <p:bldP spid="13317" grpId="0" animBg="1"/>
      <p:bldP spid="13318" grpId="0" autoUpdateAnimBg="0"/>
      <p:bldP spid="13319" grpId="0" autoUpdateAnimBg="0"/>
      <p:bldP spid="133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76200"/>
            <a:ext cx="77724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Predicting Ionic Charges</a:t>
            </a:r>
          </a:p>
        </p:txBody>
      </p:sp>
      <p:pic>
        <p:nvPicPr>
          <p:cNvPr id="13315" name="Picture 3" descr="periodi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362200"/>
            <a:ext cx="8137525" cy="338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5105400" y="838200"/>
            <a:ext cx="19018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u="sng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Group 15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:</a:t>
            </a:r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>
            <a:off x="6172200" y="1371600"/>
            <a:ext cx="838200" cy="1676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5105400" y="838200"/>
            <a:ext cx="36576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             Gains 3 </a:t>
            </a:r>
          </a:p>
          <a:p>
            <a:pPr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electrons to form </a:t>
            </a:r>
          </a:p>
          <a:p>
            <a:pPr>
              <a:defRPr/>
            </a:pPr>
            <a:r>
              <a:rPr lang="en-US" sz="28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3-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 ions</a:t>
            </a:r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1898650" y="776288"/>
            <a:ext cx="7683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N</a:t>
            </a:r>
            <a:r>
              <a:rPr lang="en-US" sz="2800" baseline="30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3-</a:t>
            </a:r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1998663" y="1295400"/>
            <a:ext cx="6683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P</a:t>
            </a:r>
            <a:r>
              <a:rPr lang="en-US" sz="2800" baseline="30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3-</a:t>
            </a: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1752600" y="1752600"/>
            <a:ext cx="9128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As</a:t>
            </a:r>
            <a:r>
              <a:rPr lang="en-US" sz="2800" baseline="30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3-</a:t>
            </a:r>
          </a:p>
        </p:txBody>
      </p:sp>
      <p:sp>
        <p:nvSpPr>
          <p:cNvPr id="14346" name="Rectangle 10"/>
          <p:cNvSpPr>
            <a:spLocks noChangeArrowheads="1"/>
          </p:cNvSpPr>
          <p:nvPr/>
        </p:nvSpPr>
        <p:spPr bwMode="auto">
          <a:xfrm>
            <a:off x="6781800" y="2971800"/>
            <a:ext cx="457200" cy="21336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7" name="Text Box 11"/>
          <p:cNvSpPr txBox="1">
            <a:spLocks noChangeArrowheads="1"/>
          </p:cNvSpPr>
          <p:nvPr/>
        </p:nvSpPr>
        <p:spPr bwMode="auto">
          <a:xfrm>
            <a:off x="2743200" y="762000"/>
            <a:ext cx="1241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>
                <a:solidFill>
                  <a:srgbClr val="FFCCFF"/>
                </a:solidFill>
              </a:rPr>
              <a:t>Nitride</a:t>
            </a:r>
          </a:p>
        </p:txBody>
      </p:sp>
      <p:sp>
        <p:nvSpPr>
          <p:cNvPr id="14348" name="Text Box 12"/>
          <p:cNvSpPr txBox="1">
            <a:spLocks noChangeArrowheads="1"/>
          </p:cNvSpPr>
          <p:nvPr/>
        </p:nvSpPr>
        <p:spPr bwMode="auto">
          <a:xfrm>
            <a:off x="2738438" y="1295400"/>
            <a:ext cx="16049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>
                <a:solidFill>
                  <a:srgbClr val="FFCCFF"/>
                </a:solidFill>
              </a:rPr>
              <a:t>Phosphide</a:t>
            </a:r>
          </a:p>
        </p:txBody>
      </p:sp>
      <p:sp>
        <p:nvSpPr>
          <p:cNvPr id="14349" name="Text Box 13"/>
          <p:cNvSpPr txBox="1">
            <a:spLocks noChangeArrowheads="1"/>
          </p:cNvSpPr>
          <p:nvPr/>
        </p:nvSpPr>
        <p:spPr bwMode="auto">
          <a:xfrm>
            <a:off x="2743200" y="1752600"/>
            <a:ext cx="1465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>
                <a:solidFill>
                  <a:srgbClr val="FFCCFF"/>
                </a:solidFill>
              </a:rPr>
              <a:t>Arsenide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autoUpdateAnimBg="0"/>
      <p:bldP spid="14341" grpId="0" animBg="1"/>
      <p:bldP spid="14342" grpId="0" autoUpdateAnimBg="0"/>
      <p:bldP spid="14343" grpId="0" autoUpdateAnimBg="0"/>
      <p:bldP spid="14344" grpId="0" autoUpdateAnimBg="0"/>
      <p:bldP spid="14345" grpId="0" autoUpdateAnimBg="0"/>
      <p:bldP spid="14346" grpId="0" animBg="1"/>
      <p:bldP spid="14347" grpId="0" autoUpdateAnimBg="0"/>
      <p:bldP spid="14348" grpId="0" autoUpdateAnimBg="0"/>
      <p:bldP spid="14349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76200"/>
            <a:ext cx="77724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Predicting Ionic Charges</a:t>
            </a:r>
          </a:p>
        </p:txBody>
      </p:sp>
      <p:pic>
        <p:nvPicPr>
          <p:cNvPr id="14339" name="Picture 3" descr="periodi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362200"/>
            <a:ext cx="8137525" cy="338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5105400" y="838200"/>
            <a:ext cx="19018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u="sng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Group 16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:</a:t>
            </a:r>
          </a:p>
        </p:txBody>
      </p:sp>
      <p:sp>
        <p:nvSpPr>
          <p:cNvPr id="15365" name="Line 5"/>
          <p:cNvSpPr>
            <a:spLocks noChangeShapeType="1"/>
          </p:cNvSpPr>
          <p:nvPr/>
        </p:nvSpPr>
        <p:spPr bwMode="auto">
          <a:xfrm>
            <a:off x="6172200" y="1371600"/>
            <a:ext cx="1295400" cy="1600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5105400" y="836613"/>
            <a:ext cx="3657600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             Gains 2 </a:t>
            </a:r>
          </a:p>
          <a:p>
            <a:pPr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electrons to form </a:t>
            </a:r>
          </a:p>
          <a:p>
            <a:pPr>
              <a:defRPr/>
            </a:pPr>
            <a:r>
              <a:rPr lang="en-US" sz="28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2-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 ions</a:t>
            </a: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1898650" y="776288"/>
            <a:ext cx="76358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O</a:t>
            </a:r>
            <a:r>
              <a:rPr lang="en-US" sz="2800" baseline="30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2-</a:t>
            </a:r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1998663" y="1295400"/>
            <a:ext cx="72548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S</a:t>
            </a:r>
            <a:r>
              <a:rPr lang="en-US" sz="2800" baseline="30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2-</a:t>
            </a:r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1752600" y="1752600"/>
            <a:ext cx="9239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Se</a:t>
            </a:r>
            <a:r>
              <a:rPr lang="en-US" sz="2800" baseline="30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2-</a:t>
            </a:r>
          </a:p>
        </p:txBody>
      </p:sp>
      <p:sp>
        <p:nvSpPr>
          <p:cNvPr id="15370" name="Rectangle 10"/>
          <p:cNvSpPr>
            <a:spLocks noChangeArrowheads="1"/>
          </p:cNvSpPr>
          <p:nvPr/>
        </p:nvSpPr>
        <p:spPr bwMode="auto">
          <a:xfrm>
            <a:off x="7239000" y="2971800"/>
            <a:ext cx="457200" cy="21336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2743200" y="762000"/>
            <a:ext cx="1041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>
                <a:solidFill>
                  <a:srgbClr val="FFCCFF"/>
                </a:solidFill>
              </a:rPr>
              <a:t>Oxide</a:t>
            </a:r>
          </a:p>
        </p:txBody>
      </p:sp>
      <p:sp>
        <p:nvSpPr>
          <p:cNvPr id="15372" name="Text Box 12"/>
          <p:cNvSpPr txBox="1">
            <a:spLocks noChangeArrowheads="1"/>
          </p:cNvSpPr>
          <p:nvPr/>
        </p:nvSpPr>
        <p:spPr bwMode="auto">
          <a:xfrm>
            <a:off x="2738438" y="1295400"/>
            <a:ext cx="1228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>
                <a:solidFill>
                  <a:srgbClr val="FFCCFF"/>
                </a:solidFill>
              </a:rPr>
              <a:t>Sulfide</a:t>
            </a:r>
          </a:p>
        </p:txBody>
      </p:sp>
      <p:sp>
        <p:nvSpPr>
          <p:cNvPr id="15373" name="Text Box 13"/>
          <p:cNvSpPr txBox="1">
            <a:spLocks noChangeArrowheads="1"/>
          </p:cNvSpPr>
          <p:nvPr/>
        </p:nvSpPr>
        <p:spPr bwMode="auto">
          <a:xfrm>
            <a:off x="2743200" y="1752600"/>
            <a:ext cx="14144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>
                <a:solidFill>
                  <a:srgbClr val="FFCCFF"/>
                </a:solidFill>
              </a:rPr>
              <a:t>Selenide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autoUpdateAnimBg="0"/>
      <p:bldP spid="15365" grpId="0" animBg="1"/>
      <p:bldP spid="15366" grpId="0" autoUpdateAnimBg="0"/>
      <p:bldP spid="15367" grpId="0" autoUpdateAnimBg="0"/>
      <p:bldP spid="15368" grpId="0" autoUpdateAnimBg="0"/>
      <p:bldP spid="15369" grpId="0" autoUpdateAnimBg="0"/>
      <p:bldP spid="15370" grpId="0" animBg="1"/>
      <p:bldP spid="15371" grpId="0" autoUpdateAnimBg="0"/>
      <p:bldP spid="15372" grpId="0" autoUpdateAnimBg="0"/>
      <p:bldP spid="15373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76200"/>
            <a:ext cx="77724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Predicting Ionic Charges</a:t>
            </a:r>
          </a:p>
        </p:txBody>
      </p:sp>
      <p:pic>
        <p:nvPicPr>
          <p:cNvPr id="15363" name="Picture 3" descr="periodi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362200"/>
            <a:ext cx="8137525" cy="338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5105400" y="838200"/>
            <a:ext cx="19018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u="sng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Group 17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:</a:t>
            </a:r>
          </a:p>
        </p:txBody>
      </p:sp>
      <p:sp>
        <p:nvSpPr>
          <p:cNvPr id="16389" name="Line 5"/>
          <p:cNvSpPr>
            <a:spLocks noChangeShapeType="1"/>
          </p:cNvSpPr>
          <p:nvPr/>
        </p:nvSpPr>
        <p:spPr bwMode="auto">
          <a:xfrm>
            <a:off x="6172200" y="1371600"/>
            <a:ext cx="1828800" cy="1600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5105400" y="838200"/>
            <a:ext cx="36576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             Gains 1 </a:t>
            </a:r>
          </a:p>
          <a:p>
            <a:pPr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electron to form </a:t>
            </a:r>
          </a:p>
          <a:p>
            <a:pPr>
              <a:defRPr/>
            </a:pPr>
            <a:r>
              <a:rPr lang="en-US" sz="28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1-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 ions</a:t>
            </a: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381000" y="762000"/>
            <a:ext cx="6953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F</a:t>
            </a:r>
            <a:r>
              <a:rPr lang="en-US" sz="2800" baseline="30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1-</a:t>
            </a: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304800" y="1447800"/>
            <a:ext cx="7969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Cl</a:t>
            </a:r>
            <a:r>
              <a:rPr lang="en-US" sz="2800" baseline="30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1-</a:t>
            </a:r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2667000" y="762000"/>
            <a:ext cx="8747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Br</a:t>
            </a:r>
            <a:r>
              <a:rPr lang="en-US" sz="2800" baseline="30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1-</a:t>
            </a:r>
          </a:p>
        </p:txBody>
      </p:sp>
      <p:sp>
        <p:nvSpPr>
          <p:cNvPr id="16394" name="Rectangle 10"/>
          <p:cNvSpPr>
            <a:spLocks noChangeArrowheads="1"/>
          </p:cNvSpPr>
          <p:nvPr/>
        </p:nvSpPr>
        <p:spPr bwMode="auto">
          <a:xfrm>
            <a:off x="7696200" y="2971800"/>
            <a:ext cx="381000" cy="21336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5" name="Text Box 11"/>
          <p:cNvSpPr txBox="1">
            <a:spLocks noChangeArrowheads="1"/>
          </p:cNvSpPr>
          <p:nvPr/>
        </p:nvSpPr>
        <p:spPr bwMode="auto">
          <a:xfrm>
            <a:off x="914400" y="762000"/>
            <a:ext cx="13541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>
                <a:solidFill>
                  <a:srgbClr val="FFCCFF"/>
                </a:solidFill>
              </a:rPr>
              <a:t>Fluoride</a:t>
            </a:r>
          </a:p>
        </p:txBody>
      </p:sp>
      <p:sp>
        <p:nvSpPr>
          <p:cNvPr id="16396" name="Text Box 12"/>
          <p:cNvSpPr txBox="1">
            <a:spLocks noChangeArrowheads="1"/>
          </p:cNvSpPr>
          <p:nvPr/>
        </p:nvSpPr>
        <p:spPr bwMode="auto">
          <a:xfrm>
            <a:off x="914400" y="1447800"/>
            <a:ext cx="1374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>
                <a:solidFill>
                  <a:srgbClr val="FFCCFF"/>
                </a:solidFill>
              </a:rPr>
              <a:t>Chloride</a:t>
            </a:r>
          </a:p>
        </p:txBody>
      </p:sp>
      <p:sp>
        <p:nvSpPr>
          <p:cNvPr id="16397" name="Text Box 13"/>
          <p:cNvSpPr txBox="1">
            <a:spLocks noChangeArrowheads="1"/>
          </p:cNvSpPr>
          <p:nvPr/>
        </p:nvSpPr>
        <p:spPr bwMode="auto">
          <a:xfrm>
            <a:off x="3429000" y="762000"/>
            <a:ext cx="13541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>
                <a:solidFill>
                  <a:srgbClr val="FFCCFF"/>
                </a:solidFill>
              </a:rPr>
              <a:t>Bromide</a:t>
            </a:r>
          </a:p>
        </p:txBody>
      </p:sp>
      <p:sp>
        <p:nvSpPr>
          <p:cNvPr id="16399" name="Text Box 15"/>
          <p:cNvSpPr txBox="1">
            <a:spLocks noChangeArrowheads="1"/>
          </p:cNvSpPr>
          <p:nvPr/>
        </p:nvSpPr>
        <p:spPr bwMode="auto">
          <a:xfrm>
            <a:off x="2667000" y="1447800"/>
            <a:ext cx="6731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I</a:t>
            </a:r>
            <a:r>
              <a:rPr lang="en-US" sz="2800" baseline="30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1-</a:t>
            </a:r>
          </a:p>
        </p:txBody>
      </p:sp>
      <p:sp>
        <p:nvSpPr>
          <p:cNvPr id="16400" name="Text Box 16"/>
          <p:cNvSpPr txBox="1">
            <a:spLocks noChangeArrowheads="1"/>
          </p:cNvSpPr>
          <p:nvPr/>
        </p:nvSpPr>
        <p:spPr bwMode="auto">
          <a:xfrm>
            <a:off x="3352800" y="1447800"/>
            <a:ext cx="1125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>
                <a:solidFill>
                  <a:srgbClr val="FFCCFF"/>
                </a:solidFill>
              </a:rPr>
              <a:t>Iodide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63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16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 autoUpdateAnimBg="0"/>
      <p:bldP spid="16389" grpId="0" animBg="1"/>
      <p:bldP spid="16390" grpId="0" autoUpdateAnimBg="0"/>
      <p:bldP spid="16391" grpId="0" autoUpdateAnimBg="0"/>
      <p:bldP spid="16392" grpId="0" autoUpdateAnimBg="0"/>
      <p:bldP spid="16393" grpId="0" autoUpdateAnimBg="0"/>
      <p:bldP spid="16394" grpId="0" animBg="1"/>
      <p:bldP spid="16395" grpId="0" autoUpdateAnimBg="0"/>
      <p:bldP spid="16396" grpId="0" autoUpdateAnimBg="0"/>
      <p:bldP spid="16397" grpId="0" autoUpdateAnimBg="0"/>
      <p:bldP spid="16399" grpId="0" autoUpdateAnimBg="0"/>
      <p:bldP spid="16400" grpId="0" autoUpdateAnimBg="0"/>
    </p:bldLst>
  </p:timing>
</p:sld>
</file>

<file path=ppt/theme/theme1.xml><?xml version="1.0" encoding="utf-8"?>
<a:theme xmlns:a="http://schemas.openxmlformats.org/drawingml/2006/main" name="chemistry">
  <a:themeElements>
    <a:clrScheme name="chemistry 8">
      <a:dk1>
        <a:srgbClr val="808080"/>
      </a:dk1>
      <a:lt1>
        <a:srgbClr val="FFFFFF"/>
      </a:lt1>
      <a:dk2>
        <a:srgbClr val="3366FF"/>
      </a:dk2>
      <a:lt2>
        <a:srgbClr val="FFFFFF"/>
      </a:lt2>
      <a:accent1>
        <a:srgbClr val="FFFF00"/>
      </a:accent1>
      <a:accent2>
        <a:srgbClr val="3333CC"/>
      </a:accent2>
      <a:accent3>
        <a:srgbClr val="ADB8FF"/>
      </a:accent3>
      <a:accent4>
        <a:srgbClr val="DADADA"/>
      </a:accent4>
      <a:accent5>
        <a:srgbClr val="FFFFAA"/>
      </a:accent5>
      <a:accent6>
        <a:srgbClr val="2D2DB9"/>
      </a:accent6>
      <a:hlink>
        <a:srgbClr val="CCCCFF"/>
      </a:hlink>
      <a:folHlink>
        <a:srgbClr val="B2B2B2"/>
      </a:folHlink>
    </a:clrScheme>
    <a:fontScheme name="chemistry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1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1" charset="0"/>
          </a:defRPr>
        </a:defPPr>
      </a:lstStyle>
    </a:lnDef>
  </a:objectDefaults>
  <a:extraClrSchemeLst>
    <a:extraClrScheme>
      <a:clrScheme name="chemistry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emistry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emistry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emistry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emistry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emistry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emistry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emistry 8">
        <a:dk1>
          <a:srgbClr val="808080"/>
        </a:dk1>
        <a:lt1>
          <a:srgbClr val="FFFFFF"/>
        </a:lt1>
        <a:dk2>
          <a:srgbClr val="3366FF"/>
        </a:dk2>
        <a:lt2>
          <a:srgbClr val="FFFFFF"/>
        </a:lt2>
        <a:accent1>
          <a:srgbClr val="FFFF00"/>
        </a:accent1>
        <a:accent2>
          <a:srgbClr val="3333CC"/>
        </a:accent2>
        <a:accent3>
          <a:srgbClr val="ADB8FF"/>
        </a:accent3>
        <a:accent4>
          <a:srgbClr val="DADADA"/>
        </a:accent4>
        <a:accent5>
          <a:srgbClr val="FFFFA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C:\WINDOWS\Application Data\Microsoft\Templates\chemistry.pot</Template>
  <TotalTime>339</TotalTime>
  <Words>1304</Words>
  <Application>Microsoft Office PowerPoint</Application>
  <PresentationFormat>On-screen Show (4:3)</PresentationFormat>
  <Paragraphs>286</Paragraphs>
  <Slides>34</Slides>
  <Notes>34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Comic Sans MS</vt:lpstr>
      <vt:lpstr>Arial</vt:lpstr>
      <vt:lpstr>Times New Roman</vt:lpstr>
      <vt:lpstr>Symbol</vt:lpstr>
      <vt:lpstr>Wingdings</vt:lpstr>
      <vt:lpstr>chemistry</vt:lpstr>
      <vt:lpstr>MathType 4.0 Equation</vt:lpstr>
      <vt:lpstr>Chemistry Chapter 7</vt:lpstr>
      <vt:lpstr>Ions</vt:lpstr>
      <vt:lpstr>Predicting Ionic Charges</vt:lpstr>
      <vt:lpstr>Predicting Ionic Charges</vt:lpstr>
      <vt:lpstr>Predicting Ionic Charges</vt:lpstr>
      <vt:lpstr>Predicting Ionic Charges</vt:lpstr>
      <vt:lpstr>Predicting Ionic Charges</vt:lpstr>
      <vt:lpstr>Predicting Ionic Charges</vt:lpstr>
      <vt:lpstr>Predicting Ionic Charges</vt:lpstr>
      <vt:lpstr>Predicting Ionic Charges</vt:lpstr>
      <vt:lpstr>Predicting Ionic Charges</vt:lpstr>
      <vt:lpstr>Predicting Ionic Charges</vt:lpstr>
      <vt:lpstr>Writing Ionic Compound Formulas</vt:lpstr>
      <vt:lpstr>Writing Ionic Compound Formulas</vt:lpstr>
      <vt:lpstr>Writing Ionic Compound Formulas</vt:lpstr>
      <vt:lpstr>Writing Ionic Compound Formulas</vt:lpstr>
      <vt:lpstr>Writing Ionic Compound Formulas</vt:lpstr>
      <vt:lpstr>Writing Ionic Compound Formulas</vt:lpstr>
      <vt:lpstr>Writing Ionic Compound Formulas</vt:lpstr>
      <vt:lpstr>Naming Ionic Compounds</vt:lpstr>
      <vt:lpstr>Naming Ionic Compounds (continued)</vt:lpstr>
      <vt:lpstr>Naming Binary Compounds</vt:lpstr>
      <vt:lpstr>Calculating Formula Mass</vt:lpstr>
      <vt:lpstr>Calculating Percentage Composition</vt:lpstr>
      <vt:lpstr>Formulas</vt:lpstr>
      <vt:lpstr>Formulas (continued)</vt:lpstr>
      <vt:lpstr>Formulas (continued)</vt:lpstr>
      <vt:lpstr>Empirical Formula Determination</vt:lpstr>
      <vt:lpstr>Empirical Formula Determination</vt:lpstr>
      <vt:lpstr>Empirical Formula Determination (part 2)</vt:lpstr>
      <vt:lpstr>Empirical Formula Determination (part 3)</vt:lpstr>
      <vt:lpstr>Finding the Molecular Formula</vt:lpstr>
      <vt:lpstr>Finding the Molecular Formula</vt:lpstr>
      <vt:lpstr>Finding the Molecular Formula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Andrew Allan</dc:creator>
  <cp:lastModifiedBy>Teacher E-Solutions</cp:lastModifiedBy>
  <cp:revision>131</cp:revision>
  <dcterms:created xsi:type="dcterms:W3CDTF">2001-07-10T23:23:53Z</dcterms:created>
  <dcterms:modified xsi:type="dcterms:W3CDTF">2019-01-18T16:38:55Z</dcterms:modified>
</cp:coreProperties>
</file>