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4" r:id="rId2"/>
    <p:sldId id="275" r:id="rId3"/>
    <p:sldId id="281" r:id="rId4"/>
    <p:sldId id="282" r:id="rId5"/>
    <p:sldId id="256" r:id="rId6"/>
    <p:sldId id="257" r:id="rId7"/>
    <p:sldId id="258" r:id="rId8"/>
    <p:sldId id="269" r:id="rId9"/>
    <p:sldId id="273" r:id="rId10"/>
    <p:sldId id="278" r:id="rId11"/>
    <p:sldId id="270" r:id="rId12"/>
    <p:sldId id="259" r:id="rId13"/>
    <p:sldId id="260" r:id="rId14"/>
    <p:sldId id="276" r:id="rId15"/>
    <p:sldId id="271" r:id="rId16"/>
    <p:sldId id="261" r:id="rId17"/>
    <p:sldId id="262" r:id="rId18"/>
    <p:sldId id="279" r:id="rId19"/>
    <p:sldId id="267" r:id="rId20"/>
    <p:sldId id="272" r:id="rId21"/>
    <p:sldId id="268" r:id="rId22"/>
    <p:sldId id="277" r:id="rId23"/>
    <p:sldId id="283" r:id="rId24"/>
    <p:sldId id="284" r:id="rId25"/>
    <p:sldId id="293" r:id="rId26"/>
    <p:sldId id="285" r:id="rId27"/>
    <p:sldId id="286" r:id="rId28"/>
    <p:sldId id="287" r:id="rId29"/>
    <p:sldId id="291" r:id="rId30"/>
    <p:sldId id="288" r:id="rId31"/>
    <p:sldId id="263" r:id="rId32"/>
    <p:sldId id="289" r:id="rId33"/>
    <p:sldId id="264" r:id="rId34"/>
    <p:sldId id="290" r:id="rId35"/>
    <p:sldId id="292" r:id="rId36"/>
    <p:sldId id="280"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cs typeface="Arial" charset="0"/>
              </a:defRPr>
            </a:lvl1pPr>
          </a:lstStyle>
          <a:p>
            <a:pPr>
              <a:defRPr/>
            </a:pPr>
            <a:fld id="{B438FE11-F414-43AA-9E2F-D7EF80725BCF}" type="datetime1">
              <a:rPr lang="en-GB"/>
              <a:pPr>
                <a:defRPr/>
              </a:pPr>
              <a:t>18/01/2019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cs typeface="Arial" charset="0"/>
              </a:defRPr>
            </a:lvl1pPr>
          </a:lstStyle>
          <a:p>
            <a:pPr>
              <a:defRPr/>
            </a:pPr>
            <a:fld id="{B148DF3E-E61B-42EB-B2F6-9547EC0B24E6}" type="slidenum">
              <a:rPr lang="en-GB"/>
              <a:pPr>
                <a:defRPr/>
              </a:pPr>
              <a:t>‹#›</a:t>
            </a:fld>
            <a:endParaRPr lang="en-GB"/>
          </a:p>
        </p:txBody>
      </p:sp>
    </p:spTree>
    <p:extLst>
      <p:ext uri="{BB962C8B-B14F-4D97-AF65-F5344CB8AC3E}">
        <p14:creationId xmlns:p14="http://schemas.microsoft.com/office/powerpoint/2010/main" val="15979430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What does that mean for gas  exchange?</a:t>
            </a:r>
          </a:p>
          <a:p>
            <a:pPr eaLnBrk="1" hangingPunct="1">
              <a:spcBef>
                <a:spcPct val="0"/>
              </a:spcBef>
            </a:pPr>
            <a:r>
              <a:rPr lang="en-GB" smtClean="0"/>
              <a:t>Small surface area to volume ratio</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3A489E-ACBA-42FA-B74A-FCB026FE5534}" type="slidenum">
              <a:rPr lang="en-GB">
                <a:latin typeface="Calibri" pitchFamily="34" charset="0"/>
              </a:rPr>
              <a:pPr eaLnBrk="1" hangingPunct="1"/>
              <a:t>7</a:t>
            </a:fld>
            <a:endParaRPr lang="en-GB">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What is the Bohr effect?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64A62C-D7D2-47CB-9B34-EB18E9230113}" type="slidenum">
              <a:rPr lang="en-GB">
                <a:latin typeface="Calibri" pitchFamily="34" charset="0"/>
              </a:rPr>
              <a:pPr eaLnBrk="1" hangingPunct="1"/>
              <a:t>20</a:t>
            </a:fld>
            <a:endParaRPr lang="en-GB">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Whats the point in the branchial valve?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7D62007-03A3-4200-B531-BD991509B59B}" type="slidenum">
              <a:rPr lang="en-GB">
                <a:latin typeface="Calibri" pitchFamily="34" charset="0"/>
              </a:rPr>
              <a:pPr eaLnBrk="1" hangingPunct="1"/>
              <a:t>22</a:t>
            </a:fld>
            <a:endParaRPr lang="en-GB">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FB00614-5B19-44A0-9184-A0CB63E3D8A7}" type="datetime1">
              <a:rPr lang="en-GB"/>
              <a:pPr>
                <a:defRPr/>
              </a:pPr>
              <a:t>18/01/2019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DB6A083-5A3A-4E45-BD5A-60DD3B6CF58F}" type="slidenum">
              <a:rPr lang="en-GB"/>
              <a:pPr>
                <a:defRPr/>
              </a:pPr>
              <a:t>‹#›</a:t>
            </a:fld>
            <a:endParaRPr lang="en-GB"/>
          </a:p>
        </p:txBody>
      </p:sp>
    </p:spTree>
    <p:extLst>
      <p:ext uri="{BB962C8B-B14F-4D97-AF65-F5344CB8AC3E}">
        <p14:creationId xmlns:p14="http://schemas.microsoft.com/office/powerpoint/2010/main" val="256848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021A274-EC26-412C-B29E-33E7DBF77B26}" type="datetime1">
              <a:rPr lang="en-GB"/>
              <a:pPr>
                <a:defRPr/>
              </a:pPr>
              <a:t>18/01/2019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A1147CB-D08C-4AAB-B8DF-77EF86A269E4}" type="slidenum">
              <a:rPr lang="en-GB"/>
              <a:pPr>
                <a:defRPr/>
              </a:pPr>
              <a:t>‹#›</a:t>
            </a:fld>
            <a:endParaRPr lang="en-GB"/>
          </a:p>
        </p:txBody>
      </p:sp>
    </p:spTree>
    <p:extLst>
      <p:ext uri="{BB962C8B-B14F-4D97-AF65-F5344CB8AC3E}">
        <p14:creationId xmlns:p14="http://schemas.microsoft.com/office/powerpoint/2010/main" val="238100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E8C3A12-8F19-438A-AEE5-A2E21FC29394}" type="datetime1">
              <a:rPr lang="en-GB"/>
              <a:pPr>
                <a:defRPr/>
              </a:pPr>
              <a:t>18/01/2019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E31408C-DECB-47A1-B586-328013E10C8B}" type="slidenum">
              <a:rPr lang="en-GB"/>
              <a:pPr>
                <a:defRPr/>
              </a:pPr>
              <a:t>‹#›</a:t>
            </a:fld>
            <a:endParaRPr lang="en-GB"/>
          </a:p>
        </p:txBody>
      </p:sp>
    </p:spTree>
    <p:extLst>
      <p:ext uri="{BB962C8B-B14F-4D97-AF65-F5344CB8AC3E}">
        <p14:creationId xmlns:p14="http://schemas.microsoft.com/office/powerpoint/2010/main" val="88787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A9C1A5C-2E8A-41E9-905B-0E79368AC11E}" type="datetime1">
              <a:rPr lang="en-GB"/>
              <a:pPr>
                <a:defRPr/>
              </a:pPr>
              <a:t>18/01/2019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BF956B2-65A0-4BE5-9762-1FAD02E36EE7}" type="slidenum">
              <a:rPr lang="en-GB"/>
              <a:pPr>
                <a:defRPr/>
              </a:pPr>
              <a:t>‹#›</a:t>
            </a:fld>
            <a:endParaRPr lang="en-GB"/>
          </a:p>
        </p:txBody>
      </p:sp>
    </p:spTree>
    <p:extLst>
      <p:ext uri="{BB962C8B-B14F-4D97-AF65-F5344CB8AC3E}">
        <p14:creationId xmlns:p14="http://schemas.microsoft.com/office/powerpoint/2010/main" val="368743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B617B5-C29F-4CF8-A398-6E2FA03B1F99}" type="datetime1">
              <a:rPr lang="en-GB"/>
              <a:pPr>
                <a:defRPr/>
              </a:pPr>
              <a:t>18/01/2019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626427F-7647-4743-8212-FF70D9F9D6FD}" type="slidenum">
              <a:rPr lang="en-GB"/>
              <a:pPr>
                <a:defRPr/>
              </a:pPr>
              <a:t>‹#›</a:t>
            </a:fld>
            <a:endParaRPr lang="en-GB"/>
          </a:p>
        </p:txBody>
      </p:sp>
    </p:spTree>
    <p:extLst>
      <p:ext uri="{BB962C8B-B14F-4D97-AF65-F5344CB8AC3E}">
        <p14:creationId xmlns:p14="http://schemas.microsoft.com/office/powerpoint/2010/main" val="25587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1A8432E-E6DF-4BC3-9A88-F58660C2747B}" type="datetime1">
              <a:rPr lang="en-GB"/>
              <a:pPr>
                <a:defRPr/>
              </a:pPr>
              <a:t>18/01/2019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342CC42-9D34-4C27-9079-A0B066C2611C}" type="slidenum">
              <a:rPr lang="en-GB"/>
              <a:pPr>
                <a:defRPr/>
              </a:pPr>
              <a:t>‹#›</a:t>
            </a:fld>
            <a:endParaRPr lang="en-GB"/>
          </a:p>
        </p:txBody>
      </p:sp>
    </p:spTree>
    <p:extLst>
      <p:ext uri="{BB962C8B-B14F-4D97-AF65-F5344CB8AC3E}">
        <p14:creationId xmlns:p14="http://schemas.microsoft.com/office/powerpoint/2010/main" val="15861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9B0BEDF-7A43-428F-AFAE-61DE6F88F39F}" type="datetime1">
              <a:rPr lang="en-GB"/>
              <a:pPr>
                <a:defRPr/>
              </a:pPr>
              <a:t>18/01/2019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9231CA1-9F9D-4002-9B77-CF44BEEE2B44}" type="slidenum">
              <a:rPr lang="en-GB"/>
              <a:pPr>
                <a:defRPr/>
              </a:pPr>
              <a:t>‹#›</a:t>
            </a:fld>
            <a:endParaRPr lang="en-GB"/>
          </a:p>
        </p:txBody>
      </p:sp>
    </p:spTree>
    <p:extLst>
      <p:ext uri="{BB962C8B-B14F-4D97-AF65-F5344CB8AC3E}">
        <p14:creationId xmlns:p14="http://schemas.microsoft.com/office/powerpoint/2010/main" val="371294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1949409-5844-476F-B2F0-C655E2784D99}" type="datetime1">
              <a:rPr lang="en-GB"/>
              <a:pPr>
                <a:defRPr/>
              </a:pPr>
              <a:t>18/01/2019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BFF6974-AA13-4383-AE5B-8F92FA958DB0}" type="slidenum">
              <a:rPr lang="en-GB"/>
              <a:pPr>
                <a:defRPr/>
              </a:pPr>
              <a:t>‹#›</a:t>
            </a:fld>
            <a:endParaRPr lang="en-GB"/>
          </a:p>
        </p:txBody>
      </p:sp>
    </p:spTree>
    <p:extLst>
      <p:ext uri="{BB962C8B-B14F-4D97-AF65-F5344CB8AC3E}">
        <p14:creationId xmlns:p14="http://schemas.microsoft.com/office/powerpoint/2010/main" val="276082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AA1039-3D3B-4E73-B167-A2D7D1CC1C70}" type="datetime1">
              <a:rPr lang="en-GB"/>
              <a:pPr>
                <a:defRPr/>
              </a:pPr>
              <a:t>18/01/2019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3C055F5-FF95-4753-8E34-B445EEF123BD}" type="slidenum">
              <a:rPr lang="en-GB"/>
              <a:pPr>
                <a:defRPr/>
              </a:pPr>
              <a:t>‹#›</a:t>
            </a:fld>
            <a:endParaRPr lang="en-GB"/>
          </a:p>
        </p:txBody>
      </p:sp>
    </p:spTree>
    <p:extLst>
      <p:ext uri="{BB962C8B-B14F-4D97-AF65-F5344CB8AC3E}">
        <p14:creationId xmlns:p14="http://schemas.microsoft.com/office/powerpoint/2010/main" val="387009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EA664C-61C6-4D6C-9D04-C134F40D1012}" type="datetime1">
              <a:rPr lang="en-GB"/>
              <a:pPr>
                <a:defRPr/>
              </a:pPr>
              <a:t>18/01/2019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811564D-694F-4EF2-A07B-3A491513B1A9}" type="slidenum">
              <a:rPr lang="en-GB"/>
              <a:pPr>
                <a:defRPr/>
              </a:pPr>
              <a:t>‹#›</a:t>
            </a:fld>
            <a:endParaRPr lang="en-GB"/>
          </a:p>
        </p:txBody>
      </p:sp>
    </p:spTree>
    <p:extLst>
      <p:ext uri="{BB962C8B-B14F-4D97-AF65-F5344CB8AC3E}">
        <p14:creationId xmlns:p14="http://schemas.microsoft.com/office/powerpoint/2010/main" val="295329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6C4E30-917A-4B74-B750-070963167644}" type="datetime1">
              <a:rPr lang="en-GB"/>
              <a:pPr>
                <a:defRPr/>
              </a:pPr>
              <a:t>18/01/2019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FB4909A-D760-4F95-8D7F-7B0414BCE8A9}" type="slidenum">
              <a:rPr lang="en-GB"/>
              <a:pPr>
                <a:defRPr/>
              </a:pPr>
              <a:t>‹#›</a:t>
            </a:fld>
            <a:endParaRPr lang="en-GB"/>
          </a:p>
        </p:txBody>
      </p:sp>
    </p:spTree>
    <p:extLst>
      <p:ext uri="{BB962C8B-B14F-4D97-AF65-F5344CB8AC3E}">
        <p14:creationId xmlns:p14="http://schemas.microsoft.com/office/powerpoint/2010/main" val="362025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cs typeface="Arial" charset="0"/>
              </a:defRPr>
            </a:lvl1pPr>
          </a:lstStyle>
          <a:p>
            <a:pPr>
              <a:defRPr/>
            </a:pPr>
            <a:fld id="{C70C5F2F-5B2A-4105-BDD2-1F29AB591C74}" type="datetime1">
              <a:rPr lang="en-GB"/>
              <a:pPr>
                <a:defRPr/>
              </a:pPr>
              <a:t>18/01/2019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cs typeface="Arial" charset="0"/>
              </a:defRPr>
            </a:lvl1pPr>
          </a:lstStyle>
          <a:p>
            <a:pPr>
              <a:defRPr/>
            </a:pPr>
            <a:fld id="{79593AB7-C611-44A6-8456-4926EC52045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68313" y="260350"/>
            <a:ext cx="8229600" cy="1143000"/>
          </a:xfrm>
        </p:spPr>
        <p:txBody>
          <a:bodyPr/>
          <a:lstStyle/>
          <a:p>
            <a:pPr eaLnBrk="1" hangingPunct="1"/>
            <a:r>
              <a:rPr lang="en-GB" sz="6000" b="1" smtClean="0"/>
              <a:t>Recap</a:t>
            </a:r>
          </a:p>
        </p:txBody>
      </p:sp>
      <p:sp>
        <p:nvSpPr>
          <p:cNvPr id="2051" name="Content Placeholder 2"/>
          <p:cNvSpPr>
            <a:spLocks noGrp="1"/>
          </p:cNvSpPr>
          <p:nvPr>
            <p:ph idx="1"/>
          </p:nvPr>
        </p:nvSpPr>
        <p:spPr>
          <a:xfrm>
            <a:off x="539750" y="1268413"/>
            <a:ext cx="8229600" cy="4525962"/>
          </a:xfrm>
        </p:spPr>
        <p:txBody>
          <a:bodyPr/>
          <a:lstStyle/>
          <a:p>
            <a:pPr eaLnBrk="1" hangingPunct="1"/>
            <a:r>
              <a:rPr lang="en-GB" sz="3600" smtClean="0"/>
              <a:t>Possible words</a:t>
            </a:r>
          </a:p>
          <a:p>
            <a:pPr lvl="1" eaLnBrk="1" hangingPunct="1"/>
            <a:r>
              <a:rPr lang="en-GB" sz="3200" smtClean="0"/>
              <a:t>Tracheae</a:t>
            </a:r>
          </a:p>
          <a:p>
            <a:pPr lvl="1" eaLnBrk="1" hangingPunct="1"/>
            <a:r>
              <a:rPr lang="en-GB" sz="3200" smtClean="0"/>
              <a:t>Diffuses</a:t>
            </a:r>
          </a:p>
          <a:p>
            <a:pPr lvl="1" eaLnBrk="1" hangingPunct="1"/>
            <a:r>
              <a:rPr lang="en-GB" sz="3200" smtClean="0"/>
              <a:t>Pizza</a:t>
            </a:r>
          </a:p>
          <a:p>
            <a:pPr lvl="1" eaLnBrk="1" hangingPunct="1"/>
            <a:r>
              <a:rPr lang="en-GB" sz="3200" smtClean="0"/>
              <a:t>All parts</a:t>
            </a:r>
          </a:p>
          <a:p>
            <a:pPr lvl="1" eaLnBrk="1" hangingPunct="1"/>
            <a:r>
              <a:rPr lang="en-GB" sz="3200" smtClean="0"/>
              <a:t>Branch</a:t>
            </a:r>
          </a:p>
          <a:p>
            <a:pPr lvl="1" eaLnBrk="1" hangingPunct="1"/>
            <a:r>
              <a:rPr lang="en-GB" sz="3200" smtClean="0"/>
              <a:t>Slower	</a:t>
            </a:r>
          </a:p>
        </p:txBody>
      </p:sp>
      <p:sp>
        <p:nvSpPr>
          <p:cNvPr id="2052" name="Rectangle 3"/>
          <p:cNvSpPr>
            <a:spLocks noChangeArrowheads="1"/>
          </p:cNvSpPr>
          <p:nvPr/>
        </p:nvSpPr>
        <p:spPr bwMode="auto">
          <a:xfrm>
            <a:off x="3779838" y="1916113"/>
            <a:ext cx="457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Font typeface="Arial" pitchFamily="34" charset="0"/>
              <a:buChar char="•"/>
            </a:pPr>
            <a:r>
              <a:rPr lang="en-GB" sz="3200"/>
              <a:t>  Spiracles</a:t>
            </a:r>
          </a:p>
          <a:p>
            <a:pPr lvl="1">
              <a:buFont typeface="Arial" pitchFamily="34" charset="0"/>
              <a:buChar char="•"/>
            </a:pPr>
            <a:r>
              <a:rPr lang="en-GB" sz="3200"/>
              <a:t>  Quicker</a:t>
            </a:r>
          </a:p>
          <a:p>
            <a:pPr lvl="1">
              <a:buFont typeface="Arial" pitchFamily="34" charset="0"/>
              <a:buChar char="•"/>
            </a:pPr>
            <a:r>
              <a:rPr lang="en-GB" sz="3200"/>
              <a:t>  Hydrogen</a:t>
            </a:r>
          </a:p>
          <a:p>
            <a:pPr lvl="1">
              <a:buFont typeface="Arial" pitchFamily="34" charset="0"/>
              <a:buChar char="•"/>
            </a:pPr>
            <a:r>
              <a:rPr lang="en-GB" sz="3200"/>
              <a:t>  Oxygen</a:t>
            </a:r>
          </a:p>
          <a:p>
            <a:pPr lvl="1">
              <a:buFont typeface="Arial" pitchFamily="34" charset="0"/>
              <a:buChar char="•"/>
            </a:pPr>
            <a:r>
              <a:rPr lang="en-GB" sz="3200"/>
              <a:t>  Carbon dioxide</a:t>
            </a:r>
          </a:p>
          <a:p>
            <a:pPr lvl="1">
              <a:buFont typeface="Arial" pitchFamily="34" charset="0"/>
              <a:buChar char="•"/>
            </a:pPr>
            <a:r>
              <a:rPr lang="en-GB" sz="3200"/>
              <a:t>  Atmosphere</a:t>
            </a:r>
          </a:p>
          <a:p>
            <a:pPr lvl="1">
              <a:buFont typeface="Arial" pitchFamily="34" charset="0"/>
              <a:buChar char="•"/>
            </a:pPr>
            <a:r>
              <a:rPr lang="en-GB" sz="3200"/>
              <a:t>  Diffusion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am bradford\Desktop\Lesson plans\Year 12 Biology\3.2.7 Exchange and transport\Respiratory Organs\Fish - Gills\fish-respiratory-flow-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981075"/>
            <a:ext cx="74422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8229600" cy="1143000"/>
          </a:xfrm>
        </p:spPr>
        <p:txBody>
          <a:bodyPr rtlCol="0">
            <a:normAutofit fontScale="90000"/>
          </a:bodyPr>
          <a:lstStyle/>
          <a:p>
            <a:pPr eaLnBrk="1" fontAlgn="auto" hangingPunct="1">
              <a:spcAft>
                <a:spcPts val="0"/>
              </a:spcAft>
              <a:defRPr/>
            </a:pPr>
            <a:r>
              <a:rPr lang="en-GB" b="1" dirty="0" smtClean="0">
                <a:latin typeface="Comic Sans MS" pitchFamily="66" charset="0"/>
                <a:ea typeface="+mj-ea"/>
                <a:cs typeface="+mj-cs"/>
              </a:rPr>
              <a:t>Fish can extract as much as 80% of available oxygen passing through its gills</a:t>
            </a:r>
          </a:p>
        </p:txBody>
      </p:sp>
      <p:sp>
        <p:nvSpPr>
          <p:cNvPr id="12291" name="Content Placeholder 2"/>
          <p:cNvSpPr>
            <a:spLocks noGrp="1"/>
          </p:cNvSpPr>
          <p:nvPr>
            <p:ph idx="1"/>
          </p:nvPr>
        </p:nvSpPr>
        <p:spPr>
          <a:xfrm>
            <a:off x="468313" y="1844675"/>
            <a:ext cx="8229600" cy="4525963"/>
          </a:xfrm>
        </p:spPr>
        <p:txBody>
          <a:bodyPr/>
          <a:lstStyle/>
          <a:p>
            <a:pPr marL="514350" indent="-514350" eaLnBrk="1" hangingPunct="1">
              <a:buFont typeface="Arial" pitchFamily="34" charset="0"/>
              <a:buNone/>
            </a:pPr>
            <a:r>
              <a:rPr lang="en-GB" smtClean="0">
                <a:latin typeface="Comic Sans MS" pitchFamily="66" charset="0"/>
              </a:rPr>
              <a:t>Due to;</a:t>
            </a:r>
          </a:p>
          <a:p>
            <a:pPr marL="514350" indent="-514350" eaLnBrk="1" hangingPunct="1">
              <a:buFont typeface="Calibri" pitchFamily="34" charset="0"/>
              <a:buAutoNum type="arabicPeriod"/>
            </a:pPr>
            <a:r>
              <a:rPr lang="en-GB" smtClean="0">
                <a:latin typeface="Comic Sans MS" pitchFamily="66" charset="0"/>
              </a:rPr>
              <a:t>A very large surface area for gaseous exchange </a:t>
            </a:r>
          </a:p>
          <a:p>
            <a:pPr marL="514350" indent="-514350" eaLnBrk="1" hangingPunct="1">
              <a:buFont typeface="Calibri" pitchFamily="34" charset="0"/>
              <a:buAutoNum type="arabicPeriod"/>
            </a:pPr>
            <a:r>
              <a:rPr lang="en-GB" smtClean="0">
                <a:latin typeface="Comic Sans MS" pitchFamily="66" charset="0"/>
              </a:rPr>
              <a:t>A short diffusion distance across the gaseous exchange system</a:t>
            </a:r>
          </a:p>
          <a:p>
            <a:pPr marL="514350" indent="-514350" eaLnBrk="1" hangingPunct="1">
              <a:buFont typeface="Calibri" pitchFamily="34" charset="0"/>
              <a:buAutoNum type="arabicPeriod"/>
            </a:pPr>
            <a:r>
              <a:rPr lang="en-GB" smtClean="0">
                <a:latin typeface="Comic Sans MS" pitchFamily="66" charset="0"/>
              </a:rPr>
              <a:t>A high concentration gradient between the blood in the gills and the water passing over them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620713"/>
            <a:ext cx="8229600" cy="1143000"/>
          </a:xfrm>
        </p:spPr>
        <p:txBody>
          <a:bodyPr/>
          <a:lstStyle/>
          <a:p>
            <a:pPr eaLnBrk="1" hangingPunct="1"/>
            <a:r>
              <a:rPr lang="en-GB" b="1" smtClean="0"/>
              <a:t>1. Large surface area -</a:t>
            </a:r>
            <a:br>
              <a:rPr lang="en-GB" b="1" smtClean="0"/>
            </a:br>
            <a:r>
              <a:rPr lang="en-GB" b="1" smtClean="0"/>
              <a:t>Developed a specialised internal gas exchange surface: the gills</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068638"/>
            <a:ext cx="363855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924175"/>
            <a:ext cx="47720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smtClean="0"/>
              <a:t>Structure  of the gill</a:t>
            </a:r>
          </a:p>
        </p:txBody>
      </p:sp>
      <p:pic>
        <p:nvPicPr>
          <p:cNvPr id="1433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000250"/>
            <a:ext cx="8229600" cy="3725863"/>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957263"/>
            <a:ext cx="64293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mtClean="0"/>
              <a:t>2. Short diffusion distance</a:t>
            </a:r>
          </a:p>
        </p:txBody>
      </p:sp>
      <p:sp>
        <p:nvSpPr>
          <p:cNvPr id="16387" name="Content Placeholder 2"/>
          <p:cNvSpPr>
            <a:spLocks noGrp="1"/>
          </p:cNvSpPr>
          <p:nvPr>
            <p:ph idx="1"/>
          </p:nvPr>
        </p:nvSpPr>
        <p:spPr>
          <a:xfrm>
            <a:off x="468313" y="1412875"/>
            <a:ext cx="8229600" cy="4525963"/>
          </a:xfrm>
        </p:spPr>
        <p:txBody>
          <a:bodyPr/>
          <a:lstStyle/>
          <a:p>
            <a:pPr eaLnBrk="1" hangingPunct="1"/>
            <a:r>
              <a:rPr lang="en-GB" smtClean="0"/>
              <a:t>Gill plates – exceedingly delicate and very thin so that blood flowing through them is only a short distance from seawater (about 5µm in active fish such as mackerel).</a:t>
            </a:r>
          </a:p>
        </p:txBody>
      </p:sp>
      <p:pic>
        <p:nvPicPr>
          <p:cNvPr id="163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3716338"/>
            <a:ext cx="316865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8229600" cy="1143000"/>
          </a:xfrm>
        </p:spPr>
        <p:txBody>
          <a:bodyPr rtlCol="0">
            <a:normAutofit fontScale="90000"/>
          </a:bodyPr>
          <a:lstStyle/>
          <a:p>
            <a:pPr eaLnBrk="1" fontAlgn="auto" hangingPunct="1">
              <a:spcAft>
                <a:spcPts val="0"/>
              </a:spcAft>
              <a:defRPr/>
            </a:pPr>
            <a:r>
              <a:rPr lang="en-GB" dirty="0" smtClean="0">
                <a:latin typeface="Comic Sans MS" pitchFamily="66" charset="0"/>
                <a:ea typeface="+mj-ea"/>
                <a:cs typeface="+mj-cs"/>
              </a:rPr>
              <a:t>3. High concentration gradient - </a:t>
            </a:r>
            <a:r>
              <a:rPr lang="en-GB" dirty="0" err="1" smtClean="0">
                <a:latin typeface="Comic Sans MS" pitchFamily="66" charset="0"/>
                <a:ea typeface="+mj-ea"/>
                <a:cs typeface="+mj-cs"/>
              </a:rPr>
              <a:t>Countercurrent</a:t>
            </a:r>
            <a:r>
              <a:rPr lang="en-GB" dirty="0" smtClean="0">
                <a:latin typeface="Comic Sans MS" pitchFamily="66" charset="0"/>
                <a:ea typeface="+mj-ea"/>
                <a:cs typeface="+mj-cs"/>
              </a:rPr>
              <a:t> exchange in bony fish</a:t>
            </a:r>
          </a:p>
        </p:txBody>
      </p:sp>
      <p:sp>
        <p:nvSpPr>
          <p:cNvPr id="17411" name="Content Placeholder 2"/>
          <p:cNvSpPr>
            <a:spLocks noGrp="1"/>
          </p:cNvSpPr>
          <p:nvPr>
            <p:ph idx="1"/>
          </p:nvPr>
        </p:nvSpPr>
        <p:spPr>
          <a:xfrm>
            <a:off x="468313" y="2060575"/>
            <a:ext cx="8229600" cy="4525963"/>
          </a:xfrm>
        </p:spPr>
        <p:txBody>
          <a:bodyPr/>
          <a:lstStyle/>
          <a:p>
            <a:pPr eaLnBrk="1" hangingPunct="1">
              <a:lnSpc>
                <a:spcPct val="80000"/>
              </a:lnSpc>
              <a:buFont typeface="Arial" pitchFamily="34" charset="0"/>
              <a:buNone/>
            </a:pPr>
            <a:r>
              <a:rPr lang="en-GB" sz="2700" smtClean="0">
                <a:latin typeface="Comic Sans MS" pitchFamily="66" charset="0"/>
              </a:rPr>
              <a:t>	The blood and the water flow over the gill lamella in opposite directions</a:t>
            </a:r>
          </a:p>
          <a:p>
            <a:pPr eaLnBrk="1" hangingPunct="1">
              <a:lnSpc>
                <a:spcPct val="80000"/>
              </a:lnSpc>
              <a:buFont typeface="Arial" pitchFamily="34" charset="0"/>
              <a:buNone/>
            </a:pPr>
            <a:endParaRPr lang="en-GB" sz="2700" smtClean="0">
              <a:latin typeface="Comic Sans MS" pitchFamily="66" charset="0"/>
            </a:endParaRPr>
          </a:p>
          <a:p>
            <a:pPr eaLnBrk="1" hangingPunct="1">
              <a:lnSpc>
                <a:spcPct val="80000"/>
              </a:lnSpc>
              <a:buFont typeface="Calibri" pitchFamily="34" charset="0"/>
              <a:buAutoNum type="arabicPeriod"/>
            </a:pPr>
            <a:r>
              <a:rPr lang="en-GB" sz="2700" smtClean="0">
                <a:latin typeface="Comic Sans MS" pitchFamily="66" charset="0"/>
              </a:rPr>
              <a:t>Blood that is already well loaded with oxygen meets water, which has its maximum concentration of oxygen.  Therefore diffusion of oxygen from the water to  the blood takes place.</a:t>
            </a:r>
          </a:p>
          <a:p>
            <a:pPr eaLnBrk="1" hangingPunct="1">
              <a:lnSpc>
                <a:spcPct val="80000"/>
              </a:lnSpc>
              <a:buFont typeface="Calibri" pitchFamily="34" charset="0"/>
              <a:buAutoNum type="arabicPeriod"/>
            </a:pPr>
            <a:r>
              <a:rPr lang="en-GB" sz="2700" smtClean="0">
                <a:latin typeface="Comic Sans MS" pitchFamily="66" charset="0"/>
              </a:rPr>
              <a:t>Blood with little or no oxygen in it meets water which has had the most, but not all, of its oxygen removed.  Again, diffusion of oxygen from the water to blood takes place. </a:t>
            </a:r>
          </a:p>
          <a:p>
            <a:pPr eaLnBrk="1" hangingPunct="1">
              <a:lnSpc>
                <a:spcPct val="80000"/>
              </a:lnSpc>
            </a:pPr>
            <a:endParaRPr lang="en-GB" sz="2700" smtClean="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mtClean="0">
                <a:latin typeface="Comic Sans MS" pitchFamily="66" charset="0"/>
              </a:rPr>
              <a:t>Countercurrent exchange</a:t>
            </a:r>
          </a:p>
        </p:txBody>
      </p:sp>
      <p:sp>
        <p:nvSpPr>
          <p:cNvPr id="18435" name="Content Placeholder 2"/>
          <p:cNvSpPr>
            <a:spLocks noGrp="1"/>
          </p:cNvSpPr>
          <p:nvPr>
            <p:ph idx="1"/>
          </p:nvPr>
        </p:nvSpPr>
        <p:spPr>
          <a:xfrm>
            <a:off x="457200" y="1600200"/>
            <a:ext cx="8229600" cy="749300"/>
          </a:xfrm>
        </p:spPr>
        <p:txBody>
          <a:bodyPr/>
          <a:lstStyle/>
          <a:p>
            <a:pPr eaLnBrk="1" hangingPunct="1"/>
            <a:r>
              <a:rPr lang="en-GB" smtClean="0"/>
              <a:t>Relatively constant rate of diffusion </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492375"/>
            <a:ext cx="61055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957263"/>
            <a:ext cx="64293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smtClean="0">
                <a:latin typeface="Comic Sans MS" pitchFamily="66" charset="0"/>
              </a:rPr>
              <a:t>Parallel flow system - dogfish</a:t>
            </a:r>
          </a:p>
        </p:txBody>
      </p:sp>
      <p:sp>
        <p:nvSpPr>
          <p:cNvPr id="20483" name="Content Placeholder 2"/>
          <p:cNvSpPr>
            <a:spLocks noGrp="1"/>
          </p:cNvSpPr>
          <p:nvPr>
            <p:ph idx="1"/>
          </p:nvPr>
        </p:nvSpPr>
        <p:spPr>
          <a:xfrm>
            <a:off x="457200" y="1600200"/>
            <a:ext cx="8229600" cy="1541463"/>
          </a:xfrm>
        </p:spPr>
        <p:txBody>
          <a:bodyPr/>
          <a:lstStyle/>
          <a:p>
            <a:pPr eaLnBrk="1" hangingPunct="1"/>
            <a:r>
              <a:rPr lang="en-GB" smtClean="0">
                <a:latin typeface="Comic Sans MS" pitchFamily="66" charset="0"/>
              </a:rPr>
              <a:t>Blood and water move in the same direction and only about 50% of the oxygen is absorbed. </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141663"/>
            <a:ext cx="6481762"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eaLnBrk="1" hangingPunct="1"/>
            <a:r>
              <a:rPr lang="en-GB" b="1" smtClean="0"/>
              <a:t>Answers</a:t>
            </a:r>
          </a:p>
        </p:txBody>
      </p:sp>
      <p:sp>
        <p:nvSpPr>
          <p:cNvPr id="3075" name="Content Placeholder 2"/>
          <p:cNvSpPr>
            <a:spLocks noGrp="1"/>
          </p:cNvSpPr>
          <p:nvPr>
            <p:ph idx="1"/>
          </p:nvPr>
        </p:nvSpPr>
        <p:spPr/>
        <p:txBody>
          <a:bodyPr/>
          <a:lstStyle/>
          <a:p>
            <a:pPr eaLnBrk="1" hangingPunct="1"/>
            <a:r>
              <a:rPr lang="en-GB" sz="2000" smtClean="0"/>
              <a:t>The breathing system in insects consists of a series of tubes called </a:t>
            </a:r>
            <a:r>
              <a:rPr lang="en-GB" sz="2000" b="1" smtClean="0"/>
              <a:t>tracheae. </a:t>
            </a:r>
            <a:r>
              <a:rPr lang="en-GB" sz="2000" smtClean="0"/>
              <a:t>The tracheae connect to the atmosphere by openings called </a:t>
            </a:r>
            <a:r>
              <a:rPr lang="en-GB" sz="2000" b="1" smtClean="0"/>
              <a:t>spiracles. </a:t>
            </a:r>
            <a:r>
              <a:rPr lang="en-GB" sz="2000" smtClean="0"/>
              <a:t>Air diffuses through the spiracles and tracheae to all parts of the body supplying the organs directly with air.</a:t>
            </a:r>
          </a:p>
          <a:p>
            <a:pPr eaLnBrk="1" hangingPunct="1"/>
            <a:r>
              <a:rPr lang="en-GB" sz="2000" smtClean="0"/>
              <a:t>The tracheae branch repeatedly until they end as very fine, thin-walled  tubules through which oxygen and carbon dioxide can diffuse freely into and out of the tissues. </a:t>
            </a:r>
          </a:p>
          <a:p>
            <a:pPr eaLnBrk="1" hangingPunct="1">
              <a:lnSpc>
                <a:spcPct val="90000"/>
              </a:lnSpc>
            </a:pPr>
            <a:r>
              <a:rPr lang="en-GB" sz="2000" smtClean="0"/>
              <a:t>Along a diffusion gradient</a:t>
            </a:r>
          </a:p>
          <a:p>
            <a:pPr lvl="1" eaLnBrk="1" hangingPunct="1">
              <a:lnSpc>
                <a:spcPct val="90000"/>
              </a:lnSpc>
            </a:pPr>
            <a:r>
              <a:rPr lang="en-GB" sz="2000" smtClean="0"/>
              <a:t>When cells are respiring oxygen is used up and so its concentration towards the end of the tracheoles falls. This creates a diffusion gradient for O2 towards the cells.  CO2 is produced by cells creating a diffusion gradient with the atmosphere (CO2 moves out of the insect).  As diffusion in air is much quicker than in water, respiratory gases are exchanged quickly by this method</a:t>
            </a:r>
          </a:p>
          <a:p>
            <a:pPr eaLnBrk="1" hangingPunct="1"/>
            <a:endParaRPr lang="en-GB" smtClean="0"/>
          </a:p>
          <a:p>
            <a:pPr eaLnBrk="1" hangingPunct="1"/>
            <a:endParaRPr lang="en-GB" smtClean="0"/>
          </a:p>
          <a:p>
            <a:pPr eaLnBrk="1" hangingPunct="1"/>
            <a:endParaRPr lang="en-GB"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1006475"/>
            <a:ext cx="8229600" cy="1143000"/>
          </a:xfrm>
        </p:spPr>
        <p:txBody>
          <a:bodyPr/>
          <a:lstStyle/>
          <a:p>
            <a:pPr eaLnBrk="1" hangingPunct="1"/>
            <a:r>
              <a:rPr lang="en-GB" smtClean="0">
                <a:latin typeface="Comic Sans MS" pitchFamily="66" charset="0"/>
              </a:rPr>
              <a:t>Haemoglobin</a:t>
            </a:r>
          </a:p>
        </p:txBody>
      </p:sp>
      <p:sp>
        <p:nvSpPr>
          <p:cNvPr id="21507" name="Content Placeholder 2"/>
          <p:cNvSpPr>
            <a:spLocks noGrp="1"/>
          </p:cNvSpPr>
          <p:nvPr>
            <p:ph idx="1"/>
          </p:nvPr>
        </p:nvSpPr>
        <p:spPr>
          <a:xfrm>
            <a:off x="468313" y="2332038"/>
            <a:ext cx="8229600" cy="4525962"/>
          </a:xfrm>
        </p:spPr>
        <p:txBody>
          <a:bodyPr/>
          <a:lstStyle/>
          <a:p>
            <a:pPr eaLnBrk="1" hangingPunct="1"/>
            <a:r>
              <a:rPr lang="en-GB" smtClean="0">
                <a:latin typeface="Comic Sans MS" pitchFamily="66" charset="0"/>
              </a:rPr>
              <a:t>Fish blood contains haemoglobin.</a:t>
            </a:r>
          </a:p>
          <a:p>
            <a:pPr lvl="1" eaLnBrk="1" hangingPunct="1"/>
            <a:r>
              <a:rPr lang="en-GB" smtClean="0">
                <a:latin typeface="Comic Sans MS" pitchFamily="66" charset="0"/>
              </a:rPr>
              <a:t>Helps to carry oxygen away from the gills and maintain a high concentration gradient. </a:t>
            </a:r>
          </a:p>
          <a:p>
            <a:pPr eaLnBrk="1" hangingPunct="1"/>
            <a:r>
              <a:rPr lang="en-GB" smtClean="0">
                <a:latin typeface="Comic Sans MS" pitchFamily="66" charset="0"/>
              </a:rPr>
              <a:t>Unloading is made easier by the Bohr effect!</a:t>
            </a:r>
          </a:p>
          <a:p>
            <a:pPr eaLnBrk="1" hangingPunct="1"/>
            <a:endParaRPr lang="en-GB" smtClean="0">
              <a:latin typeface="Comic Sans MS" pitchFamily="66" charset="0"/>
            </a:endParaRPr>
          </a:p>
          <a:p>
            <a:pPr eaLnBrk="1" hangingPunct="1"/>
            <a:endParaRPr lang="en-GB" smtClean="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smtClean="0">
                <a:latin typeface="Comic Sans MS" pitchFamily="66" charset="0"/>
              </a:rPr>
              <a:t>Examiners Tips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GB" dirty="0" smtClean="0">
                <a:latin typeface="Comic Sans MS" pitchFamily="66" charset="0"/>
                <a:ea typeface="+mn-ea"/>
                <a:cs typeface="+mn-cs"/>
              </a:rPr>
              <a:t>Maintaining steep diffusion gradients for oxygen involves bringing it constantly to the exchange surface (by ventilation) and carrying it away from the surface (by mass transport in the blood)</a:t>
            </a:r>
          </a:p>
          <a:p>
            <a:pPr eaLnBrk="1" fontAlgn="auto" hangingPunct="1">
              <a:spcAft>
                <a:spcPts val="0"/>
              </a:spcAft>
              <a:defRPr/>
            </a:pPr>
            <a:r>
              <a:rPr lang="en-GB" dirty="0" smtClean="0">
                <a:latin typeface="Comic Sans MS" pitchFamily="66" charset="0"/>
                <a:ea typeface="+mn-ea"/>
                <a:cs typeface="+mn-cs"/>
              </a:rPr>
              <a:t>Always refer to blood and water flowing in opposite directions in the counter current system.  Describe how this maintains a difference in oxygen concentration and a diffusion gradient across the whole length of the gill lamella.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smtClean="0"/>
              <a:t>Dissection Questions</a:t>
            </a:r>
          </a:p>
        </p:txBody>
      </p:sp>
      <p:sp>
        <p:nvSpPr>
          <p:cNvPr id="23555" name="Content Placeholder 2"/>
          <p:cNvSpPr>
            <a:spLocks noGrp="1"/>
          </p:cNvSpPr>
          <p:nvPr>
            <p:ph idx="1"/>
          </p:nvPr>
        </p:nvSpPr>
        <p:spPr>
          <a:xfrm>
            <a:off x="468313" y="1268413"/>
            <a:ext cx="8229600" cy="4525962"/>
          </a:xfrm>
        </p:spPr>
        <p:txBody>
          <a:bodyPr/>
          <a:lstStyle/>
          <a:p>
            <a:pPr eaLnBrk="1" hangingPunct="1"/>
            <a:r>
              <a:rPr lang="en-GB" sz="1600" smtClean="0"/>
              <a:t>Sketch the fish head and label the relevant parts.</a:t>
            </a:r>
          </a:p>
          <a:p>
            <a:pPr lvl="1" eaLnBrk="1" hangingPunct="1"/>
            <a:r>
              <a:rPr lang="en-GB" sz="1400" smtClean="0"/>
              <a:t>Add labels to explain how water passes through the gills</a:t>
            </a:r>
          </a:p>
          <a:p>
            <a:pPr eaLnBrk="1" hangingPunct="1"/>
            <a:r>
              <a:rPr lang="en-GB" sz="1600" smtClean="0"/>
              <a:t>Remove the fish gills and identify the;</a:t>
            </a:r>
          </a:p>
          <a:p>
            <a:pPr lvl="1" eaLnBrk="1" hangingPunct="1"/>
            <a:r>
              <a:rPr lang="en-GB" sz="1600" smtClean="0"/>
              <a:t>Gills</a:t>
            </a:r>
          </a:p>
          <a:p>
            <a:pPr lvl="1" eaLnBrk="1" hangingPunct="1"/>
            <a:r>
              <a:rPr lang="en-GB" sz="1600" smtClean="0"/>
              <a:t>Operculum</a:t>
            </a:r>
          </a:p>
          <a:p>
            <a:pPr lvl="1" eaLnBrk="1" hangingPunct="1"/>
            <a:r>
              <a:rPr lang="en-GB" sz="1600" smtClean="0"/>
              <a:t>Single gill lamella</a:t>
            </a:r>
          </a:p>
          <a:p>
            <a:pPr lvl="1" eaLnBrk="1" hangingPunct="1"/>
            <a:r>
              <a:rPr lang="en-GB" sz="1600" smtClean="0"/>
              <a:t>Blood vessels</a:t>
            </a:r>
          </a:p>
          <a:p>
            <a:pPr eaLnBrk="1" hangingPunct="1"/>
            <a:r>
              <a:rPr lang="en-GB" sz="1600" smtClean="0"/>
              <a:t>Examine a single gill.</a:t>
            </a:r>
          </a:p>
          <a:p>
            <a:pPr lvl="1" eaLnBrk="1" hangingPunct="1"/>
            <a:r>
              <a:rPr lang="en-GB" sz="1400" smtClean="0"/>
              <a:t>Can you detect the  gill plates? (running a needle along the surface of the lamellae may help)</a:t>
            </a:r>
          </a:p>
          <a:p>
            <a:pPr eaLnBrk="1" hangingPunct="1"/>
            <a:r>
              <a:rPr lang="en-GB" sz="1600" smtClean="0"/>
              <a:t>Examine the gill under a microscope</a:t>
            </a:r>
          </a:p>
          <a:p>
            <a:pPr lvl="1" eaLnBrk="1" hangingPunct="1"/>
            <a:r>
              <a:rPr lang="en-GB" sz="1400" smtClean="0"/>
              <a:t>Approximately how many lamella are there per gill? </a:t>
            </a:r>
          </a:p>
          <a:p>
            <a:pPr lvl="1" eaLnBrk="1" hangingPunct="1"/>
            <a:r>
              <a:rPr lang="en-GB" sz="1400" smtClean="0"/>
              <a:t>How many plates per lamellae?</a:t>
            </a:r>
          </a:p>
          <a:p>
            <a:pPr lvl="1" eaLnBrk="1" hangingPunct="1"/>
            <a:r>
              <a:rPr lang="en-GB" sz="1400" smtClean="0"/>
              <a:t>Make a detailed and labelled drawing</a:t>
            </a:r>
          </a:p>
          <a:p>
            <a:pPr eaLnBrk="1" hangingPunct="1"/>
            <a:r>
              <a:rPr lang="en-GB" sz="1600" smtClean="0"/>
              <a:t>Take a horizontal cross section of the gill parallel to the lamellae and examine it under the microscope</a:t>
            </a:r>
          </a:p>
          <a:p>
            <a:pPr eaLnBrk="1" hangingPunct="1"/>
            <a:r>
              <a:rPr lang="en-GB" sz="1600" smtClean="0"/>
              <a:t>Now take a vertical cross section of the gill (at right angle to the lamellae)</a:t>
            </a:r>
          </a:p>
          <a:p>
            <a:pPr lvl="1" eaLnBrk="1" hangingPunct="1"/>
            <a:r>
              <a:rPr lang="en-GB" sz="1400" smtClean="0"/>
              <a:t>Make a detailed and labelled drawings identifying the lamellae  and gill plates</a:t>
            </a:r>
          </a:p>
          <a:p>
            <a:pPr lvl="1" eaLnBrk="1" hangingPunct="1"/>
            <a:r>
              <a:rPr lang="en-GB" sz="1400" smtClean="0"/>
              <a:t>Examine the blood vessels, how many cells separate the lumen of the vessels and the exterior? </a:t>
            </a:r>
          </a:p>
          <a:p>
            <a:pPr lvl="1" eaLnBrk="1" hangingPunct="1"/>
            <a:endParaRPr lang="en-GB" sz="1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p:txBody>
          <a:bodyPr/>
          <a:lstStyle/>
          <a:p>
            <a:r>
              <a:rPr lang="en-GB" sz="5500" b="1" smtClean="0">
                <a:latin typeface="Comic Sans MS" pitchFamily="66" charset="0"/>
              </a:rPr>
              <a:t>Gas exchange in Leafs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z="6100" b="1" smtClean="0"/>
              <a:t>Lesson Objectives</a:t>
            </a:r>
          </a:p>
        </p:txBody>
      </p:sp>
      <p:sp>
        <p:nvSpPr>
          <p:cNvPr id="25603" name="Content Placeholder 2"/>
          <p:cNvSpPr>
            <a:spLocks noGrp="1"/>
          </p:cNvSpPr>
          <p:nvPr>
            <p:ph idx="1"/>
          </p:nvPr>
        </p:nvSpPr>
        <p:spPr/>
        <p:txBody>
          <a:bodyPr/>
          <a:lstStyle/>
          <a:p>
            <a:pPr algn="ctr">
              <a:buFont typeface="Arial" pitchFamily="34" charset="0"/>
              <a:buNone/>
            </a:pPr>
            <a:r>
              <a:rPr lang="en-GB" smtClean="0"/>
              <a:t>(D) How do plants exchange gases?</a:t>
            </a:r>
          </a:p>
          <a:p>
            <a:pPr algn="ctr">
              <a:buFont typeface="Arial" pitchFamily="34" charset="0"/>
              <a:buNone/>
            </a:pPr>
            <a:r>
              <a:rPr lang="en-GB" smtClean="0"/>
              <a:t>(C) What is the structure of a dicotyledonous plant leaf?</a:t>
            </a:r>
          </a:p>
          <a:p>
            <a:pPr algn="ctr">
              <a:buFont typeface="Arial" pitchFamily="34" charset="0"/>
              <a:buNone/>
            </a:pPr>
            <a:r>
              <a:rPr lang="en-GB" smtClean="0"/>
              <a:t>(A/B) How is the leaf adapted for efficient gas exchange?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7000" b="1" smtClean="0"/>
              <a:t>Plant cells</a:t>
            </a:r>
          </a:p>
        </p:txBody>
      </p:sp>
      <p:sp>
        <p:nvSpPr>
          <p:cNvPr id="26627" name="Content Placeholder 2"/>
          <p:cNvSpPr>
            <a:spLocks noGrp="1"/>
          </p:cNvSpPr>
          <p:nvPr>
            <p:ph idx="1"/>
          </p:nvPr>
        </p:nvSpPr>
        <p:spPr/>
        <p:txBody>
          <a:bodyPr/>
          <a:lstStyle/>
          <a:p>
            <a:r>
              <a:rPr lang="en-US" smtClean="0"/>
              <a:t>All respire like animal cells </a:t>
            </a:r>
          </a:p>
          <a:p>
            <a:pPr lvl="1"/>
            <a:r>
              <a:rPr lang="en-US" smtClean="0"/>
              <a:t>Use oxygen and produce carbon dioxide</a:t>
            </a:r>
          </a:p>
          <a:p>
            <a:r>
              <a:rPr lang="en-US" smtClean="0"/>
              <a:t>Some carry out photosynthesis</a:t>
            </a:r>
          </a:p>
          <a:p>
            <a:pPr lvl="1"/>
            <a:r>
              <a:rPr lang="en-US" smtClean="0"/>
              <a:t>Use carbon dioxide and produce oxygen</a:t>
            </a:r>
          </a:p>
          <a:p>
            <a:r>
              <a:rPr lang="en-US" smtClean="0"/>
              <a:t>Thus, plant cells able to interchange gases between respiration and photosynthesis</a:t>
            </a:r>
          </a:p>
          <a:p>
            <a:pPr lvl="1"/>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z="4000" smtClean="0"/>
              <a:t>Structure of a plant leaf</a:t>
            </a:r>
            <a:br>
              <a:rPr lang="en-GB" sz="4000" smtClean="0"/>
            </a:br>
            <a:r>
              <a:rPr lang="en-GB" sz="4000" smtClean="0"/>
              <a:t>‘short, fast diffusion pathway’</a:t>
            </a:r>
          </a:p>
        </p:txBody>
      </p:sp>
      <p:sp>
        <p:nvSpPr>
          <p:cNvPr id="27651" name="Content Placeholder 2"/>
          <p:cNvSpPr>
            <a:spLocks noGrp="1"/>
          </p:cNvSpPr>
          <p:nvPr>
            <p:ph idx="1"/>
          </p:nvPr>
        </p:nvSpPr>
        <p:spPr>
          <a:xfrm>
            <a:off x="395288" y="2205038"/>
            <a:ext cx="8229600" cy="4237037"/>
          </a:xfrm>
        </p:spPr>
        <p:txBody>
          <a:bodyPr/>
          <a:lstStyle/>
          <a:p>
            <a:r>
              <a:rPr lang="en-GB" sz="3000" smtClean="0"/>
              <a:t>Very large surface area compared with the volume of living tissue</a:t>
            </a:r>
          </a:p>
          <a:p>
            <a:r>
              <a:rPr lang="en-GB" sz="3000" smtClean="0"/>
              <a:t>Thus, no specialised transport system is needed for gases</a:t>
            </a:r>
          </a:p>
          <a:p>
            <a:r>
              <a:rPr lang="en-GB" sz="3000" smtClean="0"/>
              <a:t>No living cell is far from the  external air, and therefore a source of oxygen and carbon dioxide</a:t>
            </a:r>
          </a:p>
          <a:p>
            <a:r>
              <a:rPr lang="en-GB" sz="3000" smtClean="0"/>
              <a:t>Diffusion takes place in the gas phase (air), which makes it more rapid than if it were in water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964238"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t>Adaptations for rapid diffusion;</a:t>
            </a:r>
          </a:p>
        </p:txBody>
      </p:sp>
      <p:sp>
        <p:nvSpPr>
          <p:cNvPr id="29699" name="Content Placeholder 2"/>
          <p:cNvSpPr>
            <a:spLocks noGrp="1"/>
          </p:cNvSpPr>
          <p:nvPr>
            <p:ph idx="1"/>
          </p:nvPr>
        </p:nvSpPr>
        <p:spPr/>
        <p:txBody>
          <a:bodyPr/>
          <a:lstStyle/>
          <a:p>
            <a:r>
              <a:rPr lang="en-GB" smtClean="0"/>
              <a:t>Large surface area (thin flat shape of leaves)</a:t>
            </a:r>
          </a:p>
          <a:p>
            <a:r>
              <a:rPr lang="en-GB" smtClean="0"/>
              <a:t>Many small pores, called stomata (mostly in lower epidermis)</a:t>
            </a:r>
          </a:p>
          <a:p>
            <a:r>
              <a:rPr lang="en-GB" smtClean="0"/>
              <a:t>Numerous interconnecting air-spaces that occur throughout the mesophyll.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914400"/>
            <a:ext cx="31369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219200"/>
            <a:ext cx="8229600" cy="1143000"/>
          </a:xfrm>
        </p:spPr>
        <p:txBody>
          <a:bodyPr/>
          <a:lstStyle/>
          <a:p>
            <a:pPr eaLnBrk="1" hangingPunct="1"/>
            <a:r>
              <a:rPr lang="en-US" sz="9100" smtClean="0"/>
              <a:t>Oxygen vs. Water</a:t>
            </a:r>
          </a:p>
        </p:txBody>
      </p:sp>
      <p:sp>
        <p:nvSpPr>
          <p:cNvPr id="4099" name="Content Placeholder 2"/>
          <p:cNvSpPr>
            <a:spLocks noGrp="1"/>
          </p:cNvSpPr>
          <p:nvPr>
            <p:ph idx="1"/>
          </p:nvPr>
        </p:nvSpPr>
        <p:spPr>
          <a:xfrm>
            <a:off x="381000" y="3429000"/>
            <a:ext cx="8229600" cy="2057400"/>
          </a:xfrm>
        </p:spPr>
        <p:txBody>
          <a:bodyPr/>
          <a:lstStyle/>
          <a:p>
            <a:pPr algn="ctr" eaLnBrk="1" hangingPunct="1">
              <a:buFont typeface="Arial" pitchFamily="34" charset="0"/>
              <a:buNone/>
            </a:pPr>
            <a:r>
              <a:rPr lang="en-US" smtClean="0"/>
              <a:t>Life on land poses a continual conflict between the needs for oxygen and water.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smtClean="0"/>
              <a:t>Examiner’s tip</a:t>
            </a:r>
          </a:p>
        </p:txBody>
      </p:sp>
      <p:sp>
        <p:nvSpPr>
          <p:cNvPr id="31747" name="Content Placeholder 2"/>
          <p:cNvSpPr>
            <a:spLocks noGrp="1"/>
          </p:cNvSpPr>
          <p:nvPr>
            <p:ph idx="1"/>
          </p:nvPr>
        </p:nvSpPr>
        <p:spPr/>
        <p:txBody>
          <a:bodyPr/>
          <a:lstStyle/>
          <a:p>
            <a:r>
              <a:rPr lang="en-GB" smtClean="0"/>
              <a:t>The diffusion gradients in and out of the leaf are maintained by mitochondria carrying out respiration and chloroplasts carrying out photosynthesis.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smtClean="0">
                <a:latin typeface="Comic Sans MS" pitchFamily="66" charset="0"/>
              </a:rPr>
              <a:t>Summary Questions</a:t>
            </a:r>
          </a:p>
        </p:txBody>
      </p:sp>
      <p:pic>
        <p:nvPicPr>
          <p:cNvPr id="327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00213"/>
            <a:ext cx="360045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4675"/>
            <a:ext cx="34099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smtClean="0"/>
              <a:t>Summary Questions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defRPr/>
            </a:pPr>
            <a:r>
              <a:rPr lang="en-GB" dirty="0" smtClean="0">
                <a:ea typeface="+mn-ea"/>
                <a:cs typeface="+mn-cs"/>
              </a:rPr>
              <a:t>State two similarities between gas exchange in a plant leaf and gas exchange in a terrestrial insect.</a:t>
            </a:r>
          </a:p>
          <a:p>
            <a:pPr marL="514350" indent="-514350">
              <a:buFont typeface="+mj-lt"/>
              <a:buAutoNum type="arabicPeriod"/>
              <a:defRPr/>
            </a:pPr>
            <a:r>
              <a:rPr lang="en-GB" dirty="0" smtClean="0">
                <a:ea typeface="+mn-ea"/>
                <a:cs typeface="+mn-cs"/>
              </a:rPr>
              <a:t>State two differences between gas exchange in a plant leaf and gas exchange in a terrestrial insect.</a:t>
            </a:r>
          </a:p>
          <a:p>
            <a:pPr marL="514350" indent="-514350">
              <a:buFont typeface="+mj-lt"/>
              <a:buAutoNum type="arabicPeriod"/>
              <a:defRPr/>
            </a:pPr>
            <a:r>
              <a:rPr lang="en-GB" dirty="0" smtClean="0">
                <a:ea typeface="+mn-ea"/>
                <a:cs typeface="+mn-cs"/>
              </a:rPr>
              <a:t>What is the advantage to a plant of being able to control the opening and closing of stomata? </a:t>
            </a:r>
            <a:endParaRPr lang="en-GB" dirty="0">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
            <a:ext cx="8229600" cy="1143000"/>
          </a:xfrm>
        </p:spPr>
        <p:txBody>
          <a:bodyPr/>
          <a:lstStyle/>
          <a:p>
            <a:pPr eaLnBrk="1" hangingPunct="1"/>
            <a:r>
              <a:rPr lang="en-GB" smtClean="0"/>
              <a:t>Answers</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66800"/>
            <a:ext cx="48164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3"/>
          <p:cNvSpPr txBox="1">
            <a:spLocks noChangeArrowheads="1"/>
          </p:cNvSpPr>
          <p:nvPr/>
        </p:nvSpPr>
        <p:spPr bwMode="auto">
          <a:xfrm>
            <a:off x="609600" y="4038600"/>
            <a:ext cx="8153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AutoNum type="arabicPeriod"/>
            </a:pPr>
            <a:r>
              <a:rPr lang="en-US"/>
              <a:t>Any 2 from; no living cells is far from the external air / diffusion takes place in the gas phase / need to avoid excessive water loss / diffuse air through pores in their outer covering (can control the opening and closing of these pores).</a:t>
            </a:r>
          </a:p>
          <a:p>
            <a:pPr eaLnBrk="1" hangingPunct="1">
              <a:buFontTx/>
              <a:buAutoNum type="arabicPeriod"/>
            </a:pPr>
            <a:r>
              <a:rPr lang="en-US"/>
              <a:t>Any 2 from; insects may create mass air flow – plants never do / insects have a smaller surface area to volume ratio than plants / insects have special structures (tracheae) along which gas can diffuse - plants do not / insects do not interchange gases between respiration and photosynthesis – plants do.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1143000"/>
          </a:xfrm>
        </p:spPr>
        <p:txBody>
          <a:bodyPr/>
          <a:lstStyle/>
          <a:p>
            <a:r>
              <a:rPr lang="en-US" smtClean="0"/>
              <a:t>Homework Questions</a:t>
            </a:r>
          </a:p>
        </p:txBody>
      </p:sp>
      <p:sp>
        <p:nvSpPr>
          <p:cNvPr id="35843" name="Content Placeholder 2"/>
          <p:cNvSpPr>
            <a:spLocks noGrp="1"/>
          </p:cNvSpPr>
          <p:nvPr>
            <p:ph idx="1"/>
          </p:nvPr>
        </p:nvSpPr>
        <p:spPr>
          <a:xfrm>
            <a:off x="457200" y="990600"/>
            <a:ext cx="8229600" cy="4525963"/>
          </a:xfrm>
        </p:spPr>
        <p:txBody>
          <a:bodyPr/>
          <a:lstStyle/>
          <a:p>
            <a:pPr>
              <a:buFont typeface="Arial" pitchFamily="34" charset="0"/>
              <a:buNone/>
            </a:pPr>
            <a:r>
              <a:rPr lang="en-US" sz="1700" smtClean="0"/>
              <a:t>WARNING Some independent research required!</a:t>
            </a:r>
          </a:p>
          <a:p>
            <a:pPr>
              <a:buFont typeface="Calibri" pitchFamily="34" charset="0"/>
              <a:buAutoNum type="arabicPeriod"/>
            </a:pPr>
            <a:r>
              <a:rPr lang="en-US" sz="1700" smtClean="0"/>
              <a:t>Diffusion is a passive, physical process that takes place everywhere.  Why is diffusion not the only means of gaseous exchange in large organisms? (2 marks)</a:t>
            </a:r>
          </a:p>
          <a:p>
            <a:pPr>
              <a:buFont typeface="Calibri" pitchFamily="34" charset="0"/>
              <a:buAutoNum type="arabicPeriod"/>
            </a:pPr>
            <a:r>
              <a:rPr lang="en-US" sz="1700" smtClean="0"/>
              <a:t>With reference to surface area and heat exchange explain why having small ears is an adaptaticounter-current exchange with reference to gaseous exchange in fish.</a:t>
            </a:r>
          </a:p>
          <a:p>
            <a:pPr>
              <a:buFont typeface="Calibri" pitchFamily="34" charset="0"/>
              <a:buAutoNum type="arabicPeriod"/>
            </a:pPr>
            <a:r>
              <a:rPr lang="en-US" sz="1700" smtClean="0"/>
              <a:t>By what process does carbon dioxide enter photosynthesizing cells in leaves?</a:t>
            </a:r>
          </a:p>
          <a:p>
            <a:pPr>
              <a:buFont typeface="Calibri" pitchFamily="34" charset="0"/>
              <a:buAutoNum type="arabicPeriod"/>
            </a:pPr>
            <a:r>
              <a:rPr lang="en-US" sz="1700" smtClean="0"/>
              <a:t>Why is there a conflict between obtaining carbon dioxide for photosynthesis and conserving water? </a:t>
            </a:r>
          </a:p>
          <a:p>
            <a:pPr>
              <a:buFont typeface="Calibri" pitchFamily="34" charset="0"/>
              <a:buAutoNum type="arabicPeriod"/>
            </a:pPr>
            <a:r>
              <a:rPr lang="en-US" sz="1700" smtClean="0"/>
              <a:t>Why does the stoma open when guard cells are turgid?</a:t>
            </a:r>
          </a:p>
          <a:p>
            <a:pPr>
              <a:buFont typeface="Calibri" pitchFamily="34" charset="0"/>
              <a:buAutoNum type="arabicPeriod"/>
            </a:pPr>
            <a:r>
              <a:rPr lang="en-US" sz="1700" smtClean="0"/>
              <a:t>How do the stomata in plant cells open and close? </a:t>
            </a:r>
          </a:p>
          <a:p>
            <a:pPr>
              <a:buFont typeface="Calibri" pitchFamily="34" charset="0"/>
              <a:buAutoNum type="arabicPeriod"/>
            </a:pPr>
            <a:r>
              <a:rPr lang="en-US" sz="1700" smtClean="0"/>
              <a:t>What are xerophytes?</a:t>
            </a:r>
          </a:p>
          <a:p>
            <a:pPr>
              <a:buFont typeface="Calibri" pitchFamily="34" charset="0"/>
              <a:buAutoNum type="arabicPeriod"/>
            </a:pPr>
            <a:r>
              <a:rPr lang="en-US" sz="1700" smtClean="0"/>
              <a:t>on to a cold environment. (2 marks)</a:t>
            </a:r>
          </a:p>
          <a:p>
            <a:pPr>
              <a:buFont typeface="Calibri" pitchFamily="34" charset="0"/>
              <a:buAutoNum type="arabicPeriod"/>
            </a:pPr>
            <a:r>
              <a:rPr lang="en-US" sz="1700" smtClean="0"/>
              <a:t>In which structures in the tracheal system does most gaseous exchange take place? Explain why. (2 marks)</a:t>
            </a:r>
          </a:p>
          <a:p>
            <a:pPr>
              <a:buFont typeface="Calibri" pitchFamily="34" charset="0"/>
              <a:buAutoNum type="arabicPeriod"/>
            </a:pPr>
            <a:r>
              <a:rPr lang="en-US" sz="1700" smtClean="0"/>
              <a:t>Name two features of gills that maximize diffusion of respiratory gases across their membranes.</a:t>
            </a:r>
          </a:p>
          <a:p>
            <a:pPr>
              <a:buFont typeface="Calibri" pitchFamily="34" charset="0"/>
              <a:buAutoNum type="arabicPeriod"/>
            </a:pPr>
            <a:r>
              <a:rPr lang="en-US" sz="1700" smtClean="0"/>
              <a:t>Explain the term halophytes?</a:t>
            </a:r>
          </a:p>
          <a:p>
            <a:pPr>
              <a:buFont typeface="Calibri" pitchFamily="34" charset="0"/>
              <a:buAutoNum type="arabicPeriod"/>
            </a:pPr>
            <a:r>
              <a:rPr lang="en-US" sz="1700" smtClean="0"/>
              <a:t>How are xerophytes adapted to minimise water loss?</a:t>
            </a:r>
          </a:p>
          <a:p>
            <a:pPr>
              <a:buFont typeface="Calibri" pitchFamily="34" charset="0"/>
              <a:buAutoNum type="arabicPeriod"/>
            </a:pPr>
            <a:r>
              <a:rPr lang="en-US" sz="1700" smtClean="0"/>
              <a:t>What is the significance of sarguaro cacti being shaped like an organ pipe?</a:t>
            </a:r>
          </a:p>
          <a:p>
            <a:pPr>
              <a:buFont typeface="Calibri" pitchFamily="34" charset="0"/>
              <a:buAutoNum type="arabicPeriod"/>
            </a:pPr>
            <a:endParaRPr lang="en-US" sz="1700" smtClean="0"/>
          </a:p>
          <a:p>
            <a:pPr>
              <a:buFont typeface="Calibri" pitchFamily="34" charset="0"/>
              <a:buAutoNum type="arabicPeriod"/>
            </a:pPr>
            <a:endParaRPr lang="en-US" sz="1700" smtClean="0"/>
          </a:p>
          <a:p>
            <a:pPr>
              <a:buFont typeface="Calibri" pitchFamily="34" charset="0"/>
              <a:buAutoNum type="arabicPeriod"/>
            </a:pPr>
            <a:endParaRPr lang="en-US" sz="17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4208463"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57200"/>
            <a:ext cx="25146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075" y="620713"/>
            <a:ext cx="168592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49275"/>
            <a:ext cx="7129462"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468313" y="1412875"/>
            <a:ext cx="75596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t>Terrestrial insects have to cope with obtaining oxygen from air without dying from dehydration. </a:t>
            </a:r>
          </a:p>
          <a:p>
            <a:pPr algn="ctr"/>
            <a:endParaRPr lang="en-US" sz="3200"/>
          </a:p>
          <a:p>
            <a:pPr algn="ctr"/>
            <a:r>
              <a:rPr lang="en-US" sz="3200"/>
              <a:t>It is vital for terrestrial insects, especially those such as locusts that live in desert conditions, to be able to exchange respiratory gases without losing too much water.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4213" y="549275"/>
            <a:ext cx="7772400" cy="1470025"/>
          </a:xfrm>
        </p:spPr>
        <p:txBody>
          <a:bodyPr/>
          <a:lstStyle/>
          <a:p>
            <a:pPr eaLnBrk="1" hangingPunct="1"/>
            <a:r>
              <a:rPr lang="en-GB" sz="6000" b="1" smtClean="0">
                <a:latin typeface="Comic Sans MS" pitchFamily="66" charset="0"/>
              </a:rPr>
              <a:t>Gas Exchange in Fish</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492375"/>
            <a:ext cx="57245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600" b="1" smtClean="0">
                <a:latin typeface="Comic Sans MS" pitchFamily="66" charset="0"/>
              </a:rPr>
              <a:t>Lesson Objectives</a:t>
            </a:r>
            <a:r>
              <a:rPr lang="en-GB" sz="3600" smtClean="0">
                <a:latin typeface="Comic Sans MS" pitchFamily="66" charset="0"/>
              </a:rPr>
              <a:t/>
            </a:r>
            <a:br>
              <a:rPr lang="en-GB" sz="3600" smtClean="0">
                <a:latin typeface="Comic Sans MS" pitchFamily="66" charset="0"/>
              </a:rPr>
            </a:br>
            <a:endParaRPr lang="en-GB" sz="3600" smtClean="0">
              <a:latin typeface="Comic Sans MS" pitchFamily="66" charset="0"/>
            </a:endParaRPr>
          </a:p>
        </p:txBody>
      </p:sp>
      <p:sp>
        <p:nvSpPr>
          <p:cNvPr id="7171" name="Content Placeholder 2"/>
          <p:cNvSpPr>
            <a:spLocks noGrp="1"/>
          </p:cNvSpPr>
          <p:nvPr>
            <p:ph idx="1"/>
          </p:nvPr>
        </p:nvSpPr>
        <p:spPr/>
        <p:txBody>
          <a:bodyPr/>
          <a:lstStyle/>
          <a:p>
            <a:pPr eaLnBrk="1" hangingPunct="1"/>
            <a:r>
              <a:rPr lang="en-US" b="1" smtClean="0">
                <a:latin typeface="Comic Sans MS" pitchFamily="66" charset="0"/>
              </a:rPr>
              <a:t>(ALL) Practice and develop our dissection skills and anatomical drawing skills.</a:t>
            </a:r>
            <a:endParaRPr lang="en-GB" smtClean="0">
              <a:latin typeface="Comic Sans MS" pitchFamily="66" charset="0"/>
            </a:endParaRPr>
          </a:p>
          <a:p>
            <a:pPr eaLnBrk="1" hangingPunct="1"/>
            <a:r>
              <a:rPr lang="en-US" b="1" smtClean="0">
                <a:latin typeface="Comic Sans MS" pitchFamily="66" charset="0"/>
              </a:rPr>
              <a:t>(D) How are fish gills adapted to maximize gaseous exchange?</a:t>
            </a:r>
            <a:endParaRPr lang="en-GB" smtClean="0">
              <a:latin typeface="Comic Sans MS" pitchFamily="66" charset="0"/>
            </a:endParaRPr>
          </a:p>
          <a:p>
            <a:pPr eaLnBrk="1" hangingPunct="1"/>
            <a:r>
              <a:rPr lang="en-GB" smtClean="0">
                <a:latin typeface="Comic Sans MS" pitchFamily="66" charset="0"/>
              </a:rPr>
              <a:t>(C) What is the difference between parallel flow and counter current flow?</a:t>
            </a:r>
          </a:p>
          <a:p>
            <a:pPr eaLnBrk="1" hangingPunct="1"/>
            <a:r>
              <a:rPr lang="en-GB" smtClean="0">
                <a:latin typeface="Comic Sans MS" pitchFamily="66" charset="0"/>
              </a:rPr>
              <a:t>(A/B) How does counter current flow increase the rate of gas exchange?</a:t>
            </a:r>
          </a:p>
          <a:p>
            <a:pPr eaLnBrk="1" hangingPunct="1"/>
            <a:endParaRPr lang="en-GB" smtClean="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0"/>
            <a:ext cx="8229600" cy="1143000"/>
          </a:xfrm>
        </p:spPr>
        <p:txBody>
          <a:bodyPr/>
          <a:lstStyle/>
          <a:p>
            <a:pPr eaLnBrk="1" hangingPunct="1"/>
            <a:r>
              <a:rPr lang="en-GB" smtClean="0">
                <a:latin typeface="Comic Sans MS" pitchFamily="66" charset="0"/>
              </a:rPr>
              <a:t>Waterproof body</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981075"/>
            <a:ext cx="57245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5"/>
          <p:cNvSpPr txBox="1">
            <a:spLocks noChangeArrowheads="1"/>
          </p:cNvSpPr>
          <p:nvPr/>
        </p:nvSpPr>
        <p:spPr bwMode="auto">
          <a:xfrm>
            <a:off x="2195513" y="3860800"/>
            <a:ext cx="46085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4000">
                <a:latin typeface="Comic Sans MS" pitchFamily="66" charset="0"/>
              </a:rPr>
              <a:t>Large or small SA:V?</a:t>
            </a:r>
          </a:p>
        </p:txBody>
      </p:sp>
      <p:sp>
        <p:nvSpPr>
          <p:cNvPr id="5" name="Rectangle 4"/>
          <p:cNvSpPr>
            <a:spLocks noChangeArrowheads="1"/>
          </p:cNvSpPr>
          <p:nvPr/>
        </p:nvSpPr>
        <p:spPr bwMode="auto">
          <a:xfrm>
            <a:off x="611188" y="5229225"/>
            <a:ext cx="8150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200" b="1"/>
              <a:t>What does that mean for gas exchange?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250"/>
            <a:ext cx="8229600" cy="5649913"/>
          </a:xfrm>
        </p:spPr>
        <p:txBody>
          <a:bodyPr rtlCol="0">
            <a:normAutofit lnSpcReduction="10000"/>
          </a:bodyPr>
          <a:lstStyle/>
          <a:p>
            <a:pPr algn="ctr" eaLnBrk="1" fontAlgn="auto" hangingPunct="1">
              <a:spcAft>
                <a:spcPts val="0"/>
              </a:spcAft>
              <a:buFont typeface="Arial" pitchFamily="34" charset="0"/>
              <a:buNone/>
              <a:defRPr/>
            </a:pPr>
            <a:r>
              <a:rPr lang="en-GB" dirty="0" smtClean="0">
                <a:latin typeface="Comic Sans MS" pitchFamily="66" charset="0"/>
                <a:ea typeface="+mn-ea"/>
                <a:cs typeface="+mn-cs"/>
              </a:rPr>
              <a:t>	</a:t>
            </a:r>
            <a:r>
              <a:rPr lang="en-GB" sz="4000" dirty="0" smtClean="0">
                <a:latin typeface="Comic Sans MS" pitchFamily="66" charset="0"/>
                <a:ea typeface="+mn-ea"/>
                <a:cs typeface="+mn-cs"/>
              </a:rPr>
              <a:t>Fish are aquatic animals adapted to extracting oxygen from water.</a:t>
            </a:r>
          </a:p>
          <a:p>
            <a:pPr algn="ctr" eaLnBrk="1" fontAlgn="auto" hangingPunct="1">
              <a:spcAft>
                <a:spcPts val="0"/>
              </a:spcAft>
              <a:buFont typeface="Arial" pitchFamily="34" charset="0"/>
              <a:buNone/>
              <a:defRPr/>
            </a:pPr>
            <a:endParaRPr lang="en-GB" dirty="0" smtClean="0">
              <a:latin typeface="Comic Sans MS" pitchFamily="66" charset="0"/>
              <a:ea typeface="+mn-ea"/>
              <a:cs typeface="+mn-cs"/>
            </a:endParaRPr>
          </a:p>
          <a:p>
            <a:pPr eaLnBrk="1" fontAlgn="auto" hangingPunct="1">
              <a:spcAft>
                <a:spcPts val="0"/>
              </a:spcAft>
              <a:defRPr/>
            </a:pPr>
            <a:r>
              <a:rPr lang="en-GB" dirty="0" smtClean="0">
                <a:latin typeface="Comic Sans MS" pitchFamily="66" charset="0"/>
                <a:ea typeface="+mn-ea"/>
                <a:cs typeface="+mn-cs"/>
              </a:rPr>
              <a:t>Oxygen content in air; 20.9 %</a:t>
            </a:r>
          </a:p>
          <a:p>
            <a:pPr eaLnBrk="1" fontAlgn="auto" hangingPunct="1">
              <a:spcAft>
                <a:spcPts val="0"/>
              </a:spcAft>
              <a:defRPr/>
            </a:pPr>
            <a:r>
              <a:rPr lang="en-GB" dirty="0" smtClean="0">
                <a:latin typeface="Comic Sans MS" pitchFamily="66" charset="0"/>
                <a:ea typeface="+mn-ea"/>
                <a:cs typeface="+mn-cs"/>
              </a:rPr>
              <a:t>Oxygen content in water; approx 0.8 %</a:t>
            </a:r>
          </a:p>
          <a:p>
            <a:pPr eaLnBrk="1" fontAlgn="auto" hangingPunct="1">
              <a:spcAft>
                <a:spcPts val="0"/>
              </a:spcAft>
              <a:defRPr/>
            </a:pPr>
            <a:r>
              <a:rPr lang="en-GB" dirty="0" smtClean="0">
                <a:latin typeface="Comic Sans MS" pitchFamily="66" charset="0"/>
                <a:ea typeface="+mn-ea"/>
                <a:cs typeface="+mn-cs"/>
              </a:rPr>
              <a:t>Therefore fish have to pass large volumes of water over their gas exchange systems relative to the volumes of air ventilated by terrestrial animals.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mtClean="0">
                <a:latin typeface="Comic Sans MS" pitchFamily="66" charset="0"/>
              </a:rPr>
              <a:t>Some fish actively pumping water!!</a:t>
            </a:r>
          </a:p>
        </p:txBody>
      </p:sp>
      <p:pic>
        <p:nvPicPr>
          <p:cNvPr id="1024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90588" y="1600200"/>
            <a:ext cx="7362825" cy="4525963"/>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1307</Words>
  <Application>Microsoft Office PowerPoint</Application>
  <PresentationFormat>On-screen Show (4:3)</PresentationFormat>
  <Paragraphs>137</Paragraphs>
  <Slides>36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ＭＳ Ｐゴシック</vt:lpstr>
      <vt:lpstr>Comic Sans MS</vt:lpstr>
      <vt:lpstr>Office Theme</vt:lpstr>
      <vt:lpstr>Recap</vt:lpstr>
      <vt:lpstr>Answers</vt:lpstr>
      <vt:lpstr>Oxygen vs. Water</vt:lpstr>
      <vt:lpstr>PowerPoint Presentation</vt:lpstr>
      <vt:lpstr>Gas Exchange in Fish</vt:lpstr>
      <vt:lpstr>Lesson Objectives </vt:lpstr>
      <vt:lpstr>Waterproof body</vt:lpstr>
      <vt:lpstr>PowerPoint Presentation</vt:lpstr>
      <vt:lpstr>Some fish actively pumping water!!</vt:lpstr>
      <vt:lpstr>PowerPoint Presentation</vt:lpstr>
      <vt:lpstr>Fish can extract as much as 80% of available oxygen passing through its gills</vt:lpstr>
      <vt:lpstr>1. Large surface area - Developed a specialised internal gas exchange surface: the gills</vt:lpstr>
      <vt:lpstr>Structure  of the gill</vt:lpstr>
      <vt:lpstr>PowerPoint Presentation</vt:lpstr>
      <vt:lpstr>2. Short diffusion distance</vt:lpstr>
      <vt:lpstr>3. High concentration gradient - Countercurrent exchange in bony fish</vt:lpstr>
      <vt:lpstr>Countercurrent exchange</vt:lpstr>
      <vt:lpstr>PowerPoint Presentation</vt:lpstr>
      <vt:lpstr>Parallel flow system - dogfish</vt:lpstr>
      <vt:lpstr>Haemoglobin</vt:lpstr>
      <vt:lpstr>Examiners Tips</vt:lpstr>
      <vt:lpstr>Dissection Questions</vt:lpstr>
      <vt:lpstr>Gas exchange in Leafs</vt:lpstr>
      <vt:lpstr>Lesson Objectives</vt:lpstr>
      <vt:lpstr>Plant cells</vt:lpstr>
      <vt:lpstr>Structure of a plant leaf ‘short, fast diffusion pathway’</vt:lpstr>
      <vt:lpstr>PowerPoint Presentation</vt:lpstr>
      <vt:lpstr>Adaptations for rapid diffusion;</vt:lpstr>
      <vt:lpstr>PowerPoint Presentation</vt:lpstr>
      <vt:lpstr>Examiner’s tip</vt:lpstr>
      <vt:lpstr>Summary Questions</vt:lpstr>
      <vt:lpstr>Summary Questions</vt:lpstr>
      <vt:lpstr>Answers</vt:lpstr>
      <vt:lpstr>Homework Questions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Exchange in Fish</dc:title>
  <dc:creator>adam bradford</dc:creator>
  <cp:lastModifiedBy>Teacher E-Solutions</cp:lastModifiedBy>
  <cp:revision>47</cp:revision>
  <dcterms:created xsi:type="dcterms:W3CDTF">2011-03-01T03:49:29Z</dcterms:created>
  <dcterms:modified xsi:type="dcterms:W3CDTF">2019-01-18T16:34:43Z</dcterms:modified>
</cp:coreProperties>
</file>