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68" r:id="rId2"/>
    <p:sldId id="275" r:id="rId3"/>
    <p:sldId id="269" r:id="rId4"/>
    <p:sldId id="276" r:id="rId5"/>
    <p:sldId id="259" r:id="rId6"/>
    <p:sldId id="277" r:id="rId7"/>
    <p:sldId id="267" r:id="rId8"/>
    <p:sldId id="272" r:id="rId9"/>
    <p:sldId id="270" r:id="rId10"/>
    <p:sldId id="260" r:id="rId11"/>
    <p:sldId id="261" r:id="rId12"/>
    <p:sldId id="262" r:id="rId13"/>
    <p:sldId id="263" r:id="rId14"/>
    <p:sldId id="264" r:id="rId15"/>
    <p:sldId id="266" r:id="rId16"/>
    <p:sldId id="271" r:id="rId17"/>
    <p:sldId id="273" r:id="rId18"/>
    <p:sldId id="274" r:id="rId19"/>
  </p:sldIdLst>
  <p:sldSz cx="9144000" cy="6858000" type="screen4x3"/>
  <p:notesSz cx="6784975" cy="9906000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33CCCC"/>
    <a:srgbClr val="99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09113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9DB3E21-1B46-42B2-9005-565845123B9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812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02EF7-A2CC-40A7-8583-DAB4B2CA988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735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A0933-A20A-4EFA-A87E-71A667FCC5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370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4BB4B-96A9-4FAB-845C-0AEF8357BA5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1778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BAA4D-8D92-4324-84D5-65381E07464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5757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A877A-88BF-47E2-BCD3-CDD52E6AF50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48592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2E30E-7446-4E66-A747-2EE08DFC146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0868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AAECD-A38B-4854-952D-5A6A6B96B9E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17493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4826B-6227-4DC6-9AD8-9944748261D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43647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4F272-A198-4687-AD25-BE12F9E7E54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735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A86DA-51DB-48ED-B14F-C28C4B8F6D9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2100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E5028-78C5-454E-8889-002FC2803B1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97375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3B1D8-DA4A-4DF6-ACF0-5BD45D64FD6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75465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40EA4-6EF6-41A8-BFA9-E3BB417331F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2474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B3E98-A150-4B14-A153-BA054B2CFAD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2795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N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smtClean="0"/>
              <a:t>Click to edit Master text styles</a:t>
            </a:r>
          </a:p>
          <a:p>
            <a:pPr lvl="1"/>
            <a:r>
              <a:rPr lang="en-NZ" smtClean="0"/>
              <a:t>Second level</a:t>
            </a:r>
          </a:p>
          <a:p>
            <a:pPr lvl="2"/>
            <a:r>
              <a:rPr lang="en-NZ" smtClean="0"/>
              <a:t>Third level</a:t>
            </a:r>
          </a:p>
          <a:p>
            <a:pPr lvl="3"/>
            <a:r>
              <a:rPr lang="en-NZ" smtClean="0"/>
              <a:t>Fourth level</a:t>
            </a:r>
          </a:p>
          <a:p>
            <a:pPr lvl="4"/>
            <a:r>
              <a:rPr lang="en-N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6756FDD2-1F15-4DA7-85F5-FC444855681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NZ" sz="4000" smtClean="0"/>
              <a:t>The Insect Gas Exchange System</a:t>
            </a:r>
          </a:p>
        </p:txBody>
      </p:sp>
      <p:pic>
        <p:nvPicPr>
          <p:cNvPr id="2051" name="Picture 8" descr="insectex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557338"/>
            <a:ext cx="8137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3284538"/>
            <a:ext cx="8229600" cy="21875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400" smtClean="0"/>
              <a:t>Trachea lead to smaller tracheoles. 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The ends of each tracheole finishes in a group of body cells. 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The ends are lined with a thin moist surface (membranes) where the exchange of gases can take place.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The thin membranes are surrounded by watery </a:t>
            </a:r>
            <a:r>
              <a:rPr lang="en-NZ" sz="2400" b="1" u="sng" smtClean="0"/>
              <a:t>haemolymph</a:t>
            </a:r>
            <a:r>
              <a:rPr lang="en-NZ" sz="24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The body cells are bathed in the haemolymph. </a:t>
            </a:r>
          </a:p>
          <a:p>
            <a:pPr eaLnBrk="1" hangingPunct="1">
              <a:lnSpc>
                <a:spcPct val="80000"/>
              </a:lnSpc>
            </a:pPr>
            <a:endParaRPr lang="en-NZ" sz="2400" smtClean="0"/>
          </a:p>
        </p:txBody>
      </p:sp>
      <p:pic>
        <p:nvPicPr>
          <p:cNvPr id="11267" name="Picture 6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20" t="24007" r="13252" b="7944"/>
          <a:stretch>
            <a:fillRect/>
          </a:stretch>
        </p:blipFill>
        <p:spPr>
          <a:xfrm>
            <a:off x="827088" y="260350"/>
            <a:ext cx="7596187" cy="2851150"/>
          </a:xfrm>
        </p:spPr>
      </p:pic>
      <p:sp>
        <p:nvSpPr>
          <p:cNvPr id="1126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Tracheoles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573463"/>
            <a:ext cx="2835275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NZ" sz="4000" u="sng" smtClean="0"/>
              <a:t>Passive Diffusion of Gases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125538"/>
            <a:ext cx="4500562" cy="57324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400" smtClean="0"/>
              <a:t>Oxygen from the air in the tracheoles dissolves into the haemolymph fluid on the thin moist membrane surface and diffuses into the cells.</a:t>
            </a:r>
          </a:p>
          <a:p>
            <a:pPr eaLnBrk="1" hangingPunct="1">
              <a:lnSpc>
                <a:spcPct val="80000"/>
              </a:lnSpc>
            </a:pPr>
            <a:endParaRPr lang="en-NZ" sz="2400" smtClean="0"/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O</a:t>
            </a:r>
            <a:r>
              <a:rPr lang="en-NZ" sz="2400" baseline="-25000" smtClean="0"/>
              <a:t>2</a:t>
            </a:r>
            <a:r>
              <a:rPr lang="en-NZ" sz="2400" smtClean="0"/>
              <a:t> diffuse from tracheoles into haemolymph from a high concentration of O</a:t>
            </a:r>
            <a:r>
              <a:rPr lang="en-NZ" sz="2400" baseline="-25000" smtClean="0"/>
              <a:t>2</a:t>
            </a:r>
            <a:r>
              <a:rPr lang="en-NZ" sz="2400" smtClean="0"/>
              <a:t> to a lower concentration of O</a:t>
            </a:r>
            <a:r>
              <a:rPr lang="en-NZ" sz="2400" baseline="-25000" smtClean="0"/>
              <a:t>2</a:t>
            </a:r>
            <a:r>
              <a:rPr lang="en-NZ" sz="240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NZ" sz="2400" smtClean="0"/>
          </a:p>
          <a:p>
            <a:pPr eaLnBrk="1" hangingPunct="1">
              <a:lnSpc>
                <a:spcPct val="80000"/>
              </a:lnSpc>
            </a:pPr>
            <a:r>
              <a:rPr lang="en-NZ" sz="2400" smtClean="0"/>
              <a:t>CO</a:t>
            </a:r>
            <a:r>
              <a:rPr lang="en-NZ" sz="2400" baseline="-25000" smtClean="0"/>
              <a:t>2</a:t>
            </a:r>
            <a:r>
              <a:rPr lang="en-NZ" sz="2400" smtClean="0"/>
              <a:t> produced by cell respiration can diffuse from the cells into haemolymph into tracheoles from a high concentration of CO</a:t>
            </a:r>
            <a:r>
              <a:rPr lang="en-NZ" sz="2400" baseline="-25000" smtClean="0"/>
              <a:t>2</a:t>
            </a:r>
            <a:r>
              <a:rPr lang="en-NZ" sz="2400" smtClean="0"/>
              <a:t> to a lower concentration of CO</a:t>
            </a:r>
            <a:r>
              <a:rPr lang="en-NZ" sz="2400" baseline="-25000" smtClean="0"/>
              <a:t>2</a:t>
            </a:r>
            <a:r>
              <a:rPr lang="en-NZ" sz="2400" smtClean="0"/>
              <a:t>.</a:t>
            </a:r>
          </a:p>
        </p:txBody>
      </p:sp>
      <p:pic>
        <p:nvPicPr>
          <p:cNvPr id="12293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5538"/>
            <a:ext cx="3048000" cy="2505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4" name="Oval 13"/>
          <p:cNvSpPr>
            <a:spLocks noChangeArrowheads="1"/>
          </p:cNvSpPr>
          <p:nvPr/>
        </p:nvSpPr>
        <p:spPr bwMode="auto">
          <a:xfrm>
            <a:off x="468313" y="2565400"/>
            <a:ext cx="431800" cy="431800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Line 14"/>
          <p:cNvSpPr>
            <a:spLocks noChangeShapeType="1"/>
          </p:cNvSpPr>
          <p:nvPr/>
        </p:nvSpPr>
        <p:spPr bwMode="auto">
          <a:xfrm>
            <a:off x="827088" y="2924175"/>
            <a:ext cx="360362" cy="79216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Text Box 17"/>
          <p:cNvSpPr txBox="1">
            <a:spLocks noChangeArrowheads="1"/>
          </p:cNvSpPr>
          <p:nvPr/>
        </p:nvSpPr>
        <p:spPr bwMode="auto">
          <a:xfrm>
            <a:off x="179388" y="5942013"/>
            <a:ext cx="151288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33CCCC"/>
                </a:solidFill>
              </a:rPr>
              <a:t>Cells covered with haemolymph</a:t>
            </a:r>
          </a:p>
        </p:txBody>
      </p:sp>
      <p:sp>
        <p:nvSpPr>
          <p:cNvPr id="12297" name="Text Box 18"/>
          <p:cNvSpPr txBox="1">
            <a:spLocks noChangeArrowheads="1"/>
          </p:cNvSpPr>
          <p:nvPr/>
        </p:nvSpPr>
        <p:spPr bwMode="auto">
          <a:xfrm>
            <a:off x="3203575" y="3573463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O</a:t>
            </a:r>
            <a:r>
              <a:rPr lang="en-US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298" name="Text Box 19"/>
          <p:cNvSpPr txBox="1">
            <a:spLocks noChangeArrowheads="1"/>
          </p:cNvSpPr>
          <p:nvPr/>
        </p:nvSpPr>
        <p:spPr bwMode="auto">
          <a:xfrm>
            <a:off x="2916238" y="4005263"/>
            <a:ext cx="503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O</a:t>
            </a:r>
            <a:r>
              <a:rPr lang="en-US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299" name="Text Box 20"/>
          <p:cNvSpPr txBox="1">
            <a:spLocks noChangeArrowheads="1"/>
          </p:cNvSpPr>
          <p:nvPr/>
        </p:nvSpPr>
        <p:spPr bwMode="auto">
          <a:xfrm>
            <a:off x="2484438" y="4365625"/>
            <a:ext cx="503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O</a:t>
            </a:r>
            <a:r>
              <a:rPr lang="en-US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300" name="Text Box 21"/>
          <p:cNvSpPr txBox="1">
            <a:spLocks noChangeArrowheads="1"/>
          </p:cNvSpPr>
          <p:nvPr/>
        </p:nvSpPr>
        <p:spPr bwMode="auto">
          <a:xfrm>
            <a:off x="2124075" y="4652963"/>
            <a:ext cx="503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O</a:t>
            </a:r>
            <a:r>
              <a:rPr lang="en-US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301" name="Line 22"/>
          <p:cNvSpPr>
            <a:spLocks noChangeShapeType="1"/>
          </p:cNvSpPr>
          <p:nvPr/>
        </p:nvSpPr>
        <p:spPr bwMode="auto">
          <a:xfrm flipH="1" flipV="1">
            <a:off x="2987675" y="4437063"/>
            <a:ext cx="1081088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Text Box 23"/>
          <p:cNvSpPr txBox="1">
            <a:spLocks noChangeArrowheads="1"/>
          </p:cNvSpPr>
          <p:nvPr/>
        </p:nvSpPr>
        <p:spPr bwMode="auto">
          <a:xfrm>
            <a:off x="3492500" y="5516563"/>
            <a:ext cx="1295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tracheole</a:t>
            </a:r>
          </a:p>
        </p:txBody>
      </p:sp>
      <p:sp>
        <p:nvSpPr>
          <p:cNvPr id="12303" name="Text Box 24"/>
          <p:cNvSpPr txBox="1">
            <a:spLocks noChangeArrowheads="1"/>
          </p:cNvSpPr>
          <p:nvPr/>
        </p:nvSpPr>
        <p:spPr bwMode="auto">
          <a:xfrm>
            <a:off x="1692275" y="5373688"/>
            <a:ext cx="503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O</a:t>
            </a:r>
            <a:r>
              <a:rPr lang="en-US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304" name="Line 25"/>
          <p:cNvSpPr>
            <a:spLocks noChangeShapeType="1"/>
          </p:cNvSpPr>
          <p:nvPr/>
        </p:nvSpPr>
        <p:spPr bwMode="auto">
          <a:xfrm flipH="1">
            <a:off x="1547813" y="5589588"/>
            <a:ext cx="215900" cy="1444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Text Box 26"/>
          <p:cNvSpPr txBox="1">
            <a:spLocks noChangeArrowheads="1"/>
          </p:cNvSpPr>
          <p:nvPr/>
        </p:nvSpPr>
        <p:spPr bwMode="auto">
          <a:xfrm>
            <a:off x="1116013" y="3860800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CO</a:t>
            </a:r>
            <a:r>
              <a:rPr lang="en-US" baseline="-250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2306" name="Text Box 27"/>
          <p:cNvSpPr txBox="1">
            <a:spLocks noChangeArrowheads="1"/>
          </p:cNvSpPr>
          <p:nvPr/>
        </p:nvSpPr>
        <p:spPr bwMode="auto">
          <a:xfrm>
            <a:off x="1116013" y="4508500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CO</a:t>
            </a:r>
            <a:r>
              <a:rPr lang="en-US" baseline="-250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2307" name="Text Box 28"/>
          <p:cNvSpPr txBox="1">
            <a:spLocks noChangeArrowheads="1"/>
          </p:cNvSpPr>
          <p:nvPr/>
        </p:nvSpPr>
        <p:spPr bwMode="auto">
          <a:xfrm>
            <a:off x="1547813" y="3644900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CO</a:t>
            </a:r>
            <a:r>
              <a:rPr lang="en-US" baseline="-250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2308" name="Text Box 29"/>
          <p:cNvSpPr txBox="1">
            <a:spLocks noChangeArrowheads="1"/>
          </p:cNvSpPr>
          <p:nvPr/>
        </p:nvSpPr>
        <p:spPr bwMode="auto">
          <a:xfrm>
            <a:off x="1763713" y="5013325"/>
            <a:ext cx="503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O</a:t>
            </a:r>
            <a:r>
              <a:rPr lang="en-US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309" name="Line 30"/>
          <p:cNvSpPr>
            <a:spLocks noChangeShapeType="1"/>
          </p:cNvSpPr>
          <p:nvPr/>
        </p:nvSpPr>
        <p:spPr bwMode="auto">
          <a:xfrm flipH="1">
            <a:off x="1547813" y="5229225"/>
            <a:ext cx="2873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31"/>
          <p:cNvSpPr>
            <a:spLocks noChangeShapeType="1"/>
          </p:cNvSpPr>
          <p:nvPr/>
        </p:nvSpPr>
        <p:spPr bwMode="auto">
          <a:xfrm>
            <a:off x="1403350" y="4149725"/>
            <a:ext cx="215900" cy="1444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32"/>
          <p:cNvSpPr>
            <a:spLocks noChangeShapeType="1"/>
          </p:cNvSpPr>
          <p:nvPr/>
        </p:nvSpPr>
        <p:spPr bwMode="auto">
          <a:xfrm flipH="1">
            <a:off x="1763713" y="3933825"/>
            <a:ext cx="71437" cy="2873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33"/>
          <p:cNvSpPr>
            <a:spLocks noChangeShapeType="1"/>
          </p:cNvSpPr>
          <p:nvPr/>
        </p:nvSpPr>
        <p:spPr bwMode="auto">
          <a:xfrm>
            <a:off x="1619250" y="4652963"/>
            <a:ext cx="2889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Line 34"/>
          <p:cNvSpPr>
            <a:spLocks noChangeShapeType="1"/>
          </p:cNvSpPr>
          <p:nvPr/>
        </p:nvSpPr>
        <p:spPr bwMode="auto">
          <a:xfrm flipV="1">
            <a:off x="3419475" y="3141663"/>
            <a:ext cx="144463" cy="50323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Line 35"/>
          <p:cNvSpPr>
            <a:spLocks noChangeShapeType="1"/>
          </p:cNvSpPr>
          <p:nvPr/>
        </p:nvSpPr>
        <p:spPr bwMode="auto">
          <a:xfrm flipH="1">
            <a:off x="3563938" y="3141663"/>
            <a:ext cx="14287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z="4000" smtClean="0"/>
              <a:t>Increased Surface Area for Gas Exchange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1628775"/>
            <a:ext cx="4038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NZ" sz="2400" smtClean="0"/>
              <a:t>Extensive network of trachea and tracheoles ↑’s surface area exposed for diffusion of:</a:t>
            </a:r>
          </a:p>
          <a:p>
            <a:pPr eaLnBrk="1" hangingPunct="1"/>
            <a:r>
              <a:rPr lang="en-NZ" sz="2400" smtClean="0"/>
              <a:t>O</a:t>
            </a:r>
            <a:r>
              <a:rPr lang="en-NZ" sz="2400" baseline="-25000" smtClean="0"/>
              <a:t>2 </a:t>
            </a:r>
            <a:r>
              <a:rPr lang="en-NZ" sz="2400" smtClean="0"/>
              <a:t>into haemolymph and further to the body cells.</a:t>
            </a:r>
          </a:p>
          <a:p>
            <a:pPr eaLnBrk="1" hangingPunct="1"/>
            <a:r>
              <a:rPr lang="en-NZ" sz="2400" smtClean="0"/>
              <a:t>CO</a:t>
            </a:r>
            <a:r>
              <a:rPr lang="en-NZ" sz="2400" baseline="-25000" smtClean="0"/>
              <a:t>2</a:t>
            </a:r>
            <a:r>
              <a:rPr lang="en-NZ" sz="2400" smtClean="0"/>
              <a:t> out of cells into haemolymph into tracheoles.</a:t>
            </a:r>
          </a:p>
        </p:txBody>
      </p:sp>
      <p:pic>
        <p:nvPicPr>
          <p:cNvPr id="13316" name="Picture 7" descr="insect-trachea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700213"/>
            <a:ext cx="4752975" cy="44656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633413"/>
          </a:xfrm>
        </p:spPr>
        <p:txBody>
          <a:bodyPr/>
          <a:lstStyle/>
          <a:p>
            <a:pPr eaLnBrk="1" hangingPunct="1"/>
            <a:r>
              <a:rPr lang="en-NZ" sz="4000" smtClean="0"/>
              <a:t>Thin Surface for Gas Exchange</a:t>
            </a: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628775"/>
            <a:ext cx="4038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NZ" sz="2800" smtClean="0"/>
              <a:t>Thin surface to endings of tracheoles ↓’s the barrier to diffusion of:</a:t>
            </a:r>
          </a:p>
          <a:p>
            <a:pPr eaLnBrk="1" hangingPunct="1"/>
            <a:r>
              <a:rPr lang="en-NZ" sz="2800" smtClean="0"/>
              <a:t>O</a:t>
            </a:r>
            <a:r>
              <a:rPr lang="en-NZ" sz="2800" baseline="-25000" smtClean="0"/>
              <a:t>2</a:t>
            </a:r>
            <a:r>
              <a:rPr lang="en-NZ" sz="2800" smtClean="0"/>
              <a:t> into haemolymph and further to the body cells.</a:t>
            </a:r>
          </a:p>
          <a:p>
            <a:pPr eaLnBrk="1" hangingPunct="1"/>
            <a:r>
              <a:rPr lang="en-NZ" sz="2800" smtClean="0"/>
              <a:t>CO</a:t>
            </a:r>
            <a:r>
              <a:rPr lang="en-NZ" sz="2800" baseline="-25000" smtClean="0"/>
              <a:t>2</a:t>
            </a:r>
            <a:r>
              <a:rPr lang="en-NZ" sz="2800" smtClean="0"/>
              <a:t> out of cells into the haemolymph into the tracheoles.</a:t>
            </a:r>
          </a:p>
          <a:p>
            <a:pPr eaLnBrk="1" hangingPunct="1">
              <a:buFontTx/>
              <a:buNone/>
            </a:pPr>
            <a:endParaRPr lang="en-NZ" sz="2800" smtClean="0"/>
          </a:p>
          <a:p>
            <a:pPr eaLnBrk="1" hangingPunct="1">
              <a:buFontTx/>
              <a:buNone/>
            </a:pPr>
            <a:endParaRPr lang="en-NZ" sz="2800" smtClean="0"/>
          </a:p>
        </p:txBody>
      </p:sp>
      <p:pic>
        <p:nvPicPr>
          <p:cNvPr id="1434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508500"/>
            <a:ext cx="1927225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052513"/>
            <a:ext cx="1392238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Line 29"/>
          <p:cNvSpPr>
            <a:spLocks noChangeShapeType="1"/>
          </p:cNvSpPr>
          <p:nvPr/>
        </p:nvSpPr>
        <p:spPr bwMode="auto">
          <a:xfrm flipV="1">
            <a:off x="1187450" y="2420938"/>
            <a:ext cx="50482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30"/>
          <p:cNvSpPr>
            <a:spLocks noChangeShapeType="1"/>
          </p:cNvSpPr>
          <p:nvPr/>
        </p:nvSpPr>
        <p:spPr bwMode="auto">
          <a:xfrm flipV="1">
            <a:off x="2052638" y="2852738"/>
            <a:ext cx="0" cy="433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31"/>
          <p:cNvSpPr>
            <a:spLocks noChangeShapeType="1"/>
          </p:cNvSpPr>
          <p:nvPr/>
        </p:nvSpPr>
        <p:spPr bwMode="auto">
          <a:xfrm flipH="1" flipV="1">
            <a:off x="2339975" y="2636838"/>
            <a:ext cx="720725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Rectangle 32"/>
          <p:cNvSpPr>
            <a:spLocks noChangeArrowheads="1"/>
          </p:cNvSpPr>
          <p:nvPr/>
        </p:nvSpPr>
        <p:spPr bwMode="auto">
          <a:xfrm>
            <a:off x="107950" y="2565400"/>
            <a:ext cx="10080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/>
              <a:t>Cells</a:t>
            </a:r>
          </a:p>
        </p:txBody>
      </p:sp>
      <p:sp>
        <p:nvSpPr>
          <p:cNvPr id="14346" name="Rectangle 33"/>
          <p:cNvSpPr>
            <a:spLocks noChangeArrowheads="1"/>
          </p:cNvSpPr>
          <p:nvPr/>
        </p:nvSpPr>
        <p:spPr bwMode="auto">
          <a:xfrm>
            <a:off x="1404938" y="3213100"/>
            <a:ext cx="13668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/>
              <a:t>Haemolymph</a:t>
            </a:r>
          </a:p>
        </p:txBody>
      </p:sp>
      <p:sp>
        <p:nvSpPr>
          <p:cNvPr id="14347" name="Rectangle 34"/>
          <p:cNvSpPr>
            <a:spLocks noChangeArrowheads="1"/>
          </p:cNvSpPr>
          <p:nvPr/>
        </p:nvSpPr>
        <p:spPr bwMode="auto">
          <a:xfrm>
            <a:off x="3060700" y="2493963"/>
            <a:ext cx="1368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/>
              <a:t>Tracheole</a:t>
            </a:r>
          </a:p>
        </p:txBody>
      </p:sp>
      <p:sp>
        <p:nvSpPr>
          <p:cNvPr id="14348" name="Oval 35"/>
          <p:cNvSpPr>
            <a:spLocks noChangeArrowheads="1"/>
          </p:cNvSpPr>
          <p:nvPr/>
        </p:nvSpPr>
        <p:spPr bwMode="auto">
          <a:xfrm>
            <a:off x="1331913" y="4868863"/>
            <a:ext cx="287337" cy="288925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Line 36"/>
          <p:cNvSpPr>
            <a:spLocks noChangeShapeType="1"/>
          </p:cNvSpPr>
          <p:nvPr/>
        </p:nvSpPr>
        <p:spPr bwMode="auto">
          <a:xfrm flipV="1">
            <a:off x="1476375" y="3716338"/>
            <a:ext cx="358775" cy="11525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Text Box 37"/>
          <p:cNvSpPr txBox="1">
            <a:spLocks noChangeArrowheads="1"/>
          </p:cNvSpPr>
          <p:nvPr/>
        </p:nvSpPr>
        <p:spPr bwMode="auto">
          <a:xfrm>
            <a:off x="1258888" y="4149725"/>
            <a:ext cx="792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Zoom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en-NZ" sz="4000" u="sng" smtClean="0"/>
              <a:t>Moist Surface for Gas Exchange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1341438"/>
            <a:ext cx="8970963" cy="4813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NZ" smtClean="0"/>
              <a:t>Moist surface at end of the tracheoles is important for:</a:t>
            </a:r>
          </a:p>
          <a:p>
            <a:pPr eaLnBrk="1" hangingPunct="1"/>
            <a:r>
              <a:rPr lang="en-NZ" smtClean="0"/>
              <a:t>O</a:t>
            </a:r>
            <a:r>
              <a:rPr lang="en-NZ" baseline="-25000" smtClean="0"/>
              <a:t>2</a:t>
            </a:r>
            <a:r>
              <a:rPr lang="en-NZ" smtClean="0"/>
              <a:t> to dissolve into the watery substance for diffusion into the haemolymph.</a:t>
            </a:r>
          </a:p>
          <a:p>
            <a:pPr eaLnBrk="1" hangingPunct="1"/>
            <a:r>
              <a:rPr lang="en-NZ" smtClean="0"/>
              <a:t>CO</a:t>
            </a:r>
            <a:r>
              <a:rPr lang="en-NZ" baseline="-25000" smtClean="0"/>
              <a:t>2</a:t>
            </a:r>
            <a:r>
              <a:rPr lang="en-NZ" smtClean="0"/>
              <a:t> to dissolve into the water substance for diffusion out of the haemolymph into the tracheoles</a:t>
            </a:r>
          </a:p>
          <a:p>
            <a:pPr eaLnBrk="1" hangingPunct="1">
              <a:buFontTx/>
              <a:buNone/>
            </a:pPr>
            <a:endParaRPr lang="en-N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NZ" sz="4000" smtClean="0"/>
              <a:t>What Prevents Insects from being the Size we see in the Horror Movies?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341438"/>
            <a:ext cx="4572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z="2400" smtClean="0"/>
              <a:t>Insects rely upon passive diffusion and physical activity for the movement of gases within the tracheal system.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Diffusion of O</a:t>
            </a:r>
            <a:r>
              <a:rPr lang="en-NZ" sz="2400" baseline="-25000" smtClean="0"/>
              <a:t>2</a:t>
            </a:r>
            <a:r>
              <a:rPr lang="en-NZ" sz="2400" smtClean="0"/>
              <a:t> and CO</a:t>
            </a:r>
            <a:r>
              <a:rPr lang="en-NZ" sz="2400" baseline="-25000" smtClean="0"/>
              <a:t>2 </a:t>
            </a:r>
            <a:r>
              <a:rPr lang="en-NZ" sz="2400" smtClean="0"/>
              <a:t>through the air in the tracheal tubes is fast enough only for distances less than 1cm for the body surface.  This limits the size/radius of the insect’s body.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smtClean="0"/>
              <a:t>Larger organisms use a blood circulatory system (blood vessels) to over come this limitation.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NZ" sz="2400" smtClean="0"/>
          </a:p>
        </p:txBody>
      </p:sp>
      <p:pic>
        <p:nvPicPr>
          <p:cNvPr id="1638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4500563" cy="357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msoF0754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0"/>
            <a:ext cx="7164387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 descr="msoCEB74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0"/>
            <a:ext cx="6769100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pic>
        <p:nvPicPr>
          <p:cNvPr id="19459" name="Picture 6" descr="msoA4962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63500"/>
            <a:ext cx="8661400" cy="67945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1368425"/>
          </a:xfrm>
        </p:spPr>
        <p:txBody>
          <a:bodyPr/>
          <a:lstStyle/>
          <a:p>
            <a:pPr eaLnBrk="1" hangingPunct="1"/>
            <a:r>
              <a:rPr lang="en-US" sz="2800" smtClean="0"/>
              <a:t>An X-ray of the yellow mealworm beetle - revealing the system of white tubes or tracheae running through its body</a:t>
            </a:r>
          </a:p>
        </p:txBody>
      </p:sp>
      <p:pic>
        <p:nvPicPr>
          <p:cNvPr id="3075" name="Picture 6" descr="An X-ray of the yellow mealworm beetle (Tenebrio molitor), revealing the system of white tubes or tracheae running through its bod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492250"/>
            <a:ext cx="7632700" cy="536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z="4000" smtClean="0"/>
              <a:t>The Insect Gas Exchange System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435975" cy="5473700"/>
          </a:xfrm>
        </p:spPr>
        <p:txBody>
          <a:bodyPr/>
          <a:lstStyle/>
          <a:p>
            <a:pPr eaLnBrk="1" hangingPunct="1"/>
            <a:r>
              <a:rPr lang="en-NZ" smtClean="0"/>
              <a:t>An insect has spiracles (openings) lined with chitin on the sides of its body. </a:t>
            </a:r>
          </a:p>
          <a:p>
            <a:pPr eaLnBrk="1" hangingPunct="1"/>
            <a:r>
              <a:rPr lang="en-NZ" smtClean="0"/>
              <a:t>The chitin give shape to the openings.</a:t>
            </a:r>
          </a:p>
          <a:p>
            <a:pPr eaLnBrk="1" hangingPunct="1"/>
            <a:r>
              <a:rPr lang="en-NZ" smtClean="0"/>
              <a:t>The spiracles can open and close by small muscles.</a:t>
            </a:r>
          </a:p>
          <a:p>
            <a:pPr eaLnBrk="1" hangingPunct="1"/>
            <a:r>
              <a:rPr lang="en-NZ" smtClean="0"/>
              <a:t>These muscles contract to shut flap like valves and relax to open the valves – allows control of the flow of air as well as slow down the loss of water.</a:t>
            </a:r>
          </a:p>
          <a:p>
            <a:pPr eaLnBrk="1" hangingPunct="1"/>
            <a:endParaRPr lang="en-N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0" name="Picture 10" descr="spiracl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100" y="4292600"/>
            <a:ext cx="316230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8" descr="spiracl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349500"/>
            <a:ext cx="323850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6" descr="spiracl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767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1" name="Oval 11"/>
          <p:cNvSpPr>
            <a:spLocks noChangeArrowheads="1"/>
          </p:cNvSpPr>
          <p:nvPr/>
        </p:nvSpPr>
        <p:spPr bwMode="auto">
          <a:xfrm>
            <a:off x="3195638" y="858838"/>
            <a:ext cx="431800" cy="360362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Freeform 14"/>
          <p:cNvSpPr>
            <a:spLocks/>
          </p:cNvSpPr>
          <p:nvPr/>
        </p:nvSpPr>
        <p:spPr bwMode="auto">
          <a:xfrm>
            <a:off x="3635375" y="1076325"/>
            <a:ext cx="1644650" cy="1582738"/>
          </a:xfrm>
          <a:custGeom>
            <a:avLst/>
            <a:gdLst>
              <a:gd name="T0" fmla="*/ 0 w 1036"/>
              <a:gd name="T1" fmla="*/ 0 h 997"/>
              <a:gd name="T2" fmla="*/ 908 w 1036"/>
              <a:gd name="T3" fmla="*/ 181 h 997"/>
              <a:gd name="T4" fmla="*/ 771 w 1036"/>
              <a:gd name="T5" fmla="*/ 997 h 997"/>
              <a:gd name="T6" fmla="*/ 0 60000 65536"/>
              <a:gd name="T7" fmla="*/ 0 60000 65536"/>
              <a:gd name="T8" fmla="*/ 0 60000 65536"/>
              <a:gd name="T9" fmla="*/ 0 w 1036"/>
              <a:gd name="T10" fmla="*/ 0 h 997"/>
              <a:gd name="T11" fmla="*/ 1036 w 1036"/>
              <a:gd name="T12" fmla="*/ 997 h 9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36" h="997">
                <a:moveTo>
                  <a:pt x="0" y="0"/>
                </a:moveTo>
                <a:cubicBezTo>
                  <a:pt x="390" y="7"/>
                  <a:pt x="780" y="15"/>
                  <a:pt x="908" y="181"/>
                </a:cubicBezTo>
                <a:cubicBezTo>
                  <a:pt x="1036" y="347"/>
                  <a:pt x="903" y="672"/>
                  <a:pt x="771" y="997"/>
                </a:cubicBezTo>
              </a:path>
            </a:pathLst>
          </a:custGeom>
          <a:noFill/>
          <a:ln w="38100">
            <a:solidFill>
              <a:srgbClr val="00FF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5" name="Oval 15"/>
          <p:cNvSpPr>
            <a:spLocks noChangeArrowheads="1"/>
          </p:cNvSpPr>
          <p:nvPr/>
        </p:nvSpPr>
        <p:spPr bwMode="auto">
          <a:xfrm>
            <a:off x="4211638" y="3227388"/>
            <a:ext cx="1008062" cy="1008062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Freeform 17"/>
          <p:cNvSpPr>
            <a:spLocks/>
          </p:cNvSpPr>
          <p:nvPr/>
        </p:nvSpPr>
        <p:spPr bwMode="auto">
          <a:xfrm>
            <a:off x="5148263" y="3152775"/>
            <a:ext cx="2303462" cy="1152525"/>
          </a:xfrm>
          <a:custGeom>
            <a:avLst/>
            <a:gdLst>
              <a:gd name="T0" fmla="*/ 0 w 1451"/>
              <a:gd name="T1" fmla="*/ 181 h 726"/>
              <a:gd name="T2" fmla="*/ 1089 w 1451"/>
              <a:gd name="T3" fmla="*/ 91 h 726"/>
              <a:gd name="T4" fmla="*/ 1451 w 1451"/>
              <a:gd name="T5" fmla="*/ 726 h 726"/>
              <a:gd name="T6" fmla="*/ 0 60000 65536"/>
              <a:gd name="T7" fmla="*/ 0 60000 65536"/>
              <a:gd name="T8" fmla="*/ 0 60000 65536"/>
              <a:gd name="T9" fmla="*/ 0 w 1451"/>
              <a:gd name="T10" fmla="*/ 0 h 726"/>
              <a:gd name="T11" fmla="*/ 1451 w 1451"/>
              <a:gd name="T12" fmla="*/ 726 h 7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51" h="726">
                <a:moveTo>
                  <a:pt x="0" y="181"/>
                </a:moveTo>
                <a:cubicBezTo>
                  <a:pt x="423" y="90"/>
                  <a:pt x="847" y="0"/>
                  <a:pt x="1089" y="91"/>
                </a:cubicBezTo>
                <a:cubicBezTo>
                  <a:pt x="1331" y="182"/>
                  <a:pt x="1391" y="454"/>
                  <a:pt x="1451" y="726"/>
                </a:cubicBezTo>
              </a:path>
            </a:pathLst>
          </a:custGeom>
          <a:noFill/>
          <a:ln w="38100">
            <a:solidFill>
              <a:srgbClr val="00FF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8" name="Text Box 18"/>
          <p:cNvSpPr txBox="1">
            <a:spLocks noChangeArrowheads="1"/>
          </p:cNvSpPr>
          <p:nvPr/>
        </p:nvSpPr>
        <p:spPr bwMode="auto">
          <a:xfrm>
            <a:off x="5003800" y="981075"/>
            <a:ext cx="13668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Zoom</a:t>
            </a:r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7092950" y="3068638"/>
            <a:ext cx="1366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Zoom</a:t>
            </a:r>
          </a:p>
        </p:txBody>
      </p:sp>
      <p:sp>
        <p:nvSpPr>
          <p:cNvPr id="5131" name="Text Box 20"/>
          <p:cNvSpPr txBox="1">
            <a:spLocks noChangeArrowheads="1"/>
          </p:cNvSpPr>
          <p:nvPr/>
        </p:nvSpPr>
        <p:spPr bwMode="auto">
          <a:xfrm>
            <a:off x="323850" y="44450"/>
            <a:ext cx="1152525" cy="376238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NZ">
                <a:solidFill>
                  <a:srgbClr val="00FF00"/>
                </a:solidFill>
              </a:rPr>
              <a:t>spiracles</a:t>
            </a:r>
            <a:endParaRPr lang="en-US">
              <a:solidFill>
                <a:srgbClr val="00FF00"/>
              </a:solidFill>
            </a:endParaRPr>
          </a:p>
        </p:txBody>
      </p:sp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468313" y="6453188"/>
            <a:ext cx="607695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NZ"/>
              <a:t>The spiracles open into a system of tubes called tracheae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1" grpId="0" animBg="1"/>
      <p:bldP spid="40974" grpId="0" animBg="1"/>
      <p:bldP spid="40975" grpId="0" animBg="1"/>
      <p:bldP spid="40977" grpId="0" animBg="1"/>
      <p:bldP spid="40978" grpId="0"/>
      <p:bldP spid="40979" grpId="0"/>
      <p:bldP spid="4098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5795963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26988"/>
            <a:ext cx="8229600" cy="863601"/>
          </a:xfrm>
        </p:spPr>
        <p:txBody>
          <a:bodyPr/>
          <a:lstStyle/>
          <a:p>
            <a:pPr eaLnBrk="1" hangingPunct="1"/>
            <a:r>
              <a:rPr lang="en-NZ" sz="4000" u="sng" smtClean="0"/>
              <a:t>Tracheal System</a:t>
            </a:r>
          </a:p>
        </p:txBody>
      </p:sp>
      <p:sp>
        <p:nvSpPr>
          <p:cNvPr id="6148" name="Rectangle 9"/>
          <p:cNvSpPr>
            <a:spLocks noChangeArrowheads="1"/>
          </p:cNvSpPr>
          <p:nvPr/>
        </p:nvSpPr>
        <p:spPr bwMode="auto">
          <a:xfrm>
            <a:off x="5219700" y="1773238"/>
            <a:ext cx="38147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NZ" sz="3200"/>
              <a:t>spiracles (openings)</a:t>
            </a:r>
            <a:endParaRPr lang="en-US" sz="3200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6227763" y="2781300"/>
            <a:ext cx="18970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NZ" sz="3200"/>
              <a:t>Tracheae</a:t>
            </a:r>
            <a:endParaRPr lang="en-US" sz="3200"/>
          </a:p>
        </p:txBody>
      </p:sp>
      <p:sp>
        <p:nvSpPr>
          <p:cNvPr id="6150" name="Rectangle 11"/>
          <p:cNvSpPr>
            <a:spLocks noChangeArrowheads="1"/>
          </p:cNvSpPr>
          <p:nvPr/>
        </p:nvSpPr>
        <p:spPr bwMode="auto">
          <a:xfrm>
            <a:off x="6011863" y="765175"/>
            <a:ext cx="2146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Outside air</a:t>
            </a:r>
          </a:p>
        </p:txBody>
      </p:sp>
      <p:sp>
        <p:nvSpPr>
          <p:cNvPr id="6151" name="Line 12"/>
          <p:cNvSpPr>
            <a:spLocks noChangeShapeType="1"/>
          </p:cNvSpPr>
          <p:nvPr/>
        </p:nvSpPr>
        <p:spPr bwMode="auto">
          <a:xfrm>
            <a:off x="7088188" y="1271588"/>
            <a:ext cx="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13"/>
          <p:cNvSpPr>
            <a:spLocks noChangeShapeType="1"/>
          </p:cNvSpPr>
          <p:nvPr/>
        </p:nvSpPr>
        <p:spPr bwMode="auto">
          <a:xfrm>
            <a:off x="7091363" y="2278063"/>
            <a:ext cx="0" cy="574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Text Box 15"/>
          <p:cNvSpPr txBox="1">
            <a:spLocks noChangeArrowheads="1"/>
          </p:cNvSpPr>
          <p:nvPr/>
        </p:nvSpPr>
        <p:spPr bwMode="auto">
          <a:xfrm>
            <a:off x="3563938" y="4592638"/>
            <a:ext cx="5580062" cy="2265362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NZ" sz="2800"/>
              <a:t>Trachea walls are reinforced with </a:t>
            </a:r>
            <a:r>
              <a:rPr lang="en-US" sz="2800" b="1"/>
              <a:t>Taenidiae</a:t>
            </a:r>
            <a:r>
              <a:rPr lang="en-US" sz="2800"/>
              <a:t> </a:t>
            </a:r>
            <a:r>
              <a:rPr lang="en-NZ" sz="2800"/>
              <a:t> (thickening of the chitin) – allows insects to flex and stretch without developing kinks that might restrict air flow.</a:t>
            </a:r>
            <a:endParaRPr lang="en-US" sz="2800"/>
          </a:p>
        </p:txBody>
      </p:sp>
      <p:sp>
        <p:nvSpPr>
          <p:cNvPr id="6154" name="Line 16"/>
          <p:cNvSpPr>
            <a:spLocks noChangeShapeType="1"/>
          </p:cNvSpPr>
          <p:nvPr/>
        </p:nvSpPr>
        <p:spPr bwMode="auto">
          <a:xfrm>
            <a:off x="7091363" y="3286125"/>
            <a:ext cx="0" cy="574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Rectangle 17"/>
          <p:cNvSpPr>
            <a:spLocks noChangeArrowheads="1"/>
          </p:cNvSpPr>
          <p:nvPr/>
        </p:nvSpPr>
        <p:spPr bwMode="auto">
          <a:xfrm>
            <a:off x="6083300" y="3789363"/>
            <a:ext cx="2190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NZ" sz="3200"/>
              <a:t>Tracheoles</a:t>
            </a:r>
            <a:endParaRPr lang="en-US" sz="3200"/>
          </a:p>
        </p:txBody>
      </p:sp>
      <p:pic>
        <p:nvPicPr>
          <p:cNvPr id="6156" name="Picture 21" descr="image0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9713"/>
            <a:ext cx="3492500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ch44c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0"/>
            <a:ext cx="54530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1301750"/>
          </a:xfrm>
        </p:spPr>
        <p:txBody>
          <a:bodyPr/>
          <a:lstStyle/>
          <a:p>
            <a:pPr eaLnBrk="1" hangingPunct="1"/>
            <a:r>
              <a:rPr lang="en-NZ" sz="3600" u="sng" smtClean="0"/>
              <a:t>Storage of Air – adaptation for dry habitat</a:t>
            </a: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427538" y="1125538"/>
            <a:ext cx="4608512" cy="5500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NZ" smtClean="0"/>
              <a:t>Collapsible air sacs present in areas without </a:t>
            </a:r>
            <a:r>
              <a:rPr lang="en-US" smtClean="0"/>
              <a:t>taenidiae</a:t>
            </a:r>
            <a:endParaRPr lang="en-NZ" smtClean="0"/>
          </a:p>
          <a:p>
            <a:pPr eaLnBrk="1" hangingPunct="1">
              <a:lnSpc>
                <a:spcPct val="90000"/>
              </a:lnSpc>
            </a:pPr>
            <a:r>
              <a:rPr lang="en-NZ" smtClean="0"/>
              <a:t>In dry terrestrial environments, this temporary air supply allows insects to conserve water by closing it spiracles during very dry periods use the stored air in the sacs.</a:t>
            </a:r>
          </a:p>
        </p:txBody>
      </p:sp>
      <p:pic>
        <p:nvPicPr>
          <p:cNvPr id="8196" name="Picture 7" descr="x-sect2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700213"/>
            <a:ext cx="4643438" cy="3251200"/>
          </a:xfrm>
          <a:noFill/>
        </p:spPr>
      </p:pic>
      <p:sp>
        <p:nvSpPr>
          <p:cNvPr id="8197" name="Line 8"/>
          <p:cNvSpPr>
            <a:spLocks noChangeShapeType="1"/>
          </p:cNvSpPr>
          <p:nvPr/>
        </p:nvSpPr>
        <p:spPr bwMode="auto">
          <a:xfrm flipH="1">
            <a:off x="3132138" y="2565400"/>
            <a:ext cx="1727200" cy="3587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msoC911A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0"/>
            <a:ext cx="6624638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Respiratory tubes in a mayfly larva </a:t>
            </a:r>
            <a:endParaRPr lang="en-GB" sz="4000" smtClean="0"/>
          </a:p>
        </p:txBody>
      </p:sp>
      <p:pic>
        <p:nvPicPr>
          <p:cNvPr id="10243" name="Picture 9" descr="Respiratory tubes in a mayfly lar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844675"/>
            <a:ext cx="6121400" cy="422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N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N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560</Words>
  <Application>Microsoft Office PowerPoint</Application>
  <PresentationFormat>On-screen Show (4:3)</PresentationFormat>
  <Paragraphs>64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Default Design</vt:lpstr>
      <vt:lpstr>The Insect Gas Exchange System</vt:lpstr>
      <vt:lpstr>An X-ray of the yellow mealworm beetle - revealing the system of white tubes or tracheae running through its body</vt:lpstr>
      <vt:lpstr>The Insect Gas Exchange System</vt:lpstr>
      <vt:lpstr>PowerPoint Presentation</vt:lpstr>
      <vt:lpstr>Tracheal System</vt:lpstr>
      <vt:lpstr>PowerPoint Presentation</vt:lpstr>
      <vt:lpstr>Storage of Air – adaptation for dry habitat</vt:lpstr>
      <vt:lpstr>PowerPoint Presentation</vt:lpstr>
      <vt:lpstr>Respiratory tubes in a mayfly larva </vt:lpstr>
      <vt:lpstr>Tracheoles</vt:lpstr>
      <vt:lpstr>Passive Diffusion of Gases</vt:lpstr>
      <vt:lpstr>Increased Surface Area for Gas Exchange</vt:lpstr>
      <vt:lpstr>Thin Surface for Gas Exchange</vt:lpstr>
      <vt:lpstr>Moist Surface for Gas Exchange</vt:lpstr>
      <vt:lpstr>What Prevents Insects from being the Size we see in the Horror Movies?</vt:lpstr>
      <vt:lpstr>PowerPoint Presentation</vt:lpstr>
      <vt:lpstr>PowerPoint Presentation</vt:lpstr>
      <vt:lpstr>PowerPoint Presentation</vt:lpstr>
    </vt:vector>
  </TitlesOfParts>
  <Company>Ministry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Insect Gas Exchange System</dc:title>
  <dc:creator>Ministry of Education</dc:creator>
  <cp:lastModifiedBy>Teacher E-Solutions</cp:lastModifiedBy>
  <cp:revision>19</cp:revision>
  <dcterms:created xsi:type="dcterms:W3CDTF">2004-09-08T04:05:35Z</dcterms:created>
  <dcterms:modified xsi:type="dcterms:W3CDTF">2019-01-18T16:34:44Z</dcterms:modified>
</cp:coreProperties>
</file>