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sldIdLst>
    <p:sldId id="256" r:id="rId14"/>
    <p:sldId id="261" r:id="rId15"/>
    <p:sldId id="277" r:id="rId16"/>
    <p:sldId id="262" r:id="rId17"/>
    <p:sldId id="278" r:id="rId18"/>
    <p:sldId id="286" r:id="rId19"/>
    <p:sldId id="283" r:id="rId20"/>
    <p:sldId id="285" r:id="rId21"/>
    <p:sldId id="263" r:id="rId22"/>
    <p:sldId id="264" r:id="rId23"/>
    <p:sldId id="265" r:id="rId24"/>
    <p:sldId id="266" r:id="rId25"/>
    <p:sldId id="276" r:id="rId26"/>
    <p:sldId id="289" r:id="rId27"/>
    <p:sldId id="267" r:id="rId28"/>
    <p:sldId id="268" r:id="rId29"/>
    <p:sldId id="273" r:id="rId30"/>
    <p:sldId id="274" r:id="rId31"/>
    <p:sldId id="275" r:id="rId32"/>
    <p:sldId id="287" r:id="rId33"/>
    <p:sldId id="290" r:id="rId34"/>
  </p:sldIdLst>
  <p:sldSz cx="10160000" cy="7620000"/>
  <p:notesSz cx="6858000" cy="9144000"/>
  <p:custDataLst>
    <p:tags r:id="rId35"/>
  </p:custDataLst>
  <p:defaultTextStyle>
    <a:defPPr>
      <a:defRPr lang="en-US"/>
    </a:defPPr>
    <a:lvl1pPr algn="ctr" rtl="0" fontAlgn="base">
      <a:spcBef>
        <a:spcPct val="0"/>
      </a:spcBef>
      <a:spcAft>
        <a:spcPct val="0"/>
      </a:spcAft>
      <a:defRPr sz="3000" kern="1200">
        <a:solidFill>
          <a:srgbClr val="727272"/>
        </a:solidFill>
        <a:latin typeface="Futura" charset="0"/>
        <a:ea typeface="+mn-ea"/>
        <a:cs typeface="+mn-cs"/>
        <a:sym typeface="Futura" charset="0"/>
      </a:defRPr>
    </a:lvl1pPr>
    <a:lvl2pPr marL="457200" algn="ctr" rtl="0" fontAlgn="base">
      <a:spcBef>
        <a:spcPct val="0"/>
      </a:spcBef>
      <a:spcAft>
        <a:spcPct val="0"/>
      </a:spcAft>
      <a:defRPr sz="3000" kern="1200">
        <a:solidFill>
          <a:srgbClr val="727272"/>
        </a:solidFill>
        <a:latin typeface="Futura" charset="0"/>
        <a:ea typeface="+mn-ea"/>
        <a:cs typeface="+mn-cs"/>
        <a:sym typeface="Futura" charset="0"/>
      </a:defRPr>
    </a:lvl2pPr>
    <a:lvl3pPr marL="914400" algn="ctr" rtl="0" fontAlgn="base">
      <a:spcBef>
        <a:spcPct val="0"/>
      </a:spcBef>
      <a:spcAft>
        <a:spcPct val="0"/>
      </a:spcAft>
      <a:defRPr sz="3000" kern="1200">
        <a:solidFill>
          <a:srgbClr val="727272"/>
        </a:solidFill>
        <a:latin typeface="Futura" charset="0"/>
        <a:ea typeface="+mn-ea"/>
        <a:cs typeface="+mn-cs"/>
        <a:sym typeface="Futura" charset="0"/>
      </a:defRPr>
    </a:lvl3pPr>
    <a:lvl4pPr marL="1371600" algn="ctr" rtl="0" fontAlgn="base">
      <a:spcBef>
        <a:spcPct val="0"/>
      </a:spcBef>
      <a:spcAft>
        <a:spcPct val="0"/>
      </a:spcAft>
      <a:defRPr sz="3000" kern="1200">
        <a:solidFill>
          <a:srgbClr val="727272"/>
        </a:solidFill>
        <a:latin typeface="Futura" charset="0"/>
        <a:ea typeface="+mn-ea"/>
        <a:cs typeface="+mn-cs"/>
        <a:sym typeface="Futura" charset="0"/>
      </a:defRPr>
    </a:lvl4pPr>
    <a:lvl5pPr marL="1828800" algn="ctr" rtl="0" fontAlgn="base">
      <a:spcBef>
        <a:spcPct val="0"/>
      </a:spcBef>
      <a:spcAft>
        <a:spcPct val="0"/>
      </a:spcAft>
      <a:defRPr sz="3000" kern="1200">
        <a:solidFill>
          <a:srgbClr val="727272"/>
        </a:solidFill>
        <a:latin typeface="Futura" charset="0"/>
        <a:ea typeface="+mn-ea"/>
        <a:cs typeface="+mn-cs"/>
        <a:sym typeface="Futura" charset="0"/>
      </a:defRPr>
    </a:lvl5pPr>
    <a:lvl6pPr marL="2286000" algn="l" defTabSz="914400" rtl="0" eaLnBrk="1" latinLnBrk="0" hangingPunct="1">
      <a:defRPr sz="3000" kern="1200">
        <a:solidFill>
          <a:srgbClr val="727272"/>
        </a:solidFill>
        <a:latin typeface="Futura" charset="0"/>
        <a:ea typeface="+mn-ea"/>
        <a:cs typeface="+mn-cs"/>
        <a:sym typeface="Futura" charset="0"/>
      </a:defRPr>
    </a:lvl6pPr>
    <a:lvl7pPr marL="2743200" algn="l" defTabSz="914400" rtl="0" eaLnBrk="1" latinLnBrk="0" hangingPunct="1">
      <a:defRPr sz="3000" kern="1200">
        <a:solidFill>
          <a:srgbClr val="727272"/>
        </a:solidFill>
        <a:latin typeface="Futura" charset="0"/>
        <a:ea typeface="+mn-ea"/>
        <a:cs typeface="+mn-cs"/>
        <a:sym typeface="Futura" charset="0"/>
      </a:defRPr>
    </a:lvl7pPr>
    <a:lvl8pPr marL="3200400" algn="l" defTabSz="914400" rtl="0" eaLnBrk="1" latinLnBrk="0" hangingPunct="1">
      <a:defRPr sz="3000" kern="1200">
        <a:solidFill>
          <a:srgbClr val="727272"/>
        </a:solidFill>
        <a:latin typeface="Futura" charset="0"/>
        <a:ea typeface="+mn-ea"/>
        <a:cs typeface="+mn-cs"/>
        <a:sym typeface="Futura" charset="0"/>
      </a:defRPr>
    </a:lvl8pPr>
    <a:lvl9pPr marL="3657600" algn="l" defTabSz="914400" rtl="0" eaLnBrk="1" latinLnBrk="0" hangingPunct="1">
      <a:defRPr sz="3000" kern="1200">
        <a:solidFill>
          <a:srgbClr val="727272"/>
        </a:solidFill>
        <a:latin typeface="Futura" charset="0"/>
        <a:ea typeface="+mn-ea"/>
        <a:cs typeface="+mn-cs"/>
        <a:sym typeface="Futur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1" autoAdjust="0"/>
  </p:normalViewPr>
  <p:slideViewPr>
    <p:cSldViewPr>
      <p:cViewPr varScale="1">
        <p:scale>
          <a:sx n="38" d="100"/>
          <a:sy n="38" d="100"/>
        </p:scale>
        <p:origin x="-624" y="-72"/>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92529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53607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05000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74535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718201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38688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808572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90700"/>
            <a:ext cx="18923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5300" y="1790700"/>
            <a:ext cx="18923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69753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77423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35300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70430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25976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362200"/>
            <a:ext cx="2454275" cy="217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362200"/>
            <a:ext cx="7210425" cy="217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45010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225265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4651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17788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144787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22056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245131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3784600"/>
            <a:ext cx="221615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63850" y="3784600"/>
            <a:ext cx="221615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02249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75573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332973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0104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643997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768277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211221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141728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33825" y="1549400"/>
            <a:ext cx="1146175"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549400"/>
            <a:ext cx="3286125"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8816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9546362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778244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912801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267605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63763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874373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4100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41750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405458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733689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69254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324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627761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333725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470326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435424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0600" y="1790700"/>
            <a:ext cx="147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96200" y="1790700"/>
            <a:ext cx="147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51325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38739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003864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755324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32263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450336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710599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41967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263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90700"/>
            <a:ext cx="401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90700"/>
            <a:ext cx="401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8620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7344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61275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9068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4782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0029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61292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7218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7536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0176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3647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9841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7620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90700"/>
            <a:ext cx="18923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5300" y="1790700"/>
            <a:ext cx="18923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51384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6490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895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538653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25489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46857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737717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68745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76166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74890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02507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71132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36822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6474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 y="3835400"/>
            <a:ext cx="4832350" cy="69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9850" y="3835400"/>
            <a:ext cx="4832350" cy="69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00604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9454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6918101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3238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527299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76727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50613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502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502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9490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001478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3560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21571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83186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1143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03855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9360796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95890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23940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85891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9161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324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089340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7411575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4813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695268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98095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294428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12752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727307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30291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18103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905501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9404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3450" y="190500"/>
            <a:ext cx="2368550" cy="6616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7800" y="190500"/>
            <a:ext cx="6953250" cy="66167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61297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9923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96005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92850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713354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52563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292414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650211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33364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063652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392955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21739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1778000"/>
            <a:ext cx="2454275"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1778000"/>
            <a:ext cx="7210425"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55388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02650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534615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1639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508973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4433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00016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543635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45635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627654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123172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4759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Futura"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205160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60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60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802147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590572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959971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536738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90700"/>
            <a:ext cx="401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90700"/>
            <a:ext cx="401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71801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18378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391097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91227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95230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11603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ChangeArrowheads="1"/>
          </p:cNvSpPr>
          <p:nvPr>
            <p:ph type="title"/>
          </p:nvPr>
        </p:nvSpPr>
        <p:spPr bwMode="auto">
          <a:xfrm>
            <a:off x="165100" y="2362200"/>
            <a:ext cx="9817100" cy="1485900"/>
          </a:xfrm>
          <a:prstGeom prst="rect">
            <a:avLst/>
          </a:prstGeom>
          <a:solidFill>
            <a:srgbClr val="53C70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smtClean="0">
                <a:sym typeface="Futura" charset="0"/>
              </a:rPr>
              <a:t>Click to edit Master title style</a:t>
            </a:r>
          </a:p>
        </p:txBody>
      </p:sp>
      <p:sp>
        <p:nvSpPr>
          <p:cNvPr id="5123" name="Rectangle 2"/>
          <p:cNvSpPr>
            <a:spLocks noChangeArrowheads="1"/>
          </p:cNvSpPr>
          <p:nvPr>
            <p:ph type="body" idx="1"/>
          </p:nvPr>
        </p:nvSpPr>
        <p:spPr bwMode="auto">
          <a:xfrm>
            <a:off x="165100" y="3835400"/>
            <a:ext cx="9817100" cy="698500"/>
          </a:xfrm>
          <a:prstGeom prst="rect">
            <a:avLst/>
          </a:prstGeom>
          <a:solidFill>
            <a:srgbClr val="53C70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smtClean="0">
                <a:sym typeface="Futura" charset="0"/>
              </a:rPr>
              <a:t>Click to edit Master text styles</a:t>
            </a:r>
          </a:p>
          <a:p>
            <a:pPr lvl="1"/>
            <a:r>
              <a:rPr lang="en-US" smtClean="0">
                <a:sym typeface="Futura" charset="0"/>
              </a:rPr>
              <a:t>Second level</a:t>
            </a:r>
          </a:p>
          <a:p>
            <a:pPr lvl="2"/>
            <a:r>
              <a:rPr lang="en-US" smtClean="0">
                <a:sym typeface="Futura" charset="0"/>
              </a:rPr>
              <a:t>Third level</a:t>
            </a:r>
          </a:p>
          <a:p>
            <a:pPr lvl="3"/>
            <a:r>
              <a:rPr lang="en-US" smtClean="0">
                <a:sym typeface="Futura" charset="0"/>
              </a:rPr>
              <a:t>Fourth level</a:t>
            </a:r>
          </a:p>
          <a:p>
            <a:pPr lvl="4"/>
            <a:r>
              <a:rPr lang="en-US" smtClean="0">
                <a:sym typeface="Futura"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00">
          <a:solidFill>
            <a:srgbClr val="FFFFFF"/>
          </a:solidFill>
          <a:latin typeface="+mj-lt"/>
          <a:ea typeface="+mj-ea"/>
          <a:cs typeface="+mj-cs"/>
          <a:sym typeface="Futura" charset="0"/>
        </a:defRPr>
      </a:lvl1pPr>
      <a:lvl2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9pPr>
    </p:titleStyle>
    <p:bodyStyle>
      <a:lvl1pPr marL="342900" indent="-342900" algn="ctr" rtl="0" eaLnBrk="0" fontAlgn="base" hangingPunct="0">
        <a:spcBef>
          <a:spcPct val="0"/>
        </a:spcBef>
        <a:spcAft>
          <a:spcPct val="0"/>
        </a:spcAft>
        <a:defRPr sz="3200">
          <a:solidFill>
            <a:srgbClr val="FFFFFF"/>
          </a:solidFill>
          <a:latin typeface="+mn-lt"/>
          <a:ea typeface="+mn-ea"/>
          <a:cs typeface="+mn-cs"/>
          <a:sym typeface="Futura" charset="0"/>
        </a:defRPr>
      </a:lvl1pPr>
      <a:lvl2pPr marL="742950" indent="-285750" algn="ctr" rtl="0" eaLnBrk="0" fontAlgn="base" hangingPunct="0">
        <a:spcBef>
          <a:spcPct val="0"/>
        </a:spcBef>
        <a:spcAft>
          <a:spcPct val="0"/>
        </a:spcAft>
        <a:defRPr sz="3200">
          <a:solidFill>
            <a:srgbClr val="FFFFFF"/>
          </a:solidFill>
          <a:latin typeface="+mn-lt"/>
          <a:ea typeface="+mn-ea"/>
          <a:cs typeface="+mn-cs"/>
          <a:sym typeface="Futura" charset="0"/>
        </a:defRPr>
      </a:lvl2pPr>
      <a:lvl3pPr marL="1143000" indent="-228600" algn="ctr" rtl="0" eaLnBrk="0" fontAlgn="base" hangingPunct="0">
        <a:spcBef>
          <a:spcPct val="0"/>
        </a:spcBef>
        <a:spcAft>
          <a:spcPct val="0"/>
        </a:spcAft>
        <a:defRPr sz="3200">
          <a:solidFill>
            <a:srgbClr val="FFFFFF"/>
          </a:solidFill>
          <a:latin typeface="+mn-lt"/>
          <a:ea typeface="+mn-ea"/>
          <a:cs typeface="+mn-cs"/>
          <a:sym typeface="Futura" charset="0"/>
        </a:defRPr>
      </a:lvl3pPr>
      <a:lvl4pPr marL="1600200" indent="-228600" algn="ctr" rtl="0" eaLnBrk="0" fontAlgn="base" hangingPunct="0">
        <a:spcBef>
          <a:spcPct val="0"/>
        </a:spcBef>
        <a:spcAft>
          <a:spcPct val="0"/>
        </a:spcAft>
        <a:defRPr sz="3200">
          <a:solidFill>
            <a:srgbClr val="FFFFFF"/>
          </a:solidFill>
          <a:latin typeface="+mn-lt"/>
          <a:ea typeface="+mn-ea"/>
          <a:cs typeface="+mn-cs"/>
          <a:sym typeface="Futura" charset="0"/>
        </a:defRPr>
      </a:lvl4pPr>
      <a:lvl5pPr marL="2057400" indent="-228600" algn="ctr" rtl="0" eaLnBrk="0" fontAlgn="base" hangingPunct="0">
        <a:spcBef>
          <a:spcPct val="0"/>
        </a:spcBef>
        <a:spcAft>
          <a:spcPct val="0"/>
        </a:spcAft>
        <a:defRPr sz="3200">
          <a:solidFill>
            <a:srgbClr val="FFFFFF"/>
          </a:solidFill>
          <a:latin typeface="+mn-lt"/>
          <a:ea typeface="+mn-ea"/>
          <a:cs typeface="+mn-cs"/>
          <a:sym typeface="Futura" charset="0"/>
        </a:defRPr>
      </a:lvl5pPr>
      <a:lvl6pPr marL="457200" algn="ctr" rtl="0" fontAlgn="base">
        <a:spcBef>
          <a:spcPct val="0"/>
        </a:spcBef>
        <a:spcAft>
          <a:spcPct val="0"/>
        </a:spcAft>
        <a:defRPr sz="3200">
          <a:solidFill>
            <a:srgbClr val="FFFFFF"/>
          </a:solidFill>
          <a:latin typeface="+mn-lt"/>
          <a:ea typeface="+mn-ea"/>
          <a:cs typeface="+mn-cs"/>
          <a:sym typeface="Futura" charset="0"/>
        </a:defRPr>
      </a:lvl6pPr>
      <a:lvl7pPr marL="914400" algn="ctr" rtl="0" fontAlgn="base">
        <a:spcBef>
          <a:spcPct val="0"/>
        </a:spcBef>
        <a:spcAft>
          <a:spcPct val="0"/>
        </a:spcAft>
        <a:defRPr sz="3200">
          <a:solidFill>
            <a:srgbClr val="FFFFFF"/>
          </a:solidFill>
          <a:latin typeface="+mn-lt"/>
          <a:ea typeface="+mn-ea"/>
          <a:cs typeface="+mn-cs"/>
          <a:sym typeface="Futura" charset="0"/>
        </a:defRPr>
      </a:lvl7pPr>
      <a:lvl8pPr marL="1371600" algn="ctr" rtl="0" fontAlgn="base">
        <a:spcBef>
          <a:spcPct val="0"/>
        </a:spcBef>
        <a:spcAft>
          <a:spcPct val="0"/>
        </a:spcAft>
        <a:defRPr sz="3200">
          <a:solidFill>
            <a:srgbClr val="FFFFFF"/>
          </a:solidFill>
          <a:latin typeface="+mn-lt"/>
          <a:ea typeface="+mn-ea"/>
          <a:cs typeface="+mn-cs"/>
          <a:sym typeface="Futura" charset="0"/>
        </a:defRPr>
      </a:lvl8pPr>
      <a:lvl9pPr marL="1828800" algn="ctr" rtl="0" fontAlgn="base">
        <a:spcBef>
          <a:spcPct val="0"/>
        </a:spcBef>
        <a:spcAft>
          <a:spcPct val="0"/>
        </a:spcAft>
        <a:defRPr sz="3200">
          <a:solidFill>
            <a:srgbClr val="FFFFFF"/>
          </a:solidFill>
          <a:latin typeface="+mn-lt"/>
          <a:ea typeface="+mn-ea"/>
          <a:cs typeface="+mn-cs"/>
          <a:sym typeface="Futur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ChangeArrowheads="1"/>
          </p:cNvSpPr>
          <p:nvPr>
            <p:ph type="body" idx="1"/>
          </p:nvPr>
        </p:nvSpPr>
        <p:spPr bwMode="auto">
          <a:xfrm>
            <a:off x="990600" y="1790700"/>
            <a:ext cx="3937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3315" name="Rectangle 2"/>
          <p:cNvSpPr>
            <a:spLocks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254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1pPr>
      <a:lvl2pPr marL="9683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2pPr>
      <a:lvl3pPr marL="13112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3pPr>
      <a:lvl4pPr marL="16668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4pPr>
      <a:lvl5pPr marL="20097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5pPr>
      <a:lvl6pPr marL="24669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6pPr>
      <a:lvl7pPr marL="29241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7pPr>
      <a:lvl8pPr marL="33813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8pPr>
      <a:lvl9pPr marL="38385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ChangeArrowheads="1"/>
          </p:cNvSpPr>
          <p:nvPr>
            <p:ph type="body" idx="1"/>
          </p:nvPr>
        </p:nvSpPr>
        <p:spPr bwMode="auto">
          <a:xfrm>
            <a:off x="495300" y="3784600"/>
            <a:ext cx="4584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4339" name="Rectangle 2"/>
          <p:cNvSpPr>
            <a:spLocks noChangeArrowheads="1"/>
          </p:cNvSpPr>
          <p:nvPr>
            <p:ph type="title"/>
          </p:nvPr>
        </p:nvSpPr>
        <p:spPr bwMode="auto">
          <a:xfrm>
            <a:off x="495300" y="1549400"/>
            <a:ext cx="4584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eaLnBrk="0" fontAlgn="base" hangingPunct="0">
        <a:spcBef>
          <a:spcPct val="0"/>
        </a:spcBef>
        <a:spcAft>
          <a:spcPct val="0"/>
        </a:spcAft>
        <a:defRPr sz="6000">
          <a:solidFill>
            <a:srgbClr val="53C70E"/>
          </a:solidFill>
          <a:latin typeface="+mj-lt"/>
          <a:ea typeface="+mj-ea"/>
          <a:cs typeface="+mj-cs"/>
          <a:sym typeface="Futura" charset="0"/>
        </a:defRPr>
      </a:lvl1pPr>
      <a:lvl2pPr algn="ctr" rtl="0" eaLnBrk="0" fontAlgn="base" hangingPunct="0">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53C70E"/>
          </a:solidFill>
          <a:latin typeface="Futura" charset="0"/>
          <a:ea typeface="ヒラギノ角ゴ Pro W3" charset="0"/>
          <a:cs typeface="ヒラギノ角ゴ Pro W3" charset="0"/>
          <a:sym typeface="Futura" charset="0"/>
        </a:defRPr>
      </a:lvl9pPr>
    </p:titleStyle>
    <p:bodyStyle>
      <a:lvl1pPr marL="342900" indent="-342900" algn="ctr" rtl="0" eaLnBrk="0" fontAlgn="base" hangingPunct="0">
        <a:spcBef>
          <a:spcPct val="0"/>
        </a:spcBef>
        <a:spcAft>
          <a:spcPct val="0"/>
        </a:spcAft>
        <a:defRPr sz="2800">
          <a:solidFill>
            <a:schemeClr val="tx1"/>
          </a:solidFill>
          <a:latin typeface="+mn-lt"/>
          <a:ea typeface="+mn-ea"/>
          <a:cs typeface="+mn-cs"/>
          <a:sym typeface="Palatino" charset="0"/>
        </a:defRPr>
      </a:lvl1pPr>
      <a:lvl2pPr marL="742950" indent="-285750" algn="ctr" rtl="0" eaLnBrk="0" fontAlgn="base" hangingPunct="0">
        <a:spcBef>
          <a:spcPct val="0"/>
        </a:spcBef>
        <a:spcAft>
          <a:spcPct val="0"/>
        </a:spcAft>
        <a:defRPr sz="2800">
          <a:solidFill>
            <a:schemeClr val="tx1"/>
          </a:solidFill>
          <a:latin typeface="+mn-lt"/>
          <a:ea typeface="+mn-ea"/>
          <a:cs typeface="+mn-cs"/>
          <a:sym typeface="Palatino" charset="0"/>
        </a:defRPr>
      </a:lvl2pPr>
      <a:lvl3pPr marL="1143000" indent="-228600" algn="ctr" rtl="0" eaLnBrk="0" fontAlgn="base" hangingPunct="0">
        <a:spcBef>
          <a:spcPct val="0"/>
        </a:spcBef>
        <a:spcAft>
          <a:spcPct val="0"/>
        </a:spcAft>
        <a:defRPr sz="2800">
          <a:solidFill>
            <a:schemeClr val="tx1"/>
          </a:solidFill>
          <a:latin typeface="+mn-lt"/>
          <a:ea typeface="+mn-ea"/>
          <a:cs typeface="+mn-cs"/>
          <a:sym typeface="Palatino" charset="0"/>
        </a:defRPr>
      </a:lvl3pPr>
      <a:lvl4pPr marL="1600200" indent="-228600" algn="ctr" rtl="0" eaLnBrk="0" fontAlgn="base" hangingPunct="0">
        <a:spcBef>
          <a:spcPct val="0"/>
        </a:spcBef>
        <a:spcAft>
          <a:spcPct val="0"/>
        </a:spcAft>
        <a:defRPr sz="2800">
          <a:solidFill>
            <a:schemeClr val="tx1"/>
          </a:solidFill>
          <a:latin typeface="+mn-lt"/>
          <a:ea typeface="+mn-ea"/>
          <a:cs typeface="+mn-cs"/>
          <a:sym typeface="Palatino" charset="0"/>
        </a:defRPr>
      </a:lvl4pPr>
      <a:lvl5pPr marL="2057400" indent="-228600" algn="ctr" rtl="0" eaLnBrk="0" fontAlgn="base" hangingPunct="0">
        <a:spcBef>
          <a:spcPct val="0"/>
        </a:spcBef>
        <a:spcAft>
          <a:spcPct val="0"/>
        </a:spcAft>
        <a:defRPr sz="2800">
          <a:solidFill>
            <a:schemeClr val="tx1"/>
          </a:solidFill>
          <a:latin typeface="+mn-lt"/>
          <a:ea typeface="+mn-ea"/>
          <a:cs typeface="+mn-cs"/>
          <a:sym typeface="Palatino" charset="0"/>
        </a:defRPr>
      </a:lvl5pPr>
      <a:lvl6pPr marL="457200" algn="ctr" rtl="0" fontAlgn="base">
        <a:spcBef>
          <a:spcPct val="0"/>
        </a:spcBef>
        <a:spcAft>
          <a:spcPct val="0"/>
        </a:spcAft>
        <a:defRPr sz="2800">
          <a:solidFill>
            <a:schemeClr val="tx1"/>
          </a:solidFill>
          <a:latin typeface="+mn-lt"/>
          <a:ea typeface="+mn-ea"/>
          <a:cs typeface="+mn-cs"/>
          <a:sym typeface="Palatino" charset="0"/>
        </a:defRPr>
      </a:lvl6pPr>
      <a:lvl7pPr marL="914400" algn="ctr" rtl="0" fontAlgn="base">
        <a:spcBef>
          <a:spcPct val="0"/>
        </a:spcBef>
        <a:spcAft>
          <a:spcPct val="0"/>
        </a:spcAft>
        <a:defRPr sz="2800">
          <a:solidFill>
            <a:schemeClr val="tx1"/>
          </a:solidFill>
          <a:latin typeface="+mn-lt"/>
          <a:ea typeface="+mn-ea"/>
          <a:cs typeface="+mn-cs"/>
          <a:sym typeface="Palatino" charset="0"/>
        </a:defRPr>
      </a:lvl7pPr>
      <a:lvl8pPr marL="1371600" algn="ctr" rtl="0" fontAlgn="base">
        <a:spcBef>
          <a:spcPct val="0"/>
        </a:spcBef>
        <a:spcAft>
          <a:spcPct val="0"/>
        </a:spcAft>
        <a:defRPr sz="2800">
          <a:solidFill>
            <a:schemeClr val="tx1"/>
          </a:solidFill>
          <a:latin typeface="+mn-lt"/>
          <a:ea typeface="+mn-ea"/>
          <a:cs typeface="+mn-cs"/>
          <a:sym typeface="Palatino" charset="0"/>
        </a:defRPr>
      </a:lvl8pPr>
      <a:lvl9pPr marL="1828800" algn="ctr" rtl="0" fontAlgn="base">
        <a:spcBef>
          <a:spcPct val="0"/>
        </a:spcBef>
        <a:spcAft>
          <a:spcPct val="0"/>
        </a:spcAft>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ChangeArrowheads="1"/>
          </p:cNvSpPr>
          <p:nvPr>
            <p:ph type="body" idx="1"/>
          </p:nvPr>
        </p:nvSpPr>
        <p:spPr bwMode="auto">
          <a:xfrm>
            <a:off x="990600" y="990600"/>
            <a:ext cx="817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2290" name="Rectangle 2"/>
          <p:cNvSpPr>
            <a:spLocks/>
          </p:cNvSpPr>
          <p:nvPr/>
        </p:nvSpPr>
        <p:spPr bwMode="auto">
          <a:xfrm>
            <a:off x="9271000" y="165100"/>
            <a:ext cx="812800" cy="7277100"/>
          </a:xfrm>
          <a:prstGeom prst="rect">
            <a:avLst/>
          </a:prstGeom>
          <a:solidFill>
            <a:srgbClr val="FF7800">
              <a:alpha val="96999"/>
            </a:srgbClr>
          </a:solidFill>
          <a:ln w="9525">
            <a:noFill/>
            <a:miter lim="800000"/>
            <a:headEnd type="none" w="med" len="med"/>
            <a:tailEnd type="none" w="med" len="me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0" fontAlgn="base" hangingPunct="0">
        <a:spcBef>
          <a:spcPct val="0"/>
        </a:spcBef>
        <a:spcAft>
          <a:spcPct val="0"/>
        </a:spcAft>
        <a:defRPr sz="6000">
          <a:solidFill>
            <a:srgbClr val="FF8319"/>
          </a:solidFill>
          <a:latin typeface="+mj-lt"/>
          <a:ea typeface="+mj-ea"/>
          <a:cs typeface="+mj-cs"/>
          <a:sym typeface="Futura" charset="0"/>
        </a:defRPr>
      </a:lvl1pPr>
      <a:lvl2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9pPr>
    </p:titleStyle>
    <p:bodyStyle>
      <a:lvl1pPr marL="6619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1pPr>
      <a:lvl2pPr marL="10048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2pPr>
      <a:lvl3pPr marL="13477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3pPr>
      <a:lvl4pPr marL="17033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4pPr>
      <a:lvl5pPr marL="20462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5pPr>
      <a:lvl6pPr marL="25034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6pPr>
      <a:lvl7pPr marL="29606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7pPr>
      <a:lvl8pPr marL="34178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8pPr>
      <a:lvl9pPr marL="38750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ChangeArrowheads="1"/>
          </p:cNvSpPr>
          <p:nvPr>
            <p:ph type="body" idx="1"/>
          </p:nvPr>
        </p:nvSpPr>
        <p:spPr bwMode="auto">
          <a:xfrm>
            <a:off x="6070600" y="1790700"/>
            <a:ext cx="3098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6387" name="Rectangle 2"/>
          <p:cNvSpPr>
            <a:spLocks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254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1pPr>
      <a:lvl2pPr marL="9683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2pPr>
      <a:lvl3pPr marL="13112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3pPr>
      <a:lvl4pPr marL="16668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4pPr>
      <a:lvl5pPr marL="20097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5pPr>
      <a:lvl6pPr marL="24669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6pPr>
      <a:lvl7pPr marL="29241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7pPr>
      <a:lvl8pPr marL="33813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8pPr>
      <a:lvl9pPr marL="38385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
        <p:nvSpPr>
          <p:cNvPr id="6147" name="Rectangle 2"/>
          <p:cNvSpPr>
            <a:spLocks noChangeArrowheads="1"/>
          </p:cNvSpPr>
          <p:nvPr>
            <p:ph type="body" idx="1"/>
          </p:nvPr>
        </p:nvSpPr>
        <p:spPr bwMode="auto">
          <a:xfrm>
            <a:off x="990600" y="1790700"/>
            <a:ext cx="8178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619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048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477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033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462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034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606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178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8750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ChangeArrowheads="1"/>
          </p:cNvSpPr>
          <p:nvPr>
            <p:ph type="body" idx="1"/>
          </p:nvPr>
        </p:nvSpPr>
        <p:spPr bwMode="auto">
          <a:xfrm>
            <a:off x="990600" y="1790700"/>
            <a:ext cx="3937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7171" name="Rectangle 2"/>
          <p:cNvSpPr>
            <a:spLocks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254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1pPr>
      <a:lvl2pPr marL="9683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2pPr>
      <a:lvl3pPr marL="13112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3pPr>
      <a:lvl4pPr marL="16668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4pPr>
      <a:lvl5pPr marL="20097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5pPr>
      <a:lvl6pPr marL="24669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6pPr>
      <a:lvl7pPr marL="29241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7pPr>
      <a:lvl8pPr marL="33813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8pPr>
      <a:lvl9pPr marL="38385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7000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429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858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414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843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415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987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559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9131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ChangeArrowheads="1"/>
          </p:cNvSpPr>
          <p:nvPr>
            <p:ph type="body" idx="1"/>
          </p:nvPr>
        </p:nvSpPr>
        <p:spPr bwMode="auto">
          <a:xfrm>
            <a:off x="990600" y="990600"/>
            <a:ext cx="817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61988" indent="-446088" algn="l" rtl="0" eaLnBrk="0" fontAlgn="base" hangingPunct="0">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04888" indent="-446088" algn="l" rtl="0" eaLnBrk="0" fontAlgn="base" hangingPunct="0">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47788" indent="-446088" algn="l" rtl="0" eaLnBrk="0" fontAlgn="base" hangingPunct="0">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03388" indent="-446088" algn="l" rtl="0" eaLnBrk="0" fontAlgn="base" hangingPunct="0">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46288" indent="-446088" algn="l" rtl="0" eaLnBrk="0" fontAlgn="base" hangingPunct="0">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03488" indent="-446088" algn="l" rtl="0" fontAlgn="base">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60688" indent="-446088" algn="l" rtl="0" fontAlgn="base">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17888" indent="-446088" algn="l" rtl="0" fontAlgn="base">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875088" indent="-446088" algn="l" rtl="0" fontAlgn="base">
        <a:spcBef>
          <a:spcPts val="33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ChangeArrowheads="1"/>
          </p:cNvSpPr>
          <p:nvPr>
            <p:ph type="title"/>
          </p:nvPr>
        </p:nvSpPr>
        <p:spPr bwMode="auto">
          <a:xfrm>
            <a:off x="177800" y="190500"/>
            <a:ext cx="7835900" cy="1955800"/>
          </a:xfrm>
          <a:prstGeom prst="rect">
            <a:avLst/>
          </a:prstGeom>
          <a:solidFill>
            <a:srgbClr val="53C70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marL="187325" indent="-187325" algn="l" rtl="0" eaLnBrk="0" fontAlgn="base" hangingPunct="0">
        <a:spcBef>
          <a:spcPct val="0"/>
        </a:spcBef>
        <a:spcAft>
          <a:spcPct val="0"/>
        </a:spcAft>
        <a:defRPr sz="6600">
          <a:solidFill>
            <a:srgbClr val="FFFFFF"/>
          </a:solidFill>
          <a:latin typeface="+mj-lt"/>
          <a:ea typeface="+mj-ea"/>
          <a:cs typeface="+mj-cs"/>
          <a:sym typeface="Futura" charset="0"/>
        </a:defRPr>
      </a:lvl1pPr>
      <a:lvl2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2pPr>
      <a:lvl3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3pPr>
      <a:lvl4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4pPr>
      <a:lvl5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5pPr>
      <a:lvl6pPr marL="6445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6pPr>
      <a:lvl7pPr marL="11017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7pPr>
      <a:lvl8pPr marL="15589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8pPr>
      <a:lvl9pPr marL="20161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9pPr>
    </p:titleStyle>
    <p:bodyStyle>
      <a:lvl1pPr marL="7000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429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858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414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843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415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987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559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9131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ChangeArrowheads="1"/>
          </p:cNvSpPr>
          <p:nvPr>
            <p:ph type="title"/>
          </p:nvPr>
        </p:nvSpPr>
        <p:spPr bwMode="auto">
          <a:xfrm>
            <a:off x="165100" y="3060700"/>
            <a:ext cx="9817100" cy="1485900"/>
          </a:xfrm>
          <a:prstGeom prst="rect">
            <a:avLst/>
          </a:prstGeom>
          <a:solidFill>
            <a:srgbClr val="F62C86"/>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342900" indent="-342900" algn="ctr" rtl="0" eaLnBrk="0" fontAlgn="base" hangingPunct="0">
        <a:spcBef>
          <a:spcPct val="0"/>
        </a:spcBef>
        <a:spcAft>
          <a:spcPct val="0"/>
        </a:spcAft>
        <a:defRPr sz="2800">
          <a:solidFill>
            <a:schemeClr val="tx1"/>
          </a:solidFill>
          <a:latin typeface="+mn-lt"/>
          <a:ea typeface="+mn-ea"/>
          <a:cs typeface="+mn-cs"/>
          <a:sym typeface="Palatino" charset="0"/>
        </a:defRPr>
      </a:lvl1pPr>
      <a:lvl2pPr marL="742950" indent="-285750" algn="ctr" rtl="0" eaLnBrk="0" fontAlgn="base" hangingPunct="0">
        <a:spcBef>
          <a:spcPct val="0"/>
        </a:spcBef>
        <a:spcAft>
          <a:spcPct val="0"/>
        </a:spcAft>
        <a:defRPr sz="2800">
          <a:solidFill>
            <a:schemeClr val="tx1"/>
          </a:solidFill>
          <a:latin typeface="+mn-lt"/>
          <a:ea typeface="+mn-ea"/>
          <a:cs typeface="+mn-cs"/>
          <a:sym typeface="Palatino" charset="0"/>
        </a:defRPr>
      </a:lvl2pPr>
      <a:lvl3pPr marL="1143000" indent="-228600" algn="ctr" rtl="0" eaLnBrk="0" fontAlgn="base" hangingPunct="0">
        <a:spcBef>
          <a:spcPct val="0"/>
        </a:spcBef>
        <a:spcAft>
          <a:spcPct val="0"/>
        </a:spcAft>
        <a:defRPr sz="2800">
          <a:solidFill>
            <a:schemeClr val="tx1"/>
          </a:solidFill>
          <a:latin typeface="+mn-lt"/>
          <a:ea typeface="+mn-ea"/>
          <a:cs typeface="+mn-cs"/>
          <a:sym typeface="Palatino" charset="0"/>
        </a:defRPr>
      </a:lvl3pPr>
      <a:lvl4pPr marL="1600200" indent="-228600" algn="ctr" rtl="0" eaLnBrk="0" fontAlgn="base" hangingPunct="0">
        <a:spcBef>
          <a:spcPct val="0"/>
        </a:spcBef>
        <a:spcAft>
          <a:spcPct val="0"/>
        </a:spcAft>
        <a:defRPr sz="2800">
          <a:solidFill>
            <a:schemeClr val="tx1"/>
          </a:solidFill>
          <a:latin typeface="+mn-lt"/>
          <a:ea typeface="+mn-ea"/>
          <a:cs typeface="+mn-cs"/>
          <a:sym typeface="Palatino" charset="0"/>
        </a:defRPr>
      </a:lvl4pPr>
      <a:lvl5pPr marL="2057400" indent="-228600" algn="ctr" rtl="0" eaLnBrk="0" fontAlgn="base" hangingPunct="0">
        <a:spcBef>
          <a:spcPct val="0"/>
        </a:spcBef>
        <a:spcAft>
          <a:spcPct val="0"/>
        </a:spcAft>
        <a:defRPr sz="2800">
          <a:solidFill>
            <a:schemeClr val="tx1"/>
          </a:solidFill>
          <a:latin typeface="+mn-lt"/>
          <a:ea typeface="+mn-ea"/>
          <a:cs typeface="+mn-cs"/>
          <a:sym typeface="Palatino" charset="0"/>
        </a:defRPr>
      </a:lvl5pPr>
      <a:lvl6pPr marL="457200" algn="ctr" rtl="0" fontAlgn="base">
        <a:spcBef>
          <a:spcPct val="0"/>
        </a:spcBef>
        <a:spcAft>
          <a:spcPct val="0"/>
        </a:spcAft>
        <a:defRPr sz="2800">
          <a:solidFill>
            <a:schemeClr val="tx1"/>
          </a:solidFill>
          <a:latin typeface="+mn-lt"/>
          <a:ea typeface="+mn-ea"/>
          <a:cs typeface="+mn-cs"/>
          <a:sym typeface="Palatino" charset="0"/>
        </a:defRPr>
      </a:lvl6pPr>
      <a:lvl7pPr marL="914400" algn="ctr" rtl="0" fontAlgn="base">
        <a:spcBef>
          <a:spcPct val="0"/>
        </a:spcBef>
        <a:spcAft>
          <a:spcPct val="0"/>
        </a:spcAft>
        <a:defRPr sz="2800">
          <a:solidFill>
            <a:schemeClr val="tx1"/>
          </a:solidFill>
          <a:latin typeface="+mn-lt"/>
          <a:ea typeface="+mn-ea"/>
          <a:cs typeface="+mn-cs"/>
          <a:sym typeface="Palatino" charset="0"/>
        </a:defRPr>
      </a:lvl7pPr>
      <a:lvl8pPr marL="1371600" algn="ctr" rtl="0" fontAlgn="base">
        <a:spcBef>
          <a:spcPct val="0"/>
        </a:spcBef>
        <a:spcAft>
          <a:spcPct val="0"/>
        </a:spcAft>
        <a:defRPr sz="2800">
          <a:solidFill>
            <a:schemeClr val="tx1"/>
          </a:solidFill>
          <a:latin typeface="+mn-lt"/>
          <a:ea typeface="+mn-ea"/>
          <a:cs typeface="+mn-cs"/>
          <a:sym typeface="Palatino" charset="0"/>
        </a:defRPr>
      </a:lvl8pPr>
      <a:lvl9pPr marL="1828800" algn="ctr" rtl="0" fontAlgn="base">
        <a:spcBef>
          <a:spcPct val="0"/>
        </a:spcBef>
        <a:spcAft>
          <a:spcPct val="0"/>
        </a:spcAft>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7000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429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858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414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843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415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987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559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9131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ChangeArrowheads="1"/>
          </p:cNvSpPr>
          <p:nvPr>
            <p:ph type="body" idx="1"/>
          </p:nvPr>
        </p:nvSpPr>
        <p:spPr bwMode="auto">
          <a:xfrm>
            <a:off x="990600" y="1790700"/>
            <a:ext cx="8178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2291" name="Rectangle 2"/>
          <p:cNvSpPr>
            <a:spLocks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254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1pPr>
      <a:lvl2pPr marL="9683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2pPr>
      <a:lvl3pPr marL="13112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3pPr>
      <a:lvl4pPr marL="16668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4pPr>
      <a:lvl5pPr marL="20097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5pPr>
      <a:lvl6pPr marL="24669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6pPr>
      <a:lvl7pPr marL="29241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7pPr>
      <a:lvl8pPr marL="33813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8pPr>
      <a:lvl9pPr marL="38385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0.emf"/><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23.xml"/><Relationship Id="rId4" Type="http://schemas.openxmlformats.org/officeDocument/2006/relationships/tags" Target="../tags/tag19.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1.xml"/><Relationship Id="rId7" Type="http://schemas.openxmlformats.org/officeDocument/2006/relationships/oleObject" Target="../embeddings/oleObject3.bin"/><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slideLayout" Target="../slideLayouts/slideLayout23.xml"/><Relationship Id="rId5" Type="http://schemas.openxmlformats.org/officeDocument/2006/relationships/tags" Target="../tags/tag23.xml"/><Relationship Id="rId4"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5.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5.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30.xml"/><Relationship Id="rId7" Type="http://schemas.openxmlformats.org/officeDocument/2006/relationships/oleObject" Target="../embeddings/oleObject4.bin"/><Relationship Id="rId2" Type="http://schemas.openxmlformats.org/officeDocument/2006/relationships/tags" Target="../tags/tag29.xml"/><Relationship Id="rId1" Type="http://schemas.openxmlformats.org/officeDocument/2006/relationships/vmlDrawing" Target="../drawings/vmlDrawing4.vml"/><Relationship Id="rId6" Type="http://schemas.openxmlformats.org/officeDocument/2006/relationships/slideLayout" Target="../slideLayouts/slideLayout35.xml"/><Relationship Id="rId5" Type="http://schemas.openxmlformats.org/officeDocument/2006/relationships/tags" Target="../tags/tag32.xml"/><Relationship Id="rId4" Type="http://schemas.openxmlformats.org/officeDocument/2006/relationships/tags" Target="../tags/tag3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5.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8.xml"/><Relationship Id="rId7" Type="http://schemas.openxmlformats.org/officeDocument/2006/relationships/oleObject" Target="../embeddings/oleObject1.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slideLayout" Target="../slideLayouts/slideLayout35.xml"/><Relationship Id="rId5" Type="http://schemas.openxmlformats.org/officeDocument/2006/relationships/tags" Target="../tags/tag10.xml"/><Relationship Id="rId4"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5.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5.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p:txBody>
          <a:bodyPr/>
          <a:lstStyle/>
          <a:p>
            <a:pPr eaLnBrk="1" hangingPunct="1"/>
            <a:r>
              <a:rPr lang="en-US" smtClean="0"/>
              <a:t>Respiratory System</a:t>
            </a:r>
          </a:p>
        </p:txBody>
      </p:sp>
      <p:sp>
        <p:nvSpPr>
          <p:cNvPr id="17411" name="Rectangle 2"/>
          <p:cNvSpPr>
            <a:spLocks noChangeArrowheads="1"/>
          </p:cNvSpPr>
          <p:nvPr>
            <p:ph type="body" idx="1"/>
          </p:nvPr>
        </p:nvSpPr>
        <p:spPr/>
        <p:txBody>
          <a:bodyPr/>
          <a:lstStyle/>
          <a:p>
            <a:pPr marL="0" indent="0" eaLnBrk="1" hangingPunct="1"/>
            <a:r>
              <a:rPr lang="en-US" smtClean="0"/>
              <a:t>Gas exchange</a:t>
            </a: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ph type="title"/>
          </p:nvPr>
        </p:nvSpPr>
        <p:spPr/>
        <p:txBody>
          <a:bodyPr/>
          <a:lstStyle/>
          <a:p>
            <a:pPr eaLnBrk="1" hangingPunct="1"/>
            <a:r>
              <a:rPr lang="en-US" smtClean="0"/>
              <a:t>Oxygen transport</a:t>
            </a:r>
          </a:p>
        </p:txBody>
      </p:sp>
      <p:sp>
        <p:nvSpPr>
          <p:cNvPr id="25603" name="Rectangle 2"/>
          <p:cNvSpPr>
            <a:spLocks noChangeArrowheads="1"/>
          </p:cNvSpPr>
          <p:nvPr>
            <p:ph type="body" idx="1"/>
          </p:nvPr>
        </p:nvSpPr>
        <p:spPr>
          <a:xfrm>
            <a:off x="254000" y="1790700"/>
            <a:ext cx="3937000" cy="5194300"/>
          </a:xfrm>
        </p:spPr>
        <p:txBody>
          <a:bodyPr/>
          <a:lstStyle/>
          <a:p>
            <a:pPr marL="663575" eaLnBrk="1" hangingPunct="1"/>
            <a:r>
              <a:rPr lang="en-US" smtClean="0"/>
              <a:t>Hemoglobin binds to oxygen that diffuses into the blood stream.</a:t>
            </a:r>
          </a:p>
          <a:p>
            <a:pPr marL="663575" eaLnBrk="1" hangingPunct="1"/>
            <a:r>
              <a:rPr lang="en-US" smtClean="0"/>
              <a:t>What are some advantages to using hemoglobin to transport oxygen? </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41525"/>
            <a:ext cx="53594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ph type="title"/>
          </p:nvPr>
        </p:nvSpPr>
        <p:spPr/>
        <p:txBody>
          <a:bodyPr/>
          <a:lstStyle/>
          <a:p>
            <a:pPr eaLnBrk="1" hangingPunct="1"/>
            <a:r>
              <a:rPr lang="en-US" smtClean="0"/>
              <a:t>Carbon dioxide transport</a:t>
            </a:r>
          </a:p>
        </p:txBody>
      </p:sp>
      <p:sp>
        <p:nvSpPr>
          <p:cNvPr id="26627" name="Rectangle 2"/>
          <p:cNvSpPr>
            <a:spLocks noChangeArrowheads="1"/>
          </p:cNvSpPr>
          <p:nvPr>
            <p:ph type="body" idx="1"/>
          </p:nvPr>
        </p:nvSpPr>
        <p:spPr>
          <a:xfrm>
            <a:off x="279400" y="1790700"/>
            <a:ext cx="3937000" cy="5194300"/>
          </a:xfrm>
        </p:spPr>
        <p:txBody>
          <a:bodyPr/>
          <a:lstStyle/>
          <a:p>
            <a:pPr marL="663575" eaLnBrk="1" hangingPunct="1"/>
            <a:r>
              <a:rPr lang="en-US" smtClean="0"/>
              <a:t>Carbon dioxide can dissolve in plasma, and about 70% forms bicarbonate ions.</a:t>
            </a:r>
          </a:p>
          <a:p>
            <a:pPr marL="663575" eaLnBrk="1" hangingPunct="1"/>
            <a:r>
              <a:rPr lang="en-US" smtClean="0"/>
              <a:t>Some carbon dioxide can bind to hemoglobin for transport.</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22500"/>
            <a:ext cx="54387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ph type="title"/>
          </p:nvPr>
        </p:nvSpPr>
        <p:spPr/>
        <p:txBody>
          <a:bodyPr/>
          <a:lstStyle/>
          <a:p>
            <a:pPr eaLnBrk="1" hangingPunct="1"/>
            <a:r>
              <a:rPr lang="en-US" smtClean="0"/>
              <a:t>At the cells</a:t>
            </a:r>
          </a:p>
        </p:txBody>
      </p:sp>
      <p:sp>
        <p:nvSpPr>
          <p:cNvPr id="27651" name="Rectangle 2"/>
          <p:cNvSpPr>
            <a:spLocks noChangeArrowheads="1"/>
          </p:cNvSpPr>
          <p:nvPr>
            <p:ph type="body" idx="1"/>
          </p:nvPr>
        </p:nvSpPr>
        <p:spPr/>
        <p:txBody>
          <a:bodyPr/>
          <a:lstStyle/>
          <a:p>
            <a:pPr marL="700088" eaLnBrk="1" hangingPunct="1"/>
            <a:r>
              <a:rPr lang="en-US" smtClean="0"/>
              <a:t>Cells use up oxygen quickly for cellular respiration. What does this do to the diffusion gradient? How does this help cells take up oxygen?</a:t>
            </a:r>
          </a:p>
          <a:p>
            <a:pPr marL="700088" eaLnBrk="1" hangingPunct="1"/>
            <a:r>
              <a:rPr lang="en-US" smtClean="0"/>
              <a:t>Cells create carbon dioxide during cellular respiration, so CO</a:t>
            </a:r>
            <a:r>
              <a:rPr lang="en-US" sz="2400" smtClean="0"/>
              <a:t>2</a:t>
            </a:r>
            <a:r>
              <a:rPr lang="en-US" smtClean="0"/>
              <a:t> levels in the cell are higher than in the blood coming to them. How does this help cells get rid of oxygen?</a:t>
            </a:r>
          </a:p>
        </p:txBody>
      </p:sp>
    </p:spTree>
    <p:custDataLst>
      <p:tags r:id="rId1"/>
    </p:custData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Question"/>
          <p:cNvSpPr>
            <a:spLocks noGrp="1"/>
          </p:cNvSpPr>
          <p:nvPr>
            <p:ph type="title"/>
          </p:nvPr>
        </p:nvSpPr>
        <p:spPr>
          <a:xfrm>
            <a:off x="457200" y="274638"/>
            <a:ext cx="9817100" cy="1485900"/>
          </a:xfrm>
        </p:spPr>
        <p:txBody>
          <a:bodyPr/>
          <a:lstStyle/>
          <a:p>
            <a:r>
              <a:rPr lang="en-US" sz="4800" smtClean="0"/>
              <a:t>Diffusion of O</a:t>
            </a:r>
            <a:r>
              <a:rPr lang="en-US" sz="4800" baseline="-25000" smtClean="0"/>
              <a:t>2</a:t>
            </a:r>
            <a:r>
              <a:rPr lang="en-US" sz="4800" smtClean="0"/>
              <a:t> from lungs to blood is rapid because:</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2053" name="Chart" r:id="rId6" imgW="5076925" imgH="5715039" progId="MSGraph.Chart.8">
                  <p:embed followColorScheme="full"/>
                </p:oleObj>
              </mc:Choice>
              <mc:Fallback>
                <p:oleObj name="Chart" r:id="rId6" imgW="5076925" imgH="5715039" progId="MSGraph.Chart.8">
                  <p:embed followColorScheme="full"/>
                  <p:pic>
                    <p:nvPicPr>
                      <p:cNvPr id="0" name="TP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PAnswers"/>
          <p:cNvSpPr>
            <a:spLocks noGrp="1"/>
          </p:cNvSpPr>
          <p:nvPr>
            <p:ph type="body" idx="1"/>
            <p:custDataLst>
              <p:tags r:id="rId4"/>
            </p:custDataLst>
          </p:nvPr>
        </p:nvSpPr>
        <p:spPr>
          <a:xfrm>
            <a:off x="457200" y="1600200"/>
            <a:ext cx="4622800" cy="5194300"/>
          </a:xfrm>
        </p:spPr>
        <p:txBody>
          <a:bodyPr/>
          <a:lstStyle/>
          <a:p>
            <a:pPr marL="730250" indent="-514350">
              <a:spcBef>
                <a:spcPct val="20000"/>
              </a:spcBef>
              <a:buFont typeface="Lucida Grande" charset="0"/>
              <a:buAutoNum type="arabicPeriod"/>
            </a:pPr>
            <a:r>
              <a:rPr lang="en-US" smtClean="0"/>
              <a:t>Active transport moves oxygen.</a:t>
            </a:r>
          </a:p>
          <a:p>
            <a:pPr marL="730250" indent="-514350">
              <a:spcBef>
                <a:spcPct val="20000"/>
              </a:spcBef>
              <a:buFont typeface="Lucida Grande" charset="0"/>
              <a:buAutoNum type="arabicPeriod"/>
            </a:pPr>
            <a:r>
              <a:rPr lang="en-US" smtClean="0"/>
              <a:t>Hemoglobin takes up oxygen, keeping plasma concentration low.</a:t>
            </a:r>
          </a:p>
          <a:p>
            <a:pPr marL="730250" indent="-514350">
              <a:spcBef>
                <a:spcPct val="20000"/>
              </a:spcBef>
              <a:buFont typeface="Lucida Grande" charset="0"/>
              <a:buAutoNum type="arabicPeriod"/>
            </a:pPr>
            <a:r>
              <a:rPr lang="en-US" smtClean="0"/>
              <a:t>Blood plasma is oxygen-rich.</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PQuestion"/>
          <p:cNvSpPr>
            <a:spLocks noGrp="1"/>
          </p:cNvSpPr>
          <p:nvPr>
            <p:ph type="title"/>
          </p:nvPr>
        </p:nvSpPr>
        <p:spPr>
          <a:xfrm>
            <a:off x="203200" y="152400"/>
            <a:ext cx="9817100" cy="1485900"/>
          </a:xfrm>
        </p:spPr>
        <p:txBody>
          <a:bodyPr/>
          <a:lstStyle/>
          <a:p>
            <a:r>
              <a:rPr lang="en-US" sz="5400" smtClean="0"/>
              <a:t>Most of the oxygen in blood is:</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3078" name="Chart" r:id="rId7" imgW="5076925" imgH="5715039" progId="MSGraph.Chart.8">
                  <p:embed followColorScheme="full"/>
                </p:oleObj>
              </mc:Choice>
              <mc:Fallback>
                <p:oleObj name="Chart" r:id="rId7" imgW="5076925" imgH="5715039"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TPAnswers"/>
          <p:cNvSpPr>
            <a:spLocks noGrp="1"/>
          </p:cNvSpPr>
          <p:nvPr>
            <p:ph type="body" idx="1"/>
            <p:custDataLst>
              <p:tags r:id="rId4"/>
            </p:custDataLst>
          </p:nvPr>
        </p:nvSpPr>
        <p:spPr>
          <a:xfrm>
            <a:off x="457200" y="1600200"/>
            <a:ext cx="4622800" cy="5194300"/>
          </a:xfrm>
        </p:spPr>
        <p:txBody>
          <a:bodyPr/>
          <a:lstStyle/>
          <a:p>
            <a:pPr marL="730250" indent="-514350">
              <a:spcBef>
                <a:spcPct val="20000"/>
              </a:spcBef>
              <a:buFont typeface="Lucida Grande" charset="0"/>
              <a:buAutoNum type="arabicPeriod"/>
            </a:pPr>
            <a:r>
              <a:rPr lang="en-US" smtClean="0"/>
              <a:t>In the white cells.</a:t>
            </a:r>
          </a:p>
          <a:p>
            <a:pPr marL="730250" indent="-514350">
              <a:spcBef>
                <a:spcPct val="20000"/>
              </a:spcBef>
              <a:buFont typeface="Lucida Grande" charset="0"/>
              <a:buAutoNum type="arabicPeriod"/>
            </a:pPr>
            <a:r>
              <a:rPr lang="en-US" smtClean="0"/>
              <a:t>Bound to hemoglobin.</a:t>
            </a:r>
          </a:p>
          <a:p>
            <a:pPr marL="730250" indent="-514350">
              <a:spcBef>
                <a:spcPct val="20000"/>
              </a:spcBef>
              <a:buFont typeface="Lucida Grande" charset="0"/>
              <a:buAutoNum type="arabicPeriod"/>
            </a:pPr>
            <a:r>
              <a:rPr lang="en-US" smtClean="0"/>
              <a:t>Combined with carbon to make carbon dioxide.</a:t>
            </a:r>
          </a:p>
          <a:p>
            <a:pPr marL="730250" indent="-514350">
              <a:spcBef>
                <a:spcPct val="20000"/>
              </a:spcBef>
              <a:buFont typeface="Lucida Grande" charset="0"/>
              <a:buAutoNum type="arabicPeriod"/>
            </a:pPr>
            <a:r>
              <a:rPr lang="en-US" smtClean="0"/>
              <a:t>Dissolved in the plasma.</a:t>
            </a:r>
          </a:p>
        </p:txBody>
      </p:sp>
      <p:sp>
        <p:nvSpPr>
          <p:cNvPr id="5" name="CorShape1"/>
          <p:cNvSpPr/>
          <p:nvPr>
            <p:custDataLst>
              <p:tags r:id="rId5"/>
            </p:custDataLst>
          </p:nvPr>
        </p:nvSpPr>
        <p:spPr bwMode="auto">
          <a:xfrm>
            <a:off x="-60325" y="2803525"/>
            <a:ext cx="647700" cy="647700"/>
          </a:xfrm>
          <a:prstGeom prst="star5">
            <a:avLst/>
          </a:prstGeom>
          <a:gradFill flip="none" rotWithShape="1">
            <a:gsLst>
              <a:gs pos="0">
                <a:srgbClr val="FFFF00"/>
              </a:gs>
              <a:gs pos="100000">
                <a:srgbClr val="FFFFFF"/>
              </a:gs>
            </a:gsLst>
            <a:path path="rect">
              <a:fillToRect l="50000" t="50000" r="50000" b="50000"/>
            </a:path>
            <a:tileRect/>
          </a:gradFill>
          <a:ln w="25400" cap="flat" cmpd="sng" algn="ctr">
            <a:noFill/>
            <a:prstDash val="solid"/>
            <a:round/>
            <a:headEnd type="none" w="med" len="med"/>
            <a:tailEnd type="none" w="med" len="med"/>
          </a:ln>
          <a:effectLst>
            <a:prstShdw prst="shdw14" dist="35921" dir="2700000">
              <a:scrgbClr r="0" g="0" b="0">
                <a:alpha val="50000"/>
              </a:scrgbClr>
            </a:prstShdw>
          </a:effectLst>
        </p:spPr>
        <p:txBody>
          <a:bodyPr/>
          <a:lstStyle/>
          <a:p>
            <a:pPr>
              <a:defRPr/>
            </a:pPr>
            <a:endParaRPr 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ph type="title"/>
          </p:nvPr>
        </p:nvSpPr>
        <p:spPr/>
        <p:txBody>
          <a:bodyPr/>
          <a:lstStyle/>
          <a:p>
            <a:pPr eaLnBrk="1" hangingPunct="1"/>
            <a:r>
              <a:rPr lang="en-US" smtClean="0"/>
              <a:t>Effects of smoking</a:t>
            </a:r>
          </a:p>
        </p:txBody>
      </p:sp>
      <p:sp>
        <p:nvSpPr>
          <p:cNvPr id="28675" name="Rectangle 2"/>
          <p:cNvSpPr>
            <a:spLocks noChangeArrowheads="1"/>
          </p:cNvSpPr>
          <p:nvPr>
            <p:ph type="body" idx="1"/>
          </p:nvPr>
        </p:nvSpPr>
        <p:spPr>
          <a:xfrm>
            <a:off x="368300" y="1790700"/>
            <a:ext cx="4559300" cy="5486400"/>
          </a:xfrm>
        </p:spPr>
        <p:txBody>
          <a:bodyPr/>
          <a:lstStyle/>
          <a:p>
            <a:pPr marL="663575" eaLnBrk="1" hangingPunct="1"/>
            <a:r>
              <a:rPr lang="en-US" smtClean="0"/>
              <a:t>Inhaled smoke contains:</a:t>
            </a:r>
          </a:p>
          <a:p>
            <a:pPr marL="663575" eaLnBrk="1" hangingPunct="1"/>
            <a:r>
              <a:rPr lang="en-US" smtClean="0"/>
              <a:t>CO2, which affects the CO2 diffusion gradient.</a:t>
            </a:r>
          </a:p>
          <a:p>
            <a:pPr marL="663575" eaLnBrk="1" hangingPunct="1"/>
            <a:r>
              <a:rPr lang="en-US" smtClean="0"/>
              <a:t>carcinogenic chemicals that can trigger tumors.</a:t>
            </a:r>
          </a:p>
          <a:p>
            <a:pPr marL="663575" eaLnBrk="1" hangingPunct="1"/>
            <a:r>
              <a:rPr lang="en-US" smtClean="0"/>
              <a:t>toxic nicotine, which paralyzes cilia that normally clean the lungs.</a:t>
            </a:r>
          </a:p>
        </p:txBody>
      </p:sp>
      <p:sp>
        <p:nvSpPr>
          <p:cNvPr id="28676" name="Rectangle 3"/>
          <p:cNvSpPr>
            <a:spLocks/>
          </p:cNvSpPr>
          <p:nvPr/>
        </p:nvSpPr>
        <p:spPr bwMode="auto">
          <a:xfrm>
            <a:off x="6067425" y="1803400"/>
            <a:ext cx="25098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i="1">
                <a:solidFill>
                  <a:schemeClr val="tx1"/>
                </a:solidFill>
              </a:rPr>
              <a:t>Gross, isn’t it?</a:t>
            </a: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2679700"/>
            <a:ext cx="46228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ph type="title"/>
          </p:nvPr>
        </p:nvSpPr>
        <p:spPr/>
        <p:txBody>
          <a:bodyPr/>
          <a:lstStyle/>
          <a:p>
            <a:pPr eaLnBrk="1" hangingPunct="1"/>
            <a:r>
              <a:rPr lang="en-US" smtClean="0"/>
              <a:t>Emphysema</a:t>
            </a:r>
          </a:p>
        </p:txBody>
      </p:sp>
      <p:sp>
        <p:nvSpPr>
          <p:cNvPr id="29699" name="Rectangle 2"/>
          <p:cNvSpPr>
            <a:spLocks noChangeArrowheads="1"/>
          </p:cNvSpPr>
          <p:nvPr>
            <p:ph type="body" idx="1"/>
          </p:nvPr>
        </p:nvSpPr>
        <p:spPr>
          <a:xfrm>
            <a:off x="0" y="1790700"/>
            <a:ext cx="4648200" cy="5194300"/>
          </a:xfrm>
        </p:spPr>
        <p:txBody>
          <a:bodyPr/>
          <a:lstStyle/>
          <a:p>
            <a:pPr marL="663575" eaLnBrk="1" hangingPunct="1"/>
            <a:r>
              <a:rPr lang="en-US" smtClean="0"/>
              <a:t>Besides cancer, smoking can also lead to emphysema. Alveoli become dry and brittle, and eventually rupture.</a:t>
            </a:r>
          </a:p>
          <a:p>
            <a:pPr marL="663575" eaLnBrk="1" hangingPunct="1"/>
            <a:r>
              <a:rPr lang="en-US" smtClean="0"/>
              <a:t>Both active and passive smoking (“second-hand” smoke) can lead to can lead to lung problems.</a:t>
            </a:r>
          </a:p>
        </p:txBody>
      </p:sp>
      <p:sp>
        <p:nvSpPr>
          <p:cNvPr id="29700" name="Rectangle 3"/>
          <p:cNvSpPr>
            <a:spLocks/>
          </p:cNvSpPr>
          <p:nvPr/>
        </p:nvSpPr>
        <p:spPr bwMode="auto">
          <a:xfrm>
            <a:off x="4978400" y="5778500"/>
            <a:ext cx="5016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400" i="1">
                <a:solidFill>
                  <a:schemeClr val="tx1"/>
                </a:solidFill>
              </a:rPr>
              <a:t>All types of smoke, not just tobacco, can cause cancers and emphysema.</a:t>
            </a:r>
          </a:p>
        </p:txBody>
      </p: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081213"/>
            <a:ext cx="523240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ph type="title"/>
          </p:nvPr>
        </p:nvSpPr>
        <p:spPr/>
        <p:txBody>
          <a:bodyPr/>
          <a:lstStyle/>
          <a:p>
            <a:pPr eaLnBrk="1" hangingPunct="1"/>
            <a:r>
              <a:rPr lang="en-US" smtClean="0"/>
              <a:t>Cystic Fibrosis</a:t>
            </a:r>
          </a:p>
        </p:txBody>
      </p:sp>
      <p:sp>
        <p:nvSpPr>
          <p:cNvPr id="30723" name="Rectangle 3"/>
          <p:cNvSpPr>
            <a:spLocks noChangeArrowheads="1"/>
          </p:cNvSpPr>
          <p:nvPr>
            <p:ph type="body" idx="1"/>
          </p:nvPr>
        </p:nvSpPr>
        <p:spPr>
          <a:xfrm>
            <a:off x="0" y="1790700"/>
            <a:ext cx="4648200" cy="5194300"/>
          </a:xfrm>
        </p:spPr>
        <p:txBody>
          <a:bodyPr/>
          <a:lstStyle/>
          <a:p>
            <a:pPr marL="663575" eaLnBrk="1" hangingPunct="1"/>
            <a:r>
              <a:rPr lang="en-US" smtClean="0"/>
              <a:t>Cystic fibrosis is one of the most common inherited disorders in the Caucasian population in the U.S.</a:t>
            </a:r>
          </a:p>
          <a:p>
            <a:pPr marL="663575" eaLnBrk="1" hangingPunct="1"/>
            <a:r>
              <a:rPr lang="en-US" smtClean="0"/>
              <a:t>CF is caused by mutation of a single gene, the CFTR gene, which controls salt balance in the lungs.</a:t>
            </a:r>
          </a:p>
        </p:txBody>
      </p:sp>
      <p:pic>
        <p:nvPicPr>
          <p:cNvPr id="3072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2514600"/>
            <a:ext cx="37242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ph type="title"/>
          </p:nvPr>
        </p:nvSpPr>
        <p:spPr/>
        <p:txBody>
          <a:bodyPr/>
          <a:lstStyle/>
          <a:p>
            <a:pPr eaLnBrk="1" hangingPunct="1"/>
            <a:r>
              <a:rPr lang="en-US" smtClean="0"/>
              <a:t>Cystic Fibrosis</a:t>
            </a:r>
          </a:p>
        </p:txBody>
      </p:sp>
      <p:sp>
        <p:nvSpPr>
          <p:cNvPr id="31747" name="Rectangle 3"/>
          <p:cNvSpPr>
            <a:spLocks noChangeArrowheads="1"/>
          </p:cNvSpPr>
          <p:nvPr>
            <p:ph type="body" idx="1"/>
          </p:nvPr>
        </p:nvSpPr>
        <p:spPr>
          <a:xfrm>
            <a:off x="0" y="1790700"/>
            <a:ext cx="4648200" cy="5194300"/>
          </a:xfrm>
          <a:noFill/>
        </p:spPr>
        <p:txBody>
          <a:bodyPr/>
          <a:lstStyle/>
          <a:p>
            <a:pPr marL="663575" eaLnBrk="1" hangingPunct="1"/>
            <a:r>
              <a:rPr lang="en-US" smtClean="0"/>
              <a:t>A normal CFTR protein regulates the amount of chloride ions across the cell membrane of lung cells.</a:t>
            </a:r>
          </a:p>
          <a:p>
            <a:pPr marL="663575" eaLnBrk="1" hangingPunct="1"/>
            <a:r>
              <a:rPr lang="en-US" smtClean="0"/>
              <a:t>If the interior of the cell is too salty, water is drawn from lung mucus by osmosis, causing the mucus to become thick and sticky.</a:t>
            </a:r>
          </a:p>
        </p:txBody>
      </p:sp>
      <p:pic>
        <p:nvPicPr>
          <p:cNvPr id="317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9812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ph type="title"/>
          </p:nvPr>
        </p:nvSpPr>
        <p:spPr/>
        <p:txBody>
          <a:bodyPr/>
          <a:lstStyle/>
          <a:p>
            <a:pPr eaLnBrk="1" hangingPunct="1"/>
            <a:r>
              <a:rPr lang="en-US" smtClean="0"/>
              <a:t>Cystic Fibrosis</a:t>
            </a:r>
          </a:p>
        </p:txBody>
      </p:sp>
      <p:sp>
        <p:nvSpPr>
          <p:cNvPr id="32771" name="Rectangle 3"/>
          <p:cNvSpPr>
            <a:spLocks noChangeArrowheads="1"/>
          </p:cNvSpPr>
          <p:nvPr>
            <p:ph type="body" idx="1"/>
          </p:nvPr>
        </p:nvSpPr>
        <p:spPr>
          <a:xfrm>
            <a:off x="0" y="1790700"/>
            <a:ext cx="4648200" cy="5194300"/>
          </a:xfrm>
          <a:noFill/>
        </p:spPr>
        <p:txBody>
          <a:bodyPr/>
          <a:lstStyle/>
          <a:p>
            <a:pPr marL="663575" eaLnBrk="1" hangingPunct="1"/>
            <a:r>
              <a:rPr lang="en-US" smtClean="0"/>
              <a:t>At this point there is no cure for CF, though there are therapies that have extended the lives of CF patients, including lung transplants.</a:t>
            </a:r>
          </a:p>
          <a:p>
            <a:pPr marL="663575" eaLnBrk="1" hangingPunct="1"/>
            <a:r>
              <a:rPr lang="en-US" smtClean="0"/>
              <a:t>Gene therapy may one day insert “good” CFTR genes into lung cells to make them operate normally.</a:t>
            </a:r>
          </a:p>
        </p:txBody>
      </p:sp>
      <p:pic>
        <p:nvPicPr>
          <p:cNvPr id="327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828800"/>
            <a:ext cx="23812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277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7400" y="2362200"/>
            <a:ext cx="21701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277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5400" y="4114800"/>
            <a:ext cx="32718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ph type="title"/>
          </p:nvPr>
        </p:nvSpPr>
        <p:spPr/>
        <p:txBody>
          <a:bodyPr/>
          <a:lstStyle/>
          <a:p>
            <a:pPr eaLnBrk="1" hangingPunct="1"/>
            <a:r>
              <a:rPr lang="en-US" smtClean="0"/>
              <a:t>Human respiratory system</a:t>
            </a:r>
          </a:p>
        </p:txBody>
      </p:sp>
      <p:sp>
        <p:nvSpPr>
          <p:cNvPr id="18435" name="Rectangle 2"/>
          <p:cNvSpPr>
            <a:spLocks noChangeArrowheads="1"/>
          </p:cNvSpPr>
          <p:nvPr>
            <p:ph type="body" idx="1"/>
          </p:nvPr>
        </p:nvSpPr>
        <p:spPr/>
        <p:txBody>
          <a:bodyPr/>
          <a:lstStyle/>
          <a:p>
            <a:pPr marL="663575" eaLnBrk="1" hangingPunct="1"/>
            <a:r>
              <a:rPr lang="en-US" smtClean="0"/>
              <a:t>Parts of the respiratory system include:</a:t>
            </a:r>
          </a:p>
          <a:p>
            <a:pPr marL="1006475" lvl="1" eaLnBrk="1" hangingPunct="1"/>
            <a:r>
              <a:rPr lang="en-US" smtClean="0"/>
              <a:t>Trachea</a:t>
            </a:r>
          </a:p>
          <a:p>
            <a:pPr marL="1006475" lvl="1" eaLnBrk="1" hangingPunct="1"/>
            <a:r>
              <a:rPr lang="en-US" smtClean="0"/>
              <a:t>Bronchi</a:t>
            </a:r>
          </a:p>
          <a:p>
            <a:pPr marL="1006475" lvl="1" eaLnBrk="1" hangingPunct="1"/>
            <a:r>
              <a:rPr lang="en-US" smtClean="0"/>
              <a:t>Bronchioles</a:t>
            </a:r>
          </a:p>
          <a:p>
            <a:pPr marL="1006475" lvl="1" eaLnBrk="1" hangingPunct="1"/>
            <a:r>
              <a:rPr lang="en-US" smtClean="0"/>
              <a:t>Alveoli</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31963"/>
            <a:ext cx="4103688"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PQuestion"/>
          <p:cNvSpPr>
            <a:spLocks noGrp="1"/>
          </p:cNvSpPr>
          <p:nvPr>
            <p:ph type="title"/>
          </p:nvPr>
        </p:nvSpPr>
        <p:spPr>
          <a:xfrm>
            <a:off x="127000" y="152400"/>
            <a:ext cx="9817100" cy="1485900"/>
          </a:xfrm>
        </p:spPr>
        <p:txBody>
          <a:bodyPr/>
          <a:lstStyle/>
          <a:p>
            <a:r>
              <a:rPr lang="en-US" sz="4800" smtClean="0"/>
              <a:t>“Two lies and a truth” – which one is true?</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4102" name="Chart" r:id="rId7" imgW="5076925" imgH="5715039" progId="MSGraph.Chart.8">
                  <p:embed followColorScheme="full"/>
                </p:oleObj>
              </mc:Choice>
              <mc:Fallback>
                <p:oleObj name="Chart" r:id="rId7" imgW="5076925" imgH="5715039"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PAnswers"/>
          <p:cNvSpPr>
            <a:spLocks noGrp="1"/>
          </p:cNvSpPr>
          <p:nvPr>
            <p:ph type="body" idx="1"/>
            <p:custDataLst>
              <p:tags r:id="rId4"/>
            </p:custDataLst>
          </p:nvPr>
        </p:nvSpPr>
        <p:spPr>
          <a:xfrm>
            <a:off x="355600" y="1676400"/>
            <a:ext cx="4622800" cy="5194300"/>
          </a:xfrm>
        </p:spPr>
        <p:txBody>
          <a:bodyPr/>
          <a:lstStyle/>
          <a:p>
            <a:pPr marL="730250" indent="-514350">
              <a:spcBef>
                <a:spcPct val="20000"/>
              </a:spcBef>
              <a:buFont typeface="Lucida Grande" charset="0"/>
              <a:buAutoNum type="arabicPeriod"/>
            </a:pPr>
            <a:r>
              <a:rPr lang="en-US" sz="3200" smtClean="0"/>
              <a:t>Cigarette smoke cures colds because it kills bacteria in the lungs.</a:t>
            </a:r>
          </a:p>
          <a:p>
            <a:pPr marL="730250" indent="-514350">
              <a:spcBef>
                <a:spcPct val="20000"/>
              </a:spcBef>
              <a:buFont typeface="Lucida Grande" charset="0"/>
              <a:buAutoNum type="arabicPeriod"/>
            </a:pPr>
            <a:r>
              <a:rPr lang="en-US" sz="3200" smtClean="0"/>
              <a:t>Nicotine is one of the most potent neurotoxins on earth.</a:t>
            </a:r>
          </a:p>
          <a:p>
            <a:pPr marL="730250" indent="-514350">
              <a:spcBef>
                <a:spcPct val="20000"/>
              </a:spcBef>
              <a:buFont typeface="Lucida Grande" charset="0"/>
              <a:buAutoNum type="arabicPeriod"/>
            </a:pPr>
            <a:r>
              <a:rPr lang="en-US" sz="3200" smtClean="0"/>
              <a:t>“Passive” smoking is less harmful than “regular” smoking.</a:t>
            </a:r>
          </a:p>
        </p:txBody>
      </p:sp>
      <p:sp>
        <p:nvSpPr>
          <p:cNvPr id="5" name="CorShape1"/>
          <p:cNvSpPr/>
          <p:nvPr>
            <p:custDataLst>
              <p:tags r:id="rId5"/>
            </p:custDataLst>
          </p:nvPr>
        </p:nvSpPr>
        <p:spPr bwMode="auto">
          <a:xfrm>
            <a:off x="355600" y="4267200"/>
            <a:ext cx="685800" cy="722313"/>
          </a:xfrm>
          <a:prstGeom prst="star5">
            <a:avLst/>
          </a:prstGeom>
          <a:gradFill flip="none" rotWithShape="1">
            <a:gsLst>
              <a:gs pos="0">
                <a:srgbClr val="FFFF00"/>
              </a:gs>
              <a:gs pos="100000">
                <a:srgbClr val="FFFFFF"/>
              </a:gs>
            </a:gsLst>
            <a:path path="rect">
              <a:fillToRect l="50000" t="50000" r="50000" b="50000"/>
            </a:path>
            <a:tileRect/>
          </a:gradFill>
          <a:ln w="25400" cap="flat" cmpd="sng" algn="ctr">
            <a:noFill/>
            <a:prstDash val="solid"/>
            <a:round/>
            <a:headEnd type="none" w="med" len="med"/>
            <a:tailEnd type="none" w="med" len="med"/>
          </a:ln>
          <a:effectLst>
            <a:prstShdw prst="shdw14" dist="35921" dir="2700000">
              <a:scrgbClr r="0" g="0" b="0">
                <a:alpha val="50000"/>
              </a:scrgbClr>
            </a:prstShdw>
          </a:effectLst>
        </p:spPr>
        <p:txBody>
          <a:bodyPr/>
          <a:lstStyle/>
          <a:p>
            <a:pPr>
              <a:defRPr/>
            </a:pPr>
            <a:endParaRPr 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r>
              <a:rPr lang="en-US" smtClean="0"/>
              <a:t>When people quit smoking, if the lungs are not damaged they can often clean themselves because the cilia are no longer paralyzed. People with cystic fibrosis have trouble with lung infections because their lung mucus is thick and sticky. What roles do cilia and mucus play in lung health? </a:t>
            </a:r>
          </a:p>
        </p:txBody>
      </p:sp>
      <p:sp>
        <p:nvSpPr>
          <p:cNvPr id="33795" name="Rectangle 3"/>
          <p:cNvSpPr>
            <a:spLocks/>
          </p:cNvSpPr>
          <p:nvPr/>
        </p:nvSpPr>
        <p:spPr bwMode="auto">
          <a:xfrm>
            <a:off x="9499600" y="685800"/>
            <a:ext cx="3905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b="1">
                <a:solidFill>
                  <a:srgbClr val="FFFEFF"/>
                </a:solidFill>
                <a:latin typeface="Futura Condensed"/>
                <a:sym typeface="Futura Condensed"/>
              </a:rPr>
              <a:t>W</a:t>
            </a:r>
          </a:p>
          <a:p>
            <a:r>
              <a:rPr lang="en-US" b="1">
                <a:solidFill>
                  <a:srgbClr val="FFFEFF"/>
                </a:solidFill>
                <a:latin typeface="Futura Condensed"/>
                <a:sym typeface="Futura Condensed"/>
              </a:rPr>
              <a:t>O</a:t>
            </a:r>
          </a:p>
          <a:p>
            <a:r>
              <a:rPr lang="en-US" b="1">
                <a:solidFill>
                  <a:srgbClr val="FFFEFF"/>
                </a:solidFill>
                <a:latin typeface="Futura Condensed"/>
                <a:sym typeface="Futura Condensed"/>
              </a:rPr>
              <a:t>R</a:t>
            </a:r>
          </a:p>
          <a:p>
            <a:r>
              <a:rPr lang="en-US" b="1">
                <a:solidFill>
                  <a:srgbClr val="FFFEFF"/>
                </a:solidFill>
                <a:latin typeface="Futura Condensed"/>
                <a:sym typeface="Futura Condensed"/>
              </a:rPr>
              <a:t>K</a:t>
            </a:r>
          </a:p>
          <a:p>
            <a:endParaRPr lang="en-US" b="1">
              <a:solidFill>
                <a:srgbClr val="FFFEFF"/>
              </a:solidFill>
              <a:latin typeface="Futura Condensed"/>
              <a:sym typeface="Futura Condensed"/>
            </a:endParaRPr>
          </a:p>
          <a:p>
            <a:r>
              <a:rPr lang="en-US" b="1">
                <a:solidFill>
                  <a:srgbClr val="FFFEFF"/>
                </a:solidFill>
                <a:latin typeface="Futura Condensed"/>
                <a:sym typeface="Futura Condensed"/>
              </a:rPr>
              <a:t>T</a:t>
            </a:r>
          </a:p>
          <a:p>
            <a:r>
              <a:rPr lang="en-US" b="1">
                <a:solidFill>
                  <a:srgbClr val="FFFEFF"/>
                </a:solidFill>
                <a:latin typeface="Futura Condensed"/>
                <a:sym typeface="Futura Condensed"/>
              </a:rPr>
              <a:t>O</a:t>
            </a:r>
          </a:p>
          <a:p>
            <a:r>
              <a:rPr lang="en-US" b="1">
                <a:solidFill>
                  <a:srgbClr val="FFFEFF"/>
                </a:solidFill>
                <a:latin typeface="Futura Condensed"/>
                <a:sym typeface="Futura Condensed"/>
              </a:rPr>
              <a:t>G</a:t>
            </a:r>
          </a:p>
          <a:p>
            <a:r>
              <a:rPr lang="en-US" b="1">
                <a:solidFill>
                  <a:srgbClr val="FFFEFF"/>
                </a:solidFill>
                <a:latin typeface="Futura Condensed"/>
                <a:sym typeface="Futura Condensed"/>
              </a:rPr>
              <a:t>E</a:t>
            </a:r>
          </a:p>
          <a:p>
            <a:r>
              <a:rPr lang="en-US" b="1">
                <a:solidFill>
                  <a:srgbClr val="FFFEFF"/>
                </a:solidFill>
                <a:latin typeface="Futura Condensed"/>
                <a:sym typeface="Futura Condensed"/>
              </a:rPr>
              <a:t>T</a:t>
            </a:r>
          </a:p>
          <a:p>
            <a:r>
              <a:rPr lang="en-US" b="1">
                <a:solidFill>
                  <a:srgbClr val="FFFEFF"/>
                </a:solidFill>
                <a:latin typeface="Futura Condensed"/>
                <a:sym typeface="Futura Condensed"/>
              </a:rPr>
              <a:t>H</a:t>
            </a:r>
          </a:p>
          <a:p>
            <a:r>
              <a:rPr lang="en-US" b="1">
                <a:solidFill>
                  <a:srgbClr val="FFFEFF"/>
                </a:solidFill>
                <a:latin typeface="Futura Condensed"/>
                <a:sym typeface="Futura Condensed"/>
              </a:rPr>
              <a:t>E</a:t>
            </a:r>
          </a:p>
          <a:p>
            <a:r>
              <a:rPr lang="en-US" b="1">
                <a:solidFill>
                  <a:srgbClr val="FFFEFF"/>
                </a:solidFill>
                <a:latin typeface="Futura Condensed"/>
                <a:sym typeface="Futura Condensed"/>
              </a:rPr>
              <a:t>R</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Moving air in and out</a:t>
            </a:r>
          </a:p>
        </p:txBody>
      </p:sp>
      <p:sp>
        <p:nvSpPr>
          <p:cNvPr id="19459" name="Content Placeholder 2"/>
          <p:cNvSpPr>
            <a:spLocks noGrp="1"/>
          </p:cNvSpPr>
          <p:nvPr>
            <p:ph idx="1"/>
          </p:nvPr>
        </p:nvSpPr>
        <p:spPr>
          <a:xfrm>
            <a:off x="355600" y="1828800"/>
            <a:ext cx="3937000" cy="5194300"/>
          </a:xfrm>
        </p:spPr>
        <p:txBody>
          <a:bodyPr/>
          <a:lstStyle/>
          <a:p>
            <a:r>
              <a:rPr lang="en-US" smtClean="0"/>
              <a:t>During inspiration (inhalation), the diaphragm and intercostal muscles contract.</a:t>
            </a:r>
          </a:p>
          <a:p>
            <a:r>
              <a:rPr lang="en-US" smtClean="0"/>
              <a:t>During exhalation, these muscles relax. The diaphragm domes upwards.</a:t>
            </a:r>
          </a:p>
        </p:txBody>
      </p:sp>
      <p:pic>
        <p:nvPicPr>
          <p:cNvPr id="19460" name="Picture 2" descr="D:\Chapter_33\B_Jpeg_Images\33_Labeled_Images\figure_33_11_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2590800"/>
            <a:ext cx="57150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ph type="title"/>
          </p:nvPr>
        </p:nvSpPr>
        <p:spPr/>
        <p:txBody>
          <a:bodyPr/>
          <a:lstStyle/>
          <a:p>
            <a:pPr eaLnBrk="1" hangingPunct="1"/>
            <a:r>
              <a:rPr lang="en-US" smtClean="0"/>
              <a:t>Alveoli</a:t>
            </a:r>
          </a:p>
        </p:txBody>
      </p:sp>
      <p:sp>
        <p:nvSpPr>
          <p:cNvPr id="20483" name="Rectangle 2"/>
          <p:cNvSpPr>
            <a:spLocks noChangeArrowheads="1"/>
          </p:cNvSpPr>
          <p:nvPr>
            <p:ph type="body" idx="1"/>
          </p:nvPr>
        </p:nvSpPr>
        <p:spPr/>
        <p:txBody>
          <a:bodyPr/>
          <a:lstStyle/>
          <a:p>
            <a:pPr marL="663575" eaLnBrk="1" hangingPunct="1"/>
            <a:r>
              <a:rPr lang="en-US" smtClean="0"/>
              <a:t>The alveoli are moist, thin-walled pockets which are the site of gas exchange.</a:t>
            </a:r>
          </a:p>
          <a:p>
            <a:pPr marL="663575" eaLnBrk="1" hangingPunct="1"/>
            <a:r>
              <a:rPr lang="en-US" smtClean="0"/>
              <a:t>A slightly oily surfactant prevents the alveolar walls from collapsing and sticking together.</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413" y="1822450"/>
            <a:ext cx="4106862"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5400" smtClean="0"/>
              <a:t>Circulation and Gas Exchange</a:t>
            </a:r>
          </a:p>
        </p:txBody>
      </p:sp>
      <p:sp>
        <p:nvSpPr>
          <p:cNvPr id="21507" name="Content Placeholder 2"/>
          <p:cNvSpPr>
            <a:spLocks noGrp="1"/>
          </p:cNvSpPr>
          <p:nvPr>
            <p:ph idx="1"/>
          </p:nvPr>
        </p:nvSpPr>
        <p:spPr>
          <a:xfrm>
            <a:off x="431800" y="1828800"/>
            <a:ext cx="3937000" cy="5194300"/>
          </a:xfrm>
        </p:spPr>
        <p:txBody>
          <a:bodyPr/>
          <a:lstStyle/>
          <a:p>
            <a:r>
              <a:rPr lang="en-US" smtClean="0"/>
              <a:t>Recall the interconnection between circulation and the respiratory system.</a:t>
            </a:r>
          </a:p>
          <a:p>
            <a:r>
              <a:rPr lang="en-US" smtClean="0"/>
              <a:t>Gas exchange at the lungs and in the body cells moves oxygen into cells and carbon dioxide out.</a:t>
            </a:r>
          </a:p>
        </p:txBody>
      </p:sp>
      <p:pic>
        <p:nvPicPr>
          <p:cNvPr id="21508" name="Picture 2" descr="D:\Chapter_33\B_Jpeg_Images\33_Labeled_Images\figure_33_02_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981200"/>
            <a:ext cx="4724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PQuestion"/>
          <p:cNvSpPr>
            <a:spLocks noGrp="1"/>
          </p:cNvSpPr>
          <p:nvPr>
            <p:ph type="title"/>
          </p:nvPr>
        </p:nvSpPr>
        <p:spPr>
          <a:xfrm>
            <a:off x="203200" y="228600"/>
            <a:ext cx="9817100" cy="1485900"/>
          </a:xfrm>
        </p:spPr>
        <p:txBody>
          <a:bodyPr/>
          <a:lstStyle/>
          <a:p>
            <a:r>
              <a:rPr lang="en-US" sz="4800" smtClean="0"/>
              <a:t>What happens when you breathe in?</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1030" name="Chart" r:id="rId7" imgW="5076925" imgH="5715039" progId="MSGraph.Chart.8">
                  <p:embed followColorScheme="full"/>
                </p:oleObj>
              </mc:Choice>
              <mc:Fallback>
                <p:oleObj name="Chart" r:id="rId7" imgW="5076925" imgH="5715039"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PAnswers"/>
          <p:cNvSpPr>
            <a:spLocks noGrp="1"/>
          </p:cNvSpPr>
          <p:nvPr>
            <p:ph type="body" idx="1"/>
            <p:custDataLst>
              <p:tags r:id="rId4"/>
            </p:custDataLst>
          </p:nvPr>
        </p:nvSpPr>
        <p:spPr>
          <a:xfrm>
            <a:off x="457200" y="1600200"/>
            <a:ext cx="4622800" cy="5194300"/>
          </a:xfrm>
        </p:spPr>
        <p:txBody>
          <a:bodyPr/>
          <a:lstStyle/>
          <a:p>
            <a:pPr marL="730250" indent="-514350">
              <a:spcBef>
                <a:spcPct val="20000"/>
              </a:spcBef>
              <a:buFont typeface="Lucida Grande" charset="0"/>
              <a:buAutoNum type="arabicPeriod"/>
            </a:pPr>
            <a:r>
              <a:rPr lang="en-US" sz="3200" smtClean="0"/>
              <a:t>The rib muscles relax.</a:t>
            </a:r>
          </a:p>
          <a:p>
            <a:pPr marL="730250" indent="-514350">
              <a:spcBef>
                <a:spcPct val="20000"/>
              </a:spcBef>
              <a:buFont typeface="Lucida Grande" charset="0"/>
              <a:buAutoNum type="arabicPeriod"/>
            </a:pPr>
            <a:r>
              <a:rPr lang="en-US" sz="3200" smtClean="0"/>
              <a:t>The diaphragm contracts.</a:t>
            </a:r>
          </a:p>
          <a:p>
            <a:pPr marL="730250" indent="-514350">
              <a:spcBef>
                <a:spcPct val="20000"/>
              </a:spcBef>
              <a:buFont typeface="Lucida Grande" charset="0"/>
              <a:buAutoNum type="arabicPeriod"/>
            </a:pPr>
            <a:r>
              <a:rPr lang="en-US" sz="3200" smtClean="0"/>
              <a:t>Air leaves the alveoli.</a:t>
            </a:r>
          </a:p>
          <a:p>
            <a:pPr marL="730250" indent="-514350">
              <a:spcBef>
                <a:spcPct val="20000"/>
              </a:spcBef>
              <a:buFont typeface="Lucida Grande" charset="0"/>
              <a:buAutoNum type="arabicPeriod"/>
            </a:pPr>
            <a:r>
              <a:rPr lang="en-US" sz="3200" smtClean="0"/>
              <a:t>Air moves between the chest wall and the lung.</a:t>
            </a:r>
          </a:p>
        </p:txBody>
      </p:sp>
      <p:sp>
        <p:nvSpPr>
          <p:cNvPr id="5" name="CorShape1"/>
          <p:cNvSpPr/>
          <p:nvPr>
            <p:custDataLst>
              <p:tags r:id="rId5"/>
            </p:custDataLst>
          </p:nvPr>
        </p:nvSpPr>
        <p:spPr bwMode="auto">
          <a:xfrm>
            <a:off x="-60325" y="3048000"/>
            <a:ext cx="647700" cy="647700"/>
          </a:xfrm>
          <a:prstGeom prst="star5">
            <a:avLst/>
          </a:prstGeom>
          <a:gradFill flip="none" rotWithShape="1">
            <a:gsLst>
              <a:gs pos="0">
                <a:srgbClr val="FFFF00"/>
              </a:gs>
              <a:gs pos="100000">
                <a:srgbClr val="FFFFFF"/>
              </a:gs>
            </a:gsLst>
            <a:path path="rect">
              <a:fillToRect l="50000" t="50000" r="50000" b="50000"/>
            </a:path>
            <a:tileRect/>
          </a:gradFill>
          <a:ln w="25400" cap="flat" cmpd="sng" algn="ctr">
            <a:noFill/>
            <a:prstDash val="solid"/>
            <a:round/>
            <a:headEnd type="none" w="med" len="med"/>
            <a:tailEnd type="none" w="med" len="med"/>
          </a:ln>
          <a:effectLst>
            <a:prstShdw prst="shdw14" dist="35921" dir="2700000">
              <a:scrgbClr r="0" g="0" b="0">
                <a:alpha val="50000"/>
              </a:scrgbClr>
            </a:prstShdw>
          </a:effectLst>
        </p:spPr>
        <p:txBody>
          <a:bodyPr/>
          <a:lstStyle/>
          <a:p>
            <a:pPr>
              <a:defRPr/>
            </a:pPr>
            <a:endParaRPr 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r>
              <a:rPr lang="en-US" smtClean="0"/>
              <a:t>Premature infants sometimes die of lung collapse and other lung problems. What might preemies be missing? How could this be remedied?</a:t>
            </a:r>
          </a:p>
        </p:txBody>
      </p:sp>
      <p:sp>
        <p:nvSpPr>
          <p:cNvPr id="22531" name="Rectangle 3"/>
          <p:cNvSpPr>
            <a:spLocks/>
          </p:cNvSpPr>
          <p:nvPr/>
        </p:nvSpPr>
        <p:spPr bwMode="auto">
          <a:xfrm>
            <a:off x="9499600" y="685800"/>
            <a:ext cx="3905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b="1">
                <a:solidFill>
                  <a:srgbClr val="FFFEFF"/>
                </a:solidFill>
                <a:latin typeface="Futura Condensed"/>
                <a:sym typeface="Futura Condensed"/>
              </a:rPr>
              <a:t>W</a:t>
            </a:r>
          </a:p>
          <a:p>
            <a:r>
              <a:rPr lang="en-US" b="1">
                <a:solidFill>
                  <a:srgbClr val="FFFEFF"/>
                </a:solidFill>
                <a:latin typeface="Futura Condensed"/>
                <a:sym typeface="Futura Condensed"/>
              </a:rPr>
              <a:t>O</a:t>
            </a:r>
          </a:p>
          <a:p>
            <a:r>
              <a:rPr lang="en-US" b="1">
                <a:solidFill>
                  <a:srgbClr val="FFFEFF"/>
                </a:solidFill>
                <a:latin typeface="Futura Condensed"/>
                <a:sym typeface="Futura Condensed"/>
              </a:rPr>
              <a:t>R</a:t>
            </a:r>
          </a:p>
          <a:p>
            <a:r>
              <a:rPr lang="en-US" b="1">
                <a:solidFill>
                  <a:srgbClr val="FFFEFF"/>
                </a:solidFill>
                <a:latin typeface="Futura Condensed"/>
                <a:sym typeface="Futura Condensed"/>
              </a:rPr>
              <a:t>K</a:t>
            </a:r>
          </a:p>
          <a:p>
            <a:endParaRPr lang="en-US" b="1">
              <a:solidFill>
                <a:srgbClr val="FFFEFF"/>
              </a:solidFill>
              <a:latin typeface="Futura Condensed"/>
              <a:sym typeface="Futura Condensed"/>
            </a:endParaRPr>
          </a:p>
          <a:p>
            <a:r>
              <a:rPr lang="en-US" b="1">
                <a:solidFill>
                  <a:srgbClr val="FFFEFF"/>
                </a:solidFill>
                <a:latin typeface="Futura Condensed"/>
                <a:sym typeface="Futura Condensed"/>
              </a:rPr>
              <a:t>T</a:t>
            </a:r>
          </a:p>
          <a:p>
            <a:r>
              <a:rPr lang="en-US" b="1">
                <a:solidFill>
                  <a:srgbClr val="FFFEFF"/>
                </a:solidFill>
                <a:latin typeface="Futura Condensed"/>
                <a:sym typeface="Futura Condensed"/>
              </a:rPr>
              <a:t>O</a:t>
            </a:r>
          </a:p>
          <a:p>
            <a:r>
              <a:rPr lang="en-US" b="1">
                <a:solidFill>
                  <a:srgbClr val="FFFEFF"/>
                </a:solidFill>
                <a:latin typeface="Futura Condensed"/>
                <a:sym typeface="Futura Condensed"/>
              </a:rPr>
              <a:t>G</a:t>
            </a:r>
          </a:p>
          <a:p>
            <a:r>
              <a:rPr lang="en-US" b="1">
                <a:solidFill>
                  <a:srgbClr val="FFFEFF"/>
                </a:solidFill>
                <a:latin typeface="Futura Condensed"/>
                <a:sym typeface="Futura Condensed"/>
              </a:rPr>
              <a:t>E</a:t>
            </a:r>
          </a:p>
          <a:p>
            <a:r>
              <a:rPr lang="en-US" b="1">
                <a:solidFill>
                  <a:srgbClr val="FFFEFF"/>
                </a:solidFill>
                <a:latin typeface="Futura Condensed"/>
                <a:sym typeface="Futura Condensed"/>
              </a:rPr>
              <a:t>T</a:t>
            </a:r>
          </a:p>
          <a:p>
            <a:r>
              <a:rPr lang="en-US" b="1">
                <a:solidFill>
                  <a:srgbClr val="FFFEFF"/>
                </a:solidFill>
                <a:latin typeface="Futura Condensed"/>
                <a:sym typeface="Futura Condensed"/>
              </a:rPr>
              <a:t>H</a:t>
            </a:r>
          </a:p>
          <a:p>
            <a:r>
              <a:rPr lang="en-US" b="1">
                <a:solidFill>
                  <a:srgbClr val="FFFEFF"/>
                </a:solidFill>
                <a:latin typeface="Futura Condensed"/>
                <a:sym typeface="Futura Condensed"/>
              </a:rPr>
              <a:t>E</a:t>
            </a:r>
          </a:p>
          <a:p>
            <a:r>
              <a:rPr lang="en-US" b="1">
                <a:solidFill>
                  <a:srgbClr val="FFFEFF"/>
                </a:solidFill>
                <a:latin typeface="Futura Condensed"/>
                <a:sym typeface="Futura Condensed"/>
              </a:rPr>
              <a:t>R</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 the alveolus</a:t>
            </a:r>
          </a:p>
        </p:txBody>
      </p:sp>
      <p:sp>
        <p:nvSpPr>
          <p:cNvPr id="23555" name="Content Placeholder 2"/>
          <p:cNvSpPr>
            <a:spLocks noGrp="1"/>
          </p:cNvSpPr>
          <p:nvPr>
            <p:ph idx="1"/>
          </p:nvPr>
        </p:nvSpPr>
        <p:spPr>
          <a:xfrm>
            <a:off x="812800" y="1790700"/>
            <a:ext cx="3937000" cy="5194300"/>
          </a:xfrm>
        </p:spPr>
        <p:txBody>
          <a:bodyPr/>
          <a:lstStyle/>
          <a:p>
            <a:r>
              <a:rPr lang="en-US" smtClean="0"/>
              <a:t>The respiratory surface is made up of the alveoli and capillary walls. </a:t>
            </a:r>
          </a:p>
          <a:p>
            <a:r>
              <a:rPr lang="en-US" smtClean="0"/>
              <a:t>The walls of the capillaries and the alveoli may share the same membrane.</a:t>
            </a:r>
          </a:p>
        </p:txBody>
      </p:sp>
      <p:pic>
        <p:nvPicPr>
          <p:cNvPr id="23556" name="Picture 2" descr="D:\Chapter_33\B_Jpeg_Images\33_Labeled_Images\figure_33_09_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86000"/>
            <a:ext cx="44719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ph type="title"/>
          </p:nvPr>
        </p:nvSpPr>
        <p:spPr/>
        <p:txBody>
          <a:bodyPr/>
          <a:lstStyle/>
          <a:p>
            <a:pPr eaLnBrk="1" hangingPunct="1"/>
            <a:r>
              <a:rPr lang="en-US" smtClean="0"/>
              <a:t>Gas exchange</a:t>
            </a:r>
          </a:p>
        </p:txBody>
      </p:sp>
      <p:sp>
        <p:nvSpPr>
          <p:cNvPr id="24579" name="Rectangle 2"/>
          <p:cNvSpPr>
            <a:spLocks noChangeArrowheads="1"/>
          </p:cNvSpPr>
          <p:nvPr>
            <p:ph type="body" idx="1"/>
          </p:nvPr>
        </p:nvSpPr>
        <p:spPr>
          <a:xfrm>
            <a:off x="-12700" y="1739900"/>
            <a:ext cx="4495800" cy="5651500"/>
          </a:xfrm>
        </p:spPr>
        <p:txBody>
          <a:bodyPr/>
          <a:lstStyle/>
          <a:p>
            <a:pPr marL="663575" eaLnBrk="1" hangingPunct="1"/>
            <a:r>
              <a:rPr lang="en-US" smtClean="0"/>
              <a:t>Air entering the lungs contains more oxygen and less carbon dioxide than the blood that flows in the pulmonary capillaries.</a:t>
            </a:r>
          </a:p>
          <a:p>
            <a:pPr marL="663575" eaLnBrk="1" hangingPunct="1"/>
            <a:r>
              <a:rPr lang="en-US" smtClean="0"/>
              <a:t>How do these differences in concentrations assist gas exchange?</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79650"/>
            <a:ext cx="53625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SLIDEGUID" val="31680C0E5217497A823AB7955BA84E9A"/>
  <p:tag name="SLIDEID" val="31680C0E5217497A823AB7955BA84E9A"/>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iffusion of O2 from lungs to blood is rapid because:"/>
  <p:tag name="ANSWERSALIAS" val="Active transport moves oxygen.|smicln|Hemoglobin takes up oxygen, keeping plasma concentration low.|smicln|Blood plasma is oxygen-rich."/>
  <p:tag name="VALUES" val="No Value|smicln|No Value|smicln|No Value"/>
</p:tagLst>
</file>

<file path=ppt/tags/tag18.xml><?xml version="1.0" encoding="utf-8"?>
<p:tagLst xmlns:a="http://schemas.openxmlformats.org/drawingml/2006/main" xmlns:r="http://schemas.openxmlformats.org/officeDocument/2006/relationships" xmlns:p="http://schemas.openxmlformats.org/presentationml/2006/main">
  <p:tag name="CHARTTYPE" val="0"/>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21"/>
  <p:tag name="FONTSIZE" val="32"/>
  <p:tag name="BULLETTYPE" val="ppBulletArabicPeriod"/>
  <p:tag name="ANSWERTEXT" val="Active transport moves oxygen.&#10;Hemoglobin takes up oxygen, keeping plasma concentration low.&#10;Blood plasma is oxygen-rich."/>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SLIDEGUID" val="8B04C3C956E9405CA700E206B5F7E631"/>
  <p:tag name="SLIDEID" val="8B04C3C956E9405CA700E206B5F7E631"/>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Most of the oxygen in blood is:"/>
  <p:tag name="ANSWERSALIAS" val="In the white cells.|smicln|Bound to hemoglobin.|smicln|Combined with carbon to make carbon dioxide.|smicln|Dissolved in the plasma."/>
  <p:tag name="VALUES" val="Incorrect|smicln|Correct|smicln|Incorrect|smicln|Incorrect"/>
</p:tagLst>
</file>

<file path=ppt/tags/tag21.xml><?xml version="1.0" encoding="utf-8"?>
<p:tagLst xmlns:a="http://schemas.openxmlformats.org/drawingml/2006/main" xmlns:r="http://schemas.openxmlformats.org/officeDocument/2006/relationships" xmlns:p="http://schemas.openxmlformats.org/presentationml/2006/main">
  <p:tag name="CHARTTYPE" val="0"/>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0"/>
  <p:tag name="FONTSIZE" val="32"/>
  <p:tag name="BULLETTYPE" val="ppBulletArabicPeriod"/>
  <p:tag name="ANSWERTEXT" val="In the white cells.&#10;Bound to hemoglobin.&#10;Combined with carbon to make carbon dioxide.&#10;Dissolved in the plasma."/>
</p:tagLst>
</file>

<file path=ppt/tags/tag23.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SLIDEGUID" val="1021D165A0A44BCCA7B3FB603F329C60"/>
  <p:tag name="SLIDEID" val="1021D165A0A44BCCA7B3FB603F329C60"/>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Two lies and a truth” – which one is true?"/>
  <p:tag name="ANSWERSALIAS" val="Cigarette smoke cures colds because it kills bacteria in the lungs.|smicln|Nicotine is one of the most potent neurotoxins on earth.|smicln|“Passive” smoking is less harmful than “regular” smoking."/>
  <p:tag name="VALUES" val="Incorrect|smicln|Correct|smicln|Incorrect"/>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CHARTTYPE" val="0"/>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82"/>
  <p:tag name="FONTSIZE" val="32"/>
  <p:tag name="BULLETTYPE" val="ppBulletArabicPeriod"/>
  <p:tag name="ANSWERTEXT" val="Cigarette smoke cures colds because it kills bacteria in the lungs.&#10;Nicotine is one of the most potent neurotoxins on earth.&#10;“Passive” smoking is less harmful than “regular” smoking."/>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SLIDEGUID" val="109C56C97D594CB98BA195B231761068"/>
  <p:tag name="SLIDEID" val="109C56C97D594CB98BA195B23176106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happens when you breathe in?"/>
  <p:tag name="ANSWERSALIAS" val="The rib muscles relax.|smicln|The diaphragm contracts.|smicln|Air leaves the alveoli.|smicln|Air moves between the chest wall and the lung."/>
  <p:tag name="VALUES" val="Incorrect|smicln|Correct|smicln|Incorrect|smicln|Incorrect"/>
</p:tagLst>
</file>

<file path=ppt/tags/tag8.xml><?xml version="1.0" encoding="utf-8"?>
<p:tagLst xmlns:a="http://schemas.openxmlformats.org/drawingml/2006/main" xmlns:r="http://schemas.openxmlformats.org/officeDocument/2006/relationships" xmlns:p="http://schemas.openxmlformats.org/presentationml/2006/main">
  <p:tag name="CHARTTYPE" val="0"/>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18"/>
  <p:tag name="FONTSIZE" val="32"/>
  <p:tag name="BULLETTYPE" val="ppBulletArabicPeriod"/>
  <p:tag name="ANSWERTEXT" val="The rib muscles relax.&#10;The diaphragm contracts.&#10;Air leaves the alveoli.&#10;Air moves between the chest wall and the lung."/>
</p:tagLst>
</file>

<file path=ppt/theme/theme1.xml><?xml version="1.0" encoding="utf-8"?>
<a:theme xmlns:a="http://schemas.openxmlformats.org/drawingml/2006/main" name="Title &amp; Subtitle">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Subtitle">
      <a:majorFont>
        <a:latin typeface="Futura"/>
        <a:ea typeface="ヒラギノ角ゴ Pro W3"/>
        <a:cs typeface="ヒラギノ角ゴ Pro W3"/>
      </a:majorFont>
      <a:minorFont>
        <a:latin typeface="Futur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Bullets &amp; Photo">
  <a:themeElements>
    <a:clrScheme name="">
      <a:dk1>
        <a:srgbClr val="727272"/>
      </a:dk1>
      <a:lt1>
        <a:srgbClr val="E5E5E5"/>
      </a:lt1>
      <a:dk2>
        <a:srgbClr val="000000"/>
      </a:dk2>
      <a:lt2>
        <a:srgbClr val="808080"/>
      </a:lt2>
      <a:accent1>
        <a:srgbClr val="268CDF"/>
      </a:accent1>
      <a:accent2>
        <a:srgbClr val="333399"/>
      </a:accent2>
      <a:accent3>
        <a:srgbClr val="F0F0F0"/>
      </a:accent3>
      <a:accent4>
        <a:srgbClr val="606060"/>
      </a:accent4>
      <a:accent5>
        <a:srgbClr val="ACC5EC"/>
      </a:accent5>
      <a:accent6>
        <a:srgbClr val="2D2D8A"/>
      </a:accent6>
      <a:hlink>
        <a:srgbClr val="009999"/>
      </a:hlink>
      <a:folHlink>
        <a:srgbClr val="99CC00"/>
      </a:folHlink>
    </a:clrScheme>
    <a:fontScheme name="Title, Bullets &amp; Photo">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a:themeElements>
    <a:clrScheme name="">
      <a:dk1>
        <a:srgbClr val="727272"/>
      </a:dk1>
      <a:lt1>
        <a:srgbClr val="E5E5E5"/>
      </a:lt1>
      <a:dk2>
        <a:srgbClr val="000000"/>
      </a:dk2>
      <a:lt2>
        <a:srgbClr val="808080"/>
      </a:lt2>
      <a:accent1>
        <a:srgbClr val="268CDF"/>
      </a:accent1>
      <a:accent2>
        <a:srgbClr val="333399"/>
      </a:accent2>
      <a:accent3>
        <a:srgbClr val="F0F0F0"/>
      </a:accent3>
      <a:accent4>
        <a:srgbClr val="606060"/>
      </a:accent4>
      <a:accent5>
        <a:srgbClr val="ACC5EC"/>
      </a:accent5>
      <a:accent6>
        <a:srgbClr val="2D2D8A"/>
      </a:accent6>
      <a:hlink>
        <a:srgbClr val="009999"/>
      </a:hlink>
      <a:folHlink>
        <a:srgbClr val="99CC00"/>
      </a:folHlink>
    </a:clrScheme>
    <a:fontScheme name="Photo - Vertical">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 Alternate">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Bullets - Alternate">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ullets - Altern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 Right">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Left">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 Left">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Blank">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llets">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Bullets">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727272"/>
      </a:dk1>
      <a:lt1>
        <a:srgbClr val="E5E5E5"/>
      </a:lt1>
      <a:dk2>
        <a:srgbClr val="000000"/>
      </a:dk2>
      <a:lt2>
        <a:srgbClr val="808080"/>
      </a:lt2>
      <a:accent1>
        <a:srgbClr val="268CDF"/>
      </a:accent1>
      <a:accent2>
        <a:srgbClr val="333399"/>
      </a:accent2>
      <a:accent3>
        <a:srgbClr val="F0F0F0"/>
      </a:accent3>
      <a:accent4>
        <a:srgbClr val="606060"/>
      </a:accent4>
      <a:accent5>
        <a:srgbClr val="ACC5EC"/>
      </a:accent5>
      <a:accent6>
        <a:srgbClr val="2D2D8A"/>
      </a:accent6>
      <a:hlink>
        <a:srgbClr val="009999"/>
      </a:hlink>
      <a:folHlink>
        <a:srgbClr val="99CC00"/>
      </a:folHlink>
    </a:clrScheme>
    <a:fontScheme name="Photo - Horizontal">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 Center">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 Top">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 2 Column">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146</TotalTime>
  <Pages>0</Pages>
  <Words>765</Words>
  <Characters>0</Characters>
  <Application>Microsoft Office PowerPoint</Application>
  <PresentationFormat>Custom</PresentationFormat>
  <Lines>0</Lines>
  <Paragraphs>97</Paragraphs>
  <Slides>21</Slides>
  <Notes>0</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21</vt:i4>
      </vt:variant>
    </vt:vector>
  </HeadingPairs>
  <TitlesOfParts>
    <vt:vector size="42" baseType="lpstr">
      <vt:lpstr>Futura</vt:lpstr>
      <vt:lpstr>ヒラギノ角ゴ Pro W3</vt:lpstr>
      <vt:lpstr>Arial</vt:lpstr>
      <vt:lpstr>Calibri</vt:lpstr>
      <vt:lpstr>Palatino</vt:lpstr>
      <vt:lpstr>Lucida Grande</vt:lpstr>
      <vt:lpstr>Futura Condensed</vt:lpstr>
      <vt:lpstr>Title &amp; Subtitle</vt:lpstr>
      <vt:lpstr>Title &amp; Bullets</vt:lpstr>
      <vt:lpstr>Title &amp; Bullets - Left</vt:lpstr>
      <vt:lpstr>Blank</vt:lpstr>
      <vt:lpstr>Bullets</vt:lpstr>
      <vt:lpstr>Photo - Horizontal</vt:lpstr>
      <vt:lpstr>Title - Center</vt:lpstr>
      <vt:lpstr>Title - Top</vt:lpstr>
      <vt:lpstr>Title &amp; Bullets - 2 Column</vt:lpstr>
      <vt:lpstr>Title, Bullets &amp; Photo</vt:lpstr>
      <vt:lpstr>Photo - Vertical</vt:lpstr>
      <vt:lpstr>Bullets - Alternate</vt:lpstr>
      <vt:lpstr>Title &amp; Bullets - Right</vt:lpstr>
      <vt:lpstr>Microsoft Graph Chart</vt:lpstr>
      <vt:lpstr>Respiratory System</vt:lpstr>
      <vt:lpstr>Human respiratory system</vt:lpstr>
      <vt:lpstr>Moving air in and out</vt:lpstr>
      <vt:lpstr>Alveoli</vt:lpstr>
      <vt:lpstr>Circulation and Gas Exchange</vt:lpstr>
      <vt:lpstr>What happens when you breathe in?</vt:lpstr>
      <vt:lpstr>PowerPoint Presentation</vt:lpstr>
      <vt:lpstr>In the alveolus</vt:lpstr>
      <vt:lpstr>Gas exchange</vt:lpstr>
      <vt:lpstr>Oxygen transport</vt:lpstr>
      <vt:lpstr>Carbon dioxide transport</vt:lpstr>
      <vt:lpstr>At the cells</vt:lpstr>
      <vt:lpstr>Diffusion of O2 from lungs to blood is rapid because:</vt:lpstr>
      <vt:lpstr>Most of the oxygen in blood is:</vt:lpstr>
      <vt:lpstr>Effects of smoking</vt:lpstr>
      <vt:lpstr>Emphysema</vt:lpstr>
      <vt:lpstr>Cystic Fibrosis</vt:lpstr>
      <vt:lpstr>Cystic Fibrosis</vt:lpstr>
      <vt:lpstr>Cystic Fibrosis</vt:lpstr>
      <vt:lpstr>“Two lies and a truth” – which one is true?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AKOBIA</dc:creator>
  <cp:lastModifiedBy>Teacher E-Solutions</cp:lastModifiedBy>
  <cp:revision>11</cp:revision>
  <dcterms:modified xsi:type="dcterms:W3CDTF">2019-01-18T16:34:47Z</dcterms:modified>
</cp:coreProperties>
</file>