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ctiveX/activeX2.xml" ContentType="application/vnd.ms-office.activeX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92" r:id="rId2"/>
    <p:sldId id="305" r:id="rId3"/>
    <p:sldId id="309" r:id="rId4"/>
    <p:sldId id="395" r:id="rId5"/>
    <p:sldId id="400" r:id="rId6"/>
    <p:sldId id="408" r:id="rId7"/>
    <p:sldId id="409" r:id="rId8"/>
    <p:sldId id="368" r:id="rId9"/>
    <p:sldId id="312" r:id="rId10"/>
    <p:sldId id="313" r:id="rId11"/>
    <p:sldId id="401" r:id="rId12"/>
    <p:sldId id="315" r:id="rId13"/>
    <p:sldId id="320" r:id="rId14"/>
    <p:sldId id="380" r:id="rId15"/>
    <p:sldId id="369" r:id="rId16"/>
    <p:sldId id="393" r:id="rId17"/>
    <p:sldId id="405" r:id="rId18"/>
    <p:sldId id="404" r:id="rId19"/>
    <p:sldId id="407" r:id="rId20"/>
    <p:sldId id="321" r:id="rId21"/>
    <p:sldId id="322" r:id="rId22"/>
    <p:sldId id="402" r:id="rId23"/>
    <p:sldId id="323" r:id="rId24"/>
    <p:sldId id="403" r:id="rId25"/>
    <p:sldId id="375" r:id="rId26"/>
    <p:sldId id="324" r:id="rId27"/>
    <p:sldId id="325" r:id="rId28"/>
    <p:sldId id="379" r:id="rId29"/>
    <p:sldId id="370" r:id="rId30"/>
    <p:sldId id="364" r:id="rId31"/>
    <p:sldId id="406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  <a:srgbClr val="000099"/>
    <a:srgbClr val="FF6600"/>
    <a:srgbClr val="333333"/>
    <a:srgbClr val="4D4D4D"/>
    <a:srgbClr val="FFFFFF"/>
    <a:srgbClr val="DB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70" autoAdjust="0"/>
  </p:normalViewPr>
  <p:slideViewPr>
    <p:cSldViewPr snapToGrid="0">
      <p:cViewPr>
        <p:scale>
          <a:sx n="57" d="100"/>
          <a:sy n="57" d="100"/>
        </p:scale>
        <p:origin x="-197" y="-58"/>
      </p:cViewPr>
      <p:guideLst>
        <p:guide orient="horz" pos="2062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974" y="-1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57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57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D472E02-5881-46F1-AE66-8DD8FB24E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8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D5B063C-B0FF-4C04-9D40-32B2391D0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17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91F63374-00FE-4FEF-9492-30EAF0D4B481}" type="slidenum">
              <a:rPr lang="en-GB" sz="1200" smtClean="0">
                <a:solidFill>
                  <a:schemeClr val="tx1"/>
                </a:solidFill>
              </a:rPr>
              <a:pPr/>
              <a:t>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F0437EDD-8D83-4696-B87D-1A7137C91EB0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75DEE874-A582-41BE-9F16-BBDD19949731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7CABBA5B-77B7-48D2-BE36-721D1E5073DE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11685345-18FB-4A36-ABCA-7799517BB2C5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22FD8AA7-FBB7-4F38-A4B0-9BB4F18B518B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B4BBFBF0-DC56-48FB-AE25-172120ADB6F5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EC175A0A-51B9-45FE-B954-F492AA221E73}" type="slidenum">
              <a:rPr lang="en-GB" sz="1200" smtClean="0">
                <a:solidFill>
                  <a:schemeClr val="tx1"/>
                </a:solidFill>
              </a:rPr>
              <a:pPr/>
              <a:t>16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94CF2AE8-5A32-420F-8D3B-BB552D49CB8E}" type="slidenum">
              <a:rPr lang="en-GB" sz="1200" smtClean="0">
                <a:solidFill>
                  <a:schemeClr val="tx1"/>
                </a:solidFill>
              </a:rPr>
              <a:pPr/>
              <a:t>17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A816A948-43D8-4BAB-8305-B9118D80DD45}" type="slidenum">
              <a:rPr lang="en-GB" sz="1200" smtClean="0">
                <a:solidFill>
                  <a:schemeClr val="tx1"/>
                </a:solidFill>
              </a:rPr>
              <a:pPr/>
              <a:t>18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E6E4B261-7E12-4C0A-9018-53A86DA2D415}" type="slidenum">
              <a:rPr lang="en-GB" sz="1200" smtClean="0">
                <a:solidFill>
                  <a:schemeClr val="tx1"/>
                </a:solidFill>
              </a:rPr>
              <a:pPr/>
              <a:t>19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67F4C5DC-DAC2-4653-83B8-83FFE2B306AD}" type="slidenum">
              <a:rPr lang="en-GB" sz="1200" smtClean="0">
                <a:solidFill>
                  <a:schemeClr val="tx1"/>
                </a:solidFill>
              </a:rPr>
              <a:pPr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C5A3DB78-8958-44B6-9E15-289452E26593}" type="slidenum">
              <a:rPr lang="en-GB" sz="1200" smtClean="0">
                <a:solidFill>
                  <a:schemeClr val="tx1"/>
                </a:solidFill>
              </a:rPr>
              <a:pPr/>
              <a:t>20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2807693B-5C2F-4CF7-856F-7A4A1EFC27E8}" type="slidenum">
              <a:rPr lang="en-GB" sz="1200" smtClean="0">
                <a:solidFill>
                  <a:schemeClr val="tx1"/>
                </a:solidFill>
              </a:rPr>
              <a:pPr/>
              <a:t>21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9E8DE3F7-6A07-4831-8651-D0B35BF44AC9}" type="slidenum">
              <a:rPr lang="en-GB" sz="1200" smtClean="0">
                <a:solidFill>
                  <a:schemeClr val="tx1"/>
                </a:solidFill>
              </a:rPr>
              <a:pPr/>
              <a:t>22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BE9A3514-6ED0-40F4-8855-50356D752330}" type="slidenum">
              <a:rPr lang="en-GB" sz="1200" smtClean="0">
                <a:solidFill>
                  <a:schemeClr val="tx1"/>
                </a:solidFill>
              </a:rPr>
              <a:pPr/>
              <a:t>23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6B72C53E-20FC-4355-A460-1D2F093C1849}" type="slidenum">
              <a:rPr lang="en-GB" sz="1200" smtClean="0">
                <a:solidFill>
                  <a:schemeClr val="tx1"/>
                </a:solidFill>
              </a:rPr>
              <a:pPr/>
              <a:t>24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AAB2AC9F-D810-4DAD-AC9E-3C6A76758083}" type="slidenum">
              <a:rPr lang="en-GB" sz="1200" smtClean="0">
                <a:solidFill>
                  <a:schemeClr val="tx1"/>
                </a:solidFill>
              </a:rPr>
              <a:pPr/>
              <a:t>25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481D8794-B180-4163-AC49-57C0A81B2251}" type="slidenum">
              <a:rPr lang="en-GB" sz="1200" smtClean="0">
                <a:solidFill>
                  <a:schemeClr val="tx1"/>
                </a:solidFill>
              </a:rPr>
              <a:pPr/>
              <a:t>26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ED433B54-5D24-4825-B2D3-3FC25B0E9705}" type="slidenum">
              <a:rPr lang="en-GB" sz="1200" smtClean="0">
                <a:solidFill>
                  <a:schemeClr val="tx1"/>
                </a:solidFill>
              </a:rPr>
              <a:pPr/>
              <a:t>27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D0948F5C-3EAE-4980-9904-58D3DC6B2E4F}" type="slidenum">
              <a:rPr lang="en-GB" sz="1200" smtClean="0">
                <a:solidFill>
                  <a:schemeClr val="tx1"/>
                </a:solidFill>
              </a:rPr>
              <a:pPr/>
              <a:t>28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68B6683A-08F7-4712-B1EF-55397CBE0073}" type="slidenum">
              <a:rPr lang="en-GB" sz="1200" smtClean="0">
                <a:solidFill>
                  <a:schemeClr val="tx1"/>
                </a:solidFill>
              </a:rPr>
              <a:pPr/>
              <a:t>29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8E357A75-F358-40B2-8A87-0A8441D58013}" type="slidenum">
              <a:rPr lang="en-GB" sz="1200" smtClean="0">
                <a:solidFill>
                  <a:schemeClr val="tx1"/>
                </a:solidFill>
              </a:rPr>
              <a:pPr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D0CFC153-E2F5-478F-9D1C-481AAD3FC57B}" type="slidenum">
              <a:rPr lang="en-GB" sz="1200" smtClean="0">
                <a:solidFill>
                  <a:schemeClr val="tx1"/>
                </a:solidFill>
              </a:rPr>
              <a:pPr/>
              <a:t>30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E4E61BE5-8B36-42AD-A2CD-38AB00C49135}" type="slidenum">
              <a:rPr lang="en-GB" sz="1200" smtClean="0">
                <a:solidFill>
                  <a:schemeClr val="tx1"/>
                </a:solidFill>
              </a:rPr>
              <a:pPr/>
              <a:t>31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E0106969-3750-48B4-A32E-BD405B9D13E5}" type="slidenum">
              <a:rPr lang="en-GB" sz="1200" smtClean="0">
                <a:solidFill>
                  <a:schemeClr val="tx1"/>
                </a:solidFill>
              </a:rPr>
              <a:pPr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342DEF10-6CDF-459E-8F98-984997B4A2B4}" type="slidenum">
              <a:rPr lang="en-GB" sz="1200" smtClean="0">
                <a:solidFill>
                  <a:schemeClr val="tx1"/>
                </a:solidFill>
              </a:rPr>
              <a:pPr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BC0215EF-CFE0-4AEC-AB75-5DD95C4B7A83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7EB900DA-6FFD-4B29-AFE1-A9811178B776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4F18D56B-2447-40A9-8FAE-84CC69AF4C89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fld id="{0E5C354E-B234-4025-8358-5B202B5DBFC4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1200">
                <a:solidFill>
                  <a:schemeClr val="bg1"/>
                </a:solidFill>
                <a:latin typeface="Arial" charset="0"/>
              </a:rPr>
              <a:t>1 of 20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fld id="{81F9189D-4EE2-445B-855A-2B0C9E6269E5}" type="slidenum">
              <a:rPr lang="en-GB" sz="1200">
                <a:solidFill>
                  <a:schemeClr val="bg1"/>
                </a:solidFill>
                <a:latin typeface="Arial" charset="0"/>
              </a:rPr>
              <a:pPr algn="l" eaLnBrk="1" hangingPunct="1">
                <a:defRPr/>
              </a:pPr>
              <a:t>‹#›</a:t>
            </a:fld>
            <a:r>
              <a:rPr lang="en-GB" sz="1200">
                <a:solidFill>
                  <a:schemeClr val="bg1"/>
                </a:solidFill>
                <a:latin typeface="Arial" charset="0"/>
              </a:rPr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36678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98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4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5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5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ext Box 3"/>
          <p:cNvSpPr txBox="1">
            <a:spLocks noChangeArrowheads="1"/>
          </p:cNvSpPr>
          <p:nvPr userDrawn="1"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3076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left_button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2" name="Text Box 8"/>
          <p:cNvSpPr txBox="1">
            <a:spLocks noChangeArrowheads="1"/>
          </p:cNvSpPr>
          <p:nvPr userDrawn="1"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1200">
                <a:solidFill>
                  <a:schemeClr val="bg1"/>
                </a:solidFill>
                <a:latin typeface="Arial" charset="0"/>
              </a:rPr>
              <a:t>1 of 20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81" name="Picture 9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4" name="Text Box 10"/>
          <p:cNvSpPr txBox="1">
            <a:spLocks noChangeArrowheads="1"/>
          </p:cNvSpPr>
          <p:nvPr userDrawn="1"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3083" name="Picture 11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fld id="{295407F9-C544-4808-834F-E396FAE0BAA4}" type="slidenum">
              <a:rPr lang="en-GB" sz="1200">
                <a:solidFill>
                  <a:schemeClr val="bg1"/>
                </a:solidFill>
                <a:latin typeface="Arial" charset="0"/>
              </a:rPr>
              <a:pPr algn="l" eaLnBrk="1" hangingPunct="1">
                <a:defRPr/>
              </a:pPr>
              <a:t>‹#›</a:t>
            </a:fld>
            <a:r>
              <a:rPr lang="en-GB" sz="1200">
                <a:solidFill>
                  <a:schemeClr val="bg1"/>
                </a:solidFill>
                <a:latin typeface="Arial" charset="0"/>
              </a:rPr>
              <a:t> of 34</a:t>
            </a:r>
          </a:p>
        </p:txBody>
      </p:sp>
      <p:grpSp>
        <p:nvGrpSpPr>
          <p:cNvPr id="3088" name="Group 104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68" y="487"/>
            <a:chExt cx="3514" cy="3514"/>
          </a:xfrm>
        </p:grpSpPr>
        <p:sp>
          <p:nvSpPr>
            <p:cNvPr id="190569" name="Oval 105"/>
            <p:cNvSpPr>
              <a:spLocks noChangeAspect="1" noChangeArrowheads="1"/>
            </p:cNvSpPr>
            <p:nvPr/>
          </p:nvSpPr>
          <p:spPr bwMode="auto">
            <a:xfrm>
              <a:off x="68" y="487"/>
              <a:ext cx="3514" cy="3514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0570" name="Oval 106"/>
            <p:cNvSpPr>
              <a:spLocks noChangeAspect="1" noChangeArrowheads="1"/>
            </p:cNvSpPr>
            <p:nvPr/>
          </p:nvSpPr>
          <p:spPr bwMode="auto">
            <a:xfrm>
              <a:off x="238" y="657"/>
              <a:ext cx="3173" cy="3173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3091" name="Picture 107" descr="C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827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87"/>
          <p:cNvGrpSpPr>
            <a:grpSpLocks/>
          </p:cNvGrpSpPr>
          <p:nvPr/>
        </p:nvGrpSpPr>
        <p:grpSpPr bwMode="auto">
          <a:xfrm>
            <a:off x="107950" y="773113"/>
            <a:ext cx="5578475" cy="5578475"/>
            <a:chOff x="68" y="487"/>
            <a:chExt cx="3514" cy="3514"/>
          </a:xfrm>
        </p:grpSpPr>
        <p:sp>
          <p:nvSpPr>
            <p:cNvPr id="16479" name="Oval 304"/>
            <p:cNvSpPr>
              <a:spLocks noChangeAspect="1" noChangeArrowheads="1"/>
            </p:cNvSpPr>
            <p:nvPr/>
          </p:nvSpPr>
          <p:spPr bwMode="auto">
            <a:xfrm>
              <a:off x="68" y="487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Oval 305"/>
            <p:cNvSpPr>
              <a:spLocks noChangeAspect="1" noChangeArrowheads="1"/>
            </p:cNvSpPr>
            <p:nvPr/>
          </p:nvSpPr>
          <p:spPr bwMode="auto">
            <a:xfrm>
              <a:off x="238" y="657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81" name="Picture 485" descr="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827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8" descr="flash_logo for powerpoint sl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6208713"/>
            <a:ext cx="952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86" name="AutoShape 30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30325" y="0"/>
            <a:ext cx="4464050" cy="1008063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3400" b="1" smtClean="0">
                <a:solidFill>
                  <a:schemeClr val="bg1"/>
                </a:solidFill>
                <a:latin typeface="Arial" pitchFamily="34" charset="0"/>
              </a:rPr>
              <a:t>Covalent Bonding</a:t>
            </a:r>
          </a:p>
        </p:txBody>
      </p:sp>
      <p:grpSp>
        <p:nvGrpSpPr>
          <p:cNvPr id="16389" name="Group 490"/>
          <p:cNvGrpSpPr>
            <a:grpSpLocks/>
          </p:cNvGrpSpPr>
          <p:nvPr/>
        </p:nvGrpSpPr>
        <p:grpSpPr bwMode="auto">
          <a:xfrm>
            <a:off x="5508625" y="2571750"/>
            <a:ext cx="2266950" cy="2266950"/>
            <a:chOff x="3470" y="1620"/>
            <a:chExt cx="1428" cy="1428"/>
          </a:xfrm>
        </p:grpSpPr>
        <p:sp>
          <p:nvSpPr>
            <p:cNvPr id="16397" name="Oval 386"/>
            <p:cNvSpPr>
              <a:spLocks noChangeAspect="1" noChangeArrowheads="1"/>
            </p:cNvSpPr>
            <p:nvPr/>
          </p:nvSpPr>
          <p:spPr bwMode="auto">
            <a:xfrm>
              <a:off x="3470" y="1620"/>
              <a:ext cx="1428" cy="1428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8" name="Group 489"/>
            <p:cNvGrpSpPr>
              <a:grpSpLocks/>
            </p:cNvGrpSpPr>
            <p:nvPr/>
          </p:nvGrpSpPr>
          <p:grpSpPr bwMode="auto">
            <a:xfrm>
              <a:off x="3572" y="1722"/>
              <a:ext cx="1224" cy="1224"/>
              <a:chOff x="3572" y="1722"/>
              <a:chExt cx="1224" cy="1224"/>
            </a:xfrm>
          </p:grpSpPr>
          <p:sp>
            <p:nvSpPr>
              <p:cNvPr id="16399" name="Oval 387"/>
              <p:cNvSpPr>
                <a:spLocks noChangeAspect="1" noChangeArrowheads="1"/>
              </p:cNvSpPr>
              <p:nvPr/>
            </p:nvSpPr>
            <p:spPr bwMode="auto">
              <a:xfrm>
                <a:off x="3572" y="1722"/>
                <a:ext cx="1224" cy="12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00" name="Group 306"/>
              <p:cNvGrpSpPr>
                <a:grpSpLocks/>
              </p:cNvGrpSpPr>
              <p:nvPr/>
            </p:nvGrpSpPr>
            <p:grpSpPr bwMode="auto">
              <a:xfrm>
                <a:off x="3666" y="1760"/>
                <a:ext cx="1016" cy="1117"/>
                <a:chOff x="3127" y="1273"/>
                <a:chExt cx="2467" cy="2714"/>
              </a:xfrm>
            </p:grpSpPr>
            <p:sp>
              <p:nvSpPr>
                <p:cNvPr id="16401" name="Line 307"/>
                <p:cNvSpPr>
                  <a:spLocks noChangeShapeType="1"/>
                </p:cNvSpPr>
                <p:nvPr/>
              </p:nvSpPr>
              <p:spPr bwMode="auto">
                <a:xfrm>
                  <a:off x="4131" y="1464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2" name="Line 308"/>
                <p:cNvSpPr>
                  <a:spLocks noChangeShapeType="1"/>
                </p:cNvSpPr>
                <p:nvPr/>
              </p:nvSpPr>
              <p:spPr bwMode="auto">
                <a:xfrm>
                  <a:off x="3832" y="2065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3" name="Line 309"/>
                <p:cNvSpPr>
                  <a:spLocks noChangeShapeType="1"/>
                </p:cNvSpPr>
                <p:nvPr/>
              </p:nvSpPr>
              <p:spPr bwMode="auto">
                <a:xfrm>
                  <a:off x="4613" y="2156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4" name="Line 310"/>
                <p:cNvSpPr>
                  <a:spLocks noChangeShapeType="1"/>
                </p:cNvSpPr>
                <p:nvPr/>
              </p:nvSpPr>
              <p:spPr bwMode="auto">
                <a:xfrm>
                  <a:off x="4037" y="2309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5" name="Line 311"/>
                <p:cNvSpPr>
                  <a:spLocks noChangeShapeType="1"/>
                </p:cNvSpPr>
                <p:nvPr/>
              </p:nvSpPr>
              <p:spPr bwMode="auto">
                <a:xfrm>
                  <a:off x="3530" y="2657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6" name="Line 312"/>
                <p:cNvSpPr>
                  <a:spLocks noChangeShapeType="1"/>
                </p:cNvSpPr>
                <p:nvPr/>
              </p:nvSpPr>
              <p:spPr bwMode="auto">
                <a:xfrm>
                  <a:off x="3755" y="2885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7" name="Line 313"/>
                <p:cNvSpPr>
                  <a:spLocks noChangeShapeType="1"/>
                </p:cNvSpPr>
                <p:nvPr/>
              </p:nvSpPr>
              <p:spPr bwMode="auto">
                <a:xfrm>
                  <a:off x="3938" y="3101"/>
                  <a:ext cx="0" cy="3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8" name="Line 314"/>
                <p:cNvSpPr>
                  <a:spLocks noChangeShapeType="1"/>
                </p:cNvSpPr>
                <p:nvPr/>
              </p:nvSpPr>
              <p:spPr bwMode="auto">
                <a:xfrm>
                  <a:off x="4523" y="2972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9" name="Line 315"/>
                <p:cNvSpPr>
                  <a:spLocks noChangeShapeType="1"/>
                </p:cNvSpPr>
                <p:nvPr/>
              </p:nvSpPr>
              <p:spPr bwMode="auto">
                <a:xfrm>
                  <a:off x="5072" y="2825"/>
                  <a:ext cx="0" cy="3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0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3912" y="1941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3613" y="2524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2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3829" y="2758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3299" y="3116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4290" y="3432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5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4861" y="3295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3731" y="3599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7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4059" y="2004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8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3772" y="2584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9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4547" y="2678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3459" y="3189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1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3691" y="3439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2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3878" y="3677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458" y="3507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4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5011" y="3346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5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4235" y="3281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6" name="Line 332"/>
                <p:cNvSpPr>
                  <a:spLocks noChangeShapeType="1"/>
                </p:cNvSpPr>
                <p:nvPr/>
              </p:nvSpPr>
              <p:spPr bwMode="auto">
                <a:xfrm>
                  <a:off x="4197" y="1950"/>
                  <a:ext cx="34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7" name="Line 333"/>
                <p:cNvSpPr>
                  <a:spLocks noChangeShapeType="1"/>
                </p:cNvSpPr>
                <p:nvPr/>
              </p:nvSpPr>
              <p:spPr bwMode="auto">
                <a:xfrm>
                  <a:off x="4675" y="2617"/>
                  <a:ext cx="34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8" name="Line 334"/>
                <p:cNvSpPr>
                  <a:spLocks noChangeShapeType="1"/>
                </p:cNvSpPr>
                <p:nvPr/>
              </p:nvSpPr>
              <p:spPr bwMode="auto">
                <a:xfrm>
                  <a:off x="4124" y="2759"/>
                  <a:ext cx="34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Line 335"/>
                <p:cNvSpPr>
                  <a:spLocks noChangeShapeType="1"/>
                </p:cNvSpPr>
                <p:nvPr/>
              </p:nvSpPr>
              <p:spPr bwMode="auto">
                <a:xfrm>
                  <a:off x="4029" y="3621"/>
                  <a:ext cx="34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Line 336"/>
                <p:cNvSpPr>
                  <a:spLocks noChangeShapeType="1"/>
                </p:cNvSpPr>
                <p:nvPr/>
              </p:nvSpPr>
              <p:spPr bwMode="auto">
                <a:xfrm>
                  <a:off x="4591" y="3451"/>
                  <a:ext cx="34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31" name="Line 337"/>
                <p:cNvSpPr>
                  <a:spLocks noChangeShapeType="1"/>
                </p:cNvSpPr>
                <p:nvPr/>
              </p:nvSpPr>
              <p:spPr bwMode="auto">
                <a:xfrm>
                  <a:off x="5129" y="3278"/>
                  <a:ext cx="34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32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3530" y="3380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33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3967" y="2812"/>
                  <a:ext cx="48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34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4385" y="2609"/>
                  <a:ext cx="138" cy="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435" name="Group 341"/>
                <p:cNvGrpSpPr>
                  <a:grpSpLocks/>
                </p:cNvGrpSpPr>
                <p:nvPr/>
              </p:nvGrpSpPr>
              <p:grpSpPr bwMode="auto">
                <a:xfrm>
                  <a:off x="3599" y="3122"/>
                  <a:ext cx="345" cy="112"/>
                  <a:chOff x="3599" y="3122"/>
                  <a:chExt cx="345" cy="112"/>
                </a:xfrm>
              </p:grpSpPr>
              <p:sp>
                <p:nvSpPr>
                  <p:cNvPr id="16477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599" y="3122"/>
                    <a:ext cx="129" cy="4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8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786" y="3184"/>
                    <a:ext cx="158" cy="5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6" name="Group 344"/>
                <p:cNvGrpSpPr>
                  <a:grpSpLocks/>
                </p:cNvGrpSpPr>
                <p:nvPr/>
              </p:nvGrpSpPr>
              <p:grpSpPr bwMode="auto">
                <a:xfrm>
                  <a:off x="3879" y="2514"/>
                  <a:ext cx="345" cy="112"/>
                  <a:chOff x="3599" y="3122"/>
                  <a:chExt cx="345" cy="112"/>
                </a:xfrm>
              </p:grpSpPr>
              <p:sp>
                <p:nvSpPr>
                  <p:cNvPr id="16475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599" y="3122"/>
                    <a:ext cx="129" cy="4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786" y="3184"/>
                    <a:ext cx="158" cy="5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7" name="Group 347"/>
                <p:cNvGrpSpPr>
                  <a:grpSpLocks/>
                </p:cNvGrpSpPr>
                <p:nvPr/>
              </p:nvGrpSpPr>
              <p:grpSpPr bwMode="auto">
                <a:xfrm>
                  <a:off x="4369" y="3217"/>
                  <a:ext cx="345" cy="112"/>
                  <a:chOff x="3599" y="3122"/>
                  <a:chExt cx="345" cy="112"/>
                </a:xfrm>
              </p:grpSpPr>
              <p:sp>
                <p:nvSpPr>
                  <p:cNvPr id="16473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599" y="3122"/>
                    <a:ext cx="129" cy="4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4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786" y="3184"/>
                    <a:ext cx="158" cy="5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8" name="Group 350"/>
                <p:cNvGrpSpPr>
                  <a:grpSpLocks/>
                </p:cNvGrpSpPr>
                <p:nvPr/>
              </p:nvGrpSpPr>
              <p:grpSpPr bwMode="auto">
                <a:xfrm>
                  <a:off x="3778" y="3346"/>
                  <a:ext cx="345" cy="112"/>
                  <a:chOff x="3599" y="3122"/>
                  <a:chExt cx="345" cy="112"/>
                </a:xfrm>
              </p:grpSpPr>
              <p:sp>
                <p:nvSpPr>
                  <p:cNvPr id="1647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599" y="3122"/>
                    <a:ext cx="129" cy="4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2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786" y="3184"/>
                    <a:ext cx="158" cy="5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39" name="Line 353"/>
                <p:cNvSpPr>
                  <a:spLocks noChangeShapeType="1"/>
                </p:cNvSpPr>
                <p:nvPr/>
              </p:nvSpPr>
              <p:spPr bwMode="auto">
                <a:xfrm>
                  <a:off x="4301" y="2695"/>
                  <a:ext cx="0" cy="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40" name="Line 354"/>
                <p:cNvSpPr>
                  <a:spLocks noChangeShapeType="1"/>
                </p:cNvSpPr>
                <p:nvPr/>
              </p:nvSpPr>
              <p:spPr bwMode="auto">
                <a:xfrm>
                  <a:off x="4302" y="2848"/>
                  <a:ext cx="0" cy="27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5939" name="Oval 355"/>
                <p:cNvSpPr>
                  <a:spLocks noChangeArrowheads="1"/>
                </p:cNvSpPr>
                <p:nvPr/>
              </p:nvSpPr>
              <p:spPr bwMode="auto">
                <a:xfrm rot="-66247">
                  <a:off x="4033" y="1273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0" name="Oval 356"/>
                <p:cNvSpPr>
                  <a:spLocks noChangeArrowheads="1"/>
                </p:cNvSpPr>
                <p:nvPr/>
              </p:nvSpPr>
              <p:spPr bwMode="auto">
                <a:xfrm rot="-66247">
                  <a:off x="3428" y="2468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1" name="Oval 357"/>
                <p:cNvSpPr>
                  <a:spLocks noChangeArrowheads="1"/>
                </p:cNvSpPr>
                <p:nvPr/>
              </p:nvSpPr>
              <p:spPr bwMode="auto">
                <a:xfrm rot="-66247">
                  <a:off x="3739" y="2405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2" name="Oval 358"/>
                <p:cNvSpPr>
                  <a:spLocks noChangeArrowheads="1"/>
                </p:cNvSpPr>
                <p:nvPr/>
              </p:nvSpPr>
              <p:spPr bwMode="auto">
                <a:xfrm rot="-66247">
                  <a:off x="3940" y="2119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3" name="Oval 359"/>
                <p:cNvSpPr>
                  <a:spLocks noChangeArrowheads="1"/>
                </p:cNvSpPr>
                <p:nvPr/>
              </p:nvSpPr>
              <p:spPr bwMode="auto">
                <a:xfrm rot="-66247">
                  <a:off x="3732" y="1883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4" name="Oval 360"/>
                <p:cNvSpPr>
                  <a:spLocks noChangeArrowheads="1"/>
                </p:cNvSpPr>
                <p:nvPr/>
              </p:nvSpPr>
              <p:spPr bwMode="auto">
                <a:xfrm rot="-66247">
                  <a:off x="4208" y="2529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5" name="Oval 361"/>
                <p:cNvSpPr>
                  <a:spLocks noChangeArrowheads="1"/>
                </p:cNvSpPr>
                <p:nvPr/>
              </p:nvSpPr>
              <p:spPr bwMode="auto">
                <a:xfrm rot="-66247">
                  <a:off x="4518" y="1970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6" name="Oval 362"/>
                <p:cNvSpPr>
                  <a:spLocks noChangeArrowheads="1"/>
                </p:cNvSpPr>
                <p:nvPr/>
              </p:nvSpPr>
              <p:spPr bwMode="auto">
                <a:xfrm rot="-66247">
                  <a:off x="4028" y="1822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7" name="Oval 363"/>
                <p:cNvSpPr>
                  <a:spLocks noChangeArrowheads="1"/>
                </p:cNvSpPr>
                <p:nvPr/>
              </p:nvSpPr>
              <p:spPr bwMode="auto">
                <a:xfrm rot="-66247">
                  <a:off x="4504" y="2500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8" name="Oval 364"/>
                <p:cNvSpPr>
                  <a:spLocks noChangeArrowheads="1"/>
                </p:cNvSpPr>
                <p:nvPr/>
              </p:nvSpPr>
              <p:spPr bwMode="auto">
                <a:xfrm rot="-66247">
                  <a:off x="4975" y="2639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49" name="Oval 365"/>
                <p:cNvSpPr>
                  <a:spLocks noChangeArrowheads="1"/>
                </p:cNvSpPr>
                <p:nvPr/>
              </p:nvSpPr>
              <p:spPr bwMode="auto">
                <a:xfrm rot="-66247">
                  <a:off x="4897" y="3467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0" name="Oval 366"/>
                <p:cNvSpPr>
                  <a:spLocks noChangeArrowheads="1"/>
                </p:cNvSpPr>
                <p:nvPr/>
              </p:nvSpPr>
              <p:spPr bwMode="auto">
                <a:xfrm rot="-66247">
                  <a:off x="4963" y="3154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1" name="Oval 367"/>
                <p:cNvSpPr>
                  <a:spLocks noChangeArrowheads="1"/>
                </p:cNvSpPr>
                <p:nvPr/>
              </p:nvSpPr>
              <p:spPr bwMode="auto">
                <a:xfrm rot="-66247">
                  <a:off x="5400" y="3304"/>
                  <a:ext cx="194" cy="19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2" name="Oval 368"/>
                <p:cNvSpPr>
                  <a:spLocks noChangeArrowheads="1"/>
                </p:cNvSpPr>
                <p:nvPr/>
              </p:nvSpPr>
              <p:spPr bwMode="auto">
                <a:xfrm rot="-66247">
                  <a:off x="3950" y="2634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3" name="Oval 369"/>
                <p:cNvSpPr>
                  <a:spLocks noChangeArrowheads="1"/>
                </p:cNvSpPr>
                <p:nvPr/>
              </p:nvSpPr>
              <p:spPr bwMode="auto">
                <a:xfrm rot="-66247">
                  <a:off x="3659" y="2690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4" name="Oval 370"/>
                <p:cNvSpPr>
                  <a:spLocks noChangeArrowheads="1"/>
                </p:cNvSpPr>
                <p:nvPr/>
              </p:nvSpPr>
              <p:spPr bwMode="auto">
                <a:xfrm rot="-66247">
                  <a:off x="3127" y="3042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5" name="Oval 371"/>
                <p:cNvSpPr>
                  <a:spLocks noChangeArrowheads="1"/>
                </p:cNvSpPr>
                <p:nvPr/>
              </p:nvSpPr>
              <p:spPr bwMode="auto">
                <a:xfrm rot="-66247">
                  <a:off x="3423" y="3013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6" name="Oval 372"/>
                <p:cNvSpPr>
                  <a:spLocks noChangeArrowheads="1"/>
                </p:cNvSpPr>
                <p:nvPr/>
              </p:nvSpPr>
              <p:spPr bwMode="auto">
                <a:xfrm rot="-66247">
                  <a:off x="3569" y="3535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7" name="Oval 373"/>
                <p:cNvSpPr>
                  <a:spLocks noChangeArrowheads="1"/>
                </p:cNvSpPr>
                <p:nvPr/>
              </p:nvSpPr>
              <p:spPr bwMode="auto">
                <a:xfrm rot="-66247">
                  <a:off x="3846" y="3484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8" name="Oval 374"/>
                <p:cNvSpPr>
                  <a:spLocks noChangeArrowheads="1"/>
                </p:cNvSpPr>
                <p:nvPr/>
              </p:nvSpPr>
              <p:spPr bwMode="auto">
                <a:xfrm rot="-66247">
                  <a:off x="4208" y="3105"/>
                  <a:ext cx="194" cy="19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59" name="Oval 375"/>
                <p:cNvSpPr>
                  <a:spLocks noChangeArrowheads="1"/>
                </p:cNvSpPr>
                <p:nvPr/>
              </p:nvSpPr>
              <p:spPr bwMode="auto">
                <a:xfrm rot="-66247">
                  <a:off x="4106" y="3377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0" name="Oval 376"/>
                <p:cNvSpPr>
                  <a:spLocks noChangeArrowheads="1"/>
                </p:cNvSpPr>
                <p:nvPr/>
              </p:nvSpPr>
              <p:spPr bwMode="auto">
                <a:xfrm rot="-66247">
                  <a:off x="4351" y="3627"/>
                  <a:ext cx="194" cy="19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1" name="Oval 377"/>
                <p:cNvSpPr>
                  <a:spLocks noChangeArrowheads="1"/>
                </p:cNvSpPr>
                <p:nvPr/>
              </p:nvSpPr>
              <p:spPr bwMode="auto">
                <a:xfrm rot="-66247">
                  <a:off x="4693" y="3234"/>
                  <a:ext cx="192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GB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5962" name="Oval 378"/>
                <p:cNvSpPr>
                  <a:spLocks noChangeArrowheads="1"/>
                </p:cNvSpPr>
                <p:nvPr/>
              </p:nvSpPr>
              <p:spPr bwMode="auto">
                <a:xfrm rot="-66247">
                  <a:off x="3841" y="2918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3" name="Oval 379"/>
                <p:cNvSpPr>
                  <a:spLocks noChangeArrowheads="1"/>
                </p:cNvSpPr>
                <p:nvPr/>
              </p:nvSpPr>
              <p:spPr bwMode="auto">
                <a:xfrm rot="-66247">
                  <a:off x="3346" y="3297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4" name="Oval 380"/>
                <p:cNvSpPr>
                  <a:spLocks noChangeArrowheads="1"/>
                </p:cNvSpPr>
                <p:nvPr/>
              </p:nvSpPr>
              <p:spPr bwMode="auto">
                <a:xfrm rot="-66247">
                  <a:off x="3656" y="3253"/>
                  <a:ext cx="194" cy="19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5" name="Oval 381"/>
                <p:cNvSpPr>
                  <a:spLocks noChangeArrowheads="1"/>
                </p:cNvSpPr>
                <p:nvPr/>
              </p:nvSpPr>
              <p:spPr bwMode="auto">
                <a:xfrm rot="-66247">
                  <a:off x="3931" y="3158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6" name="Oval 382"/>
                <p:cNvSpPr>
                  <a:spLocks noChangeArrowheads="1"/>
                </p:cNvSpPr>
                <p:nvPr/>
              </p:nvSpPr>
              <p:spPr bwMode="auto">
                <a:xfrm rot="-66247">
                  <a:off x="4416" y="3326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7" name="Oval 383"/>
                <p:cNvSpPr>
                  <a:spLocks noChangeArrowheads="1"/>
                </p:cNvSpPr>
                <p:nvPr/>
              </p:nvSpPr>
              <p:spPr bwMode="auto">
                <a:xfrm rot="-66247">
                  <a:off x="4428" y="2784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968" name="Oval 384"/>
                <p:cNvSpPr>
                  <a:spLocks noChangeArrowheads="1"/>
                </p:cNvSpPr>
                <p:nvPr/>
              </p:nvSpPr>
              <p:spPr bwMode="auto">
                <a:xfrm rot="-66247">
                  <a:off x="3761" y="3793"/>
                  <a:ext cx="194" cy="1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1372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6390" name="Group 488"/>
          <p:cNvGrpSpPr>
            <a:grpSpLocks/>
          </p:cNvGrpSpPr>
          <p:nvPr/>
        </p:nvGrpSpPr>
        <p:grpSpPr bwMode="auto">
          <a:xfrm>
            <a:off x="5135563" y="466725"/>
            <a:ext cx="2266950" cy="2266950"/>
            <a:chOff x="3235" y="294"/>
            <a:chExt cx="1428" cy="1428"/>
          </a:xfrm>
        </p:grpSpPr>
        <p:sp>
          <p:nvSpPr>
            <p:cNvPr id="16394" name="Oval 477"/>
            <p:cNvSpPr>
              <a:spLocks noChangeAspect="1" noChangeArrowheads="1"/>
            </p:cNvSpPr>
            <p:nvPr/>
          </p:nvSpPr>
          <p:spPr bwMode="auto">
            <a:xfrm>
              <a:off x="3235" y="294"/>
              <a:ext cx="1428" cy="1428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Oval 478"/>
            <p:cNvSpPr>
              <a:spLocks noChangeAspect="1" noChangeArrowheads="1"/>
            </p:cNvSpPr>
            <p:nvPr/>
          </p:nvSpPr>
          <p:spPr bwMode="auto">
            <a:xfrm>
              <a:off x="3337" y="396"/>
              <a:ext cx="1224" cy="122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6" name="Picture 486" descr="C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476"/>
              <a:ext cx="1065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Group 42"/>
          <p:cNvGrpSpPr>
            <a:grpSpLocks/>
          </p:cNvGrpSpPr>
          <p:nvPr/>
        </p:nvGrpSpPr>
        <p:grpSpPr bwMode="auto">
          <a:xfrm>
            <a:off x="2252663" y="5884863"/>
            <a:ext cx="6667500" cy="647700"/>
            <a:chOff x="613" y="1162"/>
            <a:chExt cx="4200" cy="408"/>
          </a:xfrm>
        </p:grpSpPr>
        <p:sp>
          <p:nvSpPr>
            <p:cNvPr id="16392" name="AutoShape 31"/>
            <p:cNvSpPr>
              <a:spLocks noChangeArrowheads="1"/>
            </p:cNvSpPr>
            <p:nvPr/>
          </p:nvSpPr>
          <p:spPr bwMode="auto">
            <a:xfrm>
              <a:off x="915" y="1162"/>
              <a:ext cx="3898" cy="408"/>
            </a:xfrm>
            <a:prstGeom prst="roundRect">
              <a:avLst>
                <a:gd name="adj" fmla="val 43579"/>
              </a:avLst>
            </a:prstGeom>
            <a:solidFill>
              <a:srgbClr val="FF6600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GB" sz="3200">
                  <a:solidFill>
                    <a:schemeClr val="bg1"/>
                  </a:solidFill>
                </a:rPr>
                <a:t>Covalent bonding in elements</a:t>
              </a:r>
            </a:p>
          </p:txBody>
        </p:sp>
        <p:sp>
          <p:nvSpPr>
            <p:cNvPr id="98" name="Oval 19"/>
            <p:cNvSpPr>
              <a:spLocks noChangeAspect="1" noChangeArrowheads="1"/>
            </p:cNvSpPr>
            <p:nvPr/>
          </p:nvSpPr>
          <p:spPr bwMode="auto">
            <a:xfrm>
              <a:off x="613" y="1287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3354388" y="2941638"/>
            <a:ext cx="2435225" cy="2435225"/>
            <a:chOff x="2113" y="1853"/>
            <a:chExt cx="1534" cy="1534"/>
          </a:xfrm>
        </p:grpSpPr>
        <p:sp>
          <p:nvSpPr>
            <p:cNvPr id="25624" name="Oval 84"/>
            <p:cNvSpPr>
              <a:spLocks noChangeAspect="1" noChangeArrowheads="1"/>
            </p:cNvSpPr>
            <p:nvPr/>
          </p:nvSpPr>
          <p:spPr bwMode="auto">
            <a:xfrm>
              <a:off x="2653" y="2396"/>
              <a:ext cx="452" cy="44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85"/>
            <p:cNvSpPr>
              <a:spLocks noChangeAspect="1" noChangeArrowheads="1"/>
            </p:cNvSpPr>
            <p:nvPr/>
          </p:nvSpPr>
          <p:spPr bwMode="auto">
            <a:xfrm>
              <a:off x="2185" y="1925"/>
              <a:ext cx="1389" cy="1389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25626" name="AutoShape 86"/>
            <p:cNvSpPr>
              <a:spLocks noChangeAspect="1" noChangeArrowheads="1"/>
            </p:cNvSpPr>
            <p:nvPr/>
          </p:nvSpPr>
          <p:spPr bwMode="auto">
            <a:xfrm rot="2700000">
              <a:off x="2636" y="185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7" name="AutoShape 87"/>
            <p:cNvSpPr>
              <a:spLocks noChangeAspect="1" noChangeArrowheads="1"/>
            </p:cNvSpPr>
            <p:nvPr/>
          </p:nvSpPr>
          <p:spPr bwMode="auto">
            <a:xfrm rot="2700000">
              <a:off x="2932" y="185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8" name="AutoShape 88"/>
            <p:cNvSpPr>
              <a:spLocks noChangeAspect="1" noChangeArrowheads="1"/>
            </p:cNvSpPr>
            <p:nvPr/>
          </p:nvSpPr>
          <p:spPr bwMode="auto">
            <a:xfrm rot="8100000">
              <a:off x="2932" y="3199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9" name="AutoShape 89"/>
            <p:cNvSpPr>
              <a:spLocks noChangeAspect="1" noChangeArrowheads="1"/>
            </p:cNvSpPr>
            <p:nvPr/>
          </p:nvSpPr>
          <p:spPr bwMode="auto">
            <a:xfrm rot="8100000">
              <a:off x="3459" y="2672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0" name="AutoShape 91"/>
            <p:cNvSpPr>
              <a:spLocks noChangeAspect="1" noChangeArrowheads="1"/>
            </p:cNvSpPr>
            <p:nvPr/>
          </p:nvSpPr>
          <p:spPr bwMode="auto">
            <a:xfrm rot="-8100000">
              <a:off x="2639" y="3199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1" name="AutoShape 92"/>
            <p:cNvSpPr>
              <a:spLocks noChangeAspect="1" noChangeArrowheads="1"/>
            </p:cNvSpPr>
            <p:nvPr/>
          </p:nvSpPr>
          <p:spPr bwMode="auto">
            <a:xfrm rot="-2700000">
              <a:off x="2113" y="2676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2" name="Text Box 93"/>
            <p:cNvSpPr txBox="1">
              <a:spLocks noChangeArrowheads="1"/>
            </p:cNvSpPr>
            <p:nvPr/>
          </p:nvSpPr>
          <p:spPr bwMode="auto">
            <a:xfrm>
              <a:off x="2709" y="2452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O</a:t>
              </a:r>
            </a:p>
          </p:txBody>
        </p:sp>
      </p:grpSp>
      <p:sp>
        <p:nvSpPr>
          <p:cNvPr id="25603" name="Rectangle 6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water</a:t>
            </a:r>
          </a:p>
        </p:txBody>
      </p:sp>
      <p:sp>
        <p:nvSpPr>
          <p:cNvPr id="64578" name="Oval 66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05" name="Rectangle 67"/>
          <p:cNvSpPr>
            <a:spLocks noChangeArrowheads="1"/>
          </p:cNvSpPr>
          <p:nvPr/>
        </p:nvSpPr>
        <p:spPr bwMode="auto">
          <a:xfrm>
            <a:off x="568325" y="701675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Oxygen (2.6) needs 2 more electrons, but hydrogen (1) only needs 1 more. How can these two elements be covalently bonded?</a:t>
            </a:r>
          </a:p>
        </p:txBody>
      </p:sp>
      <p:sp>
        <p:nvSpPr>
          <p:cNvPr id="64580" name="Rectangle 68"/>
          <p:cNvSpPr>
            <a:spLocks noChangeArrowheads="1"/>
          </p:cNvSpPr>
          <p:nvPr/>
        </p:nvSpPr>
        <p:spPr bwMode="auto">
          <a:xfrm>
            <a:off x="568325" y="20224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The oxygen atom shares 1 electron with 1 hydrogen atom, and a second electron with another hydrogen atom.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2949575" y="5832475"/>
            <a:ext cx="3244850" cy="646113"/>
            <a:chOff x="1858" y="3674"/>
            <a:chExt cx="2044" cy="407"/>
          </a:xfrm>
        </p:grpSpPr>
        <p:sp>
          <p:nvSpPr>
            <p:cNvPr id="25620" name="Text Box 95"/>
            <p:cNvSpPr txBox="1">
              <a:spLocks noChangeArrowheads="1"/>
            </p:cNvSpPr>
            <p:nvPr/>
          </p:nvSpPr>
          <p:spPr bwMode="auto">
            <a:xfrm>
              <a:off x="1858" y="3714"/>
              <a:ext cx="20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  <a:r>
                <a:rPr lang="en-GB" sz="2800" baseline="-25000"/>
                <a:t>2</a:t>
              </a:r>
              <a:r>
                <a:rPr lang="en-GB" sz="2800"/>
                <a:t>O   or   H  O  H</a:t>
              </a:r>
            </a:p>
          </p:txBody>
        </p:sp>
        <p:sp>
          <p:nvSpPr>
            <p:cNvPr id="25621" name="AutoShape 96"/>
            <p:cNvSpPr>
              <a:spLocks noChangeArrowheads="1"/>
            </p:cNvSpPr>
            <p:nvPr/>
          </p:nvSpPr>
          <p:spPr bwMode="auto">
            <a:xfrm>
              <a:off x="1891" y="3674"/>
              <a:ext cx="1972" cy="4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97"/>
            <p:cNvSpPr>
              <a:spLocks noChangeShapeType="1"/>
            </p:cNvSpPr>
            <p:nvPr/>
          </p:nvSpPr>
          <p:spPr bwMode="auto">
            <a:xfrm rot="10800000">
              <a:off x="3478" y="3876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3" name="Line 98"/>
            <p:cNvSpPr>
              <a:spLocks noChangeShapeType="1"/>
            </p:cNvSpPr>
            <p:nvPr/>
          </p:nvSpPr>
          <p:spPr bwMode="auto">
            <a:xfrm rot="10800000">
              <a:off x="3172" y="3876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2287588" y="4197350"/>
            <a:ext cx="1514475" cy="1439863"/>
            <a:chOff x="1441" y="2644"/>
            <a:chExt cx="954" cy="907"/>
          </a:xfrm>
        </p:grpSpPr>
        <p:grpSp>
          <p:nvGrpSpPr>
            <p:cNvPr id="25615" name="Group 111"/>
            <p:cNvGrpSpPr>
              <a:grpSpLocks/>
            </p:cNvGrpSpPr>
            <p:nvPr/>
          </p:nvGrpSpPr>
          <p:grpSpPr bwMode="auto">
            <a:xfrm rot="-1515643">
              <a:off x="1441" y="2644"/>
              <a:ext cx="954" cy="907"/>
              <a:chOff x="1331" y="2541"/>
              <a:chExt cx="954" cy="907"/>
            </a:xfrm>
          </p:grpSpPr>
          <p:sp>
            <p:nvSpPr>
              <p:cNvPr id="25617" name="Oval 101"/>
              <p:cNvSpPr>
                <a:spLocks noChangeAspect="1" noChangeArrowheads="1"/>
              </p:cNvSpPr>
              <p:nvPr/>
            </p:nvSpPr>
            <p:spPr bwMode="auto">
              <a:xfrm flipV="1">
                <a:off x="1331" y="2541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18" name="Oval 102"/>
              <p:cNvSpPr>
                <a:spLocks noChangeAspect="1" noChangeArrowheads="1"/>
              </p:cNvSpPr>
              <p:nvPr/>
            </p:nvSpPr>
            <p:spPr bwMode="auto">
              <a:xfrm flipV="1">
                <a:off x="1558" y="2768"/>
                <a:ext cx="453" cy="45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03"/>
              <p:cNvSpPr>
                <a:spLocks noChangeAspect="1" noChangeArrowheads="1"/>
              </p:cNvSpPr>
              <p:nvPr/>
            </p:nvSpPr>
            <p:spPr bwMode="auto">
              <a:xfrm flipV="1">
                <a:off x="2135" y="3057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6" name="Text Box 104"/>
            <p:cNvSpPr txBox="1">
              <a:spLocks noChangeArrowheads="1"/>
            </p:cNvSpPr>
            <p:nvPr/>
          </p:nvSpPr>
          <p:spPr bwMode="auto">
            <a:xfrm flipV="1">
              <a:off x="1706" y="2944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5334000" y="4213225"/>
            <a:ext cx="1514475" cy="1439863"/>
            <a:chOff x="3360" y="2654"/>
            <a:chExt cx="954" cy="907"/>
          </a:xfrm>
        </p:grpSpPr>
        <p:grpSp>
          <p:nvGrpSpPr>
            <p:cNvPr id="25610" name="Group 113"/>
            <p:cNvGrpSpPr>
              <a:grpSpLocks/>
            </p:cNvGrpSpPr>
            <p:nvPr/>
          </p:nvGrpSpPr>
          <p:grpSpPr bwMode="auto">
            <a:xfrm rot="1515643" flipH="1">
              <a:off x="3360" y="2654"/>
              <a:ext cx="954" cy="907"/>
              <a:chOff x="1331" y="2541"/>
              <a:chExt cx="954" cy="907"/>
            </a:xfrm>
          </p:grpSpPr>
          <p:sp>
            <p:nvSpPr>
              <p:cNvPr id="25612" name="Oval 114"/>
              <p:cNvSpPr>
                <a:spLocks noChangeAspect="1" noChangeArrowheads="1"/>
              </p:cNvSpPr>
              <p:nvPr/>
            </p:nvSpPr>
            <p:spPr bwMode="auto">
              <a:xfrm flipV="1">
                <a:off x="1331" y="2541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13" name="Oval 115"/>
              <p:cNvSpPr>
                <a:spLocks noChangeAspect="1" noChangeArrowheads="1"/>
              </p:cNvSpPr>
              <p:nvPr/>
            </p:nvSpPr>
            <p:spPr bwMode="auto">
              <a:xfrm flipV="1">
                <a:off x="1558" y="2768"/>
                <a:ext cx="453" cy="45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Oval 116"/>
              <p:cNvSpPr>
                <a:spLocks noChangeAspect="1" noChangeArrowheads="1"/>
              </p:cNvSpPr>
              <p:nvPr/>
            </p:nvSpPr>
            <p:spPr bwMode="auto">
              <a:xfrm flipV="1">
                <a:off x="2135" y="3057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1" name="Text Box 117"/>
            <p:cNvSpPr txBox="1">
              <a:spLocks noChangeArrowheads="1"/>
            </p:cNvSpPr>
            <p:nvPr/>
          </p:nvSpPr>
          <p:spPr bwMode="auto">
            <a:xfrm flipH="1" flipV="1">
              <a:off x="3665" y="2950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255588" y="1703388"/>
            <a:ext cx="3560762" cy="2930525"/>
            <a:chOff x="161" y="1023"/>
            <a:chExt cx="2243" cy="1846"/>
          </a:xfrm>
        </p:grpSpPr>
        <p:grpSp>
          <p:nvGrpSpPr>
            <p:cNvPr id="26681" name="Group 147"/>
            <p:cNvGrpSpPr>
              <a:grpSpLocks/>
            </p:cNvGrpSpPr>
            <p:nvPr/>
          </p:nvGrpSpPr>
          <p:grpSpPr bwMode="auto">
            <a:xfrm>
              <a:off x="161" y="1026"/>
              <a:ext cx="2237" cy="1841"/>
              <a:chOff x="161" y="1026"/>
              <a:chExt cx="2237" cy="1841"/>
            </a:xfrm>
          </p:grpSpPr>
          <p:sp>
            <p:nvSpPr>
              <p:cNvPr id="26689" name="AutoShape 3"/>
              <p:cNvSpPr>
                <a:spLocks noChangeArrowheads="1"/>
              </p:cNvSpPr>
              <p:nvPr/>
            </p:nvSpPr>
            <p:spPr bwMode="auto">
              <a:xfrm>
                <a:off x="161" y="1026"/>
                <a:ext cx="2237" cy="290"/>
              </a:xfrm>
              <a:prstGeom prst="roundRect">
                <a:avLst>
                  <a:gd name="adj" fmla="val 8486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AutoShape 4"/>
              <p:cNvSpPr>
                <a:spLocks noChangeArrowheads="1"/>
              </p:cNvSpPr>
              <p:nvPr/>
            </p:nvSpPr>
            <p:spPr bwMode="auto">
              <a:xfrm rot="-5400000">
                <a:off x="-77" y="1266"/>
                <a:ext cx="1840" cy="1361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682" name="Group 148"/>
            <p:cNvGrpSpPr>
              <a:grpSpLocks/>
            </p:cNvGrpSpPr>
            <p:nvPr/>
          </p:nvGrpSpPr>
          <p:grpSpPr bwMode="auto">
            <a:xfrm>
              <a:off x="161" y="1023"/>
              <a:ext cx="2243" cy="1846"/>
              <a:chOff x="161" y="1023"/>
              <a:chExt cx="2243" cy="1846"/>
            </a:xfrm>
          </p:grpSpPr>
          <p:sp>
            <p:nvSpPr>
              <p:cNvPr id="26683" name="AutoShape 6"/>
              <p:cNvSpPr>
                <a:spLocks noChangeArrowheads="1"/>
              </p:cNvSpPr>
              <p:nvPr/>
            </p:nvSpPr>
            <p:spPr bwMode="auto">
              <a:xfrm>
                <a:off x="165" y="1029"/>
                <a:ext cx="2237" cy="1840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4" name="Line 7"/>
              <p:cNvSpPr>
                <a:spLocks noChangeShapeType="1"/>
              </p:cNvSpPr>
              <p:nvPr/>
            </p:nvSpPr>
            <p:spPr bwMode="auto">
              <a:xfrm>
                <a:off x="1530" y="1023"/>
                <a:ext cx="0" cy="184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5" name="Line 8"/>
              <p:cNvSpPr>
                <a:spLocks noChangeShapeType="1"/>
              </p:cNvSpPr>
              <p:nvPr/>
            </p:nvSpPr>
            <p:spPr bwMode="auto">
              <a:xfrm>
                <a:off x="1960" y="1031"/>
                <a:ext cx="0" cy="183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6" name="Line 9"/>
              <p:cNvSpPr>
                <a:spLocks noChangeShapeType="1"/>
              </p:cNvSpPr>
              <p:nvPr/>
            </p:nvSpPr>
            <p:spPr bwMode="auto">
              <a:xfrm rot="-5400000">
                <a:off x="1284" y="717"/>
                <a:ext cx="0" cy="223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7" name="Line 10"/>
              <p:cNvSpPr>
                <a:spLocks noChangeShapeType="1"/>
              </p:cNvSpPr>
              <p:nvPr/>
            </p:nvSpPr>
            <p:spPr bwMode="auto">
              <a:xfrm rot="-5400000">
                <a:off x="1280" y="1236"/>
                <a:ext cx="0" cy="223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Line 11"/>
              <p:cNvSpPr>
                <a:spLocks noChangeShapeType="1"/>
              </p:cNvSpPr>
              <p:nvPr/>
            </p:nvSpPr>
            <p:spPr bwMode="auto">
              <a:xfrm rot="-5400000">
                <a:off x="1283" y="196"/>
                <a:ext cx="0" cy="224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211116" name="Group 172"/>
          <p:cNvGraphicFramePr>
            <a:graphicFrameLocks noGrp="1"/>
          </p:cNvGraphicFramePr>
          <p:nvPr>
            <p:ph sz="half" idx="2"/>
          </p:nvPr>
        </p:nvGraphicFramePr>
        <p:xfrm>
          <a:off x="260350" y="1711325"/>
          <a:ext cx="3554413" cy="2932113"/>
        </p:xfrm>
        <a:graphic>
          <a:graphicData uri="http://schemas.openxmlformats.org/drawingml/2006/table">
            <a:tbl>
              <a:tblPr/>
              <a:tblGrid>
                <a:gridCol w="2168525"/>
                <a:gridCol w="687388"/>
                <a:gridCol w="698500"/>
              </a:tblGrid>
              <a:tr h="46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Electron configuration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Electrons needed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Ratio of atoms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295"/>
          <p:cNvGrpSpPr>
            <a:grpSpLocks/>
          </p:cNvGrpSpPr>
          <p:nvPr/>
        </p:nvGrpSpPr>
        <p:grpSpPr bwMode="auto">
          <a:xfrm>
            <a:off x="5280025" y="1947863"/>
            <a:ext cx="2435225" cy="2457450"/>
            <a:chOff x="3326" y="1227"/>
            <a:chExt cx="1534" cy="1548"/>
          </a:xfrm>
        </p:grpSpPr>
        <p:grpSp>
          <p:nvGrpSpPr>
            <p:cNvPr id="26671" name="Group 294"/>
            <p:cNvGrpSpPr>
              <a:grpSpLocks/>
            </p:cNvGrpSpPr>
            <p:nvPr/>
          </p:nvGrpSpPr>
          <p:grpSpPr bwMode="auto">
            <a:xfrm>
              <a:off x="3326" y="1227"/>
              <a:ext cx="1534" cy="1548"/>
              <a:chOff x="3326" y="1227"/>
              <a:chExt cx="1534" cy="1548"/>
            </a:xfrm>
          </p:grpSpPr>
          <p:grpSp>
            <p:nvGrpSpPr>
              <p:cNvPr id="26673" name="Group 293"/>
              <p:cNvGrpSpPr>
                <a:grpSpLocks/>
              </p:cNvGrpSpPr>
              <p:nvPr/>
            </p:nvGrpSpPr>
            <p:grpSpPr bwMode="auto">
              <a:xfrm>
                <a:off x="3326" y="1227"/>
                <a:ext cx="1461" cy="1548"/>
                <a:chOff x="3326" y="1227"/>
                <a:chExt cx="1461" cy="1548"/>
              </a:xfrm>
            </p:grpSpPr>
            <p:sp>
              <p:nvSpPr>
                <p:cNvPr id="26675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866" y="1784"/>
                  <a:ext cx="452" cy="4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98" y="1313"/>
                  <a:ext cx="1389" cy="1389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77" name="AutoShape 69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862" y="1230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78" name="AutoShape 70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4133" y="1227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79" name="AutoShape 72"/>
                <p:cNvSpPr>
                  <a:spLocks noChangeAspect="1" noChangeArrowheads="1"/>
                </p:cNvSpPr>
                <p:nvPr/>
              </p:nvSpPr>
              <p:spPr bwMode="auto">
                <a:xfrm rot="-8100000">
                  <a:off x="4133" y="2587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80" name="AutoShape 73"/>
                <p:cNvSpPr>
                  <a:spLocks noChangeAspect="1" noChangeArrowheads="1"/>
                </p:cNvSpPr>
                <p:nvPr/>
              </p:nvSpPr>
              <p:spPr bwMode="auto">
                <a:xfrm rot="-2700000">
                  <a:off x="3326" y="2064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74" name="AutoShape 71"/>
              <p:cNvSpPr>
                <a:spLocks noChangeAspect="1" noChangeArrowheads="1"/>
              </p:cNvSpPr>
              <p:nvPr/>
            </p:nvSpPr>
            <p:spPr bwMode="auto">
              <a:xfrm rot="8100000">
                <a:off x="4672" y="1760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2" name="Text Box 74"/>
            <p:cNvSpPr txBox="1">
              <a:spLocks noChangeArrowheads="1"/>
            </p:cNvSpPr>
            <p:nvPr/>
          </p:nvSpPr>
          <p:spPr bwMode="auto">
            <a:xfrm>
              <a:off x="3921" y="1844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N</a:t>
              </a:r>
            </a:p>
          </p:txBody>
        </p:sp>
      </p:grpSp>
      <p:sp>
        <p:nvSpPr>
          <p:cNvPr id="26641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6850" cy="549275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ammonia</a:t>
            </a:r>
          </a:p>
        </p:txBody>
      </p:sp>
      <p:sp>
        <p:nvSpPr>
          <p:cNvPr id="210984" name="Oval 40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43" name="Rectangle 41"/>
          <p:cNvSpPr>
            <a:spLocks noChangeArrowheads="1"/>
          </p:cNvSpPr>
          <p:nvPr/>
        </p:nvSpPr>
        <p:spPr bwMode="auto">
          <a:xfrm>
            <a:off x="568325" y="701675"/>
            <a:ext cx="793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How are nitrogen and hydrogen bonded in ammonia?</a:t>
            </a:r>
          </a:p>
        </p:txBody>
      </p: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2482850" y="2298700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2.5	1</a:t>
            </a:r>
          </a:p>
        </p:txBody>
      </p:sp>
      <p:sp>
        <p:nvSpPr>
          <p:cNvPr id="211003" name="Text Box 59"/>
          <p:cNvSpPr txBox="1">
            <a:spLocks noChangeArrowheads="1"/>
          </p:cNvSpPr>
          <p:nvPr/>
        </p:nvSpPr>
        <p:spPr bwMode="auto">
          <a:xfrm>
            <a:off x="2632075" y="3124200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3	1</a:t>
            </a:r>
          </a:p>
        </p:txBody>
      </p:sp>
      <p:sp>
        <p:nvSpPr>
          <p:cNvPr id="211004" name="Text Box 60"/>
          <p:cNvSpPr txBox="1">
            <a:spLocks noChangeArrowheads="1"/>
          </p:cNvSpPr>
          <p:nvPr/>
        </p:nvSpPr>
        <p:spPr bwMode="auto">
          <a:xfrm>
            <a:off x="2632075" y="4011613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1	3</a:t>
            </a:r>
          </a:p>
        </p:txBody>
      </p:sp>
      <p:grpSp>
        <p:nvGrpSpPr>
          <p:cNvPr id="8" name="Group 283"/>
          <p:cNvGrpSpPr>
            <a:grpSpLocks/>
          </p:cNvGrpSpPr>
          <p:nvPr/>
        </p:nvGrpSpPr>
        <p:grpSpPr bwMode="auto">
          <a:xfrm>
            <a:off x="5776913" y="4154488"/>
            <a:ext cx="1439862" cy="1512887"/>
            <a:chOff x="3639" y="2617"/>
            <a:chExt cx="907" cy="953"/>
          </a:xfrm>
        </p:grpSpPr>
        <p:sp>
          <p:nvSpPr>
            <p:cNvPr id="26666" name="Oval 46"/>
            <p:cNvSpPr>
              <a:spLocks noChangeAspect="1" noChangeArrowheads="1"/>
            </p:cNvSpPr>
            <p:nvPr/>
          </p:nvSpPr>
          <p:spPr bwMode="auto">
            <a:xfrm rot="-5400000">
              <a:off x="3866" y="2890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67" name="Group 281"/>
            <p:cNvGrpSpPr>
              <a:grpSpLocks/>
            </p:cNvGrpSpPr>
            <p:nvPr/>
          </p:nvGrpSpPr>
          <p:grpSpPr bwMode="auto">
            <a:xfrm>
              <a:off x="3639" y="2617"/>
              <a:ext cx="907" cy="953"/>
              <a:chOff x="3639" y="2617"/>
              <a:chExt cx="907" cy="953"/>
            </a:xfrm>
          </p:grpSpPr>
          <p:sp>
            <p:nvSpPr>
              <p:cNvPr id="26668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639" y="2663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69" name="Text Box 48"/>
              <p:cNvSpPr txBox="1">
                <a:spLocks noChangeArrowheads="1"/>
              </p:cNvSpPr>
              <p:nvPr/>
            </p:nvSpPr>
            <p:spPr bwMode="auto">
              <a:xfrm>
                <a:off x="3903" y="2950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</a:t>
                </a:r>
              </a:p>
            </p:txBody>
          </p:sp>
          <p:sp>
            <p:nvSpPr>
              <p:cNvPr id="26670" name="Oval 47"/>
              <p:cNvSpPr>
                <a:spLocks noChangeAspect="1" noChangeArrowheads="1"/>
              </p:cNvSpPr>
              <p:nvPr/>
            </p:nvSpPr>
            <p:spPr bwMode="auto">
              <a:xfrm rot="-5400000">
                <a:off x="3881" y="2617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282"/>
          <p:cNvGrpSpPr>
            <a:grpSpLocks/>
          </p:cNvGrpSpPr>
          <p:nvPr/>
        </p:nvGrpSpPr>
        <p:grpSpPr bwMode="auto">
          <a:xfrm>
            <a:off x="4032250" y="2430463"/>
            <a:ext cx="1514475" cy="1439862"/>
            <a:chOff x="2540" y="1531"/>
            <a:chExt cx="954" cy="907"/>
          </a:xfrm>
        </p:grpSpPr>
        <p:sp>
          <p:nvSpPr>
            <p:cNvPr id="26661" name="Oval 211"/>
            <p:cNvSpPr>
              <a:spLocks noChangeAspect="1" noChangeArrowheads="1"/>
            </p:cNvSpPr>
            <p:nvPr/>
          </p:nvSpPr>
          <p:spPr bwMode="auto">
            <a:xfrm>
              <a:off x="2767" y="1758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62" name="Group 280"/>
            <p:cNvGrpSpPr>
              <a:grpSpLocks/>
            </p:cNvGrpSpPr>
            <p:nvPr/>
          </p:nvGrpSpPr>
          <p:grpSpPr bwMode="auto">
            <a:xfrm>
              <a:off x="2540" y="1531"/>
              <a:ext cx="954" cy="907"/>
              <a:chOff x="2540" y="1531"/>
              <a:chExt cx="954" cy="907"/>
            </a:xfrm>
          </p:grpSpPr>
          <p:sp>
            <p:nvSpPr>
              <p:cNvPr id="26663" name="Oval 210"/>
              <p:cNvSpPr>
                <a:spLocks noChangeAspect="1" noChangeArrowheads="1"/>
              </p:cNvSpPr>
              <p:nvPr/>
            </p:nvSpPr>
            <p:spPr bwMode="auto">
              <a:xfrm>
                <a:off x="2540" y="1531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64" name="Oval 213"/>
              <p:cNvSpPr>
                <a:spLocks noChangeAspect="1" noChangeArrowheads="1"/>
              </p:cNvSpPr>
              <p:nvPr/>
            </p:nvSpPr>
            <p:spPr bwMode="auto">
              <a:xfrm>
                <a:off x="3344" y="1773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Text Box 212"/>
              <p:cNvSpPr txBox="1">
                <a:spLocks noChangeArrowheads="1"/>
              </p:cNvSpPr>
              <p:nvPr/>
            </p:nvSpPr>
            <p:spPr bwMode="auto">
              <a:xfrm>
                <a:off x="2801" y="181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</a:t>
                </a:r>
              </a:p>
            </p:txBody>
          </p:sp>
        </p:grpSp>
      </p:grpSp>
      <p:grpSp>
        <p:nvGrpSpPr>
          <p:cNvPr id="12" name="Group 225"/>
          <p:cNvGrpSpPr>
            <a:grpSpLocks/>
          </p:cNvGrpSpPr>
          <p:nvPr/>
        </p:nvGrpSpPr>
        <p:grpSpPr bwMode="auto">
          <a:xfrm>
            <a:off x="2300288" y="5319713"/>
            <a:ext cx="3244850" cy="1077912"/>
            <a:chOff x="1858" y="3351"/>
            <a:chExt cx="2044" cy="679"/>
          </a:xfrm>
        </p:grpSpPr>
        <p:sp>
          <p:nvSpPr>
            <p:cNvPr id="26655" name="AutoShape 174"/>
            <p:cNvSpPr>
              <a:spLocks noChangeArrowheads="1"/>
            </p:cNvSpPr>
            <p:nvPr/>
          </p:nvSpPr>
          <p:spPr bwMode="auto">
            <a:xfrm>
              <a:off x="1894" y="3351"/>
              <a:ext cx="1972" cy="66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Text Box 175"/>
            <p:cNvSpPr txBox="1">
              <a:spLocks noChangeArrowheads="1"/>
            </p:cNvSpPr>
            <p:nvPr/>
          </p:nvSpPr>
          <p:spPr bwMode="auto">
            <a:xfrm>
              <a:off x="1858" y="3380"/>
              <a:ext cx="204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sz="2800"/>
                <a:t>NH</a:t>
              </a:r>
              <a:r>
                <a:rPr lang="en-GB" sz="2800" baseline="-25000"/>
                <a:t>3</a:t>
              </a:r>
              <a:r>
                <a:rPr lang="en-GB" sz="2800"/>
                <a:t>   or   H  N  H</a:t>
              </a:r>
            </a:p>
            <a:p>
              <a:pPr>
                <a:spcBef>
                  <a:spcPct val="20000"/>
                </a:spcBef>
              </a:pPr>
              <a:r>
                <a:rPr lang="en-GB" sz="2800"/>
                <a:t>                </a:t>
              </a:r>
            </a:p>
          </p:txBody>
        </p:sp>
        <p:sp>
          <p:nvSpPr>
            <p:cNvPr id="26657" name="Line 176"/>
            <p:cNvSpPr>
              <a:spLocks noChangeShapeType="1"/>
            </p:cNvSpPr>
            <p:nvPr/>
          </p:nvSpPr>
          <p:spPr bwMode="auto">
            <a:xfrm rot="-5400000">
              <a:off x="3320" y="3709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58" name="Line 222"/>
            <p:cNvSpPr>
              <a:spLocks noChangeShapeType="1"/>
            </p:cNvSpPr>
            <p:nvPr/>
          </p:nvSpPr>
          <p:spPr bwMode="auto">
            <a:xfrm rot="10800000">
              <a:off x="3180" y="3542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59" name="Line 223"/>
            <p:cNvSpPr>
              <a:spLocks noChangeShapeType="1"/>
            </p:cNvSpPr>
            <p:nvPr/>
          </p:nvSpPr>
          <p:spPr bwMode="auto">
            <a:xfrm rot="10800000">
              <a:off x="3468" y="3542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60" name="Text Box 224"/>
            <p:cNvSpPr txBox="1">
              <a:spLocks noChangeArrowheads="1"/>
            </p:cNvSpPr>
            <p:nvPr/>
          </p:nvSpPr>
          <p:spPr bwMode="auto">
            <a:xfrm>
              <a:off x="3246" y="3697"/>
              <a:ext cx="2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/>
                <a:t>H</a:t>
              </a:r>
            </a:p>
          </p:txBody>
        </p:sp>
      </p:grpSp>
      <p:grpSp>
        <p:nvGrpSpPr>
          <p:cNvPr id="13" name="Group 284"/>
          <p:cNvGrpSpPr>
            <a:grpSpLocks/>
          </p:cNvGrpSpPr>
          <p:nvPr/>
        </p:nvGrpSpPr>
        <p:grpSpPr bwMode="auto">
          <a:xfrm flipV="1">
            <a:off x="7442200" y="2430463"/>
            <a:ext cx="1514475" cy="1439862"/>
            <a:chOff x="4688" y="1531"/>
            <a:chExt cx="954" cy="907"/>
          </a:xfrm>
        </p:grpSpPr>
        <p:sp>
          <p:nvSpPr>
            <p:cNvPr id="26651" name="Oval 217"/>
            <p:cNvSpPr>
              <a:spLocks noChangeAspect="1" noChangeArrowheads="1"/>
            </p:cNvSpPr>
            <p:nvPr/>
          </p:nvSpPr>
          <p:spPr bwMode="auto">
            <a:xfrm flipH="1">
              <a:off x="4735" y="1531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26652" name="Oval 218"/>
            <p:cNvSpPr>
              <a:spLocks noChangeAspect="1" noChangeArrowheads="1"/>
            </p:cNvSpPr>
            <p:nvPr/>
          </p:nvSpPr>
          <p:spPr bwMode="auto">
            <a:xfrm flipH="1">
              <a:off x="4962" y="1758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Oval 219"/>
            <p:cNvSpPr>
              <a:spLocks noChangeAspect="1" noChangeArrowheads="1"/>
            </p:cNvSpPr>
            <p:nvPr/>
          </p:nvSpPr>
          <p:spPr bwMode="auto">
            <a:xfrm flipH="1">
              <a:off x="4688" y="1773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Text Box 220"/>
            <p:cNvSpPr txBox="1">
              <a:spLocks noChangeArrowheads="1"/>
            </p:cNvSpPr>
            <p:nvPr/>
          </p:nvSpPr>
          <p:spPr bwMode="auto">
            <a:xfrm flipH="1">
              <a:off x="4997" y="1817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6" grpId="0" autoUpdateAnimBg="0"/>
      <p:bldP spid="211003" grpId="0" autoUpdateAnimBg="0"/>
      <p:bldP spid="2110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55588" y="1703388"/>
            <a:ext cx="3560762" cy="2930525"/>
            <a:chOff x="161" y="1023"/>
            <a:chExt cx="2243" cy="1846"/>
          </a:xfrm>
        </p:grpSpPr>
        <p:grpSp>
          <p:nvGrpSpPr>
            <p:cNvPr id="27711" name="Group 91"/>
            <p:cNvGrpSpPr>
              <a:grpSpLocks/>
            </p:cNvGrpSpPr>
            <p:nvPr/>
          </p:nvGrpSpPr>
          <p:grpSpPr bwMode="auto">
            <a:xfrm>
              <a:off x="161" y="1026"/>
              <a:ext cx="2237" cy="1841"/>
              <a:chOff x="161" y="1026"/>
              <a:chExt cx="2237" cy="1841"/>
            </a:xfrm>
          </p:grpSpPr>
          <p:sp>
            <p:nvSpPr>
              <p:cNvPr id="27719" name="AutoShape 92"/>
              <p:cNvSpPr>
                <a:spLocks noChangeArrowheads="1"/>
              </p:cNvSpPr>
              <p:nvPr/>
            </p:nvSpPr>
            <p:spPr bwMode="auto">
              <a:xfrm>
                <a:off x="161" y="1026"/>
                <a:ext cx="2237" cy="290"/>
              </a:xfrm>
              <a:prstGeom prst="roundRect">
                <a:avLst>
                  <a:gd name="adj" fmla="val 8486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20" name="AutoShape 93"/>
              <p:cNvSpPr>
                <a:spLocks noChangeArrowheads="1"/>
              </p:cNvSpPr>
              <p:nvPr/>
            </p:nvSpPr>
            <p:spPr bwMode="auto">
              <a:xfrm rot="-5400000">
                <a:off x="-77" y="1266"/>
                <a:ext cx="1840" cy="1361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712" name="Group 94"/>
            <p:cNvGrpSpPr>
              <a:grpSpLocks/>
            </p:cNvGrpSpPr>
            <p:nvPr/>
          </p:nvGrpSpPr>
          <p:grpSpPr bwMode="auto">
            <a:xfrm>
              <a:off x="161" y="1023"/>
              <a:ext cx="2243" cy="1846"/>
              <a:chOff x="161" y="1023"/>
              <a:chExt cx="2243" cy="1846"/>
            </a:xfrm>
          </p:grpSpPr>
          <p:sp>
            <p:nvSpPr>
              <p:cNvPr id="27713" name="AutoShape 95"/>
              <p:cNvSpPr>
                <a:spLocks noChangeArrowheads="1"/>
              </p:cNvSpPr>
              <p:nvPr/>
            </p:nvSpPr>
            <p:spPr bwMode="auto">
              <a:xfrm>
                <a:off x="165" y="1029"/>
                <a:ext cx="2237" cy="1840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Line 96"/>
              <p:cNvSpPr>
                <a:spLocks noChangeShapeType="1"/>
              </p:cNvSpPr>
              <p:nvPr/>
            </p:nvSpPr>
            <p:spPr bwMode="auto">
              <a:xfrm>
                <a:off x="1530" y="1023"/>
                <a:ext cx="0" cy="184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15" name="Line 97"/>
              <p:cNvSpPr>
                <a:spLocks noChangeShapeType="1"/>
              </p:cNvSpPr>
              <p:nvPr/>
            </p:nvSpPr>
            <p:spPr bwMode="auto">
              <a:xfrm>
                <a:off x="1960" y="1031"/>
                <a:ext cx="0" cy="183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16" name="Line 98"/>
              <p:cNvSpPr>
                <a:spLocks noChangeShapeType="1"/>
              </p:cNvSpPr>
              <p:nvPr/>
            </p:nvSpPr>
            <p:spPr bwMode="auto">
              <a:xfrm rot="-5400000">
                <a:off x="1284" y="717"/>
                <a:ext cx="0" cy="223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17" name="Line 99"/>
              <p:cNvSpPr>
                <a:spLocks noChangeShapeType="1"/>
              </p:cNvSpPr>
              <p:nvPr/>
            </p:nvSpPr>
            <p:spPr bwMode="auto">
              <a:xfrm rot="-5400000">
                <a:off x="1280" y="1236"/>
                <a:ext cx="0" cy="223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18" name="Line 100"/>
              <p:cNvSpPr>
                <a:spLocks noChangeShapeType="1"/>
              </p:cNvSpPr>
              <p:nvPr/>
            </p:nvSpPr>
            <p:spPr bwMode="auto">
              <a:xfrm rot="-5400000">
                <a:off x="1283" y="196"/>
                <a:ext cx="0" cy="224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66661" name="Group 101"/>
          <p:cNvGraphicFramePr>
            <a:graphicFrameLocks noGrp="1"/>
          </p:cNvGraphicFramePr>
          <p:nvPr/>
        </p:nvGraphicFramePr>
        <p:xfrm>
          <a:off x="260350" y="1711325"/>
          <a:ext cx="3554413" cy="2932113"/>
        </p:xfrm>
        <a:graphic>
          <a:graphicData uri="http://schemas.openxmlformats.org/drawingml/2006/table">
            <a:tbl>
              <a:tblPr/>
              <a:tblGrid>
                <a:gridCol w="2168525"/>
                <a:gridCol w="687388"/>
                <a:gridCol w="698500"/>
              </a:tblGrid>
              <a:tr h="46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Electron configuration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Electrons needed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Ratio of atoms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4" name="Rectangle 1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6850" cy="549275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methane</a:t>
            </a:r>
          </a:p>
        </p:txBody>
      </p:sp>
      <p:sp>
        <p:nvSpPr>
          <p:cNvPr id="66689" name="Oval 129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66" name="Rectangle 130"/>
          <p:cNvSpPr>
            <a:spLocks noChangeArrowheads="1"/>
          </p:cNvSpPr>
          <p:nvPr/>
        </p:nvSpPr>
        <p:spPr bwMode="auto">
          <a:xfrm>
            <a:off x="568325" y="701675"/>
            <a:ext cx="4359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How are carbon and hydrogen bonded in methane?</a:t>
            </a:r>
          </a:p>
        </p:txBody>
      </p:sp>
      <p:sp>
        <p:nvSpPr>
          <p:cNvPr id="66691" name="Text Box 131"/>
          <p:cNvSpPr txBox="1">
            <a:spLocks noChangeArrowheads="1"/>
          </p:cNvSpPr>
          <p:nvPr/>
        </p:nvSpPr>
        <p:spPr bwMode="auto">
          <a:xfrm>
            <a:off x="2482850" y="2298700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6450" algn="l"/>
                <a:tab pos="1616075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2.4	1</a:t>
            </a:r>
          </a:p>
        </p:txBody>
      </p:sp>
      <p:sp>
        <p:nvSpPr>
          <p:cNvPr id="66692" name="Text Box 132"/>
          <p:cNvSpPr txBox="1">
            <a:spLocks noChangeArrowheads="1"/>
          </p:cNvSpPr>
          <p:nvPr/>
        </p:nvSpPr>
        <p:spPr bwMode="auto">
          <a:xfrm>
            <a:off x="2638425" y="3124200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4	1</a:t>
            </a:r>
          </a:p>
        </p:txBody>
      </p:sp>
      <p:sp>
        <p:nvSpPr>
          <p:cNvPr id="66693" name="Text Box 133"/>
          <p:cNvSpPr txBox="1">
            <a:spLocks noChangeArrowheads="1"/>
          </p:cNvSpPr>
          <p:nvPr/>
        </p:nvSpPr>
        <p:spPr bwMode="auto">
          <a:xfrm>
            <a:off x="2638425" y="4011613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l"/>
                <a:tab pos="2873375" algn="l"/>
                <a:tab pos="430530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1	4</a:t>
            </a:r>
          </a:p>
        </p:txBody>
      </p: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2305050" y="4845050"/>
            <a:ext cx="3244850" cy="1611313"/>
            <a:chOff x="949" y="3174"/>
            <a:chExt cx="2044" cy="1015"/>
          </a:xfrm>
        </p:grpSpPr>
        <p:sp>
          <p:nvSpPr>
            <p:cNvPr id="27703" name="AutoShape 135"/>
            <p:cNvSpPr>
              <a:spLocks noChangeArrowheads="1"/>
            </p:cNvSpPr>
            <p:nvPr/>
          </p:nvSpPr>
          <p:spPr bwMode="auto">
            <a:xfrm>
              <a:off x="985" y="3178"/>
              <a:ext cx="1972" cy="101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Text Box 136"/>
            <p:cNvSpPr txBox="1">
              <a:spLocks noChangeArrowheads="1"/>
            </p:cNvSpPr>
            <p:nvPr/>
          </p:nvSpPr>
          <p:spPr bwMode="auto">
            <a:xfrm>
              <a:off x="949" y="3176"/>
              <a:ext cx="204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sz="2800"/>
                <a:t>              </a:t>
              </a:r>
            </a:p>
            <a:p>
              <a:pPr>
                <a:spcBef>
                  <a:spcPct val="20000"/>
                </a:spcBef>
              </a:pPr>
              <a:r>
                <a:rPr lang="en-GB" sz="2800"/>
                <a:t>CH</a:t>
              </a:r>
              <a:r>
                <a:rPr lang="en-GB" sz="2800" baseline="-25000"/>
                <a:t>4</a:t>
              </a:r>
              <a:r>
                <a:rPr lang="en-GB" sz="2800"/>
                <a:t>   or   H  C  H</a:t>
              </a:r>
            </a:p>
            <a:p>
              <a:pPr>
                <a:spcBef>
                  <a:spcPct val="20000"/>
                </a:spcBef>
              </a:pPr>
              <a:r>
                <a:rPr lang="en-GB" sz="2800"/>
                <a:t>                </a:t>
              </a:r>
            </a:p>
          </p:txBody>
        </p:sp>
        <p:sp>
          <p:nvSpPr>
            <p:cNvPr id="27705" name="Line 137"/>
            <p:cNvSpPr>
              <a:spLocks noChangeShapeType="1"/>
            </p:cNvSpPr>
            <p:nvPr/>
          </p:nvSpPr>
          <p:spPr bwMode="auto">
            <a:xfrm rot="-5400000">
              <a:off x="2417" y="3499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06" name="Line 163"/>
            <p:cNvSpPr>
              <a:spLocks noChangeShapeType="1"/>
            </p:cNvSpPr>
            <p:nvPr/>
          </p:nvSpPr>
          <p:spPr bwMode="auto">
            <a:xfrm rot="-5400000">
              <a:off x="2417" y="3833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07" name="Text Box 164"/>
            <p:cNvSpPr txBox="1">
              <a:spLocks noChangeArrowheads="1"/>
            </p:cNvSpPr>
            <p:nvPr/>
          </p:nvSpPr>
          <p:spPr bwMode="auto">
            <a:xfrm>
              <a:off x="2343" y="3174"/>
              <a:ext cx="2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/>
                <a:t>H</a:t>
              </a:r>
            </a:p>
          </p:txBody>
        </p:sp>
        <p:sp>
          <p:nvSpPr>
            <p:cNvPr id="27708" name="Text Box 165"/>
            <p:cNvSpPr txBox="1">
              <a:spLocks noChangeArrowheads="1"/>
            </p:cNvSpPr>
            <p:nvPr/>
          </p:nvSpPr>
          <p:spPr bwMode="auto">
            <a:xfrm>
              <a:off x="2343" y="3826"/>
              <a:ext cx="2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/>
                <a:t>H</a:t>
              </a:r>
            </a:p>
          </p:txBody>
        </p:sp>
        <p:sp>
          <p:nvSpPr>
            <p:cNvPr id="27709" name="Line 167"/>
            <p:cNvSpPr>
              <a:spLocks noChangeShapeType="1"/>
            </p:cNvSpPr>
            <p:nvPr/>
          </p:nvSpPr>
          <p:spPr bwMode="auto">
            <a:xfrm rot="10800000">
              <a:off x="2265" y="3662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10" name="Line 168"/>
            <p:cNvSpPr>
              <a:spLocks noChangeShapeType="1"/>
            </p:cNvSpPr>
            <p:nvPr/>
          </p:nvSpPr>
          <p:spPr bwMode="auto">
            <a:xfrm rot="10800000">
              <a:off x="2557" y="3662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280025" y="1954213"/>
            <a:ext cx="2435225" cy="2451100"/>
            <a:chOff x="3326" y="1231"/>
            <a:chExt cx="1534" cy="1544"/>
          </a:xfrm>
        </p:grpSpPr>
        <p:grpSp>
          <p:nvGrpSpPr>
            <p:cNvPr id="27695" name="Group 228"/>
            <p:cNvGrpSpPr>
              <a:grpSpLocks/>
            </p:cNvGrpSpPr>
            <p:nvPr/>
          </p:nvGrpSpPr>
          <p:grpSpPr bwMode="auto">
            <a:xfrm>
              <a:off x="3326" y="1313"/>
              <a:ext cx="1461" cy="1462"/>
              <a:chOff x="3326" y="1313"/>
              <a:chExt cx="1461" cy="1462"/>
            </a:xfrm>
          </p:grpSpPr>
          <p:sp>
            <p:nvSpPr>
              <p:cNvPr id="27699" name="Oval 155"/>
              <p:cNvSpPr>
                <a:spLocks noChangeAspect="1" noChangeArrowheads="1"/>
              </p:cNvSpPr>
              <p:nvPr/>
            </p:nvSpPr>
            <p:spPr bwMode="auto">
              <a:xfrm>
                <a:off x="3866" y="1784"/>
                <a:ext cx="452" cy="4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0" name="Oval 156"/>
              <p:cNvSpPr>
                <a:spLocks noChangeAspect="1" noChangeArrowheads="1"/>
              </p:cNvSpPr>
              <p:nvPr/>
            </p:nvSpPr>
            <p:spPr bwMode="auto">
              <a:xfrm>
                <a:off x="3398" y="1313"/>
                <a:ext cx="1389" cy="1389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701" name="AutoShape 160"/>
              <p:cNvSpPr>
                <a:spLocks noChangeAspect="1" noChangeArrowheads="1"/>
              </p:cNvSpPr>
              <p:nvPr/>
            </p:nvSpPr>
            <p:spPr bwMode="auto">
              <a:xfrm rot="-8100000">
                <a:off x="4133" y="2587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02" name="AutoShape 161"/>
              <p:cNvSpPr>
                <a:spLocks noChangeAspect="1" noChangeArrowheads="1"/>
              </p:cNvSpPr>
              <p:nvPr/>
            </p:nvSpPr>
            <p:spPr bwMode="auto">
              <a:xfrm rot="-2700000">
                <a:off x="3326" y="2064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96" name="Text Box 159"/>
            <p:cNvSpPr txBox="1">
              <a:spLocks noChangeArrowheads="1"/>
            </p:cNvSpPr>
            <p:nvPr/>
          </p:nvSpPr>
          <p:spPr bwMode="auto">
            <a:xfrm>
              <a:off x="3921" y="1846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C</a:t>
              </a:r>
            </a:p>
          </p:txBody>
        </p:sp>
        <p:sp>
          <p:nvSpPr>
            <p:cNvPr id="27697" name="AutoShape 158"/>
            <p:cNvSpPr>
              <a:spLocks noChangeAspect="1" noChangeArrowheads="1"/>
            </p:cNvSpPr>
            <p:nvPr/>
          </p:nvSpPr>
          <p:spPr bwMode="auto">
            <a:xfrm rot="2700000">
              <a:off x="3845" y="1231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98" name="AutoShape 162"/>
            <p:cNvSpPr>
              <a:spLocks noChangeAspect="1" noChangeArrowheads="1"/>
            </p:cNvSpPr>
            <p:nvPr/>
          </p:nvSpPr>
          <p:spPr bwMode="auto">
            <a:xfrm rot="8100000">
              <a:off x="4672" y="1748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09"/>
          <p:cNvGrpSpPr>
            <a:grpSpLocks/>
          </p:cNvGrpSpPr>
          <p:nvPr/>
        </p:nvGrpSpPr>
        <p:grpSpPr bwMode="auto">
          <a:xfrm flipV="1">
            <a:off x="7442200" y="2430463"/>
            <a:ext cx="1514475" cy="1439862"/>
            <a:chOff x="4688" y="1531"/>
            <a:chExt cx="954" cy="907"/>
          </a:xfrm>
        </p:grpSpPr>
        <p:sp>
          <p:nvSpPr>
            <p:cNvPr id="27691" name="Oval 210"/>
            <p:cNvSpPr>
              <a:spLocks noChangeAspect="1" noChangeArrowheads="1"/>
            </p:cNvSpPr>
            <p:nvPr/>
          </p:nvSpPr>
          <p:spPr bwMode="auto">
            <a:xfrm flipH="1">
              <a:off x="4735" y="1531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27692" name="Oval 211"/>
            <p:cNvSpPr>
              <a:spLocks noChangeAspect="1" noChangeArrowheads="1"/>
            </p:cNvSpPr>
            <p:nvPr/>
          </p:nvSpPr>
          <p:spPr bwMode="auto">
            <a:xfrm flipH="1">
              <a:off x="4962" y="1758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212"/>
            <p:cNvSpPr>
              <a:spLocks noChangeAspect="1" noChangeArrowheads="1"/>
            </p:cNvSpPr>
            <p:nvPr/>
          </p:nvSpPr>
          <p:spPr bwMode="auto">
            <a:xfrm flipH="1">
              <a:off x="4688" y="1773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Text Box 213"/>
            <p:cNvSpPr txBox="1">
              <a:spLocks noChangeArrowheads="1"/>
            </p:cNvSpPr>
            <p:nvPr/>
          </p:nvSpPr>
          <p:spPr bwMode="auto">
            <a:xfrm flipH="1">
              <a:off x="4997" y="1817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  <p:grpSp>
        <p:nvGrpSpPr>
          <p:cNvPr id="9" name="Group 214"/>
          <p:cNvGrpSpPr>
            <a:grpSpLocks/>
          </p:cNvGrpSpPr>
          <p:nvPr/>
        </p:nvGrpSpPr>
        <p:grpSpPr bwMode="auto">
          <a:xfrm>
            <a:off x="5776913" y="4154488"/>
            <a:ext cx="1439862" cy="1512887"/>
            <a:chOff x="3639" y="2617"/>
            <a:chExt cx="907" cy="953"/>
          </a:xfrm>
        </p:grpSpPr>
        <p:sp>
          <p:nvSpPr>
            <p:cNvPr id="27686" name="Oval 215"/>
            <p:cNvSpPr>
              <a:spLocks noChangeAspect="1" noChangeArrowheads="1"/>
            </p:cNvSpPr>
            <p:nvPr/>
          </p:nvSpPr>
          <p:spPr bwMode="auto">
            <a:xfrm rot="-5400000">
              <a:off x="3866" y="2890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87" name="Group 216"/>
            <p:cNvGrpSpPr>
              <a:grpSpLocks/>
            </p:cNvGrpSpPr>
            <p:nvPr/>
          </p:nvGrpSpPr>
          <p:grpSpPr bwMode="auto">
            <a:xfrm>
              <a:off x="3639" y="2617"/>
              <a:ext cx="907" cy="953"/>
              <a:chOff x="3639" y="2617"/>
              <a:chExt cx="907" cy="953"/>
            </a:xfrm>
          </p:grpSpPr>
          <p:sp>
            <p:nvSpPr>
              <p:cNvPr id="27688" name="Oval 217"/>
              <p:cNvSpPr>
                <a:spLocks noChangeAspect="1" noChangeArrowheads="1"/>
              </p:cNvSpPr>
              <p:nvPr/>
            </p:nvSpPr>
            <p:spPr bwMode="auto">
              <a:xfrm rot="-5400000">
                <a:off x="3639" y="2663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89" name="Text Box 218"/>
              <p:cNvSpPr txBox="1">
                <a:spLocks noChangeArrowheads="1"/>
              </p:cNvSpPr>
              <p:nvPr/>
            </p:nvSpPr>
            <p:spPr bwMode="auto">
              <a:xfrm>
                <a:off x="3903" y="2950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</a:t>
                </a:r>
              </a:p>
            </p:txBody>
          </p:sp>
          <p:sp>
            <p:nvSpPr>
              <p:cNvPr id="27690" name="Oval 219"/>
              <p:cNvSpPr>
                <a:spLocks noChangeAspect="1" noChangeArrowheads="1"/>
              </p:cNvSpPr>
              <p:nvPr/>
            </p:nvSpPr>
            <p:spPr bwMode="auto">
              <a:xfrm rot="-5400000">
                <a:off x="3881" y="2617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203"/>
          <p:cNvGrpSpPr>
            <a:grpSpLocks/>
          </p:cNvGrpSpPr>
          <p:nvPr/>
        </p:nvGrpSpPr>
        <p:grpSpPr bwMode="auto">
          <a:xfrm>
            <a:off x="4032250" y="2430463"/>
            <a:ext cx="1514475" cy="1439862"/>
            <a:chOff x="2540" y="1531"/>
            <a:chExt cx="954" cy="907"/>
          </a:xfrm>
        </p:grpSpPr>
        <p:sp>
          <p:nvSpPr>
            <p:cNvPr id="27681" name="Oval 204"/>
            <p:cNvSpPr>
              <a:spLocks noChangeAspect="1" noChangeArrowheads="1"/>
            </p:cNvSpPr>
            <p:nvPr/>
          </p:nvSpPr>
          <p:spPr bwMode="auto">
            <a:xfrm>
              <a:off x="2767" y="1758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82" name="Group 205"/>
            <p:cNvGrpSpPr>
              <a:grpSpLocks/>
            </p:cNvGrpSpPr>
            <p:nvPr/>
          </p:nvGrpSpPr>
          <p:grpSpPr bwMode="auto">
            <a:xfrm>
              <a:off x="2540" y="1531"/>
              <a:ext cx="954" cy="907"/>
              <a:chOff x="2540" y="1531"/>
              <a:chExt cx="954" cy="907"/>
            </a:xfrm>
          </p:grpSpPr>
          <p:sp>
            <p:nvSpPr>
              <p:cNvPr id="27683" name="Oval 206"/>
              <p:cNvSpPr>
                <a:spLocks noChangeAspect="1" noChangeArrowheads="1"/>
              </p:cNvSpPr>
              <p:nvPr/>
            </p:nvSpPr>
            <p:spPr bwMode="auto">
              <a:xfrm>
                <a:off x="2540" y="1531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84" name="Oval 207"/>
              <p:cNvSpPr>
                <a:spLocks noChangeAspect="1" noChangeArrowheads="1"/>
              </p:cNvSpPr>
              <p:nvPr/>
            </p:nvSpPr>
            <p:spPr bwMode="auto">
              <a:xfrm>
                <a:off x="3344" y="1773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5" name="Text Box 208"/>
              <p:cNvSpPr txBox="1">
                <a:spLocks noChangeArrowheads="1"/>
              </p:cNvSpPr>
              <p:nvPr/>
            </p:nvSpPr>
            <p:spPr bwMode="auto">
              <a:xfrm>
                <a:off x="2801" y="181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</a:t>
                </a:r>
              </a:p>
            </p:txBody>
          </p:sp>
        </p:grpSp>
      </p:grpSp>
      <p:grpSp>
        <p:nvGrpSpPr>
          <p:cNvPr id="13" name="Group 220"/>
          <p:cNvGrpSpPr>
            <a:grpSpLocks/>
          </p:cNvGrpSpPr>
          <p:nvPr/>
        </p:nvGrpSpPr>
        <p:grpSpPr bwMode="auto">
          <a:xfrm flipH="1" flipV="1">
            <a:off x="5776913" y="714375"/>
            <a:ext cx="1439862" cy="1512888"/>
            <a:chOff x="3639" y="2617"/>
            <a:chExt cx="907" cy="953"/>
          </a:xfrm>
        </p:grpSpPr>
        <p:sp>
          <p:nvSpPr>
            <p:cNvPr id="27676" name="Oval 221"/>
            <p:cNvSpPr>
              <a:spLocks noChangeAspect="1" noChangeArrowheads="1"/>
            </p:cNvSpPr>
            <p:nvPr/>
          </p:nvSpPr>
          <p:spPr bwMode="auto">
            <a:xfrm rot="-5400000">
              <a:off x="3866" y="2890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77" name="Group 222"/>
            <p:cNvGrpSpPr>
              <a:grpSpLocks/>
            </p:cNvGrpSpPr>
            <p:nvPr/>
          </p:nvGrpSpPr>
          <p:grpSpPr bwMode="auto">
            <a:xfrm>
              <a:off x="3639" y="2617"/>
              <a:ext cx="907" cy="953"/>
              <a:chOff x="3639" y="2617"/>
              <a:chExt cx="907" cy="953"/>
            </a:xfrm>
          </p:grpSpPr>
          <p:sp>
            <p:nvSpPr>
              <p:cNvPr id="27678" name="Oval 223"/>
              <p:cNvSpPr>
                <a:spLocks noChangeAspect="1" noChangeArrowheads="1"/>
              </p:cNvSpPr>
              <p:nvPr/>
            </p:nvSpPr>
            <p:spPr bwMode="auto">
              <a:xfrm rot="-5400000">
                <a:off x="3639" y="2663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79" name="Text Box 224"/>
              <p:cNvSpPr txBox="1">
                <a:spLocks noChangeArrowheads="1"/>
              </p:cNvSpPr>
              <p:nvPr/>
            </p:nvSpPr>
            <p:spPr bwMode="auto">
              <a:xfrm>
                <a:off x="3903" y="2950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</a:t>
                </a:r>
              </a:p>
            </p:txBody>
          </p:sp>
          <p:sp>
            <p:nvSpPr>
              <p:cNvPr id="27680" name="Oval 225"/>
              <p:cNvSpPr>
                <a:spLocks noChangeAspect="1" noChangeArrowheads="1"/>
              </p:cNvSpPr>
              <p:nvPr/>
            </p:nvSpPr>
            <p:spPr bwMode="auto">
              <a:xfrm rot="-5400000">
                <a:off x="3881" y="2617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91" grpId="0" autoUpdateAnimBg="0"/>
      <p:bldP spid="66692" grpId="0" autoUpdateAnimBg="0"/>
      <p:bldP spid="666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More covalent bonding diagrams</a:t>
            </a:r>
          </a:p>
        </p:txBody>
      </p:sp>
      <p:sp>
        <p:nvSpPr>
          <p:cNvPr id="71708" name="Oval 28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76" name="Rectangle 29"/>
          <p:cNvSpPr>
            <a:spLocks noChangeArrowheads="1"/>
          </p:cNvSpPr>
          <p:nvPr/>
        </p:nvSpPr>
        <p:spPr bwMode="auto">
          <a:xfrm>
            <a:off x="568325" y="712788"/>
            <a:ext cx="614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Draw a line diagram to show the bonding in: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857250" y="1549400"/>
            <a:ext cx="276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/>
              <a:t>1.</a:t>
            </a:r>
            <a:r>
              <a:rPr lang="en-GB" b="0"/>
              <a:t> hydrogen sulfide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868363" y="4902200"/>
            <a:ext cx="240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/>
              <a:t>3.</a:t>
            </a:r>
            <a:r>
              <a:rPr lang="en-GB" b="0"/>
              <a:t> ethane (C</a:t>
            </a:r>
            <a:r>
              <a:rPr lang="en-GB" b="0" baseline="-25000"/>
              <a:t>2</a:t>
            </a:r>
            <a:r>
              <a:rPr lang="en-GB" b="0"/>
              <a:t>H</a:t>
            </a:r>
            <a:r>
              <a:rPr lang="en-GB" b="0" baseline="-25000"/>
              <a:t>6</a:t>
            </a:r>
            <a:r>
              <a:rPr lang="en-GB" b="0"/>
              <a:t>)</a:t>
            </a: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895350" y="2798763"/>
            <a:ext cx="250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/>
              <a:t>2.</a:t>
            </a:r>
            <a:r>
              <a:rPr lang="en-GB" b="0"/>
              <a:t> carbon dioxide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4760913" y="2740025"/>
            <a:ext cx="2487612" cy="576263"/>
            <a:chOff x="2999" y="1726"/>
            <a:chExt cx="1567" cy="363"/>
          </a:xfrm>
        </p:grpSpPr>
        <p:sp>
          <p:nvSpPr>
            <p:cNvPr id="28704" name="Oval 48"/>
            <p:cNvSpPr>
              <a:spLocks noChangeAspect="1" noChangeArrowheads="1"/>
            </p:cNvSpPr>
            <p:nvPr/>
          </p:nvSpPr>
          <p:spPr bwMode="auto">
            <a:xfrm>
              <a:off x="4203" y="172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sp>
          <p:nvSpPr>
            <p:cNvPr id="28705" name="Oval 51"/>
            <p:cNvSpPr>
              <a:spLocks noChangeAspect="1" noChangeArrowheads="1"/>
            </p:cNvSpPr>
            <p:nvPr/>
          </p:nvSpPr>
          <p:spPr bwMode="auto">
            <a:xfrm>
              <a:off x="2999" y="172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sp>
          <p:nvSpPr>
            <p:cNvPr id="28706" name="Oval 59"/>
            <p:cNvSpPr>
              <a:spLocks noChangeAspect="1" noChangeArrowheads="1"/>
            </p:cNvSpPr>
            <p:nvPr/>
          </p:nvSpPr>
          <p:spPr bwMode="auto">
            <a:xfrm>
              <a:off x="3601" y="172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C6C6C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C</a:t>
              </a:r>
              <a:endParaRPr lang="en-GB" sz="2800" baseline="30000"/>
            </a:p>
          </p:txBody>
        </p:sp>
        <p:grpSp>
          <p:nvGrpSpPr>
            <p:cNvPr id="28707" name="Group 111"/>
            <p:cNvGrpSpPr>
              <a:grpSpLocks/>
            </p:cNvGrpSpPr>
            <p:nvPr/>
          </p:nvGrpSpPr>
          <p:grpSpPr bwMode="auto">
            <a:xfrm>
              <a:off x="3383" y="1875"/>
              <a:ext cx="197" cy="65"/>
              <a:chOff x="3348" y="1542"/>
              <a:chExt cx="197" cy="65"/>
            </a:xfrm>
          </p:grpSpPr>
          <p:sp>
            <p:nvSpPr>
              <p:cNvPr id="28711" name="Line 109"/>
              <p:cNvSpPr>
                <a:spLocks noChangeShapeType="1"/>
              </p:cNvSpPr>
              <p:nvPr/>
            </p:nvSpPr>
            <p:spPr bwMode="auto">
              <a:xfrm>
                <a:off x="3348" y="1607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12" name="Line 110"/>
              <p:cNvSpPr>
                <a:spLocks noChangeShapeType="1"/>
              </p:cNvSpPr>
              <p:nvPr/>
            </p:nvSpPr>
            <p:spPr bwMode="auto">
              <a:xfrm>
                <a:off x="3348" y="1542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708" name="Group 112"/>
            <p:cNvGrpSpPr>
              <a:grpSpLocks/>
            </p:cNvGrpSpPr>
            <p:nvPr/>
          </p:nvGrpSpPr>
          <p:grpSpPr bwMode="auto">
            <a:xfrm>
              <a:off x="3981" y="1875"/>
              <a:ext cx="197" cy="65"/>
              <a:chOff x="3348" y="1542"/>
              <a:chExt cx="197" cy="65"/>
            </a:xfrm>
          </p:grpSpPr>
          <p:sp>
            <p:nvSpPr>
              <p:cNvPr id="28709" name="Line 113"/>
              <p:cNvSpPr>
                <a:spLocks noChangeShapeType="1"/>
              </p:cNvSpPr>
              <p:nvPr/>
            </p:nvSpPr>
            <p:spPr bwMode="auto">
              <a:xfrm>
                <a:off x="3348" y="1607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10" name="Line 114"/>
              <p:cNvSpPr>
                <a:spLocks noChangeShapeType="1"/>
              </p:cNvSpPr>
              <p:nvPr/>
            </p:nvSpPr>
            <p:spPr bwMode="auto">
              <a:xfrm>
                <a:off x="3348" y="1542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4760913" y="1489075"/>
            <a:ext cx="2487612" cy="577850"/>
            <a:chOff x="2999" y="938"/>
            <a:chExt cx="1567" cy="364"/>
          </a:xfrm>
        </p:grpSpPr>
        <p:sp>
          <p:nvSpPr>
            <p:cNvPr id="28698" name="Oval 50"/>
            <p:cNvSpPr>
              <a:spLocks noChangeAspect="1" noChangeArrowheads="1"/>
            </p:cNvSpPr>
            <p:nvPr/>
          </p:nvSpPr>
          <p:spPr bwMode="auto">
            <a:xfrm>
              <a:off x="4203" y="939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99" name="Oval 47"/>
            <p:cNvSpPr>
              <a:spLocks noChangeAspect="1" noChangeArrowheads="1"/>
            </p:cNvSpPr>
            <p:nvPr/>
          </p:nvSpPr>
          <p:spPr bwMode="auto">
            <a:xfrm>
              <a:off x="2999" y="939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700" name="Oval 61"/>
            <p:cNvSpPr>
              <a:spLocks noChangeAspect="1" noChangeArrowheads="1"/>
            </p:cNvSpPr>
            <p:nvPr/>
          </p:nvSpPr>
          <p:spPr bwMode="auto">
            <a:xfrm>
              <a:off x="3601" y="938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4C6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S</a:t>
              </a:r>
              <a:endParaRPr lang="en-GB" sz="2800" baseline="30000"/>
            </a:p>
          </p:txBody>
        </p:sp>
        <p:sp>
          <p:nvSpPr>
            <p:cNvPr id="28701" name="Oval 67"/>
            <p:cNvSpPr>
              <a:spLocks noChangeAspect="1" noChangeArrowheads="1"/>
            </p:cNvSpPr>
            <p:nvPr/>
          </p:nvSpPr>
          <p:spPr bwMode="auto">
            <a:xfrm flipH="1">
              <a:off x="3601" y="938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4C6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S</a:t>
              </a:r>
              <a:endParaRPr lang="en-GB" sz="2800" baseline="30000"/>
            </a:p>
          </p:txBody>
        </p:sp>
        <p:sp>
          <p:nvSpPr>
            <p:cNvPr id="28702" name="Line 121"/>
            <p:cNvSpPr>
              <a:spLocks noChangeShapeType="1"/>
            </p:cNvSpPr>
            <p:nvPr/>
          </p:nvSpPr>
          <p:spPr bwMode="auto">
            <a:xfrm>
              <a:off x="3384" y="1122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3" name="Line 126"/>
            <p:cNvSpPr>
              <a:spLocks noChangeShapeType="1"/>
            </p:cNvSpPr>
            <p:nvPr/>
          </p:nvSpPr>
          <p:spPr bwMode="auto">
            <a:xfrm>
              <a:off x="3988" y="1120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35"/>
          <p:cNvGrpSpPr>
            <a:grpSpLocks/>
          </p:cNvGrpSpPr>
          <p:nvPr/>
        </p:nvGrpSpPr>
        <p:grpSpPr bwMode="auto">
          <a:xfrm>
            <a:off x="4283075" y="3889375"/>
            <a:ext cx="3443288" cy="2484438"/>
            <a:chOff x="2698" y="2450"/>
            <a:chExt cx="2169" cy="1565"/>
          </a:xfrm>
        </p:grpSpPr>
        <p:sp>
          <p:nvSpPr>
            <p:cNvPr id="28683" name="Oval 52"/>
            <p:cNvSpPr>
              <a:spLocks noChangeAspect="1" noChangeArrowheads="1"/>
            </p:cNvSpPr>
            <p:nvPr/>
          </p:nvSpPr>
          <p:spPr bwMode="auto">
            <a:xfrm>
              <a:off x="3300" y="3652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84" name="Oval 53"/>
            <p:cNvSpPr>
              <a:spLocks noChangeAspect="1" noChangeArrowheads="1"/>
            </p:cNvSpPr>
            <p:nvPr/>
          </p:nvSpPr>
          <p:spPr bwMode="auto">
            <a:xfrm>
              <a:off x="3902" y="3652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85" name="Oval 54"/>
            <p:cNvSpPr>
              <a:spLocks noChangeAspect="1" noChangeArrowheads="1"/>
            </p:cNvSpPr>
            <p:nvPr/>
          </p:nvSpPr>
          <p:spPr bwMode="auto">
            <a:xfrm>
              <a:off x="2698" y="3051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86" name="Oval 57"/>
            <p:cNvSpPr>
              <a:spLocks noChangeAspect="1" noChangeArrowheads="1"/>
            </p:cNvSpPr>
            <p:nvPr/>
          </p:nvSpPr>
          <p:spPr bwMode="auto">
            <a:xfrm>
              <a:off x="3300" y="2450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87" name="Oval 49"/>
            <p:cNvSpPr>
              <a:spLocks noChangeAspect="1" noChangeArrowheads="1"/>
            </p:cNvSpPr>
            <p:nvPr/>
          </p:nvSpPr>
          <p:spPr bwMode="auto">
            <a:xfrm>
              <a:off x="3902" y="3051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C6C6C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C</a:t>
              </a:r>
              <a:endParaRPr lang="en-GB" sz="2800" baseline="30000"/>
            </a:p>
          </p:txBody>
        </p:sp>
        <p:sp>
          <p:nvSpPr>
            <p:cNvPr id="28688" name="Oval 55"/>
            <p:cNvSpPr>
              <a:spLocks noChangeAspect="1" noChangeArrowheads="1"/>
            </p:cNvSpPr>
            <p:nvPr/>
          </p:nvSpPr>
          <p:spPr bwMode="auto">
            <a:xfrm>
              <a:off x="4504" y="3051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89" name="Oval 58"/>
            <p:cNvSpPr>
              <a:spLocks noChangeAspect="1" noChangeArrowheads="1"/>
            </p:cNvSpPr>
            <p:nvPr/>
          </p:nvSpPr>
          <p:spPr bwMode="auto">
            <a:xfrm>
              <a:off x="3300" y="3051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C6C6C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C</a:t>
              </a:r>
              <a:endParaRPr lang="en-GB" sz="2800" baseline="30000"/>
            </a:p>
          </p:txBody>
        </p:sp>
        <p:sp>
          <p:nvSpPr>
            <p:cNvPr id="28690" name="Oval 56"/>
            <p:cNvSpPr>
              <a:spLocks noChangeAspect="1" noChangeArrowheads="1"/>
            </p:cNvSpPr>
            <p:nvPr/>
          </p:nvSpPr>
          <p:spPr bwMode="auto">
            <a:xfrm>
              <a:off x="3902" y="2450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28691" name="Line 128"/>
            <p:cNvSpPr>
              <a:spLocks noChangeShapeType="1"/>
            </p:cNvSpPr>
            <p:nvPr/>
          </p:nvSpPr>
          <p:spPr bwMode="auto">
            <a:xfrm>
              <a:off x="3687" y="3234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2" name="Line 129"/>
            <p:cNvSpPr>
              <a:spLocks noChangeShapeType="1"/>
            </p:cNvSpPr>
            <p:nvPr/>
          </p:nvSpPr>
          <p:spPr bwMode="auto">
            <a:xfrm>
              <a:off x="3085" y="3234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3" name="Line 130"/>
            <p:cNvSpPr>
              <a:spLocks noChangeShapeType="1"/>
            </p:cNvSpPr>
            <p:nvPr/>
          </p:nvSpPr>
          <p:spPr bwMode="auto">
            <a:xfrm>
              <a:off x="4289" y="3234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4" name="Line 131"/>
            <p:cNvSpPr>
              <a:spLocks noChangeShapeType="1"/>
            </p:cNvSpPr>
            <p:nvPr/>
          </p:nvSpPr>
          <p:spPr bwMode="auto">
            <a:xfrm rot="5400000">
              <a:off x="3987" y="2934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5" name="Line 132"/>
            <p:cNvSpPr>
              <a:spLocks noChangeShapeType="1"/>
            </p:cNvSpPr>
            <p:nvPr/>
          </p:nvSpPr>
          <p:spPr bwMode="auto">
            <a:xfrm rot="5400000">
              <a:off x="3385" y="2932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6" name="Line 133"/>
            <p:cNvSpPr>
              <a:spLocks noChangeShapeType="1"/>
            </p:cNvSpPr>
            <p:nvPr/>
          </p:nvSpPr>
          <p:spPr bwMode="auto">
            <a:xfrm rot="5400000">
              <a:off x="3385" y="3534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7" name="Line 134"/>
            <p:cNvSpPr>
              <a:spLocks noChangeShapeType="1"/>
            </p:cNvSpPr>
            <p:nvPr/>
          </p:nvSpPr>
          <p:spPr bwMode="auto">
            <a:xfrm rot="5400000">
              <a:off x="3987" y="3534"/>
              <a:ext cx="197" cy="0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3" grpId="0"/>
      <p:bldP spid="71714" grpId="0"/>
      <p:bldP spid="717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True or false?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28575" algn="ctr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4"/>
          <p:cNvSpPr>
            <a:spLocks noChangeArrowheads="1"/>
          </p:cNvSpPr>
          <p:nvPr/>
        </p:nvSpPr>
        <p:spPr bwMode="auto">
          <a:xfrm>
            <a:off x="2582863" y="409575"/>
            <a:ext cx="4235450" cy="647700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3200">
                <a:solidFill>
                  <a:schemeClr val="bg1"/>
                </a:solidFill>
              </a:rPr>
              <a:t>Covalent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Simple covalent structures</a:t>
            </a:r>
          </a:p>
        </p:txBody>
      </p:sp>
      <p:sp>
        <p:nvSpPr>
          <p:cNvPr id="196625" name="Oval 17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568325" y="712788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Atoms that join together by covalent bonding can form different types of covalent structure.</a:t>
            </a:r>
          </a:p>
        </p:txBody>
      </p:sp>
      <p:sp>
        <p:nvSpPr>
          <p:cNvPr id="196689" name="Rectangle 81"/>
          <p:cNvSpPr>
            <a:spLocks noChangeArrowheads="1"/>
          </p:cNvSpPr>
          <p:nvPr/>
        </p:nvSpPr>
        <p:spPr bwMode="auto">
          <a:xfrm>
            <a:off x="568325" y="1636713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Oxygen, water and carbon dioxide are molecules. They have a </a:t>
            </a:r>
            <a:r>
              <a:rPr lang="en-GB"/>
              <a:t>simple structure</a:t>
            </a:r>
            <a:r>
              <a:rPr lang="en-GB" b="0"/>
              <a:t> because they only contain a few atoms.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389688" y="3151188"/>
            <a:ext cx="2487612" cy="576262"/>
            <a:chOff x="2999" y="1726"/>
            <a:chExt cx="1567" cy="363"/>
          </a:xfrm>
        </p:grpSpPr>
        <p:sp>
          <p:nvSpPr>
            <p:cNvPr id="30740" name="Oval 84"/>
            <p:cNvSpPr>
              <a:spLocks noChangeAspect="1" noChangeArrowheads="1"/>
            </p:cNvSpPr>
            <p:nvPr/>
          </p:nvSpPr>
          <p:spPr bwMode="auto">
            <a:xfrm>
              <a:off x="4203" y="172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sp>
          <p:nvSpPr>
            <p:cNvPr id="30741" name="Oval 85"/>
            <p:cNvSpPr>
              <a:spLocks noChangeAspect="1" noChangeArrowheads="1"/>
            </p:cNvSpPr>
            <p:nvPr/>
          </p:nvSpPr>
          <p:spPr bwMode="auto">
            <a:xfrm>
              <a:off x="2999" y="172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sp>
          <p:nvSpPr>
            <p:cNvPr id="30742" name="Oval 86"/>
            <p:cNvSpPr>
              <a:spLocks noChangeAspect="1" noChangeArrowheads="1"/>
            </p:cNvSpPr>
            <p:nvPr/>
          </p:nvSpPr>
          <p:spPr bwMode="auto">
            <a:xfrm>
              <a:off x="3601" y="172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C6C6C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C</a:t>
              </a:r>
              <a:endParaRPr lang="en-GB" sz="2800" baseline="30000"/>
            </a:p>
          </p:txBody>
        </p:sp>
        <p:grpSp>
          <p:nvGrpSpPr>
            <p:cNvPr id="30743" name="Group 87"/>
            <p:cNvGrpSpPr>
              <a:grpSpLocks/>
            </p:cNvGrpSpPr>
            <p:nvPr/>
          </p:nvGrpSpPr>
          <p:grpSpPr bwMode="auto">
            <a:xfrm>
              <a:off x="3383" y="1875"/>
              <a:ext cx="197" cy="65"/>
              <a:chOff x="3348" y="1542"/>
              <a:chExt cx="197" cy="65"/>
            </a:xfrm>
          </p:grpSpPr>
          <p:sp>
            <p:nvSpPr>
              <p:cNvPr id="30747" name="Line 88"/>
              <p:cNvSpPr>
                <a:spLocks noChangeShapeType="1"/>
              </p:cNvSpPr>
              <p:nvPr/>
            </p:nvSpPr>
            <p:spPr bwMode="auto">
              <a:xfrm>
                <a:off x="3348" y="1607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48" name="Line 89"/>
              <p:cNvSpPr>
                <a:spLocks noChangeShapeType="1"/>
              </p:cNvSpPr>
              <p:nvPr/>
            </p:nvSpPr>
            <p:spPr bwMode="auto">
              <a:xfrm>
                <a:off x="3348" y="1542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744" name="Group 90"/>
            <p:cNvGrpSpPr>
              <a:grpSpLocks/>
            </p:cNvGrpSpPr>
            <p:nvPr/>
          </p:nvGrpSpPr>
          <p:grpSpPr bwMode="auto">
            <a:xfrm>
              <a:off x="3981" y="1875"/>
              <a:ext cx="197" cy="65"/>
              <a:chOff x="3348" y="1542"/>
              <a:chExt cx="197" cy="65"/>
            </a:xfrm>
          </p:grpSpPr>
          <p:sp>
            <p:nvSpPr>
              <p:cNvPr id="30745" name="Line 91"/>
              <p:cNvSpPr>
                <a:spLocks noChangeShapeType="1"/>
              </p:cNvSpPr>
              <p:nvPr/>
            </p:nvSpPr>
            <p:spPr bwMode="auto">
              <a:xfrm>
                <a:off x="3348" y="1607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46" name="Line 92"/>
              <p:cNvSpPr>
                <a:spLocks noChangeShapeType="1"/>
              </p:cNvSpPr>
              <p:nvPr/>
            </p:nvSpPr>
            <p:spPr bwMode="auto">
              <a:xfrm>
                <a:off x="3348" y="1542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98513" y="3151188"/>
            <a:ext cx="1562100" cy="576262"/>
            <a:chOff x="1896" y="1493"/>
            <a:chExt cx="984" cy="363"/>
          </a:xfrm>
        </p:grpSpPr>
        <p:sp>
          <p:nvSpPr>
            <p:cNvPr id="30735" name="Oval 94"/>
            <p:cNvSpPr>
              <a:spLocks noChangeAspect="1" noChangeArrowheads="1"/>
            </p:cNvSpPr>
            <p:nvPr/>
          </p:nvSpPr>
          <p:spPr bwMode="auto">
            <a:xfrm>
              <a:off x="2517" y="1493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sp>
          <p:nvSpPr>
            <p:cNvPr id="30736" name="Oval 95"/>
            <p:cNvSpPr>
              <a:spLocks noChangeAspect="1" noChangeArrowheads="1"/>
            </p:cNvSpPr>
            <p:nvPr/>
          </p:nvSpPr>
          <p:spPr bwMode="auto">
            <a:xfrm>
              <a:off x="1896" y="1493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grpSp>
          <p:nvGrpSpPr>
            <p:cNvPr id="30737" name="Group 97"/>
            <p:cNvGrpSpPr>
              <a:grpSpLocks/>
            </p:cNvGrpSpPr>
            <p:nvPr/>
          </p:nvGrpSpPr>
          <p:grpSpPr bwMode="auto">
            <a:xfrm>
              <a:off x="2280" y="1642"/>
              <a:ext cx="197" cy="65"/>
              <a:chOff x="3348" y="1542"/>
              <a:chExt cx="197" cy="65"/>
            </a:xfrm>
          </p:grpSpPr>
          <p:sp>
            <p:nvSpPr>
              <p:cNvPr id="30738" name="Line 98"/>
              <p:cNvSpPr>
                <a:spLocks noChangeShapeType="1"/>
              </p:cNvSpPr>
              <p:nvPr/>
            </p:nvSpPr>
            <p:spPr bwMode="auto">
              <a:xfrm>
                <a:off x="3348" y="1607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9" name="Line 99"/>
              <p:cNvSpPr>
                <a:spLocks noChangeShapeType="1"/>
              </p:cNvSpPr>
              <p:nvPr/>
            </p:nvSpPr>
            <p:spPr bwMode="auto">
              <a:xfrm>
                <a:off x="3348" y="1542"/>
                <a:ext cx="197" cy="0"/>
              </a:xfrm>
              <a:prstGeom prst="line">
                <a:avLst/>
              </a:prstGeom>
              <a:noFill/>
              <a:ln w="5715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3417888" y="2832100"/>
            <a:ext cx="1912937" cy="1214438"/>
            <a:chOff x="5461" y="1815"/>
            <a:chExt cx="1205" cy="765"/>
          </a:xfrm>
        </p:grpSpPr>
        <p:sp>
          <p:nvSpPr>
            <p:cNvPr id="30730" name="Oval 76"/>
            <p:cNvSpPr>
              <a:spLocks noChangeAspect="1" noChangeArrowheads="1"/>
            </p:cNvSpPr>
            <p:nvPr/>
          </p:nvSpPr>
          <p:spPr bwMode="auto">
            <a:xfrm>
              <a:off x="5461" y="2217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30731" name="Line 77"/>
            <p:cNvSpPr>
              <a:spLocks noChangeShapeType="1"/>
            </p:cNvSpPr>
            <p:nvPr/>
          </p:nvSpPr>
          <p:spPr bwMode="auto">
            <a:xfrm flipV="1">
              <a:off x="5789" y="2128"/>
              <a:ext cx="129" cy="139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32" name="Oval 104"/>
            <p:cNvSpPr>
              <a:spLocks noChangeAspect="1" noChangeArrowheads="1"/>
            </p:cNvSpPr>
            <p:nvPr/>
          </p:nvSpPr>
          <p:spPr bwMode="auto">
            <a:xfrm>
              <a:off x="5882" y="1815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O</a:t>
              </a:r>
            </a:p>
          </p:txBody>
        </p:sp>
        <p:sp>
          <p:nvSpPr>
            <p:cNvPr id="30733" name="Oval 106"/>
            <p:cNvSpPr>
              <a:spLocks noChangeAspect="1" noChangeArrowheads="1"/>
            </p:cNvSpPr>
            <p:nvPr/>
          </p:nvSpPr>
          <p:spPr bwMode="auto">
            <a:xfrm>
              <a:off x="6303" y="2217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H</a:t>
              </a:r>
              <a:endParaRPr lang="en-GB" sz="2800" baseline="30000"/>
            </a:p>
          </p:txBody>
        </p:sp>
        <p:sp>
          <p:nvSpPr>
            <p:cNvPr id="30734" name="Line 107"/>
            <p:cNvSpPr>
              <a:spLocks noChangeShapeType="1"/>
            </p:cNvSpPr>
            <p:nvPr/>
          </p:nvSpPr>
          <p:spPr bwMode="auto">
            <a:xfrm flipH="1" flipV="1">
              <a:off x="6210" y="2128"/>
              <a:ext cx="129" cy="139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6717" name="Rectangle 109"/>
          <p:cNvSpPr>
            <a:spLocks noChangeArrowheads="1"/>
          </p:cNvSpPr>
          <p:nvPr/>
        </p:nvSpPr>
        <p:spPr bwMode="auto">
          <a:xfrm>
            <a:off x="568325" y="4487863"/>
            <a:ext cx="8286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Most molecular substances are gas or liquid at room temperature. A few are solid and these are called </a:t>
            </a:r>
            <a:r>
              <a:rPr lang="en-GB">
                <a:solidFill>
                  <a:srgbClr val="FF6600"/>
                </a:solidFill>
              </a:rPr>
              <a:t>molecular solids</a:t>
            </a:r>
            <a:r>
              <a:rPr lang="en-GB" b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89" grpId="0"/>
      <p:bldP spid="1967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Molecular solids – iodine</a:t>
            </a:r>
          </a:p>
        </p:txBody>
      </p:sp>
      <p:sp>
        <p:nvSpPr>
          <p:cNvPr id="227332" name="Oval 4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68325" y="712788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Iodine is a molecular solid at room temperature.</a:t>
            </a:r>
          </a:p>
        </p:txBody>
      </p:sp>
      <p:sp>
        <p:nvSpPr>
          <p:cNvPr id="227770" name="Rectangle 442"/>
          <p:cNvSpPr>
            <a:spLocks noChangeArrowheads="1"/>
          </p:cNvSpPr>
          <p:nvPr/>
        </p:nvSpPr>
        <p:spPr bwMode="auto">
          <a:xfrm>
            <a:off x="568325" y="3128963"/>
            <a:ext cx="4032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Millions of iodine molecules are held together by weak forces of attraction to create a 3D molecular lattice.</a:t>
            </a:r>
          </a:p>
        </p:txBody>
      </p:sp>
      <p:sp>
        <p:nvSpPr>
          <p:cNvPr id="227771" name="Text Box 443"/>
          <p:cNvSpPr txBox="1">
            <a:spLocks noChangeArrowheads="1"/>
          </p:cNvSpPr>
          <p:nvPr/>
        </p:nvSpPr>
        <p:spPr bwMode="auto">
          <a:xfrm>
            <a:off x="568325" y="1620838"/>
            <a:ext cx="5670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/>
              <a:t>Two iodine atoms form a single covalent bond to become an iodine molecule.</a:t>
            </a: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6915150" y="1355725"/>
            <a:ext cx="1579563" cy="1352550"/>
            <a:chOff x="4236" y="854"/>
            <a:chExt cx="995" cy="852"/>
          </a:xfrm>
        </p:grpSpPr>
        <p:sp>
          <p:nvSpPr>
            <p:cNvPr id="32017" name="Line 577"/>
            <p:cNvSpPr>
              <a:spLocks noChangeShapeType="1"/>
            </p:cNvSpPr>
            <p:nvPr/>
          </p:nvSpPr>
          <p:spPr bwMode="auto">
            <a:xfrm flipH="1" flipV="1">
              <a:off x="4427" y="1054"/>
              <a:ext cx="587" cy="459"/>
            </a:xfrm>
            <a:prstGeom prst="line">
              <a:avLst/>
            </a:prstGeom>
            <a:noFill/>
            <a:ln w="5715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18" name="Oval 578"/>
            <p:cNvSpPr>
              <a:spLocks noChangeAspect="1" noChangeArrowheads="1"/>
            </p:cNvSpPr>
            <p:nvPr/>
          </p:nvSpPr>
          <p:spPr bwMode="auto">
            <a:xfrm>
              <a:off x="4236" y="854"/>
              <a:ext cx="407" cy="4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I</a:t>
              </a:r>
            </a:p>
          </p:txBody>
        </p:sp>
        <p:sp>
          <p:nvSpPr>
            <p:cNvPr id="32019" name="Oval 579"/>
            <p:cNvSpPr>
              <a:spLocks noChangeAspect="1" noChangeArrowheads="1"/>
            </p:cNvSpPr>
            <p:nvPr/>
          </p:nvSpPr>
          <p:spPr bwMode="auto">
            <a:xfrm>
              <a:off x="4824" y="1299"/>
              <a:ext cx="407" cy="4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800"/>
                <a:t>I</a:t>
              </a:r>
            </a:p>
          </p:txBody>
        </p:sp>
      </p:grpSp>
      <p:grpSp>
        <p:nvGrpSpPr>
          <p:cNvPr id="3" name="Group 1532"/>
          <p:cNvGrpSpPr>
            <a:grpSpLocks/>
          </p:cNvGrpSpPr>
          <p:nvPr/>
        </p:nvGrpSpPr>
        <p:grpSpPr bwMode="auto">
          <a:xfrm>
            <a:off x="5203825" y="3128963"/>
            <a:ext cx="3290888" cy="2998787"/>
            <a:chOff x="3047" y="1971"/>
            <a:chExt cx="2073" cy="1889"/>
          </a:xfrm>
        </p:grpSpPr>
        <p:grpSp>
          <p:nvGrpSpPr>
            <p:cNvPr id="31758" name="Group 1531"/>
            <p:cNvGrpSpPr>
              <a:grpSpLocks/>
            </p:cNvGrpSpPr>
            <p:nvPr/>
          </p:nvGrpSpPr>
          <p:grpSpPr bwMode="auto">
            <a:xfrm>
              <a:off x="3413" y="2304"/>
              <a:ext cx="1342" cy="1223"/>
              <a:chOff x="3413" y="2304"/>
              <a:chExt cx="1342" cy="1223"/>
            </a:xfrm>
          </p:grpSpPr>
          <p:grpSp>
            <p:nvGrpSpPr>
              <p:cNvPr id="31909" name="Group 1416"/>
              <p:cNvGrpSpPr>
                <a:grpSpLocks/>
              </p:cNvGrpSpPr>
              <p:nvPr/>
            </p:nvGrpSpPr>
            <p:grpSpPr bwMode="auto">
              <a:xfrm flipV="1">
                <a:off x="3413" y="3248"/>
                <a:ext cx="326" cy="279"/>
                <a:chOff x="3810" y="2140"/>
                <a:chExt cx="403" cy="345"/>
              </a:xfrm>
            </p:grpSpPr>
            <p:grpSp>
              <p:nvGrpSpPr>
                <p:cNvPr id="32009" name="Group 1417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2014" name="Line 14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15" name="Oval 1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2016" name="Oval 1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2010" name="Group 1421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2011" name="Line 14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12" name="Oval 1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2013" name="Oval 1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0" name="Group 1425"/>
              <p:cNvGrpSpPr>
                <a:grpSpLocks/>
              </p:cNvGrpSpPr>
              <p:nvPr/>
            </p:nvGrpSpPr>
            <p:grpSpPr bwMode="auto">
              <a:xfrm flipV="1">
                <a:off x="3413" y="2933"/>
                <a:ext cx="326" cy="279"/>
                <a:chOff x="3810" y="2140"/>
                <a:chExt cx="403" cy="345"/>
              </a:xfrm>
            </p:grpSpPr>
            <p:grpSp>
              <p:nvGrpSpPr>
                <p:cNvPr id="32001" name="Group 1426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2006" name="Line 14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07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2008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2002" name="Group 1430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2003" name="Line 14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04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2005" name="Oval 1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1" name="Group 1434"/>
              <p:cNvGrpSpPr>
                <a:grpSpLocks/>
              </p:cNvGrpSpPr>
              <p:nvPr/>
            </p:nvGrpSpPr>
            <p:grpSpPr bwMode="auto">
              <a:xfrm flipV="1">
                <a:off x="3413" y="2619"/>
                <a:ext cx="326" cy="279"/>
                <a:chOff x="3810" y="2140"/>
                <a:chExt cx="403" cy="345"/>
              </a:xfrm>
            </p:grpSpPr>
            <p:grpSp>
              <p:nvGrpSpPr>
                <p:cNvPr id="31993" name="Group 1435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98" name="Line 14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99" name="Oval 1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2000" name="Oval 1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94" name="Group 1439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95" name="Line 14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96" name="Oval 1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97" name="Oval 1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2" name="Group 1443"/>
              <p:cNvGrpSpPr>
                <a:grpSpLocks/>
              </p:cNvGrpSpPr>
              <p:nvPr/>
            </p:nvGrpSpPr>
            <p:grpSpPr bwMode="auto">
              <a:xfrm flipV="1">
                <a:off x="3413" y="2304"/>
                <a:ext cx="326" cy="279"/>
                <a:chOff x="3810" y="2140"/>
                <a:chExt cx="403" cy="345"/>
              </a:xfrm>
            </p:grpSpPr>
            <p:grpSp>
              <p:nvGrpSpPr>
                <p:cNvPr id="31985" name="Group 1444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90" name="Line 14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91" name="Oval 1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92" name="Oval 1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86" name="Group 1448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87" name="Line 14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88" name="Oval 1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89" name="Oval 1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3" name="Group 1452"/>
              <p:cNvGrpSpPr>
                <a:grpSpLocks/>
              </p:cNvGrpSpPr>
              <p:nvPr/>
            </p:nvGrpSpPr>
            <p:grpSpPr bwMode="auto">
              <a:xfrm flipV="1">
                <a:off x="4429" y="3248"/>
                <a:ext cx="326" cy="279"/>
                <a:chOff x="3810" y="2140"/>
                <a:chExt cx="403" cy="345"/>
              </a:xfrm>
            </p:grpSpPr>
            <p:grpSp>
              <p:nvGrpSpPr>
                <p:cNvPr id="31977" name="Group 1453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82" name="Line 14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83" name="Oval 1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84" name="Oval 1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78" name="Group 1457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79" name="Line 14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80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81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4" name="Group 1461"/>
              <p:cNvGrpSpPr>
                <a:grpSpLocks/>
              </p:cNvGrpSpPr>
              <p:nvPr/>
            </p:nvGrpSpPr>
            <p:grpSpPr bwMode="auto">
              <a:xfrm flipV="1">
                <a:off x="4429" y="2933"/>
                <a:ext cx="326" cy="279"/>
                <a:chOff x="3810" y="2140"/>
                <a:chExt cx="403" cy="345"/>
              </a:xfrm>
            </p:grpSpPr>
            <p:grpSp>
              <p:nvGrpSpPr>
                <p:cNvPr id="31969" name="Group 1462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74" name="Line 14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75" name="Oval 1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76" name="Oval 1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70" name="Group 1466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71" name="Line 14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72" name="Oval 1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73" name="Oval 1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5" name="Group 1470"/>
              <p:cNvGrpSpPr>
                <a:grpSpLocks/>
              </p:cNvGrpSpPr>
              <p:nvPr/>
            </p:nvGrpSpPr>
            <p:grpSpPr bwMode="auto">
              <a:xfrm flipV="1">
                <a:off x="4429" y="2619"/>
                <a:ext cx="326" cy="279"/>
                <a:chOff x="3810" y="2140"/>
                <a:chExt cx="403" cy="345"/>
              </a:xfrm>
            </p:grpSpPr>
            <p:grpSp>
              <p:nvGrpSpPr>
                <p:cNvPr id="31961" name="Group 1471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66" name="Line 14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67" name="Oval 1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68" name="Oval 1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62" name="Group 1475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63" name="Line 14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64" name="Oval 1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65" name="Oval 1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6" name="Group 1479"/>
              <p:cNvGrpSpPr>
                <a:grpSpLocks/>
              </p:cNvGrpSpPr>
              <p:nvPr/>
            </p:nvGrpSpPr>
            <p:grpSpPr bwMode="auto">
              <a:xfrm flipV="1">
                <a:off x="4429" y="2304"/>
                <a:ext cx="326" cy="279"/>
                <a:chOff x="3810" y="2140"/>
                <a:chExt cx="403" cy="345"/>
              </a:xfrm>
            </p:grpSpPr>
            <p:grpSp>
              <p:nvGrpSpPr>
                <p:cNvPr id="31953" name="Group 1480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58" name="Line 14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59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60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54" name="Group 1484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55" name="Line 14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56" name="Oval 1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57" name="Oval 1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7" name="Group 1488"/>
              <p:cNvGrpSpPr>
                <a:grpSpLocks/>
              </p:cNvGrpSpPr>
              <p:nvPr/>
            </p:nvGrpSpPr>
            <p:grpSpPr bwMode="auto">
              <a:xfrm flipH="1" flipV="1">
                <a:off x="3921" y="2304"/>
                <a:ext cx="326" cy="279"/>
                <a:chOff x="3810" y="2140"/>
                <a:chExt cx="403" cy="345"/>
              </a:xfrm>
            </p:grpSpPr>
            <p:grpSp>
              <p:nvGrpSpPr>
                <p:cNvPr id="31945" name="Group 1489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50" name="Line 14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51" name="Oval 1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52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46" name="Group 1493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47" name="Line 14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48" name="Oval 1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49" name="Oval 1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8" name="Group 1497"/>
              <p:cNvGrpSpPr>
                <a:grpSpLocks/>
              </p:cNvGrpSpPr>
              <p:nvPr/>
            </p:nvGrpSpPr>
            <p:grpSpPr bwMode="auto">
              <a:xfrm flipH="1" flipV="1">
                <a:off x="3921" y="2619"/>
                <a:ext cx="326" cy="279"/>
                <a:chOff x="3810" y="2140"/>
                <a:chExt cx="403" cy="345"/>
              </a:xfrm>
            </p:grpSpPr>
            <p:grpSp>
              <p:nvGrpSpPr>
                <p:cNvPr id="31937" name="Group 1498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42" name="Line 14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43" name="Oval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44" name="Oval 1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38" name="Group 1502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39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40" name="Oval 1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41" name="Oval 1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19" name="Group 1506"/>
              <p:cNvGrpSpPr>
                <a:grpSpLocks/>
              </p:cNvGrpSpPr>
              <p:nvPr/>
            </p:nvGrpSpPr>
            <p:grpSpPr bwMode="auto">
              <a:xfrm flipH="1" flipV="1">
                <a:off x="3921" y="2933"/>
                <a:ext cx="326" cy="279"/>
                <a:chOff x="3810" y="2140"/>
                <a:chExt cx="403" cy="345"/>
              </a:xfrm>
            </p:grpSpPr>
            <p:grpSp>
              <p:nvGrpSpPr>
                <p:cNvPr id="31929" name="Group 1507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34" name="Line 15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35" name="Oval 1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36" name="Oval 1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30" name="Group 1511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31" name="Line 15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32" name="Oval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33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920" name="Group 1515"/>
              <p:cNvGrpSpPr>
                <a:grpSpLocks/>
              </p:cNvGrpSpPr>
              <p:nvPr/>
            </p:nvGrpSpPr>
            <p:grpSpPr bwMode="auto">
              <a:xfrm flipH="1" flipV="1">
                <a:off x="3921" y="3248"/>
                <a:ext cx="326" cy="279"/>
                <a:chOff x="3810" y="2140"/>
                <a:chExt cx="403" cy="345"/>
              </a:xfrm>
            </p:grpSpPr>
            <p:grpSp>
              <p:nvGrpSpPr>
                <p:cNvPr id="31921" name="Group 1516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4236" y="854"/>
                  <a:chExt cx="995" cy="852"/>
                </a:xfrm>
              </p:grpSpPr>
              <p:sp>
                <p:nvSpPr>
                  <p:cNvPr id="31926" name="Line 15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27" name="Oval 1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28" name="Oval 15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922" name="Group 1520"/>
                <p:cNvGrpSpPr>
                  <a:grpSpLocks/>
                </p:cNvGrpSpPr>
                <p:nvPr/>
              </p:nvGrpSpPr>
              <p:grpSpPr bwMode="auto">
                <a:xfrm>
                  <a:off x="3810" y="2140"/>
                  <a:ext cx="403" cy="345"/>
                  <a:chOff x="3810" y="2140"/>
                  <a:chExt cx="403" cy="345"/>
                </a:xfrm>
              </p:grpSpPr>
              <p:sp>
                <p:nvSpPr>
                  <p:cNvPr id="31923" name="Line 15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6" y="2275"/>
                    <a:ext cx="107" cy="84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24" name="Oval 1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214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925" name="Oval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2320"/>
                    <a:ext cx="165" cy="165"/>
                  </a:xfrm>
                  <a:prstGeom prst="ellipse">
                    <a:avLst/>
                  </a:prstGeom>
                  <a:solidFill>
                    <a:schemeClr val="bg1">
                      <a:alpha val="34901"/>
                    </a:schemeClr>
                  </a:solidFill>
                  <a:ln w="9525">
                    <a:solidFill>
                      <a:srgbClr val="FFFFFF">
                        <a:alpha val="34901"/>
                      </a:srgbClr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</p:grpSp>
        <p:grpSp>
          <p:nvGrpSpPr>
            <p:cNvPr id="31759" name="Group 1196"/>
            <p:cNvGrpSpPr>
              <a:grpSpLocks/>
            </p:cNvGrpSpPr>
            <p:nvPr/>
          </p:nvGrpSpPr>
          <p:grpSpPr bwMode="auto">
            <a:xfrm flipV="1">
              <a:off x="3254" y="2160"/>
              <a:ext cx="1659" cy="1511"/>
              <a:chOff x="543" y="1997"/>
              <a:chExt cx="1659" cy="1511"/>
            </a:xfrm>
          </p:grpSpPr>
          <p:grpSp>
            <p:nvGrpSpPr>
              <p:cNvPr id="31812" name="Group 1029"/>
              <p:cNvGrpSpPr>
                <a:grpSpLocks/>
              </p:cNvGrpSpPr>
              <p:nvPr/>
            </p:nvGrpSpPr>
            <p:grpSpPr bwMode="auto">
              <a:xfrm>
                <a:off x="543" y="1997"/>
                <a:ext cx="403" cy="345"/>
                <a:chOff x="4236" y="854"/>
                <a:chExt cx="995" cy="852"/>
              </a:xfrm>
            </p:grpSpPr>
            <p:sp>
              <p:nvSpPr>
                <p:cNvPr id="31906" name="Line 1030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07" name="Oval 103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908" name="Oval 1032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3" name="Group 1033"/>
              <p:cNvGrpSpPr>
                <a:grpSpLocks/>
              </p:cNvGrpSpPr>
              <p:nvPr/>
            </p:nvGrpSpPr>
            <p:grpSpPr bwMode="auto">
              <a:xfrm>
                <a:off x="543" y="2774"/>
                <a:ext cx="403" cy="345"/>
                <a:chOff x="4236" y="854"/>
                <a:chExt cx="995" cy="852"/>
              </a:xfrm>
            </p:grpSpPr>
            <p:sp>
              <p:nvSpPr>
                <p:cNvPr id="31903" name="Line 1034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04" name="Oval 10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905" name="Oval 1036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4" name="Group 1037"/>
              <p:cNvGrpSpPr>
                <a:grpSpLocks/>
              </p:cNvGrpSpPr>
              <p:nvPr/>
            </p:nvGrpSpPr>
            <p:grpSpPr bwMode="auto">
              <a:xfrm>
                <a:off x="543" y="2386"/>
                <a:ext cx="403" cy="345"/>
                <a:chOff x="4236" y="854"/>
                <a:chExt cx="995" cy="852"/>
              </a:xfrm>
            </p:grpSpPr>
            <p:sp>
              <p:nvSpPr>
                <p:cNvPr id="31900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01" name="Oval 1039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902" name="Oval 1040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5" name="Group 1041"/>
              <p:cNvGrpSpPr>
                <a:grpSpLocks/>
              </p:cNvGrpSpPr>
              <p:nvPr/>
            </p:nvGrpSpPr>
            <p:grpSpPr bwMode="auto">
              <a:xfrm flipH="1">
                <a:off x="1171" y="1997"/>
                <a:ext cx="403" cy="345"/>
                <a:chOff x="4236" y="854"/>
                <a:chExt cx="995" cy="852"/>
              </a:xfrm>
            </p:grpSpPr>
            <p:sp>
              <p:nvSpPr>
                <p:cNvPr id="31897" name="Line 1042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98" name="Oval 1043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99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6" name="Group 1045"/>
              <p:cNvGrpSpPr>
                <a:grpSpLocks/>
              </p:cNvGrpSpPr>
              <p:nvPr/>
            </p:nvGrpSpPr>
            <p:grpSpPr bwMode="auto">
              <a:xfrm flipH="1">
                <a:off x="1171" y="2386"/>
                <a:ext cx="403" cy="345"/>
                <a:chOff x="4236" y="854"/>
                <a:chExt cx="995" cy="852"/>
              </a:xfrm>
            </p:grpSpPr>
            <p:sp>
              <p:nvSpPr>
                <p:cNvPr id="31894" name="Line 1046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95" name="Oval 1047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96" name="Oval 10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7" name="Group 1049"/>
              <p:cNvGrpSpPr>
                <a:grpSpLocks/>
              </p:cNvGrpSpPr>
              <p:nvPr/>
            </p:nvGrpSpPr>
            <p:grpSpPr bwMode="auto">
              <a:xfrm flipH="1">
                <a:off x="1171" y="2774"/>
                <a:ext cx="403" cy="345"/>
                <a:chOff x="4236" y="854"/>
                <a:chExt cx="995" cy="852"/>
              </a:xfrm>
            </p:grpSpPr>
            <p:sp>
              <p:nvSpPr>
                <p:cNvPr id="31891" name="Line 1050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92" name="Oval 10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93" name="Oval 1052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8" name="Group 1057"/>
              <p:cNvGrpSpPr>
                <a:grpSpLocks/>
              </p:cNvGrpSpPr>
              <p:nvPr/>
            </p:nvGrpSpPr>
            <p:grpSpPr bwMode="auto">
              <a:xfrm>
                <a:off x="1799" y="2774"/>
                <a:ext cx="403" cy="345"/>
                <a:chOff x="4236" y="854"/>
                <a:chExt cx="995" cy="852"/>
              </a:xfrm>
            </p:grpSpPr>
            <p:sp>
              <p:nvSpPr>
                <p:cNvPr id="31888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89" name="Oval 1059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90" name="Oval 1060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19" name="Group 1061"/>
              <p:cNvGrpSpPr>
                <a:grpSpLocks/>
              </p:cNvGrpSpPr>
              <p:nvPr/>
            </p:nvGrpSpPr>
            <p:grpSpPr bwMode="auto">
              <a:xfrm>
                <a:off x="1799" y="2386"/>
                <a:ext cx="403" cy="345"/>
                <a:chOff x="4236" y="854"/>
                <a:chExt cx="995" cy="852"/>
              </a:xfrm>
            </p:grpSpPr>
            <p:sp>
              <p:nvSpPr>
                <p:cNvPr id="31885" name="Line 1062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86" name="Oval 1063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87" name="Oval 1064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0" name="Group 1065"/>
              <p:cNvGrpSpPr>
                <a:grpSpLocks/>
              </p:cNvGrpSpPr>
              <p:nvPr/>
            </p:nvGrpSpPr>
            <p:grpSpPr bwMode="auto">
              <a:xfrm>
                <a:off x="543" y="3163"/>
                <a:ext cx="403" cy="345"/>
                <a:chOff x="4236" y="854"/>
                <a:chExt cx="995" cy="852"/>
              </a:xfrm>
            </p:grpSpPr>
            <p:sp>
              <p:nvSpPr>
                <p:cNvPr id="31882" name="Line 1066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83" name="Oval 1067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84" name="Oval 1068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1" name="Group 1069"/>
              <p:cNvGrpSpPr>
                <a:grpSpLocks/>
              </p:cNvGrpSpPr>
              <p:nvPr/>
            </p:nvGrpSpPr>
            <p:grpSpPr bwMode="auto">
              <a:xfrm flipH="1">
                <a:off x="1171" y="3163"/>
                <a:ext cx="403" cy="345"/>
                <a:chOff x="4236" y="854"/>
                <a:chExt cx="995" cy="852"/>
              </a:xfrm>
            </p:grpSpPr>
            <p:sp>
              <p:nvSpPr>
                <p:cNvPr id="31879" name="Line 1070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80" name="Oval 107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81" name="Oval 1072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2" name="Group 1073"/>
              <p:cNvGrpSpPr>
                <a:grpSpLocks/>
              </p:cNvGrpSpPr>
              <p:nvPr/>
            </p:nvGrpSpPr>
            <p:grpSpPr bwMode="auto">
              <a:xfrm>
                <a:off x="1799" y="3163"/>
                <a:ext cx="403" cy="345"/>
                <a:chOff x="4236" y="854"/>
                <a:chExt cx="995" cy="852"/>
              </a:xfrm>
            </p:grpSpPr>
            <p:sp>
              <p:nvSpPr>
                <p:cNvPr id="31876" name="Line 1074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77" name="Oval 107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78" name="Oval 1076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3" name="Group 1138"/>
              <p:cNvGrpSpPr>
                <a:grpSpLocks/>
              </p:cNvGrpSpPr>
              <p:nvPr/>
            </p:nvGrpSpPr>
            <p:grpSpPr bwMode="auto">
              <a:xfrm>
                <a:off x="1799" y="1997"/>
                <a:ext cx="403" cy="345"/>
                <a:chOff x="1799" y="1997"/>
                <a:chExt cx="403" cy="345"/>
              </a:xfrm>
            </p:grpSpPr>
            <p:grpSp>
              <p:nvGrpSpPr>
                <p:cNvPr id="31868" name="Group 1053"/>
                <p:cNvGrpSpPr>
                  <a:grpSpLocks/>
                </p:cNvGrpSpPr>
                <p:nvPr/>
              </p:nvGrpSpPr>
              <p:grpSpPr bwMode="auto">
                <a:xfrm>
                  <a:off x="1799" y="1997"/>
                  <a:ext cx="403" cy="345"/>
                  <a:chOff x="4236" y="854"/>
                  <a:chExt cx="995" cy="852"/>
                </a:xfrm>
              </p:grpSpPr>
              <p:sp>
                <p:nvSpPr>
                  <p:cNvPr id="31873" name="Line 10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01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74" name="Oval 1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875" name="Oval 1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0008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  <p:grpSp>
              <p:nvGrpSpPr>
                <p:cNvPr id="31869" name="Group 1134"/>
                <p:cNvGrpSpPr>
                  <a:grpSpLocks/>
                </p:cNvGrpSpPr>
                <p:nvPr/>
              </p:nvGrpSpPr>
              <p:grpSpPr bwMode="auto">
                <a:xfrm>
                  <a:off x="1799" y="1997"/>
                  <a:ext cx="403" cy="345"/>
                  <a:chOff x="4236" y="854"/>
                  <a:chExt cx="995" cy="852"/>
                </a:xfrm>
              </p:grpSpPr>
              <p:sp>
                <p:nvSpPr>
                  <p:cNvPr id="31870" name="Line 11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7" y="1054"/>
                    <a:ext cx="587" cy="459"/>
                  </a:xfrm>
                  <a:prstGeom prst="line">
                    <a:avLst/>
                  </a:prstGeom>
                  <a:noFill/>
                  <a:ln w="57150">
                    <a:solidFill>
                      <a:srgbClr val="FFFFFF">
                        <a:alpha val="14902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71" name="Oval 1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6" y="854"/>
                    <a:ext cx="407" cy="407"/>
                  </a:xfrm>
                  <a:prstGeom prst="ellipse">
                    <a:avLst/>
                  </a:prstGeom>
                  <a:solidFill>
                    <a:schemeClr val="bg1">
                      <a:alpha val="14902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  <p:sp>
                <p:nvSpPr>
                  <p:cNvPr id="31872" name="Oval 1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4" y="1299"/>
                    <a:ext cx="407" cy="407"/>
                  </a:xfrm>
                  <a:prstGeom prst="ellipse">
                    <a:avLst/>
                  </a:prstGeom>
                  <a:solidFill>
                    <a:schemeClr val="bg1">
                      <a:alpha val="14902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sz="2800"/>
                  </a:p>
                </p:txBody>
              </p:sp>
            </p:grpSp>
          </p:grpSp>
          <p:grpSp>
            <p:nvGrpSpPr>
              <p:cNvPr id="31824" name="Group 1144"/>
              <p:cNvGrpSpPr>
                <a:grpSpLocks/>
              </p:cNvGrpSpPr>
              <p:nvPr/>
            </p:nvGrpSpPr>
            <p:grpSpPr bwMode="auto">
              <a:xfrm>
                <a:off x="1799" y="2386"/>
                <a:ext cx="403" cy="345"/>
                <a:chOff x="4236" y="854"/>
                <a:chExt cx="995" cy="852"/>
              </a:xfrm>
            </p:grpSpPr>
            <p:sp>
              <p:nvSpPr>
                <p:cNvPr id="31865" name="Line 1145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66" name="Oval 1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67" name="Oval 1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5" name="Group 1148"/>
              <p:cNvGrpSpPr>
                <a:grpSpLocks/>
              </p:cNvGrpSpPr>
              <p:nvPr/>
            </p:nvGrpSpPr>
            <p:grpSpPr bwMode="auto">
              <a:xfrm>
                <a:off x="1799" y="2774"/>
                <a:ext cx="403" cy="345"/>
                <a:chOff x="4236" y="854"/>
                <a:chExt cx="995" cy="852"/>
              </a:xfrm>
            </p:grpSpPr>
            <p:sp>
              <p:nvSpPr>
                <p:cNvPr id="31862" name="Line 1149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63" name="Oval 1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64" name="Oval 1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6" name="Group 1152"/>
              <p:cNvGrpSpPr>
                <a:grpSpLocks/>
              </p:cNvGrpSpPr>
              <p:nvPr/>
            </p:nvGrpSpPr>
            <p:grpSpPr bwMode="auto">
              <a:xfrm>
                <a:off x="1799" y="3163"/>
                <a:ext cx="403" cy="345"/>
                <a:chOff x="4236" y="854"/>
                <a:chExt cx="995" cy="852"/>
              </a:xfrm>
            </p:grpSpPr>
            <p:sp>
              <p:nvSpPr>
                <p:cNvPr id="31859" name="Line 1153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60" name="Oval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61" name="Oval 1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7" name="Group 1156"/>
              <p:cNvGrpSpPr>
                <a:grpSpLocks/>
              </p:cNvGrpSpPr>
              <p:nvPr/>
            </p:nvGrpSpPr>
            <p:grpSpPr bwMode="auto">
              <a:xfrm>
                <a:off x="543" y="1997"/>
                <a:ext cx="403" cy="345"/>
                <a:chOff x="4236" y="854"/>
                <a:chExt cx="995" cy="852"/>
              </a:xfrm>
            </p:grpSpPr>
            <p:sp>
              <p:nvSpPr>
                <p:cNvPr id="31856" name="Line 1157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57" name="Oval 1158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58" name="Oval 1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8" name="Group 1160"/>
              <p:cNvGrpSpPr>
                <a:grpSpLocks/>
              </p:cNvGrpSpPr>
              <p:nvPr/>
            </p:nvGrpSpPr>
            <p:grpSpPr bwMode="auto">
              <a:xfrm>
                <a:off x="543" y="2386"/>
                <a:ext cx="403" cy="345"/>
                <a:chOff x="4236" y="854"/>
                <a:chExt cx="995" cy="852"/>
              </a:xfrm>
            </p:grpSpPr>
            <p:sp>
              <p:nvSpPr>
                <p:cNvPr id="31853" name="Line 1161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54" name="Oval 1162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55" name="Oval 1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29" name="Group 1164"/>
              <p:cNvGrpSpPr>
                <a:grpSpLocks/>
              </p:cNvGrpSpPr>
              <p:nvPr/>
            </p:nvGrpSpPr>
            <p:grpSpPr bwMode="auto">
              <a:xfrm>
                <a:off x="543" y="2774"/>
                <a:ext cx="403" cy="345"/>
                <a:chOff x="4236" y="854"/>
                <a:chExt cx="995" cy="852"/>
              </a:xfrm>
            </p:grpSpPr>
            <p:sp>
              <p:nvSpPr>
                <p:cNvPr id="31850" name="Line 1165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51" name="Oval 116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52" name="Oval 1167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30" name="Group 1168"/>
              <p:cNvGrpSpPr>
                <a:grpSpLocks/>
              </p:cNvGrpSpPr>
              <p:nvPr/>
            </p:nvGrpSpPr>
            <p:grpSpPr bwMode="auto">
              <a:xfrm>
                <a:off x="543" y="3163"/>
                <a:ext cx="403" cy="345"/>
                <a:chOff x="4236" y="854"/>
                <a:chExt cx="995" cy="852"/>
              </a:xfrm>
            </p:grpSpPr>
            <p:sp>
              <p:nvSpPr>
                <p:cNvPr id="31847" name="Line 1169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48" name="Oval 117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49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31" name="Group 1172"/>
              <p:cNvGrpSpPr>
                <a:grpSpLocks/>
              </p:cNvGrpSpPr>
              <p:nvPr/>
            </p:nvGrpSpPr>
            <p:grpSpPr bwMode="auto">
              <a:xfrm flipH="1">
                <a:off x="1171" y="1997"/>
                <a:ext cx="403" cy="345"/>
                <a:chOff x="4236" y="854"/>
                <a:chExt cx="995" cy="852"/>
              </a:xfrm>
            </p:grpSpPr>
            <p:sp>
              <p:nvSpPr>
                <p:cNvPr id="31844" name="Line 1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45" name="Oval 1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46" name="Oval 1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32" name="Group 1184"/>
              <p:cNvGrpSpPr>
                <a:grpSpLocks/>
              </p:cNvGrpSpPr>
              <p:nvPr/>
            </p:nvGrpSpPr>
            <p:grpSpPr bwMode="auto">
              <a:xfrm flipH="1">
                <a:off x="1171" y="2386"/>
                <a:ext cx="403" cy="345"/>
                <a:chOff x="4236" y="854"/>
                <a:chExt cx="995" cy="852"/>
              </a:xfrm>
            </p:grpSpPr>
            <p:sp>
              <p:nvSpPr>
                <p:cNvPr id="31841" name="Line 1185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42" name="Oval 118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43" name="Oval 1187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33" name="Group 1188"/>
              <p:cNvGrpSpPr>
                <a:grpSpLocks/>
              </p:cNvGrpSpPr>
              <p:nvPr/>
            </p:nvGrpSpPr>
            <p:grpSpPr bwMode="auto">
              <a:xfrm flipH="1">
                <a:off x="1171" y="2774"/>
                <a:ext cx="403" cy="345"/>
                <a:chOff x="4236" y="854"/>
                <a:chExt cx="995" cy="852"/>
              </a:xfrm>
            </p:grpSpPr>
            <p:sp>
              <p:nvSpPr>
                <p:cNvPr id="31838" name="Line 1189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39" name="Oval 119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40" name="Oval 119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834" name="Group 1192"/>
              <p:cNvGrpSpPr>
                <a:grpSpLocks/>
              </p:cNvGrpSpPr>
              <p:nvPr/>
            </p:nvGrpSpPr>
            <p:grpSpPr bwMode="auto">
              <a:xfrm flipH="1">
                <a:off x="1171" y="3163"/>
                <a:ext cx="403" cy="345"/>
                <a:chOff x="4236" y="854"/>
                <a:chExt cx="995" cy="852"/>
              </a:xfrm>
            </p:grpSpPr>
            <p:sp>
              <p:nvSpPr>
                <p:cNvPr id="31835" name="Line 1193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FFFFFF">
                      <a:alpha val="1490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36" name="Oval 1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37" name="Oval 1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solidFill>
                  <a:schemeClr val="bg1">
                    <a:alpha val="14902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</p:grpSp>
        <p:sp>
          <p:nvSpPr>
            <p:cNvPr id="31760" name="Line 1524"/>
            <p:cNvSpPr>
              <a:spLocks noChangeShapeType="1"/>
            </p:cNvSpPr>
            <p:nvPr/>
          </p:nvSpPr>
          <p:spPr bwMode="auto">
            <a:xfrm flipV="1">
              <a:off x="3461" y="3414"/>
              <a:ext cx="120" cy="12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61" name="Group 922"/>
            <p:cNvGrpSpPr>
              <a:grpSpLocks/>
            </p:cNvGrpSpPr>
            <p:nvPr/>
          </p:nvGrpSpPr>
          <p:grpSpPr bwMode="auto">
            <a:xfrm flipV="1">
              <a:off x="3047" y="1971"/>
              <a:ext cx="2073" cy="1889"/>
              <a:chOff x="2822" y="1851"/>
              <a:chExt cx="2073" cy="1889"/>
            </a:xfrm>
          </p:grpSpPr>
          <p:sp>
            <p:nvSpPr>
              <p:cNvPr id="31762" name="Line 921"/>
              <p:cNvSpPr>
                <a:spLocks noChangeShapeType="1"/>
              </p:cNvSpPr>
              <p:nvPr/>
            </p:nvSpPr>
            <p:spPr bwMode="auto">
              <a:xfrm rot="10800000">
                <a:off x="3268" y="2182"/>
                <a:ext cx="3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63" name="Line 918"/>
              <p:cNvSpPr>
                <a:spLocks noChangeShapeType="1"/>
              </p:cNvSpPr>
              <p:nvPr/>
            </p:nvSpPr>
            <p:spPr bwMode="auto">
              <a:xfrm rot="5400000">
                <a:off x="3030" y="2424"/>
                <a:ext cx="3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1764" name="Group 843"/>
              <p:cNvGrpSpPr>
                <a:grpSpLocks/>
              </p:cNvGrpSpPr>
              <p:nvPr/>
            </p:nvGrpSpPr>
            <p:grpSpPr bwMode="auto">
              <a:xfrm>
                <a:off x="2822" y="1851"/>
                <a:ext cx="503" cy="431"/>
                <a:chOff x="4236" y="854"/>
                <a:chExt cx="995" cy="852"/>
              </a:xfrm>
            </p:grpSpPr>
            <p:sp>
              <p:nvSpPr>
                <p:cNvPr id="31809" name="Line 844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10" name="Oval 84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11" name="Oval 846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65" name="Group 847"/>
              <p:cNvGrpSpPr>
                <a:grpSpLocks/>
              </p:cNvGrpSpPr>
              <p:nvPr/>
            </p:nvGrpSpPr>
            <p:grpSpPr bwMode="auto">
              <a:xfrm>
                <a:off x="2822" y="2823"/>
                <a:ext cx="503" cy="431"/>
                <a:chOff x="4236" y="854"/>
                <a:chExt cx="995" cy="852"/>
              </a:xfrm>
            </p:grpSpPr>
            <p:sp>
              <p:nvSpPr>
                <p:cNvPr id="31806" name="Line 8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07" name="Oval 849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08" name="Oval 8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66" name="Group 851"/>
              <p:cNvGrpSpPr>
                <a:grpSpLocks/>
              </p:cNvGrpSpPr>
              <p:nvPr/>
            </p:nvGrpSpPr>
            <p:grpSpPr bwMode="auto">
              <a:xfrm>
                <a:off x="2822" y="2337"/>
                <a:ext cx="503" cy="431"/>
                <a:chOff x="4236" y="854"/>
                <a:chExt cx="995" cy="852"/>
              </a:xfrm>
            </p:grpSpPr>
            <p:sp>
              <p:nvSpPr>
                <p:cNvPr id="31803" name="Line 852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04" name="Oval 853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05" name="Oval 854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67" name="Group 855"/>
              <p:cNvGrpSpPr>
                <a:grpSpLocks/>
              </p:cNvGrpSpPr>
              <p:nvPr/>
            </p:nvGrpSpPr>
            <p:grpSpPr bwMode="auto">
              <a:xfrm flipH="1">
                <a:off x="3607" y="1851"/>
                <a:ext cx="503" cy="431"/>
                <a:chOff x="4236" y="854"/>
                <a:chExt cx="995" cy="852"/>
              </a:xfrm>
            </p:grpSpPr>
            <p:sp>
              <p:nvSpPr>
                <p:cNvPr id="31800" name="Line 856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01" name="Oval 857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802" name="Oval 8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68" name="Group 859"/>
              <p:cNvGrpSpPr>
                <a:grpSpLocks/>
              </p:cNvGrpSpPr>
              <p:nvPr/>
            </p:nvGrpSpPr>
            <p:grpSpPr bwMode="auto">
              <a:xfrm flipH="1">
                <a:off x="3607" y="2337"/>
                <a:ext cx="503" cy="431"/>
                <a:chOff x="4236" y="854"/>
                <a:chExt cx="995" cy="852"/>
              </a:xfrm>
            </p:grpSpPr>
            <p:sp>
              <p:nvSpPr>
                <p:cNvPr id="31797" name="Line 860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98" name="Oval 86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99" name="Oval 862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69" name="Group 863"/>
              <p:cNvGrpSpPr>
                <a:grpSpLocks/>
              </p:cNvGrpSpPr>
              <p:nvPr/>
            </p:nvGrpSpPr>
            <p:grpSpPr bwMode="auto">
              <a:xfrm flipH="1">
                <a:off x="3607" y="2823"/>
                <a:ext cx="503" cy="431"/>
                <a:chOff x="4236" y="854"/>
                <a:chExt cx="995" cy="852"/>
              </a:xfrm>
            </p:grpSpPr>
            <p:sp>
              <p:nvSpPr>
                <p:cNvPr id="31794" name="Line 864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95" name="Oval 8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96" name="Oval 866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70" name="Group 871"/>
              <p:cNvGrpSpPr>
                <a:grpSpLocks/>
              </p:cNvGrpSpPr>
              <p:nvPr/>
            </p:nvGrpSpPr>
            <p:grpSpPr bwMode="auto">
              <a:xfrm>
                <a:off x="4392" y="1851"/>
                <a:ext cx="503" cy="431"/>
                <a:chOff x="4236" y="854"/>
                <a:chExt cx="995" cy="852"/>
              </a:xfrm>
            </p:grpSpPr>
            <p:sp>
              <p:nvSpPr>
                <p:cNvPr id="31791" name="Line 872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92" name="Oval 873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93" name="Oval 874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71" name="Group 875"/>
              <p:cNvGrpSpPr>
                <a:grpSpLocks/>
              </p:cNvGrpSpPr>
              <p:nvPr/>
            </p:nvGrpSpPr>
            <p:grpSpPr bwMode="auto">
              <a:xfrm>
                <a:off x="4392" y="2823"/>
                <a:ext cx="503" cy="431"/>
                <a:chOff x="4236" y="854"/>
                <a:chExt cx="995" cy="852"/>
              </a:xfrm>
            </p:grpSpPr>
            <p:sp>
              <p:nvSpPr>
                <p:cNvPr id="31788" name="Line 876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89" name="Oval 877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90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72" name="Group 879"/>
              <p:cNvGrpSpPr>
                <a:grpSpLocks/>
              </p:cNvGrpSpPr>
              <p:nvPr/>
            </p:nvGrpSpPr>
            <p:grpSpPr bwMode="auto">
              <a:xfrm>
                <a:off x="4392" y="2337"/>
                <a:ext cx="503" cy="431"/>
                <a:chOff x="4236" y="854"/>
                <a:chExt cx="995" cy="852"/>
              </a:xfrm>
            </p:grpSpPr>
            <p:sp>
              <p:nvSpPr>
                <p:cNvPr id="31785" name="Line 880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86" name="Oval 88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87" name="Oval 8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73" name="Group 883"/>
              <p:cNvGrpSpPr>
                <a:grpSpLocks/>
              </p:cNvGrpSpPr>
              <p:nvPr/>
            </p:nvGrpSpPr>
            <p:grpSpPr bwMode="auto">
              <a:xfrm>
                <a:off x="2822" y="3309"/>
                <a:ext cx="503" cy="431"/>
                <a:chOff x="4236" y="854"/>
                <a:chExt cx="995" cy="852"/>
              </a:xfrm>
            </p:grpSpPr>
            <p:sp>
              <p:nvSpPr>
                <p:cNvPr id="31782" name="Line 884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83" name="Oval 88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84" name="Oval 886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74" name="Group 887"/>
              <p:cNvGrpSpPr>
                <a:grpSpLocks/>
              </p:cNvGrpSpPr>
              <p:nvPr/>
            </p:nvGrpSpPr>
            <p:grpSpPr bwMode="auto">
              <a:xfrm flipH="1">
                <a:off x="3607" y="3309"/>
                <a:ext cx="503" cy="431"/>
                <a:chOff x="4236" y="854"/>
                <a:chExt cx="995" cy="852"/>
              </a:xfrm>
            </p:grpSpPr>
            <p:sp>
              <p:nvSpPr>
                <p:cNvPr id="31779" name="Line 888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80" name="Oval 889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81" name="Oval 890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  <p:grpSp>
            <p:nvGrpSpPr>
              <p:cNvPr id="31775" name="Group 891"/>
              <p:cNvGrpSpPr>
                <a:grpSpLocks/>
              </p:cNvGrpSpPr>
              <p:nvPr/>
            </p:nvGrpSpPr>
            <p:grpSpPr bwMode="auto">
              <a:xfrm>
                <a:off x="4392" y="3309"/>
                <a:ext cx="503" cy="431"/>
                <a:chOff x="4236" y="854"/>
                <a:chExt cx="995" cy="852"/>
              </a:xfrm>
            </p:grpSpPr>
            <p:sp>
              <p:nvSpPr>
                <p:cNvPr id="31776" name="Line 892"/>
                <p:cNvSpPr>
                  <a:spLocks noChangeShapeType="1"/>
                </p:cNvSpPr>
                <p:nvPr/>
              </p:nvSpPr>
              <p:spPr bwMode="auto">
                <a:xfrm flipH="1" flipV="1">
                  <a:off x="4427" y="1054"/>
                  <a:ext cx="587" cy="459"/>
                </a:xfrm>
                <a:prstGeom prst="line">
                  <a:avLst/>
                </a:prstGeom>
                <a:noFill/>
                <a:ln w="57150">
                  <a:solidFill>
                    <a:srgbClr val="01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77" name="Oval 893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854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  <p:sp>
              <p:nvSpPr>
                <p:cNvPr id="31778" name="Oval 894"/>
                <p:cNvSpPr>
                  <a:spLocks noChangeAspect="1" noChangeArrowheads="1"/>
                </p:cNvSpPr>
                <p:nvPr/>
              </p:nvSpPr>
              <p:spPr bwMode="auto">
                <a:xfrm>
                  <a:off x="4824" y="1299"/>
                  <a:ext cx="407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sz="2800"/>
                </a:p>
              </p:txBody>
            </p:sp>
          </p:grpSp>
        </p:grpSp>
      </p:grpSp>
      <p:grpSp>
        <p:nvGrpSpPr>
          <p:cNvPr id="227744" name="Group 1530"/>
          <p:cNvGrpSpPr>
            <a:grpSpLocks/>
          </p:cNvGrpSpPr>
          <p:nvPr/>
        </p:nvGrpSpPr>
        <p:grpSpPr bwMode="auto">
          <a:xfrm>
            <a:off x="1724025" y="5180013"/>
            <a:ext cx="4610100" cy="822325"/>
            <a:chOff x="791" y="3137"/>
            <a:chExt cx="2904" cy="518"/>
          </a:xfrm>
        </p:grpSpPr>
        <p:sp>
          <p:nvSpPr>
            <p:cNvPr id="31754" name="Text Box 1526"/>
            <p:cNvSpPr txBox="1">
              <a:spLocks noChangeArrowheads="1"/>
            </p:cNvSpPr>
            <p:nvPr/>
          </p:nvSpPr>
          <p:spPr bwMode="auto">
            <a:xfrm>
              <a:off x="791" y="3137"/>
              <a:ext cx="115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0"/>
                <a:t>weak forces of attraction</a:t>
              </a:r>
            </a:p>
          </p:txBody>
        </p:sp>
        <p:sp>
          <p:nvSpPr>
            <p:cNvPr id="31755" name="Line 1527"/>
            <p:cNvSpPr>
              <a:spLocks noChangeShapeType="1"/>
            </p:cNvSpPr>
            <p:nvPr/>
          </p:nvSpPr>
          <p:spPr bwMode="auto">
            <a:xfrm flipV="1">
              <a:off x="1972" y="3186"/>
              <a:ext cx="1409" cy="21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6" name="Line 1528"/>
            <p:cNvSpPr>
              <a:spLocks noChangeShapeType="1"/>
            </p:cNvSpPr>
            <p:nvPr/>
          </p:nvSpPr>
          <p:spPr bwMode="auto">
            <a:xfrm flipV="1">
              <a:off x="1972" y="3317"/>
              <a:ext cx="1540" cy="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7" name="Line 1529"/>
            <p:cNvSpPr>
              <a:spLocks noChangeShapeType="1"/>
            </p:cNvSpPr>
            <p:nvPr/>
          </p:nvSpPr>
          <p:spPr bwMode="auto">
            <a:xfrm>
              <a:off x="1972" y="3397"/>
              <a:ext cx="1723" cy="1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770" grpId="0"/>
      <p:bldP spid="2277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Properties of molecular solids</a:t>
            </a:r>
          </a:p>
        </p:txBody>
      </p:sp>
      <p:sp>
        <p:nvSpPr>
          <p:cNvPr id="223237" name="Oval 5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568325" y="4070350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/>
              <a:t>are usually insoluble in water but soluble in other solvents such as petrol;</a:t>
            </a: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568325" y="4894263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/>
              <a:t>cannot conduct electricity – there are no free electrons to carry an electrical charge.</a:t>
            </a: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568325" y="3536950"/>
            <a:ext cx="487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In addition, molecular solids:</a:t>
            </a:r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568325" y="2171700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/>
              <a:t>have low melting and boiling points;</a:t>
            </a:r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568325" y="2617788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/>
              <a:t>are usually soft and brittle – they shatter when hit.</a:t>
            </a:r>
          </a:p>
        </p:txBody>
      </p:sp>
      <p:sp>
        <p:nvSpPr>
          <p:cNvPr id="32777" name="Rectangle 26"/>
          <p:cNvSpPr>
            <a:spLocks noChangeArrowheads="1"/>
          </p:cNvSpPr>
          <p:nvPr/>
        </p:nvSpPr>
        <p:spPr bwMode="auto">
          <a:xfrm>
            <a:off x="568325" y="712788"/>
            <a:ext cx="8362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The weak forces of attraction between molecules in molecular solids only require a small amount of energy to be broken. This means that molecular solids: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2" grpId="0"/>
      <p:bldP spid="223253" grpId="0"/>
      <p:bldP spid="223254" grpId="0"/>
      <p:bldP spid="223256" grpId="0"/>
      <p:bldP spid="2232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Giant covalent structures</a:t>
            </a:r>
          </a:p>
        </p:txBody>
      </p:sp>
      <p:sp>
        <p:nvSpPr>
          <p:cNvPr id="248835" name="Oval 3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68325" y="712788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In some substances, millions of atoms join together by covalent bonding. This produces </a:t>
            </a:r>
            <a:r>
              <a:rPr lang="en-GB">
                <a:solidFill>
                  <a:srgbClr val="FF6600"/>
                </a:solidFill>
              </a:rPr>
              <a:t>giant covalent</a:t>
            </a:r>
            <a:r>
              <a:rPr lang="en-GB" b="0"/>
              <a:t> </a:t>
            </a:r>
            <a:r>
              <a:rPr lang="en-GB">
                <a:solidFill>
                  <a:srgbClr val="FF6600"/>
                </a:solidFill>
              </a:rPr>
              <a:t>structures</a:t>
            </a:r>
            <a:r>
              <a:rPr lang="en-GB" b="0"/>
              <a:t>, not molecules.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37063" y="2103438"/>
            <a:ext cx="3916362" cy="4308475"/>
            <a:chOff x="3127" y="1273"/>
            <a:chExt cx="2467" cy="2714"/>
          </a:xfrm>
        </p:grpSpPr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4131" y="146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3832" y="206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4613" y="2156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>
              <a:off x="4037" y="2309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3530" y="2657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3755" y="288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3938" y="3101"/>
              <a:ext cx="0" cy="3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4523" y="2972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5072" y="282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 flipV="1">
              <a:off x="3912" y="1941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 flipV="1">
              <a:off x="3613" y="2524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 flipV="1">
              <a:off x="3829" y="2758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1" name="Line 18"/>
            <p:cNvSpPr>
              <a:spLocks noChangeShapeType="1"/>
            </p:cNvSpPr>
            <p:nvPr/>
          </p:nvSpPr>
          <p:spPr bwMode="auto">
            <a:xfrm flipV="1">
              <a:off x="3299" y="3116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2" name="Line 19"/>
            <p:cNvSpPr>
              <a:spLocks noChangeShapeType="1"/>
            </p:cNvSpPr>
            <p:nvPr/>
          </p:nvSpPr>
          <p:spPr bwMode="auto">
            <a:xfrm flipV="1">
              <a:off x="4290" y="3432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V="1">
              <a:off x="4861" y="3295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 flipV="1">
              <a:off x="3731" y="3599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 flipV="1">
              <a:off x="4059" y="2004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flipV="1">
              <a:off x="3772" y="2584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 flipV="1">
              <a:off x="4547" y="2678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 flipV="1">
              <a:off x="3459" y="3189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 flipV="1">
              <a:off x="3691" y="3439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0" name="Line 27"/>
            <p:cNvSpPr>
              <a:spLocks noChangeShapeType="1"/>
            </p:cNvSpPr>
            <p:nvPr/>
          </p:nvSpPr>
          <p:spPr bwMode="auto">
            <a:xfrm flipV="1">
              <a:off x="3878" y="3677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1" name="Line 28"/>
            <p:cNvSpPr>
              <a:spLocks noChangeShapeType="1"/>
            </p:cNvSpPr>
            <p:nvPr/>
          </p:nvSpPr>
          <p:spPr bwMode="auto">
            <a:xfrm flipV="1">
              <a:off x="4458" y="3507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2" name="Line 29"/>
            <p:cNvSpPr>
              <a:spLocks noChangeShapeType="1"/>
            </p:cNvSpPr>
            <p:nvPr/>
          </p:nvSpPr>
          <p:spPr bwMode="auto">
            <a:xfrm flipV="1">
              <a:off x="5011" y="3346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3" name="Line 30"/>
            <p:cNvSpPr>
              <a:spLocks noChangeShapeType="1"/>
            </p:cNvSpPr>
            <p:nvPr/>
          </p:nvSpPr>
          <p:spPr bwMode="auto">
            <a:xfrm flipV="1">
              <a:off x="4235" y="3281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>
              <a:off x="4197" y="1950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5" name="Line 32"/>
            <p:cNvSpPr>
              <a:spLocks noChangeShapeType="1"/>
            </p:cNvSpPr>
            <p:nvPr/>
          </p:nvSpPr>
          <p:spPr bwMode="auto">
            <a:xfrm>
              <a:off x="4675" y="2617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6" name="Line 33"/>
            <p:cNvSpPr>
              <a:spLocks noChangeShapeType="1"/>
            </p:cNvSpPr>
            <p:nvPr/>
          </p:nvSpPr>
          <p:spPr bwMode="auto">
            <a:xfrm>
              <a:off x="4124" y="2759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7" name="Line 34"/>
            <p:cNvSpPr>
              <a:spLocks noChangeShapeType="1"/>
            </p:cNvSpPr>
            <p:nvPr/>
          </p:nvSpPr>
          <p:spPr bwMode="auto">
            <a:xfrm>
              <a:off x="4029" y="3621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8" name="Line 35"/>
            <p:cNvSpPr>
              <a:spLocks noChangeShapeType="1"/>
            </p:cNvSpPr>
            <p:nvPr/>
          </p:nvSpPr>
          <p:spPr bwMode="auto">
            <a:xfrm>
              <a:off x="4591" y="3451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9" name="Line 36"/>
            <p:cNvSpPr>
              <a:spLocks noChangeShapeType="1"/>
            </p:cNvSpPr>
            <p:nvPr/>
          </p:nvSpPr>
          <p:spPr bwMode="auto">
            <a:xfrm>
              <a:off x="5129" y="3278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30" name="Line 37"/>
            <p:cNvSpPr>
              <a:spLocks noChangeShapeType="1"/>
            </p:cNvSpPr>
            <p:nvPr/>
          </p:nvSpPr>
          <p:spPr bwMode="auto">
            <a:xfrm flipV="1">
              <a:off x="3530" y="3380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31" name="Line 38"/>
            <p:cNvSpPr>
              <a:spLocks noChangeShapeType="1"/>
            </p:cNvSpPr>
            <p:nvPr/>
          </p:nvSpPr>
          <p:spPr bwMode="auto">
            <a:xfrm flipV="1">
              <a:off x="3967" y="2812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32" name="Line 39"/>
            <p:cNvSpPr>
              <a:spLocks noChangeShapeType="1"/>
            </p:cNvSpPr>
            <p:nvPr/>
          </p:nvSpPr>
          <p:spPr bwMode="auto">
            <a:xfrm flipV="1">
              <a:off x="4385" y="2609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33" name="Group 40"/>
            <p:cNvGrpSpPr>
              <a:grpSpLocks/>
            </p:cNvGrpSpPr>
            <p:nvPr/>
          </p:nvGrpSpPr>
          <p:grpSpPr bwMode="auto">
            <a:xfrm>
              <a:off x="3599" y="3122"/>
              <a:ext cx="345" cy="112"/>
              <a:chOff x="3599" y="3122"/>
              <a:chExt cx="345" cy="112"/>
            </a:xfrm>
          </p:grpSpPr>
          <p:sp>
            <p:nvSpPr>
              <p:cNvPr id="33875" name="Line 41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6" name="Line 42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3834" name="Group 43"/>
            <p:cNvGrpSpPr>
              <a:grpSpLocks/>
            </p:cNvGrpSpPr>
            <p:nvPr/>
          </p:nvGrpSpPr>
          <p:grpSpPr bwMode="auto">
            <a:xfrm>
              <a:off x="3879" y="2514"/>
              <a:ext cx="345" cy="112"/>
              <a:chOff x="3599" y="3122"/>
              <a:chExt cx="345" cy="112"/>
            </a:xfrm>
          </p:grpSpPr>
          <p:sp>
            <p:nvSpPr>
              <p:cNvPr id="33873" name="Line 44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4" name="Line 45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3835" name="Group 46"/>
            <p:cNvGrpSpPr>
              <a:grpSpLocks/>
            </p:cNvGrpSpPr>
            <p:nvPr/>
          </p:nvGrpSpPr>
          <p:grpSpPr bwMode="auto">
            <a:xfrm>
              <a:off x="4369" y="3217"/>
              <a:ext cx="345" cy="112"/>
              <a:chOff x="3599" y="3122"/>
              <a:chExt cx="345" cy="112"/>
            </a:xfrm>
          </p:grpSpPr>
          <p:sp>
            <p:nvSpPr>
              <p:cNvPr id="33871" name="Line 47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2" name="Line 48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3836" name="Group 49"/>
            <p:cNvGrpSpPr>
              <a:grpSpLocks/>
            </p:cNvGrpSpPr>
            <p:nvPr/>
          </p:nvGrpSpPr>
          <p:grpSpPr bwMode="auto">
            <a:xfrm>
              <a:off x="3778" y="3346"/>
              <a:ext cx="345" cy="112"/>
              <a:chOff x="3599" y="3122"/>
              <a:chExt cx="345" cy="112"/>
            </a:xfrm>
          </p:grpSpPr>
          <p:sp>
            <p:nvSpPr>
              <p:cNvPr id="33869" name="Line 50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0" name="Line 51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3837" name="Line 52"/>
            <p:cNvSpPr>
              <a:spLocks noChangeShapeType="1"/>
            </p:cNvSpPr>
            <p:nvPr/>
          </p:nvSpPr>
          <p:spPr bwMode="auto">
            <a:xfrm>
              <a:off x="4301" y="2695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38" name="Line 53"/>
            <p:cNvSpPr>
              <a:spLocks noChangeShapeType="1"/>
            </p:cNvSpPr>
            <p:nvPr/>
          </p:nvSpPr>
          <p:spPr bwMode="auto">
            <a:xfrm>
              <a:off x="4302" y="2848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8886" name="Oval 54"/>
            <p:cNvSpPr>
              <a:spLocks noChangeArrowheads="1"/>
            </p:cNvSpPr>
            <p:nvPr/>
          </p:nvSpPr>
          <p:spPr bwMode="auto">
            <a:xfrm rot="-66247">
              <a:off x="4033" y="127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87" name="Oval 55"/>
            <p:cNvSpPr>
              <a:spLocks noChangeArrowheads="1"/>
            </p:cNvSpPr>
            <p:nvPr/>
          </p:nvSpPr>
          <p:spPr bwMode="auto">
            <a:xfrm rot="-66247">
              <a:off x="3429" y="246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88" name="Oval 56"/>
            <p:cNvSpPr>
              <a:spLocks noChangeArrowheads="1"/>
            </p:cNvSpPr>
            <p:nvPr/>
          </p:nvSpPr>
          <p:spPr bwMode="auto">
            <a:xfrm rot="-66247">
              <a:off x="3740" y="2405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89" name="Oval 57"/>
            <p:cNvSpPr>
              <a:spLocks noChangeArrowheads="1"/>
            </p:cNvSpPr>
            <p:nvPr/>
          </p:nvSpPr>
          <p:spPr bwMode="auto">
            <a:xfrm rot="-66247">
              <a:off x="3941" y="211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0" name="Oval 58"/>
            <p:cNvSpPr>
              <a:spLocks noChangeArrowheads="1"/>
            </p:cNvSpPr>
            <p:nvPr/>
          </p:nvSpPr>
          <p:spPr bwMode="auto">
            <a:xfrm rot="-66247">
              <a:off x="3732" y="188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1" name="Oval 59"/>
            <p:cNvSpPr>
              <a:spLocks noChangeArrowheads="1"/>
            </p:cNvSpPr>
            <p:nvPr/>
          </p:nvSpPr>
          <p:spPr bwMode="auto">
            <a:xfrm rot="-66247">
              <a:off x="4208" y="252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2" name="Oval 60"/>
            <p:cNvSpPr>
              <a:spLocks noChangeArrowheads="1"/>
            </p:cNvSpPr>
            <p:nvPr/>
          </p:nvSpPr>
          <p:spPr bwMode="auto">
            <a:xfrm rot="-66247">
              <a:off x="4519" y="1970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3" name="Oval 61"/>
            <p:cNvSpPr>
              <a:spLocks noChangeArrowheads="1"/>
            </p:cNvSpPr>
            <p:nvPr/>
          </p:nvSpPr>
          <p:spPr bwMode="auto">
            <a:xfrm rot="-66247">
              <a:off x="4027" y="1822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4" name="Oval 62"/>
            <p:cNvSpPr>
              <a:spLocks noChangeArrowheads="1"/>
            </p:cNvSpPr>
            <p:nvPr/>
          </p:nvSpPr>
          <p:spPr bwMode="auto">
            <a:xfrm rot="-66247">
              <a:off x="4504" y="249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5" name="Oval 63"/>
            <p:cNvSpPr>
              <a:spLocks noChangeArrowheads="1"/>
            </p:cNvSpPr>
            <p:nvPr/>
          </p:nvSpPr>
          <p:spPr bwMode="auto">
            <a:xfrm rot="-66247">
              <a:off x="4976" y="2638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6" name="Oval 64"/>
            <p:cNvSpPr>
              <a:spLocks noChangeArrowheads="1"/>
            </p:cNvSpPr>
            <p:nvPr/>
          </p:nvSpPr>
          <p:spPr bwMode="auto">
            <a:xfrm rot="-66247">
              <a:off x="4897" y="346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7" name="Oval 65"/>
            <p:cNvSpPr>
              <a:spLocks noChangeArrowheads="1"/>
            </p:cNvSpPr>
            <p:nvPr/>
          </p:nvSpPr>
          <p:spPr bwMode="auto">
            <a:xfrm rot="-66247">
              <a:off x="4962" y="315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8" name="Oval 66"/>
            <p:cNvSpPr>
              <a:spLocks noChangeArrowheads="1"/>
            </p:cNvSpPr>
            <p:nvPr/>
          </p:nvSpPr>
          <p:spPr bwMode="auto">
            <a:xfrm rot="-66247">
              <a:off x="5400" y="3305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899" name="Oval 67"/>
            <p:cNvSpPr>
              <a:spLocks noChangeArrowheads="1"/>
            </p:cNvSpPr>
            <p:nvPr/>
          </p:nvSpPr>
          <p:spPr bwMode="auto">
            <a:xfrm rot="-66247">
              <a:off x="3950" y="26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0" name="Oval 68"/>
            <p:cNvSpPr>
              <a:spLocks noChangeArrowheads="1"/>
            </p:cNvSpPr>
            <p:nvPr/>
          </p:nvSpPr>
          <p:spPr bwMode="auto">
            <a:xfrm rot="-66247">
              <a:off x="3659" y="268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1" name="Oval 69"/>
            <p:cNvSpPr>
              <a:spLocks noChangeArrowheads="1"/>
            </p:cNvSpPr>
            <p:nvPr/>
          </p:nvSpPr>
          <p:spPr bwMode="auto">
            <a:xfrm rot="-66247">
              <a:off x="3127" y="3041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2" name="Oval 70"/>
            <p:cNvSpPr>
              <a:spLocks noChangeArrowheads="1"/>
            </p:cNvSpPr>
            <p:nvPr/>
          </p:nvSpPr>
          <p:spPr bwMode="auto">
            <a:xfrm rot="-66247">
              <a:off x="3424" y="301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3" name="Oval 71"/>
            <p:cNvSpPr>
              <a:spLocks noChangeArrowheads="1"/>
            </p:cNvSpPr>
            <p:nvPr/>
          </p:nvSpPr>
          <p:spPr bwMode="auto">
            <a:xfrm rot="-66247">
              <a:off x="3569" y="35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4" name="Oval 72"/>
            <p:cNvSpPr>
              <a:spLocks noChangeArrowheads="1"/>
            </p:cNvSpPr>
            <p:nvPr/>
          </p:nvSpPr>
          <p:spPr bwMode="auto">
            <a:xfrm rot="-66247">
              <a:off x="3845" y="348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5" name="Oval 73"/>
            <p:cNvSpPr>
              <a:spLocks noChangeArrowheads="1"/>
            </p:cNvSpPr>
            <p:nvPr/>
          </p:nvSpPr>
          <p:spPr bwMode="auto">
            <a:xfrm rot="-66247">
              <a:off x="4207" y="310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6" name="Oval 74"/>
            <p:cNvSpPr>
              <a:spLocks noChangeArrowheads="1"/>
            </p:cNvSpPr>
            <p:nvPr/>
          </p:nvSpPr>
          <p:spPr bwMode="auto">
            <a:xfrm rot="-66247">
              <a:off x="4105" y="337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7" name="Oval 75"/>
            <p:cNvSpPr>
              <a:spLocks noChangeArrowheads="1"/>
            </p:cNvSpPr>
            <p:nvPr/>
          </p:nvSpPr>
          <p:spPr bwMode="auto">
            <a:xfrm rot="-66247">
              <a:off x="4352" y="3628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08" name="Oval 76"/>
            <p:cNvSpPr>
              <a:spLocks noChangeArrowheads="1"/>
            </p:cNvSpPr>
            <p:nvPr/>
          </p:nvSpPr>
          <p:spPr bwMode="auto">
            <a:xfrm rot="-66247">
              <a:off x="4692" y="32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GB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8909" name="Oval 77"/>
            <p:cNvSpPr>
              <a:spLocks noChangeArrowheads="1"/>
            </p:cNvSpPr>
            <p:nvPr/>
          </p:nvSpPr>
          <p:spPr bwMode="auto">
            <a:xfrm rot="-66247">
              <a:off x="3841" y="2917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10" name="Oval 78"/>
            <p:cNvSpPr>
              <a:spLocks noChangeArrowheads="1"/>
            </p:cNvSpPr>
            <p:nvPr/>
          </p:nvSpPr>
          <p:spPr bwMode="auto">
            <a:xfrm rot="-66247">
              <a:off x="3345" y="329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11" name="Oval 79"/>
            <p:cNvSpPr>
              <a:spLocks noChangeArrowheads="1"/>
            </p:cNvSpPr>
            <p:nvPr/>
          </p:nvSpPr>
          <p:spPr bwMode="auto">
            <a:xfrm rot="-66247">
              <a:off x="3656" y="325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12" name="Oval 80"/>
            <p:cNvSpPr>
              <a:spLocks noChangeArrowheads="1"/>
            </p:cNvSpPr>
            <p:nvPr/>
          </p:nvSpPr>
          <p:spPr bwMode="auto">
            <a:xfrm rot="-66247">
              <a:off x="3931" y="315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13" name="Oval 81"/>
            <p:cNvSpPr>
              <a:spLocks noChangeArrowheads="1"/>
            </p:cNvSpPr>
            <p:nvPr/>
          </p:nvSpPr>
          <p:spPr bwMode="auto">
            <a:xfrm rot="-66247">
              <a:off x="4416" y="332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14" name="Oval 82"/>
            <p:cNvSpPr>
              <a:spLocks noChangeArrowheads="1"/>
            </p:cNvSpPr>
            <p:nvPr/>
          </p:nvSpPr>
          <p:spPr bwMode="auto">
            <a:xfrm rot="-66247">
              <a:off x="4428" y="278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8915" name="Oval 83"/>
            <p:cNvSpPr>
              <a:spLocks noChangeArrowheads="1"/>
            </p:cNvSpPr>
            <p:nvPr/>
          </p:nvSpPr>
          <p:spPr bwMode="auto">
            <a:xfrm rot="-66247">
              <a:off x="3760" y="3792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48916" name="Rectangle 84"/>
          <p:cNvSpPr>
            <a:spLocks noChangeArrowheads="1"/>
          </p:cNvSpPr>
          <p:nvPr/>
        </p:nvSpPr>
        <p:spPr bwMode="auto">
          <a:xfrm>
            <a:off x="568325" y="2776538"/>
            <a:ext cx="41687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All the bonds are covalent, which means that giant covalent structures have a very high melting and boiling point, and are usually hard.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The covalent bond</a:t>
            </a:r>
          </a:p>
        </p:txBody>
      </p:sp>
      <p:sp>
        <p:nvSpPr>
          <p:cNvPr id="17411" name="Rectangle 136"/>
          <p:cNvSpPr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When non-metal atoms react together, they need to gain electrons to fill their outer shell and become stable.</a:t>
            </a:r>
          </a:p>
        </p:txBody>
      </p:sp>
      <p:sp>
        <p:nvSpPr>
          <p:cNvPr id="56457" name="Oval 137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6458" name="Rectangle 138"/>
          <p:cNvSpPr>
            <a:spLocks noChangeArrowheads="1"/>
          </p:cNvSpPr>
          <p:nvPr/>
        </p:nvSpPr>
        <p:spPr bwMode="auto">
          <a:xfrm>
            <a:off x="568325" y="3176588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They can only do this if they </a:t>
            </a:r>
            <a:r>
              <a:rPr lang="en-GB"/>
              <a:t>share</a:t>
            </a:r>
            <a:r>
              <a:rPr lang="en-GB" b="0"/>
              <a:t> electrons with each other.</a:t>
            </a:r>
          </a:p>
        </p:txBody>
      </p:sp>
      <p:sp>
        <p:nvSpPr>
          <p:cNvPr id="56460" name="Rectangle 140"/>
          <p:cNvSpPr>
            <a:spLocks noChangeArrowheads="1"/>
          </p:cNvSpPr>
          <p:nvPr/>
        </p:nvSpPr>
        <p:spPr bwMode="auto">
          <a:xfrm>
            <a:off x="568325" y="5191125"/>
            <a:ext cx="8324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The atoms share electrons so there is a strong force that joins the atoms together. This is called a </a:t>
            </a:r>
            <a:r>
              <a:rPr lang="en-GB">
                <a:solidFill>
                  <a:srgbClr val="FF6600"/>
                </a:solidFill>
              </a:rPr>
              <a:t>covalent bond</a:t>
            </a:r>
            <a:r>
              <a:rPr lang="en-GB" b="0"/>
              <a:t>.</a:t>
            </a:r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238875" y="1652588"/>
            <a:ext cx="1576388" cy="1439862"/>
            <a:chOff x="2785" y="1858"/>
            <a:chExt cx="993" cy="907"/>
          </a:xfrm>
        </p:grpSpPr>
        <p:sp>
          <p:nvSpPr>
            <p:cNvPr id="17435" name="Oval 142"/>
            <p:cNvSpPr>
              <a:spLocks noChangeAspect="1" noChangeArrowheads="1"/>
            </p:cNvSpPr>
            <p:nvPr/>
          </p:nvSpPr>
          <p:spPr bwMode="auto">
            <a:xfrm>
              <a:off x="3098" y="2085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43"/>
            <p:cNvSpPr txBox="1">
              <a:spLocks noChangeArrowheads="1"/>
            </p:cNvSpPr>
            <p:nvPr/>
          </p:nvSpPr>
          <p:spPr bwMode="auto">
            <a:xfrm>
              <a:off x="3135" y="2151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  <p:sp>
          <p:nvSpPr>
            <p:cNvPr id="17437" name="Oval 144"/>
            <p:cNvSpPr>
              <a:spLocks noChangeAspect="1" noChangeArrowheads="1"/>
            </p:cNvSpPr>
            <p:nvPr/>
          </p:nvSpPr>
          <p:spPr bwMode="auto">
            <a:xfrm>
              <a:off x="2871" y="1858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7438" name="AutoShape 145"/>
            <p:cNvSpPr>
              <a:spLocks noChangeAspect="1" noChangeArrowheads="1"/>
            </p:cNvSpPr>
            <p:nvPr/>
          </p:nvSpPr>
          <p:spPr bwMode="auto">
            <a:xfrm rot="2700000">
              <a:off x="2785" y="231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1293813" y="1652588"/>
            <a:ext cx="1530350" cy="1439862"/>
            <a:chOff x="1988" y="1865"/>
            <a:chExt cx="964" cy="907"/>
          </a:xfrm>
        </p:grpSpPr>
        <p:sp>
          <p:nvSpPr>
            <p:cNvPr id="17431" name="Oval 147"/>
            <p:cNvSpPr>
              <a:spLocks noChangeAspect="1" noChangeArrowheads="1"/>
            </p:cNvSpPr>
            <p:nvPr/>
          </p:nvSpPr>
          <p:spPr bwMode="auto">
            <a:xfrm>
              <a:off x="2215" y="2092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148"/>
            <p:cNvSpPr>
              <a:spLocks noChangeAspect="1" noChangeArrowheads="1"/>
            </p:cNvSpPr>
            <p:nvPr/>
          </p:nvSpPr>
          <p:spPr bwMode="auto">
            <a:xfrm>
              <a:off x="1988" y="1865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7433" name="Oval 149"/>
            <p:cNvSpPr>
              <a:spLocks noChangeAspect="1" noChangeArrowheads="1"/>
            </p:cNvSpPr>
            <p:nvPr/>
          </p:nvSpPr>
          <p:spPr bwMode="auto">
            <a:xfrm>
              <a:off x="2802" y="2138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150"/>
            <p:cNvSpPr txBox="1">
              <a:spLocks noChangeArrowheads="1"/>
            </p:cNvSpPr>
            <p:nvPr/>
          </p:nvSpPr>
          <p:spPr bwMode="auto">
            <a:xfrm>
              <a:off x="2248" y="2154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  <p:sp>
        <p:nvSpPr>
          <p:cNvPr id="56471" name="Text Box 151"/>
          <p:cNvSpPr txBox="1">
            <a:spLocks noChangeArrowheads="1"/>
          </p:cNvSpPr>
          <p:nvPr/>
        </p:nvSpPr>
        <p:spPr bwMode="auto">
          <a:xfrm>
            <a:off x="3652838" y="1960563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b="0"/>
              <a:t>incomplete outer shells</a:t>
            </a:r>
          </a:p>
        </p:txBody>
      </p:sp>
      <p:sp>
        <p:nvSpPr>
          <p:cNvPr id="56483" name="Line 163"/>
          <p:cNvSpPr>
            <a:spLocks noChangeShapeType="1"/>
          </p:cNvSpPr>
          <p:nvPr/>
        </p:nvSpPr>
        <p:spPr bwMode="auto">
          <a:xfrm>
            <a:off x="5438775" y="2368550"/>
            <a:ext cx="9223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485" name="Line 165"/>
          <p:cNvSpPr>
            <a:spLocks noChangeShapeType="1"/>
          </p:cNvSpPr>
          <p:nvPr/>
        </p:nvSpPr>
        <p:spPr bwMode="auto">
          <a:xfrm flipH="1">
            <a:off x="2755900" y="2368550"/>
            <a:ext cx="9223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3152775" y="3763963"/>
            <a:ext cx="2825750" cy="1439862"/>
            <a:chOff x="1986" y="2371"/>
            <a:chExt cx="1780" cy="907"/>
          </a:xfrm>
        </p:grpSpPr>
        <p:sp>
          <p:nvSpPr>
            <p:cNvPr id="17423" name="Oval 153"/>
            <p:cNvSpPr>
              <a:spLocks noChangeAspect="1" noChangeArrowheads="1"/>
            </p:cNvSpPr>
            <p:nvPr/>
          </p:nvSpPr>
          <p:spPr bwMode="auto">
            <a:xfrm>
              <a:off x="3086" y="2598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Text Box 154"/>
            <p:cNvSpPr txBox="1">
              <a:spLocks noChangeArrowheads="1"/>
            </p:cNvSpPr>
            <p:nvPr/>
          </p:nvSpPr>
          <p:spPr bwMode="auto">
            <a:xfrm>
              <a:off x="3123" y="2664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  <p:sp>
          <p:nvSpPr>
            <p:cNvPr id="17425" name="Oval 155"/>
            <p:cNvSpPr>
              <a:spLocks noChangeAspect="1" noChangeArrowheads="1"/>
            </p:cNvSpPr>
            <p:nvPr/>
          </p:nvSpPr>
          <p:spPr bwMode="auto">
            <a:xfrm>
              <a:off x="2859" y="2371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7426" name="Oval 158"/>
            <p:cNvSpPr>
              <a:spLocks noChangeAspect="1" noChangeArrowheads="1"/>
            </p:cNvSpPr>
            <p:nvPr/>
          </p:nvSpPr>
          <p:spPr bwMode="auto">
            <a:xfrm>
              <a:off x="2213" y="2598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59"/>
            <p:cNvSpPr>
              <a:spLocks noChangeAspect="1" noChangeArrowheads="1"/>
            </p:cNvSpPr>
            <p:nvPr/>
          </p:nvSpPr>
          <p:spPr bwMode="auto">
            <a:xfrm>
              <a:off x="1986" y="2371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7428" name="Oval 160"/>
            <p:cNvSpPr>
              <a:spLocks noChangeAspect="1" noChangeArrowheads="1"/>
            </p:cNvSpPr>
            <p:nvPr/>
          </p:nvSpPr>
          <p:spPr bwMode="auto">
            <a:xfrm>
              <a:off x="2800" y="2644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Text Box 161"/>
            <p:cNvSpPr txBox="1">
              <a:spLocks noChangeArrowheads="1"/>
            </p:cNvSpPr>
            <p:nvPr/>
          </p:nvSpPr>
          <p:spPr bwMode="auto">
            <a:xfrm>
              <a:off x="2246" y="2660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  <p:sp>
          <p:nvSpPr>
            <p:cNvPr id="17430" name="AutoShape 156"/>
            <p:cNvSpPr>
              <a:spLocks noChangeAspect="1" noChangeArrowheads="1"/>
            </p:cNvSpPr>
            <p:nvPr/>
          </p:nvSpPr>
          <p:spPr bwMode="auto">
            <a:xfrm rot="2700000">
              <a:off x="2773" y="2826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6488" name="Text Box 168"/>
          <p:cNvSpPr txBox="1">
            <a:spLocks noChangeArrowheads="1"/>
          </p:cNvSpPr>
          <p:nvPr/>
        </p:nvSpPr>
        <p:spPr bwMode="auto">
          <a:xfrm>
            <a:off x="6234113" y="3795713"/>
            <a:ext cx="2813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b="0"/>
              <a:t>both atoms have a full outer shell</a:t>
            </a:r>
          </a:p>
        </p:txBody>
      </p:sp>
      <p:sp>
        <p:nvSpPr>
          <p:cNvPr id="56489" name="Line 169"/>
          <p:cNvSpPr>
            <a:spLocks noChangeShapeType="1"/>
          </p:cNvSpPr>
          <p:nvPr/>
        </p:nvSpPr>
        <p:spPr bwMode="auto">
          <a:xfrm flipH="1">
            <a:off x="4570413" y="4062413"/>
            <a:ext cx="1657350" cy="455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58" grpId="0"/>
      <p:bldP spid="56460" grpId="0"/>
      <p:bldP spid="56471" grpId="0"/>
      <p:bldP spid="56483" grpId="0" animBg="1"/>
      <p:bldP spid="56485" grpId="0" animBg="1"/>
      <p:bldP spid="56488" grpId="0"/>
      <p:bldP spid="564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Allotropes of carbon</a:t>
            </a:r>
          </a:p>
        </p:txBody>
      </p:sp>
      <p:sp>
        <p:nvSpPr>
          <p:cNvPr id="72715" name="Oval 11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568325" y="712788"/>
            <a:ext cx="8251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In the element carbon, atoms bond in different ways, creating different kinds of giant structures.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568325" y="1766888"/>
            <a:ext cx="7786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Two of these structures are </a:t>
            </a:r>
            <a:r>
              <a:rPr lang="en-GB"/>
              <a:t>diamond</a:t>
            </a:r>
            <a:r>
              <a:rPr lang="en-GB" b="0"/>
              <a:t> and </a:t>
            </a:r>
            <a:r>
              <a:rPr lang="en-GB"/>
              <a:t>graphite</a:t>
            </a:r>
            <a:r>
              <a:rPr lang="en-GB" b="0"/>
              <a:t>. They are called </a:t>
            </a:r>
            <a:r>
              <a:rPr lang="en-GB">
                <a:solidFill>
                  <a:srgbClr val="FF6600"/>
                </a:solidFill>
              </a:rPr>
              <a:t>allotropes</a:t>
            </a:r>
            <a:r>
              <a:rPr lang="en-GB" b="0"/>
              <a:t> of carbon.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568325" y="2813050"/>
            <a:ext cx="811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Allotropes have the same chemical properties because they have the same number of electrons.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568325" y="3868738"/>
            <a:ext cx="8307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However, they have different physical properties because the electrons are shared in different ways with other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  <p:bldP spid="72718" grpId="0"/>
      <p:bldP spid="72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The structure of diamond</a:t>
            </a:r>
          </a:p>
        </p:txBody>
      </p:sp>
      <p:sp>
        <p:nvSpPr>
          <p:cNvPr id="73817" name="Oval 89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44" name="Rectangle 90"/>
          <p:cNvSpPr>
            <a:spLocks noChangeArrowheads="1"/>
          </p:cNvSpPr>
          <p:nvPr/>
        </p:nvSpPr>
        <p:spPr bwMode="auto">
          <a:xfrm>
            <a:off x="568325" y="712788"/>
            <a:ext cx="4003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Diamond is a rare form of carbon in which each atom is covalently bonded to four others.</a:t>
            </a:r>
          </a:p>
        </p:txBody>
      </p:sp>
      <p:sp>
        <p:nvSpPr>
          <p:cNvPr id="73996" name="AutoShape 268"/>
          <p:cNvSpPr>
            <a:spLocks noChangeArrowheads="1"/>
          </p:cNvSpPr>
          <p:nvPr/>
        </p:nvSpPr>
        <p:spPr bwMode="auto">
          <a:xfrm>
            <a:off x="3451225" y="3910013"/>
            <a:ext cx="1582738" cy="581025"/>
          </a:xfrm>
          <a:prstGeom prst="rightArrow">
            <a:avLst>
              <a:gd name="adj1" fmla="val 62843"/>
              <a:gd name="adj2" fmla="val 84420"/>
            </a:avLst>
          </a:prstGeom>
          <a:gradFill rotWithShape="1">
            <a:gsLst>
              <a:gs pos="0">
                <a:srgbClr val="823400"/>
              </a:gs>
              <a:gs pos="50000">
                <a:srgbClr val="FF6600"/>
              </a:gs>
              <a:gs pos="100000">
                <a:srgbClr val="8234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997" name="Rectangle 269"/>
          <p:cNvSpPr>
            <a:spLocks noChangeArrowheads="1"/>
          </p:cNvSpPr>
          <p:nvPr/>
        </p:nvSpPr>
        <p:spPr bwMode="auto">
          <a:xfrm>
            <a:off x="4760913" y="712788"/>
            <a:ext cx="4383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This pattern arrangement is repeated millions of times to create a giant lattice.</a:t>
            </a:r>
          </a:p>
        </p:txBody>
      </p:sp>
      <p:grpSp>
        <p:nvGrpSpPr>
          <p:cNvPr id="2" name="Group 282"/>
          <p:cNvGrpSpPr>
            <a:grpSpLocks/>
          </p:cNvGrpSpPr>
          <p:nvPr/>
        </p:nvGrpSpPr>
        <p:grpSpPr bwMode="auto">
          <a:xfrm>
            <a:off x="185738" y="2549525"/>
            <a:ext cx="3311525" cy="3292475"/>
            <a:chOff x="117" y="1606"/>
            <a:chExt cx="2086" cy="2074"/>
          </a:xfrm>
        </p:grpSpPr>
        <p:sp>
          <p:nvSpPr>
            <p:cNvPr id="35927" name="Line 212"/>
            <p:cNvSpPr>
              <a:spLocks noChangeShapeType="1"/>
            </p:cNvSpPr>
            <p:nvPr/>
          </p:nvSpPr>
          <p:spPr bwMode="auto">
            <a:xfrm rot="21533753" flipH="1">
              <a:off x="979" y="2051"/>
              <a:ext cx="2" cy="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8" name="Line 213"/>
            <p:cNvSpPr>
              <a:spLocks noChangeShapeType="1"/>
            </p:cNvSpPr>
            <p:nvPr/>
          </p:nvSpPr>
          <p:spPr bwMode="auto">
            <a:xfrm rot="-66247">
              <a:off x="1165" y="2913"/>
              <a:ext cx="611" cy="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9" name="Line 214"/>
            <p:cNvSpPr>
              <a:spLocks noChangeShapeType="1"/>
            </p:cNvSpPr>
            <p:nvPr/>
          </p:nvSpPr>
          <p:spPr bwMode="auto">
            <a:xfrm rot="21533753" flipH="1">
              <a:off x="554" y="2926"/>
              <a:ext cx="222" cy="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0" name="Line 215"/>
            <p:cNvSpPr>
              <a:spLocks noChangeShapeType="1"/>
            </p:cNvSpPr>
            <p:nvPr/>
          </p:nvSpPr>
          <p:spPr bwMode="auto">
            <a:xfrm rot="21533753" flipH="1">
              <a:off x="885" y="3064"/>
              <a:ext cx="53" cy="1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2" name="Oval 274"/>
            <p:cNvSpPr>
              <a:spLocks noChangeArrowheads="1"/>
            </p:cNvSpPr>
            <p:nvPr/>
          </p:nvSpPr>
          <p:spPr bwMode="auto">
            <a:xfrm>
              <a:off x="737" y="1606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4006" name="Oval 278"/>
            <p:cNvSpPr>
              <a:spLocks noChangeArrowheads="1"/>
            </p:cNvSpPr>
            <p:nvPr/>
          </p:nvSpPr>
          <p:spPr bwMode="auto">
            <a:xfrm>
              <a:off x="593" y="3214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4007" name="Oval 279"/>
            <p:cNvSpPr>
              <a:spLocks noChangeArrowheads="1"/>
            </p:cNvSpPr>
            <p:nvPr/>
          </p:nvSpPr>
          <p:spPr bwMode="auto">
            <a:xfrm>
              <a:off x="117" y="2750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4008" name="Oval 280"/>
            <p:cNvSpPr>
              <a:spLocks noChangeArrowheads="1"/>
            </p:cNvSpPr>
            <p:nvPr/>
          </p:nvSpPr>
          <p:spPr bwMode="auto">
            <a:xfrm>
              <a:off x="737" y="2618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4009" name="Oval 281"/>
            <p:cNvSpPr>
              <a:spLocks noChangeArrowheads="1"/>
            </p:cNvSpPr>
            <p:nvPr/>
          </p:nvSpPr>
          <p:spPr bwMode="auto">
            <a:xfrm>
              <a:off x="1737" y="2926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</p:grpSp>
      <p:grpSp>
        <p:nvGrpSpPr>
          <p:cNvPr id="3" name="Group 427"/>
          <p:cNvGrpSpPr>
            <a:grpSpLocks/>
          </p:cNvGrpSpPr>
          <p:nvPr/>
        </p:nvGrpSpPr>
        <p:grpSpPr bwMode="auto">
          <a:xfrm>
            <a:off x="4918075" y="2032000"/>
            <a:ext cx="3916363" cy="4308475"/>
            <a:chOff x="3127" y="1273"/>
            <a:chExt cx="2467" cy="2714"/>
          </a:xfrm>
        </p:grpSpPr>
        <p:sp>
          <p:nvSpPr>
            <p:cNvPr id="35849" name="Line 372"/>
            <p:cNvSpPr>
              <a:spLocks noChangeShapeType="1"/>
            </p:cNvSpPr>
            <p:nvPr/>
          </p:nvSpPr>
          <p:spPr bwMode="auto">
            <a:xfrm>
              <a:off x="4131" y="146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0" name="Line 374"/>
            <p:cNvSpPr>
              <a:spLocks noChangeShapeType="1"/>
            </p:cNvSpPr>
            <p:nvPr/>
          </p:nvSpPr>
          <p:spPr bwMode="auto">
            <a:xfrm>
              <a:off x="3832" y="206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1" name="Line 375"/>
            <p:cNvSpPr>
              <a:spLocks noChangeShapeType="1"/>
            </p:cNvSpPr>
            <p:nvPr/>
          </p:nvSpPr>
          <p:spPr bwMode="auto">
            <a:xfrm>
              <a:off x="4613" y="2156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2" name="Line 376"/>
            <p:cNvSpPr>
              <a:spLocks noChangeShapeType="1"/>
            </p:cNvSpPr>
            <p:nvPr/>
          </p:nvSpPr>
          <p:spPr bwMode="auto">
            <a:xfrm>
              <a:off x="4037" y="2309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3" name="Line 377"/>
            <p:cNvSpPr>
              <a:spLocks noChangeShapeType="1"/>
            </p:cNvSpPr>
            <p:nvPr/>
          </p:nvSpPr>
          <p:spPr bwMode="auto">
            <a:xfrm>
              <a:off x="3530" y="2657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4" name="Line 378"/>
            <p:cNvSpPr>
              <a:spLocks noChangeShapeType="1"/>
            </p:cNvSpPr>
            <p:nvPr/>
          </p:nvSpPr>
          <p:spPr bwMode="auto">
            <a:xfrm>
              <a:off x="3755" y="288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5" name="Line 379"/>
            <p:cNvSpPr>
              <a:spLocks noChangeShapeType="1"/>
            </p:cNvSpPr>
            <p:nvPr/>
          </p:nvSpPr>
          <p:spPr bwMode="auto">
            <a:xfrm>
              <a:off x="3938" y="3101"/>
              <a:ext cx="0" cy="3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6" name="Line 380"/>
            <p:cNvSpPr>
              <a:spLocks noChangeShapeType="1"/>
            </p:cNvSpPr>
            <p:nvPr/>
          </p:nvSpPr>
          <p:spPr bwMode="auto">
            <a:xfrm>
              <a:off x="4523" y="2972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7" name="Line 381"/>
            <p:cNvSpPr>
              <a:spLocks noChangeShapeType="1"/>
            </p:cNvSpPr>
            <p:nvPr/>
          </p:nvSpPr>
          <p:spPr bwMode="auto">
            <a:xfrm>
              <a:off x="5072" y="282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8" name="Line 382"/>
            <p:cNvSpPr>
              <a:spLocks noChangeShapeType="1"/>
            </p:cNvSpPr>
            <p:nvPr/>
          </p:nvSpPr>
          <p:spPr bwMode="auto">
            <a:xfrm flipV="1">
              <a:off x="3912" y="1941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9" name="Line 383"/>
            <p:cNvSpPr>
              <a:spLocks noChangeShapeType="1"/>
            </p:cNvSpPr>
            <p:nvPr/>
          </p:nvSpPr>
          <p:spPr bwMode="auto">
            <a:xfrm flipV="1">
              <a:off x="3613" y="2524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0" name="Line 384"/>
            <p:cNvSpPr>
              <a:spLocks noChangeShapeType="1"/>
            </p:cNvSpPr>
            <p:nvPr/>
          </p:nvSpPr>
          <p:spPr bwMode="auto">
            <a:xfrm flipV="1">
              <a:off x="3829" y="2758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1" name="Line 385"/>
            <p:cNvSpPr>
              <a:spLocks noChangeShapeType="1"/>
            </p:cNvSpPr>
            <p:nvPr/>
          </p:nvSpPr>
          <p:spPr bwMode="auto">
            <a:xfrm flipV="1">
              <a:off x="3299" y="3116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2" name="Line 386"/>
            <p:cNvSpPr>
              <a:spLocks noChangeShapeType="1"/>
            </p:cNvSpPr>
            <p:nvPr/>
          </p:nvSpPr>
          <p:spPr bwMode="auto">
            <a:xfrm flipV="1">
              <a:off x="4290" y="3432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3" name="Line 387"/>
            <p:cNvSpPr>
              <a:spLocks noChangeShapeType="1"/>
            </p:cNvSpPr>
            <p:nvPr/>
          </p:nvSpPr>
          <p:spPr bwMode="auto">
            <a:xfrm flipV="1">
              <a:off x="4861" y="3295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4" name="Line 388"/>
            <p:cNvSpPr>
              <a:spLocks noChangeShapeType="1"/>
            </p:cNvSpPr>
            <p:nvPr/>
          </p:nvSpPr>
          <p:spPr bwMode="auto">
            <a:xfrm flipV="1">
              <a:off x="3731" y="3599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5" name="Line 389"/>
            <p:cNvSpPr>
              <a:spLocks noChangeShapeType="1"/>
            </p:cNvSpPr>
            <p:nvPr/>
          </p:nvSpPr>
          <p:spPr bwMode="auto">
            <a:xfrm flipV="1">
              <a:off x="4059" y="2004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6" name="Line 390"/>
            <p:cNvSpPr>
              <a:spLocks noChangeShapeType="1"/>
            </p:cNvSpPr>
            <p:nvPr/>
          </p:nvSpPr>
          <p:spPr bwMode="auto">
            <a:xfrm flipV="1">
              <a:off x="3772" y="2584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7" name="Line 391"/>
            <p:cNvSpPr>
              <a:spLocks noChangeShapeType="1"/>
            </p:cNvSpPr>
            <p:nvPr/>
          </p:nvSpPr>
          <p:spPr bwMode="auto">
            <a:xfrm flipV="1">
              <a:off x="4547" y="2678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8" name="Line 392"/>
            <p:cNvSpPr>
              <a:spLocks noChangeShapeType="1"/>
            </p:cNvSpPr>
            <p:nvPr/>
          </p:nvSpPr>
          <p:spPr bwMode="auto">
            <a:xfrm flipV="1">
              <a:off x="3459" y="3189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9" name="Line 393"/>
            <p:cNvSpPr>
              <a:spLocks noChangeShapeType="1"/>
            </p:cNvSpPr>
            <p:nvPr/>
          </p:nvSpPr>
          <p:spPr bwMode="auto">
            <a:xfrm flipV="1">
              <a:off x="3691" y="3439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0" name="Line 394"/>
            <p:cNvSpPr>
              <a:spLocks noChangeShapeType="1"/>
            </p:cNvSpPr>
            <p:nvPr/>
          </p:nvSpPr>
          <p:spPr bwMode="auto">
            <a:xfrm flipV="1">
              <a:off x="3878" y="3677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1" name="Line 395"/>
            <p:cNvSpPr>
              <a:spLocks noChangeShapeType="1"/>
            </p:cNvSpPr>
            <p:nvPr/>
          </p:nvSpPr>
          <p:spPr bwMode="auto">
            <a:xfrm flipV="1">
              <a:off x="4458" y="3507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2" name="Line 396"/>
            <p:cNvSpPr>
              <a:spLocks noChangeShapeType="1"/>
            </p:cNvSpPr>
            <p:nvPr/>
          </p:nvSpPr>
          <p:spPr bwMode="auto">
            <a:xfrm flipV="1">
              <a:off x="5011" y="3346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3" name="Line 397"/>
            <p:cNvSpPr>
              <a:spLocks noChangeShapeType="1"/>
            </p:cNvSpPr>
            <p:nvPr/>
          </p:nvSpPr>
          <p:spPr bwMode="auto">
            <a:xfrm flipV="1">
              <a:off x="4235" y="3281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4" name="Line 398"/>
            <p:cNvSpPr>
              <a:spLocks noChangeShapeType="1"/>
            </p:cNvSpPr>
            <p:nvPr/>
          </p:nvSpPr>
          <p:spPr bwMode="auto">
            <a:xfrm>
              <a:off x="4197" y="1950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5" name="Line 399"/>
            <p:cNvSpPr>
              <a:spLocks noChangeShapeType="1"/>
            </p:cNvSpPr>
            <p:nvPr/>
          </p:nvSpPr>
          <p:spPr bwMode="auto">
            <a:xfrm>
              <a:off x="4675" y="2617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6" name="Line 400"/>
            <p:cNvSpPr>
              <a:spLocks noChangeShapeType="1"/>
            </p:cNvSpPr>
            <p:nvPr/>
          </p:nvSpPr>
          <p:spPr bwMode="auto">
            <a:xfrm>
              <a:off x="4124" y="2759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7" name="Line 401"/>
            <p:cNvSpPr>
              <a:spLocks noChangeShapeType="1"/>
            </p:cNvSpPr>
            <p:nvPr/>
          </p:nvSpPr>
          <p:spPr bwMode="auto">
            <a:xfrm>
              <a:off x="4029" y="3621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8" name="Line 402"/>
            <p:cNvSpPr>
              <a:spLocks noChangeShapeType="1"/>
            </p:cNvSpPr>
            <p:nvPr/>
          </p:nvSpPr>
          <p:spPr bwMode="auto">
            <a:xfrm>
              <a:off x="4591" y="3451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79" name="Line 403"/>
            <p:cNvSpPr>
              <a:spLocks noChangeShapeType="1"/>
            </p:cNvSpPr>
            <p:nvPr/>
          </p:nvSpPr>
          <p:spPr bwMode="auto">
            <a:xfrm>
              <a:off x="5129" y="3278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80" name="Line 408"/>
            <p:cNvSpPr>
              <a:spLocks noChangeShapeType="1"/>
            </p:cNvSpPr>
            <p:nvPr/>
          </p:nvSpPr>
          <p:spPr bwMode="auto">
            <a:xfrm flipV="1">
              <a:off x="3530" y="3380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81" name="Line 409"/>
            <p:cNvSpPr>
              <a:spLocks noChangeShapeType="1"/>
            </p:cNvSpPr>
            <p:nvPr/>
          </p:nvSpPr>
          <p:spPr bwMode="auto">
            <a:xfrm flipV="1">
              <a:off x="3967" y="2812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82" name="Line 410"/>
            <p:cNvSpPr>
              <a:spLocks noChangeShapeType="1"/>
            </p:cNvSpPr>
            <p:nvPr/>
          </p:nvSpPr>
          <p:spPr bwMode="auto">
            <a:xfrm flipV="1">
              <a:off x="4385" y="2609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83" name="Group 414"/>
            <p:cNvGrpSpPr>
              <a:grpSpLocks/>
            </p:cNvGrpSpPr>
            <p:nvPr/>
          </p:nvGrpSpPr>
          <p:grpSpPr bwMode="auto">
            <a:xfrm>
              <a:off x="3599" y="3122"/>
              <a:ext cx="345" cy="112"/>
              <a:chOff x="3599" y="3122"/>
              <a:chExt cx="345" cy="112"/>
            </a:xfrm>
          </p:grpSpPr>
          <p:sp>
            <p:nvSpPr>
              <p:cNvPr id="35925" name="Line 412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26" name="Line 413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84" name="Group 415"/>
            <p:cNvGrpSpPr>
              <a:grpSpLocks/>
            </p:cNvGrpSpPr>
            <p:nvPr/>
          </p:nvGrpSpPr>
          <p:grpSpPr bwMode="auto">
            <a:xfrm>
              <a:off x="3879" y="2514"/>
              <a:ext cx="345" cy="112"/>
              <a:chOff x="3599" y="3122"/>
              <a:chExt cx="345" cy="112"/>
            </a:xfrm>
          </p:grpSpPr>
          <p:sp>
            <p:nvSpPr>
              <p:cNvPr id="35923" name="Line 416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24" name="Line 417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85" name="Group 418"/>
            <p:cNvGrpSpPr>
              <a:grpSpLocks/>
            </p:cNvGrpSpPr>
            <p:nvPr/>
          </p:nvGrpSpPr>
          <p:grpSpPr bwMode="auto">
            <a:xfrm>
              <a:off x="4369" y="3217"/>
              <a:ext cx="345" cy="112"/>
              <a:chOff x="3599" y="3122"/>
              <a:chExt cx="345" cy="112"/>
            </a:xfrm>
          </p:grpSpPr>
          <p:sp>
            <p:nvSpPr>
              <p:cNvPr id="35921" name="Line 419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22" name="Line 420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86" name="Group 421"/>
            <p:cNvGrpSpPr>
              <a:grpSpLocks/>
            </p:cNvGrpSpPr>
            <p:nvPr/>
          </p:nvGrpSpPr>
          <p:grpSpPr bwMode="auto">
            <a:xfrm>
              <a:off x="3778" y="3346"/>
              <a:ext cx="345" cy="112"/>
              <a:chOff x="3599" y="3122"/>
              <a:chExt cx="345" cy="112"/>
            </a:xfrm>
          </p:grpSpPr>
          <p:sp>
            <p:nvSpPr>
              <p:cNvPr id="35919" name="Line 422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20" name="Line 423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87" name="Line 425"/>
            <p:cNvSpPr>
              <a:spLocks noChangeShapeType="1"/>
            </p:cNvSpPr>
            <p:nvPr/>
          </p:nvSpPr>
          <p:spPr bwMode="auto">
            <a:xfrm>
              <a:off x="4301" y="2695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88" name="Line 426"/>
            <p:cNvSpPr>
              <a:spLocks noChangeShapeType="1"/>
            </p:cNvSpPr>
            <p:nvPr/>
          </p:nvSpPr>
          <p:spPr bwMode="auto">
            <a:xfrm>
              <a:off x="4302" y="2848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821" name="Oval 93"/>
            <p:cNvSpPr>
              <a:spLocks noChangeArrowheads="1"/>
            </p:cNvSpPr>
            <p:nvPr/>
          </p:nvSpPr>
          <p:spPr bwMode="auto">
            <a:xfrm rot="-66247">
              <a:off x="4033" y="127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2" name="Oval 94"/>
            <p:cNvSpPr>
              <a:spLocks noChangeArrowheads="1"/>
            </p:cNvSpPr>
            <p:nvPr/>
          </p:nvSpPr>
          <p:spPr bwMode="auto">
            <a:xfrm rot="-66247">
              <a:off x="3429" y="246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3" name="Oval 95"/>
            <p:cNvSpPr>
              <a:spLocks noChangeArrowheads="1"/>
            </p:cNvSpPr>
            <p:nvPr/>
          </p:nvSpPr>
          <p:spPr bwMode="auto">
            <a:xfrm rot="-66247">
              <a:off x="3740" y="2405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4" name="Oval 96"/>
            <p:cNvSpPr>
              <a:spLocks noChangeArrowheads="1"/>
            </p:cNvSpPr>
            <p:nvPr/>
          </p:nvSpPr>
          <p:spPr bwMode="auto">
            <a:xfrm rot="-66247">
              <a:off x="3941" y="211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5" name="Oval 97"/>
            <p:cNvSpPr>
              <a:spLocks noChangeArrowheads="1"/>
            </p:cNvSpPr>
            <p:nvPr/>
          </p:nvSpPr>
          <p:spPr bwMode="auto">
            <a:xfrm rot="-66247">
              <a:off x="3732" y="188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6" name="Oval 98"/>
            <p:cNvSpPr>
              <a:spLocks noChangeArrowheads="1"/>
            </p:cNvSpPr>
            <p:nvPr/>
          </p:nvSpPr>
          <p:spPr bwMode="auto">
            <a:xfrm rot="-66247">
              <a:off x="4208" y="252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7" name="Oval 99"/>
            <p:cNvSpPr>
              <a:spLocks noChangeArrowheads="1"/>
            </p:cNvSpPr>
            <p:nvPr/>
          </p:nvSpPr>
          <p:spPr bwMode="auto">
            <a:xfrm rot="-66247">
              <a:off x="4519" y="1970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8" name="Oval 100"/>
            <p:cNvSpPr>
              <a:spLocks noChangeArrowheads="1"/>
            </p:cNvSpPr>
            <p:nvPr/>
          </p:nvSpPr>
          <p:spPr bwMode="auto">
            <a:xfrm rot="-66247">
              <a:off x="4027" y="1822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29" name="Oval 101"/>
            <p:cNvSpPr>
              <a:spLocks noChangeArrowheads="1"/>
            </p:cNvSpPr>
            <p:nvPr/>
          </p:nvSpPr>
          <p:spPr bwMode="auto">
            <a:xfrm rot="-66247">
              <a:off x="4504" y="249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0" name="Oval 102"/>
            <p:cNvSpPr>
              <a:spLocks noChangeArrowheads="1"/>
            </p:cNvSpPr>
            <p:nvPr/>
          </p:nvSpPr>
          <p:spPr bwMode="auto">
            <a:xfrm rot="-66247">
              <a:off x="4976" y="2638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1" name="Oval 103"/>
            <p:cNvSpPr>
              <a:spLocks noChangeArrowheads="1"/>
            </p:cNvSpPr>
            <p:nvPr/>
          </p:nvSpPr>
          <p:spPr bwMode="auto">
            <a:xfrm rot="-66247">
              <a:off x="4897" y="346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2" name="Oval 104"/>
            <p:cNvSpPr>
              <a:spLocks noChangeArrowheads="1"/>
            </p:cNvSpPr>
            <p:nvPr/>
          </p:nvSpPr>
          <p:spPr bwMode="auto">
            <a:xfrm rot="-66247">
              <a:off x="4962" y="315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3" name="Oval 105"/>
            <p:cNvSpPr>
              <a:spLocks noChangeArrowheads="1"/>
            </p:cNvSpPr>
            <p:nvPr/>
          </p:nvSpPr>
          <p:spPr bwMode="auto">
            <a:xfrm rot="-66247">
              <a:off x="5400" y="3305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4" name="Oval 106"/>
            <p:cNvSpPr>
              <a:spLocks noChangeArrowheads="1"/>
            </p:cNvSpPr>
            <p:nvPr/>
          </p:nvSpPr>
          <p:spPr bwMode="auto">
            <a:xfrm rot="-66247">
              <a:off x="3950" y="26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5" name="Oval 107"/>
            <p:cNvSpPr>
              <a:spLocks noChangeArrowheads="1"/>
            </p:cNvSpPr>
            <p:nvPr/>
          </p:nvSpPr>
          <p:spPr bwMode="auto">
            <a:xfrm rot="-66247">
              <a:off x="3659" y="268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6" name="Oval 108"/>
            <p:cNvSpPr>
              <a:spLocks noChangeArrowheads="1"/>
            </p:cNvSpPr>
            <p:nvPr/>
          </p:nvSpPr>
          <p:spPr bwMode="auto">
            <a:xfrm rot="-66247">
              <a:off x="3127" y="3041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7" name="Oval 109"/>
            <p:cNvSpPr>
              <a:spLocks noChangeArrowheads="1"/>
            </p:cNvSpPr>
            <p:nvPr/>
          </p:nvSpPr>
          <p:spPr bwMode="auto">
            <a:xfrm rot="-66247">
              <a:off x="3424" y="301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8" name="Oval 110"/>
            <p:cNvSpPr>
              <a:spLocks noChangeArrowheads="1"/>
            </p:cNvSpPr>
            <p:nvPr/>
          </p:nvSpPr>
          <p:spPr bwMode="auto">
            <a:xfrm rot="-66247">
              <a:off x="3569" y="35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39" name="Oval 111"/>
            <p:cNvSpPr>
              <a:spLocks noChangeArrowheads="1"/>
            </p:cNvSpPr>
            <p:nvPr/>
          </p:nvSpPr>
          <p:spPr bwMode="auto">
            <a:xfrm rot="-66247">
              <a:off x="3845" y="348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0" name="Oval 112"/>
            <p:cNvSpPr>
              <a:spLocks noChangeArrowheads="1"/>
            </p:cNvSpPr>
            <p:nvPr/>
          </p:nvSpPr>
          <p:spPr bwMode="auto">
            <a:xfrm rot="-66247">
              <a:off x="4207" y="310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1" name="Oval 113"/>
            <p:cNvSpPr>
              <a:spLocks noChangeArrowheads="1"/>
            </p:cNvSpPr>
            <p:nvPr/>
          </p:nvSpPr>
          <p:spPr bwMode="auto">
            <a:xfrm rot="-66247">
              <a:off x="4105" y="337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2" name="Oval 114"/>
            <p:cNvSpPr>
              <a:spLocks noChangeArrowheads="1"/>
            </p:cNvSpPr>
            <p:nvPr/>
          </p:nvSpPr>
          <p:spPr bwMode="auto">
            <a:xfrm rot="-66247">
              <a:off x="4352" y="3628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3" name="Oval 115"/>
            <p:cNvSpPr>
              <a:spLocks noChangeArrowheads="1"/>
            </p:cNvSpPr>
            <p:nvPr/>
          </p:nvSpPr>
          <p:spPr bwMode="auto">
            <a:xfrm rot="-66247">
              <a:off x="4692" y="32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GB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844" name="Oval 116"/>
            <p:cNvSpPr>
              <a:spLocks noChangeArrowheads="1"/>
            </p:cNvSpPr>
            <p:nvPr/>
          </p:nvSpPr>
          <p:spPr bwMode="auto">
            <a:xfrm rot="-66247">
              <a:off x="3841" y="2917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5" name="Oval 117"/>
            <p:cNvSpPr>
              <a:spLocks noChangeArrowheads="1"/>
            </p:cNvSpPr>
            <p:nvPr/>
          </p:nvSpPr>
          <p:spPr bwMode="auto">
            <a:xfrm rot="-66247">
              <a:off x="3345" y="329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6" name="Oval 118"/>
            <p:cNvSpPr>
              <a:spLocks noChangeArrowheads="1"/>
            </p:cNvSpPr>
            <p:nvPr/>
          </p:nvSpPr>
          <p:spPr bwMode="auto">
            <a:xfrm rot="-66247">
              <a:off x="3656" y="325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7" name="Oval 119"/>
            <p:cNvSpPr>
              <a:spLocks noChangeArrowheads="1"/>
            </p:cNvSpPr>
            <p:nvPr/>
          </p:nvSpPr>
          <p:spPr bwMode="auto">
            <a:xfrm rot="-66247">
              <a:off x="3931" y="315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8" name="Oval 120"/>
            <p:cNvSpPr>
              <a:spLocks noChangeArrowheads="1"/>
            </p:cNvSpPr>
            <p:nvPr/>
          </p:nvSpPr>
          <p:spPr bwMode="auto">
            <a:xfrm rot="-66247">
              <a:off x="4416" y="332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49" name="Oval 121"/>
            <p:cNvSpPr>
              <a:spLocks noChangeArrowheads="1"/>
            </p:cNvSpPr>
            <p:nvPr/>
          </p:nvSpPr>
          <p:spPr bwMode="auto">
            <a:xfrm rot="-66247">
              <a:off x="4428" y="278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850" name="Oval 122"/>
            <p:cNvSpPr>
              <a:spLocks noChangeArrowheads="1"/>
            </p:cNvSpPr>
            <p:nvPr/>
          </p:nvSpPr>
          <p:spPr bwMode="auto">
            <a:xfrm rot="-66247">
              <a:off x="3760" y="3792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96" grpId="0" animBg="1"/>
      <p:bldP spid="739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The properties of diamond</a:t>
            </a:r>
          </a:p>
        </p:txBody>
      </p:sp>
      <p:sp>
        <p:nvSpPr>
          <p:cNvPr id="217091" name="Oval 3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68325" y="712788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All the electrons in the outer shell of the carbon atom (2.4) are used in covalent bonds. This affects diamond’s properties.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9713" y="1933575"/>
            <a:ext cx="3916362" cy="4308475"/>
            <a:chOff x="3127" y="1273"/>
            <a:chExt cx="2467" cy="2714"/>
          </a:xfrm>
        </p:grpSpPr>
        <p:sp>
          <p:nvSpPr>
            <p:cNvPr id="36873" name="Line 18"/>
            <p:cNvSpPr>
              <a:spLocks noChangeShapeType="1"/>
            </p:cNvSpPr>
            <p:nvPr/>
          </p:nvSpPr>
          <p:spPr bwMode="auto">
            <a:xfrm>
              <a:off x="4131" y="146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4" name="Line 19"/>
            <p:cNvSpPr>
              <a:spLocks noChangeShapeType="1"/>
            </p:cNvSpPr>
            <p:nvPr/>
          </p:nvSpPr>
          <p:spPr bwMode="auto">
            <a:xfrm>
              <a:off x="3832" y="206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5" name="Line 20"/>
            <p:cNvSpPr>
              <a:spLocks noChangeShapeType="1"/>
            </p:cNvSpPr>
            <p:nvPr/>
          </p:nvSpPr>
          <p:spPr bwMode="auto">
            <a:xfrm>
              <a:off x="4613" y="2156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6" name="Line 21"/>
            <p:cNvSpPr>
              <a:spLocks noChangeShapeType="1"/>
            </p:cNvSpPr>
            <p:nvPr/>
          </p:nvSpPr>
          <p:spPr bwMode="auto">
            <a:xfrm>
              <a:off x="4037" y="2309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7" name="Line 22"/>
            <p:cNvSpPr>
              <a:spLocks noChangeShapeType="1"/>
            </p:cNvSpPr>
            <p:nvPr/>
          </p:nvSpPr>
          <p:spPr bwMode="auto">
            <a:xfrm>
              <a:off x="3530" y="2657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8" name="Line 23"/>
            <p:cNvSpPr>
              <a:spLocks noChangeShapeType="1"/>
            </p:cNvSpPr>
            <p:nvPr/>
          </p:nvSpPr>
          <p:spPr bwMode="auto">
            <a:xfrm>
              <a:off x="3755" y="288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9" name="Line 24"/>
            <p:cNvSpPr>
              <a:spLocks noChangeShapeType="1"/>
            </p:cNvSpPr>
            <p:nvPr/>
          </p:nvSpPr>
          <p:spPr bwMode="auto">
            <a:xfrm>
              <a:off x="3938" y="3101"/>
              <a:ext cx="0" cy="3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0" name="Line 25"/>
            <p:cNvSpPr>
              <a:spLocks noChangeShapeType="1"/>
            </p:cNvSpPr>
            <p:nvPr/>
          </p:nvSpPr>
          <p:spPr bwMode="auto">
            <a:xfrm>
              <a:off x="4523" y="2972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1" name="Line 26"/>
            <p:cNvSpPr>
              <a:spLocks noChangeShapeType="1"/>
            </p:cNvSpPr>
            <p:nvPr/>
          </p:nvSpPr>
          <p:spPr bwMode="auto">
            <a:xfrm>
              <a:off x="5072" y="282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2" name="Line 27"/>
            <p:cNvSpPr>
              <a:spLocks noChangeShapeType="1"/>
            </p:cNvSpPr>
            <p:nvPr/>
          </p:nvSpPr>
          <p:spPr bwMode="auto">
            <a:xfrm flipV="1">
              <a:off x="3912" y="1941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3" name="Line 28"/>
            <p:cNvSpPr>
              <a:spLocks noChangeShapeType="1"/>
            </p:cNvSpPr>
            <p:nvPr/>
          </p:nvSpPr>
          <p:spPr bwMode="auto">
            <a:xfrm flipV="1">
              <a:off x="3613" y="2524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4" name="Line 29"/>
            <p:cNvSpPr>
              <a:spLocks noChangeShapeType="1"/>
            </p:cNvSpPr>
            <p:nvPr/>
          </p:nvSpPr>
          <p:spPr bwMode="auto">
            <a:xfrm flipV="1">
              <a:off x="3829" y="2758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5" name="Line 30"/>
            <p:cNvSpPr>
              <a:spLocks noChangeShapeType="1"/>
            </p:cNvSpPr>
            <p:nvPr/>
          </p:nvSpPr>
          <p:spPr bwMode="auto">
            <a:xfrm flipV="1">
              <a:off x="3299" y="3116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6" name="Line 31"/>
            <p:cNvSpPr>
              <a:spLocks noChangeShapeType="1"/>
            </p:cNvSpPr>
            <p:nvPr/>
          </p:nvSpPr>
          <p:spPr bwMode="auto">
            <a:xfrm flipV="1">
              <a:off x="4290" y="3432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7" name="Line 32"/>
            <p:cNvSpPr>
              <a:spLocks noChangeShapeType="1"/>
            </p:cNvSpPr>
            <p:nvPr/>
          </p:nvSpPr>
          <p:spPr bwMode="auto">
            <a:xfrm flipV="1">
              <a:off x="4861" y="3295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8" name="Line 33"/>
            <p:cNvSpPr>
              <a:spLocks noChangeShapeType="1"/>
            </p:cNvSpPr>
            <p:nvPr/>
          </p:nvSpPr>
          <p:spPr bwMode="auto">
            <a:xfrm flipV="1">
              <a:off x="3731" y="3599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89" name="Line 34"/>
            <p:cNvSpPr>
              <a:spLocks noChangeShapeType="1"/>
            </p:cNvSpPr>
            <p:nvPr/>
          </p:nvSpPr>
          <p:spPr bwMode="auto">
            <a:xfrm flipV="1">
              <a:off x="4059" y="2004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0" name="Line 35"/>
            <p:cNvSpPr>
              <a:spLocks noChangeShapeType="1"/>
            </p:cNvSpPr>
            <p:nvPr/>
          </p:nvSpPr>
          <p:spPr bwMode="auto">
            <a:xfrm flipV="1">
              <a:off x="3772" y="2584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1" name="Line 36"/>
            <p:cNvSpPr>
              <a:spLocks noChangeShapeType="1"/>
            </p:cNvSpPr>
            <p:nvPr/>
          </p:nvSpPr>
          <p:spPr bwMode="auto">
            <a:xfrm flipV="1">
              <a:off x="4547" y="2678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2" name="Line 37"/>
            <p:cNvSpPr>
              <a:spLocks noChangeShapeType="1"/>
            </p:cNvSpPr>
            <p:nvPr/>
          </p:nvSpPr>
          <p:spPr bwMode="auto">
            <a:xfrm flipV="1">
              <a:off x="3459" y="3189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3" name="Line 38"/>
            <p:cNvSpPr>
              <a:spLocks noChangeShapeType="1"/>
            </p:cNvSpPr>
            <p:nvPr/>
          </p:nvSpPr>
          <p:spPr bwMode="auto">
            <a:xfrm flipV="1">
              <a:off x="3691" y="3439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4" name="Line 39"/>
            <p:cNvSpPr>
              <a:spLocks noChangeShapeType="1"/>
            </p:cNvSpPr>
            <p:nvPr/>
          </p:nvSpPr>
          <p:spPr bwMode="auto">
            <a:xfrm flipV="1">
              <a:off x="3878" y="3677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5" name="Line 40"/>
            <p:cNvSpPr>
              <a:spLocks noChangeShapeType="1"/>
            </p:cNvSpPr>
            <p:nvPr/>
          </p:nvSpPr>
          <p:spPr bwMode="auto">
            <a:xfrm flipV="1">
              <a:off x="4458" y="3507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6" name="Line 41"/>
            <p:cNvSpPr>
              <a:spLocks noChangeShapeType="1"/>
            </p:cNvSpPr>
            <p:nvPr/>
          </p:nvSpPr>
          <p:spPr bwMode="auto">
            <a:xfrm flipV="1">
              <a:off x="5011" y="3346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7" name="Line 42"/>
            <p:cNvSpPr>
              <a:spLocks noChangeShapeType="1"/>
            </p:cNvSpPr>
            <p:nvPr/>
          </p:nvSpPr>
          <p:spPr bwMode="auto">
            <a:xfrm flipV="1">
              <a:off x="4235" y="3281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8" name="Line 43"/>
            <p:cNvSpPr>
              <a:spLocks noChangeShapeType="1"/>
            </p:cNvSpPr>
            <p:nvPr/>
          </p:nvSpPr>
          <p:spPr bwMode="auto">
            <a:xfrm>
              <a:off x="4197" y="1950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99" name="Line 44"/>
            <p:cNvSpPr>
              <a:spLocks noChangeShapeType="1"/>
            </p:cNvSpPr>
            <p:nvPr/>
          </p:nvSpPr>
          <p:spPr bwMode="auto">
            <a:xfrm>
              <a:off x="4675" y="2617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0" name="Line 45"/>
            <p:cNvSpPr>
              <a:spLocks noChangeShapeType="1"/>
            </p:cNvSpPr>
            <p:nvPr/>
          </p:nvSpPr>
          <p:spPr bwMode="auto">
            <a:xfrm>
              <a:off x="4124" y="2759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1" name="Line 46"/>
            <p:cNvSpPr>
              <a:spLocks noChangeShapeType="1"/>
            </p:cNvSpPr>
            <p:nvPr/>
          </p:nvSpPr>
          <p:spPr bwMode="auto">
            <a:xfrm>
              <a:off x="4029" y="3621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2" name="Line 47"/>
            <p:cNvSpPr>
              <a:spLocks noChangeShapeType="1"/>
            </p:cNvSpPr>
            <p:nvPr/>
          </p:nvSpPr>
          <p:spPr bwMode="auto">
            <a:xfrm>
              <a:off x="4591" y="3451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3" name="Line 48"/>
            <p:cNvSpPr>
              <a:spLocks noChangeShapeType="1"/>
            </p:cNvSpPr>
            <p:nvPr/>
          </p:nvSpPr>
          <p:spPr bwMode="auto">
            <a:xfrm>
              <a:off x="5129" y="3278"/>
              <a:ext cx="342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4" name="Line 49"/>
            <p:cNvSpPr>
              <a:spLocks noChangeShapeType="1"/>
            </p:cNvSpPr>
            <p:nvPr/>
          </p:nvSpPr>
          <p:spPr bwMode="auto">
            <a:xfrm flipV="1">
              <a:off x="3530" y="3380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5" name="Line 50"/>
            <p:cNvSpPr>
              <a:spLocks noChangeShapeType="1"/>
            </p:cNvSpPr>
            <p:nvPr/>
          </p:nvSpPr>
          <p:spPr bwMode="auto">
            <a:xfrm flipV="1">
              <a:off x="3967" y="2812"/>
              <a:ext cx="48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06" name="Line 51"/>
            <p:cNvSpPr>
              <a:spLocks noChangeShapeType="1"/>
            </p:cNvSpPr>
            <p:nvPr/>
          </p:nvSpPr>
          <p:spPr bwMode="auto">
            <a:xfrm flipV="1">
              <a:off x="4385" y="2609"/>
              <a:ext cx="138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6907" name="Group 52"/>
            <p:cNvGrpSpPr>
              <a:grpSpLocks/>
            </p:cNvGrpSpPr>
            <p:nvPr/>
          </p:nvGrpSpPr>
          <p:grpSpPr bwMode="auto">
            <a:xfrm>
              <a:off x="3599" y="3122"/>
              <a:ext cx="345" cy="112"/>
              <a:chOff x="3599" y="3122"/>
              <a:chExt cx="345" cy="112"/>
            </a:xfrm>
          </p:grpSpPr>
          <p:sp>
            <p:nvSpPr>
              <p:cNvPr id="36949" name="Line 53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50" name="Line 54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6908" name="Group 55"/>
            <p:cNvGrpSpPr>
              <a:grpSpLocks/>
            </p:cNvGrpSpPr>
            <p:nvPr/>
          </p:nvGrpSpPr>
          <p:grpSpPr bwMode="auto">
            <a:xfrm>
              <a:off x="3879" y="2514"/>
              <a:ext cx="345" cy="112"/>
              <a:chOff x="3599" y="3122"/>
              <a:chExt cx="345" cy="112"/>
            </a:xfrm>
          </p:grpSpPr>
          <p:sp>
            <p:nvSpPr>
              <p:cNvPr id="36947" name="Line 56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48" name="Line 57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6909" name="Group 58"/>
            <p:cNvGrpSpPr>
              <a:grpSpLocks/>
            </p:cNvGrpSpPr>
            <p:nvPr/>
          </p:nvGrpSpPr>
          <p:grpSpPr bwMode="auto">
            <a:xfrm>
              <a:off x="4369" y="3217"/>
              <a:ext cx="345" cy="112"/>
              <a:chOff x="3599" y="3122"/>
              <a:chExt cx="345" cy="112"/>
            </a:xfrm>
          </p:grpSpPr>
          <p:sp>
            <p:nvSpPr>
              <p:cNvPr id="36945" name="Line 59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46" name="Line 60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6910" name="Group 61"/>
            <p:cNvGrpSpPr>
              <a:grpSpLocks/>
            </p:cNvGrpSpPr>
            <p:nvPr/>
          </p:nvGrpSpPr>
          <p:grpSpPr bwMode="auto">
            <a:xfrm>
              <a:off x="3778" y="3346"/>
              <a:ext cx="345" cy="112"/>
              <a:chOff x="3599" y="3122"/>
              <a:chExt cx="345" cy="112"/>
            </a:xfrm>
          </p:grpSpPr>
          <p:sp>
            <p:nvSpPr>
              <p:cNvPr id="36943" name="Line 62"/>
              <p:cNvSpPr>
                <a:spLocks noChangeShapeType="1"/>
              </p:cNvSpPr>
              <p:nvPr/>
            </p:nvSpPr>
            <p:spPr bwMode="auto">
              <a:xfrm>
                <a:off x="3599" y="3122"/>
                <a:ext cx="129" cy="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44" name="Line 63"/>
              <p:cNvSpPr>
                <a:spLocks noChangeShapeType="1"/>
              </p:cNvSpPr>
              <p:nvPr/>
            </p:nvSpPr>
            <p:spPr bwMode="auto">
              <a:xfrm>
                <a:off x="3786" y="3184"/>
                <a:ext cx="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6911" name="Line 64"/>
            <p:cNvSpPr>
              <a:spLocks noChangeShapeType="1"/>
            </p:cNvSpPr>
            <p:nvPr/>
          </p:nvSpPr>
          <p:spPr bwMode="auto">
            <a:xfrm>
              <a:off x="4301" y="2695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12" name="Line 65"/>
            <p:cNvSpPr>
              <a:spLocks noChangeShapeType="1"/>
            </p:cNvSpPr>
            <p:nvPr/>
          </p:nvSpPr>
          <p:spPr bwMode="auto">
            <a:xfrm>
              <a:off x="4302" y="2848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7154" name="Oval 66"/>
            <p:cNvSpPr>
              <a:spLocks noChangeArrowheads="1"/>
            </p:cNvSpPr>
            <p:nvPr/>
          </p:nvSpPr>
          <p:spPr bwMode="auto">
            <a:xfrm rot="-66247">
              <a:off x="4033" y="127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55" name="Oval 67"/>
            <p:cNvSpPr>
              <a:spLocks noChangeArrowheads="1"/>
            </p:cNvSpPr>
            <p:nvPr/>
          </p:nvSpPr>
          <p:spPr bwMode="auto">
            <a:xfrm rot="-66247">
              <a:off x="3429" y="246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56" name="Oval 68"/>
            <p:cNvSpPr>
              <a:spLocks noChangeArrowheads="1"/>
            </p:cNvSpPr>
            <p:nvPr/>
          </p:nvSpPr>
          <p:spPr bwMode="auto">
            <a:xfrm rot="-66247">
              <a:off x="3740" y="2405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57" name="Oval 69"/>
            <p:cNvSpPr>
              <a:spLocks noChangeArrowheads="1"/>
            </p:cNvSpPr>
            <p:nvPr/>
          </p:nvSpPr>
          <p:spPr bwMode="auto">
            <a:xfrm rot="-66247">
              <a:off x="3941" y="211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58" name="Oval 70"/>
            <p:cNvSpPr>
              <a:spLocks noChangeArrowheads="1"/>
            </p:cNvSpPr>
            <p:nvPr/>
          </p:nvSpPr>
          <p:spPr bwMode="auto">
            <a:xfrm rot="-66247">
              <a:off x="3732" y="188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59" name="Oval 71"/>
            <p:cNvSpPr>
              <a:spLocks noChangeArrowheads="1"/>
            </p:cNvSpPr>
            <p:nvPr/>
          </p:nvSpPr>
          <p:spPr bwMode="auto">
            <a:xfrm rot="-66247">
              <a:off x="4208" y="252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0" name="Oval 72"/>
            <p:cNvSpPr>
              <a:spLocks noChangeArrowheads="1"/>
            </p:cNvSpPr>
            <p:nvPr/>
          </p:nvSpPr>
          <p:spPr bwMode="auto">
            <a:xfrm rot="-66247">
              <a:off x="4519" y="1970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1" name="Oval 73"/>
            <p:cNvSpPr>
              <a:spLocks noChangeArrowheads="1"/>
            </p:cNvSpPr>
            <p:nvPr/>
          </p:nvSpPr>
          <p:spPr bwMode="auto">
            <a:xfrm rot="-66247">
              <a:off x="4027" y="1822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2" name="Oval 74"/>
            <p:cNvSpPr>
              <a:spLocks noChangeArrowheads="1"/>
            </p:cNvSpPr>
            <p:nvPr/>
          </p:nvSpPr>
          <p:spPr bwMode="auto">
            <a:xfrm rot="-66247">
              <a:off x="4504" y="249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3" name="Oval 75"/>
            <p:cNvSpPr>
              <a:spLocks noChangeArrowheads="1"/>
            </p:cNvSpPr>
            <p:nvPr/>
          </p:nvSpPr>
          <p:spPr bwMode="auto">
            <a:xfrm rot="-66247">
              <a:off x="4976" y="2638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4" name="Oval 76"/>
            <p:cNvSpPr>
              <a:spLocks noChangeArrowheads="1"/>
            </p:cNvSpPr>
            <p:nvPr/>
          </p:nvSpPr>
          <p:spPr bwMode="auto">
            <a:xfrm rot="-66247">
              <a:off x="4897" y="346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5" name="Oval 77"/>
            <p:cNvSpPr>
              <a:spLocks noChangeArrowheads="1"/>
            </p:cNvSpPr>
            <p:nvPr/>
          </p:nvSpPr>
          <p:spPr bwMode="auto">
            <a:xfrm rot="-66247">
              <a:off x="4962" y="315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6" name="Oval 78"/>
            <p:cNvSpPr>
              <a:spLocks noChangeArrowheads="1"/>
            </p:cNvSpPr>
            <p:nvPr/>
          </p:nvSpPr>
          <p:spPr bwMode="auto">
            <a:xfrm rot="-66247">
              <a:off x="5400" y="3305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7" name="Oval 79"/>
            <p:cNvSpPr>
              <a:spLocks noChangeArrowheads="1"/>
            </p:cNvSpPr>
            <p:nvPr/>
          </p:nvSpPr>
          <p:spPr bwMode="auto">
            <a:xfrm rot="-66247">
              <a:off x="3950" y="26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8" name="Oval 80"/>
            <p:cNvSpPr>
              <a:spLocks noChangeArrowheads="1"/>
            </p:cNvSpPr>
            <p:nvPr/>
          </p:nvSpPr>
          <p:spPr bwMode="auto">
            <a:xfrm rot="-66247">
              <a:off x="3659" y="268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69" name="Oval 81"/>
            <p:cNvSpPr>
              <a:spLocks noChangeArrowheads="1"/>
            </p:cNvSpPr>
            <p:nvPr/>
          </p:nvSpPr>
          <p:spPr bwMode="auto">
            <a:xfrm rot="-66247">
              <a:off x="3127" y="3041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0" name="Oval 82"/>
            <p:cNvSpPr>
              <a:spLocks noChangeArrowheads="1"/>
            </p:cNvSpPr>
            <p:nvPr/>
          </p:nvSpPr>
          <p:spPr bwMode="auto">
            <a:xfrm rot="-66247">
              <a:off x="3424" y="3013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1" name="Oval 83"/>
            <p:cNvSpPr>
              <a:spLocks noChangeArrowheads="1"/>
            </p:cNvSpPr>
            <p:nvPr/>
          </p:nvSpPr>
          <p:spPr bwMode="auto">
            <a:xfrm rot="-66247">
              <a:off x="3569" y="35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2" name="Oval 84"/>
            <p:cNvSpPr>
              <a:spLocks noChangeArrowheads="1"/>
            </p:cNvSpPr>
            <p:nvPr/>
          </p:nvSpPr>
          <p:spPr bwMode="auto">
            <a:xfrm rot="-66247">
              <a:off x="3845" y="348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3" name="Oval 85"/>
            <p:cNvSpPr>
              <a:spLocks noChangeArrowheads="1"/>
            </p:cNvSpPr>
            <p:nvPr/>
          </p:nvSpPr>
          <p:spPr bwMode="auto">
            <a:xfrm rot="-66247">
              <a:off x="4207" y="310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4" name="Oval 86"/>
            <p:cNvSpPr>
              <a:spLocks noChangeArrowheads="1"/>
            </p:cNvSpPr>
            <p:nvPr/>
          </p:nvSpPr>
          <p:spPr bwMode="auto">
            <a:xfrm rot="-66247">
              <a:off x="4105" y="337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5" name="Oval 87"/>
            <p:cNvSpPr>
              <a:spLocks noChangeArrowheads="1"/>
            </p:cNvSpPr>
            <p:nvPr/>
          </p:nvSpPr>
          <p:spPr bwMode="auto">
            <a:xfrm rot="-66247">
              <a:off x="4352" y="3628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6" name="Oval 88"/>
            <p:cNvSpPr>
              <a:spLocks noChangeArrowheads="1"/>
            </p:cNvSpPr>
            <p:nvPr/>
          </p:nvSpPr>
          <p:spPr bwMode="auto">
            <a:xfrm rot="-66247">
              <a:off x="4692" y="323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GB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7177" name="Oval 89"/>
            <p:cNvSpPr>
              <a:spLocks noChangeArrowheads="1"/>
            </p:cNvSpPr>
            <p:nvPr/>
          </p:nvSpPr>
          <p:spPr bwMode="auto">
            <a:xfrm rot="-66247">
              <a:off x="3841" y="2917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8" name="Oval 90"/>
            <p:cNvSpPr>
              <a:spLocks noChangeArrowheads="1"/>
            </p:cNvSpPr>
            <p:nvPr/>
          </p:nvSpPr>
          <p:spPr bwMode="auto">
            <a:xfrm rot="-66247">
              <a:off x="3345" y="329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79" name="Oval 91"/>
            <p:cNvSpPr>
              <a:spLocks noChangeArrowheads="1"/>
            </p:cNvSpPr>
            <p:nvPr/>
          </p:nvSpPr>
          <p:spPr bwMode="auto">
            <a:xfrm rot="-66247">
              <a:off x="3656" y="325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80" name="Oval 92"/>
            <p:cNvSpPr>
              <a:spLocks noChangeArrowheads="1"/>
            </p:cNvSpPr>
            <p:nvPr/>
          </p:nvSpPr>
          <p:spPr bwMode="auto">
            <a:xfrm rot="-66247">
              <a:off x="3931" y="3159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81" name="Oval 93"/>
            <p:cNvSpPr>
              <a:spLocks noChangeArrowheads="1"/>
            </p:cNvSpPr>
            <p:nvPr/>
          </p:nvSpPr>
          <p:spPr bwMode="auto">
            <a:xfrm rot="-66247">
              <a:off x="4416" y="3326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82" name="Oval 94"/>
            <p:cNvSpPr>
              <a:spLocks noChangeArrowheads="1"/>
            </p:cNvSpPr>
            <p:nvPr/>
          </p:nvSpPr>
          <p:spPr bwMode="auto">
            <a:xfrm rot="-66247">
              <a:off x="4428" y="2784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183" name="Oval 95"/>
            <p:cNvSpPr>
              <a:spLocks noChangeArrowheads="1"/>
            </p:cNvSpPr>
            <p:nvPr/>
          </p:nvSpPr>
          <p:spPr bwMode="auto">
            <a:xfrm rot="-66247">
              <a:off x="3760" y="3792"/>
              <a:ext cx="194" cy="19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7184" name="Rectangle 96"/>
          <p:cNvSpPr>
            <a:spLocks noChangeArrowheads="1"/>
          </p:cNvSpPr>
          <p:nvPr/>
        </p:nvSpPr>
        <p:spPr bwMode="auto">
          <a:xfrm>
            <a:off x="2436813" y="1965325"/>
            <a:ext cx="539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algn="l">
              <a:buFont typeface="Wingdings" pitchFamily="2" charset="2"/>
              <a:buChar char="l"/>
            </a:pPr>
            <a:r>
              <a:rPr lang="en-GB"/>
              <a:t>Diamond is very hard</a:t>
            </a:r>
            <a:r>
              <a:rPr lang="en-GB" b="0"/>
              <a:t> – the hardest natural substance on Earth.</a:t>
            </a:r>
          </a:p>
        </p:txBody>
      </p:sp>
      <p:sp>
        <p:nvSpPr>
          <p:cNvPr id="217185" name="Rectangle 97"/>
          <p:cNvSpPr>
            <a:spLocks noChangeArrowheads="1"/>
          </p:cNvSpPr>
          <p:nvPr/>
        </p:nvSpPr>
        <p:spPr bwMode="auto">
          <a:xfrm>
            <a:off x="3484563" y="3021013"/>
            <a:ext cx="5654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algn="l">
              <a:buFont typeface="Wingdings" pitchFamily="2" charset="2"/>
              <a:buChar char="l"/>
            </a:pPr>
            <a:r>
              <a:rPr lang="en-GB"/>
              <a:t>Diamond has a very high melting and boiling point</a:t>
            </a:r>
            <a:r>
              <a:rPr lang="en-GB" b="0"/>
              <a:t> – a lot of energy is needed to break the covalent bonds.</a:t>
            </a:r>
          </a:p>
        </p:txBody>
      </p:sp>
      <p:sp>
        <p:nvSpPr>
          <p:cNvPr id="217186" name="Rectangle 98"/>
          <p:cNvSpPr>
            <a:spLocks noChangeArrowheads="1"/>
          </p:cNvSpPr>
          <p:nvPr/>
        </p:nvSpPr>
        <p:spPr bwMode="auto">
          <a:xfrm>
            <a:off x="4206875" y="4448175"/>
            <a:ext cx="49355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algn="l">
              <a:buFont typeface="Wingdings" pitchFamily="2" charset="2"/>
              <a:buChar char="l"/>
            </a:pPr>
            <a:r>
              <a:rPr lang="en-GB"/>
              <a:t>Diamond cannot conduct electricity</a:t>
            </a:r>
            <a:r>
              <a:rPr lang="en-GB" b="0"/>
              <a:t> – there are no free electrons or ions to carry a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84" grpId="0"/>
      <p:bldP spid="217185" grpId="0"/>
      <p:bldP spid="2171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The structure of graphite</a:t>
            </a:r>
          </a:p>
        </p:txBody>
      </p:sp>
      <p:sp>
        <p:nvSpPr>
          <p:cNvPr id="74874" name="Oval 122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7892" name="Rectangle 123"/>
          <p:cNvSpPr>
            <a:spLocks noChangeArrowheads="1"/>
          </p:cNvSpPr>
          <p:nvPr/>
        </p:nvSpPr>
        <p:spPr bwMode="auto">
          <a:xfrm>
            <a:off x="568325" y="712788"/>
            <a:ext cx="40036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Graphite is a much more common form of carbon. in which each atom is covalently bonded to three others.</a:t>
            </a:r>
          </a:p>
        </p:txBody>
      </p:sp>
      <p:sp>
        <p:nvSpPr>
          <p:cNvPr id="74877" name="Rectangle 125"/>
          <p:cNvSpPr>
            <a:spLocks noChangeArrowheads="1"/>
          </p:cNvSpPr>
          <p:nvPr/>
        </p:nvSpPr>
        <p:spPr bwMode="auto">
          <a:xfrm>
            <a:off x="4572000" y="712788"/>
            <a:ext cx="4572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/>
              <a:t>This forms rings of six atoms, creating a giant structure containing many layers. These layers are held together by weak forces of attraction.</a:t>
            </a:r>
          </a:p>
        </p:txBody>
      </p:sp>
      <p:grpSp>
        <p:nvGrpSpPr>
          <p:cNvPr id="2" name="Group 373"/>
          <p:cNvGrpSpPr>
            <a:grpSpLocks/>
          </p:cNvGrpSpPr>
          <p:nvPr/>
        </p:nvGrpSpPr>
        <p:grpSpPr bwMode="auto">
          <a:xfrm>
            <a:off x="4538663" y="2971800"/>
            <a:ext cx="4487862" cy="2598738"/>
            <a:chOff x="2859" y="1872"/>
            <a:chExt cx="2827" cy="1637"/>
          </a:xfrm>
        </p:grpSpPr>
        <p:sp>
          <p:nvSpPr>
            <p:cNvPr id="37908" name="Line 372"/>
            <p:cNvSpPr>
              <a:spLocks noChangeShapeType="1"/>
            </p:cNvSpPr>
            <p:nvPr/>
          </p:nvSpPr>
          <p:spPr bwMode="auto">
            <a:xfrm>
              <a:off x="3040" y="2254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9" name="Line 369"/>
            <p:cNvSpPr>
              <a:spLocks noChangeShapeType="1"/>
            </p:cNvSpPr>
            <p:nvPr/>
          </p:nvSpPr>
          <p:spPr bwMode="auto">
            <a:xfrm>
              <a:off x="3897" y="2269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0" name="Line 371"/>
            <p:cNvSpPr>
              <a:spLocks noChangeShapeType="1"/>
            </p:cNvSpPr>
            <p:nvPr/>
          </p:nvSpPr>
          <p:spPr bwMode="auto">
            <a:xfrm>
              <a:off x="4756" y="2269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1" name="Line 265"/>
            <p:cNvSpPr>
              <a:spLocks noChangeShapeType="1"/>
            </p:cNvSpPr>
            <p:nvPr/>
          </p:nvSpPr>
          <p:spPr bwMode="auto">
            <a:xfrm>
              <a:off x="4655" y="1907"/>
              <a:ext cx="247" cy="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2" name="Line 266"/>
            <p:cNvSpPr>
              <a:spLocks noChangeShapeType="1"/>
            </p:cNvSpPr>
            <p:nvPr/>
          </p:nvSpPr>
          <p:spPr bwMode="auto">
            <a:xfrm>
              <a:off x="4546" y="1972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3" name="Line 267"/>
            <p:cNvSpPr>
              <a:spLocks noChangeShapeType="1"/>
            </p:cNvSpPr>
            <p:nvPr/>
          </p:nvSpPr>
          <p:spPr bwMode="auto">
            <a:xfrm>
              <a:off x="4813" y="2223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4" name="Line 268"/>
            <p:cNvSpPr>
              <a:spLocks noChangeShapeType="1"/>
            </p:cNvSpPr>
            <p:nvPr/>
          </p:nvSpPr>
          <p:spPr bwMode="auto">
            <a:xfrm>
              <a:off x="3692" y="1960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5" name="Line 269"/>
            <p:cNvSpPr>
              <a:spLocks noChangeShapeType="1"/>
            </p:cNvSpPr>
            <p:nvPr/>
          </p:nvSpPr>
          <p:spPr bwMode="auto">
            <a:xfrm>
              <a:off x="3091" y="2198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6" name="Line 270"/>
            <p:cNvSpPr>
              <a:spLocks noChangeShapeType="1"/>
            </p:cNvSpPr>
            <p:nvPr/>
          </p:nvSpPr>
          <p:spPr bwMode="auto">
            <a:xfrm flipV="1">
              <a:off x="3208" y="1951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7" name="Line 271"/>
            <p:cNvSpPr>
              <a:spLocks noChangeShapeType="1"/>
            </p:cNvSpPr>
            <p:nvPr/>
          </p:nvSpPr>
          <p:spPr bwMode="auto">
            <a:xfrm flipV="1">
              <a:off x="3466" y="2204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8" name="Line 272"/>
            <p:cNvSpPr>
              <a:spLocks noChangeShapeType="1"/>
            </p:cNvSpPr>
            <p:nvPr/>
          </p:nvSpPr>
          <p:spPr bwMode="auto">
            <a:xfrm flipV="1">
              <a:off x="4070" y="1964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9" name="Line 273"/>
            <p:cNvSpPr>
              <a:spLocks noChangeShapeType="1"/>
            </p:cNvSpPr>
            <p:nvPr/>
          </p:nvSpPr>
          <p:spPr bwMode="auto">
            <a:xfrm flipV="1">
              <a:off x="4327" y="2218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0" name="Line 274"/>
            <p:cNvSpPr>
              <a:spLocks noChangeShapeType="1"/>
            </p:cNvSpPr>
            <p:nvPr/>
          </p:nvSpPr>
          <p:spPr bwMode="auto">
            <a:xfrm flipV="1">
              <a:off x="3726" y="2461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1" name="Line 275"/>
            <p:cNvSpPr>
              <a:spLocks noChangeShapeType="1"/>
            </p:cNvSpPr>
            <p:nvPr/>
          </p:nvSpPr>
          <p:spPr bwMode="auto">
            <a:xfrm flipV="1">
              <a:off x="4579" y="2473"/>
              <a:ext cx="37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2" name="Line 279"/>
            <p:cNvSpPr>
              <a:spLocks noChangeShapeType="1"/>
            </p:cNvSpPr>
            <p:nvPr/>
          </p:nvSpPr>
          <p:spPr bwMode="auto">
            <a:xfrm>
              <a:off x="3359" y="2451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3" name="Line 280"/>
            <p:cNvSpPr>
              <a:spLocks noChangeShapeType="1"/>
            </p:cNvSpPr>
            <p:nvPr/>
          </p:nvSpPr>
          <p:spPr bwMode="auto">
            <a:xfrm>
              <a:off x="3954" y="2213"/>
              <a:ext cx="264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4" name="Line 281"/>
            <p:cNvSpPr>
              <a:spLocks noChangeShapeType="1"/>
            </p:cNvSpPr>
            <p:nvPr/>
          </p:nvSpPr>
          <p:spPr bwMode="auto">
            <a:xfrm>
              <a:off x="4221" y="2465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5" name="Line 282"/>
            <p:cNvSpPr>
              <a:spLocks noChangeShapeType="1"/>
            </p:cNvSpPr>
            <p:nvPr/>
          </p:nvSpPr>
          <p:spPr bwMode="auto">
            <a:xfrm flipH="1">
              <a:off x="4793" y="2094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6" name="Line 283"/>
            <p:cNvSpPr>
              <a:spLocks noChangeShapeType="1"/>
            </p:cNvSpPr>
            <p:nvPr/>
          </p:nvSpPr>
          <p:spPr bwMode="auto">
            <a:xfrm flipH="1">
              <a:off x="5049" y="2353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7" name="Line 284"/>
            <p:cNvSpPr>
              <a:spLocks noChangeShapeType="1"/>
            </p:cNvSpPr>
            <p:nvPr/>
          </p:nvSpPr>
          <p:spPr bwMode="auto">
            <a:xfrm flipH="1">
              <a:off x="4195" y="2337"/>
              <a:ext cx="46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8" name="Line 285"/>
            <p:cNvSpPr>
              <a:spLocks noChangeShapeType="1"/>
            </p:cNvSpPr>
            <p:nvPr/>
          </p:nvSpPr>
          <p:spPr bwMode="auto">
            <a:xfrm flipH="1">
              <a:off x="3930" y="2082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29" name="Line 286"/>
            <p:cNvSpPr>
              <a:spLocks noChangeShapeType="1"/>
            </p:cNvSpPr>
            <p:nvPr/>
          </p:nvSpPr>
          <p:spPr bwMode="auto">
            <a:xfrm flipH="1">
              <a:off x="3076" y="2067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0" name="Line 287"/>
            <p:cNvSpPr>
              <a:spLocks noChangeShapeType="1"/>
            </p:cNvSpPr>
            <p:nvPr/>
          </p:nvSpPr>
          <p:spPr bwMode="auto">
            <a:xfrm flipH="1">
              <a:off x="3335" y="2326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041" name="Oval 289"/>
            <p:cNvSpPr>
              <a:spLocks noChangeArrowheads="1"/>
            </p:cNvSpPr>
            <p:nvPr/>
          </p:nvSpPr>
          <p:spPr bwMode="auto">
            <a:xfrm>
              <a:off x="3567" y="187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2" name="Oval 290"/>
            <p:cNvSpPr>
              <a:spLocks noChangeArrowheads="1"/>
            </p:cNvSpPr>
            <p:nvPr/>
          </p:nvSpPr>
          <p:spPr bwMode="auto">
            <a:xfrm>
              <a:off x="3940" y="196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3" name="Oval 291"/>
            <p:cNvSpPr>
              <a:spLocks noChangeArrowheads="1"/>
            </p:cNvSpPr>
            <p:nvPr/>
          </p:nvSpPr>
          <p:spPr bwMode="auto">
            <a:xfrm>
              <a:off x="3082" y="194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4" name="Oval 292"/>
            <p:cNvSpPr>
              <a:spLocks noChangeArrowheads="1"/>
            </p:cNvSpPr>
            <p:nvPr/>
          </p:nvSpPr>
          <p:spPr bwMode="auto">
            <a:xfrm>
              <a:off x="2969" y="2114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5" name="Oval 293"/>
            <p:cNvSpPr>
              <a:spLocks noChangeArrowheads="1"/>
            </p:cNvSpPr>
            <p:nvPr/>
          </p:nvSpPr>
          <p:spPr bwMode="auto">
            <a:xfrm>
              <a:off x="3231" y="2365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6" name="Oval 294"/>
            <p:cNvSpPr>
              <a:spLocks noChangeArrowheads="1"/>
            </p:cNvSpPr>
            <p:nvPr/>
          </p:nvSpPr>
          <p:spPr bwMode="auto">
            <a:xfrm>
              <a:off x="3342" y="220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7" name="Oval 295"/>
            <p:cNvSpPr>
              <a:spLocks noChangeArrowheads="1"/>
            </p:cNvSpPr>
            <p:nvPr/>
          </p:nvSpPr>
          <p:spPr bwMode="auto">
            <a:xfrm>
              <a:off x="3827" y="212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8" name="Oval 296"/>
            <p:cNvSpPr>
              <a:spLocks noChangeArrowheads="1"/>
            </p:cNvSpPr>
            <p:nvPr/>
          </p:nvSpPr>
          <p:spPr bwMode="auto">
            <a:xfrm>
              <a:off x="4428" y="1889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49" name="Oval 297"/>
            <p:cNvSpPr>
              <a:spLocks noChangeArrowheads="1"/>
            </p:cNvSpPr>
            <p:nvPr/>
          </p:nvSpPr>
          <p:spPr bwMode="auto">
            <a:xfrm>
              <a:off x="4201" y="2217"/>
              <a:ext cx="141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50" name="Oval 298"/>
            <p:cNvSpPr>
              <a:spLocks noChangeArrowheads="1"/>
            </p:cNvSpPr>
            <p:nvPr/>
          </p:nvSpPr>
          <p:spPr bwMode="auto">
            <a:xfrm>
              <a:off x="4089" y="238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51" name="Oval 299"/>
            <p:cNvSpPr>
              <a:spLocks noChangeArrowheads="1"/>
            </p:cNvSpPr>
            <p:nvPr/>
          </p:nvSpPr>
          <p:spPr bwMode="auto">
            <a:xfrm>
              <a:off x="4686" y="214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52" name="Oval 300"/>
            <p:cNvSpPr>
              <a:spLocks noChangeArrowheads="1"/>
            </p:cNvSpPr>
            <p:nvPr/>
          </p:nvSpPr>
          <p:spPr bwMode="auto">
            <a:xfrm>
              <a:off x="4800" y="1977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53" name="Oval 301"/>
            <p:cNvSpPr>
              <a:spLocks noChangeArrowheads="1"/>
            </p:cNvSpPr>
            <p:nvPr/>
          </p:nvSpPr>
          <p:spPr bwMode="auto">
            <a:xfrm>
              <a:off x="5059" y="222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54" name="Oval 302"/>
            <p:cNvSpPr>
              <a:spLocks noChangeArrowheads="1"/>
            </p:cNvSpPr>
            <p:nvPr/>
          </p:nvSpPr>
          <p:spPr bwMode="auto">
            <a:xfrm>
              <a:off x="4948" y="2394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945" name="Line 306"/>
            <p:cNvSpPr>
              <a:spLocks noChangeShapeType="1"/>
            </p:cNvSpPr>
            <p:nvPr/>
          </p:nvSpPr>
          <p:spPr bwMode="auto">
            <a:xfrm>
              <a:off x="5141" y="2804"/>
              <a:ext cx="247" cy="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6" name="Line 307"/>
            <p:cNvSpPr>
              <a:spLocks noChangeShapeType="1"/>
            </p:cNvSpPr>
            <p:nvPr/>
          </p:nvSpPr>
          <p:spPr bwMode="auto">
            <a:xfrm>
              <a:off x="5032" y="2869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7" name="Line 308"/>
            <p:cNvSpPr>
              <a:spLocks noChangeShapeType="1"/>
            </p:cNvSpPr>
            <p:nvPr/>
          </p:nvSpPr>
          <p:spPr bwMode="auto">
            <a:xfrm>
              <a:off x="5299" y="3119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8" name="Line 309"/>
            <p:cNvSpPr>
              <a:spLocks noChangeShapeType="1"/>
            </p:cNvSpPr>
            <p:nvPr/>
          </p:nvSpPr>
          <p:spPr bwMode="auto">
            <a:xfrm>
              <a:off x="4178" y="2856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9" name="Line 310"/>
            <p:cNvSpPr>
              <a:spLocks noChangeShapeType="1"/>
            </p:cNvSpPr>
            <p:nvPr/>
          </p:nvSpPr>
          <p:spPr bwMode="auto">
            <a:xfrm>
              <a:off x="3577" y="3094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0" name="Line 311"/>
            <p:cNvSpPr>
              <a:spLocks noChangeShapeType="1"/>
            </p:cNvSpPr>
            <p:nvPr/>
          </p:nvSpPr>
          <p:spPr bwMode="auto">
            <a:xfrm flipV="1">
              <a:off x="3694" y="2847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1" name="Line 312"/>
            <p:cNvSpPr>
              <a:spLocks noChangeShapeType="1"/>
            </p:cNvSpPr>
            <p:nvPr/>
          </p:nvSpPr>
          <p:spPr bwMode="auto">
            <a:xfrm flipV="1">
              <a:off x="3952" y="3101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2" name="Line 313"/>
            <p:cNvSpPr>
              <a:spLocks noChangeShapeType="1"/>
            </p:cNvSpPr>
            <p:nvPr/>
          </p:nvSpPr>
          <p:spPr bwMode="auto">
            <a:xfrm flipV="1">
              <a:off x="4556" y="2861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3" name="Line 314"/>
            <p:cNvSpPr>
              <a:spLocks noChangeShapeType="1"/>
            </p:cNvSpPr>
            <p:nvPr/>
          </p:nvSpPr>
          <p:spPr bwMode="auto">
            <a:xfrm flipV="1">
              <a:off x="4813" y="3115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4" name="Line 315"/>
            <p:cNvSpPr>
              <a:spLocks noChangeShapeType="1"/>
            </p:cNvSpPr>
            <p:nvPr/>
          </p:nvSpPr>
          <p:spPr bwMode="auto">
            <a:xfrm flipV="1">
              <a:off x="4212" y="3358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5" name="Line 316"/>
            <p:cNvSpPr>
              <a:spLocks noChangeShapeType="1"/>
            </p:cNvSpPr>
            <p:nvPr/>
          </p:nvSpPr>
          <p:spPr bwMode="auto">
            <a:xfrm flipV="1">
              <a:off x="5065" y="3370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6" name="Line 317"/>
            <p:cNvSpPr>
              <a:spLocks noChangeShapeType="1"/>
            </p:cNvSpPr>
            <p:nvPr/>
          </p:nvSpPr>
          <p:spPr bwMode="auto">
            <a:xfrm flipV="1">
              <a:off x="3354" y="3343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7" name="Line 318"/>
            <p:cNvSpPr>
              <a:spLocks noChangeShapeType="1"/>
            </p:cNvSpPr>
            <p:nvPr/>
          </p:nvSpPr>
          <p:spPr bwMode="auto">
            <a:xfrm flipV="1">
              <a:off x="3103" y="3087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8" name="Line 319"/>
            <p:cNvSpPr>
              <a:spLocks noChangeShapeType="1"/>
            </p:cNvSpPr>
            <p:nvPr/>
          </p:nvSpPr>
          <p:spPr bwMode="auto">
            <a:xfrm>
              <a:off x="2983" y="3337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59" name="Line 320"/>
            <p:cNvSpPr>
              <a:spLocks noChangeShapeType="1"/>
            </p:cNvSpPr>
            <p:nvPr/>
          </p:nvSpPr>
          <p:spPr bwMode="auto">
            <a:xfrm>
              <a:off x="3845" y="3348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0" name="Line 321"/>
            <p:cNvSpPr>
              <a:spLocks noChangeShapeType="1"/>
            </p:cNvSpPr>
            <p:nvPr/>
          </p:nvSpPr>
          <p:spPr bwMode="auto">
            <a:xfrm>
              <a:off x="4440" y="3109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1" name="Line 322"/>
            <p:cNvSpPr>
              <a:spLocks noChangeShapeType="1"/>
            </p:cNvSpPr>
            <p:nvPr/>
          </p:nvSpPr>
          <p:spPr bwMode="auto">
            <a:xfrm>
              <a:off x="4707" y="3361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2" name="Line 323"/>
            <p:cNvSpPr>
              <a:spLocks noChangeShapeType="1"/>
            </p:cNvSpPr>
            <p:nvPr/>
          </p:nvSpPr>
          <p:spPr bwMode="auto">
            <a:xfrm flipH="1">
              <a:off x="5279" y="2991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3" name="Line 324"/>
            <p:cNvSpPr>
              <a:spLocks noChangeShapeType="1"/>
            </p:cNvSpPr>
            <p:nvPr/>
          </p:nvSpPr>
          <p:spPr bwMode="auto">
            <a:xfrm flipH="1">
              <a:off x="5535" y="3249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4" name="Line 325"/>
            <p:cNvSpPr>
              <a:spLocks noChangeShapeType="1"/>
            </p:cNvSpPr>
            <p:nvPr/>
          </p:nvSpPr>
          <p:spPr bwMode="auto">
            <a:xfrm flipH="1">
              <a:off x="4680" y="3234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5" name="Line 326"/>
            <p:cNvSpPr>
              <a:spLocks noChangeShapeType="1"/>
            </p:cNvSpPr>
            <p:nvPr/>
          </p:nvSpPr>
          <p:spPr bwMode="auto">
            <a:xfrm flipH="1">
              <a:off x="4416" y="2978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6" name="Line 327"/>
            <p:cNvSpPr>
              <a:spLocks noChangeShapeType="1"/>
            </p:cNvSpPr>
            <p:nvPr/>
          </p:nvSpPr>
          <p:spPr bwMode="auto">
            <a:xfrm flipH="1">
              <a:off x="3562" y="2963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7" name="Line 328"/>
            <p:cNvSpPr>
              <a:spLocks noChangeShapeType="1"/>
            </p:cNvSpPr>
            <p:nvPr/>
          </p:nvSpPr>
          <p:spPr bwMode="auto">
            <a:xfrm flipH="1">
              <a:off x="3821" y="3223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68" name="Line 329"/>
            <p:cNvSpPr>
              <a:spLocks noChangeShapeType="1"/>
            </p:cNvSpPr>
            <p:nvPr/>
          </p:nvSpPr>
          <p:spPr bwMode="auto">
            <a:xfrm flipH="1">
              <a:off x="2961" y="3208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082" name="Oval 330"/>
            <p:cNvSpPr>
              <a:spLocks noChangeArrowheads="1"/>
            </p:cNvSpPr>
            <p:nvPr/>
          </p:nvSpPr>
          <p:spPr bwMode="auto">
            <a:xfrm>
              <a:off x="4426" y="286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3" name="Oval 331"/>
            <p:cNvSpPr>
              <a:spLocks noChangeArrowheads="1"/>
            </p:cNvSpPr>
            <p:nvPr/>
          </p:nvSpPr>
          <p:spPr bwMode="auto">
            <a:xfrm>
              <a:off x="3455" y="301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4" name="Oval 332"/>
            <p:cNvSpPr>
              <a:spLocks noChangeArrowheads="1"/>
            </p:cNvSpPr>
            <p:nvPr/>
          </p:nvSpPr>
          <p:spPr bwMode="auto">
            <a:xfrm>
              <a:off x="3717" y="3262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5" name="Oval 333"/>
            <p:cNvSpPr>
              <a:spLocks noChangeArrowheads="1"/>
            </p:cNvSpPr>
            <p:nvPr/>
          </p:nvSpPr>
          <p:spPr bwMode="auto">
            <a:xfrm>
              <a:off x="3828" y="310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6" name="Oval 334"/>
            <p:cNvSpPr>
              <a:spLocks noChangeArrowheads="1"/>
            </p:cNvSpPr>
            <p:nvPr/>
          </p:nvSpPr>
          <p:spPr bwMode="auto">
            <a:xfrm>
              <a:off x="4313" y="3024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7" name="Oval 335"/>
            <p:cNvSpPr>
              <a:spLocks noChangeArrowheads="1"/>
            </p:cNvSpPr>
            <p:nvPr/>
          </p:nvSpPr>
          <p:spPr bwMode="auto">
            <a:xfrm>
              <a:off x="4913" y="278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8" name="Oval 336"/>
            <p:cNvSpPr>
              <a:spLocks noChangeArrowheads="1"/>
            </p:cNvSpPr>
            <p:nvPr/>
          </p:nvSpPr>
          <p:spPr bwMode="auto">
            <a:xfrm>
              <a:off x="4687" y="311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89" name="Oval 337"/>
            <p:cNvSpPr>
              <a:spLocks noChangeArrowheads="1"/>
            </p:cNvSpPr>
            <p:nvPr/>
          </p:nvSpPr>
          <p:spPr bwMode="auto">
            <a:xfrm>
              <a:off x="4575" y="327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0" name="Oval 338"/>
            <p:cNvSpPr>
              <a:spLocks noChangeArrowheads="1"/>
            </p:cNvSpPr>
            <p:nvPr/>
          </p:nvSpPr>
          <p:spPr bwMode="auto">
            <a:xfrm>
              <a:off x="4090" y="3354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1" name="Oval 339"/>
            <p:cNvSpPr>
              <a:spLocks noChangeArrowheads="1"/>
            </p:cNvSpPr>
            <p:nvPr/>
          </p:nvSpPr>
          <p:spPr bwMode="auto">
            <a:xfrm>
              <a:off x="5172" y="303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2" name="Oval 340"/>
            <p:cNvSpPr>
              <a:spLocks noChangeArrowheads="1"/>
            </p:cNvSpPr>
            <p:nvPr/>
          </p:nvSpPr>
          <p:spPr bwMode="auto">
            <a:xfrm>
              <a:off x="5286" y="2874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3" name="Oval 341"/>
            <p:cNvSpPr>
              <a:spLocks noChangeArrowheads="1"/>
            </p:cNvSpPr>
            <p:nvPr/>
          </p:nvSpPr>
          <p:spPr bwMode="auto">
            <a:xfrm>
              <a:off x="5545" y="312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4" name="Oval 342"/>
            <p:cNvSpPr>
              <a:spLocks noChangeArrowheads="1"/>
            </p:cNvSpPr>
            <p:nvPr/>
          </p:nvSpPr>
          <p:spPr bwMode="auto">
            <a:xfrm>
              <a:off x="5434" y="329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5" name="Oval 343"/>
            <p:cNvSpPr>
              <a:spLocks noChangeArrowheads="1"/>
            </p:cNvSpPr>
            <p:nvPr/>
          </p:nvSpPr>
          <p:spPr bwMode="auto">
            <a:xfrm>
              <a:off x="2859" y="325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096" name="Oval 344"/>
            <p:cNvSpPr>
              <a:spLocks noChangeArrowheads="1"/>
            </p:cNvSpPr>
            <p:nvPr/>
          </p:nvSpPr>
          <p:spPr bwMode="auto">
            <a:xfrm>
              <a:off x="3232" y="334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984" name="Line 349"/>
            <p:cNvSpPr>
              <a:spLocks noChangeShapeType="1"/>
            </p:cNvSpPr>
            <p:nvPr/>
          </p:nvSpPr>
          <p:spPr bwMode="auto">
            <a:xfrm>
              <a:off x="3635" y="2023"/>
              <a:ext cx="0" cy="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85" name="Line 350"/>
            <p:cNvSpPr>
              <a:spLocks noChangeShapeType="1"/>
            </p:cNvSpPr>
            <p:nvPr/>
          </p:nvSpPr>
          <p:spPr bwMode="auto">
            <a:xfrm>
              <a:off x="4498" y="2030"/>
              <a:ext cx="0" cy="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103" name="Oval 351"/>
            <p:cNvSpPr>
              <a:spLocks noChangeArrowheads="1"/>
            </p:cNvSpPr>
            <p:nvPr/>
          </p:nvSpPr>
          <p:spPr bwMode="auto">
            <a:xfrm>
              <a:off x="3604" y="2458"/>
              <a:ext cx="140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104" name="Oval 352"/>
            <p:cNvSpPr>
              <a:spLocks noChangeArrowheads="1"/>
            </p:cNvSpPr>
            <p:nvPr/>
          </p:nvSpPr>
          <p:spPr bwMode="auto">
            <a:xfrm>
              <a:off x="3568" y="2845"/>
              <a:ext cx="141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106" name="Oval 354"/>
            <p:cNvSpPr>
              <a:spLocks noChangeArrowheads="1"/>
            </p:cNvSpPr>
            <p:nvPr/>
          </p:nvSpPr>
          <p:spPr bwMode="auto">
            <a:xfrm>
              <a:off x="4053" y="276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989" name="Line 355"/>
            <p:cNvSpPr>
              <a:spLocks noChangeShapeType="1"/>
            </p:cNvSpPr>
            <p:nvPr/>
          </p:nvSpPr>
          <p:spPr bwMode="auto">
            <a:xfrm>
              <a:off x="4159" y="2517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108" name="Oval 356"/>
            <p:cNvSpPr>
              <a:spLocks noChangeArrowheads="1"/>
            </p:cNvSpPr>
            <p:nvPr/>
          </p:nvSpPr>
          <p:spPr bwMode="auto">
            <a:xfrm>
              <a:off x="4461" y="247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991" name="Line 357"/>
            <p:cNvSpPr>
              <a:spLocks noChangeShapeType="1"/>
            </p:cNvSpPr>
            <p:nvPr/>
          </p:nvSpPr>
          <p:spPr bwMode="auto">
            <a:xfrm>
              <a:off x="3299" y="2505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92" name="Line 358"/>
            <p:cNvSpPr>
              <a:spLocks noChangeShapeType="1"/>
            </p:cNvSpPr>
            <p:nvPr/>
          </p:nvSpPr>
          <p:spPr bwMode="auto">
            <a:xfrm>
              <a:off x="5018" y="2541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111" name="Oval 359"/>
            <p:cNvSpPr>
              <a:spLocks noChangeArrowheads="1"/>
            </p:cNvSpPr>
            <p:nvPr/>
          </p:nvSpPr>
          <p:spPr bwMode="auto">
            <a:xfrm>
              <a:off x="4947" y="336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112" name="Oval 360"/>
            <p:cNvSpPr>
              <a:spLocks noChangeArrowheads="1"/>
            </p:cNvSpPr>
            <p:nvPr/>
          </p:nvSpPr>
          <p:spPr bwMode="auto">
            <a:xfrm>
              <a:off x="2970" y="3086"/>
              <a:ext cx="141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68"/>
          <p:cNvGrpSpPr>
            <a:grpSpLocks/>
          </p:cNvGrpSpPr>
          <p:nvPr/>
        </p:nvGrpSpPr>
        <p:grpSpPr bwMode="auto">
          <a:xfrm>
            <a:off x="193675" y="2941638"/>
            <a:ext cx="3357563" cy="3014662"/>
            <a:chOff x="122" y="1853"/>
            <a:chExt cx="2115" cy="1899"/>
          </a:xfrm>
        </p:grpSpPr>
        <p:sp>
          <p:nvSpPr>
            <p:cNvPr id="37901" name="Line 156"/>
            <p:cNvSpPr>
              <a:spLocks noChangeShapeType="1"/>
            </p:cNvSpPr>
            <p:nvPr/>
          </p:nvSpPr>
          <p:spPr bwMode="auto">
            <a:xfrm rot="7200000" flipH="1">
              <a:off x="1572" y="2954"/>
              <a:ext cx="15" cy="64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57"/>
            <p:cNvSpPr>
              <a:spLocks noChangeShapeType="1"/>
            </p:cNvSpPr>
            <p:nvPr/>
          </p:nvSpPr>
          <p:spPr bwMode="auto">
            <a:xfrm rot="-7200000">
              <a:off x="780" y="2928"/>
              <a:ext cx="16" cy="6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35"/>
            <p:cNvSpPr>
              <a:spLocks noChangeShapeType="1"/>
            </p:cNvSpPr>
            <p:nvPr/>
          </p:nvSpPr>
          <p:spPr bwMode="auto">
            <a:xfrm rot="21533753" flipH="1">
              <a:off x="1170" y="2249"/>
              <a:ext cx="15" cy="6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5" name="Oval 363"/>
            <p:cNvSpPr>
              <a:spLocks noChangeArrowheads="1"/>
            </p:cNvSpPr>
            <p:nvPr/>
          </p:nvSpPr>
          <p:spPr bwMode="auto">
            <a:xfrm>
              <a:off x="944" y="1853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5118" name="Oval 366"/>
            <p:cNvSpPr>
              <a:spLocks noChangeArrowheads="1"/>
            </p:cNvSpPr>
            <p:nvPr/>
          </p:nvSpPr>
          <p:spPr bwMode="auto">
            <a:xfrm>
              <a:off x="122" y="3284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5117" name="Oval 365"/>
            <p:cNvSpPr>
              <a:spLocks noChangeArrowheads="1"/>
            </p:cNvSpPr>
            <p:nvPr/>
          </p:nvSpPr>
          <p:spPr bwMode="auto">
            <a:xfrm>
              <a:off x="1771" y="3286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5116" name="Oval 364"/>
            <p:cNvSpPr>
              <a:spLocks noChangeArrowheads="1"/>
            </p:cNvSpPr>
            <p:nvPr/>
          </p:nvSpPr>
          <p:spPr bwMode="auto">
            <a:xfrm>
              <a:off x="945" y="2802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</p:grpSp>
      <p:sp>
        <p:nvSpPr>
          <p:cNvPr id="75126" name="AutoShape 374"/>
          <p:cNvSpPr>
            <a:spLocks noChangeArrowheads="1"/>
          </p:cNvSpPr>
          <p:nvPr/>
        </p:nvSpPr>
        <p:spPr bwMode="auto">
          <a:xfrm>
            <a:off x="2898775" y="3910013"/>
            <a:ext cx="1582738" cy="581025"/>
          </a:xfrm>
          <a:prstGeom prst="rightArrow">
            <a:avLst>
              <a:gd name="adj1" fmla="val 62843"/>
              <a:gd name="adj2" fmla="val 84420"/>
            </a:avLst>
          </a:prstGeom>
          <a:gradFill rotWithShape="1">
            <a:gsLst>
              <a:gs pos="0">
                <a:srgbClr val="823400"/>
              </a:gs>
              <a:gs pos="50000">
                <a:srgbClr val="FF6600"/>
              </a:gs>
              <a:gs pos="100000">
                <a:srgbClr val="8234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127" name="Text Box 375"/>
          <p:cNvSpPr txBox="1">
            <a:spLocks noChangeArrowheads="1"/>
          </p:cNvSpPr>
          <p:nvPr/>
        </p:nvSpPr>
        <p:spPr bwMode="auto">
          <a:xfrm>
            <a:off x="4572000" y="6024563"/>
            <a:ext cx="380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weak forces of attraction</a:t>
            </a:r>
          </a:p>
        </p:txBody>
      </p:sp>
      <p:grpSp>
        <p:nvGrpSpPr>
          <p:cNvPr id="4" name="Group 378"/>
          <p:cNvGrpSpPr>
            <a:grpSpLocks/>
          </p:cNvGrpSpPr>
          <p:nvPr/>
        </p:nvGrpSpPr>
        <p:grpSpPr bwMode="auto">
          <a:xfrm>
            <a:off x="5283200" y="4268788"/>
            <a:ext cx="1808163" cy="1741487"/>
            <a:chOff x="3349" y="2689"/>
            <a:chExt cx="1139" cy="1097"/>
          </a:xfrm>
        </p:grpSpPr>
        <p:sp>
          <p:nvSpPr>
            <p:cNvPr id="37899" name="Line 376"/>
            <p:cNvSpPr>
              <a:spLocks noChangeShapeType="1"/>
            </p:cNvSpPr>
            <p:nvPr/>
          </p:nvSpPr>
          <p:spPr bwMode="auto">
            <a:xfrm flipH="1" flipV="1">
              <a:off x="3349" y="2843"/>
              <a:ext cx="583" cy="94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0" name="Line 377"/>
            <p:cNvSpPr>
              <a:spLocks noChangeShapeType="1"/>
            </p:cNvSpPr>
            <p:nvPr/>
          </p:nvSpPr>
          <p:spPr bwMode="auto">
            <a:xfrm flipV="1">
              <a:off x="3933" y="2689"/>
              <a:ext cx="555" cy="10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77" grpId="0"/>
      <p:bldP spid="75126" grpId="0" animBg="1"/>
      <p:bldP spid="75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The properties of graphite</a:t>
            </a:r>
          </a:p>
        </p:txBody>
      </p:sp>
      <p:sp>
        <p:nvSpPr>
          <p:cNvPr id="219139" name="Oval 3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68325" y="712788"/>
            <a:ext cx="8353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Only three of the four electrons in the outer shell of the carbon atom (2.4) are used in covalent bonds. This affects graphite’s properties.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9713" y="2797175"/>
            <a:ext cx="4389437" cy="2541588"/>
            <a:chOff x="2859" y="1872"/>
            <a:chExt cx="2827" cy="1637"/>
          </a:xfrm>
        </p:grpSpPr>
        <p:sp>
          <p:nvSpPr>
            <p:cNvPr id="38920" name="Line 7"/>
            <p:cNvSpPr>
              <a:spLocks noChangeShapeType="1"/>
            </p:cNvSpPr>
            <p:nvPr/>
          </p:nvSpPr>
          <p:spPr bwMode="auto">
            <a:xfrm>
              <a:off x="3040" y="2254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1" name="Line 8"/>
            <p:cNvSpPr>
              <a:spLocks noChangeShapeType="1"/>
            </p:cNvSpPr>
            <p:nvPr/>
          </p:nvSpPr>
          <p:spPr bwMode="auto">
            <a:xfrm>
              <a:off x="3897" y="2269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2" name="Line 9"/>
            <p:cNvSpPr>
              <a:spLocks noChangeShapeType="1"/>
            </p:cNvSpPr>
            <p:nvPr/>
          </p:nvSpPr>
          <p:spPr bwMode="auto">
            <a:xfrm>
              <a:off x="4756" y="2269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3" name="Line 10"/>
            <p:cNvSpPr>
              <a:spLocks noChangeShapeType="1"/>
            </p:cNvSpPr>
            <p:nvPr/>
          </p:nvSpPr>
          <p:spPr bwMode="auto">
            <a:xfrm>
              <a:off x="4655" y="1907"/>
              <a:ext cx="247" cy="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4" name="Line 11"/>
            <p:cNvSpPr>
              <a:spLocks noChangeShapeType="1"/>
            </p:cNvSpPr>
            <p:nvPr/>
          </p:nvSpPr>
          <p:spPr bwMode="auto">
            <a:xfrm>
              <a:off x="4546" y="1972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5" name="Line 12"/>
            <p:cNvSpPr>
              <a:spLocks noChangeShapeType="1"/>
            </p:cNvSpPr>
            <p:nvPr/>
          </p:nvSpPr>
          <p:spPr bwMode="auto">
            <a:xfrm>
              <a:off x="4813" y="2223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6" name="Line 13"/>
            <p:cNvSpPr>
              <a:spLocks noChangeShapeType="1"/>
            </p:cNvSpPr>
            <p:nvPr/>
          </p:nvSpPr>
          <p:spPr bwMode="auto">
            <a:xfrm>
              <a:off x="3692" y="1960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7" name="Line 14"/>
            <p:cNvSpPr>
              <a:spLocks noChangeShapeType="1"/>
            </p:cNvSpPr>
            <p:nvPr/>
          </p:nvSpPr>
          <p:spPr bwMode="auto">
            <a:xfrm>
              <a:off x="3091" y="2198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8" name="Line 15"/>
            <p:cNvSpPr>
              <a:spLocks noChangeShapeType="1"/>
            </p:cNvSpPr>
            <p:nvPr/>
          </p:nvSpPr>
          <p:spPr bwMode="auto">
            <a:xfrm flipV="1">
              <a:off x="3208" y="1951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9" name="Line 16"/>
            <p:cNvSpPr>
              <a:spLocks noChangeShapeType="1"/>
            </p:cNvSpPr>
            <p:nvPr/>
          </p:nvSpPr>
          <p:spPr bwMode="auto">
            <a:xfrm flipV="1">
              <a:off x="3466" y="2204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0" name="Line 17"/>
            <p:cNvSpPr>
              <a:spLocks noChangeShapeType="1"/>
            </p:cNvSpPr>
            <p:nvPr/>
          </p:nvSpPr>
          <p:spPr bwMode="auto">
            <a:xfrm flipV="1">
              <a:off x="4070" y="1964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1" name="Line 18"/>
            <p:cNvSpPr>
              <a:spLocks noChangeShapeType="1"/>
            </p:cNvSpPr>
            <p:nvPr/>
          </p:nvSpPr>
          <p:spPr bwMode="auto">
            <a:xfrm flipV="1">
              <a:off x="4327" y="2218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2" name="Line 19"/>
            <p:cNvSpPr>
              <a:spLocks noChangeShapeType="1"/>
            </p:cNvSpPr>
            <p:nvPr/>
          </p:nvSpPr>
          <p:spPr bwMode="auto">
            <a:xfrm flipV="1">
              <a:off x="3726" y="2461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3" name="Line 20"/>
            <p:cNvSpPr>
              <a:spLocks noChangeShapeType="1"/>
            </p:cNvSpPr>
            <p:nvPr/>
          </p:nvSpPr>
          <p:spPr bwMode="auto">
            <a:xfrm flipV="1">
              <a:off x="4579" y="2473"/>
              <a:ext cx="37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4" name="Line 21"/>
            <p:cNvSpPr>
              <a:spLocks noChangeShapeType="1"/>
            </p:cNvSpPr>
            <p:nvPr/>
          </p:nvSpPr>
          <p:spPr bwMode="auto">
            <a:xfrm>
              <a:off x="3359" y="2451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5" name="Line 22"/>
            <p:cNvSpPr>
              <a:spLocks noChangeShapeType="1"/>
            </p:cNvSpPr>
            <p:nvPr/>
          </p:nvSpPr>
          <p:spPr bwMode="auto">
            <a:xfrm>
              <a:off x="3954" y="2213"/>
              <a:ext cx="264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6" name="Line 23"/>
            <p:cNvSpPr>
              <a:spLocks noChangeShapeType="1"/>
            </p:cNvSpPr>
            <p:nvPr/>
          </p:nvSpPr>
          <p:spPr bwMode="auto">
            <a:xfrm>
              <a:off x="4221" y="2465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7" name="Line 24"/>
            <p:cNvSpPr>
              <a:spLocks noChangeShapeType="1"/>
            </p:cNvSpPr>
            <p:nvPr/>
          </p:nvSpPr>
          <p:spPr bwMode="auto">
            <a:xfrm flipH="1">
              <a:off x="4793" y="2094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8" name="Line 25"/>
            <p:cNvSpPr>
              <a:spLocks noChangeShapeType="1"/>
            </p:cNvSpPr>
            <p:nvPr/>
          </p:nvSpPr>
          <p:spPr bwMode="auto">
            <a:xfrm flipH="1">
              <a:off x="5049" y="2353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39" name="Line 26"/>
            <p:cNvSpPr>
              <a:spLocks noChangeShapeType="1"/>
            </p:cNvSpPr>
            <p:nvPr/>
          </p:nvSpPr>
          <p:spPr bwMode="auto">
            <a:xfrm flipH="1">
              <a:off x="4195" y="2337"/>
              <a:ext cx="46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40" name="Line 27"/>
            <p:cNvSpPr>
              <a:spLocks noChangeShapeType="1"/>
            </p:cNvSpPr>
            <p:nvPr/>
          </p:nvSpPr>
          <p:spPr bwMode="auto">
            <a:xfrm flipH="1">
              <a:off x="3930" y="2082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41" name="Line 28"/>
            <p:cNvSpPr>
              <a:spLocks noChangeShapeType="1"/>
            </p:cNvSpPr>
            <p:nvPr/>
          </p:nvSpPr>
          <p:spPr bwMode="auto">
            <a:xfrm flipH="1">
              <a:off x="3076" y="2067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42" name="Line 29"/>
            <p:cNvSpPr>
              <a:spLocks noChangeShapeType="1"/>
            </p:cNvSpPr>
            <p:nvPr/>
          </p:nvSpPr>
          <p:spPr bwMode="auto">
            <a:xfrm flipH="1">
              <a:off x="3335" y="2326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9166" name="Oval 30"/>
            <p:cNvSpPr>
              <a:spLocks noChangeArrowheads="1"/>
            </p:cNvSpPr>
            <p:nvPr/>
          </p:nvSpPr>
          <p:spPr bwMode="auto">
            <a:xfrm>
              <a:off x="3567" y="187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67" name="Oval 31"/>
            <p:cNvSpPr>
              <a:spLocks noChangeArrowheads="1"/>
            </p:cNvSpPr>
            <p:nvPr/>
          </p:nvSpPr>
          <p:spPr bwMode="auto">
            <a:xfrm>
              <a:off x="3940" y="196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68" name="Oval 32"/>
            <p:cNvSpPr>
              <a:spLocks noChangeArrowheads="1"/>
            </p:cNvSpPr>
            <p:nvPr/>
          </p:nvSpPr>
          <p:spPr bwMode="auto">
            <a:xfrm>
              <a:off x="3082" y="194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69" name="Oval 33"/>
            <p:cNvSpPr>
              <a:spLocks noChangeArrowheads="1"/>
            </p:cNvSpPr>
            <p:nvPr/>
          </p:nvSpPr>
          <p:spPr bwMode="auto">
            <a:xfrm>
              <a:off x="2969" y="2114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0" name="Oval 34"/>
            <p:cNvSpPr>
              <a:spLocks noChangeArrowheads="1"/>
            </p:cNvSpPr>
            <p:nvPr/>
          </p:nvSpPr>
          <p:spPr bwMode="auto">
            <a:xfrm>
              <a:off x="3231" y="2365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1" name="Oval 35"/>
            <p:cNvSpPr>
              <a:spLocks noChangeArrowheads="1"/>
            </p:cNvSpPr>
            <p:nvPr/>
          </p:nvSpPr>
          <p:spPr bwMode="auto">
            <a:xfrm>
              <a:off x="3342" y="220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2" name="Oval 36"/>
            <p:cNvSpPr>
              <a:spLocks noChangeArrowheads="1"/>
            </p:cNvSpPr>
            <p:nvPr/>
          </p:nvSpPr>
          <p:spPr bwMode="auto">
            <a:xfrm>
              <a:off x="3827" y="212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3" name="Oval 37"/>
            <p:cNvSpPr>
              <a:spLocks noChangeArrowheads="1"/>
            </p:cNvSpPr>
            <p:nvPr/>
          </p:nvSpPr>
          <p:spPr bwMode="auto">
            <a:xfrm>
              <a:off x="4428" y="1889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4" name="Oval 38"/>
            <p:cNvSpPr>
              <a:spLocks noChangeArrowheads="1"/>
            </p:cNvSpPr>
            <p:nvPr/>
          </p:nvSpPr>
          <p:spPr bwMode="auto">
            <a:xfrm>
              <a:off x="4201" y="2217"/>
              <a:ext cx="139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5" name="Oval 39"/>
            <p:cNvSpPr>
              <a:spLocks noChangeArrowheads="1"/>
            </p:cNvSpPr>
            <p:nvPr/>
          </p:nvSpPr>
          <p:spPr bwMode="auto">
            <a:xfrm>
              <a:off x="4089" y="238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6" name="Oval 40"/>
            <p:cNvSpPr>
              <a:spLocks noChangeArrowheads="1"/>
            </p:cNvSpPr>
            <p:nvPr/>
          </p:nvSpPr>
          <p:spPr bwMode="auto">
            <a:xfrm>
              <a:off x="4686" y="214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7" name="Oval 41"/>
            <p:cNvSpPr>
              <a:spLocks noChangeArrowheads="1"/>
            </p:cNvSpPr>
            <p:nvPr/>
          </p:nvSpPr>
          <p:spPr bwMode="auto">
            <a:xfrm>
              <a:off x="4800" y="1977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8" name="Oval 42"/>
            <p:cNvSpPr>
              <a:spLocks noChangeArrowheads="1"/>
            </p:cNvSpPr>
            <p:nvPr/>
          </p:nvSpPr>
          <p:spPr bwMode="auto">
            <a:xfrm>
              <a:off x="5059" y="222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179" name="Oval 43"/>
            <p:cNvSpPr>
              <a:spLocks noChangeArrowheads="1"/>
            </p:cNvSpPr>
            <p:nvPr/>
          </p:nvSpPr>
          <p:spPr bwMode="auto">
            <a:xfrm>
              <a:off x="4948" y="2394"/>
              <a:ext cx="141" cy="1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957" name="Line 44"/>
            <p:cNvSpPr>
              <a:spLocks noChangeShapeType="1"/>
            </p:cNvSpPr>
            <p:nvPr/>
          </p:nvSpPr>
          <p:spPr bwMode="auto">
            <a:xfrm>
              <a:off x="5141" y="2804"/>
              <a:ext cx="247" cy="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58" name="Line 45"/>
            <p:cNvSpPr>
              <a:spLocks noChangeShapeType="1"/>
            </p:cNvSpPr>
            <p:nvPr/>
          </p:nvSpPr>
          <p:spPr bwMode="auto">
            <a:xfrm>
              <a:off x="5032" y="2869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59" name="Line 46"/>
            <p:cNvSpPr>
              <a:spLocks noChangeShapeType="1"/>
            </p:cNvSpPr>
            <p:nvPr/>
          </p:nvSpPr>
          <p:spPr bwMode="auto">
            <a:xfrm>
              <a:off x="5299" y="3119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0" name="Line 47"/>
            <p:cNvSpPr>
              <a:spLocks noChangeShapeType="1"/>
            </p:cNvSpPr>
            <p:nvPr/>
          </p:nvSpPr>
          <p:spPr bwMode="auto">
            <a:xfrm>
              <a:off x="4178" y="2856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1" name="Line 48"/>
            <p:cNvSpPr>
              <a:spLocks noChangeShapeType="1"/>
            </p:cNvSpPr>
            <p:nvPr/>
          </p:nvSpPr>
          <p:spPr bwMode="auto">
            <a:xfrm>
              <a:off x="3577" y="3094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2" name="Line 49"/>
            <p:cNvSpPr>
              <a:spLocks noChangeShapeType="1"/>
            </p:cNvSpPr>
            <p:nvPr/>
          </p:nvSpPr>
          <p:spPr bwMode="auto">
            <a:xfrm flipV="1">
              <a:off x="3694" y="2847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3" name="Line 50"/>
            <p:cNvSpPr>
              <a:spLocks noChangeShapeType="1"/>
            </p:cNvSpPr>
            <p:nvPr/>
          </p:nvSpPr>
          <p:spPr bwMode="auto">
            <a:xfrm flipV="1">
              <a:off x="3952" y="3101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4" name="Line 51"/>
            <p:cNvSpPr>
              <a:spLocks noChangeShapeType="1"/>
            </p:cNvSpPr>
            <p:nvPr/>
          </p:nvSpPr>
          <p:spPr bwMode="auto">
            <a:xfrm flipV="1">
              <a:off x="4556" y="2861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5" name="Line 52"/>
            <p:cNvSpPr>
              <a:spLocks noChangeShapeType="1"/>
            </p:cNvSpPr>
            <p:nvPr/>
          </p:nvSpPr>
          <p:spPr bwMode="auto">
            <a:xfrm flipV="1">
              <a:off x="4813" y="3115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6" name="Line 53"/>
            <p:cNvSpPr>
              <a:spLocks noChangeShapeType="1"/>
            </p:cNvSpPr>
            <p:nvPr/>
          </p:nvSpPr>
          <p:spPr bwMode="auto">
            <a:xfrm flipV="1">
              <a:off x="4212" y="3358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7" name="Line 54"/>
            <p:cNvSpPr>
              <a:spLocks noChangeShapeType="1"/>
            </p:cNvSpPr>
            <p:nvPr/>
          </p:nvSpPr>
          <p:spPr bwMode="auto">
            <a:xfrm flipV="1">
              <a:off x="5065" y="3370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8" name="Line 55"/>
            <p:cNvSpPr>
              <a:spLocks noChangeShapeType="1"/>
            </p:cNvSpPr>
            <p:nvPr/>
          </p:nvSpPr>
          <p:spPr bwMode="auto">
            <a:xfrm flipV="1">
              <a:off x="3354" y="3343"/>
              <a:ext cx="377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69" name="Line 56"/>
            <p:cNvSpPr>
              <a:spLocks noChangeShapeType="1"/>
            </p:cNvSpPr>
            <p:nvPr/>
          </p:nvSpPr>
          <p:spPr bwMode="auto">
            <a:xfrm flipV="1">
              <a:off x="3103" y="3087"/>
              <a:ext cx="376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0" name="Line 57"/>
            <p:cNvSpPr>
              <a:spLocks noChangeShapeType="1"/>
            </p:cNvSpPr>
            <p:nvPr/>
          </p:nvSpPr>
          <p:spPr bwMode="auto">
            <a:xfrm>
              <a:off x="2983" y="3337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1" name="Line 58"/>
            <p:cNvSpPr>
              <a:spLocks noChangeShapeType="1"/>
            </p:cNvSpPr>
            <p:nvPr/>
          </p:nvSpPr>
          <p:spPr bwMode="auto">
            <a:xfrm>
              <a:off x="3845" y="3348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2" name="Line 59"/>
            <p:cNvSpPr>
              <a:spLocks noChangeShapeType="1"/>
            </p:cNvSpPr>
            <p:nvPr/>
          </p:nvSpPr>
          <p:spPr bwMode="auto">
            <a:xfrm>
              <a:off x="4440" y="3109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3" name="Line 60"/>
            <p:cNvSpPr>
              <a:spLocks noChangeShapeType="1"/>
            </p:cNvSpPr>
            <p:nvPr/>
          </p:nvSpPr>
          <p:spPr bwMode="auto">
            <a:xfrm>
              <a:off x="4707" y="3361"/>
              <a:ext cx="263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4" name="Line 61"/>
            <p:cNvSpPr>
              <a:spLocks noChangeShapeType="1"/>
            </p:cNvSpPr>
            <p:nvPr/>
          </p:nvSpPr>
          <p:spPr bwMode="auto">
            <a:xfrm flipH="1">
              <a:off x="5279" y="2991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5" name="Line 62"/>
            <p:cNvSpPr>
              <a:spLocks noChangeShapeType="1"/>
            </p:cNvSpPr>
            <p:nvPr/>
          </p:nvSpPr>
          <p:spPr bwMode="auto">
            <a:xfrm flipH="1">
              <a:off x="5535" y="3249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6" name="Line 63"/>
            <p:cNvSpPr>
              <a:spLocks noChangeShapeType="1"/>
            </p:cNvSpPr>
            <p:nvPr/>
          </p:nvSpPr>
          <p:spPr bwMode="auto">
            <a:xfrm flipH="1">
              <a:off x="4680" y="3234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7" name="Line 64"/>
            <p:cNvSpPr>
              <a:spLocks noChangeShapeType="1"/>
            </p:cNvSpPr>
            <p:nvPr/>
          </p:nvSpPr>
          <p:spPr bwMode="auto">
            <a:xfrm flipH="1">
              <a:off x="4416" y="2978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8" name="Line 65"/>
            <p:cNvSpPr>
              <a:spLocks noChangeShapeType="1"/>
            </p:cNvSpPr>
            <p:nvPr/>
          </p:nvSpPr>
          <p:spPr bwMode="auto">
            <a:xfrm flipH="1">
              <a:off x="3562" y="2963"/>
              <a:ext cx="47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79" name="Line 66"/>
            <p:cNvSpPr>
              <a:spLocks noChangeShapeType="1"/>
            </p:cNvSpPr>
            <p:nvPr/>
          </p:nvSpPr>
          <p:spPr bwMode="auto">
            <a:xfrm flipH="1">
              <a:off x="3821" y="3223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80" name="Line 67"/>
            <p:cNvSpPr>
              <a:spLocks noChangeShapeType="1"/>
            </p:cNvSpPr>
            <p:nvPr/>
          </p:nvSpPr>
          <p:spPr bwMode="auto">
            <a:xfrm flipH="1">
              <a:off x="2961" y="3208"/>
              <a:ext cx="4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9204" name="Oval 68"/>
            <p:cNvSpPr>
              <a:spLocks noChangeArrowheads="1"/>
            </p:cNvSpPr>
            <p:nvPr/>
          </p:nvSpPr>
          <p:spPr bwMode="auto">
            <a:xfrm>
              <a:off x="4426" y="286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05" name="Oval 69"/>
            <p:cNvSpPr>
              <a:spLocks noChangeArrowheads="1"/>
            </p:cNvSpPr>
            <p:nvPr/>
          </p:nvSpPr>
          <p:spPr bwMode="auto">
            <a:xfrm>
              <a:off x="3455" y="301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06" name="Oval 70"/>
            <p:cNvSpPr>
              <a:spLocks noChangeArrowheads="1"/>
            </p:cNvSpPr>
            <p:nvPr/>
          </p:nvSpPr>
          <p:spPr bwMode="auto">
            <a:xfrm>
              <a:off x="3717" y="3262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07" name="Oval 71"/>
            <p:cNvSpPr>
              <a:spLocks noChangeArrowheads="1"/>
            </p:cNvSpPr>
            <p:nvPr/>
          </p:nvSpPr>
          <p:spPr bwMode="auto">
            <a:xfrm>
              <a:off x="3828" y="310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08" name="Oval 72"/>
            <p:cNvSpPr>
              <a:spLocks noChangeArrowheads="1"/>
            </p:cNvSpPr>
            <p:nvPr/>
          </p:nvSpPr>
          <p:spPr bwMode="auto">
            <a:xfrm>
              <a:off x="4313" y="3024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09" name="Oval 73"/>
            <p:cNvSpPr>
              <a:spLocks noChangeArrowheads="1"/>
            </p:cNvSpPr>
            <p:nvPr/>
          </p:nvSpPr>
          <p:spPr bwMode="auto">
            <a:xfrm>
              <a:off x="4913" y="278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0" name="Oval 74"/>
            <p:cNvSpPr>
              <a:spLocks noChangeArrowheads="1"/>
            </p:cNvSpPr>
            <p:nvPr/>
          </p:nvSpPr>
          <p:spPr bwMode="auto">
            <a:xfrm>
              <a:off x="4687" y="311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1" name="Oval 75"/>
            <p:cNvSpPr>
              <a:spLocks noChangeArrowheads="1"/>
            </p:cNvSpPr>
            <p:nvPr/>
          </p:nvSpPr>
          <p:spPr bwMode="auto">
            <a:xfrm>
              <a:off x="4575" y="327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2" name="Oval 76"/>
            <p:cNvSpPr>
              <a:spLocks noChangeArrowheads="1"/>
            </p:cNvSpPr>
            <p:nvPr/>
          </p:nvSpPr>
          <p:spPr bwMode="auto">
            <a:xfrm>
              <a:off x="4090" y="3354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3" name="Oval 77"/>
            <p:cNvSpPr>
              <a:spLocks noChangeArrowheads="1"/>
            </p:cNvSpPr>
            <p:nvPr/>
          </p:nvSpPr>
          <p:spPr bwMode="auto">
            <a:xfrm>
              <a:off x="5172" y="303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4" name="Oval 78"/>
            <p:cNvSpPr>
              <a:spLocks noChangeArrowheads="1"/>
            </p:cNvSpPr>
            <p:nvPr/>
          </p:nvSpPr>
          <p:spPr bwMode="auto">
            <a:xfrm>
              <a:off x="5286" y="2874"/>
              <a:ext cx="140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5" name="Oval 79"/>
            <p:cNvSpPr>
              <a:spLocks noChangeArrowheads="1"/>
            </p:cNvSpPr>
            <p:nvPr/>
          </p:nvSpPr>
          <p:spPr bwMode="auto">
            <a:xfrm>
              <a:off x="5545" y="312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6" name="Oval 80"/>
            <p:cNvSpPr>
              <a:spLocks noChangeArrowheads="1"/>
            </p:cNvSpPr>
            <p:nvPr/>
          </p:nvSpPr>
          <p:spPr bwMode="auto">
            <a:xfrm>
              <a:off x="5434" y="3290"/>
              <a:ext cx="138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7" name="Oval 81"/>
            <p:cNvSpPr>
              <a:spLocks noChangeArrowheads="1"/>
            </p:cNvSpPr>
            <p:nvPr/>
          </p:nvSpPr>
          <p:spPr bwMode="auto">
            <a:xfrm>
              <a:off x="2859" y="325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18" name="Oval 82"/>
            <p:cNvSpPr>
              <a:spLocks noChangeArrowheads="1"/>
            </p:cNvSpPr>
            <p:nvPr/>
          </p:nvSpPr>
          <p:spPr bwMode="auto">
            <a:xfrm>
              <a:off x="3232" y="334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996" name="Line 83"/>
            <p:cNvSpPr>
              <a:spLocks noChangeShapeType="1"/>
            </p:cNvSpPr>
            <p:nvPr/>
          </p:nvSpPr>
          <p:spPr bwMode="auto">
            <a:xfrm>
              <a:off x="3635" y="2023"/>
              <a:ext cx="0" cy="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97" name="Line 84"/>
            <p:cNvSpPr>
              <a:spLocks noChangeShapeType="1"/>
            </p:cNvSpPr>
            <p:nvPr/>
          </p:nvSpPr>
          <p:spPr bwMode="auto">
            <a:xfrm>
              <a:off x="4498" y="2030"/>
              <a:ext cx="0" cy="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9221" name="Oval 85"/>
            <p:cNvSpPr>
              <a:spLocks noChangeArrowheads="1"/>
            </p:cNvSpPr>
            <p:nvPr/>
          </p:nvSpPr>
          <p:spPr bwMode="auto">
            <a:xfrm>
              <a:off x="3604" y="2458"/>
              <a:ext cx="140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22" name="Oval 86"/>
            <p:cNvSpPr>
              <a:spLocks noChangeArrowheads="1"/>
            </p:cNvSpPr>
            <p:nvPr/>
          </p:nvSpPr>
          <p:spPr bwMode="auto">
            <a:xfrm>
              <a:off x="3568" y="2845"/>
              <a:ext cx="141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23" name="Oval 87"/>
            <p:cNvSpPr>
              <a:spLocks noChangeArrowheads="1"/>
            </p:cNvSpPr>
            <p:nvPr/>
          </p:nvSpPr>
          <p:spPr bwMode="auto">
            <a:xfrm>
              <a:off x="4053" y="276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001" name="Line 88"/>
            <p:cNvSpPr>
              <a:spLocks noChangeShapeType="1"/>
            </p:cNvSpPr>
            <p:nvPr/>
          </p:nvSpPr>
          <p:spPr bwMode="auto">
            <a:xfrm>
              <a:off x="4159" y="2517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9225" name="Oval 89"/>
            <p:cNvSpPr>
              <a:spLocks noChangeArrowheads="1"/>
            </p:cNvSpPr>
            <p:nvPr/>
          </p:nvSpPr>
          <p:spPr bwMode="auto">
            <a:xfrm>
              <a:off x="4461" y="247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003" name="Line 90"/>
            <p:cNvSpPr>
              <a:spLocks noChangeShapeType="1"/>
            </p:cNvSpPr>
            <p:nvPr/>
          </p:nvSpPr>
          <p:spPr bwMode="auto">
            <a:xfrm>
              <a:off x="3299" y="2505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004" name="Line 91"/>
            <p:cNvSpPr>
              <a:spLocks noChangeShapeType="1"/>
            </p:cNvSpPr>
            <p:nvPr/>
          </p:nvSpPr>
          <p:spPr bwMode="auto">
            <a:xfrm>
              <a:off x="5018" y="2541"/>
              <a:ext cx="0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9228" name="Oval 92"/>
            <p:cNvSpPr>
              <a:spLocks noChangeArrowheads="1"/>
            </p:cNvSpPr>
            <p:nvPr/>
          </p:nvSpPr>
          <p:spPr bwMode="auto">
            <a:xfrm>
              <a:off x="4947" y="336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29" name="Oval 93"/>
            <p:cNvSpPr>
              <a:spLocks noChangeArrowheads="1"/>
            </p:cNvSpPr>
            <p:nvPr/>
          </p:nvSpPr>
          <p:spPr bwMode="auto">
            <a:xfrm>
              <a:off x="2970" y="3086"/>
              <a:ext cx="139" cy="14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9240" name="Rectangle 104"/>
          <p:cNvSpPr>
            <a:spLocks noChangeArrowheads="1"/>
          </p:cNvSpPr>
          <p:nvPr/>
        </p:nvSpPr>
        <p:spPr bwMode="auto">
          <a:xfrm>
            <a:off x="3771900" y="1912938"/>
            <a:ext cx="5353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algn="l">
              <a:buFont typeface="Wingdings" pitchFamily="2" charset="2"/>
              <a:buChar char="l"/>
            </a:pPr>
            <a:r>
              <a:rPr lang="en-GB"/>
              <a:t>Graphite is soft and slippery</a:t>
            </a:r>
            <a:r>
              <a:rPr lang="en-GB" b="0"/>
              <a:t> – layers can easily slide over each other because the weak forces of attraction are easily broken. This is why graphite is used as a lubricant.</a:t>
            </a:r>
          </a:p>
        </p:txBody>
      </p:sp>
      <p:sp>
        <p:nvSpPr>
          <p:cNvPr id="219241" name="Rectangle 105"/>
          <p:cNvSpPr>
            <a:spLocks noChangeArrowheads="1"/>
          </p:cNvSpPr>
          <p:nvPr/>
        </p:nvSpPr>
        <p:spPr bwMode="auto">
          <a:xfrm>
            <a:off x="4538663" y="4208463"/>
            <a:ext cx="4619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algn="l">
              <a:buFont typeface="Wingdings" pitchFamily="2" charset="2"/>
              <a:buChar char="l"/>
            </a:pPr>
            <a:r>
              <a:rPr lang="en-GB"/>
              <a:t>Graphite can conduct electricity</a:t>
            </a:r>
            <a:r>
              <a:rPr lang="en-GB" b="0"/>
              <a:t> – the only</a:t>
            </a:r>
            <a:br>
              <a:rPr lang="en-GB" b="0"/>
            </a:br>
            <a:r>
              <a:rPr lang="en-GB" b="0"/>
              <a:t>non-metal to do. There is a free electron from each atom to carry a 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40" grpId="0"/>
      <p:bldP spid="2192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Allotropes and their properties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568325" y="701675"/>
            <a:ext cx="8172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How do the different properties of diamond and graphite depend on their structures?</a:t>
            </a:r>
          </a:p>
        </p:txBody>
      </p:sp>
      <p:pic>
        <p:nvPicPr>
          <p:cNvPr id="39940" name="Picture 13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504950"/>
            <a:ext cx="801528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0" name="Oval 14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Other allotropes of carbon</a:t>
            </a:r>
          </a:p>
        </p:txBody>
      </p:sp>
      <p:sp>
        <p:nvSpPr>
          <p:cNvPr id="75787" name="Oval 11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568325" y="712788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Other allotropes of carbon have been discovered in the last 30 years. They are large but not really giant structures.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568325" y="1630363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One allotrope is </a:t>
            </a:r>
            <a:r>
              <a:rPr lang="en-GB"/>
              <a:t>buckminsterfullerene</a:t>
            </a:r>
            <a:r>
              <a:rPr lang="en-GB" b="0"/>
              <a:t>. It contains 60 carbon atoms, each of which bonds with three others by forming two single bonds and one double bond.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568325" y="2909888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These atoms are arranged in 12 pentagons and 20 hexagons to form spheres, which are sometimes called ‘bucky balls’.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5975" y="3833813"/>
            <a:ext cx="2887663" cy="2592387"/>
            <a:chOff x="466" y="2085"/>
            <a:chExt cx="2115" cy="1899"/>
          </a:xfrm>
        </p:grpSpPr>
        <p:sp>
          <p:nvSpPr>
            <p:cNvPr id="41104" name="Line 18"/>
            <p:cNvSpPr>
              <a:spLocks noChangeShapeType="1"/>
            </p:cNvSpPr>
            <p:nvPr/>
          </p:nvSpPr>
          <p:spPr bwMode="auto">
            <a:xfrm rot="21533753" flipH="1">
              <a:off x="1469" y="2481"/>
              <a:ext cx="15" cy="6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5" name="Line 23"/>
            <p:cNvSpPr>
              <a:spLocks noChangeShapeType="1"/>
            </p:cNvSpPr>
            <p:nvPr/>
          </p:nvSpPr>
          <p:spPr bwMode="auto">
            <a:xfrm rot="21533753" flipH="1">
              <a:off x="1555" y="2481"/>
              <a:ext cx="15" cy="6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6" name="Line 16"/>
            <p:cNvSpPr>
              <a:spLocks noChangeShapeType="1"/>
            </p:cNvSpPr>
            <p:nvPr/>
          </p:nvSpPr>
          <p:spPr bwMode="auto">
            <a:xfrm rot="7200000" flipH="1">
              <a:off x="1916" y="3186"/>
              <a:ext cx="15" cy="64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7" name="Line 17"/>
            <p:cNvSpPr>
              <a:spLocks noChangeShapeType="1"/>
            </p:cNvSpPr>
            <p:nvPr/>
          </p:nvSpPr>
          <p:spPr bwMode="auto">
            <a:xfrm rot="-7200000">
              <a:off x="1124" y="3160"/>
              <a:ext cx="16" cy="6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1288" y="2085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5796" name="Oval 20"/>
            <p:cNvSpPr>
              <a:spLocks noChangeArrowheads="1"/>
            </p:cNvSpPr>
            <p:nvPr/>
          </p:nvSpPr>
          <p:spPr bwMode="auto">
            <a:xfrm>
              <a:off x="466" y="3517"/>
              <a:ext cx="466" cy="46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auto">
            <a:xfrm>
              <a:off x="2115" y="3518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auto">
            <a:xfrm>
              <a:off x="1289" y="3034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GB" sz="2800">
                  <a:latin typeface="Arial" charset="0"/>
                </a:rPr>
                <a:t>C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65800" y="3824288"/>
            <a:ext cx="2605088" cy="2595562"/>
            <a:chOff x="693" y="1319"/>
            <a:chExt cx="2161" cy="2153"/>
          </a:xfrm>
        </p:grpSpPr>
        <p:sp>
          <p:nvSpPr>
            <p:cNvPr id="40970" name="Line 26"/>
            <p:cNvSpPr>
              <a:spLocks noChangeShapeType="1"/>
            </p:cNvSpPr>
            <p:nvPr/>
          </p:nvSpPr>
          <p:spPr bwMode="auto">
            <a:xfrm flipV="1">
              <a:off x="2160" y="2395"/>
              <a:ext cx="259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1" name="Line 27"/>
            <p:cNvSpPr>
              <a:spLocks noChangeShapeType="1"/>
            </p:cNvSpPr>
            <p:nvPr/>
          </p:nvSpPr>
          <p:spPr bwMode="auto">
            <a:xfrm>
              <a:off x="1248" y="3197"/>
              <a:ext cx="245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2044" y="243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73" name="Line 29"/>
            <p:cNvSpPr>
              <a:spLocks noChangeShapeType="1"/>
            </p:cNvSpPr>
            <p:nvPr/>
          </p:nvSpPr>
          <p:spPr bwMode="auto">
            <a:xfrm flipV="1">
              <a:off x="1454" y="1608"/>
              <a:ext cx="30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4" name="Line 30"/>
            <p:cNvSpPr>
              <a:spLocks noChangeShapeType="1"/>
            </p:cNvSpPr>
            <p:nvPr/>
          </p:nvSpPr>
          <p:spPr bwMode="auto">
            <a:xfrm>
              <a:off x="1819" y="1642"/>
              <a:ext cx="202" cy="1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5" name="Line 31"/>
            <p:cNvSpPr>
              <a:spLocks noChangeShapeType="1"/>
            </p:cNvSpPr>
            <p:nvPr/>
          </p:nvSpPr>
          <p:spPr bwMode="auto">
            <a:xfrm>
              <a:off x="2093" y="1882"/>
              <a:ext cx="293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6" name="Line 32"/>
            <p:cNvSpPr>
              <a:spLocks noChangeShapeType="1"/>
            </p:cNvSpPr>
            <p:nvPr/>
          </p:nvSpPr>
          <p:spPr bwMode="auto">
            <a:xfrm flipH="1">
              <a:off x="1886" y="1915"/>
              <a:ext cx="159" cy="2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7" name="Line 33"/>
            <p:cNvSpPr>
              <a:spLocks noChangeShapeType="1"/>
            </p:cNvSpPr>
            <p:nvPr/>
          </p:nvSpPr>
          <p:spPr bwMode="auto">
            <a:xfrm>
              <a:off x="1896" y="2251"/>
              <a:ext cx="221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8" name="Line 34"/>
            <p:cNvSpPr>
              <a:spLocks noChangeShapeType="1"/>
            </p:cNvSpPr>
            <p:nvPr/>
          </p:nvSpPr>
          <p:spPr bwMode="auto">
            <a:xfrm flipH="1">
              <a:off x="2026" y="2563"/>
              <a:ext cx="124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9" name="Line 35"/>
            <p:cNvSpPr>
              <a:spLocks noChangeShapeType="1"/>
            </p:cNvSpPr>
            <p:nvPr/>
          </p:nvSpPr>
          <p:spPr bwMode="auto">
            <a:xfrm>
              <a:off x="2006" y="2928"/>
              <a:ext cx="120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0" name="Line 36"/>
            <p:cNvSpPr>
              <a:spLocks noChangeShapeType="1"/>
            </p:cNvSpPr>
            <p:nvPr/>
          </p:nvSpPr>
          <p:spPr bwMode="auto">
            <a:xfrm flipV="1">
              <a:off x="2222" y="2995"/>
              <a:ext cx="288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1" name="Line 37"/>
            <p:cNvSpPr>
              <a:spLocks noChangeShapeType="1"/>
            </p:cNvSpPr>
            <p:nvPr/>
          </p:nvSpPr>
          <p:spPr bwMode="auto">
            <a:xfrm flipV="1">
              <a:off x="2534" y="2650"/>
              <a:ext cx="120" cy="2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2" name="Line 38"/>
            <p:cNvSpPr>
              <a:spLocks noChangeShapeType="1"/>
            </p:cNvSpPr>
            <p:nvPr/>
          </p:nvSpPr>
          <p:spPr bwMode="auto">
            <a:xfrm flipV="1">
              <a:off x="1949" y="3163"/>
              <a:ext cx="192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3" name="Line 39"/>
            <p:cNvSpPr>
              <a:spLocks noChangeShapeType="1"/>
            </p:cNvSpPr>
            <p:nvPr/>
          </p:nvSpPr>
          <p:spPr bwMode="auto">
            <a:xfrm flipH="1" flipV="1">
              <a:off x="1584" y="3254"/>
              <a:ext cx="283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4" name="Line 40"/>
            <p:cNvSpPr>
              <a:spLocks noChangeShapeType="1"/>
            </p:cNvSpPr>
            <p:nvPr/>
          </p:nvSpPr>
          <p:spPr bwMode="auto">
            <a:xfrm flipV="1">
              <a:off x="1632" y="2904"/>
              <a:ext cx="36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5" name="Line 41"/>
            <p:cNvSpPr>
              <a:spLocks noChangeShapeType="1"/>
            </p:cNvSpPr>
            <p:nvPr/>
          </p:nvSpPr>
          <p:spPr bwMode="auto">
            <a:xfrm flipV="1">
              <a:off x="1546" y="3014"/>
              <a:ext cx="48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6" name="Line 42"/>
            <p:cNvSpPr>
              <a:spLocks noChangeShapeType="1"/>
            </p:cNvSpPr>
            <p:nvPr/>
          </p:nvSpPr>
          <p:spPr bwMode="auto">
            <a:xfrm flipV="1">
              <a:off x="1344" y="2328"/>
              <a:ext cx="125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7" name="Line 43"/>
            <p:cNvSpPr>
              <a:spLocks noChangeShapeType="1"/>
            </p:cNvSpPr>
            <p:nvPr/>
          </p:nvSpPr>
          <p:spPr bwMode="auto">
            <a:xfrm flipV="1">
              <a:off x="1522" y="2213"/>
              <a:ext cx="331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8" name="Line 44"/>
            <p:cNvSpPr>
              <a:spLocks noChangeShapeType="1"/>
            </p:cNvSpPr>
            <p:nvPr/>
          </p:nvSpPr>
          <p:spPr bwMode="auto">
            <a:xfrm flipV="1">
              <a:off x="1258" y="1699"/>
              <a:ext cx="124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9" name="Line 45"/>
            <p:cNvSpPr>
              <a:spLocks noChangeShapeType="1"/>
            </p:cNvSpPr>
            <p:nvPr/>
          </p:nvSpPr>
          <p:spPr bwMode="auto">
            <a:xfrm>
              <a:off x="1406" y="1714"/>
              <a:ext cx="111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0" name="Line 46"/>
            <p:cNvSpPr>
              <a:spLocks noChangeShapeType="1"/>
            </p:cNvSpPr>
            <p:nvPr/>
          </p:nvSpPr>
          <p:spPr bwMode="auto">
            <a:xfrm>
              <a:off x="955" y="2275"/>
              <a:ext cx="34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1" name="Line 47"/>
            <p:cNvSpPr>
              <a:spLocks noChangeShapeType="1"/>
            </p:cNvSpPr>
            <p:nvPr/>
          </p:nvSpPr>
          <p:spPr bwMode="auto">
            <a:xfrm flipV="1">
              <a:off x="955" y="2640"/>
              <a:ext cx="39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2" name="Line 48"/>
            <p:cNvSpPr>
              <a:spLocks noChangeShapeType="1"/>
            </p:cNvSpPr>
            <p:nvPr/>
          </p:nvSpPr>
          <p:spPr bwMode="auto">
            <a:xfrm flipV="1">
              <a:off x="758" y="2141"/>
              <a:ext cx="48" cy="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3" name="Line 49"/>
            <p:cNvSpPr>
              <a:spLocks noChangeShapeType="1"/>
            </p:cNvSpPr>
            <p:nvPr/>
          </p:nvSpPr>
          <p:spPr bwMode="auto">
            <a:xfrm>
              <a:off x="2414" y="2030"/>
              <a:ext cx="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4" name="Line 50"/>
            <p:cNvSpPr>
              <a:spLocks noChangeShapeType="1"/>
            </p:cNvSpPr>
            <p:nvPr/>
          </p:nvSpPr>
          <p:spPr bwMode="auto">
            <a:xfrm>
              <a:off x="2506" y="2410"/>
              <a:ext cx="100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5" name="Line 51"/>
            <p:cNvSpPr>
              <a:spLocks noChangeShapeType="1"/>
            </p:cNvSpPr>
            <p:nvPr/>
          </p:nvSpPr>
          <p:spPr bwMode="auto">
            <a:xfrm>
              <a:off x="1277" y="2054"/>
              <a:ext cx="16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6" name="Line 52"/>
            <p:cNvSpPr>
              <a:spLocks noChangeShapeType="1"/>
            </p:cNvSpPr>
            <p:nvPr/>
          </p:nvSpPr>
          <p:spPr bwMode="auto">
            <a:xfrm flipV="1">
              <a:off x="994" y="2050"/>
              <a:ext cx="21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7" name="Line 53"/>
            <p:cNvSpPr>
              <a:spLocks noChangeShapeType="1"/>
            </p:cNvSpPr>
            <p:nvPr/>
          </p:nvSpPr>
          <p:spPr bwMode="auto">
            <a:xfrm flipV="1">
              <a:off x="1834" y="1464"/>
              <a:ext cx="7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8" name="Line 54"/>
            <p:cNvSpPr>
              <a:spLocks noChangeShapeType="1"/>
            </p:cNvSpPr>
            <p:nvPr/>
          </p:nvSpPr>
          <p:spPr bwMode="auto">
            <a:xfrm flipV="1">
              <a:off x="2443" y="1848"/>
              <a:ext cx="72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9" name="Line 55"/>
            <p:cNvSpPr>
              <a:spLocks noChangeShapeType="1"/>
            </p:cNvSpPr>
            <p:nvPr/>
          </p:nvSpPr>
          <p:spPr bwMode="auto">
            <a:xfrm>
              <a:off x="1711" y="1479"/>
              <a:ext cx="26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832" name="Oval 56"/>
            <p:cNvSpPr>
              <a:spLocks noChangeArrowheads="1"/>
            </p:cNvSpPr>
            <p:nvPr/>
          </p:nvSpPr>
          <p:spPr bwMode="auto">
            <a:xfrm>
              <a:off x="1804" y="215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3" name="Oval 57"/>
            <p:cNvSpPr>
              <a:spLocks noChangeArrowheads="1"/>
            </p:cNvSpPr>
            <p:nvPr/>
          </p:nvSpPr>
          <p:spPr bwMode="auto">
            <a:xfrm>
              <a:off x="1937" y="282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1733" y="153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5" name="Oval 59"/>
            <p:cNvSpPr>
              <a:spLocks noChangeArrowheads="1"/>
            </p:cNvSpPr>
            <p:nvPr/>
          </p:nvSpPr>
          <p:spPr bwMode="auto">
            <a:xfrm>
              <a:off x="2340" y="1912"/>
              <a:ext cx="142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6" name="Oval 60"/>
            <p:cNvSpPr>
              <a:spLocks noChangeArrowheads="1"/>
            </p:cNvSpPr>
            <p:nvPr/>
          </p:nvSpPr>
          <p:spPr bwMode="auto">
            <a:xfrm>
              <a:off x="2458" y="172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7" name="Oval 61"/>
            <p:cNvSpPr>
              <a:spLocks noChangeArrowheads="1"/>
            </p:cNvSpPr>
            <p:nvPr/>
          </p:nvSpPr>
          <p:spPr bwMode="auto">
            <a:xfrm>
              <a:off x="1981" y="180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8" name="Oval 62"/>
            <p:cNvSpPr>
              <a:spLocks noChangeArrowheads="1"/>
            </p:cNvSpPr>
            <p:nvPr/>
          </p:nvSpPr>
          <p:spPr bwMode="auto">
            <a:xfrm>
              <a:off x="1409" y="2214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39" name="Oval 63"/>
            <p:cNvSpPr>
              <a:spLocks noChangeArrowheads="1"/>
            </p:cNvSpPr>
            <p:nvPr/>
          </p:nvSpPr>
          <p:spPr bwMode="auto">
            <a:xfrm>
              <a:off x="881" y="215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0" name="Oval 64"/>
            <p:cNvSpPr>
              <a:spLocks noChangeArrowheads="1"/>
            </p:cNvSpPr>
            <p:nvPr/>
          </p:nvSpPr>
          <p:spPr bwMode="auto">
            <a:xfrm>
              <a:off x="877" y="282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1" name="Oval 65"/>
            <p:cNvSpPr>
              <a:spLocks noChangeArrowheads="1"/>
            </p:cNvSpPr>
            <p:nvPr/>
          </p:nvSpPr>
          <p:spPr bwMode="auto">
            <a:xfrm>
              <a:off x="1141" y="313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2" name="Oval 66"/>
            <p:cNvSpPr>
              <a:spLocks noChangeArrowheads="1"/>
            </p:cNvSpPr>
            <p:nvPr/>
          </p:nvSpPr>
          <p:spPr bwMode="auto">
            <a:xfrm>
              <a:off x="1465" y="31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3" name="Oval 67"/>
            <p:cNvSpPr>
              <a:spLocks noChangeArrowheads="1"/>
            </p:cNvSpPr>
            <p:nvPr/>
          </p:nvSpPr>
          <p:spPr bwMode="auto">
            <a:xfrm>
              <a:off x="1529" y="290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4" name="Oval 68"/>
            <p:cNvSpPr>
              <a:spLocks noChangeArrowheads="1"/>
            </p:cNvSpPr>
            <p:nvPr/>
          </p:nvSpPr>
          <p:spPr bwMode="auto">
            <a:xfrm>
              <a:off x="1833" y="326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5" name="Oval 69"/>
            <p:cNvSpPr>
              <a:spLocks noChangeArrowheads="1"/>
            </p:cNvSpPr>
            <p:nvPr/>
          </p:nvSpPr>
          <p:spPr bwMode="auto">
            <a:xfrm>
              <a:off x="2448" y="2911"/>
              <a:ext cx="142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6" name="Oval 70"/>
            <p:cNvSpPr>
              <a:spLocks noChangeArrowheads="1"/>
            </p:cNvSpPr>
            <p:nvPr/>
          </p:nvSpPr>
          <p:spPr bwMode="auto">
            <a:xfrm>
              <a:off x="2393" y="230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47" name="Oval 71"/>
            <p:cNvSpPr>
              <a:spLocks noChangeArrowheads="1"/>
            </p:cNvSpPr>
            <p:nvPr/>
          </p:nvSpPr>
          <p:spPr bwMode="auto">
            <a:xfrm>
              <a:off x="2617" y="254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016" name="Line 72"/>
            <p:cNvSpPr>
              <a:spLocks noChangeShapeType="1"/>
            </p:cNvSpPr>
            <p:nvPr/>
          </p:nvSpPr>
          <p:spPr bwMode="auto">
            <a:xfrm flipV="1">
              <a:off x="1378" y="1493"/>
              <a:ext cx="244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7" name="Line 73"/>
            <p:cNvSpPr>
              <a:spLocks noChangeShapeType="1"/>
            </p:cNvSpPr>
            <p:nvPr/>
          </p:nvSpPr>
          <p:spPr bwMode="auto">
            <a:xfrm flipV="1">
              <a:off x="1579" y="1824"/>
              <a:ext cx="360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8" name="Line 74"/>
            <p:cNvSpPr>
              <a:spLocks noChangeShapeType="1"/>
            </p:cNvSpPr>
            <p:nvPr/>
          </p:nvSpPr>
          <p:spPr bwMode="auto">
            <a:xfrm flipV="1">
              <a:off x="1051" y="1685"/>
              <a:ext cx="274" cy="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9" name="Line 75"/>
            <p:cNvSpPr>
              <a:spLocks noChangeShapeType="1"/>
            </p:cNvSpPr>
            <p:nvPr/>
          </p:nvSpPr>
          <p:spPr bwMode="auto">
            <a:xfrm flipH="1">
              <a:off x="1406" y="1915"/>
              <a:ext cx="135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0" name="Line 76"/>
            <p:cNvSpPr>
              <a:spLocks noChangeShapeType="1"/>
            </p:cNvSpPr>
            <p:nvPr/>
          </p:nvSpPr>
          <p:spPr bwMode="auto">
            <a:xfrm flipH="1">
              <a:off x="898" y="1867"/>
              <a:ext cx="120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1" name="Line 77"/>
            <p:cNvSpPr>
              <a:spLocks noChangeShapeType="1"/>
            </p:cNvSpPr>
            <p:nvPr/>
          </p:nvSpPr>
          <p:spPr bwMode="auto">
            <a:xfrm>
              <a:off x="902" y="2193"/>
              <a:ext cx="173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2" name="Line 78"/>
            <p:cNvSpPr>
              <a:spLocks noChangeShapeType="1"/>
            </p:cNvSpPr>
            <p:nvPr/>
          </p:nvSpPr>
          <p:spPr bwMode="auto">
            <a:xfrm flipV="1">
              <a:off x="1109" y="2275"/>
              <a:ext cx="293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3" name="Line 79"/>
            <p:cNvSpPr>
              <a:spLocks noChangeShapeType="1"/>
            </p:cNvSpPr>
            <p:nvPr/>
          </p:nvSpPr>
          <p:spPr bwMode="auto">
            <a:xfrm>
              <a:off x="1987" y="1843"/>
              <a:ext cx="221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4" name="Line 80"/>
            <p:cNvSpPr>
              <a:spLocks noChangeShapeType="1"/>
            </p:cNvSpPr>
            <p:nvPr/>
          </p:nvSpPr>
          <p:spPr bwMode="auto">
            <a:xfrm flipH="1">
              <a:off x="2095" y="2160"/>
              <a:ext cx="127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5" name="Line 81"/>
            <p:cNvSpPr>
              <a:spLocks noChangeShapeType="1"/>
            </p:cNvSpPr>
            <p:nvPr/>
          </p:nvSpPr>
          <p:spPr bwMode="auto">
            <a:xfrm flipH="1">
              <a:off x="1699" y="2515"/>
              <a:ext cx="37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6" name="Line 82"/>
            <p:cNvSpPr>
              <a:spLocks noChangeShapeType="1"/>
            </p:cNvSpPr>
            <p:nvPr/>
          </p:nvSpPr>
          <p:spPr bwMode="auto">
            <a:xfrm flipH="1" flipV="1">
              <a:off x="1416" y="2290"/>
              <a:ext cx="245" cy="2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7" name="Line 83"/>
            <p:cNvSpPr>
              <a:spLocks noChangeShapeType="1"/>
            </p:cNvSpPr>
            <p:nvPr/>
          </p:nvSpPr>
          <p:spPr bwMode="auto">
            <a:xfrm>
              <a:off x="1094" y="2462"/>
              <a:ext cx="58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8" name="Line 84"/>
            <p:cNvSpPr>
              <a:spLocks noChangeShapeType="1"/>
            </p:cNvSpPr>
            <p:nvPr/>
          </p:nvSpPr>
          <p:spPr bwMode="auto">
            <a:xfrm>
              <a:off x="1181" y="2837"/>
              <a:ext cx="297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29" name="Line 85"/>
            <p:cNvSpPr>
              <a:spLocks noChangeShapeType="1"/>
            </p:cNvSpPr>
            <p:nvPr/>
          </p:nvSpPr>
          <p:spPr bwMode="auto">
            <a:xfrm flipV="1">
              <a:off x="1522" y="2630"/>
              <a:ext cx="134" cy="2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0" name="Line 86"/>
            <p:cNvSpPr>
              <a:spLocks noChangeShapeType="1"/>
            </p:cNvSpPr>
            <p:nvPr/>
          </p:nvSpPr>
          <p:spPr bwMode="auto">
            <a:xfrm>
              <a:off x="2126" y="2544"/>
              <a:ext cx="197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1" name="Line 87"/>
            <p:cNvSpPr>
              <a:spLocks noChangeShapeType="1"/>
            </p:cNvSpPr>
            <p:nvPr/>
          </p:nvSpPr>
          <p:spPr bwMode="auto">
            <a:xfrm flipH="1">
              <a:off x="2174" y="2822"/>
              <a:ext cx="14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2" name="Line 88"/>
            <p:cNvSpPr>
              <a:spLocks noChangeShapeType="1"/>
            </p:cNvSpPr>
            <p:nvPr/>
          </p:nvSpPr>
          <p:spPr bwMode="auto">
            <a:xfrm flipV="1">
              <a:off x="2352" y="2587"/>
              <a:ext cx="235" cy="1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3" name="Line 89"/>
            <p:cNvSpPr>
              <a:spLocks noChangeShapeType="1"/>
            </p:cNvSpPr>
            <p:nvPr/>
          </p:nvSpPr>
          <p:spPr bwMode="auto">
            <a:xfrm>
              <a:off x="1526" y="2971"/>
              <a:ext cx="202" cy="1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4" name="Line 90"/>
            <p:cNvSpPr>
              <a:spLocks noChangeShapeType="1"/>
            </p:cNvSpPr>
            <p:nvPr/>
          </p:nvSpPr>
          <p:spPr bwMode="auto">
            <a:xfrm flipV="1">
              <a:off x="1795" y="3125"/>
              <a:ext cx="351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5" name="Line 91"/>
            <p:cNvSpPr>
              <a:spLocks noChangeShapeType="1"/>
            </p:cNvSpPr>
            <p:nvPr/>
          </p:nvSpPr>
          <p:spPr bwMode="auto">
            <a:xfrm flipH="1">
              <a:off x="1637" y="3216"/>
              <a:ext cx="115" cy="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6" name="Line 92"/>
            <p:cNvSpPr>
              <a:spLocks noChangeShapeType="1"/>
            </p:cNvSpPr>
            <p:nvPr/>
          </p:nvSpPr>
          <p:spPr bwMode="auto">
            <a:xfrm>
              <a:off x="1646" y="3384"/>
              <a:ext cx="284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7" name="Line 93"/>
            <p:cNvSpPr>
              <a:spLocks noChangeShapeType="1"/>
            </p:cNvSpPr>
            <p:nvPr/>
          </p:nvSpPr>
          <p:spPr bwMode="auto">
            <a:xfrm flipV="1">
              <a:off x="1987" y="3283"/>
              <a:ext cx="283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8" name="Line 94"/>
            <p:cNvSpPr>
              <a:spLocks noChangeShapeType="1"/>
            </p:cNvSpPr>
            <p:nvPr/>
          </p:nvSpPr>
          <p:spPr bwMode="auto">
            <a:xfrm flipV="1">
              <a:off x="2323" y="3077"/>
              <a:ext cx="221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9" name="Line 95"/>
            <p:cNvSpPr>
              <a:spLocks noChangeShapeType="1"/>
            </p:cNvSpPr>
            <p:nvPr/>
          </p:nvSpPr>
          <p:spPr bwMode="auto">
            <a:xfrm flipV="1">
              <a:off x="2592" y="2750"/>
              <a:ext cx="130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0" name="Line 96"/>
            <p:cNvSpPr>
              <a:spLocks noChangeShapeType="1"/>
            </p:cNvSpPr>
            <p:nvPr/>
          </p:nvSpPr>
          <p:spPr bwMode="auto">
            <a:xfrm flipV="1">
              <a:off x="2755" y="2472"/>
              <a:ext cx="39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1" name="Line 97"/>
            <p:cNvSpPr>
              <a:spLocks noChangeShapeType="1"/>
            </p:cNvSpPr>
            <p:nvPr/>
          </p:nvSpPr>
          <p:spPr bwMode="auto">
            <a:xfrm flipH="1" flipV="1">
              <a:off x="2736" y="2054"/>
              <a:ext cx="8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2" name="Line 98"/>
            <p:cNvSpPr>
              <a:spLocks noChangeShapeType="1"/>
            </p:cNvSpPr>
            <p:nvPr/>
          </p:nvSpPr>
          <p:spPr bwMode="auto">
            <a:xfrm flipH="1" flipV="1">
              <a:off x="2669" y="1939"/>
              <a:ext cx="67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3" name="Line 99"/>
            <p:cNvSpPr>
              <a:spLocks noChangeShapeType="1"/>
            </p:cNvSpPr>
            <p:nvPr/>
          </p:nvSpPr>
          <p:spPr bwMode="auto">
            <a:xfrm flipH="1" flipV="1">
              <a:off x="2383" y="1618"/>
              <a:ext cx="221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4" name="Line 100"/>
            <p:cNvSpPr>
              <a:spLocks noChangeShapeType="1"/>
            </p:cNvSpPr>
            <p:nvPr/>
          </p:nvSpPr>
          <p:spPr bwMode="auto">
            <a:xfrm flipV="1">
              <a:off x="1968" y="1574"/>
              <a:ext cx="38" cy="2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5" name="Line 101"/>
            <p:cNvSpPr>
              <a:spLocks noChangeShapeType="1"/>
            </p:cNvSpPr>
            <p:nvPr/>
          </p:nvSpPr>
          <p:spPr bwMode="auto">
            <a:xfrm>
              <a:off x="2035" y="1565"/>
              <a:ext cx="288" cy="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6" name="Line 102"/>
            <p:cNvSpPr>
              <a:spLocks noChangeShapeType="1"/>
            </p:cNvSpPr>
            <p:nvPr/>
          </p:nvSpPr>
          <p:spPr bwMode="auto">
            <a:xfrm>
              <a:off x="1646" y="1387"/>
              <a:ext cx="255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7" name="Line 103"/>
            <p:cNvSpPr>
              <a:spLocks noChangeShapeType="1"/>
            </p:cNvSpPr>
            <p:nvPr/>
          </p:nvSpPr>
          <p:spPr bwMode="auto">
            <a:xfrm>
              <a:off x="1968" y="1430"/>
              <a:ext cx="30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8" name="Line 104"/>
            <p:cNvSpPr>
              <a:spLocks noChangeShapeType="1"/>
            </p:cNvSpPr>
            <p:nvPr/>
          </p:nvSpPr>
          <p:spPr bwMode="auto">
            <a:xfrm flipV="1">
              <a:off x="1310" y="1397"/>
              <a:ext cx="250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49" name="Line 105"/>
            <p:cNvSpPr>
              <a:spLocks noChangeShapeType="1"/>
            </p:cNvSpPr>
            <p:nvPr/>
          </p:nvSpPr>
          <p:spPr bwMode="auto">
            <a:xfrm flipV="1">
              <a:off x="998" y="1574"/>
              <a:ext cx="236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0" name="Line 106"/>
            <p:cNvSpPr>
              <a:spLocks noChangeShapeType="1"/>
            </p:cNvSpPr>
            <p:nvPr/>
          </p:nvSpPr>
          <p:spPr bwMode="auto">
            <a:xfrm flipV="1">
              <a:off x="840" y="1800"/>
              <a:ext cx="125" cy="2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1" name="Line 107"/>
            <p:cNvSpPr>
              <a:spLocks noChangeShapeType="1"/>
            </p:cNvSpPr>
            <p:nvPr/>
          </p:nvSpPr>
          <p:spPr bwMode="auto">
            <a:xfrm flipH="1">
              <a:off x="994" y="2856"/>
              <a:ext cx="144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2" name="Line 108"/>
            <p:cNvSpPr>
              <a:spLocks noChangeShapeType="1"/>
            </p:cNvSpPr>
            <p:nvPr/>
          </p:nvSpPr>
          <p:spPr bwMode="auto">
            <a:xfrm>
              <a:off x="1286" y="3287"/>
              <a:ext cx="308" cy="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3" name="Line 109"/>
            <p:cNvSpPr>
              <a:spLocks noChangeShapeType="1"/>
            </p:cNvSpPr>
            <p:nvPr/>
          </p:nvSpPr>
          <p:spPr bwMode="auto">
            <a:xfrm flipH="1" flipV="1">
              <a:off x="997" y="3040"/>
              <a:ext cx="227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4" name="Line 110"/>
            <p:cNvSpPr>
              <a:spLocks noChangeShapeType="1"/>
            </p:cNvSpPr>
            <p:nvPr/>
          </p:nvSpPr>
          <p:spPr bwMode="auto">
            <a:xfrm>
              <a:off x="758" y="2410"/>
              <a:ext cx="53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5" name="Line 111"/>
            <p:cNvSpPr>
              <a:spLocks noChangeShapeType="1"/>
            </p:cNvSpPr>
            <p:nvPr/>
          </p:nvSpPr>
          <p:spPr bwMode="auto">
            <a:xfrm>
              <a:off x="830" y="2794"/>
              <a:ext cx="112" cy="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6" name="Line 112"/>
            <p:cNvSpPr>
              <a:spLocks noChangeShapeType="1"/>
            </p:cNvSpPr>
            <p:nvPr/>
          </p:nvSpPr>
          <p:spPr bwMode="auto">
            <a:xfrm flipV="1">
              <a:off x="792" y="2194"/>
              <a:ext cx="82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7" name="Line 113"/>
            <p:cNvSpPr>
              <a:spLocks noChangeShapeType="1"/>
            </p:cNvSpPr>
            <p:nvPr/>
          </p:nvSpPr>
          <p:spPr bwMode="auto">
            <a:xfrm>
              <a:off x="2256" y="2131"/>
              <a:ext cx="259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8" name="Line 114"/>
            <p:cNvSpPr>
              <a:spLocks noChangeShapeType="1"/>
            </p:cNvSpPr>
            <p:nvPr/>
          </p:nvSpPr>
          <p:spPr bwMode="auto">
            <a:xfrm flipV="1">
              <a:off x="2558" y="1934"/>
              <a:ext cx="44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59" name="Line 115"/>
            <p:cNvSpPr>
              <a:spLocks noChangeShapeType="1"/>
            </p:cNvSpPr>
            <p:nvPr/>
          </p:nvSpPr>
          <p:spPr bwMode="auto">
            <a:xfrm>
              <a:off x="2554" y="2213"/>
              <a:ext cx="52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892" name="Oval 116"/>
            <p:cNvSpPr>
              <a:spLocks noChangeArrowheads="1"/>
            </p:cNvSpPr>
            <p:nvPr/>
          </p:nvSpPr>
          <p:spPr bwMode="auto">
            <a:xfrm>
              <a:off x="1332" y="159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061" name="Line 117"/>
            <p:cNvSpPr>
              <a:spLocks noChangeShapeType="1"/>
            </p:cNvSpPr>
            <p:nvPr/>
          </p:nvSpPr>
          <p:spPr bwMode="auto">
            <a:xfrm>
              <a:off x="1358" y="2688"/>
              <a:ext cx="173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894" name="Oval 118"/>
            <p:cNvSpPr>
              <a:spLocks noChangeArrowheads="1"/>
            </p:cNvSpPr>
            <p:nvPr/>
          </p:nvSpPr>
          <p:spPr bwMode="auto">
            <a:xfrm>
              <a:off x="1937" y="1484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95" name="Oval 119"/>
            <p:cNvSpPr>
              <a:spLocks noChangeArrowheads="1"/>
            </p:cNvSpPr>
            <p:nvPr/>
          </p:nvSpPr>
          <p:spPr bwMode="auto">
            <a:xfrm>
              <a:off x="1286" y="1596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96" name="Oval 120"/>
            <p:cNvSpPr>
              <a:spLocks noChangeArrowheads="1"/>
            </p:cNvSpPr>
            <p:nvPr/>
          </p:nvSpPr>
          <p:spPr bwMode="auto">
            <a:xfrm>
              <a:off x="1469" y="181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97" name="Oval 121"/>
            <p:cNvSpPr>
              <a:spLocks noChangeArrowheads="1"/>
            </p:cNvSpPr>
            <p:nvPr/>
          </p:nvSpPr>
          <p:spPr bwMode="auto">
            <a:xfrm>
              <a:off x="1013" y="236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98" name="Oval 122"/>
            <p:cNvSpPr>
              <a:spLocks noChangeArrowheads="1"/>
            </p:cNvSpPr>
            <p:nvPr/>
          </p:nvSpPr>
          <p:spPr bwMode="auto">
            <a:xfrm>
              <a:off x="2153" y="205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899" name="Oval 123"/>
            <p:cNvSpPr>
              <a:spLocks noChangeArrowheads="1"/>
            </p:cNvSpPr>
            <p:nvPr/>
          </p:nvSpPr>
          <p:spPr bwMode="auto">
            <a:xfrm>
              <a:off x="2541" y="183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0" name="Oval 124"/>
            <p:cNvSpPr>
              <a:spLocks noChangeArrowheads="1"/>
            </p:cNvSpPr>
            <p:nvPr/>
          </p:nvSpPr>
          <p:spPr bwMode="auto">
            <a:xfrm>
              <a:off x="2477" y="210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1" name="Oval 125"/>
            <p:cNvSpPr>
              <a:spLocks noChangeArrowheads="1"/>
            </p:cNvSpPr>
            <p:nvPr/>
          </p:nvSpPr>
          <p:spPr bwMode="auto">
            <a:xfrm>
              <a:off x="2016" y="244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2" name="Oval 126"/>
            <p:cNvSpPr>
              <a:spLocks noChangeArrowheads="1"/>
            </p:cNvSpPr>
            <p:nvPr/>
          </p:nvSpPr>
          <p:spPr bwMode="auto">
            <a:xfrm>
              <a:off x="2250" y="271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3" name="Oval 127"/>
            <p:cNvSpPr>
              <a:spLocks noChangeArrowheads="1"/>
            </p:cNvSpPr>
            <p:nvPr/>
          </p:nvSpPr>
          <p:spPr bwMode="auto">
            <a:xfrm>
              <a:off x="1602" y="252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4" name="Oval 128"/>
            <p:cNvSpPr>
              <a:spLocks noChangeArrowheads="1"/>
            </p:cNvSpPr>
            <p:nvPr/>
          </p:nvSpPr>
          <p:spPr bwMode="auto">
            <a:xfrm>
              <a:off x="1078" y="2756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5" name="Oval 129"/>
            <p:cNvSpPr>
              <a:spLocks noChangeArrowheads="1"/>
            </p:cNvSpPr>
            <p:nvPr/>
          </p:nvSpPr>
          <p:spPr bwMode="auto">
            <a:xfrm>
              <a:off x="750" y="270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6" name="Oval 130"/>
            <p:cNvSpPr>
              <a:spLocks noChangeArrowheads="1"/>
            </p:cNvSpPr>
            <p:nvPr/>
          </p:nvSpPr>
          <p:spPr bwMode="auto">
            <a:xfrm>
              <a:off x="2089" y="305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7" name="Oval 131"/>
            <p:cNvSpPr>
              <a:spLocks noChangeArrowheads="1"/>
            </p:cNvSpPr>
            <p:nvPr/>
          </p:nvSpPr>
          <p:spPr bwMode="auto">
            <a:xfrm>
              <a:off x="913" y="1678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8" name="Oval 132"/>
            <p:cNvSpPr>
              <a:spLocks noChangeArrowheads="1"/>
            </p:cNvSpPr>
            <p:nvPr/>
          </p:nvSpPr>
          <p:spPr bwMode="auto">
            <a:xfrm>
              <a:off x="1681" y="311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09" name="Oval 133"/>
            <p:cNvSpPr>
              <a:spLocks noChangeArrowheads="1"/>
            </p:cNvSpPr>
            <p:nvPr/>
          </p:nvSpPr>
          <p:spPr bwMode="auto">
            <a:xfrm>
              <a:off x="740" y="2020"/>
              <a:ext cx="142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0" name="Oval 134"/>
            <p:cNvSpPr>
              <a:spLocks noChangeArrowheads="1"/>
            </p:cNvSpPr>
            <p:nvPr/>
          </p:nvSpPr>
          <p:spPr bwMode="auto">
            <a:xfrm>
              <a:off x="1189" y="147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1" name="Oval 135"/>
            <p:cNvSpPr>
              <a:spLocks noChangeArrowheads="1"/>
            </p:cNvSpPr>
            <p:nvPr/>
          </p:nvSpPr>
          <p:spPr bwMode="auto">
            <a:xfrm>
              <a:off x="966" y="175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2" name="Oval 136"/>
            <p:cNvSpPr>
              <a:spLocks noChangeArrowheads="1"/>
            </p:cNvSpPr>
            <p:nvPr/>
          </p:nvSpPr>
          <p:spPr bwMode="auto">
            <a:xfrm>
              <a:off x="693" y="229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3" name="Oval 137"/>
            <p:cNvSpPr>
              <a:spLocks noChangeArrowheads="1"/>
            </p:cNvSpPr>
            <p:nvPr/>
          </p:nvSpPr>
          <p:spPr bwMode="auto">
            <a:xfrm>
              <a:off x="1168" y="1951"/>
              <a:ext cx="142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4" name="Oval 138"/>
            <p:cNvSpPr>
              <a:spLocks noChangeArrowheads="1"/>
            </p:cNvSpPr>
            <p:nvPr/>
          </p:nvSpPr>
          <p:spPr bwMode="auto">
            <a:xfrm>
              <a:off x="1525" y="131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5" name="Oval 139"/>
            <p:cNvSpPr>
              <a:spLocks noChangeArrowheads="1"/>
            </p:cNvSpPr>
            <p:nvPr/>
          </p:nvSpPr>
          <p:spPr bwMode="auto">
            <a:xfrm>
              <a:off x="1577" y="140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6" name="Oval 140"/>
            <p:cNvSpPr>
              <a:spLocks noChangeArrowheads="1"/>
            </p:cNvSpPr>
            <p:nvPr/>
          </p:nvSpPr>
          <p:spPr bwMode="auto">
            <a:xfrm>
              <a:off x="1849" y="1362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7" name="Oval 141"/>
            <p:cNvSpPr>
              <a:spLocks noChangeArrowheads="1"/>
            </p:cNvSpPr>
            <p:nvPr/>
          </p:nvSpPr>
          <p:spPr bwMode="auto">
            <a:xfrm>
              <a:off x="2225" y="145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8" name="Oval 142"/>
            <p:cNvSpPr>
              <a:spLocks noChangeArrowheads="1"/>
            </p:cNvSpPr>
            <p:nvPr/>
          </p:nvSpPr>
          <p:spPr bwMode="auto">
            <a:xfrm>
              <a:off x="2273" y="153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19" name="Oval 143"/>
            <p:cNvSpPr>
              <a:spLocks noChangeArrowheads="1"/>
            </p:cNvSpPr>
            <p:nvPr/>
          </p:nvSpPr>
          <p:spPr bwMode="auto">
            <a:xfrm>
              <a:off x="1885" y="175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0" name="Oval 144"/>
            <p:cNvSpPr>
              <a:spLocks noChangeArrowheads="1"/>
            </p:cNvSpPr>
            <p:nvPr/>
          </p:nvSpPr>
          <p:spPr bwMode="auto">
            <a:xfrm>
              <a:off x="1329" y="219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1" name="Oval 145"/>
            <p:cNvSpPr>
              <a:spLocks noChangeArrowheads="1"/>
            </p:cNvSpPr>
            <p:nvPr/>
          </p:nvSpPr>
          <p:spPr bwMode="auto">
            <a:xfrm>
              <a:off x="821" y="211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2" name="Oval 146"/>
            <p:cNvSpPr>
              <a:spLocks noChangeArrowheads="1"/>
            </p:cNvSpPr>
            <p:nvPr/>
          </p:nvSpPr>
          <p:spPr bwMode="auto">
            <a:xfrm>
              <a:off x="901" y="2962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3" name="Oval 147"/>
            <p:cNvSpPr>
              <a:spLocks noChangeArrowheads="1"/>
            </p:cNvSpPr>
            <p:nvPr/>
          </p:nvSpPr>
          <p:spPr bwMode="auto">
            <a:xfrm>
              <a:off x="1182" y="3203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4" name="Oval 148"/>
            <p:cNvSpPr>
              <a:spLocks noChangeArrowheads="1"/>
            </p:cNvSpPr>
            <p:nvPr/>
          </p:nvSpPr>
          <p:spPr bwMode="auto">
            <a:xfrm>
              <a:off x="1537" y="329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5" name="Oval 149"/>
            <p:cNvSpPr>
              <a:spLocks noChangeArrowheads="1"/>
            </p:cNvSpPr>
            <p:nvPr/>
          </p:nvSpPr>
          <p:spPr bwMode="auto">
            <a:xfrm>
              <a:off x="1441" y="2864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6" name="Oval 150"/>
            <p:cNvSpPr>
              <a:spLocks noChangeArrowheads="1"/>
            </p:cNvSpPr>
            <p:nvPr/>
          </p:nvSpPr>
          <p:spPr bwMode="auto">
            <a:xfrm>
              <a:off x="1881" y="3331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7" name="Oval 151"/>
            <p:cNvSpPr>
              <a:spLocks noChangeArrowheads="1"/>
            </p:cNvSpPr>
            <p:nvPr/>
          </p:nvSpPr>
          <p:spPr bwMode="auto">
            <a:xfrm>
              <a:off x="2217" y="319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8" name="Oval 152"/>
            <p:cNvSpPr>
              <a:spLocks noChangeArrowheads="1"/>
            </p:cNvSpPr>
            <p:nvPr/>
          </p:nvSpPr>
          <p:spPr bwMode="auto">
            <a:xfrm>
              <a:off x="2497" y="2980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29" name="Oval 153"/>
            <p:cNvSpPr>
              <a:spLocks noChangeArrowheads="1"/>
            </p:cNvSpPr>
            <p:nvPr/>
          </p:nvSpPr>
          <p:spPr bwMode="auto">
            <a:xfrm>
              <a:off x="2713" y="236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30" name="Oval 154"/>
            <p:cNvSpPr>
              <a:spLocks noChangeArrowheads="1"/>
            </p:cNvSpPr>
            <p:nvPr/>
          </p:nvSpPr>
          <p:spPr bwMode="auto">
            <a:xfrm>
              <a:off x="2660" y="1967"/>
              <a:ext cx="142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31" name="Oval 155"/>
            <p:cNvSpPr>
              <a:spLocks noChangeArrowheads="1"/>
            </p:cNvSpPr>
            <p:nvPr/>
          </p:nvSpPr>
          <p:spPr bwMode="auto">
            <a:xfrm>
              <a:off x="2533" y="2507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32" name="Oval 156"/>
            <p:cNvSpPr>
              <a:spLocks noChangeArrowheads="1"/>
            </p:cNvSpPr>
            <p:nvPr/>
          </p:nvSpPr>
          <p:spPr bwMode="auto">
            <a:xfrm>
              <a:off x="2660" y="2635"/>
              <a:ext cx="142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101" name="Line 157"/>
            <p:cNvSpPr>
              <a:spLocks noChangeShapeType="1"/>
            </p:cNvSpPr>
            <p:nvPr/>
          </p:nvSpPr>
          <p:spPr bwMode="auto">
            <a:xfrm>
              <a:off x="1046" y="2635"/>
              <a:ext cx="250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934" name="Oval 158"/>
            <p:cNvSpPr>
              <a:spLocks noChangeArrowheads="1"/>
            </p:cNvSpPr>
            <p:nvPr/>
          </p:nvSpPr>
          <p:spPr bwMode="auto">
            <a:xfrm>
              <a:off x="933" y="2559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935" name="Oval 159"/>
            <p:cNvSpPr>
              <a:spLocks noChangeArrowheads="1"/>
            </p:cNvSpPr>
            <p:nvPr/>
          </p:nvSpPr>
          <p:spPr bwMode="auto">
            <a:xfrm>
              <a:off x="1265" y="2595"/>
              <a:ext cx="141" cy="14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15686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5936" name="AutoShape 160"/>
          <p:cNvSpPr>
            <a:spLocks noChangeArrowheads="1"/>
          </p:cNvSpPr>
          <p:nvPr/>
        </p:nvSpPr>
        <p:spPr bwMode="auto">
          <a:xfrm>
            <a:off x="3765550" y="4759325"/>
            <a:ext cx="1582738" cy="581025"/>
          </a:xfrm>
          <a:prstGeom prst="rightArrow">
            <a:avLst>
              <a:gd name="adj1" fmla="val 62843"/>
              <a:gd name="adj2" fmla="val 84420"/>
            </a:avLst>
          </a:prstGeom>
          <a:gradFill rotWithShape="1">
            <a:gsLst>
              <a:gs pos="0">
                <a:srgbClr val="823400"/>
              </a:gs>
              <a:gs pos="50000">
                <a:srgbClr val="FF6600"/>
              </a:gs>
              <a:gs pos="100000">
                <a:srgbClr val="8234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0" grpId="0"/>
      <p:bldP spid="759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5191125" y="2266950"/>
            <a:ext cx="3810000" cy="4084638"/>
            <a:chOff x="3270" y="1062"/>
            <a:chExt cx="2400" cy="2573"/>
          </a:xfrm>
        </p:grpSpPr>
        <p:sp>
          <p:nvSpPr>
            <p:cNvPr id="42002" name="Line 151"/>
            <p:cNvSpPr>
              <a:spLocks noChangeShapeType="1"/>
            </p:cNvSpPr>
            <p:nvPr/>
          </p:nvSpPr>
          <p:spPr bwMode="auto">
            <a:xfrm>
              <a:off x="4724" y="3070"/>
              <a:ext cx="201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150"/>
            <p:cNvSpPr>
              <a:spLocks noChangeShapeType="1"/>
            </p:cNvSpPr>
            <p:nvPr/>
          </p:nvSpPr>
          <p:spPr bwMode="auto">
            <a:xfrm flipH="1" flipV="1">
              <a:off x="3805" y="2984"/>
              <a:ext cx="308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49"/>
            <p:cNvSpPr>
              <a:spLocks noChangeShapeType="1"/>
            </p:cNvSpPr>
            <p:nvPr/>
          </p:nvSpPr>
          <p:spPr bwMode="auto">
            <a:xfrm>
              <a:off x="4165" y="2345"/>
              <a:ext cx="321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6"/>
            <p:cNvSpPr>
              <a:spLocks noChangeArrowheads="1"/>
            </p:cNvSpPr>
            <p:nvPr/>
          </p:nvSpPr>
          <p:spPr bwMode="auto">
            <a:xfrm>
              <a:off x="4329" y="1062"/>
              <a:ext cx="135" cy="139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Oval 7"/>
            <p:cNvSpPr>
              <a:spLocks noChangeArrowheads="1"/>
            </p:cNvSpPr>
            <p:nvPr/>
          </p:nvSpPr>
          <p:spPr bwMode="auto">
            <a:xfrm>
              <a:off x="4323" y="1527"/>
              <a:ext cx="138" cy="143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Oval 8"/>
            <p:cNvSpPr>
              <a:spLocks noChangeArrowheads="1"/>
            </p:cNvSpPr>
            <p:nvPr/>
          </p:nvSpPr>
          <p:spPr bwMode="auto">
            <a:xfrm>
              <a:off x="4736" y="1810"/>
              <a:ext cx="140" cy="142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Oval 9"/>
            <p:cNvSpPr>
              <a:spLocks noChangeArrowheads="1"/>
            </p:cNvSpPr>
            <p:nvPr/>
          </p:nvSpPr>
          <p:spPr bwMode="auto">
            <a:xfrm>
              <a:off x="4084" y="1866"/>
              <a:ext cx="140" cy="144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Oval 10"/>
            <p:cNvSpPr>
              <a:spLocks noChangeArrowheads="1"/>
            </p:cNvSpPr>
            <p:nvPr/>
          </p:nvSpPr>
          <p:spPr bwMode="auto">
            <a:xfrm>
              <a:off x="3959" y="1727"/>
              <a:ext cx="132" cy="140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Oval 11"/>
            <p:cNvSpPr>
              <a:spLocks noChangeArrowheads="1"/>
            </p:cNvSpPr>
            <p:nvPr/>
          </p:nvSpPr>
          <p:spPr bwMode="auto">
            <a:xfrm>
              <a:off x="3955" y="2194"/>
              <a:ext cx="133" cy="13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Oval 12"/>
            <p:cNvSpPr>
              <a:spLocks noChangeArrowheads="1"/>
            </p:cNvSpPr>
            <p:nvPr/>
          </p:nvSpPr>
          <p:spPr bwMode="auto">
            <a:xfrm>
              <a:off x="4084" y="2416"/>
              <a:ext cx="136" cy="141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Oval 13"/>
            <p:cNvSpPr>
              <a:spLocks noChangeArrowheads="1"/>
            </p:cNvSpPr>
            <p:nvPr/>
          </p:nvSpPr>
          <p:spPr bwMode="auto">
            <a:xfrm>
              <a:off x="4739" y="2277"/>
              <a:ext cx="140" cy="145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14"/>
            <p:cNvSpPr>
              <a:spLocks noChangeArrowheads="1"/>
            </p:cNvSpPr>
            <p:nvPr/>
          </p:nvSpPr>
          <p:spPr bwMode="auto">
            <a:xfrm>
              <a:off x="4636" y="2605"/>
              <a:ext cx="138" cy="143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Oval 15"/>
            <p:cNvSpPr>
              <a:spLocks noChangeArrowheads="1"/>
            </p:cNvSpPr>
            <p:nvPr/>
          </p:nvSpPr>
          <p:spPr bwMode="auto">
            <a:xfrm>
              <a:off x="4375" y="2900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Oval 16"/>
            <p:cNvSpPr>
              <a:spLocks noChangeArrowheads="1"/>
            </p:cNvSpPr>
            <p:nvPr/>
          </p:nvSpPr>
          <p:spPr bwMode="auto">
            <a:xfrm>
              <a:off x="4019" y="2991"/>
              <a:ext cx="140" cy="146"/>
            </a:xfrm>
            <a:prstGeom prst="ellipse">
              <a:avLst/>
            </a:prstGeom>
            <a:gradFill rotWithShape="1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Oval 17"/>
            <p:cNvSpPr>
              <a:spLocks noChangeArrowheads="1"/>
            </p:cNvSpPr>
            <p:nvPr/>
          </p:nvSpPr>
          <p:spPr bwMode="auto">
            <a:xfrm>
              <a:off x="4632" y="3127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Oval 18"/>
            <p:cNvSpPr>
              <a:spLocks noChangeArrowheads="1"/>
            </p:cNvSpPr>
            <p:nvPr/>
          </p:nvSpPr>
          <p:spPr bwMode="auto">
            <a:xfrm>
              <a:off x="4168" y="3197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Oval 19"/>
            <p:cNvSpPr>
              <a:spLocks noChangeArrowheads="1"/>
            </p:cNvSpPr>
            <p:nvPr/>
          </p:nvSpPr>
          <p:spPr bwMode="auto">
            <a:xfrm>
              <a:off x="4808" y="3047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Oval 20"/>
            <p:cNvSpPr>
              <a:spLocks noChangeArrowheads="1"/>
            </p:cNvSpPr>
            <p:nvPr/>
          </p:nvSpPr>
          <p:spPr bwMode="auto">
            <a:xfrm>
              <a:off x="4343" y="3447"/>
              <a:ext cx="176" cy="188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Oval 21"/>
            <p:cNvSpPr>
              <a:spLocks noChangeArrowheads="1"/>
            </p:cNvSpPr>
            <p:nvPr/>
          </p:nvSpPr>
          <p:spPr bwMode="auto">
            <a:xfrm>
              <a:off x="3824" y="3369"/>
              <a:ext cx="163" cy="174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Oval 22"/>
            <p:cNvSpPr>
              <a:spLocks noChangeArrowheads="1"/>
            </p:cNvSpPr>
            <p:nvPr/>
          </p:nvSpPr>
          <p:spPr bwMode="auto">
            <a:xfrm>
              <a:off x="3718" y="3089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Oval 23"/>
            <p:cNvSpPr>
              <a:spLocks noChangeArrowheads="1"/>
            </p:cNvSpPr>
            <p:nvPr/>
          </p:nvSpPr>
          <p:spPr bwMode="auto">
            <a:xfrm>
              <a:off x="3428" y="3376"/>
              <a:ext cx="161" cy="174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Oval 24"/>
            <p:cNvSpPr>
              <a:spLocks noChangeArrowheads="1"/>
            </p:cNvSpPr>
            <p:nvPr/>
          </p:nvSpPr>
          <p:spPr bwMode="auto">
            <a:xfrm>
              <a:off x="3354" y="3148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Oval 25"/>
            <p:cNvSpPr>
              <a:spLocks noChangeArrowheads="1"/>
            </p:cNvSpPr>
            <p:nvPr/>
          </p:nvSpPr>
          <p:spPr bwMode="auto">
            <a:xfrm>
              <a:off x="3826" y="2744"/>
              <a:ext cx="167" cy="169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Oval 26"/>
            <p:cNvSpPr>
              <a:spLocks noChangeArrowheads="1"/>
            </p:cNvSpPr>
            <p:nvPr/>
          </p:nvSpPr>
          <p:spPr bwMode="auto">
            <a:xfrm>
              <a:off x="3577" y="2865"/>
              <a:ext cx="137" cy="143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Oval 27"/>
            <p:cNvSpPr>
              <a:spLocks noChangeArrowheads="1"/>
            </p:cNvSpPr>
            <p:nvPr/>
          </p:nvSpPr>
          <p:spPr bwMode="auto">
            <a:xfrm>
              <a:off x="3722" y="2549"/>
              <a:ext cx="137" cy="144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Oval 28"/>
            <p:cNvSpPr>
              <a:spLocks noChangeArrowheads="1"/>
            </p:cNvSpPr>
            <p:nvPr/>
          </p:nvSpPr>
          <p:spPr bwMode="auto">
            <a:xfrm>
              <a:off x="3582" y="2370"/>
              <a:ext cx="137" cy="144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Oval 29"/>
            <p:cNvSpPr>
              <a:spLocks noChangeArrowheads="1"/>
            </p:cNvSpPr>
            <p:nvPr/>
          </p:nvSpPr>
          <p:spPr bwMode="auto">
            <a:xfrm>
              <a:off x="3270" y="2946"/>
              <a:ext cx="137" cy="143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Oval 31"/>
            <p:cNvSpPr>
              <a:spLocks noChangeArrowheads="1"/>
            </p:cNvSpPr>
            <p:nvPr/>
          </p:nvSpPr>
          <p:spPr bwMode="auto">
            <a:xfrm>
              <a:off x="5054" y="3254"/>
              <a:ext cx="168" cy="174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Oval 32"/>
            <p:cNvSpPr>
              <a:spLocks noChangeArrowheads="1"/>
            </p:cNvSpPr>
            <p:nvPr/>
          </p:nvSpPr>
          <p:spPr bwMode="auto">
            <a:xfrm>
              <a:off x="5136" y="2966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Oval 33"/>
            <p:cNvSpPr>
              <a:spLocks noChangeArrowheads="1"/>
            </p:cNvSpPr>
            <p:nvPr/>
          </p:nvSpPr>
          <p:spPr bwMode="auto">
            <a:xfrm>
              <a:off x="5137" y="2496"/>
              <a:ext cx="138" cy="143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Oval 34"/>
            <p:cNvSpPr>
              <a:spLocks noChangeArrowheads="1"/>
            </p:cNvSpPr>
            <p:nvPr/>
          </p:nvSpPr>
          <p:spPr bwMode="auto">
            <a:xfrm>
              <a:off x="5530" y="3056"/>
              <a:ext cx="140" cy="146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Oval 35"/>
            <p:cNvSpPr>
              <a:spLocks noChangeArrowheads="1"/>
            </p:cNvSpPr>
            <p:nvPr/>
          </p:nvSpPr>
          <p:spPr bwMode="auto">
            <a:xfrm>
              <a:off x="4349" y="1320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Oval 36"/>
            <p:cNvSpPr>
              <a:spLocks noChangeArrowheads="1"/>
            </p:cNvSpPr>
            <p:nvPr/>
          </p:nvSpPr>
          <p:spPr bwMode="auto">
            <a:xfrm>
              <a:off x="4381" y="2415"/>
              <a:ext cx="133" cy="138"/>
            </a:xfrm>
            <a:prstGeom prst="ellipse">
              <a:avLst/>
            </a:prstGeom>
            <a:gradFill rotWithShape="0">
              <a:gsLst>
                <a:gs pos="0">
                  <a:srgbClr val="FFFAE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Line 37"/>
            <p:cNvSpPr>
              <a:spLocks noChangeShapeType="1"/>
            </p:cNvSpPr>
            <p:nvPr/>
          </p:nvSpPr>
          <p:spPr bwMode="auto">
            <a:xfrm>
              <a:off x="4395" y="1200"/>
              <a:ext cx="0" cy="1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Line 38"/>
            <p:cNvSpPr>
              <a:spLocks noChangeShapeType="1"/>
            </p:cNvSpPr>
            <p:nvPr/>
          </p:nvSpPr>
          <p:spPr bwMode="auto">
            <a:xfrm>
              <a:off x="4393" y="1417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Line 39"/>
            <p:cNvSpPr>
              <a:spLocks noChangeShapeType="1"/>
            </p:cNvSpPr>
            <p:nvPr/>
          </p:nvSpPr>
          <p:spPr bwMode="auto">
            <a:xfrm flipH="1">
              <a:off x="4084" y="1636"/>
              <a:ext cx="248" cy="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Oval 40"/>
            <p:cNvSpPr>
              <a:spLocks noChangeArrowheads="1"/>
            </p:cNvSpPr>
            <p:nvPr/>
          </p:nvSpPr>
          <p:spPr bwMode="auto">
            <a:xfrm>
              <a:off x="4143" y="1653"/>
              <a:ext cx="90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Line 41"/>
            <p:cNvSpPr>
              <a:spLocks noChangeShapeType="1"/>
            </p:cNvSpPr>
            <p:nvPr/>
          </p:nvSpPr>
          <p:spPr bwMode="auto">
            <a:xfrm flipH="1">
              <a:off x="4193" y="1657"/>
              <a:ext cx="15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Oval 42"/>
            <p:cNvSpPr>
              <a:spLocks noChangeArrowheads="1"/>
            </p:cNvSpPr>
            <p:nvPr/>
          </p:nvSpPr>
          <p:spPr bwMode="auto">
            <a:xfrm>
              <a:off x="4228" y="1731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Line 43"/>
            <p:cNvSpPr>
              <a:spLocks noChangeShapeType="1"/>
            </p:cNvSpPr>
            <p:nvPr/>
          </p:nvSpPr>
          <p:spPr bwMode="auto">
            <a:xfrm>
              <a:off x="4449" y="1640"/>
              <a:ext cx="297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Oval 44"/>
            <p:cNvSpPr>
              <a:spLocks noChangeArrowheads="1"/>
            </p:cNvSpPr>
            <p:nvPr/>
          </p:nvSpPr>
          <p:spPr bwMode="auto">
            <a:xfrm>
              <a:off x="4547" y="1691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Line 45"/>
            <p:cNvSpPr>
              <a:spLocks noChangeShapeType="1"/>
            </p:cNvSpPr>
            <p:nvPr/>
          </p:nvSpPr>
          <p:spPr bwMode="auto">
            <a:xfrm>
              <a:off x="4807" y="1951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Oval 46"/>
            <p:cNvSpPr>
              <a:spLocks noChangeArrowheads="1"/>
            </p:cNvSpPr>
            <p:nvPr/>
          </p:nvSpPr>
          <p:spPr bwMode="auto">
            <a:xfrm>
              <a:off x="4762" y="2074"/>
              <a:ext cx="90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Line 47"/>
            <p:cNvSpPr>
              <a:spLocks noChangeShapeType="1"/>
            </p:cNvSpPr>
            <p:nvPr/>
          </p:nvSpPr>
          <p:spPr bwMode="auto">
            <a:xfrm>
              <a:off x="4154" y="2008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Oval 48"/>
            <p:cNvSpPr>
              <a:spLocks noChangeArrowheads="1"/>
            </p:cNvSpPr>
            <p:nvPr/>
          </p:nvSpPr>
          <p:spPr bwMode="auto">
            <a:xfrm>
              <a:off x="4108" y="2129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7" name="Line 49"/>
            <p:cNvSpPr>
              <a:spLocks noChangeShapeType="1"/>
            </p:cNvSpPr>
            <p:nvPr/>
          </p:nvSpPr>
          <p:spPr bwMode="auto">
            <a:xfrm>
              <a:off x="4075" y="2300"/>
              <a:ext cx="63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Oval 50"/>
            <p:cNvSpPr>
              <a:spLocks noChangeArrowheads="1"/>
            </p:cNvSpPr>
            <p:nvPr/>
          </p:nvSpPr>
          <p:spPr bwMode="auto">
            <a:xfrm>
              <a:off x="4165" y="2319"/>
              <a:ext cx="90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9" name="Line 51"/>
            <p:cNvSpPr>
              <a:spLocks noChangeShapeType="1"/>
            </p:cNvSpPr>
            <p:nvPr/>
          </p:nvSpPr>
          <p:spPr bwMode="auto">
            <a:xfrm flipV="1">
              <a:off x="4513" y="2381"/>
              <a:ext cx="23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0" name="Oval 52"/>
            <p:cNvSpPr>
              <a:spLocks noChangeArrowheads="1"/>
            </p:cNvSpPr>
            <p:nvPr/>
          </p:nvSpPr>
          <p:spPr bwMode="auto">
            <a:xfrm>
              <a:off x="4574" y="2382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Line 53"/>
            <p:cNvSpPr>
              <a:spLocks noChangeShapeType="1"/>
            </p:cNvSpPr>
            <p:nvPr/>
          </p:nvSpPr>
          <p:spPr bwMode="auto">
            <a:xfrm flipH="1">
              <a:off x="3712" y="2297"/>
              <a:ext cx="250" cy="1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2" name="Oval 54"/>
            <p:cNvSpPr>
              <a:spLocks noChangeArrowheads="1"/>
            </p:cNvSpPr>
            <p:nvPr/>
          </p:nvSpPr>
          <p:spPr bwMode="auto">
            <a:xfrm>
              <a:off x="3775" y="2314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Line 55"/>
            <p:cNvSpPr>
              <a:spLocks noChangeShapeType="1"/>
            </p:cNvSpPr>
            <p:nvPr/>
          </p:nvSpPr>
          <p:spPr bwMode="auto">
            <a:xfrm flipH="1">
              <a:off x="3822" y="2319"/>
              <a:ext cx="16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4" name="Line 56"/>
            <p:cNvSpPr>
              <a:spLocks noChangeShapeType="1"/>
            </p:cNvSpPr>
            <p:nvPr/>
          </p:nvSpPr>
          <p:spPr bwMode="auto">
            <a:xfrm flipH="1">
              <a:off x="3856" y="2512"/>
              <a:ext cx="231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5" name="Line 57"/>
            <p:cNvSpPr>
              <a:spLocks noChangeShapeType="1"/>
            </p:cNvSpPr>
            <p:nvPr/>
          </p:nvSpPr>
          <p:spPr bwMode="auto">
            <a:xfrm>
              <a:off x="4218" y="2509"/>
              <a:ext cx="422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Line 58"/>
            <p:cNvSpPr>
              <a:spLocks noChangeShapeType="1"/>
            </p:cNvSpPr>
            <p:nvPr/>
          </p:nvSpPr>
          <p:spPr bwMode="auto">
            <a:xfrm flipH="1">
              <a:off x="4445" y="2553"/>
              <a:ext cx="3" cy="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7" name="Line 59"/>
            <p:cNvSpPr>
              <a:spLocks noChangeShapeType="1"/>
            </p:cNvSpPr>
            <p:nvPr/>
          </p:nvSpPr>
          <p:spPr bwMode="auto">
            <a:xfrm flipV="1">
              <a:off x="3786" y="2695"/>
              <a:ext cx="0" cy="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8" name="Line 60"/>
            <p:cNvSpPr>
              <a:spLocks noChangeShapeType="1"/>
            </p:cNvSpPr>
            <p:nvPr/>
          </p:nvSpPr>
          <p:spPr bwMode="auto">
            <a:xfrm flipH="1" flipV="1">
              <a:off x="3711" y="2958"/>
              <a:ext cx="56" cy="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9" name="Line 61"/>
            <p:cNvSpPr>
              <a:spLocks noChangeShapeType="1"/>
            </p:cNvSpPr>
            <p:nvPr/>
          </p:nvSpPr>
          <p:spPr bwMode="auto">
            <a:xfrm flipV="1">
              <a:off x="4158" y="3001"/>
              <a:ext cx="221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0" name="Line 62"/>
            <p:cNvSpPr>
              <a:spLocks noChangeShapeType="1"/>
            </p:cNvSpPr>
            <p:nvPr/>
          </p:nvSpPr>
          <p:spPr bwMode="auto">
            <a:xfrm flipH="1">
              <a:off x="4288" y="3031"/>
              <a:ext cx="116" cy="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1" name="Line 63"/>
            <p:cNvSpPr>
              <a:spLocks noChangeShapeType="1"/>
            </p:cNvSpPr>
            <p:nvPr/>
          </p:nvSpPr>
          <p:spPr bwMode="auto">
            <a:xfrm flipH="1" flipV="1">
              <a:off x="3930" y="3177"/>
              <a:ext cx="236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2" name="Line 64"/>
            <p:cNvSpPr>
              <a:spLocks noChangeShapeType="1"/>
            </p:cNvSpPr>
            <p:nvPr/>
          </p:nvSpPr>
          <p:spPr bwMode="auto">
            <a:xfrm flipH="1">
              <a:off x="4309" y="3219"/>
              <a:ext cx="326" cy="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3" name="Line 65"/>
            <p:cNvSpPr>
              <a:spLocks noChangeShapeType="1"/>
            </p:cNvSpPr>
            <p:nvPr/>
          </p:nvSpPr>
          <p:spPr bwMode="auto">
            <a:xfrm flipH="1">
              <a:off x="4490" y="3260"/>
              <a:ext cx="17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4" name="Line 66"/>
            <p:cNvSpPr>
              <a:spLocks noChangeShapeType="1"/>
            </p:cNvSpPr>
            <p:nvPr/>
          </p:nvSpPr>
          <p:spPr bwMode="auto">
            <a:xfrm flipH="1" flipV="1">
              <a:off x="3984" y="3479"/>
              <a:ext cx="358" cy="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Line 68"/>
            <p:cNvSpPr>
              <a:spLocks noChangeShapeType="1"/>
            </p:cNvSpPr>
            <p:nvPr/>
          </p:nvSpPr>
          <p:spPr bwMode="auto">
            <a:xfrm flipH="1">
              <a:off x="3589" y="3464"/>
              <a:ext cx="235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6" name="Line 69"/>
            <p:cNvSpPr>
              <a:spLocks noChangeShapeType="1"/>
            </p:cNvSpPr>
            <p:nvPr/>
          </p:nvSpPr>
          <p:spPr bwMode="auto">
            <a:xfrm flipV="1">
              <a:off x="3493" y="3184"/>
              <a:ext cx="226" cy="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7" name="Line 70"/>
            <p:cNvSpPr>
              <a:spLocks noChangeShapeType="1"/>
            </p:cNvSpPr>
            <p:nvPr/>
          </p:nvSpPr>
          <p:spPr bwMode="auto">
            <a:xfrm flipV="1">
              <a:off x="3464" y="2996"/>
              <a:ext cx="14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8" name="Line 71"/>
            <p:cNvSpPr>
              <a:spLocks noChangeShapeType="1"/>
            </p:cNvSpPr>
            <p:nvPr/>
          </p:nvSpPr>
          <p:spPr bwMode="auto">
            <a:xfrm flipV="1">
              <a:off x="3561" y="3213"/>
              <a:ext cx="175" cy="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9" name="Oval 72"/>
            <p:cNvSpPr>
              <a:spLocks noChangeArrowheads="1"/>
            </p:cNvSpPr>
            <p:nvPr/>
          </p:nvSpPr>
          <p:spPr bwMode="auto">
            <a:xfrm>
              <a:off x="4074" y="3443"/>
              <a:ext cx="119" cy="12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0" name="Oval 73"/>
            <p:cNvSpPr>
              <a:spLocks noChangeArrowheads="1"/>
            </p:cNvSpPr>
            <p:nvPr/>
          </p:nvSpPr>
          <p:spPr bwMode="auto">
            <a:xfrm>
              <a:off x="3655" y="3406"/>
              <a:ext cx="106" cy="1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1" name="Oval 75"/>
            <p:cNvSpPr>
              <a:spLocks noChangeArrowheads="1"/>
            </p:cNvSpPr>
            <p:nvPr/>
          </p:nvSpPr>
          <p:spPr bwMode="auto">
            <a:xfrm>
              <a:off x="3582" y="3257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2" name="Oval 76"/>
            <p:cNvSpPr>
              <a:spLocks noChangeArrowheads="1"/>
            </p:cNvSpPr>
            <p:nvPr/>
          </p:nvSpPr>
          <p:spPr bwMode="auto">
            <a:xfrm>
              <a:off x="3489" y="3021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3" name="Oval 77"/>
            <p:cNvSpPr>
              <a:spLocks noChangeArrowheads="1"/>
            </p:cNvSpPr>
            <p:nvPr/>
          </p:nvSpPr>
          <p:spPr bwMode="auto">
            <a:xfrm>
              <a:off x="3732" y="2827"/>
              <a:ext cx="106" cy="1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4" name="Oval 78"/>
            <p:cNvSpPr>
              <a:spLocks noChangeArrowheads="1"/>
            </p:cNvSpPr>
            <p:nvPr/>
          </p:nvSpPr>
          <p:spPr bwMode="auto">
            <a:xfrm>
              <a:off x="3857" y="2968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5" name="Oval 79"/>
            <p:cNvSpPr>
              <a:spLocks noChangeArrowheads="1"/>
            </p:cNvSpPr>
            <p:nvPr/>
          </p:nvSpPr>
          <p:spPr bwMode="auto">
            <a:xfrm>
              <a:off x="4197" y="2989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 u="sng">
                <a:solidFill>
                  <a:schemeClr val="tx1"/>
                </a:solidFill>
              </a:endParaRPr>
            </a:p>
          </p:txBody>
        </p:sp>
        <p:sp>
          <p:nvSpPr>
            <p:cNvPr id="42076" name="Oval 80"/>
            <p:cNvSpPr>
              <a:spLocks noChangeArrowheads="1"/>
            </p:cNvSpPr>
            <p:nvPr/>
          </p:nvSpPr>
          <p:spPr bwMode="auto">
            <a:xfrm>
              <a:off x="4305" y="3073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 u="sng">
                <a:solidFill>
                  <a:schemeClr val="tx1"/>
                </a:solidFill>
              </a:endParaRPr>
            </a:p>
          </p:txBody>
        </p:sp>
        <p:sp>
          <p:nvSpPr>
            <p:cNvPr id="42077" name="Oval 81"/>
            <p:cNvSpPr>
              <a:spLocks noChangeArrowheads="1"/>
            </p:cNvSpPr>
            <p:nvPr/>
          </p:nvSpPr>
          <p:spPr bwMode="auto">
            <a:xfrm>
              <a:off x="4383" y="3203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8" name="Oval 82"/>
            <p:cNvSpPr>
              <a:spLocks noChangeArrowheads="1"/>
            </p:cNvSpPr>
            <p:nvPr/>
          </p:nvSpPr>
          <p:spPr bwMode="auto">
            <a:xfrm>
              <a:off x="4511" y="3313"/>
              <a:ext cx="124" cy="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9" name="Oval 83"/>
            <p:cNvSpPr>
              <a:spLocks noChangeArrowheads="1"/>
            </p:cNvSpPr>
            <p:nvPr/>
          </p:nvSpPr>
          <p:spPr bwMode="auto">
            <a:xfrm>
              <a:off x="4364" y="2525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0" name="Oval 84"/>
            <p:cNvSpPr>
              <a:spLocks noChangeArrowheads="1"/>
            </p:cNvSpPr>
            <p:nvPr/>
          </p:nvSpPr>
          <p:spPr bwMode="auto">
            <a:xfrm>
              <a:off x="3907" y="2509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1" name="Oval 85"/>
            <p:cNvSpPr>
              <a:spLocks noChangeArrowheads="1"/>
            </p:cNvSpPr>
            <p:nvPr/>
          </p:nvSpPr>
          <p:spPr bwMode="auto">
            <a:xfrm>
              <a:off x="3850" y="2400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2" name="Oval 86"/>
            <p:cNvSpPr>
              <a:spLocks noChangeArrowheads="1"/>
            </p:cNvSpPr>
            <p:nvPr/>
          </p:nvSpPr>
          <p:spPr bwMode="auto">
            <a:xfrm>
              <a:off x="3536" y="3146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3" name="Oval 87"/>
            <p:cNvSpPr>
              <a:spLocks noChangeArrowheads="1"/>
            </p:cNvSpPr>
            <p:nvPr/>
          </p:nvSpPr>
          <p:spPr bwMode="auto">
            <a:xfrm>
              <a:off x="3951" y="3151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 u="sng">
                <a:solidFill>
                  <a:schemeClr val="tx1"/>
                </a:solidFill>
              </a:endParaRPr>
            </a:p>
          </p:txBody>
        </p:sp>
        <p:sp>
          <p:nvSpPr>
            <p:cNvPr id="42084" name="Oval 88"/>
            <p:cNvSpPr>
              <a:spLocks noChangeArrowheads="1"/>
            </p:cNvSpPr>
            <p:nvPr/>
          </p:nvSpPr>
          <p:spPr bwMode="auto">
            <a:xfrm>
              <a:off x="4403" y="2702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5" name="Line 89"/>
            <p:cNvSpPr>
              <a:spLocks noChangeShapeType="1"/>
            </p:cNvSpPr>
            <p:nvPr/>
          </p:nvSpPr>
          <p:spPr bwMode="auto">
            <a:xfrm>
              <a:off x="3648" y="2509"/>
              <a:ext cx="0" cy="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6" name="Line 90"/>
            <p:cNvSpPr>
              <a:spLocks noChangeShapeType="1"/>
            </p:cNvSpPr>
            <p:nvPr/>
          </p:nvSpPr>
          <p:spPr bwMode="auto">
            <a:xfrm>
              <a:off x="4704" y="2744"/>
              <a:ext cx="0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" name="Line 91"/>
            <p:cNvSpPr>
              <a:spLocks noChangeShapeType="1"/>
            </p:cNvSpPr>
            <p:nvPr/>
          </p:nvSpPr>
          <p:spPr bwMode="auto">
            <a:xfrm>
              <a:off x="5200" y="2635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" name="Line 92"/>
            <p:cNvSpPr>
              <a:spLocks noChangeShapeType="1"/>
            </p:cNvSpPr>
            <p:nvPr/>
          </p:nvSpPr>
          <p:spPr bwMode="auto">
            <a:xfrm flipH="1">
              <a:off x="4019" y="1863"/>
              <a:ext cx="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" name="Oval 93"/>
            <p:cNvSpPr>
              <a:spLocks noChangeArrowheads="1"/>
            </p:cNvSpPr>
            <p:nvPr/>
          </p:nvSpPr>
          <p:spPr bwMode="auto">
            <a:xfrm>
              <a:off x="3975" y="1988"/>
              <a:ext cx="90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0" name="Oval 94"/>
            <p:cNvSpPr>
              <a:spLocks noChangeArrowheads="1"/>
            </p:cNvSpPr>
            <p:nvPr/>
          </p:nvSpPr>
          <p:spPr bwMode="auto">
            <a:xfrm>
              <a:off x="3597" y="2645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1" name="Oval 95"/>
            <p:cNvSpPr>
              <a:spLocks noChangeArrowheads="1"/>
            </p:cNvSpPr>
            <p:nvPr/>
          </p:nvSpPr>
          <p:spPr bwMode="auto">
            <a:xfrm>
              <a:off x="4653" y="2880"/>
              <a:ext cx="90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2" name="Oval 96"/>
            <p:cNvSpPr>
              <a:spLocks noChangeArrowheads="1"/>
            </p:cNvSpPr>
            <p:nvPr/>
          </p:nvSpPr>
          <p:spPr bwMode="auto">
            <a:xfrm>
              <a:off x="5154" y="2755"/>
              <a:ext cx="90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3" name="Line 97"/>
            <p:cNvSpPr>
              <a:spLocks noChangeShapeType="1"/>
            </p:cNvSpPr>
            <p:nvPr/>
          </p:nvSpPr>
          <p:spPr bwMode="auto">
            <a:xfrm>
              <a:off x="5272" y="3054"/>
              <a:ext cx="257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4" name="Oval 98"/>
            <p:cNvSpPr>
              <a:spLocks noChangeArrowheads="1"/>
            </p:cNvSpPr>
            <p:nvPr/>
          </p:nvSpPr>
          <p:spPr bwMode="auto">
            <a:xfrm>
              <a:off x="5366" y="3036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5" name="Line 99"/>
            <p:cNvSpPr>
              <a:spLocks noChangeShapeType="1"/>
            </p:cNvSpPr>
            <p:nvPr/>
          </p:nvSpPr>
          <p:spPr bwMode="auto">
            <a:xfrm>
              <a:off x="4508" y="3005"/>
              <a:ext cx="178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6" name="Oval 100"/>
            <p:cNvSpPr>
              <a:spLocks noChangeArrowheads="1"/>
            </p:cNvSpPr>
            <p:nvPr/>
          </p:nvSpPr>
          <p:spPr bwMode="auto">
            <a:xfrm>
              <a:off x="4590" y="2994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7" name="Line 101"/>
            <p:cNvSpPr>
              <a:spLocks noChangeShapeType="1"/>
            </p:cNvSpPr>
            <p:nvPr/>
          </p:nvSpPr>
          <p:spPr bwMode="auto">
            <a:xfrm>
              <a:off x="4773" y="3229"/>
              <a:ext cx="28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8" name="Oval 102"/>
            <p:cNvSpPr>
              <a:spLocks noChangeArrowheads="1"/>
            </p:cNvSpPr>
            <p:nvPr/>
          </p:nvSpPr>
          <p:spPr bwMode="auto">
            <a:xfrm>
              <a:off x="4850" y="3219"/>
              <a:ext cx="89" cy="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9" name="Line 103"/>
            <p:cNvSpPr>
              <a:spLocks noChangeShapeType="1"/>
            </p:cNvSpPr>
            <p:nvPr/>
          </p:nvSpPr>
          <p:spPr bwMode="auto">
            <a:xfrm>
              <a:off x="4869" y="2383"/>
              <a:ext cx="276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0" name="Line 104"/>
            <p:cNvSpPr>
              <a:spLocks noChangeShapeType="1"/>
            </p:cNvSpPr>
            <p:nvPr/>
          </p:nvSpPr>
          <p:spPr bwMode="auto">
            <a:xfrm flipH="1">
              <a:off x="4721" y="2415"/>
              <a:ext cx="66" cy="1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1" name="Oval 105"/>
            <p:cNvSpPr>
              <a:spLocks noChangeArrowheads="1"/>
            </p:cNvSpPr>
            <p:nvPr/>
          </p:nvSpPr>
          <p:spPr bwMode="auto">
            <a:xfrm>
              <a:off x="4953" y="2410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2" name="Oval 106"/>
            <p:cNvSpPr>
              <a:spLocks noChangeArrowheads="1"/>
            </p:cNvSpPr>
            <p:nvPr/>
          </p:nvSpPr>
          <p:spPr bwMode="auto">
            <a:xfrm>
              <a:off x="4703" y="2483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3" name="Line 107"/>
            <p:cNvSpPr>
              <a:spLocks noChangeShapeType="1"/>
            </p:cNvSpPr>
            <p:nvPr/>
          </p:nvSpPr>
          <p:spPr bwMode="auto">
            <a:xfrm flipH="1">
              <a:off x="3955" y="2551"/>
              <a:ext cx="160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4" name="Oval 108"/>
            <p:cNvSpPr>
              <a:spLocks noChangeArrowheads="1"/>
            </p:cNvSpPr>
            <p:nvPr/>
          </p:nvSpPr>
          <p:spPr bwMode="auto">
            <a:xfrm>
              <a:off x="3985" y="2603"/>
              <a:ext cx="90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5" name="Line 109"/>
            <p:cNvSpPr>
              <a:spLocks noChangeShapeType="1"/>
            </p:cNvSpPr>
            <p:nvPr/>
          </p:nvSpPr>
          <p:spPr bwMode="auto">
            <a:xfrm flipH="1">
              <a:off x="4947" y="3052"/>
              <a:ext cx="189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6" name="Oval 110"/>
            <p:cNvSpPr>
              <a:spLocks noChangeArrowheads="1"/>
            </p:cNvSpPr>
            <p:nvPr/>
          </p:nvSpPr>
          <p:spPr bwMode="auto">
            <a:xfrm>
              <a:off x="5012" y="3031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7" name="Line 111"/>
            <p:cNvSpPr>
              <a:spLocks noChangeShapeType="1"/>
            </p:cNvSpPr>
            <p:nvPr/>
          </p:nvSpPr>
          <p:spPr bwMode="auto">
            <a:xfrm flipH="1">
              <a:off x="5154" y="3109"/>
              <a:ext cx="34" cy="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8" name="Oval 112"/>
            <p:cNvSpPr>
              <a:spLocks noChangeArrowheads="1"/>
            </p:cNvSpPr>
            <p:nvPr/>
          </p:nvSpPr>
          <p:spPr bwMode="auto">
            <a:xfrm>
              <a:off x="5120" y="3151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9" name="Line 113"/>
            <p:cNvSpPr>
              <a:spLocks noChangeShapeType="1"/>
            </p:cNvSpPr>
            <p:nvPr/>
          </p:nvSpPr>
          <p:spPr bwMode="auto">
            <a:xfrm flipH="1">
              <a:off x="3402" y="2947"/>
              <a:ext cx="172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0" name="Oval 114"/>
            <p:cNvSpPr>
              <a:spLocks noChangeArrowheads="1"/>
            </p:cNvSpPr>
            <p:nvPr/>
          </p:nvSpPr>
          <p:spPr bwMode="auto">
            <a:xfrm>
              <a:off x="3450" y="2921"/>
              <a:ext cx="89" cy="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1" name="Line 115"/>
            <p:cNvSpPr>
              <a:spLocks noChangeShapeType="1"/>
            </p:cNvSpPr>
            <p:nvPr/>
          </p:nvSpPr>
          <p:spPr bwMode="auto">
            <a:xfrm>
              <a:off x="3903" y="2913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2" name="Oval 116"/>
            <p:cNvSpPr>
              <a:spLocks noChangeArrowheads="1"/>
            </p:cNvSpPr>
            <p:nvPr/>
          </p:nvSpPr>
          <p:spPr bwMode="auto">
            <a:xfrm>
              <a:off x="3858" y="3078"/>
              <a:ext cx="99" cy="10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 u="sng">
                <a:solidFill>
                  <a:schemeClr val="tx1"/>
                </a:solidFill>
              </a:endParaRPr>
            </a:p>
          </p:txBody>
        </p:sp>
      </p:grpSp>
      <p:sp>
        <p:nvSpPr>
          <p:cNvPr id="41987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Sand</a:t>
            </a:r>
          </a:p>
        </p:txBody>
      </p:sp>
      <p:sp>
        <p:nvSpPr>
          <p:cNvPr id="76923" name="Oval 123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989" name="Rectangle 124"/>
          <p:cNvSpPr>
            <a:spLocks noChangeArrowheads="1"/>
          </p:cNvSpPr>
          <p:nvPr/>
        </p:nvSpPr>
        <p:spPr bwMode="auto">
          <a:xfrm>
            <a:off x="568325" y="712788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Sand is an impure form of silicon dioxide (quartz). It has a giant covalent structure with certain similarities to diamond.</a:t>
            </a:r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239713" y="2962275"/>
            <a:ext cx="3306762" cy="3292475"/>
            <a:chOff x="543" y="1743"/>
            <a:chExt cx="2083" cy="2074"/>
          </a:xfrm>
        </p:grpSpPr>
        <p:sp>
          <p:nvSpPr>
            <p:cNvPr id="41993" name="Line 131"/>
            <p:cNvSpPr>
              <a:spLocks noChangeShapeType="1"/>
            </p:cNvSpPr>
            <p:nvPr/>
          </p:nvSpPr>
          <p:spPr bwMode="auto">
            <a:xfrm rot="21533753" flipH="1">
              <a:off x="1403" y="2187"/>
              <a:ext cx="2" cy="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132"/>
            <p:cNvSpPr>
              <a:spLocks noChangeShapeType="1"/>
            </p:cNvSpPr>
            <p:nvPr/>
          </p:nvSpPr>
          <p:spPr bwMode="auto">
            <a:xfrm rot="-66247">
              <a:off x="1589" y="3049"/>
              <a:ext cx="611" cy="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133"/>
            <p:cNvSpPr>
              <a:spLocks noChangeShapeType="1"/>
            </p:cNvSpPr>
            <p:nvPr/>
          </p:nvSpPr>
          <p:spPr bwMode="auto">
            <a:xfrm rot="21533753" flipH="1">
              <a:off x="978" y="3062"/>
              <a:ext cx="222" cy="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34"/>
            <p:cNvSpPr>
              <a:spLocks noChangeShapeType="1"/>
            </p:cNvSpPr>
            <p:nvPr/>
          </p:nvSpPr>
          <p:spPr bwMode="auto">
            <a:xfrm rot="21533753" flipH="1">
              <a:off x="1309" y="3200"/>
              <a:ext cx="53" cy="1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40"/>
            <p:cNvSpPr>
              <a:spLocks noChangeArrowheads="1"/>
            </p:cNvSpPr>
            <p:nvPr/>
          </p:nvSpPr>
          <p:spPr bwMode="auto">
            <a:xfrm>
              <a:off x="1161" y="2752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Si</a:t>
              </a:r>
            </a:p>
          </p:txBody>
        </p:sp>
        <p:sp>
          <p:nvSpPr>
            <p:cNvPr id="41998" name="Oval 141"/>
            <p:cNvSpPr>
              <a:spLocks noChangeArrowheads="1"/>
            </p:cNvSpPr>
            <p:nvPr/>
          </p:nvSpPr>
          <p:spPr bwMode="auto">
            <a:xfrm>
              <a:off x="1160" y="1743"/>
              <a:ext cx="467" cy="4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1999" name="Oval 142"/>
            <p:cNvSpPr>
              <a:spLocks noChangeArrowheads="1"/>
            </p:cNvSpPr>
            <p:nvPr/>
          </p:nvSpPr>
          <p:spPr bwMode="auto">
            <a:xfrm>
              <a:off x="543" y="2887"/>
              <a:ext cx="467" cy="4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2000" name="Oval 143"/>
            <p:cNvSpPr>
              <a:spLocks noChangeArrowheads="1"/>
            </p:cNvSpPr>
            <p:nvPr/>
          </p:nvSpPr>
          <p:spPr bwMode="auto">
            <a:xfrm>
              <a:off x="1019" y="3350"/>
              <a:ext cx="467" cy="4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2001" name="Oval 144"/>
            <p:cNvSpPr>
              <a:spLocks noChangeArrowheads="1"/>
            </p:cNvSpPr>
            <p:nvPr/>
          </p:nvSpPr>
          <p:spPr bwMode="auto">
            <a:xfrm>
              <a:off x="2159" y="3058"/>
              <a:ext cx="467" cy="4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030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76946" name="Text Box 146"/>
          <p:cNvSpPr txBox="1">
            <a:spLocks noChangeArrowheads="1"/>
          </p:cNvSpPr>
          <p:nvPr/>
        </p:nvSpPr>
        <p:spPr bwMode="auto">
          <a:xfrm>
            <a:off x="568325" y="1698625"/>
            <a:ext cx="61039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b="0"/>
              <a:t>Each silicon atom (2.8.4) is bonded to four oxygen atoms, and each oxygen atom (2.6) is bonded to two silicon atoms.</a:t>
            </a:r>
          </a:p>
        </p:txBody>
      </p:sp>
      <p:sp>
        <p:nvSpPr>
          <p:cNvPr id="76955" name="AutoShape 155"/>
          <p:cNvSpPr>
            <a:spLocks noChangeArrowheads="1"/>
          </p:cNvSpPr>
          <p:nvPr/>
        </p:nvSpPr>
        <p:spPr bwMode="auto">
          <a:xfrm>
            <a:off x="3476625" y="3910013"/>
            <a:ext cx="1582738" cy="581025"/>
          </a:xfrm>
          <a:prstGeom prst="rightArrow">
            <a:avLst>
              <a:gd name="adj1" fmla="val 62843"/>
              <a:gd name="adj2" fmla="val 84420"/>
            </a:avLst>
          </a:prstGeom>
          <a:gradFill rotWithShape="1">
            <a:gsLst>
              <a:gs pos="0">
                <a:srgbClr val="823400"/>
              </a:gs>
              <a:gs pos="50000">
                <a:srgbClr val="FF6600"/>
              </a:gs>
              <a:gs pos="100000">
                <a:srgbClr val="8234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46" grpId="0"/>
      <p:bldP spid="769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Bonding and structure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7"/>
          <p:cNvSpPr>
            <a:spLocks noChangeArrowheads="1"/>
          </p:cNvSpPr>
          <p:nvPr/>
        </p:nvSpPr>
        <p:spPr bwMode="auto">
          <a:xfrm>
            <a:off x="973138" y="471488"/>
            <a:ext cx="7197725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3600">
                <a:solidFill>
                  <a:schemeClr val="bg1"/>
                </a:solidFill>
              </a:rPr>
              <a:t>Covalent Bonding</a:t>
            </a:r>
          </a:p>
        </p:txBody>
      </p:sp>
      <p:sp>
        <p:nvSpPr>
          <p:cNvPr id="43011" name="AutoShape 43"/>
          <p:cNvSpPr>
            <a:spLocks noChangeArrowheads="1"/>
          </p:cNvSpPr>
          <p:nvPr/>
        </p:nvSpPr>
        <p:spPr bwMode="auto">
          <a:xfrm>
            <a:off x="2600325" y="508000"/>
            <a:ext cx="4095750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3200">
                <a:solidFill>
                  <a:schemeClr val="bg1"/>
                </a:solidFill>
              </a:rPr>
              <a:t>Summary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549275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and elements</a:t>
            </a:r>
          </a:p>
        </p:txBody>
      </p:sp>
      <p:sp>
        <p:nvSpPr>
          <p:cNvPr id="60439" name="Oval 23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36" name="Rectangle 24"/>
          <p:cNvSpPr>
            <a:spLocks noChangeArrowheads="1"/>
          </p:cNvSpPr>
          <p:nvPr/>
        </p:nvSpPr>
        <p:spPr bwMode="auto">
          <a:xfrm>
            <a:off x="568325" y="701675"/>
            <a:ext cx="8251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Many elements exist as </a:t>
            </a:r>
            <a:r>
              <a:rPr lang="en-GB">
                <a:solidFill>
                  <a:srgbClr val="FF6600"/>
                </a:solidFill>
              </a:rPr>
              <a:t>molecules</a:t>
            </a:r>
            <a:r>
              <a:rPr lang="en-GB" b="0"/>
              <a:t> – two or more atoms joined by a covalent bond. Each atom has a full outer electron shell and is therefore stable.</a:t>
            </a: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68325" y="4019550"/>
            <a:ext cx="832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Two common ways to indicate a covalent bond are: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39713" y="2732088"/>
            <a:ext cx="8532812" cy="1187450"/>
            <a:chOff x="151" y="1721"/>
            <a:chExt cx="5375" cy="748"/>
          </a:xfrm>
        </p:grpSpPr>
        <p:sp>
          <p:nvSpPr>
            <p:cNvPr id="18467" name="Rectangle 28"/>
            <p:cNvSpPr>
              <a:spLocks noChangeArrowheads="1"/>
            </p:cNvSpPr>
            <p:nvPr/>
          </p:nvSpPr>
          <p:spPr bwMode="auto">
            <a:xfrm>
              <a:off x="358" y="1721"/>
              <a:ext cx="51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 b="0"/>
                <a:t>Only the outer shell of electrons is involved in covalent bonding. This means that the inner shells do not always have to be included in diagrams.</a:t>
              </a:r>
            </a:p>
          </p:txBody>
        </p:sp>
        <p:sp>
          <p:nvSpPr>
            <p:cNvPr id="60445" name="Oval 29"/>
            <p:cNvSpPr>
              <a:spLocks noChangeAspect="1" noChangeArrowheads="1"/>
            </p:cNvSpPr>
            <p:nvPr/>
          </p:nvSpPr>
          <p:spPr bwMode="auto">
            <a:xfrm>
              <a:off x="151" y="1776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0472" name="Oval 56"/>
          <p:cNvSpPr>
            <a:spLocks noChangeAspect="1" noChangeArrowheads="1"/>
          </p:cNvSpPr>
          <p:nvPr/>
        </p:nvSpPr>
        <p:spPr bwMode="auto">
          <a:xfrm>
            <a:off x="1990725" y="1985963"/>
            <a:ext cx="647700" cy="647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0E0E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800"/>
              <a:t>H</a:t>
            </a:r>
            <a:endParaRPr lang="en-GB" sz="2800" baseline="30000"/>
          </a:p>
        </p:txBody>
      </p:sp>
      <p:sp>
        <p:nvSpPr>
          <p:cNvPr id="60469" name="Oval 53"/>
          <p:cNvSpPr>
            <a:spLocks noChangeAspect="1" noChangeArrowheads="1"/>
          </p:cNvSpPr>
          <p:nvPr/>
        </p:nvSpPr>
        <p:spPr bwMode="auto">
          <a:xfrm>
            <a:off x="2536825" y="1985963"/>
            <a:ext cx="647700" cy="647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0E0E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800"/>
              <a:t>H</a:t>
            </a:r>
            <a:endParaRPr lang="en-GB" sz="2800" baseline="30000"/>
          </a:p>
        </p:txBody>
      </p:sp>
      <p:sp>
        <p:nvSpPr>
          <p:cNvPr id="60467" name="Oval 51"/>
          <p:cNvSpPr>
            <a:spLocks noChangeAspect="1" noChangeArrowheads="1"/>
          </p:cNvSpPr>
          <p:nvPr/>
        </p:nvSpPr>
        <p:spPr bwMode="auto">
          <a:xfrm>
            <a:off x="5942013" y="1987550"/>
            <a:ext cx="647700" cy="647700"/>
          </a:xfrm>
          <a:prstGeom prst="ellipse">
            <a:avLst/>
          </a:prstGeom>
          <a:gradFill rotWithShape="1">
            <a:gsLst>
              <a:gs pos="0">
                <a:srgbClr val="EBFFD8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800"/>
              <a:t>Cl</a:t>
            </a:r>
            <a:endParaRPr lang="en-GB" sz="2800" baseline="30000"/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833813" y="4521200"/>
            <a:ext cx="4787900" cy="1684338"/>
            <a:chOff x="2380" y="2918"/>
            <a:chExt cx="3016" cy="1061"/>
          </a:xfrm>
        </p:grpSpPr>
        <p:sp>
          <p:nvSpPr>
            <p:cNvPr id="18457" name="Text Box 40"/>
            <p:cNvSpPr txBox="1">
              <a:spLocks noChangeArrowheads="1"/>
            </p:cNvSpPr>
            <p:nvPr/>
          </p:nvSpPr>
          <p:spPr bwMode="auto">
            <a:xfrm>
              <a:off x="2418" y="3189"/>
              <a:ext cx="130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0"/>
                <a:t>dot and cross diagram</a:t>
              </a:r>
            </a:p>
          </p:txBody>
        </p:sp>
        <p:sp>
          <p:nvSpPr>
            <p:cNvPr id="18458" name="AutoShape 48"/>
            <p:cNvSpPr>
              <a:spLocks noChangeArrowheads="1"/>
            </p:cNvSpPr>
            <p:nvPr/>
          </p:nvSpPr>
          <p:spPr bwMode="auto">
            <a:xfrm>
              <a:off x="2380" y="2918"/>
              <a:ext cx="3016" cy="106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Oval 64"/>
            <p:cNvSpPr>
              <a:spLocks noChangeAspect="1" noChangeArrowheads="1"/>
            </p:cNvSpPr>
            <p:nvPr/>
          </p:nvSpPr>
          <p:spPr bwMode="auto">
            <a:xfrm>
              <a:off x="4716" y="3226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Text Box 65"/>
            <p:cNvSpPr txBox="1">
              <a:spLocks noChangeAspect="1" noChangeArrowheads="1"/>
            </p:cNvSpPr>
            <p:nvPr/>
          </p:nvSpPr>
          <p:spPr bwMode="auto">
            <a:xfrm>
              <a:off x="4750" y="3272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  <p:sp>
          <p:nvSpPr>
            <p:cNvPr id="18461" name="Oval 66"/>
            <p:cNvSpPr>
              <a:spLocks noChangeAspect="1" noChangeArrowheads="1"/>
            </p:cNvSpPr>
            <p:nvPr/>
          </p:nvSpPr>
          <p:spPr bwMode="auto">
            <a:xfrm>
              <a:off x="4512" y="3022"/>
              <a:ext cx="816" cy="81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8462" name="AutoShape 67"/>
            <p:cNvSpPr>
              <a:spLocks noChangeAspect="1" noChangeArrowheads="1"/>
            </p:cNvSpPr>
            <p:nvPr/>
          </p:nvSpPr>
          <p:spPr bwMode="auto">
            <a:xfrm rot="2700000">
              <a:off x="4435" y="3431"/>
              <a:ext cx="169" cy="169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Oval 69"/>
            <p:cNvSpPr>
              <a:spLocks noChangeAspect="1" noChangeArrowheads="1"/>
            </p:cNvSpPr>
            <p:nvPr/>
          </p:nvSpPr>
          <p:spPr bwMode="auto">
            <a:xfrm>
              <a:off x="3926" y="3233"/>
              <a:ext cx="408" cy="4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Oval 70"/>
            <p:cNvSpPr>
              <a:spLocks noChangeAspect="1" noChangeArrowheads="1"/>
            </p:cNvSpPr>
            <p:nvPr/>
          </p:nvSpPr>
          <p:spPr bwMode="auto">
            <a:xfrm>
              <a:off x="3722" y="3029"/>
              <a:ext cx="817" cy="81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8465" name="Oval 71"/>
            <p:cNvSpPr>
              <a:spLocks noChangeAspect="1" noChangeArrowheads="1"/>
            </p:cNvSpPr>
            <p:nvPr/>
          </p:nvSpPr>
          <p:spPr bwMode="auto">
            <a:xfrm>
              <a:off x="4455" y="3275"/>
              <a:ext cx="135" cy="134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Text Box 72"/>
            <p:cNvSpPr txBox="1">
              <a:spLocks noChangeAspect="1" noChangeArrowheads="1"/>
            </p:cNvSpPr>
            <p:nvPr/>
          </p:nvSpPr>
          <p:spPr bwMode="auto">
            <a:xfrm>
              <a:off x="3960" y="327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554038" y="4519613"/>
            <a:ext cx="3027362" cy="1687512"/>
            <a:chOff x="349" y="2847"/>
            <a:chExt cx="1907" cy="1063"/>
          </a:xfrm>
        </p:grpSpPr>
        <p:sp>
          <p:nvSpPr>
            <p:cNvPr id="18447" name="Text Box 32"/>
            <p:cNvSpPr txBox="1">
              <a:spLocks noChangeArrowheads="1"/>
            </p:cNvSpPr>
            <p:nvPr/>
          </p:nvSpPr>
          <p:spPr bwMode="auto">
            <a:xfrm>
              <a:off x="378" y="3210"/>
              <a:ext cx="9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b="0"/>
                <a:t>solid line</a:t>
              </a:r>
            </a:p>
          </p:txBody>
        </p:sp>
        <p:grpSp>
          <p:nvGrpSpPr>
            <p:cNvPr id="18448" name="Group 33"/>
            <p:cNvGrpSpPr>
              <a:grpSpLocks/>
            </p:cNvGrpSpPr>
            <p:nvPr/>
          </p:nvGrpSpPr>
          <p:grpSpPr bwMode="auto">
            <a:xfrm>
              <a:off x="1210" y="2873"/>
              <a:ext cx="998" cy="480"/>
              <a:chOff x="3252" y="2365"/>
              <a:chExt cx="998" cy="480"/>
            </a:xfrm>
          </p:grpSpPr>
          <p:sp>
            <p:nvSpPr>
              <p:cNvPr id="18454" name="Text Box 34"/>
              <p:cNvSpPr txBox="1">
                <a:spLocks noChangeArrowheads="1"/>
              </p:cNvSpPr>
              <p:nvPr/>
            </p:nvSpPr>
            <p:spPr bwMode="auto">
              <a:xfrm>
                <a:off x="3252" y="2365"/>
                <a:ext cx="499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4400"/>
                  <a:t>H</a:t>
                </a:r>
              </a:p>
            </p:txBody>
          </p:sp>
          <p:sp>
            <p:nvSpPr>
              <p:cNvPr id="18455" name="Text Box 35"/>
              <p:cNvSpPr txBox="1">
                <a:spLocks noChangeArrowheads="1"/>
              </p:cNvSpPr>
              <p:nvPr/>
            </p:nvSpPr>
            <p:spPr bwMode="auto">
              <a:xfrm>
                <a:off x="3751" y="2365"/>
                <a:ext cx="499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4400"/>
                  <a:t>H</a:t>
                </a:r>
              </a:p>
            </p:txBody>
          </p:sp>
          <p:sp>
            <p:nvSpPr>
              <p:cNvPr id="18456" name="Text Box 36"/>
              <p:cNvSpPr txBox="1">
                <a:spLocks noChangeArrowheads="1"/>
              </p:cNvSpPr>
              <p:nvPr/>
            </p:nvSpPr>
            <p:spPr bwMode="auto">
              <a:xfrm>
                <a:off x="3570" y="2426"/>
                <a:ext cx="363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</a:pPr>
                <a:r>
                  <a:rPr lang="en-GB" sz="4400"/>
                  <a:t>–</a:t>
                </a:r>
              </a:p>
            </p:txBody>
          </p:sp>
        </p:grpSp>
        <p:sp>
          <p:nvSpPr>
            <p:cNvPr id="18449" name="AutoShape 37"/>
            <p:cNvSpPr>
              <a:spLocks noChangeArrowheads="1"/>
            </p:cNvSpPr>
            <p:nvPr/>
          </p:nvSpPr>
          <p:spPr bwMode="auto">
            <a:xfrm>
              <a:off x="349" y="2847"/>
              <a:ext cx="1907" cy="10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95"/>
            <p:cNvGrpSpPr>
              <a:grpSpLocks/>
            </p:cNvGrpSpPr>
            <p:nvPr/>
          </p:nvGrpSpPr>
          <p:grpSpPr bwMode="auto">
            <a:xfrm>
              <a:off x="1210" y="3389"/>
              <a:ext cx="997" cy="408"/>
              <a:chOff x="1210" y="3389"/>
              <a:chExt cx="997" cy="408"/>
            </a:xfrm>
          </p:grpSpPr>
          <p:sp>
            <p:nvSpPr>
              <p:cNvPr id="18451" name="Text Box 90"/>
              <p:cNvSpPr txBox="1">
                <a:spLocks noChangeArrowheads="1"/>
              </p:cNvSpPr>
              <p:nvPr/>
            </p:nvSpPr>
            <p:spPr bwMode="auto">
              <a:xfrm>
                <a:off x="1531" y="3417"/>
                <a:ext cx="363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</a:pPr>
                <a:r>
                  <a:rPr lang="en-GB" sz="4400"/>
                  <a:t>–</a:t>
                </a:r>
              </a:p>
            </p:txBody>
          </p:sp>
          <p:sp>
            <p:nvSpPr>
              <p:cNvPr id="18452" name="Oval 76"/>
              <p:cNvSpPr>
                <a:spLocks noChangeAspect="1" noChangeArrowheads="1"/>
              </p:cNvSpPr>
              <p:nvPr/>
            </p:nvSpPr>
            <p:spPr bwMode="auto">
              <a:xfrm>
                <a:off x="1210" y="3389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GB" sz="2800"/>
                  <a:t>H</a:t>
                </a:r>
                <a:endParaRPr lang="en-GB" sz="2800" baseline="30000"/>
              </a:p>
            </p:txBody>
          </p:sp>
          <p:sp>
            <p:nvSpPr>
              <p:cNvPr id="18453" name="Oval 77"/>
              <p:cNvSpPr>
                <a:spLocks noChangeAspect="1" noChangeArrowheads="1"/>
              </p:cNvSpPr>
              <p:nvPr/>
            </p:nvSpPr>
            <p:spPr bwMode="auto">
              <a:xfrm>
                <a:off x="1799" y="3389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GB" sz="2800"/>
                  <a:t>H</a:t>
                </a:r>
                <a:endParaRPr lang="en-GB" sz="2800" baseline="30000"/>
              </a:p>
            </p:txBody>
          </p:sp>
        </p:grpSp>
      </p:grpSp>
      <p:sp>
        <p:nvSpPr>
          <p:cNvPr id="60468" name="Oval 52"/>
          <p:cNvSpPr>
            <a:spLocks noChangeAspect="1" noChangeArrowheads="1"/>
          </p:cNvSpPr>
          <p:nvPr/>
        </p:nvSpPr>
        <p:spPr bwMode="auto">
          <a:xfrm>
            <a:off x="3965575" y="1985963"/>
            <a:ext cx="650875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B030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800"/>
              <a:t>O</a:t>
            </a:r>
            <a:endParaRPr lang="en-GB" sz="2800" baseline="30000"/>
          </a:p>
        </p:txBody>
      </p:sp>
      <p:sp>
        <p:nvSpPr>
          <p:cNvPr id="60470" name="Oval 54"/>
          <p:cNvSpPr>
            <a:spLocks noChangeAspect="1" noChangeArrowheads="1"/>
          </p:cNvSpPr>
          <p:nvPr/>
        </p:nvSpPr>
        <p:spPr bwMode="auto">
          <a:xfrm>
            <a:off x="4508500" y="1987550"/>
            <a:ext cx="650875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B030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800"/>
              <a:t>O</a:t>
            </a:r>
            <a:endParaRPr lang="en-GB" sz="2800" baseline="30000"/>
          </a:p>
        </p:txBody>
      </p:sp>
      <p:sp>
        <p:nvSpPr>
          <p:cNvPr id="60471" name="Oval 55"/>
          <p:cNvSpPr>
            <a:spLocks noChangeAspect="1" noChangeArrowheads="1"/>
          </p:cNvSpPr>
          <p:nvPr/>
        </p:nvSpPr>
        <p:spPr bwMode="auto">
          <a:xfrm>
            <a:off x="6488113" y="1987550"/>
            <a:ext cx="647700" cy="647700"/>
          </a:xfrm>
          <a:prstGeom prst="ellipse">
            <a:avLst/>
          </a:prstGeom>
          <a:gradFill rotWithShape="1">
            <a:gsLst>
              <a:gs pos="0">
                <a:srgbClr val="EBFFD8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800"/>
              <a:t>Cl</a:t>
            </a:r>
            <a:endParaRPr lang="en-GB" sz="28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3" grpId="0"/>
      <p:bldP spid="60472" grpId="0" animBg="1"/>
      <p:bldP spid="60469" grpId="0" animBg="1"/>
      <p:bldP spid="60467" grpId="0" animBg="1"/>
      <p:bldP spid="60468" grpId="0" animBg="1"/>
      <p:bldP spid="60470" grpId="0" animBg="1"/>
      <p:bldP spid="604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Glossary (part 1)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230188" y="636588"/>
            <a:ext cx="8875712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allotrope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structurally different form of an element with 	different physical properties.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covalent bond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strong bond between two atoms in 	which each atom shares one or more electrons with the 	other.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covalent compound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compound containing atoms 	joined by covalent bonds.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double bond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covalent bond in which each atom</a:t>
            </a:r>
            <a:br>
              <a:rPr lang="en-GB" b="0"/>
            </a:br>
            <a:r>
              <a:rPr lang="en-GB" b="0"/>
              <a:t>	shares two of its electrons.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giant structure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structure containing millions of atoms 	or ions bonded together. The structure extends in three 	dimensions until all available atoms are used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Glossary (part 2)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230188" y="636588"/>
            <a:ext cx="88757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molecule –</a:t>
            </a:r>
            <a:r>
              <a:rPr lang="en-GB" b="0"/>
              <a:t> A simple structure containing two or more 	atoms covalently bonded together.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/>
              <a:t>	</a:t>
            </a:r>
            <a:r>
              <a:rPr lang="en-GB" sz="2800">
                <a:solidFill>
                  <a:srgbClr val="FF6600"/>
                </a:solidFill>
              </a:rPr>
              <a:t>molecular solid –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 b="0"/>
              <a:t>A solid substance made up of 	molecules held together by weak forces of attraction, forming 	a lattice.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single bond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covalent bond in which each atom shares 	one of its electrons.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tabLst>
                <a:tab pos="355600" algn="l"/>
              </a:tabLst>
            </a:pPr>
            <a:r>
              <a:rPr lang="en-GB" sz="2800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>
                <a:solidFill>
                  <a:srgbClr val="FF6600"/>
                </a:solidFill>
              </a:rPr>
              <a:t>triple bond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6600"/>
                </a:solidFill>
              </a:rPr>
              <a:t>–</a:t>
            </a:r>
            <a:r>
              <a:rPr lang="en-GB" b="0">
                <a:solidFill>
                  <a:schemeClr val="tx1"/>
                </a:solidFill>
              </a:rPr>
              <a:t> </a:t>
            </a:r>
            <a:r>
              <a:rPr lang="en-GB" b="0"/>
              <a:t>A covalent bond in which each atom shares 	three of its electrons.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7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hydrogen</a:t>
            </a:r>
          </a:p>
        </p:txBody>
      </p:sp>
      <p:sp>
        <p:nvSpPr>
          <p:cNvPr id="200876" name="Oval 172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60" name="Rectangle 173"/>
          <p:cNvSpPr>
            <a:spLocks noChangeArrowheads="1"/>
          </p:cNvSpPr>
          <p:nvPr/>
        </p:nvSpPr>
        <p:spPr bwMode="auto">
          <a:xfrm>
            <a:off x="568325" y="701675"/>
            <a:ext cx="8451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Hydrogen (electron configuration: 1) needs 1 more electron to have a completely full outer shell.</a:t>
            </a:r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3281363" y="4646613"/>
            <a:ext cx="2581275" cy="646112"/>
            <a:chOff x="2107" y="3465"/>
            <a:chExt cx="1626" cy="407"/>
          </a:xfrm>
        </p:grpSpPr>
        <p:sp>
          <p:nvSpPr>
            <p:cNvPr id="19474" name="Text Box 200"/>
            <p:cNvSpPr txBox="1">
              <a:spLocks noChangeArrowheads="1"/>
            </p:cNvSpPr>
            <p:nvPr/>
          </p:nvSpPr>
          <p:spPr bwMode="auto">
            <a:xfrm>
              <a:off x="2107" y="3505"/>
              <a:ext cx="16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  <a:r>
                <a:rPr lang="en-GB" sz="2800" baseline="-25000"/>
                <a:t>2</a:t>
              </a:r>
              <a:r>
                <a:rPr lang="en-GB" sz="2800"/>
                <a:t>   or   H–H</a:t>
              </a:r>
            </a:p>
          </p:txBody>
        </p:sp>
        <p:sp>
          <p:nvSpPr>
            <p:cNvPr id="19475" name="AutoShape 201"/>
            <p:cNvSpPr>
              <a:spLocks noChangeArrowheads="1"/>
            </p:cNvSpPr>
            <p:nvPr/>
          </p:nvSpPr>
          <p:spPr bwMode="auto">
            <a:xfrm>
              <a:off x="2140" y="3465"/>
              <a:ext cx="1559" cy="4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5"/>
          <p:cNvGrpSpPr>
            <a:grpSpLocks/>
          </p:cNvGrpSpPr>
          <p:nvPr/>
        </p:nvGrpSpPr>
        <p:grpSpPr bwMode="auto">
          <a:xfrm>
            <a:off x="4421188" y="2949575"/>
            <a:ext cx="1576387" cy="1439863"/>
            <a:chOff x="2785" y="1858"/>
            <a:chExt cx="993" cy="907"/>
          </a:xfrm>
        </p:grpSpPr>
        <p:sp>
          <p:nvSpPr>
            <p:cNvPr id="19470" name="Oval 215"/>
            <p:cNvSpPr>
              <a:spLocks noChangeAspect="1" noChangeArrowheads="1"/>
            </p:cNvSpPr>
            <p:nvPr/>
          </p:nvSpPr>
          <p:spPr bwMode="auto">
            <a:xfrm>
              <a:off x="3098" y="2085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214"/>
            <p:cNvSpPr txBox="1">
              <a:spLocks noChangeArrowheads="1"/>
            </p:cNvSpPr>
            <p:nvPr/>
          </p:nvSpPr>
          <p:spPr bwMode="auto">
            <a:xfrm>
              <a:off x="3135" y="2151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  <p:sp>
          <p:nvSpPr>
            <p:cNvPr id="19472" name="Oval 216"/>
            <p:cNvSpPr>
              <a:spLocks noChangeAspect="1" noChangeArrowheads="1"/>
            </p:cNvSpPr>
            <p:nvPr/>
          </p:nvSpPr>
          <p:spPr bwMode="auto">
            <a:xfrm>
              <a:off x="2871" y="1858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9473" name="AutoShape 224"/>
            <p:cNvSpPr>
              <a:spLocks noChangeAspect="1" noChangeArrowheads="1"/>
            </p:cNvSpPr>
            <p:nvPr/>
          </p:nvSpPr>
          <p:spPr bwMode="auto">
            <a:xfrm rot="2700000">
              <a:off x="2785" y="231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463" name="Group 284"/>
          <p:cNvGrpSpPr>
            <a:grpSpLocks/>
          </p:cNvGrpSpPr>
          <p:nvPr/>
        </p:nvGrpSpPr>
        <p:grpSpPr bwMode="auto">
          <a:xfrm>
            <a:off x="3155950" y="2960688"/>
            <a:ext cx="1530350" cy="1439862"/>
            <a:chOff x="1988" y="1865"/>
            <a:chExt cx="964" cy="907"/>
          </a:xfrm>
        </p:grpSpPr>
        <p:sp>
          <p:nvSpPr>
            <p:cNvPr id="19466" name="Oval 238"/>
            <p:cNvSpPr>
              <a:spLocks noChangeAspect="1" noChangeArrowheads="1"/>
            </p:cNvSpPr>
            <p:nvPr/>
          </p:nvSpPr>
          <p:spPr bwMode="auto">
            <a:xfrm>
              <a:off x="2215" y="2092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239"/>
            <p:cNvSpPr>
              <a:spLocks noChangeAspect="1" noChangeArrowheads="1"/>
            </p:cNvSpPr>
            <p:nvPr/>
          </p:nvSpPr>
          <p:spPr bwMode="auto">
            <a:xfrm>
              <a:off x="1988" y="1865"/>
              <a:ext cx="907" cy="9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9468" name="Oval 241"/>
            <p:cNvSpPr>
              <a:spLocks noChangeAspect="1" noChangeArrowheads="1"/>
            </p:cNvSpPr>
            <p:nvPr/>
          </p:nvSpPr>
          <p:spPr bwMode="auto">
            <a:xfrm>
              <a:off x="2802" y="2138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Text Box 276"/>
            <p:cNvSpPr txBox="1">
              <a:spLocks noChangeArrowheads="1"/>
            </p:cNvSpPr>
            <p:nvPr/>
          </p:nvSpPr>
          <p:spPr bwMode="auto">
            <a:xfrm>
              <a:off x="2248" y="2154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H</a:t>
              </a:r>
            </a:p>
          </p:txBody>
        </p:sp>
      </p:grpSp>
      <p:sp>
        <p:nvSpPr>
          <p:cNvPr id="200983" name="Rectangle 279"/>
          <p:cNvSpPr>
            <a:spLocks noChangeArrowheads="1"/>
          </p:cNvSpPr>
          <p:nvPr/>
        </p:nvSpPr>
        <p:spPr bwMode="auto">
          <a:xfrm>
            <a:off x="568325" y="5476875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There are two atoms in the molecule so it is called </a:t>
            </a:r>
            <a:r>
              <a:rPr lang="en-GB"/>
              <a:t>diatomic</a:t>
            </a:r>
            <a:r>
              <a:rPr lang="en-GB" b="0"/>
              <a:t>.</a:t>
            </a:r>
          </a:p>
        </p:txBody>
      </p:sp>
      <p:sp>
        <p:nvSpPr>
          <p:cNvPr id="200984" name="Rectangle 280"/>
          <p:cNvSpPr>
            <a:spLocks noChangeArrowheads="1"/>
          </p:cNvSpPr>
          <p:nvPr/>
        </p:nvSpPr>
        <p:spPr bwMode="auto">
          <a:xfrm>
            <a:off x="568325" y="1627188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/>
              <a:t>To achieve this, it can share an electron with another hydrogen atom. This creates a </a:t>
            </a:r>
            <a:r>
              <a:rPr lang="en-GB">
                <a:solidFill>
                  <a:srgbClr val="FF6600"/>
                </a:solidFill>
              </a:rPr>
              <a:t>single bond</a:t>
            </a:r>
            <a:r>
              <a:rPr lang="en-GB" b="0"/>
              <a:t> and the two hydrogen atoms form a hydrogen molecule.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983" grpId="0"/>
      <p:bldP spid="2009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Covalent bonding in chlorine</a:t>
            </a:r>
          </a:p>
        </p:txBody>
      </p:sp>
      <p:sp>
        <p:nvSpPr>
          <p:cNvPr id="208042" name="Oval 170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4" name="Rectangle 171"/>
          <p:cNvSpPr>
            <a:spLocks noChangeArrowheads="1"/>
          </p:cNvSpPr>
          <p:nvPr/>
        </p:nvSpPr>
        <p:spPr bwMode="auto">
          <a:xfrm>
            <a:off x="568325" y="701675"/>
            <a:ext cx="8451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Chlorine (2.8.7) needs 1 more electron to have a completely full outer shell.</a:t>
            </a:r>
          </a:p>
        </p:txBody>
      </p:sp>
      <p:grpSp>
        <p:nvGrpSpPr>
          <p:cNvPr id="2" name="Group 286"/>
          <p:cNvGrpSpPr>
            <a:grpSpLocks/>
          </p:cNvGrpSpPr>
          <p:nvPr/>
        </p:nvGrpSpPr>
        <p:grpSpPr bwMode="auto">
          <a:xfrm>
            <a:off x="4410075" y="2832100"/>
            <a:ext cx="2435225" cy="2435225"/>
            <a:chOff x="2778" y="1784"/>
            <a:chExt cx="1534" cy="1534"/>
          </a:xfrm>
        </p:grpSpPr>
        <p:grpSp>
          <p:nvGrpSpPr>
            <p:cNvPr id="20502" name="Group 224"/>
            <p:cNvGrpSpPr>
              <a:grpSpLocks/>
            </p:cNvGrpSpPr>
            <p:nvPr/>
          </p:nvGrpSpPr>
          <p:grpSpPr bwMode="auto">
            <a:xfrm>
              <a:off x="2778" y="1784"/>
              <a:ext cx="1534" cy="1534"/>
              <a:chOff x="3441" y="1686"/>
              <a:chExt cx="1534" cy="1534"/>
            </a:xfrm>
          </p:grpSpPr>
          <p:sp>
            <p:nvSpPr>
              <p:cNvPr id="20504" name="Text Box 173"/>
              <p:cNvSpPr txBox="1">
                <a:spLocks noChangeArrowheads="1"/>
              </p:cNvSpPr>
              <p:nvPr/>
            </p:nvSpPr>
            <p:spPr bwMode="auto">
              <a:xfrm>
                <a:off x="4009" y="2308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/>
                  <a:t>Cl</a:t>
                </a:r>
              </a:p>
            </p:txBody>
          </p:sp>
          <p:sp>
            <p:nvSpPr>
              <p:cNvPr id="20505" name="Oval 174"/>
              <p:cNvSpPr>
                <a:spLocks noChangeAspect="1" noChangeArrowheads="1"/>
              </p:cNvSpPr>
              <p:nvPr/>
            </p:nvSpPr>
            <p:spPr bwMode="auto">
              <a:xfrm>
                <a:off x="3981" y="2229"/>
                <a:ext cx="452" cy="4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Oval 179"/>
              <p:cNvSpPr>
                <a:spLocks noChangeAspect="1" noChangeArrowheads="1"/>
              </p:cNvSpPr>
              <p:nvPr/>
            </p:nvSpPr>
            <p:spPr bwMode="auto">
              <a:xfrm>
                <a:off x="3513" y="1758"/>
                <a:ext cx="1389" cy="1389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07" name="AutoShape 180"/>
              <p:cNvSpPr>
                <a:spLocks noChangeAspect="1" noChangeArrowheads="1"/>
              </p:cNvSpPr>
              <p:nvPr/>
            </p:nvSpPr>
            <p:spPr bwMode="auto">
              <a:xfrm rot="2700000">
                <a:off x="3964" y="1686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08" name="AutoShape 181"/>
              <p:cNvSpPr>
                <a:spLocks noChangeAspect="1" noChangeArrowheads="1"/>
              </p:cNvSpPr>
              <p:nvPr/>
            </p:nvSpPr>
            <p:spPr bwMode="auto">
              <a:xfrm rot="2700000">
                <a:off x="4260" y="1686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09" name="AutoShape 184"/>
              <p:cNvSpPr>
                <a:spLocks noChangeAspect="1" noChangeArrowheads="1"/>
              </p:cNvSpPr>
              <p:nvPr/>
            </p:nvSpPr>
            <p:spPr bwMode="auto">
              <a:xfrm rot="8100000">
                <a:off x="4787" y="2209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0" name="AutoShape 185"/>
              <p:cNvSpPr>
                <a:spLocks noChangeAspect="1" noChangeArrowheads="1"/>
              </p:cNvSpPr>
              <p:nvPr/>
            </p:nvSpPr>
            <p:spPr bwMode="auto">
              <a:xfrm rot="8100000">
                <a:off x="4787" y="2505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1" name="AutoShape 186"/>
              <p:cNvSpPr>
                <a:spLocks noChangeAspect="1" noChangeArrowheads="1"/>
              </p:cNvSpPr>
              <p:nvPr/>
            </p:nvSpPr>
            <p:spPr bwMode="auto">
              <a:xfrm rot="-8100000">
                <a:off x="4263" y="3032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2" name="AutoShape 187"/>
              <p:cNvSpPr>
                <a:spLocks noChangeAspect="1" noChangeArrowheads="1"/>
              </p:cNvSpPr>
              <p:nvPr/>
            </p:nvSpPr>
            <p:spPr bwMode="auto">
              <a:xfrm rot="-8100000">
                <a:off x="3967" y="3032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3" name="AutoShape 188"/>
              <p:cNvSpPr>
                <a:spLocks noChangeAspect="1" noChangeArrowheads="1"/>
              </p:cNvSpPr>
              <p:nvPr/>
            </p:nvSpPr>
            <p:spPr bwMode="auto">
              <a:xfrm rot="-2700000">
                <a:off x="3441" y="2509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503" name="Text Box 275"/>
            <p:cNvSpPr txBox="1">
              <a:spLocks noChangeArrowheads="1"/>
            </p:cNvSpPr>
            <p:nvPr/>
          </p:nvSpPr>
          <p:spPr bwMode="auto">
            <a:xfrm>
              <a:off x="3374" y="2392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Cl</a:t>
              </a:r>
            </a:p>
          </p:txBody>
        </p:sp>
      </p:grpSp>
      <p:grpSp>
        <p:nvGrpSpPr>
          <p:cNvPr id="4" name="Group 281"/>
          <p:cNvGrpSpPr>
            <a:grpSpLocks/>
          </p:cNvGrpSpPr>
          <p:nvPr/>
        </p:nvGrpSpPr>
        <p:grpSpPr bwMode="auto">
          <a:xfrm>
            <a:off x="3281363" y="5726113"/>
            <a:ext cx="2581275" cy="646112"/>
            <a:chOff x="2107" y="3465"/>
            <a:chExt cx="1626" cy="407"/>
          </a:xfrm>
        </p:grpSpPr>
        <p:sp>
          <p:nvSpPr>
            <p:cNvPr id="20500" name="Text Box 279"/>
            <p:cNvSpPr txBox="1">
              <a:spLocks noChangeArrowheads="1"/>
            </p:cNvSpPr>
            <p:nvPr/>
          </p:nvSpPr>
          <p:spPr bwMode="auto">
            <a:xfrm>
              <a:off x="2107" y="3505"/>
              <a:ext cx="16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Cl</a:t>
              </a:r>
              <a:r>
                <a:rPr lang="en-GB" sz="2800" baseline="-25000"/>
                <a:t>2</a:t>
              </a:r>
              <a:r>
                <a:rPr lang="en-GB" sz="2800"/>
                <a:t>   or   Cl–Cl</a:t>
              </a:r>
            </a:p>
          </p:txBody>
        </p:sp>
        <p:sp>
          <p:nvSpPr>
            <p:cNvPr id="20501" name="AutoShape 280"/>
            <p:cNvSpPr>
              <a:spLocks noChangeArrowheads="1"/>
            </p:cNvSpPr>
            <p:nvPr/>
          </p:nvSpPr>
          <p:spPr bwMode="auto">
            <a:xfrm>
              <a:off x="2140" y="3465"/>
              <a:ext cx="1559" cy="4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155" name="Rectangle 283"/>
          <p:cNvSpPr>
            <a:spLocks noChangeArrowheads="1"/>
          </p:cNvSpPr>
          <p:nvPr/>
        </p:nvSpPr>
        <p:spPr bwMode="auto">
          <a:xfrm>
            <a:off x="568325" y="1657350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/>
              <a:t>To achieve this, it can share an electron with another chlorine atom. This creates a single bond.</a:t>
            </a:r>
          </a:p>
        </p:txBody>
      </p:sp>
      <p:grpSp>
        <p:nvGrpSpPr>
          <p:cNvPr id="20488" name="Group 285"/>
          <p:cNvGrpSpPr>
            <a:grpSpLocks/>
          </p:cNvGrpSpPr>
          <p:nvPr/>
        </p:nvGrpSpPr>
        <p:grpSpPr bwMode="auto">
          <a:xfrm>
            <a:off x="2295525" y="2854325"/>
            <a:ext cx="2390775" cy="2387600"/>
            <a:chOff x="1446" y="1798"/>
            <a:chExt cx="1506" cy="1504"/>
          </a:xfrm>
        </p:grpSpPr>
        <p:grpSp>
          <p:nvGrpSpPr>
            <p:cNvPr id="20489" name="Group 223"/>
            <p:cNvGrpSpPr>
              <a:grpSpLocks/>
            </p:cNvGrpSpPr>
            <p:nvPr/>
          </p:nvGrpSpPr>
          <p:grpSpPr bwMode="auto">
            <a:xfrm>
              <a:off x="1446" y="1798"/>
              <a:ext cx="1506" cy="1504"/>
              <a:chOff x="1043" y="1700"/>
              <a:chExt cx="1506" cy="1504"/>
            </a:xfrm>
          </p:grpSpPr>
          <p:sp>
            <p:nvSpPr>
              <p:cNvPr id="20491" name="Oval 197"/>
              <p:cNvSpPr>
                <a:spLocks noChangeAspect="1" noChangeArrowheads="1"/>
              </p:cNvSpPr>
              <p:nvPr/>
            </p:nvSpPr>
            <p:spPr bwMode="auto">
              <a:xfrm>
                <a:off x="1568" y="2229"/>
                <a:ext cx="452" cy="4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" name="Oval 202"/>
              <p:cNvSpPr>
                <a:spLocks noChangeAspect="1" noChangeArrowheads="1"/>
              </p:cNvSpPr>
              <p:nvPr/>
            </p:nvSpPr>
            <p:spPr bwMode="auto">
              <a:xfrm>
                <a:off x="1100" y="1758"/>
                <a:ext cx="1389" cy="1389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93" name="Oval 203"/>
              <p:cNvSpPr>
                <a:spLocks noChangeAspect="1" noChangeArrowheads="1"/>
              </p:cNvSpPr>
              <p:nvPr/>
            </p:nvSpPr>
            <p:spPr bwMode="auto">
              <a:xfrm rot="-720000">
                <a:off x="1867" y="1701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Oval 204"/>
              <p:cNvSpPr>
                <a:spLocks noChangeAspect="1" noChangeArrowheads="1"/>
              </p:cNvSpPr>
              <p:nvPr/>
            </p:nvSpPr>
            <p:spPr bwMode="auto">
              <a:xfrm rot="-744387">
                <a:off x="1570" y="1700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Oval 206"/>
              <p:cNvSpPr>
                <a:spLocks noChangeAspect="1" noChangeArrowheads="1"/>
              </p:cNvSpPr>
              <p:nvPr/>
            </p:nvSpPr>
            <p:spPr bwMode="auto">
              <a:xfrm rot="4655613">
                <a:off x="2400" y="2226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Oval 207"/>
              <p:cNvSpPr>
                <a:spLocks noChangeAspect="1" noChangeArrowheads="1"/>
              </p:cNvSpPr>
              <p:nvPr/>
            </p:nvSpPr>
            <p:spPr bwMode="auto">
              <a:xfrm rot="10080000">
                <a:off x="1574" y="3054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Oval 208"/>
              <p:cNvSpPr>
                <a:spLocks noChangeAspect="1" noChangeArrowheads="1"/>
              </p:cNvSpPr>
              <p:nvPr/>
            </p:nvSpPr>
            <p:spPr bwMode="auto">
              <a:xfrm rot="10055613">
                <a:off x="1870" y="3055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8" name="Oval 209"/>
              <p:cNvSpPr>
                <a:spLocks noChangeAspect="1" noChangeArrowheads="1"/>
              </p:cNvSpPr>
              <p:nvPr/>
            </p:nvSpPr>
            <p:spPr bwMode="auto">
              <a:xfrm rot="-6120000">
                <a:off x="1044" y="2229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Oval 210"/>
              <p:cNvSpPr>
                <a:spLocks noChangeAspect="1" noChangeArrowheads="1"/>
              </p:cNvSpPr>
              <p:nvPr/>
            </p:nvSpPr>
            <p:spPr bwMode="auto">
              <a:xfrm rot="-6144387">
                <a:off x="1043" y="2526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0" name="Text Box 222"/>
            <p:cNvSpPr txBox="1">
              <a:spLocks noChangeArrowheads="1"/>
            </p:cNvSpPr>
            <p:nvPr/>
          </p:nvSpPr>
          <p:spPr bwMode="auto">
            <a:xfrm>
              <a:off x="2028" y="2391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Cl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7938" y="2809875"/>
            <a:ext cx="2211387" cy="2493963"/>
            <a:chOff x="3205" y="1770"/>
            <a:chExt cx="1393" cy="1571"/>
          </a:xfrm>
        </p:grpSpPr>
        <p:grpSp>
          <p:nvGrpSpPr>
            <p:cNvPr id="21551" name="Group 3"/>
            <p:cNvGrpSpPr>
              <a:grpSpLocks/>
            </p:cNvGrpSpPr>
            <p:nvPr/>
          </p:nvGrpSpPr>
          <p:grpSpPr bwMode="auto">
            <a:xfrm>
              <a:off x="3205" y="1770"/>
              <a:ext cx="1393" cy="1571"/>
              <a:chOff x="2768" y="1765"/>
              <a:chExt cx="1393" cy="1571"/>
            </a:xfrm>
          </p:grpSpPr>
          <p:sp>
            <p:nvSpPr>
              <p:cNvPr id="21553" name="Oval 4"/>
              <p:cNvSpPr>
                <a:spLocks noChangeAspect="1" noChangeArrowheads="1"/>
              </p:cNvSpPr>
              <p:nvPr/>
            </p:nvSpPr>
            <p:spPr bwMode="auto">
              <a:xfrm>
                <a:off x="3240" y="2327"/>
                <a:ext cx="452" cy="4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Oval 5"/>
              <p:cNvSpPr>
                <a:spLocks noChangeAspect="1" noChangeArrowheads="1"/>
              </p:cNvSpPr>
              <p:nvPr/>
            </p:nvSpPr>
            <p:spPr bwMode="auto">
              <a:xfrm>
                <a:off x="2772" y="1856"/>
                <a:ext cx="1389" cy="1389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AutoShape 6"/>
              <p:cNvSpPr>
                <a:spLocks noChangeAspect="1" noChangeArrowheads="1"/>
              </p:cNvSpPr>
              <p:nvPr/>
            </p:nvSpPr>
            <p:spPr bwMode="auto">
              <a:xfrm rot="2700000">
                <a:off x="3371" y="1765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6" name="AutoShape 7"/>
              <p:cNvSpPr>
                <a:spLocks noChangeAspect="1" noChangeArrowheads="1"/>
              </p:cNvSpPr>
              <p:nvPr/>
            </p:nvSpPr>
            <p:spPr bwMode="auto">
              <a:xfrm rot="8100000">
                <a:off x="3970" y="2111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7" name="AutoShape 8"/>
              <p:cNvSpPr>
                <a:spLocks noChangeAspect="1" noChangeArrowheads="1"/>
              </p:cNvSpPr>
              <p:nvPr/>
            </p:nvSpPr>
            <p:spPr bwMode="auto">
              <a:xfrm rot="8100000">
                <a:off x="3973" y="2794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8" name="AutoShape 9"/>
              <p:cNvSpPr>
                <a:spLocks noChangeAspect="1" noChangeArrowheads="1"/>
              </p:cNvSpPr>
              <p:nvPr/>
            </p:nvSpPr>
            <p:spPr bwMode="auto">
              <a:xfrm rot="-8100000">
                <a:off x="3375" y="3148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9" name="AutoShape 10"/>
              <p:cNvSpPr>
                <a:spLocks noChangeAspect="1" noChangeArrowheads="1"/>
              </p:cNvSpPr>
              <p:nvPr/>
            </p:nvSpPr>
            <p:spPr bwMode="auto">
              <a:xfrm rot="-2700000">
                <a:off x="2768" y="2792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0" name="AutoShape 11"/>
              <p:cNvSpPr>
                <a:spLocks noChangeAspect="1" noChangeArrowheads="1"/>
              </p:cNvSpPr>
              <p:nvPr/>
            </p:nvSpPr>
            <p:spPr bwMode="auto">
              <a:xfrm rot="-8100000">
                <a:off x="2768" y="2111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52" name="Text Box 12"/>
            <p:cNvSpPr txBox="1">
              <a:spLocks noChangeArrowheads="1"/>
            </p:cNvSpPr>
            <p:nvPr/>
          </p:nvSpPr>
          <p:spPr bwMode="auto">
            <a:xfrm>
              <a:off x="3735" y="2397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O</a:t>
              </a:r>
            </a:p>
          </p:txBody>
        </p:sp>
      </p:grpSp>
      <p:sp>
        <p:nvSpPr>
          <p:cNvPr id="21507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oxygen</a:t>
            </a:r>
          </a:p>
        </p:txBody>
      </p:sp>
      <p:sp>
        <p:nvSpPr>
          <p:cNvPr id="250894" name="Oval 14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568325" y="701675"/>
            <a:ext cx="8451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Oxygen (2.6) needs 2 more electrons to have a completely full outer shell.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33750" y="5726113"/>
            <a:ext cx="2474913" cy="646112"/>
            <a:chOff x="2101" y="3465"/>
            <a:chExt cx="1559" cy="407"/>
          </a:xfrm>
        </p:grpSpPr>
        <p:sp>
          <p:nvSpPr>
            <p:cNvPr id="21549" name="Text Box 17"/>
            <p:cNvSpPr txBox="1">
              <a:spLocks noChangeArrowheads="1"/>
            </p:cNvSpPr>
            <p:nvPr/>
          </p:nvSpPr>
          <p:spPr bwMode="auto">
            <a:xfrm>
              <a:off x="2112" y="3505"/>
              <a:ext cx="15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O</a:t>
              </a:r>
              <a:r>
                <a:rPr lang="en-GB" sz="2800" baseline="-25000"/>
                <a:t>2</a:t>
              </a:r>
              <a:r>
                <a:rPr lang="en-GB" sz="2800"/>
                <a:t>   or   O=O</a:t>
              </a:r>
            </a:p>
          </p:txBody>
        </p:sp>
        <p:sp>
          <p:nvSpPr>
            <p:cNvPr id="21550" name="AutoShape 18"/>
            <p:cNvSpPr>
              <a:spLocks noChangeArrowheads="1"/>
            </p:cNvSpPr>
            <p:nvPr/>
          </p:nvSpPr>
          <p:spPr bwMode="auto">
            <a:xfrm>
              <a:off x="2101" y="3465"/>
              <a:ext cx="1559" cy="4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899" name="Rectangle 19"/>
          <p:cNvSpPr>
            <a:spLocks noChangeArrowheads="1"/>
          </p:cNvSpPr>
          <p:nvPr/>
        </p:nvSpPr>
        <p:spPr bwMode="auto">
          <a:xfrm>
            <a:off x="568325" y="1657350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To achieve this, it can share two electrons with another oxygen atom. This creates a </a:t>
            </a:r>
            <a:r>
              <a:rPr lang="en-GB">
                <a:solidFill>
                  <a:srgbClr val="FF6600"/>
                </a:solidFill>
              </a:rPr>
              <a:t>double bond</a:t>
            </a:r>
            <a:r>
              <a:rPr lang="en-GB" b="0"/>
              <a:t>.</a:t>
            </a:r>
          </a:p>
        </p:txBody>
      </p: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1844675" y="2844800"/>
            <a:ext cx="2205038" cy="2427288"/>
            <a:chOff x="1162" y="1792"/>
            <a:chExt cx="1389" cy="1529"/>
          </a:xfrm>
        </p:grpSpPr>
        <p:grpSp>
          <p:nvGrpSpPr>
            <p:cNvPr id="21539" name="Group 21"/>
            <p:cNvGrpSpPr>
              <a:grpSpLocks/>
            </p:cNvGrpSpPr>
            <p:nvPr/>
          </p:nvGrpSpPr>
          <p:grpSpPr bwMode="auto">
            <a:xfrm>
              <a:off x="1162" y="1792"/>
              <a:ext cx="1389" cy="1529"/>
              <a:chOff x="1502" y="1787"/>
              <a:chExt cx="1389" cy="1529"/>
            </a:xfrm>
          </p:grpSpPr>
          <p:sp>
            <p:nvSpPr>
              <p:cNvPr id="21541" name="Oval 22"/>
              <p:cNvSpPr>
                <a:spLocks noChangeAspect="1" noChangeArrowheads="1"/>
              </p:cNvSpPr>
              <p:nvPr/>
            </p:nvSpPr>
            <p:spPr bwMode="auto">
              <a:xfrm>
                <a:off x="1970" y="2327"/>
                <a:ext cx="452" cy="4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Oval 23"/>
              <p:cNvSpPr>
                <a:spLocks noChangeAspect="1" noChangeArrowheads="1"/>
              </p:cNvSpPr>
              <p:nvPr/>
            </p:nvSpPr>
            <p:spPr bwMode="auto">
              <a:xfrm>
                <a:off x="1502" y="1856"/>
                <a:ext cx="1389" cy="1389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43" name="Oval 24"/>
              <p:cNvSpPr>
                <a:spLocks noChangeAspect="1" noChangeArrowheads="1"/>
              </p:cNvSpPr>
              <p:nvPr/>
            </p:nvSpPr>
            <p:spPr bwMode="auto">
              <a:xfrm rot="-720000">
                <a:off x="2121" y="1787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Oval 25"/>
              <p:cNvSpPr>
                <a:spLocks noChangeAspect="1" noChangeArrowheads="1"/>
              </p:cNvSpPr>
              <p:nvPr/>
            </p:nvSpPr>
            <p:spPr bwMode="auto">
              <a:xfrm rot="-6120000">
                <a:off x="1518" y="2132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Oval 26"/>
              <p:cNvSpPr>
                <a:spLocks noChangeAspect="1" noChangeArrowheads="1"/>
              </p:cNvSpPr>
              <p:nvPr/>
            </p:nvSpPr>
            <p:spPr bwMode="auto">
              <a:xfrm rot="-6120000">
                <a:off x="2722" y="2132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Oval 27"/>
              <p:cNvSpPr>
                <a:spLocks noChangeAspect="1" noChangeArrowheads="1"/>
              </p:cNvSpPr>
              <p:nvPr/>
            </p:nvSpPr>
            <p:spPr bwMode="auto">
              <a:xfrm rot="-6144387">
                <a:off x="1518" y="2812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Oval 28"/>
              <p:cNvSpPr>
                <a:spLocks noChangeAspect="1" noChangeArrowheads="1"/>
              </p:cNvSpPr>
              <p:nvPr/>
            </p:nvSpPr>
            <p:spPr bwMode="auto">
              <a:xfrm rot="-720000">
                <a:off x="2121" y="3167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Oval 29"/>
              <p:cNvSpPr>
                <a:spLocks noChangeAspect="1" noChangeArrowheads="1"/>
              </p:cNvSpPr>
              <p:nvPr/>
            </p:nvSpPr>
            <p:spPr bwMode="auto">
              <a:xfrm rot="-6144387">
                <a:off x="2722" y="2812"/>
                <a:ext cx="149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0" name="Text Box 30"/>
            <p:cNvSpPr txBox="1">
              <a:spLocks noChangeArrowheads="1"/>
            </p:cNvSpPr>
            <p:nvPr/>
          </p:nvSpPr>
          <p:spPr bwMode="auto">
            <a:xfrm>
              <a:off x="1683" y="2399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O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327150" y="2724150"/>
            <a:ext cx="6978650" cy="2698750"/>
            <a:chOff x="842" y="1716"/>
            <a:chExt cx="4396" cy="1700"/>
          </a:xfrm>
        </p:grpSpPr>
        <p:sp>
          <p:nvSpPr>
            <p:cNvPr id="21514" name="Rectangle 32"/>
            <p:cNvSpPr>
              <a:spLocks noChangeArrowheads="1"/>
            </p:cNvSpPr>
            <p:nvPr/>
          </p:nvSpPr>
          <p:spPr bwMode="auto">
            <a:xfrm>
              <a:off x="842" y="1716"/>
              <a:ext cx="4396" cy="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1515" name="Group 33"/>
            <p:cNvGrpSpPr>
              <a:grpSpLocks/>
            </p:cNvGrpSpPr>
            <p:nvPr/>
          </p:nvGrpSpPr>
          <p:grpSpPr bwMode="auto">
            <a:xfrm>
              <a:off x="2778" y="1775"/>
              <a:ext cx="1393" cy="1571"/>
              <a:chOff x="2778" y="1775"/>
              <a:chExt cx="1393" cy="1571"/>
            </a:xfrm>
          </p:grpSpPr>
          <p:sp>
            <p:nvSpPr>
              <p:cNvPr id="21528" name="Oval 34"/>
              <p:cNvSpPr>
                <a:spLocks noChangeAspect="1" noChangeArrowheads="1"/>
              </p:cNvSpPr>
              <p:nvPr/>
            </p:nvSpPr>
            <p:spPr bwMode="auto">
              <a:xfrm>
                <a:off x="3250" y="2337"/>
                <a:ext cx="452" cy="4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29" name="Group 35"/>
              <p:cNvGrpSpPr>
                <a:grpSpLocks/>
              </p:cNvGrpSpPr>
              <p:nvPr/>
            </p:nvGrpSpPr>
            <p:grpSpPr bwMode="auto">
              <a:xfrm>
                <a:off x="2778" y="1775"/>
                <a:ext cx="1393" cy="1571"/>
                <a:chOff x="2778" y="1775"/>
                <a:chExt cx="1393" cy="1571"/>
              </a:xfrm>
            </p:grpSpPr>
            <p:grpSp>
              <p:nvGrpSpPr>
                <p:cNvPr id="21530" name="Group 36"/>
                <p:cNvGrpSpPr>
                  <a:grpSpLocks/>
                </p:cNvGrpSpPr>
                <p:nvPr/>
              </p:nvGrpSpPr>
              <p:grpSpPr bwMode="auto">
                <a:xfrm>
                  <a:off x="2778" y="1775"/>
                  <a:ext cx="1393" cy="1571"/>
                  <a:chOff x="2658" y="1775"/>
                  <a:chExt cx="1393" cy="1571"/>
                </a:xfrm>
              </p:grpSpPr>
              <p:sp>
                <p:nvSpPr>
                  <p:cNvPr id="21532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2" y="1866"/>
                    <a:ext cx="1389" cy="1389"/>
                  </a:xfrm>
                  <a:prstGeom prst="ellips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33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3261" y="1775"/>
                    <a:ext cx="188" cy="188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34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8100000">
                    <a:off x="3860" y="2121"/>
                    <a:ext cx="188" cy="188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35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 rot="8100000">
                    <a:off x="3863" y="2804"/>
                    <a:ext cx="188" cy="188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36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 rot="-8100000">
                    <a:off x="3265" y="3158"/>
                    <a:ext cx="188" cy="188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37" name="AutoShape 42"/>
                  <p:cNvSpPr>
                    <a:spLocks noChangeAspect="1" noChangeArrowheads="1"/>
                  </p:cNvSpPr>
                  <p:nvPr/>
                </p:nvSpPr>
                <p:spPr bwMode="auto">
                  <a:xfrm rot="-2700000">
                    <a:off x="2658" y="2802"/>
                    <a:ext cx="188" cy="188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38" name="AutoShape 43"/>
                  <p:cNvSpPr>
                    <a:spLocks noChangeAspect="1" noChangeArrowheads="1"/>
                  </p:cNvSpPr>
                  <p:nvPr/>
                </p:nvSpPr>
                <p:spPr bwMode="auto">
                  <a:xfrm rot="-8100000">
                    <a:off x="2664" y="2331"/>
                    <a:ext cx="188" cy="188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3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308" y="2394"/>
                  <a:ext cx="34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GB" sz="2800"/>
                    <a:t>O</a:t>
                  </a:r>
                </a:p>
              </p:txBody>
            </p:sp>
          </p:grpSp>
        </p:grpSp>
        <p:grpSp>
          <p:nvGrpSpPr>
            <p:cNvPr id="21516" name="Group 45"/>
            <p:cNvGrpSpPr>
              <a:grpSpLocks/>
            </p:cNvGrpSpPr>
            <p:nvPr/>
          </p:nvGrpSpPr>
          <p:grpSpPr bwMode="auto">
            <a:xfrm>
              <a:off x="1579" y="1792"/>
              <a:ext cx="1389" cy="1529"/>
              <a:chOff x="1579" y="1792"/>
              <a:chExt cx="1389" cy="1529"/>
            </a:xfrm>
          </p:grpSpPr>
          <p:grpSp>
            <p:nvGrpSpPr>
              <p:cNvPr id="21517" name="Group 46"/>
              <p:cNvGrpSpPr>
                <a:grpSpLocks/>
              </p:cNvGrpSpPr>
              <p:nvPr/>
            </p:nvGrpSpPr>
            <p:grpSpPr bwMode="auto">
              <a:xfrm>
                <a:off x="1579" y="1792"/>
                <a:ext cx="1389" cy="1529"/>
                <a:chOff x="1459" y="1792"/>
                <a:chExt cx="1389" cy="1529"/>
              </a:xfrm>
            </p:grpSpPr>
            <p:grpSp>
              <p:nvGrpSpPr>
                <p:cNvPr id="21519" name="Group 47"/>
                <p:cNvGrpSpPr>
                  <a:grpSpLocks/>
                </p:cNvGrpSpPr>
                <p:nvPr/>
              </p:nvGrpSpPr>
              <p:grpSpPr bwMode="auto">
                <a:xfrm>
                  <a:off x="1459" y="1792"/>
                  <a:ext cx="1389" cy="1529"/>
                  <a:chOff x="1414" y="1792"/>
                  <a:chExt cx="1389" cy="1529"/>
                </a:xfrm>
              </p:grpSpPr>
              <p:sp>
                <p:nvSpPr>
                  <p:cNvPr id="21521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2" y="2332"/>
                    <a:ext cx="452" cy="44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2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4" y="1861"/>
                    <a:ext cx="1389" cy="1389"/>
                  </a:xfrm>
                  <a:prstGeom prst="ellips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GB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23" name="Oval 50"/>
                  <p:cNvSpPr>
                    <a:spLocks noChangeAspect="1" noChangeArrowheads="1"/>
                  </p:cNvSpPr>
                  <p:nvPr/>
                </p:nvSpPr>
                <p:spPr bwMode="auto">
                  <a:xfrm rot="-720000">
                    <a:off x="2033" y="1792"/>
                    <a:ext cx="149" cy="1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9B9D5"/>
                      </a:gs>
                      <a:gs pos="100000">
                        <a:srgbClr val="0100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4" name="Oval 51"/>
                  <p:cNvSpPr>
                    <a:spLocks noChangeAspect="1" noChangeArrowheads="1"/>
                  </p:cNvSpPr>
                  <p:nvPr/>
                </p:nvSpPr>
                <p:spPr bwMode="auto">
                  <a:xfrm rot="-6120000">
                    <a:off x="1430" y="2137"/>
                    <a:ext cx="149" cy="1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9B9D5"/>
                      </a:gs>
                      <a:gs pos="100000">
                        <a:srgbClr val="0100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5" name="Oval 52"/>
                  <p:cNvSpPr>
                    <a:spLocks noChangeAspect="1" noChangeArrowheads="1"/>
                  </p:cNvSpPr>
                  <p:nvPr/>
                </p:nvSpPr>
                <p:spPr bwMode="auto">
                  <a:xfrm rot="-6120000">
                    <a:off x="2634" y="2137"/>
                    <a:ext cx="149" cy="1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9B9D5"/>
                      </a:gs>
                      <a:gs pos="100000">
                        <a:srgbClr val="0100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6" name="Oval 53"/>
                  <p:cNvSpPr>
                    <a:spLocks noChangeAspect="1" noChangeArrowheads="1"/>
                  </p:cNvSpPr>
                  <p:nvPr/>
                </p:nvSpPr>
                <p:spPr bwMode="auto">
                  <a:xfrm rot="-6144387">
                    <a:off x="1430" y="2817"/>
                    <a:ext cx="149" cy="1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9B9D5"/>
                      </a:gs>
                      <a:gs pos="100000">
                        <a:srgbClr val="0100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7" name="Oval 54"/>
                  <p:cNvSpPr>
                    <a:spLocks noChangeAspect="1" noChangeArrowheads="1"/>
                  </p:cNvSpPr>
                  <p:nvPr/>
                </p:nvSpPr>
                <p:spPr bwMode="auto">
                  <a:xfrm rot="-720000">
                    <a:off x="2033" y="3172"/>
                    <a:ext cx="149" cy="1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9B9D5"/>
                      </a:gs>
                      <a:gs pos="100000">
                        <a:srgbClr val="0100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20" name="Oval 55"/>
                <p:cNvSpPr>
                  <a:spLocks noChangeAspect="1" noChangeArrowheads="1"/>
                </p:cNvSpPr>
                <p:nvPr/>
              </p:nvSpPr>
              <p:spPr bwMode="auto">
                <a:xfrm rot="-6144387">
                  <a:off x="2679" y="2577"/>
                  <a:ext cx="149" cy="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18" name="Text Box 56"/>
              <p:cNvSpPr txBox="1">
                <a:spLocks noChangeArrowheads="1"/>
              </p:cNvSpPr>
              <p:nvPr/>
            </p:nvSpPr>
            <p:spPr bwMode="auto">
              <a:xfrm>
                <a:off x="2103" y="2396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O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nitrogen</a:t>
            </a:r>
          </a:p>
        </p:txBody>
      </p:sp>
      <p:sp>
        <p:nvSpPr>
          <p:cNvPr id="251907" name="Oval 3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Nitrogen (2.5) needs 3 more electrons to have a completely full outer shell.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35338" y="5726113"/>
            <a:ext cx="2474912" cy="646112"/>
            <a:chOff x="2101" y="3465"/>
            <a:chExt cx="1559" cy="407"/>
          </a:xfrm>
        </p:grpSpPr>
        <p:sp>
          <p:nvSpPr>
            <p:cNvPr id="22573" name="Text Box 6"/>
            <p:cNvSpPr txBox="1">
              <a:spLocks noChangeArrowheads="1"/>
            </p:cNvSpPr>
            <p:nvPr/>
          </p:nvSpPr>
          <p:spPr bwMode="auto">
            <a:xfrm>
              <a:off x="2112" y="3505"/>
              <a:ext cx="15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N</a:t>
              </a:r>
              <a:r>
                <a:rPr lang="en-GB" sz="2800" baseline="-25000"/>
                <a:t>2</a:t>
              </a:r>
              <a:r>
                <a:rPr lang="en-GB" sz="2800"/>
                <a:t>   or   N</a:t>
              </a:r>
              <a:r>
                <a:rPr lang="en-GB" sz="2800">
                  <a:cs typeface="Arial" pitchFamily="34" charset="0"/>
                </a:rPr>
                <a:t>≡N</a:t>
              </a:r>
              <a:endParaRPr lang="en-GB" sz="2800"/>
            </a:p>
          </p:txBody>
        </p:sp>
        <p:sp>
          <p:nvSpPr>
            <p:cNvPr id="22574" name="AutoShape 7"/>
            <p:cNvSpPr>
              <a:spLocks noChangeArrowheads="1"/>
            </p:cNvSpPr>
            <p:nvPr/>
          </p:nvSpPr>
          <p:spPr bwMode="auto">
            <a:xfrm>
              <a:off x="2101" y="3465"/>
              <a:ext cx="1559" cy="4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568325" y="1657350"/>
            <a:ext cx="8451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It can share three electrons with another nitrogen atom to do this. This creates a </a:t>
            </a:r>
            <a:r>
              <a:rPr lang="en-GB">
                <a:solidFill>
                  <a:srgbClr val="FF6600"/>
                </a:solidFill>
              </a:rPr>
              <a:t>triple bond</a:t>
            </a:r>
            <a:r>
              <a:rPr lang="en-GB" b="0"/>
              <a:t>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16525" y="2905125"/>
            <a:ext cx="2403475" cy="2343150"/>
            <a:chOff x="3286" y="1830"/>
            <a:chExt cx="1514" cy="1476"/>
          </a:xfrm>
        </p:grpSpPr>
        <p:sp>
          <p:nvSpPr>
            <p:cNvPr id="22565" name="Oval 10"/>
            <p:cNvSpPr>
              <a:spLocks noChangeAspect="1" noChangeArrowheads="1"/>
            </p:cNvSpPr>
            <p:nvPr/>
          </p:nvSpPr>
          <p:spPr bwMode="auto">
            <a:xfrm>
              <a:off x="3816" y="2301"/>
              <a:ext cx="452" cy="44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Oval 11"/>
            <p:cNvSpPr>
              <a:spLocks noChangeAspect="1" noChangeArrowheads="1"/>
            </p:cNvSpPr>
            <p:nvPr/>
          </p:nvSpPr>
          <p:spPr bwMode="auto">
            <a:xfrm>
              <a:off x="3348" y="1830"/>
              <a:ext cx="1389" cy="1389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22567" name="AutoShape 12"/>
            <p:cNvSpPr>
              <a:spLocks noChangeAspect="1" noChangeArrowheads="1"/>
            </p:cNvSpPr>
            <p:nvPr/>
          </p:nvSpPr>
          <p:spPr bwMode="auto">
            <a:xfrm rot="2700000">
              <a:off x="3447" y="1942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68" name="AutoShape 13"/>
            <p:cNvSpPr>
              <a:spLocks noChangeAspect="1" noChangeArrowheads="1"/>
            </p:cNvSpPr>
            <p:nvPr/>
          </p:nvSpPr>
          <p:spPr bwMode="auto">
            <a:xfrm rot="2700000">
              <a:off x="4443" y="1942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69" name="AutoShape 14"/>
            <p:cNvSpPr>
              <a:spLocks noChangeAspect="1" noChangeArrowheads="1"/>
            </p:cNvSpPr>
            <p:nvPr/>
          </p:nvSpPr>
          <p:spPr bwMode="auto">
            <a:xfrm rot="8100000">
              <a:off x="4612" y="264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70" name="AutoShape 15"/>
            <p:cNvSpPr>
              <a:spLocks noChangeAspect="1" noChangeArrowheads="1"/>
            </p:cNvSpPr>
            <p:nvPr/>
          </p:nvSpPr>
          <p:spPr bwMode="auto">
            <a:xfrm rot="-8100000">
              <a:off x="3949" y="3118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71" name="AutoShape 16"/>
            <p:cNvSpPr>
              <a:spLocks noChangeAspect="1" noChangeArrowheads="1"/>
            </p:cNvSpPr>
            <p:nvPr/>
          </p:nvSpPr>
          <p:spPr bwMode="auto">
            <a:xfrm rot="-2700000">
              <a:off x="3286" y="264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72" name="Text Box 17"/>
            <p:cNvSpPr txBox="1">
              <a:spLocks noChangeArrowheads="1"/>
            </p:cNvSpPr>
            <p:nvPr/>
          </p:nvSpPr>
          <p:spPr bwMode="auto">
            <a:xfrm>
              <a:off x="3872" y="2366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N</a:t>
              </a:r>
            </a:p>
          </p:txBody>
        </p:sp>
      </p:grpSp>
      <p:grpSp>
        <p:nvGrpSpPr>
          <p:cNvPr id="22536" name="Group 18"/>
          <p:cNvGrpSpPr>
            <a:grpSpLocks/>
          </p:cNvGrpSpPr>
          <p:nvPr/>
        </p:nvGrpSpPr>
        <p:grpSpPr bwMode="auto">
          <a:xfrm>
            <a:off x="2155825" y="2914650"/>
            <a:ext cx="2332038" cy="2322513"/>
            <a:chOff x="1358" y="1836"/>
            <a:chExt cx="1469" cy="1463"/>
          </a:xfrm>
        </p:grpSpPr>
        <p:sp>
          <p:nvSpPr>
            <p:cNvPr id="22557" name="Oval 19"/>
            <p:cNvSpPr>
              <a:spLocks noChangeAspect="1" noChangeArrowheads="1"/>
            </p:cNvSpPr>
            <p:nvPr/>
          </p:nvSpPr>
          <p:spPr bwMode="auto">
            <a:xfrm>
              <a:off x="1865" y="2307"/>
              <a:ext cx="452" cy="44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Oval 20"/>
            <p:cNvSpPr>
              <a:spLocks noChangeAspect="1" noChangeArrowheads="1"/>
            </p:cNvSpPr>
            <p:nvPr/>
          </p:nvSpPr>
          <p:spPr bwMode="auto">
            <a:xfrm>
              <a:off x="1397" y="1836"/>
              <a:ext cx="1389" cy="1389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22559" name="Text Box 21"/>
            <p:cNvSpPr txBox="1">
              <a:spLocks noChangeArrowheads="1"/>
            </p:cNvSpPr>
            <p:nvPr/>
          </p:nvSpPr>
          <p:spPr bwMode="auto">
            <a:xfrm>
              <a:off x="1922" y="2371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/>
                <a:t>N</a:t>
              </a:r>
            </a:p>
          </p:txBody>
        </p:sp>
        <p:sp>
          <p:nvSpPr>
            <p:cNvPr id="22560" name="Oval 22"/>
            <p:cNvSpPr>
              <a:spLocks noChangeAspect="1" noChangeArrowheads="1"/>
            </p:cNvSpPr>
            <p:nvPr/>
          </p:nvSpPr>
          <p:spPr bwMode="auto">
            <a:xfrm rot="-720000">
              <a:off x="2018" y="3150"/>
              <a:ext cx="149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23"/>
            <p:cNvSpPr>
              <a:spLocks noChangeAspect="1" noChangeArrowheads="1"/>
            </p:cNvSpPr>
            <p:nvPr/>
          </p:nvSpPr>
          <p:spPr bwMode="auto">
            <a:xfrm rot="4655613">
              <a:off x="2511" y="1967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Oval 24"/>
            <p:cNvSpPr>
              <a:spLocks noChangeAspect="1" noChangeArrowheads="1"/>
            </p:cNvSpPr>
            <p:nvPr/>
          </p:nvSpPr>
          <p:spPr bwMode="auto">
            <a:xfrm rot="10080000">
              <a:off x="1358" y="2674"/>
              <a:ext cx="149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Oval 25"/>
            <p:cNvSpPr>
              <a:spLocks noChangeAspect="1" noChangeArrowheads="1"/>
            </p:cNvSpPr>
            <p:nvPr/>
          </p:nvSpPr>
          <p:spPr bwMode="auto">
            <a:xfrm rot="10055613">
              <a:off x="2677" y="2673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Oval 26"/>
            <p:cNvSpPr>
              <a:spLocks noChangeAspect="1" noChangeArrowheads="1"/>
            </p:cNvSpPr>
            <p:nvPr/>
          </p:nvSpPr>
          <p:spPr bwMode="auto">
            <a:xfrm rot="-6120000">
              <a:off x="1515" y="1967"/>
              <a:ext cx="149" cy="14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89100" y="2657475"/>
            <a:ext cx="5943600" cy="2716213"/>
            <a:chOff x="1064" y="1674"/>
            <a:chExt cx="3744" cy="1711"/>
          </a:xfrm>
        </p:grpSpPr>
        <p:sp>
          <p:nvSpPr>
            <p:cNvPr id="22538" name="Rectangle 28"/>
            <p:cNvSpPr>
              <a:spLocks noChangeArrowheads="1"/>
            </p:cNvSpPr>
            <p:nvPr/>
          </p:nvSpPr>
          <p:spPr bwMode="auto">
            <a:xfrm>
              <a:off x="1064" y="1674"/>
              <a:ext cx="3744" cy="1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2539" name="Group 29"/>
            <p:cNvGrpSpPr>
              <a:grpSpLocks/>
            </p:cNvGrpSpPr>
            <p:nvPr/>
          </p:nvGrpSpPr>
          <p:grpSpPr bwMode="auto">
            <a:xfrm>
              <a:off x="1640" y="1844"/>
              <a:ext cx="2467" cy="1395"/>
              <a:chOff x="1640" y="1844"/>
              <a:chExt cx="2467" cy="1395"/>
            </a:xfrm>
          </p:grpSpPr>
          <p:grpSp>
            <p:nvGrpSpPr>
              <p:cNvPr id="22540" name="Group 30"/>
              <p:cNvGrpSpPr>
                <a:grpSpLocks/>
              </p:cNvGrpSpPr>
              <p:nvPr/>
            </p:nvGrpSpPr>
            <p:grpSpPr bwMode="auto">
              <a:xfrm>
                <a:off x="1640" y="1844"/>
                <a:ext cx="2467" cy="1395"/>
                <a:chOff x="1640" y="1844"/>
                <a:chExt cx="2467" cy="1395"/>
              </a:xfrm>
            </p:grpSpPr>
            <p:sp>
              <p:nvSpPr>
                <p:cNvPr id="2254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174" y="2315"/>
                  <a:ext cx="452" cy="4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3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18" y="1844"/>
                  <a:ext cx="1389" cy="1389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44" name="AutoShape 33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785" y="2181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45" name="AutoShape 34"/>
                <p:cNvSpPr>
                  <a:spLocks noChangeAspect="1" noChangeArrowheads="1"/>
                </p:cNvSpPr>
                <p:nvPr/>
              </p:nvSpPr>
              <p:spPr bwMode="auto">
                <a:xfrm rot="-8100000">
                  <a:off x="2785" y="2883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46" name="AutoShape 35"/>
                <p:cNvSpPr>
                  <a:spLocks noChangeAspect="1" noChangeArrowheads="1"/>
                </p:cNvSpPr>
                <p:nvPr/>
              </p:nvSpPr>
              <p:spPr bwMode="auto">
                <a:xfrm rot="-2700000">
                  <a:off x="2785" y="2532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4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30" y="2377"/>
                  <a:ext cx="34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GB" sz="2800"/>
                    <a:t>N</a:t>
                  </a:r>
                </a:p>
              </p:txBody>
            </p:sp>
            <p:sp>
              <p:nvSpPr>
                <p:cNvPr id="22548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108" y="2321"/>
                  <a:ext cx="452" cy="4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640" y="1850"/>
                  <a:ext cx="1389" cy="1389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5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165" y="2382"/>
                  <a:ext cx="34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rgbClr val="010066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GB" sz="2800"/>
                    <a:t>N</a:t>
                  </a:r>
                </a:p>
              </p:txBody>
            </p:sp>
            <p:sp>
              <p:nvSpPr>
                <p:cNvPr id="22551" name="Oval 40"/>
                <p:cNvSpPr>
                  <a:spLocks noChangeAspect="1" noChangeArrowheads="1"/>
                </p:cNvSpPr>
                <p:nvPr/>
              </p:nvSpPr>
              <p:spPr bwMode="auto">
                <a:xfrm rot="-720000">
                  <a:off x="2794" y="2728"/>
                  <a:ext cx="149" cy="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2" name="Oval 41"/>
                <p:cNvSpPr>
                  <a:spLocks noChangeAspect="1" noChangeArrowheads="1"/>
                </p:cNvSpPr>
                <p:nvPr/>
              </p:nvSpPr>
              <p:spPr bwMode="auto">
                <a:xfrm rot="10055613">
                  <a:off x="2792" y="2377"/>
                  <a:ext cx="150" cy="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3" name="Oval 42"/>
                <p:cNvSpPr>
                  <a:spLocks noChangeAspect="1" noChangeArrowheads="1"/>
                </p:cNvSpPr>
                <p:nvPr/>
              </p:nvSpPr>
              <p:spPr bwMode="auto">
                <a:xfrm rot="10080000">
                  <a:off x="1862" y="3034"/>
                  <a:ext cx="149" cy="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4" name="Oval 43"/>
                <p:cNvSpPr>
                  <a:spLocks noChangeAspect="1" noChangeArrowheads="1"/>
                </p:cNvSpPr>
                <p:nvPr/>
              </p:nvSpPr>
              <p:spPr bwMode="auto">
                <a:xfrm rot="-6120000">
                  <a:off x="1862" y="1901"/>
                  <a:ext cx="149" cy="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5" name="AutoShape 44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3761" y="2979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6" name="AutoShape 45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761" y="1906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541" name="Oval 46"/>
              <p:cNvSpPr>
                <a:spLocks noChangeAspect="1" noChangeArrowheads="1"/>
              </p:cNvSpPr>
              <p:nvPr/>
            </p:nvSpPr>
            <p:spPr bwMode="auto">
              <a:xfrm rot="4655613">
                <a:off x="2794" y="2022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2"/>
          <p:cNvSpPr>
            <a:spLocks noChangeArrowheads="1"/>
          </p:cNvSpPr>
          <p:nvPr/>
        </p:nvSpPr>
        <p:spPr bwMode="auto">
          <a:xfrm>
            <a:off x="1401763" y="412750"/>
            <a:ext cx="6699250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3200">
                <a:solidFill>
                  <a:schemeClr val="bg1"/>
                </a:solidFill>
              </a:rPr>
              <a:t>Covalent bonding in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549275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      Covalent bonding in compounds</a:t>
            </a:r>
          </a:p>
        </p:txBody>
      </p:sp>
      <p:sp>
        <p:nvSpPr>
          <p:cNvPr id="63565" name="Oval 77"/>
          <p:cNvSpPr>
            <a:spLocks noChangeAspect="1" noChangeArrowheads="1"/>
          </p:cNvSpPr>
          <p:nvPr/>
        </p:nvSpPr>
        <p:spPr bwMode="auto">
          <a:xfrm>
            <a:off x="239713" y="8096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0" name="Rectangle 78"/>
          <p:cNvSpPr>
            <a:spLocks noChangeArrowheads="1"/>
          </p:cNvSpPr>
          <p:nvPr/>
        </p:nvSpPr>
        <p:spPr bwMode="auto">
          <a:xfrm>
            <a:off x="568325" y="701675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Covalent bonding can take place between atoms of different elements to create molecules of </a:t>
            </a:r>
            <a:r>
              <a:rPr lang="en-GB">
                <a:solidFill>
                  <a:srgbClr val="FF6600"/>
                </a:solidFill>
              </a:rPr>
              <a:t>covalent compounds</a:t>
            </a:r>
            <a:r>
              <a:rPr lang="en-GB" b="0"/>
              <a:t>. These covalent bonds can be single, double or triple.</a:t>
            </a:r>
          </a:p>
        </p:txBody>
      </p:sp>
      <p:sp>
        <p:nvSpPr>
          <p:cNvPr id="63569" name="Rectangle 81"/>
          <p:cNvSpPr>
            <a:spLocks noChangeArrowheads="1"/>
          </p:cNvSpPr>
          <p:nvPr/>
        </p:nvSpPr>
        <p:spPr bwMode="auto">
          <a:xfrm>
            <a:off x="568325" y="2062163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0"/>
              <a:t>Both hydrogen (1) and chlorine (2.8.7) need 1 more electron to fill their outer shell. By sharing one electron each, they can fill their outer shells and become stable.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3281363" y="5778500"/>
            <a:ext cx="2581275" cy="646113"/>
            <a:chOff x="2067" y="3640"/>
            <a:chExt cx="1626" cy="407"/>
          </a:xfrm>
        </p:grpSpPr>
        <p:grpSp>
          <p:nvGrpSpPr>
            <p:cNvPr id="24602" name="Group 101"/>
            <p:cNvGrpSpPr>
              <a:grpSpLocks/>
            </p:cNvGrpSpPr>
            <p:nvPr/>
          </p:nvGrpSpPr>
          <p:grpSpPr bwMode="auto">
            <a:xfrm>
              <a:off x="2067" y="3640"/>
              <a:ext cx="1626" cy="407"/>
              <a:chOff x="2107" y="3465"/>
              <a:chExt cx="1626" cy="407"/>
            </a:xfrm>
          </p:grpSpPr>
          <p:sp>
            <p:nvSpPr>
              <p:cNvPr id="24604" name="Text Box 102"/>
              <p:cNvSpPr txBox="1">
                <a:spLocks noChangeArrowheads="1"/>
              </p:cNvSpPr>
              <p:nvPr/>
            </p:nvSpPr>
            <p:spPr bwMode="auto">
              <a:xfrm>
                <a:off x="2107" y="3505"/>
                <a:ext cx="16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HCl   or   H  Cl</a:t>
                </a:r>
              </a:p>
            </p:txBody>
          </p:sp>
          <p:sp>
            <p:nvSpPr>
              <p:cNvPr id="24605" name="AutoShape 103"/>
              <p:cNvSpPr>
                <a:spLocks noChangeArrowheads="1"/>
              </p:cNvSpPr>
              <p:nvPr/>
            </p:nvSpPr>
            <p:spPr bwMode="auto">
              <a:xfrm>
                <a:off x="2140" y="3465"/>
                <a:ext cx="1559" cy="407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3" name="Line 104"/>
            <p:cNvSpPr>
              <a:spLocks noChangeShapeType="1"/>
            </p:cNvSpPr>
            <p:nvPr/>
          </p:nvSpPr>
          <p:spPr bwMode="auto">
            <a:xfrm rot="10800000">
              <a:off x="3273" y="3842"/>
              <a:ext cx="124" cy="0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4365625" y="3246438"/>
            <a:ext cx="2435225" cy="2435225"/>
            <a:chOff x="2750" y="1840"/>
            <a:chExt cx="1534" cy="1534"/>
          </a:xfrm>
        </p:grpSpPr>
        <p:sp>
          <p:nvSpPr>
            <p:cNvPr id="24590" name="Oval 108"/>
            <p:cNvSpPr>
              <a:spLocks noChangeAspect="1" noChangeArrowheads="1"/>
            </p:cNvSpPr>
            <p:nvPr/>
          </p:nvSpPr>
          <p:spPr bwMode="auto">
            <a:xfrm>
              <a:off x="3290" y="2383"/>
              <a:ext cx="452" cy="44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91" name="Group 142"/>
            <p:cNvGrpSpPr>
              <a:grpSpLocks/>
            </p:cNvGrpSpPr>
            <p:nvPr/>
          </p:nvGrpSpPr>
          <p:grpSpPr bwMode="auto">
            <a:xfrm>
              <a:off x="2750" y="1840"/>
              <a:ext cx="1534" cy="1534"/>
              <a:chOff x="2750" y="1840"/>
              <a:chExt cx="1534" cy="1534"/>
            </a:xfrm>
          </p:grpSpPr>
          <p:grpSp>
            <p:nvGrpSpPr>
              <p:cNvPr id="24592" name="Group 133"/>
              <p:cNvGrpSpPr>
                <a:grpSpLocks/>
              </p:cNvGrpSpPr>
              <p:nvPr/>
            </p:nvGrpSpPr>
            <p:grpSpPr bwMode="auto">
              <a:xfrm>
                <a:off x="2750" y="1840"/>
                <a:ext cx="1534" cy="1534"/>
                <a:chOff x="316" y="1796"/>
                <a:chExt cx="1534" cy="1534"/>
              </a:xfrm>
            </p:grpSpPr>
            <p:sp>
              <p:nvSpPr>
                <p:cNvPr id="24594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88" y="1868"/>
                  <a:ext cx="1389" cy="1389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GB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95" name="AutoShape 114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839" y="1796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96" name="AutoShape 115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135" y="1796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97" name="AutoShape 118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1662" y="2319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98" name="AutoShape 119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1662" y="2615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99" name="AutoShape 120"/>
                <p:cNvSpPr>
                  <a:spLocks noChangeAspect="1" noChangeArrowheads="1"/>
                </p:cNvSpPr>
                <p:nvPr/>
              </p:nvSpPr>
              <p:spPr bwMode="auto">
                <a:xfrm rot="-8100000">
                  <a:off x="1138" y="3142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00" name="AutoShape 121"/>
                <p:cNvSpPr>
                  <a:spLocks noChangeAspect="1" noChangeArrowheads="1"/>
                </p:cNvSpPr>
                <p:nvPr/>
              </p:nvSpPr>
              <p:spPr bwMode="auto">
                <a:xfrm rot="-8100000">
                  <a:off x="842" y="3142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01" name="AutoShape 122"/>
                <p:cNvSpPr>
                  <a:spLocks noChangeAspect="1" noChangeArrowheads="1"/>
                </p:cNvSpPr>
                <p:nvPr/>
              </p:nvSpPr>
              <p:spPr bwMode="auto">
                <a:xfrm rot="-2700000">
                  <a:off x="316" y="2619"/>
                  <a:ext cx="188" cy="188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593" name="Text Box 131"/>
              <p:cNvSpPr txBox="1">
                <a:spLocks noChangeArrowheads="1"/>
              </p:cNvSpPr>
              <p:nvPr/>
            </p:nvSpPr>
            <p:spPr bwMode="auto">
              <a:xfrm>
                <a:off x="3318" y="2438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Cl</a:t>
                </a:r>
              </a:p>
            </p:txBody>
          </p:sp>
        </p:grpSp>
      </p:grpSp>
      <p:grpSp>
        <p:nvGrpSpPr>
          <p:cNvPr id="7" name="Group 144"/>
          <p:cNvGrpSpPr>
            <a:grpSpLocks/>
          </p:cNvGrpSpPr>
          <p:nvPr/>
        </p:nvGrpSpPr>
        <p:grpSpPr bwMode="auto">
          <a:xfrm>
            <a:off x="3130550" y="3700463"/>
            <a:ext cx="1514475" cy="1439862"/>
            <a:chOff x="1972" y="2126"/>
            <a:chExt cx="954" cy="907"/>
          </a:xfrm>
        </p:grpSpPr>
        <p:sp>
          <p:nvSpPr>
            <p:cNvPr id="24585" name="Oval 137"/>
            <p:cNvSpPr>
              <a:spLocks noChangeAspect="1" noChangeArrowheads="1"/>
            </p:cNvSpPr>
            <p:nvPr/>
          </p:nvSpPr>
          <p:spPr bwMode="auto">
            <a:xfrm>
              <a:off x="2199" y="2353"/>
              <a:ext cx="453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6" name="Group 141"/>
            <p:cNvGrpSpPr>
              <a:grpSpLocks/>
            </p:cNvGrpSpPr>
            <p:nvPr/>
          </p:nvGrpSpPr>
          <p:grpSpPr bwMode="auto">
            <a:xfrm>
              <a:off x="1972" y="2126"/>
              <a:ext cx="954" cy="907"/>
              <a:chOff x="1972" y="2126"/>
              <a:chExt cx="954" cy="907"/>
            </a:xfrm>
          </p:grpSpPr>
          <p:sp>
            <p:nvSpPr>
              <p:cNvPr id="24587" name="Oval 136"/>
              <p:cNvSpPr>
                <a:spLocks noChangeAspect="1" noChangeArrowheads="1"/>
              </p:cNvSpPr>
              <p:nvPr/>
            </p:nvSpPr>
            <p:spPr bwMode="auto">
              <a:xfrm>
                <a:off x="1972" y="2126"/>
                <a:ext cx="907" cy="9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88" name="Oval 138"/>
              <p:cNvSpPr>
                <a:spLocks noChangeAspect="1" noChangeArrowheads="1"/>
              </p:cNvSpPr>
              <p:nvPr/>
            </p:nvSpPr>
            <p:spPr bwMode="auto">
              <a:xfrm>
                <a:off x="2776" y="2368"/>
                <a:ext cx="150" cy="149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Text Box 139"/>
              <p:cNvSpPr txBox="1">
                <a:spLocks noChangeArrowheads="1"/>
              </p:cNvSpPr>
              <p:nvPr/>
            </p:nvSpPr>
            <p:spPr bwMode="auto">
              <a:xfrm>
                <a:off x="2237" y="2412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2800"/>
                  <a:t>H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69" grpId="0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5153</TotalTime>
  <Words>1472</Words>
  <Application>Microsoft Office PowerPoint</Application>
  <PresentationFormat>On-screen Show (4:3)</PresentationFormat>
  <Paragraphs>257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Wingdings</vt:lpstr>
      <vt:lpstr>Webdings</vt:lpstr>
      <vt:lpstr>1_Blank Presentation</vt:lpstr>
      <vt:lpstr>PowerPoint Presentation</vt:lpstr>
      <vt:lpstr>      The covalent bond</vt:lpstr>
      <vt:lpstr>      Covalent bonding and elements</vt:lpstr>
      <vt:lpstr>      Covalent bonding in hydrogen</vt:lpstr>
      <vt:lpstr>      Covalent bonding in chlorine</vt:lpstr>
      <vt:lpstr>      Covalent bonding in oxygen</vt:lpstr>
      <vt:lpstr>      Covalent bonding in nitrogen</vt:lpstr>
      <vt:lpstr>PowerPoint Presentation</vt:lpstr>
      <vt:lpstr>      Covalent bonding in compounds</vt:lpstr>
      <vt:lpstr>      Covalent bonding in water</vt:lpstr>
      <vt:lpstr>      Covalent bonding in ammonia</vt:lpstr>
      <vt:lpstr>      Covalent bonding in methane</vt:lpstr>
      <vt:lpstr>      More covalent bonding diagrams</vt:lpstr>
      <vt:lpstr>      True or false?</vt:lpstr>
      <vt:lpstr>PowerPoint Presentation</vt:lpstr>
      <vt:lpstr>      Simple covalent structures</vt:lpstr>
      <vt:lpstr>      Molecular solids – iodine</vt:lpstr>
      <vt:lpstr>      Properties of molecular solids</vt:lpstr>
      <vt:lpstr>      Giant covalent structures</vt:lpstr>
      <vt:lpstr>      Allotropes of carbon</vt:lpstr>
      <vt:lpstr>      The structure of diamond</vt:lpstr>
      <vt:lpstr>      The properties of diamond</vt:lpstr>
      <vt:lpstr>      The structure of graphite</vt:lpstr>
      <vt:lpstr>      The properties of graphite</vt:lpstr>
      <vt:lpstr>      Allotropes and their properties</vt:lpstr>
      <vt:lpstr>      Other allotropes of carbon</vt:lpstr>
      <vt:lpstr>      Sand</vt:lpstr>
      <vt:lpstr>      Bonding and structure</vt:lpstr>
      <vt:lpstr>PowerPoint Presentation</vt:lpstr>
      <vt:lpstr>      Glossary (part 1)</vt:lpstr>
      <vt:lpstr>      Glossary (part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Bonding</dc:title>
  <dc:subject>KS4 Chemistry</dc:subject>
  <dc:creator>Boardworks Ltd</dc:creator>
  <cp:lastModifiedBy>Teacher E-Solutions</cp:lastModifiedBy>
  <cp:revision>384</cp:revision>
  <dcterms:created xsi:type="dcterms:W3CDTF">2001-09-14T17:12:25Z</dcterms:created>
  <dcterms:modified xsi:type="dcterms:W3CDTF">2019-01-18T16:39:11Z</dcterms:modified>
</cp:coreProperties>
</file>