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15.xml" ContentType="application/vnd.openxmlformats-officedocument.presentationml.notesSlide+xml"/>
  <Override PartName="/ppt/notesSlides/notesSlide16.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17.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ctiveX/activeX6.xml" ContentType="application/vnd.ms-office.activeX+xml"/>
  <Override PartName="/ppt/activeX/activeX6.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67"/>
  </p:notesMasterIdLst>
  <p:sldIdLst>
    <p:sldId id="356" r:id="rId3"/>
    <p:sldId id="257" r:id="rId4"/>
    <p:sldId id="258" r:id="rId5"/>
    <p:sldId id="259" r:id="rId6"/>
    <p:sldId id="260" r:id="rId7"/>
    <p:sldId id="261" r:id="rId8"/>
    <p:sldId id="262" r:id="rId9"/>
    <p:sldId id="263" r:id="rId10"/>
    <p:sldId id="264" r:id="rId11"/>
    <p:sldId id="352" r:id="rId12"/>
    <p:sldId id="331" r:id="rId13"/>
    <p:sldId id="306" r:id="rId14"/>
    <p:sldId id="366" r:id="rId15"/>
    <p:sldId id="359" r:id="rId16"/>
    <p:sldId id="308" r:id="rId17"/>
    <p:sldId id="309" r:id="rId18"/>
    <p:sldId id="312" r:id="rId19"/>
    <p:sldId id="314" r:id="rId20"/>
    <p:sldId id="313" r:id="rId21"/>
    <p:sldId id="344" r:id="rId22"/>
    <p:sldId id="367" r:id="rId23"/>
    <p:sldId id="369" r:id="rId24"/>
    <p:sldId id="332" r:id="rId25"/>
    <p:sldId id="380" r:id="rId26"/>
    <p:sldId id="353" r:id="rId27"/>
    <p:sldId id="266" r:id="rId28"/>
    <p:sldId id="360" r:id="rId29"/>
    <p:sldId id="271" r:id="rId30"/>
    <p:sldId id="361" r:id="rId31"/>
    <p:sldId id="362" r:id="rId32"/>
    <p:sldId id="363" r:id="rId33"/>
    <p:sldId id="364" r:id="rId34"/>
    <p:sldId id="335" r:id="rId35"/>
    <p:sldId id="273" r:id="rId36"/>
    <p:sldId id="365" r:id="rId37"/>
    <p:sldId id="281" r:id="rId38"/>
    <p:sldId id="282" r:id="rId39"/>
    <p:sldId id="283" r:id="rId40"/>
    <p:sldId id="277" r:id="rId41"/>
    <p:sldId id="279" r:id="rId42"/>
    <p:sldId id="280" r:id="rId43"/>
    <p:sldId id="354" r:id="rId44"/>
    <p:sldId id="288" r:id="rId45"/>
    <p:sldId id="368" r:id="rId46"/>
    <p:sldId id="289" r:id="rId47"/>
    <p:sldId id="290" r:id="rId48"/>
    <p:sldId id="291" r:id="rId49"/>
    <p:sldId id="292" r:id="rId50"/>
    <p:sldId id="293" r:id="rId51"/>
    <p:sldId id="370" r:id="rId52"/>
    <p:sldId id="294" r:id="rId53"/>
    <p:sldId id="295" r:id="rId54"/>
    <p:sldId id="296" r:id="rId55"/>
    <p:sldId id="297" r:id="rId56"/>
    <p:sldId id="298" r:id="rId57"/>
    <p:sldId id="373" r:id="rId58"/>
    <p:sldId id="379" r:id="rId59"/>
    <p:sldId id="375" r:id="rId60"/>
    <p:sldId id="376" r:id="rId61"/>
    <p:sldId id="377" r:id="rId62"/>
    <p:sldId id="378" r:id="rId63"/>
    <p:sldId id="333" r:id="rId64"/>
    <p:sldId id="355" r:id="rId65"/>
    <p:sldId id="317" r:id="rId66"/>
  </p:sldIdLst>
  <p:sldSz cx="9144000" cy="6858000" type="screen4x3"/>
  <p:notesSz cx="6858000" cy="9144000"/>
  <p:defaultTextStyle>
    <a:defPPr>
      <a:defRPr lang="en-US"/>
    </a:defPPr>
    <a:lvl1pPr algn="l" rtl="0" eaLnBrk="0" fontAlgn="base" hangingPunct="0">
      <a:spcBef>
        <a:spcPct val="50000"/>
      </a:spcBef>
      <a:spcAft>
        <a:spcPct val="0"/>
      </a:spcAft>
      <a:defRPr sz="2400" kern="1200">
        <a:solidFill>
          <a:srgbClr val="010066"/>
        </a:solidFill>
        <a:latin typeface="Arial" pitchFamily="34" charset="0"/>
        <a:ea typeface="+mn-ea"/>
        <a:cs typeface="+mn-cs"/>
      </a:defRPr>
    </a:lvl1pPr>
    <a:lvl2pPr marL="457200" algn="l" rtl="0" eaLnBrk="0" fontAlgn="base" hangingPunct="0">
      <a:spcBef>
        <a:spcPct val="50000"/>
      </a:spcBef>
      <a:spcAft>
        <a:spcPct val="0"/>
      </a:spcAft>
      <a:defRPr sz="2400" kern="1200">
        <a:solidFill>
          <a:srgbClr val="010066"/>
        </a:solidFill>
        <a:latin typeface="Arial" pitchFamily="34" charset="0"/>
        <a:ea typeface="+mn-ea"/>
        <a:cs typeface="+mn-cs"/>
      </a:defRPr>
    </a:lvl2pPr>
    <a:lvl3pPr marL="914400" algn="l" rtl="0" eaLnBrk="0" fontAlgn="base" hangingPunct="0">
      <a:spcBef>
        <a:spcPct val="50000"/>
      </a:spcBef>
      <a:spcAft>
        <a:spcPct val="0"/>
      </a:spcAft>
      <a:defRPr sz="2400" kern="1200">
        <a:solidFill>
          <a:srgbClr val="010066"/>
        </a:solidFill>
        <a:latin typeface="Arial" pitchFamily="34" charset="0"/>
        <a:ea typeface="+mn-ea"/>
        <a:cs typeface="+mn-cs"/>
      </a:defRPr>
    </a:lvl3pPr>
    <a:lvl4pPr marL="1371600" algn="l" rtl="0" eaLnBrk="0" fontAlgn="base" hangingPunct="0">
      <a:spcBef>
        <a:spcPct val="50000"/>
      </a:spcBef>
      <a:spcAft>
        <a:spcPct val="0"/>
      </a:spcAft>
      <a:defRPr sz="2400" kern="1200">
        <a:solidFill>
          <a:srgbClr val="010066"/>
        </a:solidFill>
        <a:latin typeface="Arial" pitchFamily="34" charset="0"/>
        <a:ea typeface="+mn-ea"/>
        <a:cs typeface="+mn-cs"/>
      </a:defRPr>
    </a:lvl4pPr>
    <a:lvl5pPr marL="1828800" algn="l" rtl="0" eaLnBrk="0" fontAlgn="base" hangingPunct="0">
      <a:spcBef>
        <a:spcPct val="50000"/>
      </a:spcBef>
      <a:spcAft>
        <a:spcPct val="0"/>
      </a:spcAft>
      <a:defRPr sz="2400" kern="1200">
        <a:solidFill>
          <a:srgbClr val="010066"/>
        </a:solidFill>
        <a:latin typeface="Arial" pitchFamily="34" charset="0"/>
        <a:ea typeface="+mn-ea"/>
        <a:cs typeface="+mn-cs"/>
      </a:defRPr>
    </a:lvl5pPr>
    <a:lvl6pPr marL="2286000" algn="l" defTabSz="914400" rtl="0" eaLnBrk="1" latinLnBrk="0" hangingPunct="1">
      <a:defRPr sz="2400" kern="1200">
        <a:solidFill>
          <a:srgbClr val="010066"/>
        </a:solidFill>
        <a:latin typeface="Arial" pitchFamily="34" charset="0"/>
        <a:ea typeface="+mn-ea"/>
        <a:cs typeface="+mn-cs"/>
      </a:defRPr>
    </a:lvl6pPr>
    <a:lvl7pPr marL="2743200" algn="l" defTabSz="914400" rtl="0" eaLnBrk="1" latinLnBrk="0" hangingPunct="1">
      <a:defRPr sz="2400" kern="1200">
        <a:solidFill>
          <a:srgbClr val="010066"/>
        </a:solidFill>
        <a:latin typeface="Arial" pitchFamily="34" charset="0"/>
        <a:ea typeface="+mn-ea"/>
        <a:cs typeface="+mn-cs"/>
      </a:defRPr>
    </a:lvl7pPr>
    <a:lvl8pPr marL="3200400" algn="l" defTabSz="914400" rtl="0" eaLnBrk="1" latinLnBrk="0" hangingPunct="1">
      <a:defRPr sz="2400" kern="1200">
        <a:solidFill>
          <a:srgbClr val="010066"/>
        </a:solidFill>
        <a:latin typeface="Arial" pitchFamily="34" charset="0"/>
        <a:ea typeface="+mn-ea"/>
        <a:cs typeface="+mn-cs"/>
      </a:defRPr>
    </a:lvl8pPr>
    <a:lvl9pPr marL="3657600" algn="l" defTabSz="914400" rtl="0" eaLnBrk="1" latinLnBrk="0" hangingPunct="1">
      <a:defRPr sz="2400" kern="1200">
        <a:solidFill>
          <a:srgbClr val="01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10066"/>
    <a:srgbClr val="B2B2B2"/>
    <a:srgbClr val="DDDDDD"/>
    <a:srgbClr val="FF3300"/>
    <a:srgbClr val="4D4D4D"/>
    <a:srgbClr val="777777"/>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354" autoAdjust="0"/>
  </p:normalViewPr>
  <p:slideViewPr>
    <p:cSldViewPr snapToGrid="0">
      <p:cViewPr>
        <p:scale>
          <a:sx n="48" d="100"/>
          <a:sy n="48" d="100"/>
        </p:scale>
        <p:origin x="-456" y="-58"/>
      </p:cViewPr>
      <p:guideLst>
        <p:guide orient="horz" pos="2160"/>
        <p:guide pos="2883"/>
        <p:guide pos="4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088" y="-2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GB"/>
          </a:p>
        </p:txBody>
      </p:sp>
      <p:sp>
        <p:nvSpPr>
          <p:cNvPr id="1167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endParaRPr lang="en-GB"/>
          </a:p>
        </p:txBody>
      </p:sp>
      <p:sp>
        <p:nvSpPr>
          <p:cNvPr id="931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67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GB"/>
          </a:p>
        </p:txBody>
      </p:sp>
      <p:sp>
        <p:nvSpPr>
          <p:cNvPr id="1167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fld id="{DECC0D09-3932-4A3F-ACDD-C6314928E0EB}" type="slidenum">
              <a:rPr lang="en-GB"/>
              <a:pPr>
                <a:defRPr/>
              </a:pPr>
              <a:t>‹#›</a:t>
            </a:fld>
            <a:endParaRPr lang="en-GB"/>
          </a:p>
        </p:txBody>
      </p:sp>
    </p:spTree>
    <p:extLst>
      <p:ext uri="{BB962C8B-B14F-4D97-AF65-F5344CB8AC3E}">
        <p14:creationId xmlns:p14="http://schemas.microsoft.com/office/powerpoint/2010/main" val="3858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6F49C82C-25F1-4278-91B5-5C50A7E113DE}" type="slidenum">
              <a:rPr lang="en-GB" sz="1200" smtClean="0">
                <a:solidFill>
                  <a:schemeClr val="tx1"/>
                </a:solidFill>
                <a:latin typeface="Times New Roman" pitchFamily="18" charset="0"/>
              </a:rPr>
              <a:pPr/>
              <a:t>1</a:t>
            </a:fld>
            <a:endParaRPr lang="en-GB" sz="1200" smtClean="0">
              <a:solidFill>
                <a:schemeClr val="tx1"/>
              </a:solidFill>
              <a:latin typeface="Times New Roman" pitchFamily="18" charset="0"/>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088D6857-643D-4F9E-84E6-0090FB2EB16C}" type="slidenum">
              <a:rPr lang="en-GB" sz="1200" smtClean="0">
                <a:solidFill>
                  <a:schemeClr val="tx1"/>
                </a:solidFill>
                <a:latin typeface="Times New Roman" pitchFamily="18" charset="0"/>
              </a:rPr>
              <a:pPr/>
              <a:t>15</a:t>
            </a:fld>
            <a:endParaRPr lang="en-GB" sz="1200" smtClean="0">
              <a:solidFill>
                <a:schemeClr val="tx1"/>
              </a:solidFill>
              <a:latin typeface="Times New Roman" pitchFamily="18" charset="0"/>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3B2ED44E-B687-4C98-A037-3B02CC71C7F7}" type="slidenum">
              <a:rPr lang="en-GB" sz="1200" smtClean="0">
                <a:solidFill>
                  <a:schemeClr val="tx1"/>
                </a:solidFill>
                <a:latin typeface="Times New Roman" pitchFamily="18" charset="0"/>
              </a:rPr>
              <a:pPr/>
              <a:t>16</a:t>
            </a:fld>
            <a:endParaRPr lang="en-GB" sz="1200" smtClean="0">
              <a:solidFill>
                <a:schemeClr val="tx1"/>
              </a:solidFill>
              <a:latin typeface="Times New Roman" pitchFamily="18" charset="0"/>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FF740ADB-44C9-4FF8-9B20-6C3711ACDD47}" type="slidenum">
              <a:rPr lang="en-GB" sz="1200" smtClean="0">
                <a:solidFill>
                  <a:schemeClr val="tx1"/>
                </a:solidFill>
                <a:latin typeface="Times New Roman" pitchFamily="18" charset="0"/>
              </a:rPr>
              <a:pPr/>
              <a:t>17</a:t>
            </a:fld>
            <a:endParaRPr lang="en-GB" sz="1200" smtClean="0">
              <a:solidFill>
                <a:schemeClr val="tx1"/>
              </a:solidFill>
              <a:latin typeface="Times New Roman" pitchFamily="18" charset="0"/>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B62C43C5-D030-4764-AF25-7367FB40AF75}" type="slidenum">
              <a:rPr lang="en-GB" sz="1200" smtClean="0">
                <a:solidFill>
                  <a:schemeClr val="tx1"/>
                </a:solidFill>
                <a:latin typeface="Times New Roman" pitchFamily="18" charset="0"/>
              </a:rPr>
              <a:pPr/>
              <a:t>18</a:t>
            </a:fld>
            <a:endParaRPr lang="en-GB" sz="1200" smtClean="0">
              <a:solidFill>
                <a:schemeClr val="tx1"/>
              </a:solidFill>
              <a:latin typeface="Times New Roman" pitchFamily="18"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8795A909-4DBF-44D8-8692-835B266F92A9}" type="slidenum">
              <a:rPr lang="en-GB" sz="1200" smtClean="0">
                <a:solidFill>
                  <a:schemeClr val="tx1"/>
                </a:solidFill>
                <a:latin typeface="Times New Roman" pitchFamily="18" charset="0"/>
              </a:rPr>
              <a:pPr/>
              <a:t>19</a:t>
            </a:fld>
            <a:endParaRPr lang="en-GB" sz="1200" smtClean="0">
              <a:solidFill>
                <a:schemeClr val="tx1"/>
              </a:solidFill>
              <a:latin typeface="Times New Roman" pitchFamily="18"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31C99F7B-3459-4E75-8588-2937A22A3817}" type="slidenum">
              <a:rPr lang="en-GB" sz="1200" smtClean="0">
                <a:solidFill>
                  <a:schemeClr val="tx1"/>
                </a:solidFill>
                <a:latin typeface="Times New Roman" pitchFamily="18" charset="0"/>
              </a:rPr>
              <a:pPr/>
              <a:t>20</a:t>
            </a:fld>
            <a:endParaRPr lang="en-GB" sz="1200" smtClean="0">
              <a:solidFill>
                <a:schemeClr val="tx1"/>
              </a:solidFill>
              <a:latin typeface="Times New Roman" pitchFamily="18" charset="0"/>
            </a:endParaRP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2A996491-B319-4463-A00E-46926E0C0999}" type="slidenum">
              <a:rPr lang="en-GB" sz="1200" smtClean="0">
                <a:solidFill>
                  <a:schemeClr val="tx1"/>
                </a:solidFill>
                <a:latin typeface="Times New Roman" pitchFamily="18" charset="0"/>
              </a:rPr>
              <a:pPr/>
              <a:t>21</a:t>
            </a:fld>
            <a:endParaRPr lang="en-GB" sz="1200" smtClean="0">
              <a:solidFill>
                <a:schemeClr val="tx1"/>
              </a:solidFill>
              <a:latin typeface="Times New Roman" pitchFamily="18" charset="0"/>
            </a:endParaRP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6ECDCBD5-3F05-4AAF-AABB-9D0AFFFEBED3}" type="slidenum">
              <a:rPr lang="en-GB" sz="1200" smtClean="0">
                <a:solidFill>
                  <a:schemeClr val="tx1"/>
                </a:solidFill>
                <a:latin typeface="Times New Roman" pitchFamily="18" charset="0"/>
              </a:rPr>
              <a:pPr/>
              <a:t>23</a:t>
            </a:fld>
            <a:endParaRPr lang="en-GB" sz="1200" smtClean="0">
              <a:solidFill>
                <a:schemeClr val="tx1"/>
              </a:solidFill>
              <a:latin typeface="Times New Roman" pitchFamily="18" charset="0"/>
            </a:endParaRP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56227BD0-15DB-4B5D-A6ED-FE9A1EC40D34}" type="slidenum">
              <a:rPr lang="en-GB" sz="1200" smtClean="0">
                <a:solidFill>
                  <a:schemeClr val="tx1"/>
                </a:solidFill>
                <a:latin typeface="Times New Roman" pitchFamily="18" charset="0"/>
              </a:rPr>
              <a:pPr/>
              <a:t>24</a:t>
            </a:fld>
            <a:endParaRPr lang="en-GB" sz="1200" smtClean="0">
              <a:solidFill>
                <a:schemeClr val="tx1"/>
              </a:solidFill>
              <a:latin typeface="Times New Roman" pitchFamily="18"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6DC19CCE-CD16-4B20-9710-0372E8D7BFBC}" type="slidenum">
              <a:rPr lang="en-GB" sz="1200" smtClean="0">
                <a:solidFill>
                  <a:schemeClr val="tx1"/>
                </a:solidFill>
                <a:latin typeface="Times New Roman" pitchFamily="18" charset="0"/>
              </a:rPr>
              <a:pPr/>
              <a:t>26</a:t>
            </a:fld>
            <a:endParaRPr lang="en-GB" sz="1200" smtClean="0">
              <a:solidFill>
                <a:schemeClr val="tx1"/>
              </a:solidFill>
              <a:latin typeface="Times New Roman" pitchFamily="18" charset="0"/>
            </a:endParaRP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654C6AA9-6CFB-4B9E-AB37-1D9845AD22DC}" type="slidenum">
              <a:rPr lang="en-GB" sz="1200" smtClean="0">
                <a:solidFill>
                  <a:schemeClr val="tx1"/>
                </a:solidFill>
                <a:latin typeface="Times New Roman" pitchFamily="18" charset="0"/>
              </a:rPr>
              <a:pPr/>
              <a:t>2</a:t>
            </a:fld>
            <a:endParaRPr lang="en-GB" sz="1200" smtClean="0">
              <a:solidFill>
                <a:schemeClr val="tx1"/>
              </a:solidFill>
              <a:latin typeface="Times New Roman" pitchFamily="18" charset="0"/>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92062AD3-15A7-404A-AEA1-15BF0B5108D5}" type="slidenum">
              <a:rPr lang="en-GB" sz="1200" smtClean="0">
                <a:solidFill>
                  <a:schemeClr val="tx1"/>
                </a:solidFill>
                <a:latin typeface="Times New Roman" pitchFamily="18" charset="0"/>
              </a:rPr>
              <a:pPr/>
              <a:t>27</a:t>
            </a:fld>
            <a:endParaRPr lang="en-GB" sz="1200" smtClean="0">
              <a:solidFill>
                <a:schemeClr val="tx1"/>
              </a:solidFill>
              <a:latin typeface="Times New Roman" pitchFamily="18" charset="0"/>
            </a:endParaRP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083E5554-4524-4DC4-BB1D-E7046B6DE544}" type="slidenum">
              <a:rPr lang="en-GB" sz="1200" smtClean="0">
                <a:solidFill>
                  <a:schemeClr val="tx1"/>
                </a:solidFill>
                <a:latin typeface="Times New Roman" pitchFamily="18" charset="0"/>
              </a:rPr>
              <a:pPr/>
              <a:t>28</a:t>
            </a:fld>
            <a:endParaRPr lang="en-GB" sz="1200" smtClean="0">
              <a:solidFill>
                <a:schemeClr val="tx1"/>
              </a:solidFill>
              <a:latin typeface="Times New Roman" pitchFamily="18" charset="0"/>
            </a:endParaRP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C08DFC00-A1D9-4A15-BD9E-D70751F0F709}" type="slidenum">
              <a:rPr lang="en-GB" sz="1200" smtClean="0">
                <a:solidFill>
                  <a:schemeClr val="tx1"/>
                </a:solidFill>
                <a:latin typeface="Times New Roman" pitchFamily="18" charset="0"/>
              </a:rPr>
              <a:pPr/>
              <a:t>29</a:t>
            </a:fld>
            <a:endParaRPr lang="en-GB" sz="1200" smtClean="0">
              <a:solidFill>
                <a:schemeClr val="tx1"/>
              </a:solidFill>
              <a:latin typeface="Times New Roman" pitchFamily="18"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6C545315-5D9A-42D5-8502-5E37B317F708}" type="slidenum">
              <a:rPr lang="en-GB" sz="1200" smtClean="0">
                <a:solidFill>
                  <a:schemeClr val="tx1"/>
                </a:solidFill>
                <a:latin typeface="Times New Roman" pitchFamily="18" charset="0"/>
              </a:rPr>
              <a:pPr/>
              <a:t>30</a:t>
            </a:fld>
            <a:endParaRPr lang="en-GB" sz="1200" smtClean="0">
              <a:solidFill>
                <a:schemeClr val="tx1"/>
              </a:solidFill>
              <a:latin typeface="Times New Roman" pitchFamily="18" charset="0"/>
            </a:endParaRP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BF40F8D9-B204-4E39-A806-3EE4A9445E4C}" type="slidenum">
              <a:rPr lang="en-GB" sz="1200" smtClean="0">
                <a:solidFill>
                  <a:schemeClr val="tx1"/>
                </a:solidFill>
                <a:latin typeface="Times New Roman" pitchFamily="18" charset="0"/>
              </a:rPr>
              <a:pPr/>
              <a:t>31</a:t>
            </a:fld>
            <a:endParaRPr lang="en-GB" sz="1200" smtClean="0">
              <a:solidFill>
                <a:schemeClr val="tx1"/>
              </a:solidFill>
              <a:latin typeface="Times New Roman" pitchFamily="18" charset="0"/>
            </a:endParaRPr>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2843B6C7-A339-43C3-8BBB-8622C8ACD770}" type="slidenum">
              <a:rPr lang="en-GB" sz="1200" smtClean="0">
                <a:solidFill>
                  <a:schemeClr val="tx1"/>
                </a:solidFill>
                <a:latin typeface="Times New Roman" pitchFamily="18" charset="0"/>
              </a:rPr>
              <a:pPr/>
              <a:t>32</a:t>
            </a:fld>
            <a:endParaRPr lang="en-GB" sz="1200" smtClean="0">
              <a:solidFill>
                <a:schemeClr val="tx1"/>
              </a:solidFill>
              <a:latin typeface="Times New Roman" pitchFamily="18" charset="0"/>
            </a:endParaRPr>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875E1852-A415-4BEB-A889-F6F1F36E1312}" type="slidenum">
              <a:rPr lang="en-GB" sz="1200" smtClean="0">
                <a:solidFill>
                  <a:schemeClr val="tx1"/>
                </a:solidFill>
                <a:latin typeface="Times New Roman" pitchFamily="18" charset="0"/>
              </a:rPr>
              <a:pPr/>
              <a:t>33</a:t>
            </a:fld>
            <a:endParaRPr lang="en-GB" sz="1200" smtClean="0">
              <a:solidFill>
                <a:schemeClr val="tx1"/>
              </a:solidFill>
              <a:latin typeface="Times New Roman" pitchFamily="18" charset="0"/>
            </a:endParaRPr>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60477316-F84F-488B-88B4-46FC6D7AA333}" type="slidenum">
              <a:rPr lang="en-GB" sz="1200" smtClean="0">
                <a:solidFill>
                  <a:schemeClr val="tx1"/>
                </a:solidFill>
                <a:latin typeface="Times New Roman" pitchFamily="18" charset="0"/>
              </a:rPr>
              <a:pPr/>
              <a:t>34</a:t>
            </a:fld>
            <a:endParaRPr lang="en-GB" sz="1200" smtClean="0">
              <a:solidFill>
                <a:schemeClr val="tx1"/>
              </a:solidFill>
              <a:latin typeface="Times New Roman" pitchFamily="18" charset="0"/>
            </a:endParaRPr>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30A6242B-D6E0-442E-BF12-790D05CB992C}" type="slidenum">
              <a:rPr lang="en-GB" sz="1200" smtClean="0">
                <a:solidFill>
                  <a:schemeClr val="tx1"/>
                </a:solidFill>
                <a:latin typeface="Times New Roman" pitchFamily="18" charset="0"/>
              </a:rPr>
              <a:pPr/>
              <a:t>35</a:t>
            </a:fld>
            <a:endParaRPr lang="en-GB" sz="1200" smtClean="0">
              <a:solidFill>
                <a:schemeClr val="tx1"/>
              </a:solidFill>
              <a:latin typeface="Times New Roman" pitchFamily="18" charset="0"/>
            </a:endParaRPr>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13E512C2-8D3E-4D0F-8ADC-0E79DCB2E37A}" type="slidenum">
              <a:rPr lang="en-GB" sz="1200" smtClean="0">
                <a:solidFill>
                  <a:schemeClr val="tx1"/>
                </a:solidFill>
                <a:latin typeface="Times New Roman" pitchFamily="18" charset="0"/>
              </a:rPr>
              <a:pPr/>
              <a:t>37</a:t>
            </a:fld>
            <a:endParaRPr lang="en-GB" sz="1200" smtClean="0">
              <a:solidFill>
                <a:schemeClr val="tx1"/>
              </a:solidFill>
              <a:latin typeface="Times New Roman" pitchFamily="18" charset="0"/>
            </a:endParaRPr>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3637FA58-F2CD-45FA-837D-A6625770F124}" type="slidenum">
              <a:rPr lang="en-GB" sz="1200" smtClean="0">
                <a:solidFill>
                  <a:schemeClr val="tx1"/>
                </a:solidFill>
                <a:latin typeface="Times New Roman" pitchFamily="18" charset="0"/>
              </a:rPr>
              <a:pPr/>
              <a:t>5</a:t>
            </a:fld>
            <a:endParaRPr lang="en-GB" sz="1200" smtClean="0">
              <a:solidFill>
                <a:schemeClr val="tx1"/>
              </a:solidFill>
              <a:latin typeface="Times New Roman" pitchFamily="18" charset="0"/>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6FB3868A-1DCC-44F9-9833-5CF422800D9E}" type="slidenum">
              <a:rPr lang="en-GB" sz="1200" smtClean="0">
                <a:solidFill>
                  <a:schemeClr val="tx1"/>
                </a:solidFill>
                <a:latin typeface="Times New Roman" pitchFamily="18" charset="0"/>
              </a:rPr>
              <a:pPr/>
              <a:t>38</a:t>
            </a:fld>
            <a:endParaRPr lang="en-GB" sz="1200" smtClean="0">
              <a:solidFill>
                <a:schemeClr val="tx1"/>
              </a:solidFill>
              <a:latin typeface="Times New Roman" pitchFamily="18" charset="0"/>
            </a:endParaRPr>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4DDB1D2E-31DC-4328-B2F7-E6EAEC65E9DE}" type="slidenum">
              <a:rPr lang="en-GB" sz="1200" smtClean="0">
                <a:solidFill>
                  <a:schemeClr val="tx1"/>
                </a:solidFill>
                <a:latin typeface="Times New Roman" pitchFamily="18" charset="0"/>
              </a:rPr>
              <a:pPr/>
              <a:t>39</a:t>
            </a:fld>
            <a:endParaRPr lang="en-GB" sz="1200" smtClean="0">
              <a:solidFill>
                <a:schemeClr val="tx1"/>
              </a:solidFill>
              <a:latin typeface="Times New Roman" pitchFamily="18" charset="0"/>
            </a:endParaRPr>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343F3C14-E2F0-4418-A9A4-0357F1A8C68F}" type="slidenum">
              <a:rPr lang="en-GB" sz="1200" smtClean="0">
                <a:solidFill>
                  <a:schemeClr val="tx1"/>
                </a:solidFill>
                <a:latin typeface="Times New Roman" pitchFamily="18" charset="0"/>
              </a:rPr>
              <a:pPr/>
              <a:t>40</a:t>
            </a:fld>
            <a:endParaRPr lang="en-GB" sz="1200" smtClean="0">
              <a:solidFill>
                <a:schemeClr val="tx1"/>
              </a:solidFill>
              <a:latin typeface="Times New Roman" pitchFamily="18" charset="0"/>
            </a:endParaRPr>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D87209EF-AA70-433D-8245-FCFF96EE8693}" type="slidenum">
              <a:rPr lang="en-GB" sz="1200" smtClean="0">
                <a:solidFill>
                  <a:schemeClr val="tx1"/>
                </a:solidFill>
                <a:latin typeface="Times New Roman" pitchFamily="18" charset="0"/>
              </a:rPr>
              <a:pPr/>
              <a:t>41</a:t>
            </a:fld>
            <a:endParaRPr lang="en-GB" sz="1200" smtClean="0">
              <a:solidFill>
                <a:schemeClr val="tx1"/>
              </a:solidFill>
              <a:latin typeface="Times New Roman" pitchFamily="18" charset="0"/>
            </a:endParaRPr>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895AD78B-044D-47B9-B1F9-C8A2FA18FA49}" type="slidenum">
              <a:rPr lang="en-GB" sz="1200" smtClean="0">
                <a:solidFill>
                  <a:schemeClr val="tx1"/>
                </a:solidFill>
                <a:latin typeface="Times New Roman" pitchFamily="18" charset="0"/>
              </a:rPr>
              <a:pPr/>
              <a:t>57</a:t>
            </a:fld>
            <a:endParaRPr lang="en-GB" sz="1200" smtClean="0">
              <a:solidFill>
                <a:schemeClr val="tx1"/>
              </a:solidFill>
              <a:latin typeface="Times New Roman" pitchFamily="18" charset="0"/>
            </a:endParaRPr>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B1513826-C599-4D6E-A6A7-0F4771B6D6BA}" type="slidenum">
              <a:rPr lang="en-GB" sz="1200" smtClean="0">
                <a:solidFill>
                  <a:schemeClr val="tx1"/>
                </a:solidFill>
                <a:latin typeface="Times New Roman" pitchFamily="18" charset="0"/>
              </a:rPr>
              <a:pPr/>
              <a:t>58</a:t>
            </a:fld>
            <a:endParaRPr lang="en-GB" sz="1200" smtClean="0">
              <a:solidFill>
                <a:schemeClr val="tx1"/>
              </a:solidFill>
              <a:latin typeface="Times New Roman" pitchFamily="18"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latin typeface="Arial" pitchFamily="34" charset="0"/>
              </a:rPr>
              <a:t>Acknowledgement</a:t>
            </a:r>
          </a:p>
          <a:p>
            <a:pPr eaLnBrk="1" hangingPunct="1"/>
            <a:r>
              <a:rPr lang="en-GB" smtClean="0">
                <a:latin typeface="Arial" pitchFamily="34" charset="0"/>
              </a:rPr>
              <a:t>The image is a coloured scanning electron micrograph (SEM) of  common salt,  sodium chloride,  recrystallised from distilled water.  The salt crystal  is  built up  from  a cubic  lattice  of sodium and chloride ions.  In the  absence  of  impurities  the  exact cubic  crystal form is  produced.  This micrograph shows that in practice this basic cube is  usually disrupted  by  dislocations;   these  give rise to crystals with a variety of shapes,  although  they all    retain    the    basic    cubic   symmetry. Magnification: x280 at 5x7cm size. x975 at 10x8‘.</a:t>
            </a:r>
          </a:p>
          <a:p>
            <a:pPr eaLnBrk="1" hangingPunct="1"/>
            <a:endParaRPr lang="en-GB" smtClean="0">
              <a:latin typeface="Arial" pitchFamily="34" charset="0"/>
            </a:endParaRPr>
          </a:p>
          <a:p>
            <a:pPr eaLnBrk="1" hangingPunct="1"/>
            <a:r>
              <a:rPr lang="en-GB" smtClean="0">
                <a:latin typeface="Arial" pitchFamily="34" charset="0"/>
              </a:rPr>
              <a:t>Credit: Andrew Syred/Science Photo Library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8205F04D-F3BC-4F8F-BFA9-F1C035AFB197}" type="slidenum">
              <a:rPr lang="en-GB" sz="1200" smtClean="0">
                <a:solidFill>
                  <a:schemeClr val="tx1"/>
                </a:solidFill>
                <a:latin typeface="Times New Roman" pitchFamily="18" charset="0"/>
              </a:rPr>
              <a:pPr/>
              <a:t>6</a:t>
            </a:fld>
            <a:endParaRPr lang="en-GB" sz="1200" smtClean="0">
              <a:solidFill>
                <a:schemeClr val="tx1"/>
              </a:solidFill>
              <a:latin typeface="Times New Roman" pitchFamily="18" charset="0"/>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D1012F11-F1D8-4C94-A55A-6DA511E10F6E}" type="slidenum">
              <a:rPr lang="en-GB" sz="1200" smtClean="0">
                <a:solidFill>
                  <a:schemeClr val="tx1"/>
                </a:solidFill>
                <a:latin typeface="Times New Roman" pitchFamily="18" charset="0"/>
              </a:rPr>
              <a:pPr/>
              <a:t>7</a:t>
            </a:fld>
            <a:endParaRPr lang="en-GB" sz="1200" smtClean="0">
              <a:solidFill>
                <a:schemeClr val="tx1"/>
              </a:solidFill>
              <a:latin typeface="Times New Roman" pitchFamily="18" charset="0"/>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DFD9E841-B349-44A6-9E39-72C8F477296B}" type="slidenum">
              <a:rPr lang="en-GB" sz="1200" smtClean="0">
                <a:solidFill>
                  <a:schemeClr val="tx1"/>
                </a:solidFill>
                <a:latin typeface="Times New Roman" pitchFamily="18" charset="0"/>
              </a:rPr>
              <a:pPr/>
              <a:t>8</a:t>
            </a:fld>
            <a:endParaRPr lang="en-GB" sz="1200" smtClean="0">
              <a:solidFill>
                <a:schemeClr val="tx1"/>
              </a:solidFill>
              <a:latin typeface="Times New Roman" pitchFamily="18" charset="0"/>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E49CCE89-498E-4427-8819-2CE09905CAE7}" type="slidenum">
              <a:rPr lang="en-GB" sz="1200" smtClean="0">
                <a:solidFill>
                  <a:schemeClr val="tx1"/>
                </a:solidFill>
                <a:latin typeface="Times New Roman" pitchFamily="18" charset="0"/>
              </a:rPr>
              <a:pPr/>
              <a:t>12</a:t>
            </a:fld>
            <a:endParaRPr lang="en-GB" sz="1200" smtClean="0">
              <a:solidFill>
                <a:schemeClr val="tx1"/>
              </a:solidFill>
              <a:latin typeface="Times New Roman" pitchFamily="18" charset="0"/>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8CCA0F2B-3F62-4C11-A548-45587613B8B5}" type="slidenum">
              <a:rPr lang="en-GB" sz="1200" smtClean="0">
                <a:solidFill>
                  <a:schemeClr val="tx1"/>
                </a:solidFill>
                <a:latin typeface="Times New Roman" pitchFamily="18" charset="0"/>
              </a:rPr>
              <a:pPr/>
              <a:t>13</a:t>
            </a:fld>
            <a:endParaRPr lang="en-GB" sz="1200" smtClean="0">
              <a:solidFill>
                <a:schemeClr val="tx1"/>
              </a:solidFill>
              <a:latin typeface="Times New Roman" pitchFamily="18" charset="0"/>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fld id="{52F261B3-3187-42A7-8DF1-32448E90C946}" type="slidenum">
              <a:rPr lang="en-GB" sz="1200" smtClean="0">
                <a:solidFill>
                  <a:schemeClr val="tx1"/>
                </a:solidFill>
                <a:latin typeface="Times New Roman" pitchFamily="18" charset="0"/>
              </a:rPr>
              <a:pPr/>
              <a:t>14</a:t>
            </a:fld>
            <a:endParaRPr lang="en-GB" sz="1200" smtClean="0">
              <a:solidFill>
                <a:schemeClr val="tx1"/>
              </a:solidFill>
              <a:latin typeface="Times New Roman" pitchFamily="18"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2"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3"/>
          <p:cNvSpPr txBox="1">
            <a:spLocks noChangeArrowheads="1"/>
          </p:cNvSpPr>
          <p:nvPr userDrawn="1"/>
        </p:nvSpPr>
        <p:spPr bwMode="auto">
          <a:xfrm>
            <a:off x="7032625" y="6637338"/>
            <a:ext cx="2133600" cy="274637"/>
          </a:xfrm>
          <a:prstGeom prst="rect">
            <a:avLst/>
          </a:prstGeom>
          <a:noFill/>
          <a:ln w="9525">
            <a:noFill/>
            <a:miter lim="800000"/>
            <a:headEnd/>
            <a:tailEnd/>
          </a:ln>
          <a:effectLst/>
        </p:spPr>
        <p:txBody>
          <a:bodyPr>
            <a:spAutoFit/>
          </a:bodyPr>
          <a:lstStyle/>
          <a:p>
            <a:pPr algn="r">
              <a:spcBef>
                <a:spcPct val="0"/>
              </a:spcBef>
              <a:defRPr/>
            </a:pPr>
            <a:r>
              <a:rPr lang="en-GB" sz="1200" b="1">
                <a:solidFill>
                  <a:srgbClr val="9900CC"/>
                </a:solidFill>
                <a:latin typeface="Arial" charset="0"/>
                <a:cs typeface="Arial" charset="0"/>
              </a:rPr>
              <a:t>© Boardworks Ltd 2004</a:t>
            </a:r>
          </a:p>
        </p:txBody>
      </p:sp>
      <p:pic>
        <p:nvPicPr>
          <p:cNvPr id="4" name="Picture 24"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5" descr="right_button">
            <a:hlinkClick r:id="" action="ppaction://hlinkshowjump?jump=next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6"/>
          <p:cNvSpPr txBox="1">
            <a:spLocks noChangeArrowheads="1"/>
          </p:cNvSpPr>
          <p:nvPr userDrawn="1"/>
        </p:nvSpPr>
        <p:spPr bwMode="auto">
          <a:xfrm>
            <a:off x="0" y="6607175"/>
            <a:ext cx="666750" cy="274638"/>
          </a:xfrm>
          <a:prstGeom prst="rect">
            <a:avLst/>
          </a:prstGeom>
          <a:noFill/>
          <a:ln w="9525">
            <a:noFill/>
            <a:miter lim="800000"/>
            <a:headEnd/>
            <a:tailEnd/>
          </a:ln>
          <a:effectLst/>
        </p:spPr>
        <p:txBody>
          <a:bodyPr wrap="none">
            <a:spAutoFit/>
          </a:bodyPr>
          <a:lstStyle/>
          <a:p>
            <a:pPr>
              <a:spcBef>
                <a:spcPct val="0"/>
              </a:spcBef>
              <a:defRPr/>
            </a:pPr>
            <a:r>
              <a:rPr lang="en-GB" sz="1200" b="1">
                <a:solidFill>
                  <a:schemeClr val="bg1"/>
                </a:solidFill>
                <a:latin typeface="Arial" charset="0"/>
              </a:rPr>
              <a:t>1 of 20</a:t>
            </a:r>
            <a:endParaRPr lang="en-US" sz="1200" b="1">
              <a:solidFill>
                <a:schemeClr val="bg1"/>
              </a:solidFill>
              <a:latin typeface="Arial" charset="0"/>
            </a:endParaRPr>
          </a:p>
        </p:txBody>
      </p:sp>
      <p:pic>
        <p:nvPicPr>
          <p:cNvPr id="7" name="Picture 27"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8"/>
          <p:cNvSpPr txBox="1">
            <a:spLocks noChangeArrowheads="1"/>
          </p:cNvSpPr>
          <p:nvPr userDrawn="1"/>
        </p:nvSpPr>
        <p:spPr bwMode="auto">
          <a:xfrm>
            <a:off x="7032625" y="6637338"/>
            <a:ext cx="2133600" cy="274637"/>
          </a:xfrm>
          <a:prstGeom prst="rect">
            <a:avLst/>
          </a:prstGeom>
          <a:noFill/>
          <a:ln w="9525">
            <a:noFill/>
            <a:miter lim="800000"/>
            <a:headEnd/>
            <a:tailEnd/>
          </a:ln>
          <a:effectLst/>
        </p:spPr>
        <p:txBody>
          <a:bodyPr>
            <a:spAutoFit/>
          </a:bodyPr>
          <a:lstStyle/>
          <a:p>
            <a:pPr algn="r">
              <a:spcBef>
                <a:spcPct val="0"/>
              </a:spcBef>
              <a:defRPr/>
            </a:pPr>
            <a:r>
              <a:rPr lang="en-GB" sz="1200" b="1">
                <a:solidFill>
                  <a:srgbClr val="9900CC"/>
                </a:solidFill>
                <a:latin typeface="Arial" charset="0"/>
                <a:cs typeface="Arial" charset="0"/>
              </a:rPr>
              <a:t>© Boardworks Ltd 2005</a:t>
            </a:r>
          </a:p>
        </p:txBody>
      </p:sp>
      <p:pic>
        <p:nvPicPr>
          <p:cNvPr id="9" name="Picture 29"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0"/>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eaLnBrk="1" hangingPunct="1">
              <a:defRPr/>
            </a:pPr>
            <a:fld id="{09698C70-6318-4569-98C1-0CADE40548A8}" type="slidenum">
              <a:rPr lang="en-GB" sz="1200" b="1">
                <a:solidFill>
                  <a:schemeClr val="bg1"/>
                </a:solidFill>
                <a:latin typeface="Arial" charset="0"/>
              </a:rPr>
              <a:pPr eaLnBrk="1" hangingPunct="1">
                <a:defRPr/>
              </a:pPr>
              <a:t>‹#›</a:t>
            </a:fld>
            <a:r>
              <a:rPr lang="en-GB" sz="1200" b="1">
                <a:solidFill>
                  <a:schemeClr val="bg1"/>
                </a:solidFill>
                <a:latin typeface="Arial" charset="0"/>
              </a:rPr>
              <a:t> of 68</a:t>
            </a:r>
          </a:p>
        </p:txBody>
      </p:sp>
    </p:spTree>
    <p:extLst>
      <p:ext uri="{BB962C8B-B14F-4D97-AF65-F5344CB8AC3E}">
        <p14:creationId xmlns:p14="http://schemas.microsoft.com/office/powerpoint/2010/main" val="403005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778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756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extLst>
      <p:ext uri="{BB962C8B-B14F-4D97-AF65-F5344CB8AC3E}">
        <p14:creationId xmlns:p14="http://schemas.microsoft.com/office/powerpoint/2010/main" val="1916538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688"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344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32DDE811-7F7B-4B5D-95C1-837A7F731449}" type="slidenum">
              <a:rPr lang="en-GB"/>
              <a:pPr>
                <a:defRPr/>
              </a:pPr>
              <a:t>‹#›</a:t>
            </a:fld>
            <a:endParaRPr lang="en-GB"/>
          </a:p>
        </p:txBody>
      </p:sp>
    </p:spTree>
    <p:extLst>
      <p:ext uri="{BB962C8B-B14F-4D97-AF65-F5344CB8AC3E}">
        <p14:creationId xmlns:p14="http://schemas.microsoft.com/office/powerpoint/2010/main" val="3615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B2668FF0-38CF-431E-97D6-C68ACE11F8BE}" type="slidenum">
              <a:rPr lang="en-GB"/>
              <a:pPr>
                <a:defRPr/>
              </a:pPr>
              <a:t>‹#›</a:t>
            </a:fld>
            <a:endParaRPr lang="en-GB"/>
          </a:p>
        </p:txBody>
      </p:sp>
    </p:spTree>
    <p:extLst>
      <p:ext uri="{BB962C8B-B14F-4D97-AF65-F5344CB8AC3E}">
        <p14:creationId xmlns:p14="http://schemas.microsoft.com/office/powerpoint/2010/main" val="890309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A1D6F3F-670B-43EE-B22E-7E1867812A7E}" type="slidenum">
              <a:rPr lang="en-GB"/>
              <a:pPr>
                <a:defRPr/>
              </a:pPr>
              <a:t>‹#›</a:t>
            </a:fld>
            <a:endParaRPr lang="en-GB"/>
          </a:p>
        </p:txBody>
      </p:sp>
    </p:spTree>
    <p:extLst>
      <p:ext uri="{BB962C8B-B14F-4D97-AF65-F5344CB8AC3E}">
        <p14:creationId xmlns:p14="http://schemas.microsoft.com/office/powerpoint/2010/main" val="288372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4DFA2A62-3C5C-4B64-9240-7509FA2BD9E8}" type="slidenum">
              <a:rPr lang="en-GB"/>
              <a:pPr>
                <a:defRPr/>
              </a:pPr>
              <a:t>‹#›</a:t>
            </a:fld>
            <a:endParaRPr lang="en-GB"/>
          </a:p>
        </p:txBody>
      </p:sp>
    </p:spTree>
    <p:extLst>
      <p:ext uri="{BB962C8B-B14F-4D97-AF65-F5344CB8AC3E}">
        <p14:creationId xmlns:p14="http://schemas.microsoft.com/office/powerpoint/2010/main" val="416431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68551DAC-FAD9-448B-A827-084F1357BBF0}" type="slidenum">
              <a:rPr lang="en-GB"/>
              <a:pPr>
                <a:defRPr/>
              </a:pPr>
              <a:t>‹#›</a:t>
            </a:fld>
            <a:endParaRPr lang="en-GB"/>
          </a:p>
        </p:txBody>
      </p:sp>
    </p:spTree>
    <p:extLst>
      <p:ext uri="{BB962C8B-B14F-4D97-AF65-F5344CB8AC3E}">
        <p14:creationId xmlns:p14="http://schemas.microsoft.com/office/powerpoint/2010/main" val="3935005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6D5CBD5B-1E46-46BF-A48B-EEB7E0F352F9}" type="slidenum">
              <a:rPr lang="en-GB"/>
              <a:pPr>
                <a:defRPr/>
              </a:pPr>
              <a:t>‹#›</a:t>
            </a:fld>
            <a:endParaRPr lang="en-GB"/>
          </a:p>
        </p:txBody>
      </p:sp>
    </p:spTree>
    <p:extLst>
      <p:ext uri="{BB962C8B-B14F-4D97-AF65-F5344CB8AC3E}">
        <p14:creationId xmlns:p14="http://schemas.microsoft.com/office/powerpoint/2010/main" val="352384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615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103F00F9-5A9C-44D2-955F-608BA4A0160C}" type="slidenum">
              <a:rPr lang="en-GB"/>
              <a:pPr>
                <a:defRPr/>
              </a:pPr>
              <a:t>‹#›</a:t>
            </a:fld>
            <a:endParaRPr lang="en-GB"/>
          </a:p>
        </p:txBody>
      </p:sp>
    </p:spTree>
    <p:extLst>
      <p:ext uri="{BB962C8B-B14F-4D97-AF65-F5344CB8AC3E}">
        <p14:creationId xmlns:p14="http://schemas.microsoft.com/office/powerpoint/2010/main" val="2423461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07A68914-6547-4318-8D41-97E6BEDAEB49}" type="slidenum">
              <a:rPr lang="en-GB"/>
              <a:pPr>
                <a:defRPr/>
              </a:pPr>
              <a:t>‹#›</a:t>
            </a:fld>
            <a:endParaRPr lang="en-GB"/>
          </a:p>
        </p:txBody>
      </p:sp>
    </p:spTree>
    <p:extLst>
      <p:ext uri="{BB962C8B-B14F-4D97-AF65-F5344CB8AC3E}">
        <p14:creationId xmlns:p14="http://schemas.microsoft.com/office/powerpoint/2010/main" val="3117453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B21097A9-85FD-4850-BF7B-78BA964A72BB}" type="slidenum">
              <a:rPr lang="en-GB"/>
              <a:pPr>
                <a:defRPr/>
              </a:pPr>
              <a:t>‹#›</a:t>
            </a:fld>
            <a:endParaRPr lang="en-GB"/>
          </a:p>
        </p:txBody>
      </p:sp>
    </p:spTree>
    <p:extLst>
      <p:ext uri="{BB962C8B-B14F-4D97-AF65-F5344CB8AC3E}">
        <p14:creationId xmlns:p14="http://schemas.microsoft.com/office/powerpoint/2010/main" val="4054596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A944CE3E-8C2B-45BF-9384-CAAABAA1FFD3}" type="slidenum">
              <a:rPr lang="en-GB"/>
              <a:pPr>
                <a:defRPr/>
              </a:pPr>
              <a:t>‹#›</a:t>
            </a:fld>
            <a:endParaRPr lang="en-GB"/>
          </a:p>
        </p:txBody>
      </p:sp>
    </p:spTree>
    <p:extLst>
      <p:ext uri="{BB962C8B-B14F-4D97-AF65-F5344CB8AC3E}">
        <p14:creationId xmlns:p14="http://schemas.microsoft.com/office/powerpoint/2010/main" val="2784616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6CF7A432-260D-4315-AFD0-949BA5164315}" type="slidenum">
              <a:rPr lang="en-GB"/>
              <a:pPr>
                <a:defRPr/>
              </a:pPr>
              <a:t>‹#›</a:t>
            </a:fld>
            <a:endParaRPr lang="en-GB"/>
          </a:p>
        </p:txBody>
      </p:sp>
    </p:spTree>
    <p:extLst>
      <p:ext uri="{BB962C8B-B14F-4D97-AF65-F5344CB8AC3E}">
        <p14:creationId xmlns:p14="http://schemas.microsoft.com/office/powerpoint/2010/main" val="5677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127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710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81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118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82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805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19" descr="underlin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 name="Text Box 20"/>
          <p:cNvSpPr txBox="1">
            <a:spLocks noChangeArrowheads="1"/>
          </p:cNvSpPr>
          <p:nvPr userDrawn="1"/>
        </p:nvSpPr>
        <p:spPr bwMode="auto">
          <a:xfrm>
            <a:off x="7032625" y="6637338"/>
            <a:ext cx="2133600" cy="274637"/>
          </a:xfrm>
          <a:prstGeom prst="rect">
            <a:avLst/>
          </a:prstGeom>
          <a:noFill/>
          <a:ln w="9525">
            <a:noFill/>
            <a:miter lim="800000"/>
            <a:headEnd/>
            <a:tailEnd/>
          </a:ln>
          <a:effectLst/>
        </p:spPr>
        <p:txBody>
          <a:bodyPr>
            <a:spAutoFit/>
          </a:bodyPr>
          <a:lstStyle/>
          <a:p>
            <a:pPr algn="r">
              <a:spcBef>
                <a:spcPct val="0"/>
              </a:spcBef>
              <a:defRPr/>
            </a:pPr>
            <a:r>
              <a:rPr lang="en-GB" sz="1200" b="1">
                <a:solidFill>
                  <a:srgbClr val="9900CC"/>
                </a:solidFill>
                <a:latin typeface="Arial" charset="0"/>
                <a:cs typeface="Arial" charset="0"/>
              </a:rPr>
              <a:t>© Boardworks Ltd 2004</a:t>
            </a:r>
          </a:p>
        </p:txBody>
      </p:sp>
      <p:pic>
        <p:nvPicPr>
          <p:cNvPr id="8196" name="Picture 21" descr="swish"/>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2" descr="boardworks_logo"/>
          <p:cNvPicPr>
            <a:picLocks noChangeAspect="1" noChangeArrowheads="1"/>
          </p:cNvPicPr>
          <p:nvPr userDrawn="1"/>
        </p:nvPicPr>
        <p:blipFill>
          <a:blip r:embed="rId17">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3" descr="right_button">
            <a:hlinkClick r:id="" action="ppaction://hlinkshowjump?jump=nextslide"/>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4" descr="left_button"/>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9" name="Text Box 25"/>
          <p:cNvSpPr txBox="1">
            <a:spLocks noChangeArrowheads="1"/>
          </p:cNvSpPr>
          <p:nvPr userDrawn="1"/>
        </p:nvSpPr>
        <p:spPr bwMode="auto">
          <a:xfrm>
            <a:off x="0" y="6610350"/>
            <a:ext cx="666750" cy="274638"/>
          </a:xfrm>
          <a:prstGeom prst="rect">
            <a:avLst/>
          </a:prstGeom>
          <a:noFill/>
          <a:ln w="9525">
            <a:noFill/>
            <a:miter lim="800000"/>
            <a:headEnd/>
            <a:tailEnd/>
          </a:ln>
          <a:effectLst/>
        </p:spPr>
        <p:txBody>
          <a:bodyPr wrap="none">
            <a:spAutoFit/>
          </a:bodyPr>
          <a:lstStyle/>
          <a:p>
            <a:pPr>
              <a:spcBef>
                <a:spcPct val="0"/>
              </a:spcBef>
              <a:defRPr/>
            </a:pPr>
            <a:r>
              <a:rPr lang="en-GB" sz="1200" b="1">
                <a:solidFill>
                  <a:schemeClr val="bg1"/>
                </a:solidFill>
                <a:latin typeface="Arial" charset="0"/>
              </a:rPr>
              <a:t>1 of 20</a:t>
            </a:r>
            <a:endParaRPr lang="en-US" sz="1200" b="1">
              <a:solidFill>
                <a:schemeClr val="bg1"/>
              </a:solidFill>
              <a:latin typeface="Arial" charset="0"/>
            </a:endParaRPr>
          </a:p>
        </p:txBody>
      </p:sp>
      <p:pic>
        <p:nvPicPr>
          <p:cNvPr id="8201" name="Picture 26" descr="underlin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Text Box 27"/>
          <p:cNvSpPr txBox="1">
            <a:spLocks noChangeArrowheads="1"/>
          </p:cNvSpPr>
          <p:nvPr userDrawn="1"/>
        </p:nvSpPr>
        <p:spPr bwMode="auto">
          <a:xfrm>
            <a:off x="7032625" y="6637338"/>
            <a:ext cx="2133600" cy="274637"/>
          </a:xfrm>
          <a:prstGeom prst="rect">
            <a:avLst/>
          </a:prstGeom>
          <a:noFill/>
          <a:ln w="9525">
            <a:noFill/>
            <a:miter lim="800000"/>
            <a:headEnd/>
            <a:tailEnd/>
          </a:ln>
          <a:effectLst/>
        </p:spPr>
        <p:txBody>
          <a:bodyPr>
            <a:spAutoFit/>
          </a:bodyPr>
          <a:lstStyle/>
          <a:p>
            <a:pPr algn="r">
              <a:spcBef>
                <a:spcPct val="0"/>
              </a:spcBef>
              <a:defRPr/>
            </a:pPr>
            <a:r>
              <a:rPr lang="en-GB" sz="1200" b="1">
                <a:solidFill>
                  <a:srgbClr val="9900CC"/>
                </a:solidFill>
                <a:latin typeface="Arial" charset="0"/>
                <a:cs typeface="Arial" charset="0"/>
              </a:rPr>
              <a:t>© Boardworks Ltd 2005</a:t>
            </a:r>
          </a:p>
        </p:txBody>
      </p:sp>
      <p:pic>
        <p:nvPicPr>
          <p:cNvPr id="8203" name="Picture 28" descr="swish"/>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49275"/>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9" descr="boardworks_logo"/>
          <p:cNvPicPr>
            <a:picLocks noChangeAspect="1" noChangeArrowheads="1"/>
          </p:cNvPicPr>
          <p:nvPr userDrawn="1"/>
        </p:nvPicPr>
        <p:blipFill>
          <a:blip r:embed="rId17">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30" descr="left_button">
            <a:hlinkClick r:id="" action="ppaction://hlinkshowjump?jump=previousslide"/>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31"/>
          <p:cNvSpPr>
            <a:spLocks noGrp="1" noChangeArrowheads="1"/>
          </p:cNvSpPr>
          <p:nvPr>
            <p:ph type="title"/>
          </p:nvPr>
        </p:nvSpPr>
        <p:spPr bwMode="auto">
          <a:xfrm>
            <a:off x="0" y="0"/>
            <a:ext cx="6516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       Click to edit Master title style</a:t>
            </a:r>
          </a:p>
        </p:txBody>
      </p:sp>
      <p:sp>
        <p:nvSpPr>
          <p:cNvPr id="1056" name="Text Box 32"/>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eaLnBrk="1" hangingPunct="1">
              <a:defRPr/>
            </a:pPr>
            <a:fld id="{5B9E2CA1-1909-4AF8-8E71-06C2B5C58258}" type="slidenum">
              <a:rPr lang="en-GB" sz="1200" b="1">
                <a:solidFill>
                  <a:schemeClr val="bg1"/>
                </a:solidFill>
                <a:latin typeface="Arial" charset="0"/>
              </a:rPr>
              <a:pPr eaLnBrk="1" hangingPunct="1">
                <a:defRPr/>
              </a:pPr>
              <a:t>‹#›</a:t>
            </a:fld>
            <a:r>
              <a:rPr lang="en-GB" sz="1200" b="1">
                <a:solidFill>
                  <a:schemeClr val="bg1"/>
                </a:solidFill>
                <a:latin typeface="Arial" charset="0"/>
              </a:rPr>
              <a:t> of 68</a:t>
            </a:r>
          </a:p>
        </p:txBody>
      </p:sp>
      <p:grpSp>
        <p:nvGrpSpPr>
          <p:cNvPr id="8208" name="Group 39"/>
          <p:cNvGrpSpPr>
            <a:grpSpLocks/>
          </p:cNvGrpSpPr>
          <p:nvPr userDrawn="1"/>
        </p:nvGrpSpPr>
        <p:grpSpPr bwMode="auto">
          <a:xfrm>
            <a:off x="239713" y="82550"/>
            <a:ext cx="360362" cy="360363"/>
            <a:chOff x="90" y="187"/>
            <a:chExt cx="3514" cy="3514"/>
          </a:xfrm>
        </p:grpSpPr>
        <p:sp>
          <p:nvSpPr>
            <p:cNvPr id="1064" name="Oval 40"/>
            <p:cNvSpPr>
              <a:spLocks noChangeAspect="1" noChangeArrowheads="1"/>
            </p:cNvSpPr>
            <p:nvPr/>
          </p:nvSpPr>
          <p:spPr bwMode="auto">
            <a:xfrm>
              <a:off x="90" y="187"/>
              <a:ext cx="3514" cy="3514"/>
            </a:xfrm>
            <a:prstGeom prst="ellipse">
              <a:avLst/>
            </a:prstGeom>
            <a:solidFill>
              <a:srgbClr val="010066"/>
            </a:solidFill>
            <a:ln w="9525">
              <a:noFill/>
              <a:round/>
              <a:headEnd/>
              <a:tailEnd/>
            </a:ln>
            <a:effectLst/>
          </p:spPr>
          <p:txBody>
            <a:bodyPr wrap="none" anchor="ctr"/>
            <a:lstStyle/>
            <a:p>
              <a:pPr>
                <a:defRPr/>
              </a:pPr>
              <a:endParaRPr lang="en-US">
                <a:latin typeface="Arial" charset="0"/>
              </a:endParaRPr>
            </a:p>
          </p:txBody>
        </p:sp>
        <p:sp>
          <p:nvSpPr>
            <p:cNvPr id="1065" name="Oval 41"/>
            <p:cNvSpPr>
              <a:spLocks noChangeArrowheads="1"/>
            </p:cNvSpPr>
            <p:nvPr/>
          </p:nvSpPr>
          <p:spPr bwMode="auto">
            <a:xfrm>
              <a:off x="260" y="357"/>
              <a:ext cx="3173" cy="3173"/>
            </a:xfrm>
            <a:prstGeom prst="ellipse">
              <a:avLst/>
            </a:prstGeom>
            <a:solidFill>
              <a:srgbClr val="FF6600"/>
            </a:solidFill>
            <a:ln w="9525">
              <a:noFill/>
              <a:round/>
              <a:headEnd/>
              <a:tailEnd/>
            </a:ln>
            <a:effectLst/>
          </p:spPr>
          <p:txBody>
            <a:bodyPr wrap="none" anchor="ctr"/>
            <a:lstStyle/>
            <a:p>
              <a:pPr>
                <a:defRPr/>
              </a:pPr>
              <a:endParaRPr lang="en-US">
                <a:latin typeface="Arial" charset="0"/>
              </a:endParaRPr>
            </a:p>
          </p:txBody>
        </p:sp>
        <p:pic>
          <p:nvPicPr>
            <p:cNvPr id="8211" name="Picture 42" descr="C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1" y="527"/>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eaLnBrk="0" fontAlgn="base" hangingPunct="0">
        <a:spcBef>
          <a:spcPct val="0"/>
        </a:spcBef>
        <a:spcAft>
          <a:spcPct val="0"/>
        </a:spcAft>
        <a:defRPr sz="2800" b="1">
          <a:solidFill>
            <a:srgbClr val="FF6600"/>
          </a:solidFill>
          <a:latin typeface="Arial" charset="0"/>
        </a:defRPr>
      </a:lvl6pPr>
      <a:lvl7pPr marL="914400" algn="l" rtl="0" eaLnBrk="0" fontAlgn="base" hangingPunct="0">
        <a:spcBef>
          <a:spcPct val="0"/>
        </a:spcBef>
        <a:spcAft>
          <a:spcPct val="0"/>
        </a:spcAft>
        <a:defRPr sz="2800" b="1">
          <a:solidFill>
            <a:srgbClr val="FF6600"/>
          </a:solidFill>
          <a:latin typeface="Arial" charset="0"/>
        </a:defRPr>
      </a:lvl7pPr>
      <a:lvl8pPr marL="1371600" algn="l" rtl="0" eaLnBrk="0" fontAlgn="base" hangingPunct="0">
        <a:spcBef>
          <a:spcPct val="0"/>
        </a:spcBef>
        <a:spcAft>
          <a:spcPct val="0"/>
        </a:spcAft>
        <a:defRPr sz="2800" b="1">
          <a:solidFill>
            <a:srgbClr val="FF6600"/>
          </a:solidFill>
          <a:latin typeface="Arial" charset="0"/>
        </a:defRPr>
      </a:lvl8pPr>
      <a:lvl9pPr marL="1828800" algn="l" rtl="0" eaLnBrk="0" fontAlgn="base" hangingPunct="0">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6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Times New Roman" pitchFamily="18" charset="0"/>
              </a:defRPr>
            </a:lvl1pPr>
          </a:lstStyle>
          <a:p>
            <a:pPr>
              <a:defRPr/>
            </a:pPr>
            <a:endParaRPr lang="en-GB"/>
          </a:p>
        </p:txBody>
      </p:sp>
      <p:sp>
        <p:nvSpPr>
          <p:cNvPr id="326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latin typeface="Times New Roman" pitchFamily="18" charset="0"/>
              </a:defRPr>
            </a:lvl1pPr>
          </a:lstStyle>
          <a:p>
            <a:pPr>
              <a:defRPr/>
            </a:pPr>
            <a:endParaRPr lang="en-GB"/>
          </a:p>
        </p:txBody>
      </p:sp>
      <p:sp>
        <p:nvSpPr>
          <p:cNvPr id="326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Times New Roman" pitchFamily="18" charset="0"/>
              </a:defRPr>
            </a:lvl1pPr>
          </a:lstStyle>
          <a:p>
            <a:pPr>
              <a:defRPr/>
            </a:pPr>
            <a:fld id="{70BC82C9-87B1-4386-B062-BB534BF7F11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3.vml"/><Relationship Id="rId5" Type="http://schemas.openxmlformats.org/officeDocument/2006/relationships/image" Target="../media/image23.png"/><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3.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4.xml"/><Relationship Id="rId1" Type="http://schemas.openxmlformats.org/officeDocument/2006/relationships/vmlDrawing" Target="../drawings/vmlDrawing5.vml"/><Relationship Id="rId5" Type="http://schemas.openxmlformats.org/officeDocument/2006/relationships/image" Target="../media/image31.png"/><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6.vml"/><Relationship Id="rId5" Type="http://schemas.openxmlformats.org/officeDocument/2006/relationships/image" Target="../media/image33.png"/><Relationship Id="rId4"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7.v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818" name="Group 24"/>
          <p:cNvGrpSpPr>
            <a:grpSpLocks/>
          </p:cNvGrpSpPr>
          <p:nvPr/>
        </p:nvGrpSpPr>
        <p:grpSpPr bwMode="auto">
          <a:xfrm>
            <a:off x="107950" y="773113"/>
            <a:ext cx="5578475" cy="5578475"/>
            <a:chOff x="90" y="187"/>
            <a:chExt cx="3514" cy="3514"/>
          </a:xfrm>
        </p:grpSpPr>
        <p:sp>
          <p:nvSpPr>
            <p:cNvPr id="34828" name="Oval 25"/>
            <p:cNvSpPr>
              <a:spLocks noChangeAspect="1" noChangeArrowheads="1"/>
            </p:cNvSpPr>
            <p:nvPr/>
          </p:nvSpPr>
          <p:spPr bwMode="auto">
            <a:xfrm>
              <a:off x="90" y="187"/>
              <a:ext cx="3514" cy="3514"/>
            </a:xfrm>
            <a:prstGeom prst="ellipse">
              <a:avLst/>
            </a:prstGeom>
            <a:solidFill>
              <a:srgbClr val="01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29" name="Oval 26"/>
            <p:cNvSpPr>
              <a:spLocks noChangeArrowheads="1"/>
            </p:cNvSpPr>
            <p:nvPr/>
          </p:nvSpPr>
          <p:spPr bwMode="auto">
            <a:xfrm>
              <a:off x="261" y="357"/>
              <a:ext cx="3174" cy="3174"/>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34830" name="Picture 27"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527"/>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7819" name="AutoShape 11"/>
          <p:cNvSpPr>
            <a:spLocks noGrp="1" noChangeArrowheads="1"/>
          </p:cNvSpPr>
          <p:nvPr>
            <p:ph type="subTitle" idx="4294967295"/>
          </p:nvPr>
        </p:nvSpPr>
        <p:spPr bwMode="auto">
          <a:xfrm>
            <a:off x="935038" y="0"/>
            <a:ext cx="4464050" cy="1008063"/>
          </a:xfrm>
          <a:prstGeom prst="roundRect">
            <a:avLst>
              <a:gd name="adj" fmla="val 43579"/>
            </a:avLst>
          </a:prstGeom>
          <a:solidFill>
            <a:srgbClr val="010066"/>
          </a:solidFill>
          <a:ln w="63500">
            <a:solidFill>
              <a:srgbClr val="9900CC"/>
            </a:solidFill>
            <a:round/>
            <a:headEnd/>
            <a:tailEnd/>
          </a:ln>
        </p:spPr>
        <p:txBody>
          <a:bodyPr lIns="0" tIns="0" rIns="0" bIns="0" anchor="ctr"/>
          <a:lstStyle/>
          <a:p>
            <a:pPr marL="0" indent="0" algn="ctr">
              <a:lnSpc>
                <a:spcPct val="90000"/>
              </a:lnSpc>
              <a:spcBef>
                <a:spcPct val="0"/>
              </a:spcBef>
              <a:buFontTx/>
              <a:buNone/>
            </a:pPr>
            <a:r>
              <a:rPr lang="en-GB" sz="3400" b="1" smtClean="0">
                <a:solidFill>
                  <a:schemeClr val="bg1"/>
                </a:solidFill>
                <a:latin typeface="Arial" pitchFamily="34" charset="0"/>
              </a:rPr>
              <a:t>Ionic Bonding</a:t>
            </a:r>
          </a:p>
        </p:txBody>
      </p:sp>
      <p:grpSp>
        <p:nvGrpSpPr>
          <p:cNvPr id="34820" name="Group 28"/>
          <p:cNvGrpSpPr>
            <a:grpSpLocks/>
          </p:cNvGrpSpPr>
          <p:nvPr/>
        </p:nvGrpSpPr>
        <p:grpSpPr bwMode="auto">
          <a:xfrm>
            <a:off x="5135563" y="466725"/>
            <a:ext cx="2266950" cy="2266950"/>
            <a:chOff x="158" y="437"/>
            <a:chExt cx="1428" cy="1428"/>
          </a:xfrm>
        </p:grpSpPr>
        <p:sp>
          <p:nvSpPr>
            <p:cNvPr id="34825" name="Oval 29"/>
            <p:cNvSpPr>
              <a:spLocks noChangeAspect="1" noChangeArrowheads="1"/>
            </p:cNvSpPr>
            <p:nvPr/>
          </p:nvSpPr>
          <p:spPr bwMode="auto">
            <a:xfrm>
              <a:off x="158" y="437"/>
              <a:ext cx="1428" cy="1428"/>
            </a:xfrm>
            <a:prstGeom prst="ellipse">
              <a:avLst/>
            </a:prstGeom>
            <a:solidFill>
              <a:srgbClr val="01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26" name="Oval 30"/>
            <p:cNvSpPr>
              <a:spLocks noChangeAspect="1" noChangeArrowheads="1"/>
            </p:cNvSpPr>
            <p:nvPr/>
          </p:nvSpPr>
          <p:spPr bwMode="auto">
            <a:xfrm>
              <a:off x="260" y="539"/>
              <a:ext cx="1224" cy="1224"/>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34827" name="Picture 31" descr="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 y="618"/>
              <a:ext cx="1065" cy="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1" name="Group 32"/>
          <p:cNvGrpSpPr>
            <a:grpSpLocks/>
          </p:cNvGrpSpPr>
          <p:nvPr/>
        </p:nvGrpSpPr>
        <p:grpSpPr bwMode="auto">
          <a:xfrm>
            <a:off x="5508625" y="2571750"/>
            <a:ext cx="2266950" cy="2266950"/>
            <a:chOff x="1519" y="1934"/>
            <a:chExt cx="1428" cy="1428"/>
          </a:xfrm>
        </p:grpSpPr>
        <p:sp>
          <p:nvSpPr>
            <p:cNvPr id="34822" name="Oval 33"/>
            <p:cNvSpPr>
              <a:spLocks noChangeAspect="1" noChangeArrowheads="1"/>
            </p:cNvSpPr>
            <p:nvPr/>
          </p:nvSpPr>
          <p:spPr bwMode="auto">
            <a:xfrm>
              <a:off x="1519" y="1934"/>
              <a:ext cx="1428" cy="1428"/>
            </a:xfrm>
            <a:prstGeom prst="ellipse">
              <a:avLst/>
            </a:prstGeom>
            <a:solidFill>
              <a:srgbClr val="01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823" name="Oval 34"/>
            <p:cNvSpPr>
              <a:spLocks noChangeAspect="1" noChangeArrowheads="1"/>
            </p:cNvSpPr>
            <p:nvPr/>
          </p:nvSpPr>
          <p:spPr bwMode="auto">
            <a:xfrm>
              <a:off x="1621" y="2036"/>
              <a:ext cx="1224" cy="1224"/>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34824" name="Picture 35" descr="C1_2_9_lattice2_N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8" y="2210"/>
              <a:ext cx="949"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47819">
                                            <p:txEl>
                                              <p:pRg st="0" end="0"/>
                                            </p:txEl>
                                          </p:spTgt>
                                        </p:tgtEl>
                                        <p:attrNameLst>
                                          <p:attrName>style.visibility</p:attrName>
                                        </p:attrNameLst>
                                      </p:cBhvr>
                                      <p:to>
                                        <p:strVal val="visible"/>
                                      </p:to>
                                    </p:set>
                                    <p:animEffect transition="in" filter="fade">
                                      <p:cBhvr>
                                        <p:cTn id="7" dur="1000"/>
                                        <p:tgtEl>
                                          <p:spTgt spid="247819">
                                            <p:txEl>
                                              <p:pRg st="0" end="0"/>
                                            </p:txEl>
                                          </p:spTgt>
                                        </p:tgtEl>
                                      </p:cBhvr>
                                    </p:animEffect>
                                    <p:anim calcmode="lin" valueType="num">
                                      <p:cBhvr>
                                        <p:cTn id="8" dur="1000" fill="hold"/>
                                        <p:tgtEl>
                                          <p:spTgt spid="24781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4781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781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AutoShape 43"/>
          <p:cNvSpPr>
            <a:spLocks noChangeArrowheads="1"/>
          </p:cNvSpPr>
          <p:nvPr/>
        </p:nvSpPr>
        <p:spPr bwMode="auto">
          <a:xfrm>
            <a:off x="2998788" y="350838"/>
            <a:ext cx="2751137" cy="681037"/>
          </a:xfrm>
          <a:prstGeom prst="roundRect">
            <a:avLst>
              <a:gd name="adj" fmla="val 43579"/>
            </a:avLst>
          </a:prstGeom>
          <a:solidFill>
            <a:srgbClr val="FF6600"/>
          </a:solidFill>
          <a:ln w="38100">
            <a:solidFill>
              <a:srgbClr val="9900CC"/>
            </a:solidFill>
            <a:round/>
            <a:headEnd/>
            <a:tailEnd/>
          </a:ln>
        </p:spPr>
        <p:txBody>
          <a:bodyPr/>
          <a:lstStyle/>
          <a:p>
            <a:pPr marL="342900" indent="-342900">
              <a:lnSpc>
                <a:spcPct val="90000"/>
              </a:lnSpc>
              <a:spcBef>
                <a:spcPct val="0"/>
              </a:spcBef>
            </a:pPr>
            <a:r>
              <a:rPr lang="en-GB" sz="3200" b="1">
                <a:solidFill>
                  <a:schemeClr val="bg1"/>
                </a:solidFill>
              </a:rPr>
              <a:t>Making 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GB" smtClean="0"/>
              <a:t>      From atoms to ions</a:t>
            </a:r>
          </a:p>
        </p:txBody>
      </p:sp>
      <p:sp>
        <p:nvSpPr>
          <p:cNvPr id="43011" name="Rectangle 7"/>
          <p:cNvSpPr>
            <a:spLocks noChangeArrowheads="1"/>
          </p:cNvSpPr>
          <p:nvPr/>
        </p:nvSpPr>
        <p:spPr bwMode="auto">
          <a:xfrm>
            <a:off x="568325" y="701675"/>
            <a:ext cx="839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0"/>
              </a:spcBef>
            </a:pPr>
            <a:r>
              <a:rPr lang="en-GB"/>
              <a:t>How can reactive metal atoms become stable positive ions?</a:t>
            </a:r>
          </a:p>
        </p:txBody>
      </p:sp>
      <p:sp>
        <p:nvSpPr>
          <p:cNvPr id="153608" name="Oval 8"/>
          <p:cNvSpPr>
            <a:spLocks noChangeAspect="1" noChangeArrowheads="1"/>
          </p:cNvSpPr>
          <p:nvPr/>
        </p:nvSpPr>
        <p:spPr bwMode="auto">
          <a:xfrm>
            <a:off x="241300" y="809625"/>
            <a:ext cx="27146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pic>
        <p:nvPicPr>
          <p:cNvPr id="43013" name="Picture 13"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1227138"/>
            <a:ext cx="8428038"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59"/>
          <p:cNvSpPr>
            <a:spLocks noGrp="1" noChangeArrowheads="1"/>
          </p:cNvSpPr>
          <p:nvPr>
            <p:ph type="title"/>
          </p:nvPr>
        </p:nvSpPr>
        <p:spPr/>
        <p:txBody>
          <a:bodyPr/>
          <a:lstStyle/>
          <a:p>
            <a:r>
              <a:rPr lang="en-GB" smtClean="0"/>
              <a:t>      Atoms and electron changes</a:t>
            </a:r>
          </a:p>
        </p:txBody>
      </p:sp>
      <p:sp>
        <p:nvSpPr>
          <p:cNvPr id="44035" name="Rectangle 60"/>
          <p:cNvSpPr>
            <a:spLocks noChangeArrowheads="1"/>
          </p:cNvSpPr>
          <p:nvPr/>
        </p:nvSpPr>
        <p:spPr bwMode="auto">
          <a:xfrm>
            <a:off x="568325" y="70167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Atoms can obtain completely full outer electron shells by either gaining or losing electrons when they react with other atoms. When this happens, atoms become </a:t>
            </a:r>
            <a:r>
              <a:rPr lang="en-GB" b="1">
                <a:solidFill>
                  <a:srgbClr val="FF6600"/>
                </a:solidFill>
              </a:rPr>
              <a:t>ions</a:t>
            </a:r>
            <a:r>
              <a:rPr lang="en-GB"/>
              <a:t>.</a:t>
            </a:r>
          </a:p>
        </p:txBody>
      </p:sp>
      <p:sp>
        <p:nvSpPr>
          <p:cNvPr id="115773" name="Oval 61"/>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15781" name="Rectangle 69"/>
          <p:cNvSpPr>
            <a:spLocks noChangeArrowheads="1"/>
          </p:cNvSpPr>
          <p:nvPr/>
        </p:nvSpPr>
        <p:spPr bwMode="auto">
          <a:xfrm>
            <a:off x="568325" y="2076450"/>
            <a:ext cx="8151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Unlike atoms, ions have an electrical charge because they contain an unequal number of protons and electrons.</a:t>
            </a:r>
          </a:p>
        </p:txBody>
      </p:sp>
      <p:grpSp>
        <p:nvGrpSpPr>
          <p:cNvPr id="2" name="Group 79"/>
          <p:cNvGrpSpPr>
            <a:grpSpLocks/>
          </p:cNvGrpSpPr>
          <p:nvPr/>
        </p:nvGrpSpPr>
        <p:grpSpPr bwMode="auto">
          <a:xfrm>
            <a:off x="1336675" y="3068638"/>
            <a:ext cx="6470650" cy="1343025"/>
            <a:chOff x="666" y="1933"/>
            <a:chExt cx="4076" cy="846"/>
          </a:xfrm>
        </p:grpSpPr>
        <p:sp>
          <p:nvSpPr>
            <p:cNvPr id="44042" name="Rectangle 70"/>
            <p:cNvSpPr>
              <a:spLocks noChangeArrowheads="1"/>
            </p:cNvSpPr>
            <p:nvPr/>
          </p:nvSpPr>
          <p:spPr bwMode="auto">
            <a:xfrm>
              <a:off x="681" y="1982"/>
              <a:ext cx="399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1" hangingPunct="1">
                <a:spcBef>
                  <a:spcPct val="0"/>
                </a:spcBef>
              </a:pPr>
              <a:r>
                <a:rPr lang="en-GB"/>
                <a:t>Atoms that </a:t>
              </a:r>
              <a:r>
                <a:rPr lang="en-GB" b="1"/>
                <a:t>lose</a:t>
              </a:r>
              <a:r>
                <a:rPr lang="en-GB"/>
                <a:t> electrons have more protons than electrons and so have a positive charge. They are called </a:t>
              </a:r>
              <a:r>
                <a:rPr lang="en-GB" b="1">
                  <a:solidFill>
                    <a:srgbClr val="FF6600"/>
                  </a:solidFill>
                </a:rPr>
                <a:t>positive ions</a:t>
              </a:r>
              <a:r>
                <a:rPr lang="en-GB"/>
                <a:t> or </a:t>
              </a:r>
              <a:r>
                <a:rPr lang="en-GB" b="1">
                  <a:solidFill>
                    <a:srgbClr val="FF3300"/>
                  </a:solidFill>
                </a:rPr>
                <a:t>cations</a:t>
              </a:r>
              <a:r>
                <a:rPr lang="en-GB"/>
                <a:t>.</a:t>
              </a:r>
            </a:p>
          </p:txBody>
        </p:sp>
        <p:sp>
          <p:nvSpPr>
            <p:cNvPr id="44043" name="AutoShape 72"/>
            <p:cNvSpPr>
              <a:spLocks noChangeArrowheads="1"/>
            </p:cNvSpPr>
            <p:nvPr/>
          </p:nvSpPr>
          <p:spPr bwMode="auto">
            <a:xfrm>
              <a:off x="666" y="1933"/>
              <a:ext cx="4076" cy="846"/>
            </a:xfrm>
            <a:prstGeom prst="roundRect">
              <a:avLst>
                <a:gd name="adj" fmla="val 7583"/>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 name="Group 80"/>
          <p:cNvGrpSpPr>
            <a:grpSpLocks/>
          </p:cNvGrpSpPr>
          <p:nvPr/>
        </p:nvGrpSpPr>
        <p:grpSpPr bwMode="auto">
          <a:xfrm>
            <a:off x="1296988" y="4779963"/>
            <a:ext cx="6548437" cy="1343025"/>
            <a:chOff x="817" y="3011"/>
            <a:chExt cx="4125" cy="846"/>
          </a:xfrm>
        </p:grpSpPr>
        <p:sp>
          <p:nvSpPr>
            <p:cNvPr id="44040" name="Rectangle 71"/>
            <p:cNvSpPr>
              <a:spLocks noChangeArrowheads="1"/>
            </p:cNvSpPr>
            <p:nvPr/>
          </p:nvSpPr>
          <p:spPr bwMode="auto">
            <a:xfrm>
              <a:off x="817" y="3060"/>
              <a:ext cx="412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1" hangingPunct="1">
                <a:spcBef>
                  <a:spcPct val="0"/>
                </a:spcBef>
              </a:pPr>
              <a:r>
                <a:rPr lang="en-GB"/>
                <a:t>Atoms that </a:t>
              </a:r>
              <a:r>
                <a:rPr lang="en-GB" b="1"/>
                <a:t>gain</a:t>
              </a:r>
              <a:r>
                <a:rPr lang="en-GB"/>
                <a:t> electrons have more electrons than protons and so have a negative charge. They are called </a:t>
              </a:r>
              <a:r>
                <a:rPr lang="en-GB" b="1">
                  <a:solidFill>
                    <a:srgbClr val="FF6600"/>
                  </a:solidFill>
                </a:rPr>
                <a:t>negative ions</a:t>
              </a:r>
              <a:r>
                <a:rPr lang="en-GB"/>
                <a:t> or </a:t>
              </a:r>
              <a:r>
                <a:rPr lang="en-GB" b="1">
                  <a:solidFill>
                    <a:srgbClr val="013366"/>
                  </a:solidFill>
                </a:rPr>
                <a:t>anions</a:t>
              </a:r>
              <a:r>
                <a:rPr lang="en-GB"/>
                <a:t>.</a:t>
              </a:r>
            </a:p>
          </p:txBody>
        </p:sp>
        <p:sp>
          <p:nvSpPr>
            <p:cNvPr id="44041" name="AutoShape 75"/>
            <p:cNvSpPr>
              <a:spLocks noChangeArrowheads="1"/>
            </p:cNvSpPr>
            <p:nvPr/>
          </p:nvSpPr>
          <p:spPr bwMode="auto">
            <a:xfrm>
              <a:off x="825" y="3011"/>
              <a:ext cx="4109" cy="846"/>
            </a:xfrm>
            <a:prstGeom prst="roundRect">
              <a:avLst>
                <a:gd name="adj" fmla="val 7583"/>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81"/>
                                        </p:tgtEl>
                                        <p:attrNameLst>
                                          <p:attrName>style.visibility</p:attrName>
                                        </p:attrNameLst>
                                      </p:cBhvr>
                                      <p:to>
                                        <p:strVal val="visible"/>
                                      </p:to>
                                    </p:set>
                                    <p:animEffect transition="in" filter="dissolve">
                                      <p:cBhvr>
                                        <p:cTn id="7" dur="500"/>
                                        <p:tgtEl>
                                          <p:spTgt spid="11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8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smtClean="0"/>
              <a:t>      Charges on ions</a:t>
            </a:r>
          </a:p>
        </p:txBody>
      </p:sp>
      <p:sp>
        <p:nvSpPr>
          <p:cNvPr id="270339" name="Oval 3"/>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45060" name="Rectangle 4"/>
          <p:cNvSpPr>
            <a:spLocks noChangeArrowheads="1"/>
          </p:cNvSpPr>
          <p:nvPr/>
        </p:nvSpPr>
        <p:spPr bwMode="auto">
          <a:xfrm>
            <a:off x="568325" y="7016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When atoms form ions they obtain an outer electron shell that is either completely full or completely empty.</a:t>
            </a:r>
          </a:p>
        </p:txBody>
      </p:sp>
      <p:sp>
        <p:nvSpPr>
          <p:cNvPr id="270343" name="Rectangle 7"/>
          <p:cNvSpPr>
            <a:spLocks noChangeArrowheads="1"/>
          </p:cNvSpPr>
          <p:nvPr/>
        </p:nvSpPr>
        <p:spPr bwMode="auto">
          <a:xfrm>
            <a:off x="568325" y="1720850"/>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358775" indent="-358775">
              <a:spcBef>
                <a:spcPct val="0"/>
              </a:spcBef>
              <a:buFont typeface="Wingdings" pitchFamily="2" charset="2"/>
              <a:buChar char="l"/>
            </a:pPr>
            <a:r>
              <a:rPr lang="en-GB"/>
              <a:t>For atoms with a nearly empty outer shell, it takes less energy to </a:t>
            </a:r>
            <a:r>
              <a:rPr lang="en-GB" b="1"/>
              <a:t>lose</a:t>
            </a:r>
            <a:r>
              <a:rPr lang="en-GB"/>
              <a:t> electrons to have a full outer shell than it does to gain electrons.</a:t>
            </a:r>
          </a:p>
        </p:txBody>
      </p:sp>
      <p:sp>
        <p:nvSpPr>
          <p:cNvPr id="270345" name="Rectangle 9"/>
          <p:cNvSpPr>
            <a:spLocks noChangeArrowheads="1"/>
          </p:cNvSpPr>
          <p:nvPr/>
        </p:nvSpPr>
        <p:spPr bwMode="auto">
          <a:xfrm>
            <a:off x="568325" y="2997200"/>
            <a:ext cx="81407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358775" indent="-358775">
              <a:spcBef>
                <a:spcPct val="0"/>
              </a:spcBef>
              <a:buFont typeface="Wingdings" pitchFamily="2" charset="2"/>
              <a:buChar char="l"/>
            </a:pPr>
            <a:r>
              <a:rPr lang="en-GB"/>
              <a:t>For atoms with a nearly full outer shell, it takes less energy to </a:t>
            </a:r>
            <a:r>
              <a:rPr lang="en-GB" b="1"/>
              <a:t>gain</a:t>
            </a:r>
            <a:r>
              <a:rPr lang="en-GB"/>
              <a:t> electrons to have a full outer shell than it does to lose electrons.</a:t>
            </a:r>
          </a:p>
        </p:txBody>
      </p:sp>
      <p:grpSp>
        <p:nvGrpSpPr>
          <p:cNvPr id="2" name="Group 13"/>
          <p:cNvGrpSpPr>
            <a:grpSpLocks/>
          </p:cNvGrpSpPr>
          <p:nvPr/>
        </p:nvGrpSpPr>
        <p:grpSpPr bwMode="auto">
          <a:xfrm>
            <a:off x="942975" y="4410075"/>
            <a:ext cx="7267575" cy="1343025"/>
            <a:chOff x="363" y="1042"/>
            <a:chExt cx="4578" cy="846"/>
          </a:xfrm>
        </p:grpSpPr>
        <p:sp>
          <p:nvSpPr>
            <p:cNvPr id="45064" name="Rectangle 5"/>
            <p:cNvSpPr>
              <a:spLocks noChangeArrowheads="1"/>
            </p:cNvSpPr>
            <p:nvPr/>
          </p:nvSpPr>
          <p:spPr bwMode="auto">
            <a:xfrm>
              <a:off x="392" y="1091"/>
              <a:ext cx="4521"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r>
                <a:rPr lang="en-GB"/>
                <a:t>The </a:t>
              </a:r>
              <a:r>
                <a:rPr lang="en-GB" b="1"/>
                <a:t>electron configuration</a:t>
              </a:r>
              <a:r>
                <a:rPr lang="en-GB"/>
                <a:t> of an atom gives information about how many electrons it must lose or gain to achieve a stable, noble gas configuration.</a:t>
              </a:r>
            </a:p>
          </p:txBody>
        </p:sp>
        <p:sp>
          <p:nvSpPr>
            <p:cNvPr id="45065" name="AutoShape 12"/>
            <p:cNvSpPr>
              <a:spLocks noChangeArrowheads="1"/>
            </p:cNvSpPr>
            <p:nvPr/>
          </p:nvSpPr>
          <p:spPr bwMode="auto">
            <a:xfrm>
              <a:off x="363" y="1042"/>
              <a:ext cx="4578" cy="846"/>
            </a:xfrm>
            <a:prstGeom prst="roundRect">
              <a:avLst>
                <a:gd name="adj" fmla="val 7583"/>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0343"/>
                                        </p:tgtEl>
                                        <p:attrNameLst>
                                          <p:attrName>style.visibility</p:attrName>
                                        </p:attrNameLst>
                                      </p:cBhvr>
                                      <p:to>
                                        <p:strVal val="visible"/>
                                      </p:to>
                                    </p:set>
                                    <p:animEffect transition="in" filter="dissolve">
                                      <p:cBhvr>
                                        <p:cTn id="7" dur="500"/>
                                        <p:tgtEl>
                                          <p:spTgt spid="270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0345"/>
                                        </p:tgtEl>
                                        <p:attrNameLst>
                                          <p:attrName>style.visibility</p:attrName>
                                        </p:attrNameLst>
                                      </p:cBhvr>
                                      <p:to>
                                        <p:strVal val="visible"/>
                                      </p:to>
                                    </p:set>
                                    <p:animEffect transition="in" filter="dissolve">
                                      <p:cBhvr>
                                        <p:cTn id="12" dur="500"/>
                                        <p:tgtEl>
                                          <p:spTgt spid="2703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3" grpId="0"/>
      <p:bldP spid="27034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Rectangle 29"/>
          <p:cNvSpPr>
            <a:spLocks noGrp="1" noChangeArrowheads="1"/>
          </p:cNvSpPr>
          <p:nvPr>
            <p:ph type="title"/>
          </p:nvPr>
        </p:nvSpPr>
        <p:spPr>
          <a:noFill/>
        </p:spPr>
        <p:txBody>
          <a:bodyPr/>
          <a:lstStyle/>
          <a:p>
            <a:r>
              <a:rPr lang="en-GB" smtClean="0"/>
              <a:t>      Positive ions</a:t>
            </a:r>
          </a:p>
        </p:txBody>
      </p:sp>
      <p:sp>
        <p:nvSpPr>
          <p:cNvPr id="46083" name="Rectangle 30"/>
          <p:cNvSpPr>
            <a:spLocks noChangeArrowheads="1"/>
          </p:cNvSpPr>
          <p:nvPr/>
        </p:nvSpPr>
        <p:spPr bwMode="auto">
          <a:xfrm>
            <a:off x="568325" y="70167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An atom that loses one or more electrons forms a positive ion.</a:t>
            </a:r>
          </a:p>
          <a:p>
            <a:pPr eaLnBrk="1" hangingPunct="1">
              <a:spcBef>
                <a:spcPct val="0"/>
              </a:spcBef>
            </a:pPr>
            <a:r>
              <a:rPr lang="en-GB" b="1"/>
              <a:t>Metal atoms</a:t>
            </a:r>
            <a:r>
              <a:rPr lang="en-GB"/>
              <a:t>, such as sodium, magnesium and iron,</a:t>
            </a:r>
            <a:r>
              <a:rPr lang="en-GB" b="1"/>
              <a:t> </a:t>
            </a:r>
            <a:r>
              <a:rPr lang="en-GB"/>
              <a:t>form positive ions.</a:t>
            </a:r>
          </a:p>
        </p:txBody>
      </p:sp>
      <p:sp>
        <p:nvSpPr>
          <p:cNvPr id="256031" name="Oval 31"/>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56032" name="Rectangle 32"/>
          <p:cNvSpPr>
            <a:spLocks noChangeArrowheads="1"/>
          </p:cNvSpPr>
          <p:nvPr/>
        </p:nvSpPr>
        <p:spPr bwMode="auto">
          <a:xfrm>
            <a:off x="568325" y="2187575"/>
            <a:ext cx="857567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Positive ions have a small ‘+’ symbol and a number by them to indicate how many electrons they have lost.</a:t>
            </a:r>
          </a:p>
          <a:p>
            <a:r>
              <a:rPr lang="en-GB"/>
              <a:t>This number is usually the same as the number of electrons</a:t>
            </a:r>
            <a:br>
              <a:rPr lang="en-GB"/>
            </a:br>
            <a:r>
              <a:rPr lang="en-GB"/>
              <a:t>in the atom’s outer shell. For example:</a:t>
            </a:r>
          </a:p>
        </p:txBody>
      </p:sp>
      <p:sp>
        <p:nvSpPr>
          <p:cNvPr id="256039" name="AutoShape 39"/>
          <p:cNvSpPr>
            <a:spLocks noChangeArrowheads="1"/>
          </p:cNvSpPr>
          <p:nvPr/>
        </p:nvSpPr>
        <p:spPr bwMode="auto">
          <a:xfrm>
            <a:off x="825500" y="4370388"/>
            <a:ext cx="7485063" cy="1446212"/>
          </a:xfrm>
          <a:prstGeom prst="roundRect">
            <a:avLst>
              <a:gd name="adj" fmla="val 7583"/>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56"/>
          <p:cNvGrpSpPr>
            <a:grpSpLocks/>
          </p:cNvGrpSpPr>
          <p:nvPr/>
        </p:nvGrpSpPr>
        <p:grpSpPr bwMode="auto">
          <a:xfrm>
            <a:off x="1590675" y="4425950"/>
            <a:ext cx="6529388" cy="457200"/>
            <a:chOff x="1218" y="2982"/>
            <a:chExt cx="4113" cy="288"/>
          </a:xfrm>
        </p:grpSpPr>
        <p:sp>
          <p:nvSpPr>
            <p:cNvPr id="46094" name="Rectangle 45"/>
            <p:cNvSpPr>
              <a:spLocks noChangeArrowheads="1"/>
            </p:cNvSpPr>
            <p:nvPr/>
          </p:nvSpPr>
          <p:spPr bwMode="auto">
            <a:xfrm>
              <a:off x="3511" y="2982"/>
              <a:ext cx="18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b="1"/>
                <a:t>ion  =  Li</a:t>
              </a:r>
              <a:r>
                <a:rPr lang="en-GB" b="1" baseline="30000">
                  <a:solidFill>
                    <a:srgbClr val="FF3300"/>
                  </a:solidFill>
                </a:rPr>
                <a:t>+</a:t>
              </a:r>
              <a:r>
                <a:rPr lang="en-GB" b="1"/>
                <a:t> (not Li</a:t>
              </a:r>
              <a:r>
                <a:rPr lang="en-GB" b="1" baseline="30000">
                  <a:solidFill>
                    <a:srgbClr val="FF3300"/>
                  </a:solidFill>
                </a:rPr>
                <a:t>1+</a:t>
              </a:r>
              <a:r>
                <a:rPr lang="en-GB" b="1"/>
                <a:t>)</a:t>
              </a:r>
            </a:p>
          </p:txBody>
        </p:sp>
        <p:sp>
          <p:nvSpPr>
            <p:cNvPr id="46095" name="Rectangle 50"/>
            <p:cNvSpPr>
              <a:spLocks noChangeArrowheads="1"/>
            </p:cNvSpPr>
            <p:nvPr/>
          </p:nvSpPr>
          <p:spPr bwMode="auto">
            <a:xfrm>
              <a:off x="1218" y="2982"/>
              <a:ext cx="2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lithium atom  =  2.</a:t>
              </a:r>
              <a:r>
                <a:rPr lang="en-GB" b="1">
                  <a:solidFill>
                    <a:srgbClr val="FF3300"/>
                  </a:solidFill>
                </a:rPr>
                <a:t>1</a:t>
              </a:r>
            </a:p>
          </p:txBody>
        </p:sp>
      </p:grpSp>
      <p:grpSp>
        <p:nvGrpSpPr>
          <p:cNvPr id="3" name="Group 58"/>
          <p:cNvGrpSpPr>
            <a:grpSpLocks/>
          </p:cNvGrpSpPr>
          <p:nvPr/>
        </p:nvGrpSpPr>
        <p:grpSpPr bwMode="auto">
          <a:xfrm>
            <a:off x="1066800" y="5297488"/>
            <a:ext cx="5854700" cy="457200"/>
            <a:chOff x="888" y="3531"/>
            <a:chExt cx="3688" cy="288"/>
          </a:xfrm>
        </p:grpSpPr>
        <p:sp>
          <p:nvSpPr>
            <p:cNvPr id="46092" name="Rectangle 49"/>
            <p:cNvSpPr>
              <a:spLocks noChangeArrowheads="1"/>
            </p:cNvSpPr>
            <p:nvPr/>
          </p:nvSpPr>
          <p:spPr bwMode="auto">
            <a:xfrm>
              <a:off x="888" y="3531"/>
              <a:ext cx="25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aluminium atom  =  2.8.</a:t>
              </a:r>
              <a:r>
                <a:rPr lang="en-GB" b="1">
                  <a:solidFill>
                    <a:srgbClr val="FF3300"/>
                  </a:solidFill>
                </a:rPr>
                <a:t>3</a:t>
              </a:r>
            </a:p>
          </p:txBody>
        </p:sp>
        <p:sp>
          <p:nvSpPr>
            <p:cNvPr id="46093" name="Rectangle 51"/>
            <p:cNvSpPr>
              <a:spLocks noChangeArrowheads="1"/>
            </p:cNvSpPr>
            <p:nvPr/>
          </p:nvSpPr>
          <p:spPr bwMode="auto">
            <a:xfrm>
              <a:off x="3511" y="3531"/>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b="1"/>
                <a:t>ion  =  Al</a:t>
              </a:r>
              <a:r>
                <a:rPr lang="en-GB" b="1" baseline="30000">
                  <a:solidFill>
                    <a:srgbClr val="FF3300"/>
                  </a:solidFill>
                </a:rPr>
                <a:t>3+</a:t>
              </a:r>
            </a:p>
          </p:txBody>
        </p:sp>
      </p:grpSp>
      <p:grpSp>
        <p:nvGrpSpPr>
          <p:cNvPr id="4" name="Group 57"/>
          <p:cNvGrpSpPr>
            <a:grpSpLocks/>
          </p:cNvGrpSpPr>
          <p:nvPr/>
        </p:nvGrpSpPr>
        <p:grpSpPr bwMode="auto">
          <a:xfrm>
            <a:off x="904875" y="4860925"/>
            <a:ext cx="6151563" cy="458788"/>
            <a:chOff x="786" y="3256"/>
            <a:chExt cx="3875" cy="289"/>
          </a:xfrm>
        </p:grpSpPr>
        <p:sp>
          <p:nvSpPr>
            <p:cNvPr id="46090" name="Rectangle 35"/>
            <p:cNvSpPr>
              <a:spLocks noChangeArrowheads="1"/>
            </p:cNvSpPr>
            <p:nvPr/>
          </p:nvSpPr>
          <p:spPr bwMode="auto">
            <a:xfrm>
              <a:off x="786" y="3257"/>
              <a:ext cx="25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magnesium atom  =  2.8.</a:t>
              </a:r>
              <a:r>
                <a:rPr lang="en-GB" b="1">
                  <a:solidFill>
                    <a:srgbClr val="FF3300"/>
                  </a:solidFill>
                </a:rPr>
                <a:t>2</a:t>
              </a:r>
            </a:p>
          </p:txBody>
        </p:sp>
        <p:sp>
          <p:nvSpPr>
            <p:cNvPr id="46091" name="Rectangle 52"/>
            <p:cNvSpPr>
              <a:spLocks noChangeArrowheads="1"/>
            </p:cNvSpPr>
            <p:nvPr/>
          </p:nvSpPr>
          <p:spPr bwMode="auto">
            <a:xfrm>
              <a:off x="3511" y="3256"/>
              <a:ext cx="11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b="1"/>
                <a:t>ion  =  Mg</a:t>
              </a:r>
              <a:r>
                <a:rPr lang="en-GB" b="1" baseline="30000">
                  <a:solidFill>
                    <a:srgbClr val="FF3300"/>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2"/>
                                        </p:tgtEl>
                                        <p:attrNameLst>
                                          <p:attrName>style.visibility</p:attrName>
                                        </p:attrNameLst>
                                      </p:cBhvr>
                                      <p:to>
                                        <p:strVal val="visible"/>
                                      </p:to>
                                    </p:set>
                                    <p:animEffect transition="in" filter="dissolve">
                                      <p:cBhvr>
                                        <p:cTn id="7" dur="500"/>
                                        <p:tgtEl>
                                          <p:spTgt spid="256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nodeType="afterGroup">
                            <p:stCondLst>
                              <p:cond delay="3000"/>
                            </p:stCondLst>
                            <p:childTnLst>
                              <p:par>
                                <p:cTn id="22" presetID="23" presetClass="entr" presetSubtype="16" fill="hold" grpId="0" nodeType="afterEffect">
                                  <p:stCondLst>
                                    <p:cond delay="0"/>
                                  </p:stCondLst>
                                  <p:childTnLst>
                                    <p:set>
                                      <p:cBhvr>
                                        <p:cTn id="23" dur="1" fill="hold">
                                          <p:stCondLst>
                                            <p:cond delay="0"/>
                                          </p:stCondLst>
                                        </p:cTn>
                                        <p:tgtEl>
                                          <p:spTgt spid="256039"/>
                                        </p:tgtEl>
                                        <p:attrNameLst>
                                          <p:attrName>style.visibility</p:attrName>
                                        </p:attrNameLst>
                                      </p:cBhvr>
                                      <p:to>
                                        <p:strVal val="visible"/>
                                      </p:to>
                                    </p:set>
                                    <p:anim calcmode="lin" valueType="num">
                                      <p:cBhvr>
                                        <p:cTn id="24" dur="1000" fill="hold"/>
                                        <p:tgtEl>
                                          <p:spTgt spid="256039"/>
                                        </p:tgtEl>
                                        <p:attrNameLst>
                                          <p:attrName>ppt_w</p:attrName>
                                        </p:attrNameLst>
                                      </p:cBhvr>
                                      <p:tavLst>
                                        <p:tav tm="0">
                                          <p:val>
                                            <p:fltVal val="0"/>
                                          </p:val>
                                        </p:tav>
                                        <p:tav tm="100000">
                                          <p:val>
                                            <p:strVal val="#ppt_w"/>
                                          </p:val>
                                        </p:tav>
                                      </p:tavLst>
                                    </p:anim>
                                    <p:anim calcmode="lin" valueType="num">
                                      <p:cBhvr>
                                        <p:cTn id="25" dur="1000" fill="hold"/>
                                        <p:tgtEl>
                                          <p:spTgt spid="2560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2" grpId="0"/>
      <p:bldP spid="25603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87"/>
          <p:cNvSpPr>
            <a:spLocks noGrp="1" noChangeArrowheads="1"/>
          </p:cNvSpPr>
          <p:nvPr>
            <p:ph type="title"/>
          </p:nvPr>
        </p:nvSpPr>
        <p:spPr/>
        <p:txBody>
          <a:bodyPr/>
          <a:lstStyle/>
          <a:p>
            <a:r>
              <a:rPr lang="en-GB" smtClean="0"/>
              <a:t>      The sodium ion</a:t>
            </a:r>
          </a:p>
        </p:txBody>
      </p:sp>
      <p:sp>
        <p:nvSpPr>
          <p:cNvPr id="120921" name="Oval 89"/>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20875" name="Text Box 43"/>
          <p:cNvSpPr txBox="1">
            <a:spLocks noChangeArrowheads="1"/>
          </p:cNvSpPr>
          <p:nvPr/>
        </p:nvSpPr>
        <p:spPr bwMode="auto">
          <a:xfrm>
            <a:off x="603250" y="5702300"/>
            <a:ext cx="3981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Electron arrangement: </a:t>
            </a:r>
            <a:r>
              <a:rPr lang="en-GB" b="1"/>
              <a:t>2.8.1</a:t>
            </a:r>
            <a:r>
              <a:rPr lang="en-GB"/>
              <a:t> (partially full outer shell)</a:t>
            </a:r>
          </a:p>
        </p:txBody>
      </p:sp>
      <p:grpSp>
        <p:nvGrpSpPr>
          <p:cNvPr id="2" name="Group 381"/>
          <p:cNvGrpSpPr>
            <a:grpSpLocks/>
          </p:cNvGrpSpPr>
          <p:nvPr/>
        </p:nvGrpSpPr>
        <p:grpSpPr bwMode="auto">
          <a:xfrm>
            <a:off x="495300" y="2679700"/>
            <a:ext cx="2994025" cy="3095625"/>
            <a:chOff x="312" y="1688"/>
            <a:chExt cx="1886" cy="1950"/>
          </a:xfrm>
        </p:grpSpPr>
        <p:grpSp>
          <p:nvGrpSpPr>
            <p:cNvPr id="47151" name="Group 352"/>
            <p:cNvGrpSpPr>
              <a:grpSpLocks/>
            </p:cNvGrpSpPr>
            <p:nvPr/>
          </p:nvGrpSpPr>
          <p:grpSpPr bwMode="auto">
            <a:xfrm>
              <a:off x="312" y="1688"/>
              <a:ext cx="1886" cy="1950"/>
              <a:chOff x="312" y="1688"/>
              <a:chExt cx="1886" cy="1950"/>
            </a:xfrm>
          </p:grpSpPr>
          <p:grpSp>
            <p:nvGrpSpPr>
              <p:cNvPr id="47153" name="Group 350"/>
              <p:cNvGrpSpPr>
                <a:grpSpLocks/>
              </p:cNvGrpSpPr>
              <p:nvPr/>
            </p:nvGrpSpPr>
            <p:grpSpPr bwMode="auto">
              <a:xfrm>
                <a:off x="312" y="1752"/>
                <a:ext cx="1886" cy="1886"/>
                <a:chOff x="312" y="1752"/>
                <a:chExt cx="1886" cy="1886"/>
              </a:xfrm>
            </p:grpSpPr>
            <p:sp>
              <p:nvSpPr>
                <p:cNvPr id="47155" name="Oval 121"/>
                <p:cNvSpPr>
                  <a:spLocks noChangeAspect="1" noChangeArrowheads="1"/>
                </p:cNvSpPr>
                <p:nvPr/>
              </p:nvSpPr>
              <p:spPr bwMode="auto">
                <a:xfrm>
                  <a:off x="1029" y="2471"/>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56" name="Oval 123"/>
                <p:cNvSpPr>
                  <a:spLocks noChangeAspect="1" noChangeArrowheads="1"/>
                </p:cNvSpPr>
                <p:nvPr/>
              </p:nvSpPr>
              <p:spPr bwMode="auto">
                <a:xfrm>
                  <a:off x="808" y="2266"/>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47157" name="Oval 124"/>
                <p:cNvSpPr>
                  <a:spLocks noChangeAspect="1" noChangeArrowheads="1"/>
                </p:cNvSpPr>
                <p:nvPr/>
              </p:nvSpPr>
              <p:spPr bwMode="auto">
                <a:xfrm>
                  <a:off x="1180" y="304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58" name="Oval 125"/>
                <p:cNvSpPr>
                  <a:spLocks noChangeAspect="1" noChangeArrowheads="1"/>
                </p:cNvSpPr>
                <p:nvPr/>
              </p:nvSpPr>
              <p:spPr bwMode="auto">
                <a:xfrm>
                  <a:off x="1180" y="2199"/>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7159" name="Group 203"/>
                <p:cNvGrpSpPr>
                  <a:grpSpLocks/>
                </p:cNvGrpSpPr>
                <p:nvPr/>
              </p:nvGrpSpPr>
              <p:grpSpPr bwMode="auto">
                <a:xfrm>
                  <a:off x="561" y="1943"/>
                  <a:ext cx="1389" cy="1447"/>
                  <a:chOff x="819" y="1631"/>
                  <a:chExt cx="1389" cy="1447"/>
                </a:xfrm>
              </p:grpSpPr>
              <p:sp>
                <p:nvSpPr>
                  <p:cNvPr id="47167" name="Oval 128"/>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47168" name="Oval 129"/>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69" name="Oval 130"/>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7160" name="Oval 131"/>
                <p:cNvSpPr>
                  <a:spLocks noChangeAspect="1" noChangeArrowheads="1"/>
                </p:cNvSpPr>
                <p:nvPr/>
              </p:nvSpPr>
              <p:spPr bwMode="auto">
                <a:xfrm rot="4680000">
                  <a:off x="1860" y="276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61" name="Oval 132"/>
                <p:cNvSpPr>
                  <a:spLocks noChangeAspect="1" noChangeArrowheads="1"/>
                </p:cNvSpPr>
                <p:nvPr/>
              </p:nvSpPr>
              <p:spPr bwMode="auto">
                <a:xfrm rot="4655613">
                  <a:off x="1861" y="2469"/>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62" name="Oval 133"/>
                <p:cNvSpPr>
                  <a:spLocks noChangeAspect="1" noChangeArrowheads="1"/>
                </p:cNvSpPr>
                <p:nvPr/>
              </p:nvSpPr>
              <p:spPr bwMode="auto">
                <a:xfrm rot="10080000">
                  <a:off x="1035" y="3297"/>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63" name="Oval 134"/>
                <p:cNvSpPr>
                  <a:spLocks noChangeAspect="1" noChangeArrowheads="1"/>
                </p:cNvSpPr>
                <p:nvPr/>
              </p:nvSpPr>
              <p:spPr bwMode="auto">
                <a:xfrm rot="10055613">
                  <a:off x="1331" y="329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64" name="Oval 135"/>
                <p:cNvSpPr>
                  <a:spLocks noChangeAspect="1" noChangeArrowheads="1"/>
                </p:cNvSpPr>
                <p:nvPr/>
              </p:nvSpPr>
              <p:spPr bwMode="auto">
                <a:xfrm rot="-6120000">
                  <a:off x="505" y="247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65" name="Oval 136"/>
                <p:cNvSpPr>
                  <a:spLocks noChangeAspect="1" noChangeArrowheads="1"/>
                </p:cNvSpPr>
                <p:nvPr/>
              </p:nvSpPr>
              <p:spPr bwMode="auto">
                <a:xfrm rot="-6144387">
                  <a:off x="504" y="27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66" name="Oval 139"/>
                <p:cNvSpPr>
                  <a:spLocks noChangeAspect="1" noChangeArrowheads="1"/>
                </p:cNvSpPr>
                <p:nvPr/>
              </p:nvSpPr>
              <p:spPr bwMode="auto">
                <a:xfrm>
                  <a:off x="312" y="1752"/>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sp>
            <p:nvSpPr>
              <p:cNvPr id="47154" name="Oval 140"/>
              <p:cNvSpPr>
                <a:spLocks noChangeAspect="1" noChangeArrowheads="1"/>
              </p:cNvSpPr>
              <p:nvPr/>
            </p:nvSpPr>
            <p:spPr bwMode="auto">
              <a:xfrm rot="-600000">
                <a:off x="1028" y="1688"/>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7152" name="Text Box 168"/>
            <p:cNvSpPr txBox="1">
              <a:spLocks noChangeArrowheads="1"/>
            </p:cNvSpPr>
            <p:nvPr/>
          </p:nvSpPr>
          <p:spPr bwMode="auto">
            <a:xfrm>
              <a:off x="1060" y="2545"/>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Na</a:t>
              </a:r>
            </a:p>
          </p:txBody>
        </p:sp>
      </p:grpSp>
      <p:sp>
        <p:nvSpPr>
          <p:cNvPr id="121038" name="Text Box 206"/>
          <p:cNvSpPr txBox="1">
            <a:spLocks noChangeArrowheads="1"/>
          </p:cNvSpPr>
          <p:nvPr/>
        </p:nvSpPr>
        <p:spPr bwMode="auto">
          <a:xfrm>
            <a:off x="674688" y="11430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11 protons	=	+11</a:t>
            </a:r>
          </a:p>
        </p:txBody>
      </p:sp>
      <p:sp>
        <p:nvSpPr>
          <p:cNvPr id="121039" name="Text Box 207"/>
          <p:cNvSpPr txBox="1">
            <a:spLocks noChangeArrowheads="1"/>
          </p:cNvSpPr>
          <p:nvPr/>
        </p:nvSpPr>
        <p:spPr bwMode="auto">
          <a:xfrm>
            <a:off x="674688" y="1574800"/>
            <a:ext cx="340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11 electrons	=	 -11</a:t>
            </a:r>
          </a:p>
        </p:txBody>
      </p:sp>
      <p:grpSp>
        <p:nvGrpSpPr>
          <p:cNvPr id="6" name="Group 383"/>
          <p:cNvGrpSpPr>
            <a:grpSpLocks/>
          </p:cNvGrpSpPr>
          <p:nvPr/>
        </p:nvGrpSpPr>
        <p:grpSpPr bwMode="auto">
          <a:xfrm>
            <a:off x="671513" y="2057400"/>
            <a:ext cx="3248025" cy="492125"/>
            <a:chOff x="423" y="1296"/>
            <a:chExt cx="2046" cy="310"/>
          </a:xfrm>
        </p:grpSpPr>
        <p:sp>
          <p:nvSpPr>
            <p:cNvPr id="47148" name="Text Box 208"/>
            <p:cNvSpPr txBox="1">
              <a:spLocks noChangeArrowheads="1"/>
            </p:cNvSpPr>
            <p:nvPr/>
          </p:nvSpPr>
          <p:spPr bwMode="auto">
            <a:xfrm>
              <a:off x="425" y="1302"/>
              <a:ext cx="2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0</a:t>
              </a:r>
            </a:p>
          </p:txBody>
        </p:sp>
        <p:sp>
          <p:nvSpPr>
            <p:cNvPr id="47149" name="Line 209"/>
            <p:cNvSpPr>
              <a:spLocks noChangeShapeType="1"/>
            </p:cNvSpPr>
            <p:nvPr/>
          </p:nvSpPr>
          <p:spPr bwMode="auto">
            <a:xfrm>
              <a:off x="423" y="1296"/>
              <a:ext cx="1950"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7150" name="Line 210"/>
            <p:cNvSpPr>
              <a:spLocks noChangeShapeType="1"/>
            </p:cNvSpPr>
            <p:nvPr/>
          </p:nvSpPr>
          <p:spPr bwMode="auto">
            <a:xfrm>
              <a:off x="423" y="1606"/>
              <a:ext cx="1950"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47113" name="Rectangle 216"/>
          <p:cNvSpPr>
            <a:spLocks noChangeArrowheads="1"/>
          </p:cNvSpPr>
          <p:nvPr/>
        </p:nvSpPr>
        <p:spPr bwMode="auto">
          <a:xfrm>
            <a:off x="568325" y="701675"/>
            <a:ext cx="226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Sodium atom:</a:t>
            </a:r>
          </a:p>
        </p:txBody>
      </p:sp>
      <p:sp>
        <p:nvSpPr>
          <p:cNvPr id="121050" name="Text Box 218"/>
          <p:cNvSpPr txBox="1">
            <a:spLocks noChangeArrowheads="1"/>
          </p:cNvSpPr>
          <p:nvPr/>
        </p:nvSpPr>
        <p:spPr bwMode="auto">
          <a:xfrm>
            <a:off x="5046663" y="1139825"/>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11 protons	=	+11</a:t>
            </a:r>
          </a:p>
        </p:txBody>
      </p:sp>
      <p:sp>
        <p:nvSpPr>
          <p:cNvPr id="121051" name="Text Box 219"/>
          <p:cNvSpPr txBox="1">
            <a:spLocks noChangeArrowheads="1"/>
          </p:cNvSpPr>
          <p:nvPr/>
        </p:nvSpPr>
        <p:spPr bwMode="auto">
          <a:xfrm>
            <a:off x="5046663" y="1571625"/>
            <a:ext cx="322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10 electrons	=	 -10</a:t>
            </a:r>
          </a:p>
        </p:txBody>
      </p:sp>
      <p:grpSp>
        <p:nvGrpSpPr>
          <p:cNvPr id="7" name="Group 384"/>
          <p:cNvGrpSpPr>
            <a:grpSpLocks/>
          </p:cNvGrpSpPr>
          <p:nvPr/>
        </p:nvGrpSpPr>
        <p:grpSpPr bwMode="auto">
          <a:xfrm>
            <a:off x="5043488" y="2054225"/>
            <a:ext cx="3248025" cy="492125"/>
            <a:chOff x="3177" y="1294"/>
            <a:chExt cx="2046" cy="310"/>
          </a:xfrm>
        </p:grpSpPr>
        <p:sp>
          <p:nvSpPr>
            <p:cNvPr id="47145" name="Text Box 220"/>
            <p:cNvSpPr txBox="1">
              <a:spLocks noChangeArrowheads="1"/>
            </p:cNvSpPr>
            <p:nvPr/>
          </p:nvSpPr>
          <p:spPr bwMode="auto">
            <a:xfrm>
              <a:off x="3179" y="1300"/>
              <a:ext cx="2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+1</a:t>
              </a:r>
            </a:p>
          </p:txBody>
        </p:sp>
        <p:sp>
          <p:nvSpPr>
            <p:cNvPr id="47146" name="Line 221"/>
            <p:cNvSpPr>
              <a:spLocks noChangeShapeType="1"/>
            </p:cNvSpPr>
            <p:nvPr/>
          </p:nvSpPr>
          <p:spPr bwMode="auto">
            <a:xfrm>
              <a:off x="3177" y="1294"/>
              <a:ext cx="1944"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7147" name="Line 222"/>
            <p:cNvSpPr>
              <a:spLocks noChangeShapeType="1"/>
            </p:cNvSpPr>
            <p:nvPr/>
          </p:nvSpPr>
          <p:spPr bwMode="auto">
            <a:xfrm>
              <a:off x="3177" y="1604"/>
              <a:ext cx="1944"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21055" name="Rectangle 223"/>
          <p:cNvSpPr>
            <a:spLocks noChangeArrowheads="1"/>
          </p:cNvSpPr>
          <p:nvPr/>
        </p:nvSpPr>
        <p:spPr bwMode="auto">
          <a:xfrm>
            <a:off x="4940300" y="698500"/>
            <a:ext cx="226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Sodium ion:</a:t>
            </a:r>
          </a:p>
        </p:txBody>
      </p:sp>
      <p:grpSp>
        <p:nvGrpSpPr>
          <p:cNvPr id="8" name="Group 286"/>
          <p:cNvGrpSpPr>
            <a:grpSpLocks/>
          </p:cNvGrpSpPr>
          <p:nvPr/>
        </p:nvGrpSpPr>
        <p:grpSpPr bwMode="auto">
          <a:xfrm>
            <a:off x="3527425" y="3486150"/>
            <a:ext cx="2095500" cy="822325"/>
            <a:chOff x="2222" y="2196"/>
            <a:chExt cx="1320" cy="518"/>
          </a:xfrm>
        </p:grpSpPr>
        <p:sp>
          <p:nvSpPr>
            <p:cNvPr id="47143" name="Text Box 244"/>
            <p:cNvSpPr txBox="1">
              <a:spLocks noChangeArrowheads="1"/>
            </p:cNvSpPr>
            <p:nvPr/>
          </p:nvSpPr>
          <p:spPr bwMode="auto">
            <a:xfrm>
              <a:off x="2222" y="2196"/>
              <a:ext cx="13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one electron is lost</a:t>
              </a:r>
            </a:p>
          </p:txBody>
        </p:sp>
        <p:sp>
          <p:nvSpPr>
            <p:cNvPr id="47144" name="Line 268"/>
            <p:cNvSpPr>
              <a:spLocks noChangeShapeType="1"/>
            </p:cNvSpPr>
            <p:nvPr/>
          </p:nvSpPr>
          <p:spPr bwMode="auto">
            <a:xfrm>
              <a:off x="2310" y="2704"/>
              <a:ext cx="1145" cy="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9" name="Group 385"/>
          <p:cNvGrpSpPr>
            <a:grpSpLocks/>
          </p:cNvGrpSpPr>
          <p:nvPr/>
        </p:nvGrpSpPr>
        <p:grpSpPr bwMode="auto">
          <a:xfrm>
            <a:off x="5965825" y="3127375"/>
            <a:ext cx="2390775" cy="2387600"/>
            <a:chOff x="3737" y="1970"/>
            <a:chExt cx="1506" cy="1504"/>
          </a:xfrm>
        </p:grpSpPr>
        <p:grpSp>
          <p:nvGrpSpPr>
            <p:cNvPr id="47127" name="Group 382"/>
            <p:cNvGrpSpPr>
              <a:grpSpLocks/>
            </p:cNvGrpSpPr>
            <p:nvPr/>
          </p:nvGrpSpPr>
          <p:grpSpPr bwMode="auto">
            <a:xfrm>
              <a:off x="3737" y="1970"/>
              <a:ext cx="1506" cy="1504"/>
              <a:chOff x="3737" y="1970"/>
              <a:chExt cx="1506" cy="1504"/>
            </a:xfrm>
          </p:grpSpPr>
          <p:sp>
            <p:nvSpPr>
              <p:cNvPr id="47129" name="Oval 225"/>
              <p:cNvSpPr>
                <a:spLocks noChangeAspect="1" noChangeArrowheads="1"/>
              </p:cNvSpPr>
              <p:nvPr/>
            </p:nvSpPr>
            <p:spPr bwMode="auto">
              <a:xfrm>
                <a:off x="4262" y="2498"/>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30" name="Oval 226"/>
              <p:cNvSpPr>
                <a:spLocks noChangeAspect="1" noChangeArrowheads="1"/>
              </p:cNvSpPr>
              <p:nvPr/>
            </p:nvSpPr>
            <p:spPr bwMode="auto">
              <a:xfrm>
                <a:off x="4041" y="2293"/>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47131" name="Oval 227"/>
              <p:cNvSpPr>
                <a:spLocks noChangeAspect="1" noChangeArrowheads="1"/>
              </p:cNvSpPr>
              <p:nvPr/>
            </p:nvSpPr>
            <p:spPr bwMode="auto">
              <a:xfrm>
                <a:off x="4413" y="30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32" name="Oval 228"/>
              <p:cNvSpPr>
                <a:spLocks noChangeAspect="1" noChangeArrowheads="1"/>
              </p:cNvSpPr>
              <p:nvPr/>
            </p:nvSpPr>
            <p:spPr bwMode="auto">
              <a:xfrm>
                <a:off x="4413" y="222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7133" name="Group 229"/>
              <p:cNvGrpSpPr>
                <a:grpSpLocks/>
              </p:cNvGrpSpPr>
              <p:nvPr/>
            </p:nvGrpSpPr>
            <p:grpSpPr bwMode="auto">
              <a:xfrm>
                <a:off x="3794" y="1970"/>
                <a:ext cx="1389" cy="1447"/>
                <a:chOff x="819" y="1631"/>
                <a:chExt cx="1389" cy="1447"/>
              </a:xfrm>
            </p:grpSpPr>
            <p:sp>
              <p:nvSpPr>
                <p:cNvPr id="47140" name="Oval 230"/>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47141" name="Oval 231"/>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42" name="Oval 232"/>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7134" name="Oval 233"/>
              <p:cNvSpPr>
                <a:spLocks noChangeAspect="1" noChangeArrowheads="1"/>
              </p:cNvSpPr>
              <p:nvPr/>
            </p:nvSpPr>
            <p:spPr bwMode="auto">
              <a:xfrm rot="4680000">
                <a:off x="5093" y="279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35" name="Oval 234"/>
              <p:cNvSpPr>
                <a:spLocks noChangeAspect="1" noChangeArrowheads="1"/>
              </p:cNvSpPr>
              <p:nvPr/>
            </p:nvSpPr>
            <p:spPr bwMode="auto">
              <a:xfrm rot="4655613">
                <a:off x="5094" y="249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36" name="Oval 235"/>
              <p:cNvSpPr>
                <a:spLocks noChangeAspect="1" noChangeArrowheads="1"/>
              </p:cNvSpPr>
              <p:nvPr/>
            </p:nvSpPr>
            <p:spPr bwMode="auto">
              <a:xfrm rot="10080000">
                <a:off x="4268" y="332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37" name="Oval 236"/>
              <p:cNvSpPr>
                <a:spLocks noChangeAspect="1" noChangeArrowheads="1"/>
              </p:cNvSpPr>
              <p:nvPr/>
            </p:nvSpPr>
            <p:spPr bwMode="auto">
              <a:xfrm rot="10055613">
                <a:off x="4564" y="332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38" name="Oval 237"/>
              <p:cNvSpPr>
                <a:spLocks noChangeAspect="1" noChangeArrowheads="1"/>
              </p:cNvSpPr>
              <p:nvPr/>
            </p:nvSpPr>
            <p:spPr bwMode="auto">
              <a:xfrm rot="-6120000">
                <a:off x="3738" y="249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139" name="Oval 238"/>
              <p:cNvSpPr>
                <a:spLocks noChangeAspect="1" noChangeArrowheads="1"/>
              </p:cNvSpPr>
              <p:nvPr/>
            </p:nvSpPr>
            <p:spPr bwMode="auto">
              <a:xfrm rot="-6144387">
                <a:off x="3737" y="279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7128" name="Text Box 379"/>
            <p:cNvSpPr txBox="1">
              <a:spLocks noChangeArrowheads="1"/>
            </p:cNvSpPr>
            <p:nvPr/>
          </p:nvSpPr>
          <p:spPr bwMode="auto">
            <a:xfrm>
              <a:off x="4301" y="2578"/>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Na</a:t>
              </a:r>
            </a:p>
          </p:txBody>
        </p:sp>
      </p:grpSp>
      <p:grpSp>
        <p:nvGrpSpPr>
          <p:cNvPr id="12" name="Group 392"/>
          <p:cNvGrpSpPr>
            <a:grpSpLocks/>
          </p:cNvGrpSpPr>
          <p:nvPr/>
        </p:nvGrpSpPr>
        <p:grpSpPr bwMode="auto">
          <a:xfrm>
            <a:off x="5843588" y="2760663"/>
            <a:ext cx="3049587" cy="2908300"/>
            <a:chOff x="3660" y="1732"/>
            <a:chExt cx="1921" cy="1832"/>
          </a:xfrm>
        </p:grpSpPr>
        <p:sp>
          <p:nvSpPr>
            <p:cNvPr id="47124" name="Freeform 389"/>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Freeform 390"/>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Rectangle 391"/>
            <p:cNvSpPr>
              <a:spLocks noChangeArrowheads="1"/>
            </p:cNvSpPr>
            <p:nvPr/>
          </p:nvSpPr>
          <p:spPr bwMode="auto">
            <a:xfrm>
              <a:off x="5334" y="1732"/>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a:t>
              </a:r>
            </a:p>
          </p:txBody>
        </p:sp>
      </p:grpSp>
      <p:grpSp>
        <p:nvGrpSpPr>
          <p:cNvPr id="13" name="Group 380"/>
          <p:cNvGrpSpPr>
            <a:grpSpLocks/>
          </p:cNvGrpSpPr>
          <p:nvPr/>
        </p:nvGrpSpPr>
        <p:grpSpPr bwMode="auto">
          <a:xfrm>
            <a:off x="4865688" y="5702300"/>
            <a:ext cx="4278312" cy="828675"/>
            <a:chOff x="3065" y="3606"/>
            <a:chExt cx="2695" cy="522"/>
          </a:xfrm>
        </p:grpSpPr>
        <p:sp>
          <p:nvSpPr>
            <p:cNvPr id="47122" name="Text Box 85"/>
            <p:cNvSpPr txBox="1">
              <a:spLocks noChangeArrowheads="1"/>
            </p:cNvSpPr>
            <p:nvPr/>
          </p:nvSpPr>
          <p:spPr bwMode="auto">
            <a:xfrm>
              <a:off x="3070" y="3606"/>
              <a:ext cx="269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Electron arrangement: </a:t>
              </a:r>
              <a:r>
                <a:rPr lang="en-GB" b="1"/>
                <a:t>[2.8]</a:t>
              </a:r>
              <a:r>
                <a:rPr lang="en-GB" b="1" baseline="30000"/>
                <a:t>+</a:t>
              </a:r>
            </a:p>
          </p:txBody>
        </p:sp>
        <p:sp>
          <p:nvSpPr>
            <p:cNvPr id="47123" name="Rectangle 247"/>
            <p:cNvSpPr>
              <a:spLocks noChangeArrowheads="1"/>
            </p:cNvSpPr>
            <p:nvPr/>
          </p:nvSpPr>
          <p:spPr bwMode="auto">
            <a:xfrm>
              <a:off x="3065" y="3840"/>
              <a:ext cx="14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a:t>(full outer shell)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1038"/>
                                        </p:tgtEl>
                                        <p:attrNameLst>
                                          <p:attrName>style.visibility</p:attrName>
                                        </p:attrNameLst>
                                      </p:cBhvr>
                                      <p:to>
                                        <p:strVal val="visible"/>
                                      </p:to>
                                    </p:set>
                                    <p:animEffect transition="in" filter="wipe(left)">
                                      <p:cBhvr>
                                        <p:cTn id="13" dur="1000"/>
                                        <p:tgtEl>
                                          <p:spTgt spid="121038"/>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1039"/>
                                        </p:tgtEl>
                                        <p:attrNameLst>
                                          <p:attrName>style.visibility</p:attrName>
                                        </p:attrNameLst>
                                      </p:cBhvr>
                                      <p:to>
                                        <p:strVal val="visible"/>
                                      </p:to>
                                    </p:set>
                                    <p:animEffect transition="in" filter="wipe(left)">
                                      <p:cBhvr>
                                        <p:cTn id="17" dur="1000"/>
                                        <p:tgtEl>
                                          <p:spTgt spid="121039"/>
                                        </p:tgtEl>
                                      </p:cBhvr>
                                    </p:animEffec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0875"/>
                                        </p:tgtEl>
                                        <p:attrNameLst>
                                          <p:attrName>style.visibility</p:attrName>
                                        </p:attrNameLst>
                                      </p:cBhvr>
                                      <p:to>
                                        <p:strVal val="visible"/>
                                      </p:to>
                                    </p:set>
                                    <p:animEffect transition="in" filter="wipe(left)">
                                      <p:cBhvr>
                                        <p:cTn id="26" dur="1000"/>
                                        <p:tgtEl>
                                          <p:spTgt spid="12087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par>
                          <p:cTn id="32" fill="hold" nodeType="afterGroup">
                            <p:stCondLst>
                              <p:cond delay="1000"/>
                            </p:stCondLst>
                            <p:childTnLst>
                              <p:par>
                                <p:cTn id="33" presetID="23"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par>
                                <p:cTn id="37" presetID="9" presetClass="entr" presetSubtype="0" fill="hold" grpId="0" nodeType="withEffect">
                                  <p:stCondLst>
                                    <p:cond delay="0"/>
                                  </p:stCondLst>
                                  <p:childTnLst>
                                    <p:set>
                                      <p:cBhvr>
                                        <p:cTn id="38" dur="1" fill="hold">
                                          <p:stCondLst>
                                            <p:cond delay="0"/>
                                          </p:stCondLst>
                                        </p:cTn>
                                        <p:tgtEl>
                                          <p:spTgt spid="121055"/>
                                        </p:tgtEl>
                                        <p:attrNameLst>
                                          <p:attrName>style.visibility</p:attrName>
                                        </p:attrNameLst>
                                      </p:cBhvr>
                                      <p:to>
                                        <p:strVal val="visible"/>
                                      </p:to>
                                    </p:set>
                                    <p:animEffect transition="in" filter="dissolve">
                                      <p:cBhvr>
                                        <p:cTn id="39" dur="500"/>
                                        <p:tgtEl>
                                          <p:spTgt spid="12105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1050"/>
                                        </p:tgtEl>
                                        <p:attrNameLst>
                                          <p:attrName>style.visibility</p:attrName>
                                        </p:attrNameLst>
                                      </p:cBhvr>
                                      <p:to>
                                        <p:strVal val="visible"/>
                                      </p:to>
                                    </p:set>
                                    <p:animEffect transition="in" filter="wipe(left)">
                                      <p:cBhvr>
                                        <p:cTn id="44" dur="1000"/>
                                        <p:tgtEl>
                                          <p:spTgt spid="121050"/>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21051"/>
                                        </p:tgtEl>
                                        <p:attrNameLst>
                                          <p:attrName>style.visibility</p:attrName>
                                        </p:attrNameLst>
                                      </p:cBhvr>
                                      <p:to>
                                        <p:strVal val="visible"/>
                                      </p:to>
                                    </p:set>
                                    <p:animEffect transition="in" filter="wipe(left)">
                                      <p:cBhvr>
                                        <p:cTn id="48" dur="1000"/>
                                        <p:tgtEl>
                                          <p:spTgt spid="121051"/>
                                        </p:tgtEl>
                                      </p:cBhvr>
                                    </p:animEffect>
                                  </p:childTnLst>
                                </p:cTn>
                              </p:par>
                            </p:childTnLst>
                          </p:cTn>
                        </p:par>
                        <p:par>
                          <p:cTn id="49" fill="hold" nodeType="afterGroup">
                            <p:stCondLst>
                              <p:cond delay="2000"/>
                            </p:stCondLst>
                            <p:childTnLst>
                              <p:par>
                                <p:cTn id="50" presetID="22" presetClass="entr" presetSubtype="8"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1000"/>
                                        <p:tgtEl>
                                          <p:spTgt spid="7"/>
                                        </p:tgtEl>
                                      </p:cBhvr>
                                    </p:animEffect>
                                  </p:childTnLst>
                                </p:cTn>
                              </p:par>
                            </p:childTnLst>
                          </p:cTn>
                        </p:par>
                        <p:par>
                          <p:cTn id="53" fill="hold" nodeType="afterGroup">
                            <p:stCondLst>
                              <p:cond delay="3000"/>
                            </p:stCondLst>
                            <p:childTnLst>
                              <p:par>
                                <p:cTn id="54" presetID="23" presetClass="entr" presetSubtype="16"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75" grpId="0"/>
      <p:bldP spid="121038" grpId="0"/>
      <p:bldP spid="121039" grpId="0"/>
      <p:bldP spid="121050" grpId="0"/>
      <p:bldP spid="121051" grpId="0"/>
      <p:bldP spid="12105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Rectangle 101"/>
          <p:cNvSpPr>
            <a:spLocks noGrp="1" noChangeArrowheads="1"/>
          </p:cNvSpPr>
          <p:nvPr>
            <p:ph type="title"/>
          </p:nvPr>
        </p:nvSpPr>
        <p:spPr>
          <a:noFill/>
        </p:spPr>
        <p:txBody>
          <a:bodyPr/>
          <a:lstStyle/>
          <a:p>
            <a:r>
              <a:rPr lang="en-GB" smtClean="0"/>
              <a:t>      The magnesium ion</a:t>
            </a:r>
          </a:p>
        </p:txBody>
      </p:sp>
      <p:sp>
        <p:nvSpPr>
          <p:cNvPr id="122982" name="Oval 102"/>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22983" name="Text Box 103"/>
          <p:cNvSpPr txBox="1">
            <a:spLocks noChangeArrowheads="1"/>
          </p:cNvSpPr>
          <p:nvPr/>
        </p:nvSpPr>
        <p:spPr bwMode="auto">
          <a:xfrm>
            <a:off x="603250" y="5702300"/>
            <a:ext cx="3981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Electron arrangement: </a:t>
            </a:r>
            <a:r>
              <a:rPr lang="en-GB" b="1"/>
              <a:t>2.8.2</a:t>
            </a:r>
            <a:r>
              <a:rPr lang="en-GB"/>
              <a:t> (partially full outer shell)</a:t>
            </a:r>
          </a:p>
        </p:txBody>
      </p:sp>
      <p:sp>
        <p:nvSpPr>
          <p:cNvPr id="123002" name="Text Box 122"/>
          <p:cNvSpPr txBox="1">
            <a:spLocks noChangeArrowheads="1"/>
          </p:cNvSpPr>
          <p:nvPr/>
        </p:nvSpPr>
        <p:spPr bwMode="auto">
          <a:xfrm>
            <a:off x="674688" y="11430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12 protons	=	+12</a:t>
            </a:r>
          </a:p>
        </p:txBody>
      </p:sp>
      <p:sp>
        <p:nvSpPr>
          <p:cNvPr id="123003" name="Text Box 123"/>
          <p:cNvSpPr txBox="1">
            <a:spLocks noChangeArrowheads="1"/>
          </p:cNvSpPr>
          <p:nvPr/>
        </p:nvSpPr>
        <p:spPr bwMode="auto">
          <a:xfrm>
            <a:off x="674688" y="1574800"/>
            <a:ext cx="340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12 electrons	=	 -12</a:t>
            </a:r>
          </a:p>
        </p:txBody>
      </p:sp>
      <p:grpSp>
        <p:nvGrpSpPr>
          <p:cNvPr id="2" name="Group 229"/>
          <p:cNvGrpSpPr>
            <a:grpSpLocks/>
          </p:cNvGrpSpPr>
          <p:nvPr/>
        </p:nvGrpSpPr>
        <p:grpSpPr bwMode="auto">
          <a:xfrm>
            <a:off x="671513" y="2057400"/>
            <a:ext cx="3248025" cy="492125"/>
            <a:chOff x="423" y="1296"/>
            <a:chExt cx="2046" cy="310"/>
          </a:xfrm>
        </p:grpSpPr>
        <p:sp>
          <p:nvSpPr>
            <p:cNvPr id="48193" name="Text Box 124"/>
            <p:cNvSpPr txBox="1">
              <a:spLocks noChangeArrowheads="1"/>
            </p:cNvSpPr>
            <p:nvPr/>
          </p:nvSpPr>
          <p:spPr bwMode="auto">
            <a:xfrm>
              <a:off x="425" y="1302"/>
              <a:ext cx="2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0</a:t>
              </a:r>
            </a:p>
          </p:txBody>
        </p:sp>
        <p:sp>
          <p:nvSpPr>
            <p:cNvPr id="48194" name="Line 125"/>
            <p:cNvSpPr>
              <a:spLocks noChangeShapeType="1"/>
            </p:cNvSpPr>
            <p:nvPr/>
          </p:nvSpPr>
          <p:spPr bwMode="auto">
            <a:xfrm>
              <a:off x="423" y="1296"/>
              <a:ext cx="1950"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8195" name="Line 126"/>
            <p:cNvSpPr>
              <a:spLocks noChangeShapeType="1"/>
            </p:cNvSpPr>
            <p:nvPr/>
          </p:nvSpPr>
          <p:spPr bwMode="auto">
            <a:xfrm>
              <a:off x="423" y="1606"/>
              <a:ext cx="1950"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48136" name="Rectangle 127"/>
          <p:cNvSpPr>
            <a:spLocks noChangeArrowheads="1"/>
          </p:cNvSpPr>
          <p:nvPr/>
        </p:nvSpPr>
        <p:spPr bwMode="auto">
          <a:xfrm>
            <a:off x="568325" y="701675"/>
            <a:ext cx="281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Magnesium atom:</a:t>
            </a:r>
          </a:p>
        </p:txBody>
      </p:sp>
      <p:sp>
        <p:nvSpPr>
          <p:cNvPr id="123008" name="Text Box 128"/>
          <p:cNvSpPr txBox="1">
            <a:spLocks noChangeArrowheads="1"/>
          </p:cNvSpPr>
          <p:nvPr/>
        </p:nvSpPr>
        <p:spPr bwMode="auto">
          <a:xfrm>
            <a:off x="5046663" y="1139825"/>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12 protons	=	+12</a:t>
            </a:r>
          </a:p>
        </p:txBody>
      </p:sp>
      <p:sp>
        <p:nvSpPr>
          <p:cNvPr id="123009" name="Text Box 129"/>
          <p:cNvSpPr txBox="1">
            <a:spLocks noChangeArrowheads="1"/>
          </p:cNvSpPr>
          <p:nvPr/>
        </p:nvSpPr>
        <p:spPr bwMode="auto">
          <a:xfrm>
            <a:off x="5046663" y="1571625"/>
            <a:ext cx="322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10 electrons	=	 -10</a:t>
            </a:r>
          </a:p>
        </p:txBody>
      </p:sp>
      <p:grpSp>
        <p:nvGrpSpPr>
          <p:cNvPr id="3" name="Group 232"/>
          <p:cNvGrpSpPr>
            <a:grpSpLocks/>
          </p:cNvGrpSpPr>
          <p:nvPr/>
        </p:nvGrpSpPr>
        <p:grpSpPr bwMode="auto">
          <a:xfrm>
            <a:off x="5043488" y="2054225"/>
            <a:ext cx="3248025" cy="492125"/>
            <a:chOff x="3177" y="1294"/>
            <a:chExt cx="2046" cy="310"/>
          </a:xfrm>
        </p:grpSpPr>
        <p:sp>
          <p:nvSpPr>
            <p:cNvPr id="48190" name="Text Box 130"/>
            <p:cNvSpPr txBox="1">
              <a:spLocks noChangeArrowheads="1"/>
            </p:cNvSpPr>
            <p:nvPr/>
          </p:nvSpPr>
          <p:spPr bwMode="auto">
            <a:xfrm>
              <a:off x="3179" y="1300"/>
              <a:ext cx="2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+2</a:t>
              </a:r>
            </a:p>
          </p:txBody>
        </p:sp>
        <p:sp>
          <p:nvSpPr>
            <p:cNvPr id="48191" name="Line 131"/>
            <p:cNvSpPr>
              <a:spLocks noChangeShapeType="1"/>
            </p:cNvSpPr>
            <p:nvPr/>
          </p:nvSpPr>
          <p:spPr bwMode="auto">
            <a:xfrm>
              <a:off x="3177" y="1294"/>
              <a:ext cx="1944"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48192" name="Line 132"/>
            <p:cNvSpPr>
              <a:spLocks noChangeShapeType="1"/>
            </p:cNvSpPr>
            <p:nvPr/>
          </p:nvSpPr>
          <p:spPr bwMode="auto">
            <a:xfrm>
              <a:off x="3177" y="1604"/>
              <a:ext cx="1944"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23013" name="Rectangle 133"/>
          <p:cNvSpPr>
            <a:spLocks noChangeArrowheads="1"/>
          </p:cNvSpPr>
          <p:nvPr/>
        </p:nvSpPr>
        <p:spPr bwMode="auto">
          <a:xfrm>
            <a:off x="4940300" y="6985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Magnesium ion:</a:t>
            </a:r>
          </a:p>
        </p:txBody>
      </p:sp>
      <p:grpSp>
        <p:nvGrpSpPr>
          <p:cNvPr id="4" name="Group 228"/>
          <p:cNvGrpSpPr>
            <a:grpSpLocks/>
          </p:cNvGrpSpPr>
          <p:nvPr/>
        </p:nvGrpSpPr>
        <p:grpSpPr bwMode="auto">
          <a:xfrm>
            <a:off x="4865688" y="5702300"/>
            <a:ext cx="4278312" cy="828675"/>
            <a:chOff x="3065" y="3606"/>
            <a:chExt cx="2695" cy="522"/>
          </a:xfrm>
        </p:grpSpPr>
        <p:sp>
          <p:nvSpPr>
            <p:cNvPr id="48188" name="Text Box 153"/>
            <p:cNvSpPr txBox="1">
              <a:spLocks noChangeArrowheads="1"/>
            </p:cNvSpPr>
            <p:nvPr/>
          </p:nvSpPr>
          <p:spPr bwMode="auto">
            <a:xfrm>
              <a:off x="3070" y="3606"/>
              <a:ext cx="269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Electron arrangement: </a:t>
              </a:r>
              <a:r>
                <a:rPr lang="en-GB" b="1"/>
                <a:t>[2.8]</a:t>
              </a:r>
              <a:r>
                <a:rPr lang="en-GB" b="1" baseline="30000"/>
                <a:t>2+</a:t>
              </a:r>
            </a:p>
          </p:txBody>
        </p:sp>
        <p:sp>
          <p:nvSpPr>
            <p:cNvPr id="48189" name="Rectangle 154"/>
            <p:cNvSpPr>
              <a:spLocks noChangeArrowheads="1"/>
            </p:cNvSpPr>
            <p:nvPr/>
          </p:nvSpPr>
          <p:spPr bwMode="auto">
            <a:xfrm>
              <a:off x="3065" y="3840"/>
              <a:ext cx="14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a:t>(full outer shell)</a:t>
              </a:r>
            </a:p>
          </p:txBody>
        </p:sp>
      </p:grpSp>
      <p:grpSp>
        <p:nvGrpSpPr>
          <p:cNvPr id="5" name="Group 155"/>
          <p:cNvGrpSpPr>
            <a:grpSpLocks/>
          </p:cNvGrpSpPr>
          <p:nvPr/>
        </p:nvGrpSpPr>
        <p:grpSpPr bwMode="auto">
          <a:xfrm>
            <a:off x="3527425" y="3486150"/>
            <a:ext cx="2152650" cy="822325"/>
            <a:chOff x="2222" y="2196"/>
            <a:chExt cx="1320" cy="518"/>
          </a:xfrm>
        </p:grpSpPr>
        <p:sp>
          <p:nvSpPr>
            <p:cNvPr id="48186" name="Text Box 156"/>
            <p:cNvSpPr txBox="1">
              <a:spLocks noChangeArrowheads="1"/>
            </p:cNvSpPr>
            <p:nvPr/>
          </p:nvSpPr>
          <p:spPr bwMode="auto">
            <a:xfrm>
              <a:off x="2222" y="2196"/>
              <a:ext cx="13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two electrons are lost</a:t>
              </a:r>
            </a:p>
          </p:txBody>
        </p:sp>
        <p:sp>
          <p:nvSpPr>
            <p:cNvPr id="48187" name="Line 157"/>
            <p:cNvSpPr>
              <a:spLocks noChangeShapeType="1"/>
            </p:cNvSpPr>
            <p:nvPr/>
          </p:nvSpPr>
          <p:spPr bwMode="auto">
            <a:xfrm>
              <a:off x="2310" y="2704"/>
              <a:ext cx="1145" cy="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6" name="Group 230"/>
          <p:cNvGrpSpPr>
            <a:grpSpLocks/>
          </p:cNvGrpSpPr>
          <p:nvPr/>
        </p:nvGrpSpPr>
        <p:grpSpPr bwMode="auto">
          <a:xfrm>
            <a:off x="495300" y="2679700"/>
            <a:ext cx="3100388" cy="3095625"/>
            <a:chOff x="312" y="1688"/>
            <a:chExt cx="1953" cy="1950"/>
          </a:xfrm>
        </p:grpSpPr>
        <p:grpSp>
          <p:nvGrpSpPr>
            <p:cNvPr id="48165" name="Group 221"/>
            <p:cNvGrpSpPr>
              <a:grpSpLocks/>
            </p:cNvGrpSpPr>
            <p:nvPr/>
          </p:nvGrpSpPr>
          <p:grpSpPr bwMode="auto">
            <a:xfrm>
              <a:off x="312" y="1688"/>
              <a:ext cx="1953" cy="1950"/>
              <a:chOff x="312" y="1688"/>
              <a:chExt cx="1953" cy="1950"/>
            </a:xfrm>
          </p:grpSpPr>
          <p:grpSp>
            <p:nvGrpSpPr>
              <p:cNvPr id="48167" name="Group 219"/>
              <p:cNvGrpSpPr>
                <a:grpSpLocks/>
              </p:cNvGrpSpPr>
              <p:nvPr/>
            </p:nvGrpSpPr>
            <p:grpSpPr bwMode="auto">
              <a:xfrm>
                <a:off x="312" y="1752"/>
                <a:ext cx="1953" cy="1886"/>
                <a:chOff x="312" y="1752"/>
                <a:chExt cx="1953" cy="1886"/>
              </a:xfrm>
            </p:grpSpPr>
            <p:grpSp>
              <p:nvGrpSpPr>
                <p:cNvPr id="48169" name="Group 216"/>
                <p:cNvGrpSpPr>
                  <a:grpSpLocks/>
                </p:cNvGrpSpPr>
                <p:nvPr/>
              </p:nvGrpSpPr>
              <p:grpSpPr bwMode="auto">
                <a:xfrm>
                  <a:off x="312" y="1752"/>
                  <a:ext cx="1886" cy="1886"/>
                  <a:chOff x="312" y="1752"/>
                  <a:chExt cx="1886" cy="1886"/>
                </a:xfrm>
              </p:grpSpPr>
              <p:sp>
                <p:nvSpPr>
                  <p:cNvPr id="48171" name="Oval 105"/>
                  <p:cNvSpPr>
                    <a:spLocks noChangeAspect="1" noChangeArrowheads="1"/>
                  </p:cNvSpPr>
                  <p:nvPr/>
                </p:nvSpPr>
                <p:spPr bwMode="auto">
                  <a:xfrm>
                    <a:off x="1029" y="2471"/>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72" name="Oval 106"/>
                  <p:cNvSpPr>
                    <a:spLocks noChangeAspect="1" noChangeArrowheads="1"/>
                  </p:cNvSpPr>
                  <p:nvPr/>
                </p:nvSpPr>
                <p:spPr bwMode="auto">
                  <a:xfrm>
                    <a:off x="808" y="2266"/>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48173" name="Oval 107"/>
                  <p:cNvSpPr>
                    <a:spLocks noChangeAspect="1" noChangeArrowheads="1"/>
                  </p:cNvSpPr>
                  <p:nvPr/>
                </p:nvSpPr>
                <p:spPr bwMode="auto">
                  <a:xfrm>
                    <a:off x="1180" y="304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74" name="Oval 108"/>
                  <p:cNvSpPr>
                    <a:spLocks noChangeAspect="1" noChangeArrowheads="1"/>
                  </p:cNvSpPr>
                  <p:nvPr/>
                </p:nvSpPr>
                <p:spPr bwMode="auto">
                  <a:xfrm>
                    <a:off x="1180" y="2199"/>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8175" name="Group 109"/>
                  <p:cNvGrpSpPr>
                    <a:grpSpLocks/>
                  </p:cNvGrpSpPr>
                  <p:nvPr/>
                </p:nvGrpSpPr>
                <p:grpSpPr bwMode="auto">
                  <a:xfrm>
                    <a:off x="561" y="1943"/>
                    <a:ext cx="1389" cy="1447"/>
                    <a:chOff x="819" y="1631"/>
                    <a:chExt cx="1389" cy="1447"/>
                  </a:xfrm>
                </p:grpSpPr>
                <p:sp>
                  <p:nvSpPr>
                    <p:cNvPr id="48183" name="Oval 110"/>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48184" name="Oval 111"/>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85" name="Oval 112"/>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176" name="Oval 113"/>
                  <p:cNvSpPr>
                    <a:spLocks noChangeAspect="1" noChangeArrowheads="1"/>
                  </p:cNvSpPr>
                  <p:nvPr/>
                </p:nvSpPr>
                <p:spPr bwMode="auto">
                  <a:xfrm rot="4680000">
                    <a:off x="1860" y="276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77" name="Oval 114"/>
                  <p:cNvSpPr>
                    <a:spLocks noChangeAspect="1" noChangeArrowheads="1"/>
                  </p:cNvSpPr>
                  <p:nvPr/>
                </p:nvSpPr>
                <p:spPr bwMode="auto">
                  <a:xfrm rot="4655613">
                    <a:off x="1861" y="2469"/>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78" name="Oval 115"/>
                  <p:cNvSpPr>
                    <a:spLocks noChangeAspect="1" noChangeArrowheads="1"/>
                  </p:cNvSpPr>
                  <p:nvPr/>
                </p:nvSpPr>
                <p:spPr bwMode="auto">
                  <a:xfrm rot="10080000">
                    <a:off x="1035" y="3297"/>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79" name="Oval 116"/>
                  <p:cNvSpPr>
                    <a:spLocks noChangeAspect="1" noChangeArrowheads="1"/>
                  </p:cNvSpPr>
                  <p:nvPr/>
                </p:nvSpPr>
                <p:spPr bwMode="auto">
                  <a:xfrm rot="10055613">
                    <a:off x="1331" y="329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80" name="Oval 117"/>
                  <p:cNvSpPr>
                    <a:spLocks noChangeAspect="1" noChangeArrowheads="1"/>
                  </p:cNvSpPr>
                  <p:nvPr/>
                </p:nvSpPr>
                <p:spPr bwMode="auto">
                  <a:xfrm rot="-6120000">
                    <a:off x="505" y="247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81" name="Oval 118"/>
                  <p:cNvSpPr>
                    <a:spLocks noChangeAspect="1" noChangeArrowheads="1"/>
                  </p:cNvSpPr>
                  <p:nvPr/>
                </p:nvSpPr>
                <p:spPr bwMode="auto">
                  <a:xfrm rot="-6144387">
                    <a:off x="504" y="27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82" name="Oval 119"/>
                  <p:cNvSpPr>
                    <a:spLocks noChangeAspect="1" noChangeArrowheads="1"/>
                  </p:cNvSpPr>
                  <p:nvPr/>
                </p:nvSpPr>
                <p:spPr bwMode="auto">
                  <a:xfrm>
                    <a:off x="312" y="1752"/>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sp>
              <p:nvSpPr>
                <p:cNvPr id="48170" name="Oval 159"/>
                <p:cNvSpPr>
                  <a:spLocks noChangeAspect="1" noChangeArrowheads="1"/>
                </p:cNvSpPr>
                <p:nvPr/>
              </p:nvSpPr>
              <p:spPr bwMode="auto">
                <a:xfrm rot="4800000">
                  <a:off x="2116" y="2467"/>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168" name="Oval 120"/>
              <p:cNvSpPr>
                <a:spLocks noChangeAspect="1" noChangeArrowheads="1"/>
              </p:cNvSpPr>
              <p:nvPr/>
            </p:nvSpPr>
            <p:spPr bwMode="auto">
              <a:xfrm rot="-600000">
                <a:off x="1026" y="1688"/>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166" name="Text Box 121"/>
            <p:cNvSpPr txBox="1">
              <a:spLocks noChangeArrowheads="1"/>
            </p:cNvSpPr>
            <p:nvPr/>
          </p:nvSpPr>
          <p:spPr bwMode="auto">
            <a:xfrm>
              <a:off x="1053" y="2551"/>
              <a:ext cx="4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Mg</a:t>
              </a:r>
            </a:p>
          </p:txBody>
        </p:sp>
      </p:grpSp>
      <p:grpSp>
        <p:nvGrpSpPr>
          <p:cNvPr id="11" name="Group 231"/>
          <p:cNvGrpSpPr>
            <a:grpSpLocks/>
          </p:cNvGrpSpPr>
          <p:nvPr/>
        </p:nvGrpSpPr>
        <p:grpSpPr bwMode="auto">
          <a:xfrm>
            <a:off x="5965825" y="3127375"/>
            <a:ext cx="2390775" cy="2387600"/>
            <a:chOff x="3758" y="1970"/>
            <a:chExt cx="1506" cy="1504"/>
          </a:xfrm>
        </p:grpSpPr>
        <p:grpSp>
          <p:nvGrpSpPr>
            <p:cNvPr id="48149" name="Group 134"/>
            <p:cNvGrpSpPr>
              <a:grpSpLocks/>
            </p:cNvGrpSpPr>
            <p:nvPr/>
          </p:nvGrpSpPr>
          <p:grpSpPr bwMode="auto">
            <a:xfrm>
              <a:off x="3758" y="1970"/>
              <a:ext cx="1506" cy="1504"/>
              <a:chOff x="3476" y="1935"/>
              <a:chExt cx="1506" cy="1504"/>
            </a:xfrm>
          </p:grpSpPr>
          <p:sp>
            <p:nvSpPr>
              <p:cNvPr id="48151" name="Oval 135"/>
              <p:cNvSpPr>
                <a:spLocks noChangeAspect="1" noChangeArrowheads="1"/>
              </p:cNvSpPr>
              <p:nvPr/>
            </p:nvSpPr>
            <p:spPr bwMode="auto">
              <a:xfrm>
                <a:off x="4001" y="246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52" name="Oval 136"/>
              <p:cNvSpPr>
                <a:spLocks noChangeAspect="1" noChangeArrowheads="1"/>
              </p:cNvSpPr>
              <p:nvPr/>
            </p:nvSpPr>
            <p:spPr bwMode="auto">
              <a:xfrm>
                <a:off x="3780" y="225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48153" name="Oval 137"/>
              <p:cNvSpPr>
                <a:spLocks noChangeAspect="1" noChangeArrowheads="1"/>
              </p:cNvSpPr>
              <p:nvPr/>
            </p:nvSpPr>
            <p:spPr bwMode="auto">
              <a:xfrm>
                <a:off x="4152" y="303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54" name="Oval 138"/>
              <p:cNvSpPr>
                <a:spLocks noChangeAspect="1" noChangeArrowheads="1"/>
              </p:cNvSpPr>
              <p:nvPr/>
            </p:nvSpPr>
            <p:spPr bwMode="auto">
              <a:xfrm>
                <a:off x="4152" y="219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8155" name="Group 139"/>
              <p:cNvGrpSpPr>
                <a:grpSpLocks/>
              </p:cNvGrpSpPr>
              <p:nvPr/>
            </p:nvGrpSpPr>
            <p:grpSpPr bwMode="auto">
              <a:xfrm>
                <a:off x="3533" y="1935"/>
                <a:ext cx="1389" cy="1447"/>
                <a:chOff x="819" y="1631"/>
                <a:chExt cx="1389" cy="1447"/>
              </a:xfrm>
            </p:grpSpPr>
            <p:sp>
              <p:nvSpPr>
                <p:cNvPr id="48162" name="Oval 140"/>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48163" name="Oval 141"/>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64" name="Oval 142"/>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156" name="Oval 143"/>
              <p:cNvSpPr>
                <a:spLocks noChangeAspect="1" noChangeArrowheads="1"/>
              </p:cNvSpPr>
              <p:nvPr/>
            </p:nvSpPr>
            <p:spPr bwMode="auto">
              <a:xfrm rot="4680000">
                <a:off x="4832" y="275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57" name="Oval 144"/>
              <p:cNvSpPr>
                <a:spLocks noChangeAspect="1" noChangeArrowheads="1"/>
              </p:cNvSpPr>
              <p:nvPr/>
            </p:nvSpPr>
            <p:spPr bwMode="auto">
              <a:xfrm rot="4655613">
                <a:off x="4833" y="246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58" name="Oval 145"/>
              <p:cNvSpPr>
                <a:spLocks noChangeAspect="1" noChangeArrowheads="1"/>
              </p:cNvSpPr>
              <p:nvPr/>
            </p:nvSpPr>
            <p:spPr bwMode="auto">
              <a:xfrm rot="10080000">
                <a:off x="4007" y="328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59" name="Oval 146"/>
              <p:cNvSpPr>
                <a:spLocks noChangeAspect="1" noChangeArrowheads="1"/>
              </p:cNvSpPr>
              <p:nvPr/>
            </p:nvSpPr>
            <p:spPr bwMode="auto">
              <a:xfrm rot="10055613">
                <a:off x="4303" y="329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60" name="Oval 147"/>
              <p:cNvSpPr>
                <a:spLocks noChangeAspect="1" noChangeArrowheads="1"/>
              </p:cNvSpPr>
              <p:nvPr/>
            </p:nvSpPr>
            <p:spPr bwMode="auto">
              <a:xfrm rot="-6120000">
                <a:off x="3477" y="246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161" name="Oval 148"/>
              <p:cNvSpPr>
                <a:spLocks noChangeAspect="1" noChangeArrowheads="1"/>
              </p:cNvSpPr>
              <p:nvPr/>
            </p:nvSpPr>
            <p:spPr bwMode="auto">
              <a:xfrm rot="-6144387">
                <a:off x="3476" y="276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8150" name="Text Box 227"/>
            <p:cNvSpPr txBox="1">
              <a:spLocks noChangeArrowheads="1"/>
            </p:cNvSpPr>
            <p:nvPr/>
          </p:nvSpPr>
          <p:spPr bwMode="auto">
            <a:xfrm>
              <a:off x="4310" y="2578"/>
              <a:ext cx="4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Mg</a:t>
              </a:r>
            </a:p>
          </p:txBody>
        </p:sp>
      </p:grpSp>
      <p:grpSp>
        <p:nvGrpSpPr>
          <p:cNvPr id="14" name="Group 233"/>
          <p:cNvGrpSpPr>
            <a:grpSpLocks/>
          </p:cNvGrpSpPr>
          <p:nvPr/>
        </p:nvGrpSpPr>
        <p:grpSpPr bwMode="auto">
          <a:xfrm>
            <a:off x="5843588" y="2760663"/>
            <a:ext cx="3248025" cy="2908300"/>
            <a:chOff x="3660" y="1732"/>
            <a:chExt cx="2046" cy="1832"/>
          </a:xfrm>
        </p:grpSpPr>
        <p:sp>
          <p:nvSpPr>
            <p:cNvPr id="48146" name="Freeform 234"/>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7" name="Freeform 235"/>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8" name="Rectangle 236"/>
            <p:cNvSpPr>
              <a:spLocks noChangeArrowheads="1"/>
            </p:cNvSpPr>
            <p:nvPr/>
          </p:nvSpPr>
          <p:spPr bwMode="auto">
            <a:xfrm>
              <a:off x="5334" y="1732"/>
              <a:ext cx="3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3002"/>
                                        </p:tgtEl>
                                        <p:attrNameLst>
                                          <p:attrName>style.visibility</p:attrName>
                                        </p:attrNameLst>
                                      </p:cBhvr>
                                      <p:to>
                                        <p:strVal val="visible"/>
                                      </p:to>
                                    </p:set>
                                    <p:animEffect transition="in" filter="wipe(left)">
                                      <p:cBhvr>
                                        <p:cTn id="13" dur="1000"/>
                                        <p:tgtEl>
                                          <p:spTgt spid="123002"/>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3003"/>
                                        </p:tgtEl>
                                        <p:attrNameLst>
                                          <p:attrName>style.visibility</p:attrName>
                                        </p:attrNameLst>
                                      </p:cBhvr>
                                      <p:to>
                                        <p:strVal val="visible"/>
                                      </p:to>
                                    </p:set>
                                    <p:animEffect transition="in" filter="wipe(left)">
                                      <p:cBhvr>
                                        <p:cTn id="17" dur="1000"/>
                                        <p:tgtEl>
                                          <p:spTgt spid="123003"/>
                                        </p:tgtEl>
                                      </p:cBhvr>
                                    </p:animEffec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2983"/>
                                        </p:tgtEl>
                                        <p:attrNameLst>
                                          <p:attrName>style.visibility</p:attrName>
                                        </p:attrNameLst>
                                      </p:cBhvr>
                                      <p:to>
                                        <p:strVal val="visible"/>
                                      </p:to>
                                    </p:set>
                                    <p:animEffect transition="in" filter="wipe(left)">
                                      <p:cBhvr>
                                        <p:cTn id="26" dur="1000"/>
                                        <p:tgtEl>
                                          <p:spTgt spid="12298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1000"/>
                                        <p:tgtEl>
                                          <p:spTgt spid="5"/>
                                        </p:tgtEl>
                                      </p:cBhvr>
                                    </p:animEffect>
                                  </p:childTnLst>
                                </p:cTn>
                              </p:par>
                            </p:childTnLst>
                          </p:cTn>
                        </p:par>
                        <p:par>
                          <p:cTn id="32" fill="hold" nodeType="afterGroup">
                            <p:stCondLst>
                              <p:cond delay="1000"/>
                            </p:stCondLst>
                            <p:childTnLst>
                              <p:par>
                                <p:cTn id="33" presetID="2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par>
                                <p:cTn id="37" presetID="9" presetClass="entr" presetSubtype="0" fill="hold" grpId="0" nodeType="withEffect">
                                  <p:stCondLst>
                                    <p:cond delay="0"/>
                                  </p:stCondLst>
                                  <p:childTnLst>
                                    <p:set>
                                      <p:cBhvr>
                                        <p:cTn id="38" dur="1" fill="hold">
                                          <p:stCondLst>
                                            <p:cond delay="0"/>
                                          </p:stCondLst>
                                        </p:cTn>
                                        <p:tgtEl>
                                          <p:spTgt spid="123013"/>
                                        </p:tgtEl>
                                        <p:attrNameLst>
                                          <p:attrName>style.visibility</p:attrName>
                                        </p:attrNameLst>
                                      </p:cBhvr>
                                      <p:to>
                                        <p:strVal val="visible"/>
                                      </p:to>
                                    </p:set>
                                    <p:animEffect transition="in" filter="dissolve">
                                      <p:cBhvr>
                                        <p:cTn id="39" dur="500"/>
                                        <p:tgtEl>
                                          <p:spTgt spid="1230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3008"/>
                                        </p:tgtEl>
                                        <p:attrNameLst>
                                          <p:attrName>style.visibility</p:attrName>
                                        </p:attrNameLst>
                                      </p:cBhvr>
                                      <p:to>
                                        <p:strVal val="visible"/>
                                      </p:to>
                                    </p:set>
                                    <p:animEffect transition="in" filter="wipe(left)">
                                      <p:cBhvr>
                                        <p:cTn id="44" dur="1000"/>
                                        <p:tgtEl>
                                          <p:spTgt spid="123008"/>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23009"/>
                                        </p:tgtEl>
                                        <p:attrNameLst>
                                          <p:attrName>style.visibility</p:attrName>
                                        </p:attrNameLst>
                                      </p:cBhvr>
                                      <p:to>
                                        <p:strVal val="visible"/>
                                      </p:to>
                                    </p:set>
                                    <p:animEffect transition="in" filter="wipe(left)">
                                      <p:cBhvr>
                                        <p:cTn id="48" dur="1000"/>
                                        <p:tgtEl>
                                          <p:spTgt spid="123009"/>
                                        </p:tgtEl>
                                      </p:cBhvr>
                                    </p:animEffect>
                                  </p:childTnLst>
                                </p:cTn>
                              </p:par>
                            </p:childTnLst>
                          </p:cTn>
                        </p:par>
                        <p:par>
                          <p:cTn id="49" fill="hold" nodeType="afterGroup">
                            <p:stCondLst>
                              <p:cond delay="2000"/>
                            </p:stCondLst>
                            <p:childTnLst>
                              <p:par>
                                <p:cTn id="50" presetID="22" presetClass="entr" presetSubtype="8"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1000"/>
                                        <p:tgtEl>
                                          <p:spTgt spid="3"/>
                                        </p:tgtEl>
                                      </p:cBhvr>
                                    </p:animEffect>
                                  </p:childTnLst>
                                </p:cTn>
                              </p:par>
                            </p:childTnLst>
                          </p:cTn>
                        </p:par>
                        <p:par>
                          <p:cTn id="53" fill="hold" nodeType="afterGroup">
                            <p:stCondLst>
                              <p:cond delay="3000"/>
                            </p:stCondLst>
                            <p:childTnLst>
                              <p:par>
                                <p:cTn id="54" presetID="2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3" grpId="0"/>
      <p:bldP spid="123002" grpId="0"/>
      <p:bldP spid="123003" grpId="0"/>
      <p:bldP spid="123008" grpId="0"/>
      <p:bldP spid="123009" grpId="0"/>
      <p:bldP spid="1230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Rectangle 30"/>
          <p:cNvSpPr>
            <a:spLocks noGrp="1" noChangeArrowheads="1"/>
          </p:cNvSpPr>
          <p:nvPr>
            <p:ph type="title"/>
          </p:nvPr>
        </p:nvSpPr>
        <p:spPr>
          <a:noFill/>
        </p:spPr>
        <p:txBody>
          <a:bodyPr/>
          <a:lstStyle/>
          <a:p>
            <a:r>
              <a:rPr lang="en-GB" smtClean="0"/>
              <a:t>      Negative ions</a:t>
            </a:r>
          </a:p>
        </p:txBody>
      </p:sp>
      <p:sp>
        <p:nvSpPr>
          <p:cNvPr id="129056" name="Oval 32"/>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29057" name="Rectangle 33"/>
          <p:cNvSpPr>
            <a:spLocks noChangeArrowheads="1"/>
          </p:cNvSpPr>
          <p:nvPr/>
        </p:nvSpPr>
        <p:spPr bwMode="auto">
          <a:xfrm>
            <a:off x="568325" y="2111375"/>
            <a:ext cx="85105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Negative ions have a small ‘-’ symbol and a number by them to indicate how many electrons they have gained to fill their outer shell. For example:</a:t>
            </a:r>
          </a:p>
        </p:txBody>
      </p:sp>
      <p:sp>
        <p:nvSpPr>
          <p:cNvPr id="129076" name="AutoShape 52"/>
          <p:cNvSpPr>
            <a:spLocks noChangeArrowheads="1"/>
          </p:cNvSpPr>
          <p:nvPr/>
        </p:nvSpPr>
        <p:spPr bwMode="auto">
          <a:xfrm>
            <a:off x="530225" y="3546475"/>
            <a:ext cx="8085138" cy="1446213"/>
          </a:xfrm>
          <a:prstGeom prst="roundRect">
            <a:avLst>
              <a:gd name="adj" fmla="val 7583"/>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65"/>
          <p:cNvGrpSpPr>
            <a:grpSpLocks/>
          </p:cNvGrpSpPr>
          <p:nvPr/>
        </p:nvGrpSpPr>
        <p:grpSpPr bwMode="auto">
          <a:xfrm>
            <a:off x="676275" y="3589338"/>
            <a:ext cx="7935913" cy="457200"/>
            <a:chOff x="654" y="2970"/>
            <a:chExt cx="4999" cy="288"/>
          </a:xfrm>
        </p:grpSpPr>
        <p:sp>
          <p:nvSpPr>
            <p:cNvPr id="49167" name="Rectangle 54"/>
            <p:cNvSpPr>
              <a:spLocks noChangeArrowheads="1"/>
            </p:cNvSpPr>
            <p:nvPr/>
          </p:nvSpPr>
          <p:spPr bwMode="auto">
            <a:xfrm>
              <a:off x="2959" y="2970"/>
              <a:ext cx="26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chloride ion  =  Cl</a:t>
              </a:r>
              <a:r>
                <a:rPr lang="en-GB" b="1" baseline="30000">
                  <a:solidFill>
                    <a:srgbClr val="013366"/>
                  </a:solidFill>
                </a:rPr>
                <a:t>-</a:t>
              </a:r>
              <a:r>
                <a:rPr lang="en-GB" b="1"/>
                <a:t> (not Cl</a:t>
              </a:r>
              <a:r>
                <a:rPr lang="en-GB" b="1" baseline="30000">
                  <a:solidFill>
                    <a:srgbClr val="013366"/>
                  </a:solidFill>
                </a:rPr>
                <a:t>1-</a:t>
              </a:r>
              <a:r>
                <a:rPr lang="en-GB" b="1"/>
                <a:t>)</a:t>
              </a:r>
            </a:p>
          </p:txBody>
        </p:sp>
        <p:sp>
          <p:nvSpPr>
            <p:cNvPr id="49168" name="Rectangle 56"/>
            <p:cNvSpPr>
              <a:spLocks noChangeArrowheads="1"/>
            </p:cNvSpPr>
            <p:nvPr/>
          </p:nvSpPr>
          <p:spPr bwMode="auto">
            <a:xfrm>
              <a:off x="654" y="2970"/>
              <a:ext cx="22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chlorine atom  =  2.8.</a:t>
              </a:r>
              <a:r>
                <a:rPr lang="en-GB" b="1">
                  <a:solidFill>
                    <a:srgbClr val="013366"/>
                  </a:solidFill>
                </a:rPr>
                <a:t>7</a:t>
              </a:r>
            </a:p>
          </p:txBody>
        </p:sp>
      </p:grpSp>
      <p:grpSp>
        <p:nvGrpSpPr>
          <p:cNvPr id="3" name="Group 67"/>
          <p:cNvGrpSpPr>
            <a:grpSpLocks/>
          </p:cNvGrpSpPr>
          <p:nvPr/>
        </p:nvGrpSpPr>
        <p:grpSpPr bwMode="auto">
          <a:xfrm>
            <a:off x="657225" y="4460875"/>
            <a:ext cx="7319963" cy="457200"/>
            <a:chOff x="642" y="3519"/>
            <a:chExt cx="4611" cy="288"/>
          </a:xfrm>
        </p:grpSpPr>
        <p:sp>
          <p:nvSpPr>
            <p:cNvPr id="49165" name="Rectangle 59"/>
            <p:cNvSpPr>
              <a:spLocks noChangeArrowheads="1"/>
            </p:cNvSpPr>
            <p:nvPr/>
          </p:nvSpPr>
          <p:spPr bwMode="auto">
            <a:xfrm>
              <a:off x="642" y="3519"/>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nitrogen atom  =  2.</a:t>
              </a:r>
              <a:r>
                <a:rPr lang="en-GB" b="1">
                  <a:solidFill>
                    <a:srgbClr val="013366"/>
                  </a:solidFill>
                </a:rPr>
                <a:t>5</a:t>
              </a:r>
            </a:p>
          </p:txBody>
        </p:sp>
        <p:sp>
          <p:nvSpPr>
            <p:cNvPr id="49166" name="Rectangle 60"/>
            <p:cNvSpPr>
              <a:spLocks noChangeArrowheads="1"/>
            </p:cNvSpPr>
            <p:nvPr/>
          </p:nvSpPr>
          <p:spPr bwMode="auto">
            <a:xfrm>
              <a:off x="3121" y="3519"/>
              <a:ext cx="2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nitride ion  =  N</a:t>
              </a:r>
              <a:r>
                <a:rPr lang="en-GB" b="1" baseline="30000">
                  <a:solidFill>
                    <a:srgbClr val="013366"/>
                  </a:solidFill>
                </a:rPr>
                <a:t>3-</a:t>
              </a:r>
            </a:p>
          </p:txBody>
        </p:sp>
      </p:grpSp>
      <p:grpSp>
        <p:nvGrpSpPr>
          <p:cNvPr id="4" name="Group 66"/>
          <p:cNvGrpSpPr>
            <a:grpSpLocks/>
          </p:cNvGrpSpPr>
          <p:nvPr/>
        </p:nvGrpSpPr>
        <p:grpSpPr bwMode="auto">
          <a:xfrm>
            <a:off x="809625" y="4024313"/>
            <a:ext cx="7669213" cy="458787"/>
            <a:chOff x="738" y="3244"/>
            <a:chExt cx="4831" cy="289"/>
          </a:xfrm>
        </p:grpSpPr>
        <p:sp>
          <p:nvSpPr>
            <p:cNvPr id="49163" name="Rectangle 62"/>
            <p:cNvSpPr>
              <a:spLocks noChangeArrowheads="1"/>
            </p:cNvSpPr>
            <p:nvPr/>
          </p:nvSpPr>
          <p:spPr bwMode="auto">
            <a:xfrm>
              <a:off x="738" y="3245"/>
              <a:ext cx="21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oxygen atom  =  2.</a:t>
              </a:r>
              <a:r>
                <a:rPr lang="en-GB" b="1">
                  <a:solidFill>
                    <a:srgbClr val="013366"/>
                  </a:solidFill>
                </a:rPr>
                <a:t>6</a:t>
              </a:r>
            </a:p>
          </p:txBody>
        </p:sp>
        <p:sp>
          <p:nvSpPr>
            <p:cNvPr id="49164" name="Rectangle 64"/>
            <p:cNvSpPr>
              <a:spLocks noChangeArrowheads="1"/>
            </p:cNvSpPr>
            <p:nvPr/>
          </p:nvSpPr>
          <p:spPr bwMode="auto">
            <a:xfrm>
              <a:off x="3205" y="3244"/>
              <a:ext cx="23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b="1"/>
                <a:t>oxide ion  =  O</a:t>
              </a:r>
              <a:r>
                <a:rPr lang="en-GB" b="1" baseline="30000">
                  <a:solidFill>
                    <a:srgbClr val="013366"/>
                  </a:solidFill>
                </a:rPr>
                <a:t>2-</a:t>
              </a:r>
            </a:p>
          </p:txBody>
        </p:sp>
      </p:grpSp>
      <p:sp>
        <p:nvSpPr>
          <p:cNvPr id="49161" name="Rectangle 69"/>
          <p:cNvSpPr>
            <a:spLocks noChangeArrowheads="1"/>
          </p:cNvSpPr>
          <p:nvPr/>
        </p:nvSpPr>
        <p:spPr bwMode="auto">
          <a:xfrm>
            <a:off x="568325" y="70167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An atom that gains one or more electrons forms a negative ion. </a:t>
            </a:r>
            <a:r>
              <a:rPr lang="en-GB" b="1"/>
              <a:t>Non-metal atoms</a:t>
            </a:r>
            <a:r>
              <a:rPr lang="en-GB"/>
              <a:t>, such as chlorine, oxygen and nitrogen,</a:t>
            </a:r>
            <a:r>
              <a:rPr lang="en-GB" b="1"/>
              <a:t> </a:t>
            </a:r>
            <a:r>
              <a:rPr lang="en-GB"/>
              <a:t>form positive ions.</a:t>
            </a:r>
          </a:p>
        </p:txBody>
      </p:sp>
      <p:sp>
        <p:nvSpPr>
          <p:cNvPr id="129094" name="Text Box 70"/>
          <p:cNvSpPr txBox="1">
            <a:spLocks noChangeArrowheads="1"/>
          </p:cNvSpPr>
          <p:nvPr/>
        </p:nvSpPr>
        <p:spPr bwMode="auto">
          <a:xfrm>
            <a:off x="568325" y="5202238"/>
            <a:ext cx="8402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The name of the ion is slightly different to that of the atom – it ends ‘</a:t>
            </a:r>
            <a:r>
              <a:rPr lang="en-GB" b="1"/>
              <a:t>–ide</a:t>
            </a:r>
            <a:r>
              <a:rPr lang="en-GB"/>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57"/>
                                        </p:tgtEl>
                                        <p:attrNameLst>
                                          <p:attrName>style.visibility</p:attrName>
                                        </p:attrNameLst>
                                      </p:cBhvr>
                                      <p:to>
                                        <p:strVal val="visible"/>
                                      </p:to>
                                    </p:set>
                                    <p:animEffect transition="in" filter="dissolve">
                                      <p:cBhvr>
                                        <p:cTn id="7" dur="500"/>
                                        <p:tgtEl>
                                          <p:spTgt spid="1290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nodeType="afterGroup">
                            <p:stCondLst>
                              <p:cond delay="3000"/>
                            </p:stCondLst>
                            <p:childTnLst>
                              <p:par>
                                <p:cTn id="22" presetID="23" presetClass="entr" presetSubtype="16" fill="hold" grpId="0" nodeType="afterEffect">
                                  <p:stCondLst>
                                    <p:cond delay="0"/>
                                  </p:stCondLst>
                                  <p:childTnLst>
                                    <p:set>
                                      <p:cBhvr>
                                        <p:cTn id="23" dur="1" fill="hold">
                                          <p:stCondLst>
                                            <p:cond delay="0"/>
                                          </p:stCondLst>
                                        </p:cTn>
                                        <p:tgtEl>
                                          <p:spTgt spid="129076"/>
                                        </p:tgtEl>
                                        <p:attrNameLst>
                                          <p:attrName>style.visibility</p:attrName>
                                        </p:attrNameLst>
                                      </p:cBhvr>
                                      <p:to>
                                        <p:strVal val="visible"/>
                                      </p:to>
                                    </p:set>
                                    <p:anim calcmode="lin" valueType="num">
                                      <p:cBhvr>
                                        <p:cTn id="24" dur="1000" fill="hold"/>
                                        <p:tgtEl>
                                          <p:spTgt spid="129076"/>
                                        </p:tgtEl>
                                        <p:attrNameLst>
                                          <p:attrName>ppt_w</p:attrName>
                                        </p:attrNameLst>
                                      </p:cBhvr>
                                      <p:tavLst>
                                        <p:tav tm="0">
                                          <p:val>
                                            <p:fltVal val="0"/>
                                          </p:val>
                                        </p:tav>
                                        <p:tav tm="100000">
                                          <p:val>
                                            <p:strVal val="#ppt_w"/>
                                          </p:val>
                                        </p:tav>
                                      </p:tavLst>
                                    </p:anim>
                                    <p:anim calcmode="lin" valueType="num">
                                      <p:cBhvr>
                                        <p:cTn id="25" dur="1000" fill="hold"/>
                                        <p:tgtEl>
                                          <p:spTgt spid="129076"/>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9094"/>
                                        </p:tgtEl>
                                        <p:attrNameLst>
                                          <p:attrName>style.visibility</p:attrName>
                                        </p:attrNameLst>
                                      </p:cBhvr>
                                      <p:to>
                                        <p:strVal val="visible"/>
                                      </p:to>
                                    </p:set>
                                    <p:animEffect transition="in" filter="dissolve">
                                      <p:cBhvr>
                                        <p:cTn id="30" dur="500"/>
                                        <p:tgtEl>
                                          <p:spTgt spid="12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57" grpId="0"/>
      <p:bldP spid="129076" grpId="0" animBg="1"/>
      <p:bldP spid="12909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Rectangle 85"/>
          <p:cNvSpPr>
            <a:spLocks noGrp="1" noChangeArrowheads="1"/>
          </p:cNvSpPr>
          <p:nvPr>
            <p:ph type="title"/>
          </p:nvPr>
        </p:nvSpPr>
        <p:spPr>
          <a:noFill/>
        </p:spPr>
        <p:txBody>
          <a:bodyPr/>
          <a:lstStyle/>
          <a:p>
            <a:r>
              <a:rPr lang="en-GB" smtClean="0"/>
              <a:t>      The fluoride ion</a:t>
            </a:r>
          </a:p>
        </p:txBody>
      </p:sp>
      <p:sp>
        <p:nvSpPr>
          <p:cNvPr id="133206" name="Oval 86"/>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33207" name="Text Box 87"/>
          <p:cNvSpPr txBox="1">
            <a:spLocks noChangeArrowheads="1"/>
          </p:cNvSpPr>
          <p:nvPr/>
        </p:nvSpPr>
        <p:spPr bwMode="auto">
          <a:xfrm>
            <a:off x="603250" y="5702300"/>
            <a:ext cx="3981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Electron arrangement: </a:t>
            </a:r>
            <a:r>
              <a:rPr lang="en-GB" b="1"/>
              <a:t>2.7</a:t>
            </a:r>
            <a:r>
              <a:rPr lang="en-GB"/>
              <a:t> (partially full outer shell)</a:t>
            </a:r>
          </a:p>
        </p:txBody>
      </p:sp>
      <p:grpSp>
        <p:nvGrpSpPr>
          <p:cNvPr id="2" name="Group 250"/>
          <p:cNvGrpSpPr>
            <a:grpSpLocks/>
          </p:cNvGrpSpPr>
          <p:nvPr/>
        </p:nvGrpSpPr>
        <p:grpSpPr bwMode="auto">
          <a:xfrm>
            <a:off x="812800" y="3046413"/>
            <a:ext cx="2390775" cy="2387600"/>
            <a:chOff x="512" y="1919"/>
            <a:chExt cx="1506" cy="1504"/>
          </a:xfrm>
        </p:grpSpPr>
        <p:grpSp>
          <p:nvGrpSpPr>
            <p:cNvPr id="50221" name="Group 173"/>
            <p:cNvGrpSpPr>
              <a:grpSpLocks/>
            </p:cNvGrpSpPr>
            <p:nvPr/>
          </p:nvGrpSpPr>
          <p:grpSpPr bwMode="auto">
            <a:xfrm>
              <a:off x="512" y="1919"/>
              <a:ext cx="1506" cy="1504"/>
              <a:chOff x="504" y="1943"/>
              <a:chExt cx="1506" cy="1504"/>
            </a:xfrm>
          </p:grpSpPr>
          <p:sp>
            <p:nvSpPr>
              <p:cNvPr id="50223" name="Oval 89"/>
              <p:cNvSpPr>
                <a:spLocks noChangeAspect="1" noChangeArrowheads="1"/>
              </p:cNvSpPr>
              <p:nvPr/>
            </p:nvSpPr>
            <p:spPr bwMode="auto">
              <a:xfrm>
                <a:off x="1029" y="2471"/>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24" name="Oval 90"/>
              <p:cNvSpPr>
                <a:spLocks noChangeAspect="1" noChangeArrowheads="1"/>
              </p:cNvSpPr>
              <p:nvPr/>
            </p:nvSpPr>
            <p:spPr bwMode="auto">
              <a:xfrm>
                <a:off x="808" y="2266"/>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0225" name="Oval 91"/>
              <p:cNvSpPr>
                <a:spLocks noChangeAspect="1" noChangeArrowheads="1"/>
              </p:cNvSpPr>
              <p:nvPr/>
            </p:nvSpPr>
            <p:spPr bwMode="auto">
              <a:xfrm>
                <a:off x="1180" y="304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26" name="Oval 92"/>
              <p:cNvSpPr>
                <a:spLocks noChangeAspect="1" noChangeArrowheads="1"/>
              </p:cNvSpPr>
              <p:nvPr/>
            </p:nvSpPr>
            <p:spPr bwMode="auto">
              <a:xfrm>
                <a:off x="1180" y="2199"/>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27" name="Oval 94"/>
              <p:cNvSpPr>
                <a:spLocks noChangeAspect="1" noChangeArrowheads="1"/>
              </p:cNvSpPr>
              <p:nvPr/>
            </p:nvSpPr>
            <p:spPr bwMode="auto">
              <a:xfrm>
                <a:off x="561" y="2001"/>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0228" name="Oval 95"/>
              <p:cNvSpPr>
                <a:spLocks noChangeAspect="1" noChangeArrowheads="1"/>
              </p:cNvSpPr>
              <p:nvPr/>
            </p:nvSpPr>
            <p:spPr bwMode="auto">
              <a:xfrm rot="-720000">
                <a:off x="1328" y="194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29" name="Oval 96"/>
              <p:cNvSpPr>
                <a:spLocks noChangeAspect="1" noChangeArrowheads="1"/>
              </p:cNvSpPr>
              <p:nvPr/>
            </p:nvSpPr>
            <p:spPr bwMode="auto">
              <a:xfrm rot="-744387">
                <a:off x="1031" y="194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30" name="Oval 97"/>
              <p:cNvSpPr>
                <a:spLocks noChangeAspect="1" noChangeArrowheads="1"/>
              </p:cNvSpPr>
              <p:nvPr/>
            </p:nvSpPr>
            <p:spPr bwMode="auto">
              <a:xfrm rot="4680000">
                <a:off x="1860" y="276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31" name="Oval 98"/>
              <p:cNvSpPr>
                <a:spLocks noChangeAspect="1" noChangeArrowheads="1"/>
              </p:cNvSpPr>
              <p:nvPr/>
            </p:nvSpPr>
            <p:spPr bwMode="auto">
              <a:xfrm rot="4655613">
                <a:off x="1861" y="2469"/>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32" name="Oval 99"/>
              <p:cNvSpPr>
                <a:spLocks noChangeAspect="1" noChangeArrowheads="1"/>
              </p:cNvSpPr>
              <p:nvPr/>
            </p:nvSpPr>
            <p:spPr bwMode="auto">
              <a:xfrm rot="10080000">
                <a:off x="1035" y="3297"/>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33" name="Oval 100"/>
              <p:cNvSpPr>
                <a:spLocks noChangeAspect="1" noChangeArrowheads="1"/>
              </p:cNvSpPr>
              <p:nvPr/>
            </p:nvSpPr>
            <p:spPr bwMode="auto">
              <a:xfrm rot="10055613">
                <a:off x="1331" y="329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34" name="Oval 102"/>
              <p:cNvSpPr>
                <a:spLocks noChangeAspect="1" noChangeArrowheads="1"/>
              </p:cNvSpPr>
              <p:nvPr/>
            </p:nvSpPr>
            <p:spPr bwMode="auto">
              <a:xfrm rot="-6144387">
                <a:off x="504" y="27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0222" name="Text Box 105"/>
            <p:cNvSpPr txBox="1">
              <a:spLocks noChangeArrowheads="1"/>
            </p:cNvSpPr>
            <p:nvPr/>
          </p:nvSpPr>
          <p:spPr bwMode="auto">
            <a:xfrm>
              <a:off x="1076" y="2527"/>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F</a:t>
              </a:r>
            </a:p>
          </p:txBody>
        </p:sp>
      </p:grpSp>
      <p:sp>
        <p:nvSpPr>
          <p:cNvPr id="133226" name="Text Box 106"/>
          <p:cNvSpPr txBox="1">
            <a:spLocks noChangeArrowheads="1"/>
          </p:cNvSpPr>
          <p:nvPr/>
        </p:nvSpPr>
        <p:spPr bwMode="auto">
          <a:xfrm>
            <a:off x="674688" y="1143000"/>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9 protons	=	+9</a:t>
            </a:r>
          </a:p>
        </p:txBody>
      </p:sp>
      <p:sp>
        <p:nvSpPr>
          <p:cNvPr id="133227" name="Text Box 107"/>
          <p:cNvSpPr txBox="1">
            <a:spLocks noChangeArrowheads="1"/>
          </p:cNvSpPr>
          <p:nvPr/>
        </p:nvSpPr>
        <p:spPr bwMode="auto">
          <a:xfrm>
            <a:off x="674688" y="1574800"/>
            <a:ext cx="340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9 electrons	=	 -9</a:t>
            </a:r>
          </a:p>
        </p:txBody>
      </p:sp>
      <p:grpSp>
        <p:nvGrpSpPr>
          <p:cNvPr id="4" name="Group 249"/>
          <p:cNvGrpSpPr>
            <a:grpSpLocks/>
          </p:cNvGrpSpPr>
          <p:nvPr/>
        </p:nvGrpSpPr>
        <p:grpSpPr bwMode="auto">
          <a:xfrm>
            <a:off x="671513" y="2057400"/>
            <a:ext cx="3248025" cy="492125"/>
            <a:chOff x="423" y="1296"/>
            <a:chExt cx="2046" cy="310"/>
          </a:xfrm>
        </p:grpSpPr>
        <p:sp>
          <p:nvSpPr>
            <p:cNvPr id="50218" name="Text Box 108"/>
            <p:cNvSpPr txBox="1">
              <a:spLocks noChangeArrowheads="1"/>
            </p:cNvSpPr>
            <p:nvPr/>
          </p:nvSpPr>
          <p:spPr bwMode="auto">
            <a:xfrm>
              <a:off x="425" y="1302"/>
              <a:ext cx="2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0</a:t>
              </a:r>
            </a:p>
          </p:txBody>
        </p:sp>
        <p:sp>
          <p:nvSpPr>
            <p:cNvPr id="50219" name="Line 109"/>
            <p:cNvSpPr>
              <a:spLocks noChangeShapeType="1"/>
            </p:cNvSpPr>
            <p:nvPr/>
          </p:nvSpPr>
          <p:spPr bwMode="auto">
            <a:xfrm>
              <a:off x="423" y="1296"/>
              <a:ext cx="1950"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0220" name="Line 110"/>
            <p:cNvSpPr>
              <a:spLocks noChangeShapeType="1"/>
            </p:cNvSpPr>
            <p:nvPr/>
          </p:nvSpPr>
          <p:spPr bwMode="auto">
            <a:xfrm>
              <a:off x="423" y="1606"/>
              <a:ext cx="1950"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50185" name="Rectangle 111"/>
          <p:cNvSpPr>
            <a:spLocks noChangeArrowheads="1"/>
          </p:cNvSpPr>
          <p:nvPr/>
        </p:nvSpPr>
        <p:spPr bwMode="auto">
          <a:xfrm>
            <a:off x="568325" y="701675"/>
            <a:ext cx="244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Fluorine atom:</a:t>
            </a:r>
          </a:p>
        </p:txBody>
      </p:sp>
      <p:sp>
        <p:nvSpPr>
          <p:cNvPr id="133232" name="Text Box 112"/>
          <p:cNvSpPr txBox="1">
            <a:spLocks noChangeArrowheads="1"/>
          </p:cNvSpPr>
          <p:nvPr/>
        </p:nvSpPr>
        <p:spPr bwMode="auto">
          <a:xfrm>
            <a:off x="5046663" y="1139825"/>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9 protons	=	 +9</a:t>
            </a:r>
          </a:p>
        </p:txBody>
      </p:sp>
      <p:sp>
        <p:nvSpPr>
          <p:cNvPr id="133233" name="Text Box 113"/>
          <p:cNvSpPr txBox="1">
            <a:spLocks noChangeArrowheads="1"/>
          </p:cNvSpPr>
          <p:nvPr/>
        </p:nvSpPr>
        <p:spPr bwMode="auto">
          <a:xfrm>
            <a:off x="5046663" y="1571625"/>
            <a:ext cx="322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10 electrons	=	-10</a:t>
            </a:r>
          </a:p>
        </p:txBody>
      </p:sp>
      <p:grpSp>
        <p:nvGrpSpPr>
          <p:cNvPr id="5" name="Group 253"/>
          <p:cNvGrpSpPr>
            <a:grpSpLocks/>
          </p:cNvGrpSpPr>
          <p:nvPr/>
        </p:nvGrpSpPr>
        <p:grpSpPr bwMode="auto">
          <a:xfrm>
            <a:off x="5043488" y="2054225"/>
            <a:ext cx="3248025" cy="492125"/>
            <a:chOff x="3177" y="1294"/>
            <a:chExt cx="2046" cy="310"/>
          </a:xfrm>
        </p:grpSpPr>
        <p:sp>
          <p:nvSpPr>
            <p:cNvPr id="50215" name="Text Box 114"/>
            <p:cNvSpPr txBox="1">
              <a:spLocks noChangeArrowheads="1"/>
            </p:cNvSpPr>
            <p:nvPr/>
          </p:nvSpPr>
          <p:spPr bwMode="auto">
            <a:xfrm>
              <a:off x="3179" y="1300"/>
              <a:ext cx="2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- 1</a:t>
              </a:r>
            </a:p>
          </p:txBody>
        </p:sp>
        <p:sp>
          <p:nvSpPr>
            <p:cNvPr id="50216" name="Line 115"/>
            <p:cNvSpPr>
              <a:spLocks noChangeShapeType="1"/>
            </p:cNvSpPr>
            <p:nvPr/>
          </p:nvSpPr>
          <p:spPr bwMode="auto">
            <a:xfrm>
              <a:off x="3177" y="1294"/>
              <a:ext cx="1944"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0217" name="Line 116"/>
            <p:cNvSpPr>
              <a:spLocks noChangeShapeType="1"/>
            </p:cNvSpPr>
            <p:nvPr/>
          </p:nvSpPr>
          <p:spPr bwMode="auto">
            <a:xfrm>
              <a:off x="3177" y="1604"/>
              <a:ext cx="1944"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33237" name="Rectangle 117"/>
          <p:cNvSpPr>
            <a:spLocks noChangeArrowheads="1"/>
          </p:cNvSpPr>
          <p:nvPr/>
        </p:nvSpPr>
        <p:spPr bwMode="auto">
          <a:xfrm>
            <a:off x="4940300" y="698500"/>
            <a:ext cx="226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Fluoride ion:</a:t>
            </a:r>
          </a:p>
        </p:txBody>
      </p:sp>
      <p:grpSp>
        <p:nvGrpSpPr>
          <p:cNvPr id="6" name="Group 248"/>
          <p:cNvGrpSpPr>
            <a:grpSpLocks/>
          </p:cNvGrpSpPr>
          <p:nvPr/>
        </p:nvGrpSpPr>
        <p:grpSpPr bwMode="auto">
          <a:xfrm>
            <a:off x="4627563" y="5702300"/>
            <a:ext cx="4516437" cy="828675"/>
            <a:chOff x="2915" y="3606"/>
            <a:chExt cx="2845" cy="522"/>
          </a:xfrm>
        </p:grpSpPr>
        <p:sp>
          <p:nvSpPr>
            <p:cNvPr id="50213" name="Text Box 137"/>
            <p:cNvSpPr txBox="1">
              <a:spLocks noChangeArrowheads="1"/>
            </p:cNvSpPr>
            <p:nvPr/>
          </p:nvSpPr>
          <p:spPr bwMode="auto">
            <a:xfrm>
              <a:off x="2920" y="3606"/>
              <a:ext cx="284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Electron arrangement: </a:t>
              </a:r>
              <a:r>
                <a:rPr lang="en-GB" b="1"/>
                <a:t>[2.8]</a:t>
              </a:r>
              <a:r>
                <a:rPr lang="en-GB" b="1" baseline="30000"/>
                <a:t>-</a:t>
              </a:r>
            </a:p>
          </p:txBody>
        </p:sp>
        <p:sp>
          <p:nvSpPr>
            <p:cNvPr id="50214" name="Rectangle 138"/>
            <p:cNvSpPr>
              <a:spLocks noChangeArrowheads="1"/>
            </p:cNvSpPr>
            <p:nvPr/>
          </p:nvSpPr>
          <p:spPr bwMode="auto">
            <a:xfrm>
              <a:off x="2915" y="3840"/>
              <a:ext cx="14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a:t>(full outer shell)</a:t>
              </a:r>
            </a:p>
          </p:txBody>
        </p:sp>
      </p:grpSp>
      <p:grpSp>
        <p:nvGrpSpPr>
          <p:cNvPr id="7" name="Group 139"/>
          <p:cNvGrpSpPr>
            <a:grpSpLocks/>
          </p:cNvGrpSpPr>
          <p:nvPr/>
        </p:nvGrpSpPr>
        <p:grpSpPr bwMode="auto">
          <a:xfrm>
            <a:off x="3460750" y="3448050"/>
            <a:ext cx="2095500" cy="822325"/>
            <a:chOff x="2222" y="2196"/>
            <a:chExt cx="1320" cy="518"/>
          </a:xfrm>
        </p:grpSpPr>
        <p:sp>
          <p:nvSpPr>
            <p:cNvPr id="50211" name="Text Box 140"/>
            <p:cNvSpPr txBox="1">
              <a:spLocks noChangeArrowheads="1"/>
            </p:cNvSpPr>
            <p:nvPr/>
          </p:nvSpPr>
          <p:spPr bwMode="auto">
            <a:xfrm>
              <a:off x="2222" y="2196"/>
              <a:ext cx="13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one electron is gained</a:t>
              </a:r>
            </a:p>
          </p:txBody>
        </p:sp>
        <p:sp>
          <p:nvSpPr>
            <p:cNvPr id="50212" name="Line 141"/>
            <p:cNvSpPr>
              <a:spLocks noChangeShapeType="1"/>
            </p:cNvSpPr>
            <p:nvPr/>
          </p:nvSpPr>
          <p:spPr bwMode="auto">
            <a:xfrm>
              <a:off x="2310" y="2704"/>
              <a:ext cx="1145" cy="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8" name="Group 254"/>
          <p:cNvGrpSpPr>
            <a:grpSpLocks/>
          </p:cNvGrpSpPr>
          <p:nvPr/>
        </p:nvGrpSpPr>
        <p:grpSpPr bwMode="auto">
          <a:xfrm>
            <a:off x="5743575" y="2671763"/>
            <a:ext cx="2960688" cy="2908300"/>
            <a:chOff x="3660" y="1732"/>
            <a:chExt cx="1865" cy="1832"/>
          </a:xfrm>
        </p:grpSpPr>
        <p:sp>
          <p:nvSpPr>
            <p:cNvPr id="50208" name="Freeform 255"/>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9" name="Freeform 256"/>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10" name="Rectangle 257"/>
            <p:cNvSpPr>
              <a:spLocks noChangeArrowheads="1"/>
            </p:cNvSpPr>
            <p:nvPr/>
          </p:nvSpPr>
          <p:spPr bwMode="auto">
            <a:xfrm>
              <a:off x="5334" y="173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a:t>
              </a:r>
            </a:p>
          </p:txBody>
        </p:sp>
      </p:grpSp>
      <p:grpSp>
        <p:nvGrpSpPr>
          <p:cNvPr id="9" name="Group 259"/>
          <p:cNvGrpSpPr>
            <a:grpSpLocks/>
          </p:cNvGrpSpPr>
          <p:nvPr/>
        </p:nvGrpSpPr>
        <p:grpSpPr bwMode="auto">
          <a:xfrm>
            <a:off x="5818188" y="3011488"/>
            <a:ext cx="2420937" cy="2387600"/>
            <a:chOff x="3665" y="1897"/>
            <a:chExt cx="1525" cy="1504"/>
          </a:xfrm>
        </p:grpSpPr>
        <p:sp>
          <p:nvSpPr>
            <p:cNvPr id="50194" name="Oval 159"/>
            <p:cNvSpPr>
              <a:spLocks noChangeAspect="1" noChangeArrowheads="1"/>
            </p:cNvSpPr>
            <p:nvPr/>
          </p:nvSpPr>
          <p:spPr bwMode="auto">
            <a:xfrm>
              <a:off x="4209" y="2425"/>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95" name="Oval 160"/>
            <p:cNvSpPr>
              <a:spLocks noChangeAspect="1" noChangeArrowheads="1"/>
            </p:cNvSpPr>
            <p:nvPr/>
          </p:nvSpPr>
          <p:spPr bwMode="auto">
            <a:xfrm>
              <a:off x="3988" y="2220"/>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0196" name="Oval 161"/>
            <p:cNvSpPr>
              <a:spLocks noChangeAspect="1" noChangeArrowheads="1"/>
            </p:cNvSpPr>
            <p:nvPr/>
          </p:nvSpPr>
          <p:spPr bwMode="auto">
            <a:xfrm>
              <a:off x="4360" y="2997"/>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97" name="Oval 162"/>
            <p:cNvSpPr>
              <a:spLocks noChangeAspect="1" noChangeArrowheads="1"/>
            </p:cNvSpPr>
            <p:nvPr/>
          </p:nvSpPr>
          <p:spPr bwMode="auto">
            <a:xfrm>
              <a:off x="4360" y="215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198" name="Oval 163"/>
            <p:cNvSpPr>
              <a:spLocks noChangeAspect="1" noChangeArrowheads="1"/>
            </p:cNvSpPr>
            <p:nvPr/>
          </p:nvSpPr>
          <p:spPr bwMode="auto">
            <a:xfrm>
              <a:off x="3741" y="1955"/>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0199" name="Oval 164"/>
            <p:cNvSpPr>
              <a:spLocks noChangeAspect="1" noChangeArrowheads="1"/>
            </p:cNvSpPr>
            <p:nvPr/>
          </p:nvSpPr>
          <p:spPr bwMode="auto">
            <a:xfrm rot="-720000">
              <a:off x="4508" y="1898"/>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00" name="Oval 165"/>
            <p:cNvSpPr>
              <a:spLocks noChangeAspect="1" noChangeArrowheads="1"/>
            </p:cNvSpPr>
            <p:nvPr/>
          </p:nvSpPr>
          <p:spPr bwMode="auto">
            <a:xfrm rot="-744387">
              <a:off x="4211" y="1897"/>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01" name="Oval 166"/>
            <p:cNvSpPr>
              <a:spLocks noChangeAspect="1" noChangeArrowheads="1"/>
            </p:cNvSpPr>
            <p:nvPr/>
          </p:nvSpPr>
          <p:spPr bwMode="auto">
            <a:xfrm rot="4680000">
              <a:off x="5040" y="272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02" name="Oval 167"/>
            <p:cNvSpPr>
              <a:spLocks noChangeAspect="1" noChangeArrowheads="1"/>
            </p:cNvSpPr>
            <p:nvPr/>
          </p:nvSpPr>
          <p:spPr bwMode="auto">
            <a:xfrm rot="4655613">
              <a:off x="5041" y="242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03" name="Oval 168"/>
            <p:cNvSpPr>
              <a:spLocks noChangeAspect="1" noChangeArrowheads="1"/>
            </p:cNvSpPr>
            <p:nvPr/>
          </p:nvSpPr>
          <p:spPr bwMode="auto">
            <a:xfrm rot="10080000">
              <a:off x="4215" y="325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04" name="Oval 169"/>
            <p:cNvSpPr>
              <a:spLocks noChangeAspect="1" noChangeArrowheads="1"/>
            </p:cNvSpPr>
            <p:nvPr/>
          </p:nvSpPr>
          <p:spPr bwMode="auto">
            <a:xfrm rot="10055613">
              <a:off x="4511" y="3252"/>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05" name="Oval 171"/>
            <p:cNvSpPr>
              <a:spLocks noChangeAspect="1" noChangeArrowheads="1"/>
            </p:cNvSpPr>
            <p:nvPr/>
          </p:nvSpPr>
          <p:spPr bwMode="auto">
            <a:xfrm rot="-6144387">
              <a:off x="3684" y="2723"/>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06" name="Text Box 135"/>
            <p:cNvSpPr txBox="1">
              <a:spLocks noChangeArrowheads="1"/>
            </p:cNvSpPr>
            <p:nvPr/>
          </p:nvSpPr>
          <p:spPr bwMode="auto">
            <a:xfrm>
              <a:off x="4206" y="2505"/>
              <a:ext cx="4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F</a:t>
              </a:r>
              <a:endParaRPr lang="en-GB" b="1" baseline="30000"/>
            </a:p>
          </p:txBody>
        </p:sp>
        <p:sp>
          <p:nvSpPr>
            <p:cNvPr id="50207" name="AutoShape 258"/>
            <p:cNvSpPr>
              <a:spLocks noChangeAspect="1" noChangeArrowheads="1"/>
            </p:cNvSpPr>
            <p:nvPr/>
          </p:nvSpPr>
          <p:spPr bwMode="auto">
            <a:xfrm rot="2700000">
              <a:off x="3665" y="240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3226"/>
                                        </p:tgtEl>
                                        <p:attrNameLst>
                                          <p:attrName>style.visibility</p:attrName>
                                        </p:attrNameLst>
                                      </p:cBhvr>
                                      <p:to>
                                        <p:strVal val="visible"/>
                                      </p:to>
                                    </p:set>
                                    <p:animEffect transition="in" filter="wipe(left)">
                                      <p:cBhvr>
                                        <p:cTn id="13" dur="1000"/>
                                        <p:tgtEl>
                                          <p:spTgt spid="133226"/>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3227"/>
                                        </p:tgtEl>
                                        <p:attrNameLst>
                                          <p:attrName>style.visibility</p:attrName>
                                        </p:attrNameLst>
                                      </p:cBhvr>
                                      <p:to>
                                        <p:strVal val="visible"/>
                                      </p:to>
                                    </p:set>
                                    <p:animEffect transition="in" filter="wipe(left)">
                                      <p:cBhvr>
                                        <p:cTn id="17" dur="1000"/>
                                        <p:tgtEl>
                                          <p:spTgt spid="133227"/>
                                        </p:tgtEl>
                                      </p:cBhvr>
                                    </p:animEffec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3207"/>
                                        </p:tgtEl>
                                        <p:attrNameLst>
                                          <p:attrName>style.visibility</p:attrName>
                                        </p:attrNameLst>
                                      </p:cBhvr>
                                      <p:to>
                                        <p:strVal val="visible"/>
                                      </p:to>
                                    </p:set>
                                    <p:animEffect transition="in" filter="wipe(left)">
                                      <p:cBhvr>
                                        <p:cTn id="26" dur="1000"/>
                                        <p:tgtEl>
                                          <p:spTgt spid="13320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000"/>
                                        <p:tgtEl>
                                          <p:spTgt spid="7"/>
                                        </p:tgtEl>
                                      </p:cBhvr>
                                    </p:animEffect>
                                  </p:childTnLst>
                                </p:cTn>
                              </p:par>
                            </p:childTnLst>
                          </p:cTn>
                        </p:par>
                        <p:par>
                          <p:cTn id="32" fill="hold" nodeType="afterGroup">
                            <p:stCondLst>
                              <p:cond delay="1000"/>
                            </p:stCondLst>
                            <p:childTnLst>
                              <p:par>
                                <p:cTn id="33" presetID="23"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par>
                                <p:cTn id="37" presetID="9" presetClass="entr" presetSubtype="0" fill="hold" grpId="0" nodeType="withEffect">
                                  <p:stCondLst>
                                    <p:cond delay="0"/>
                                  </p:stCondLst>
                                  <p:childTnLst>
                                    <p:set>
                                      <p:cBhvr>
                                        <p:cTn id="38" dur="1" fill="hold">
                                          <p:stCondLst>
                                            <p:cond delay="0"/>
                                          </p:stCondLst>
                                        </p:cTn>
                                        <p:tgtEl>
                                          <p:spTgt spid="133237"/>
                                        </p:tgtEl>
                                        <p:attrNameLst>
                                          <p:attrName>style.visibility</p:attrName>
                                        </p:attrNameLst>
                                      </p:cBhvr>
                                      <p:to>
                                        <p:strVal val="visible"/>
                                      </p:to>
                                    </p:set>
                                    <p:animEffect transition="in" filter="dissolve">
                                      <p:cBhvr>
                                        <p:cTn id="39" dur="1000"/>
                                        <p:tgtEl>
                                          <p:spTgt spid="13323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3232"/>
                                        </p:tgtEl>
                                        <p:attrNameLst>
                                          <p:attrName>style.visibility</p:attrName>
                                        </p:attrNameLst>
                                      </p:cBhvr>
                                      <p:to>
                                        <p:strVal val="visible"/>
                                      </p:to>
                                    </p:set>
                                    <p:animEffect transition="in" filter="wipe(left)">
                                      <p:cBhvr>
                                        <p:cTn id="44" dur="1000"/>
                                        <p:tgtEl>
                                          <p:spTgt spid="133232"/>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33233"/>
                                        </p:tgtEl>
                                        <p:attrNameLst>
                                          <p:attrName>style.visibility</p:attrName>
                                        </p:attrNameLst>
                                      </p:cBhvr>
                                      <p:to>
                                        <p:strVal val="visible"/>
                                      </p:to>
                                    </p:set>
                                    <p:animEffect transition="in" filter="wipe(left)">
                                      <p:cBhvr>
                                        <p:cTn id="48" dur="1000"/>
                                        <p:tgtEl>
                                          <p:spTgt spid="133233"/>
                                        </p:tgtEl>
                                      </p:cBhvr>
                                    </p:animEffect>
                                  </p:childTnLst>
                                </p:cTn>
                              </p:par>
                            </p:childTnLst>
                          </p:cTn>
                        </p:par>
                        <p:par>
                          <p:cTn id="49" fill="hold" nodeType="afterGroup">
                            <p:stCondLst>
                              <p:cond delay="2000"/>
                            </p:stCondLst>
                            <p:childTnLst>
                              <p:par>
                                <p:cTn id="50" presetID="22" presetClass="entr" presetSubtype="8"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par>
                          <p:cTn id="53" fill="hold" nodeType="afterGroup">
                            <p:stCondLst>
                              <p:cond delay="2500"/>
                            </p:stCondLst>
                            <p:childTnLst>
                              <p:par>
                                <p:cTn id="54" presetID="2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7" grpId="0"/>
      <p:bldP spid="133226" grpId="0"/>
      <p:bldP spid="133227" grpId="0"/>
      <p:bldP spid="133232" grpId="0"/>
      <p:bldP spid="133233" grpId="0"/>
      <p:bldP spid="13323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673"/>
          <p:cNvGrpSpPr>
            <a:grpSpLocks/>
          </p:cNvGrpSpPr>
          <p:nvPr/>
        </p:nvGrpSpPr>
        <p:grpSpPr bwMode="auto">
          <a:xfrm>
            <a:off x="4627563" y="5702300"/>
            <a:ext cx="4394200" cy="828675"/>
            <a:chOff x="2915" y="3606"/>
            <a:chExt cx="2768" cy="522"/>
          </a:xfrm>
        </p:grpSpPr>
        <p:sp>
          <p:nvSpPr>
            <p:cNvPr id="51274" name="Text Box 537"/>
            <p:cNvSpPr txBox="1">
              <a:spLocks noChangeArrowheads="1"/>
            </p:cNvSpPr>
            <p:nvPr/>
          </p:nvSpPr>
          <p:spPr bwMode="auto">
            <a:xfrm>
              <a:off x="2920" y="3606"/>
              <a:ext cx="2763"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Electron arrangement: </a:t>
              </a:r>
              <a:r>
                <a:rPr lang="en-GB" b="1"/>
                <a:t>[2.8.8]</a:t>
              </a:r>
              <a:r>
                <a:rPr lang="en-GB" b="1" baseline="30000"/>
                <a:t>2-</a:t>
              </a:r>
            </a:p>
          </p:txBody>
        </p:sp>
        <p:sp>
          <p:nvSpPr>
            <p:cNvPr id="51275" name="Rectangle 538"/>
            <p:cNvSpPr>
              <a:spLocks noChangeArrowheads="1"/>
            </p:cNvSpPr>
            <p:nvPr/>
          </p:nvSpPr>
          <p:spPr bwMode="auto">
            <a:xfrm>
              <a:off x="2915" y="3840"/>
              <a:ext cx="14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a:t>(full outer shell)</a:t>
              </a:r>
            </a:p>
          </p:txBody>
        </p:sp>
      </p:grpSp>
      <p:sp>
        <p:nvSpPr>
          <p:cNvPr id="131607" name="Text Box 535"/>
          <p:cNvSpPr txBox="1">
            <a:spLocks noChangeArrowheads="1"/>
          </p:cNvSpPr>
          <p:nvPr/>
        </p:nvSpPr>
        <p:spPr bwMode="auto">
          <a:xfrm>
            <a:off x="603250" y="5702300"/>
            <a:ext cx="3981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Electron arrangement: </a:t>
            </a:r>
            <a:r>
              <a:rPr lang="en-GB" b="1"/>
              <a:t>2.8.6</a:t>
            </a:r>
            <a:r>
              <a:rPr lang="en-GB"/>
              <a:t> (partially full outer shell)</a:t>
            </a:r>
          </a:p>
        </p:txBody>
      </p:sp>
      <p:grpSp>
        <p:nvGrpSpPr>
          <p:cNvPr id="3" name="Group 493"/>
          <p:cNvGrpSpPr>
            <a:grpSpLocks/>
          </p:cNvGrpSpPr>
          <p:nvPr/>
        </p:nvGrpSpPr>
        <p:grpSpPr bwMode="auto">
          <a:xfrm>
            <a:off x="3173413" y="3414713"/>
            <a:ext cx="2176462" cy="822325"/>
            <a:chOff x="2222" y="2196"/>
            <a:chExt cx="1320" cy="518"/>
          </a:xfrm>
        </p:grpSpPr>
        <p:sp>
          <p:nvSpPr>
            <p:cNvPr id="51272" name="Text Box 494"/>
            <p:cNvSpPr txBox="1">
              <a:spLocks noChangeArrowheads="1"/>
            </p:cNvSpPr>
            <p:nvPr/>
          </p:nvSpPr>
          <p:spPr bwMode="auto">
            <a:xfrm>
              <a:off x="2222" y="2196"/>
              <a:ext cx="13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two electrons are gained</a:t>
              </a:r>
            </a:p>
          </p:txBody>
        </p:sp>
        <p:sp>
          <p:nvSpPr>
            <p:cNvPr id="51273" name="Line 495"/>
            <p:cNvSpPr>
              <a:spLocks noChangeShapeType="1"/>
            </p:cNvSpPr>
            <p:nvPr/>
          </p:nvSpPr>
          <p:spPr bwMode="auto">
            <a:xfrm>
              <a:off x="2310" y="2704"/>
              <a:ext cx="1145" cy="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51205" name="Rectangle 419"/>
          <p:cNvSpPr>
            <a:spLocks noGrp="1" noChangeArrowheads="1"/>
          </p:cNvSpPr>
          <p:nvPr>
            <p:ph type="title"/>
          </p:nvPr>
        </p:nvSpPr>
        <p:spPr>
          <a:noFill/>
        </p:spPr>
        <p:txBody>
          <a:bodyPr/>
          <a:lstStyle/>
          <a:p>
            <a:r>
              <a:rPr lang="en-GB" smtClean="0"/>
              <a:t>      The sulfide ion</a:t>
            </a:r>
          </a:p>
        </p:txBody>
      </p:sp>
      <p:sp>
        <p:nvSpPr>
          <p:cNvPr id="131516" name="Oval 444"/>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31568" name="Text Box 496"/>
          <p:cNvSpPr txBox="1">
            <a:spLocks noChangeArrowheads="1"/>
          </p:cNvSpPr>
          <p:nvPr/>
        </p:nvSpPr>
        <p:spPr bwMode="auto">
          <a:xfrm>
            <a:off x="674688" y="1076325"/>
            <a:ext cx="3133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16 protons	=	+16</a:t>
            </a:r>
          </a:p>
        </p:txBody>
      </p:sp>
      <p:sp>
        <p:nvSpPr>
          <p:cNvPr id="131569" name="Text Box 497"/>
          <p:cNvSpPr txBox="1">
            <a:spLocks noChangeArrowheads="1"/>
          </p:cNvSpPr>
          <p:nvPr/>
        </p:nvSpPr>
        <p:spPr bwMode="auto">
          <a:xfrm>
            <a:off x="674688" y="1508125"/>
            <a:ext cx="340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16 electrons	=	 -16</a:t>
            </a:r>
          </a:p>
        </p:txBody>
      </p:sp>
      <p:grpSp>
        <p:nvGrpSpPr>
          <p:cNvPr id="4" name="Group 674"/>
          <p:cNvGrpSpPr>
            <a:grpSpLocks/>
          </p:cNvGrpSpPr>
          <p:nvPr/>
        </p:nvGrpSpPr>
        <p:grpSpPr bwMode="auto">
          <a:xfrm>
            <a:off x="671513" y="1990725"/>
            <a:ext cx="3248025" cy="492125"/>
            <a:chOff x="423" y="1296"/>
            <a:chExt cx="2046" cy="310"/>
          </a:xfrm>
        </p:grpSpPr>
        <p:sp>
          <p:nvSpPr>
            <p:cNvPr id="51269" name="Text Box 498"/>
            <p:cNvSpPr txBox="1">
              <a:spLocks noChangeArrowheads="1"/>
            </p:cNvSpPr>
            <p:nvPr/>
          </p:nvSpPr>
          <p:spPr bwMode="auto">
            <a:xfrm>
              <a:off x="425" y="1302"/>
              <a:ext cx="2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0</a:t>
              </a:r>
            </a:p>
          </p:txBody>
        </p:sp>
        <p:sp>
          <p:nvSpPr>
            <p:cNvPr id="51270" name="Line 499"/>
            <p:cNvSpPr>
              <a:spLocks noChangeShapeType="1"/>
            </p:cNvSpPr>
            <p:nvPr/>
          </p:nvSpPr>
          <p:spPr bwMode="auto">
            <a:xfrm>
              <a:off x="423" y="1296"/>
              <a:ext cx="1950"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271" name="Line 500"/>
            <p:cNvSpPr>
              <a:spLocks noChangeShapeType="1"/>
            </p:cNvSpPr>
            <p:nvPr/>
          </p:nvSpPr>
          <p:spPr bwMode="auto">
            <a:xfrm>
              <a:off x="423" y="1606"/>
              <a:ext cx="1950"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51210" name="Rectangle 501"/>
          <p:cNvSpPr>
            <a:spLocks noChangeArrowheads="1"/>
          </p:cNvSpPr>
          <p:nvPr/>
        </p:nvSpPr>
        <p:spPr bwMode="auto">
          <a:xfrm>
            <a:off x="568325" y="701675"/>
            <a:ext cx="244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Sulfur atom:</a:t>
            </a:r>
          </a:p>
        </p:txBody>
      </p:sp>
      <p:sp>
        <p:nvSpPr>
          <p:cNvPr id="131574" name="Text Box 502"/>
          <p:cNvSpPr txBox="1">
            <a:spLocks noChangeArrowheads="1"/>
          </p:cNvSpPr>
          <p:nvPr/>
        </p:nvSpPr>
        <p:spPr bwMode="auto">
          <a:xfrm>
            <a:off x="5046663" y="1073150"/>
            <a:ext cx="326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16 protons	=	+16</a:t>
            </a:r>
          </a:p>
        </p:txBody>
      </p:sp>
      <p:sp>
        <p:nvSpPr>
          <p:cNvPr id="131575" name="Text Box 503"/>
          <p:cNvSpPr txBox="1">
            <a:spLocks noChangeArrowheads="1"/>
          </p:cNvSpPr>
          <p:nvPr/>
        </p:nvSpPr>
        <p:spPr bwMode="auto">
          <a:xfrm>
            <a:off x="5046663" y="1504950"/>
            <a:ext cx="322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18 electrons	=	 -18</a:t>
            </a:r>
          </a:p>
        </p:txBody>
      </p:sp>
      <p:grpSp>
        <p:nvGrpSpPr>
          <p:cNvPr id="5" name="Group 678"/>
          <p:cNvGrpSpPr>
            <a:grpSpLocks/>
          </p:cNvGrpSpPr>
          <p:nvPr/>
        </p:nvGrpSpPr>
        <p:grpSpPr bwMode="auto">
          <a:xfrm>
            <a:off x="5043488" y="1987550"/>
            <a:ext cx="3248025" cy="492125"/>
            <a:chOff x="3177" y="1294"/>
            <a:chExt cx="2046" cy="310"/>
          </a:xfrm>
        </p:grpSpPr>
        <p:sp>
          <p:nvSpPr>
            <p:cNvPr id="51266" name="Text Box 504"/>
            <p:cNvSpPr txBox="1">
              <a:spLocks noChangeArrowheads="1"/>
            </p:cNvSpPr>
            <p:nvPr/>
          </p:nvSpPr>
          <p:spPr bwMode="auto">
            <a:xfrm>
              <a:off x="3179" y="1300"/>
              <a:ext cx="20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- 2</a:t>
              </a:r>
            </a:p>
          </p:txBody>
        </p:sp>
        <p:sp>
          <p:nvSpPr>
            <p:cNvPr id="51267" name="Line 505"/>
            <p:cNvSpPr>
              <a:spLocks noChangeShapeType="1"/>
            </p:cNvSpPr>
            <p:nvPr/>
          </p:nvSpPr>
          <p:spPr bwMode="auto">
            <a:xfrm>
              <a:off x="3177" y="1294"/>
              <a:ext cx="1944"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268" name="Line 506"/>
            <p:cNvSpPr>
              <a:spLocks noChangeShapeType="1"/>
            </p:cNvSpPr>
            <p:nvPr/>
          </p:nvSpPr>
          <p:spPr bwMode="auto">
            <a:xfrm>
              <a:off x="3177" y="1604"/>
              <a:ext cx="1944"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31579" name="Rectangle 507"/>
          <p:cNvSpPr>
            <a:spLocks noChangeArrowheads="1"/>
          </p:cNvSpPr>
          <p:nvPr/>
        </p:nvSpPr>
        <p:spPr bwMode="auto">
          <a:xfrm>
            <a:off x="4940300" y="698500"/>
            <a:ext cx="226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Sulfide ion:</a:t>
            </a:r>
          </a:p>
        </p:txBody>
      </p:sp>
      <p:grpSp>
        <p:nvGrpSpPr>
          <p:cNvPr id="6" name="Group 675"/>
          <p:cNvGrpSpPr>
            <a:grpSpLocks noChangeAspect="1"/>
          </p:cNvGrpSpPr>
          <p:nvPr/>
        </p:nvGrpSpPr>
        <p:grpSpPr bwMode="auto">
          <a:xfrm>
            <a:off x="212725" y="2665413"/>
            <a:ext cx="2987675" cy="2976562"/>
            <a:chOff x="246" y="1660"/>
            <a:chExt cx="2023" cy="2015"/>
          </a:xfrm>
        </p:grpSpPr>
        <p:grpSp>
          <p:nvGrpSpPr>
            <p:cNvPr id="51244" name="Group 630"/>
            <p:cNvGrpSpPr>
              <a:grpSpLocks noChangeAspect="1"/>
            </p:cNvGrpSpPr>
            <p:nvPr/>
          </p:nvGrpSpPr>
          <p:grpSpPr bwMode="auto">
            <a:xfrm>
              <a:off x="246" y="1660"/>
              <a:ext cx="2023" cy="2015"/>
              <a:chOff x="3434" y="1692"/>
              <a:chExt cx="2023" cy="2015"/>
            </a:xfrm>
          </p:grpSpPr>
          <p:sp>
            <p:nvSpPr>
              <p:cNvPr id="51246" name="Oval 596"/>
              <p:cNvSpPr>
                <a:spLocks noChangeAspect="1" noChangeArrowheads="1"/>
              </p:cNvSpPr>
              <p:nvPr/>
            </p:nvSpPr>
            <p:spPr bwMode="auto">
              <a:xfrm>
                <a:off x="4226" y="2476"/>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47" name="Oval 597"/>
              <p:cNvSpPr>
                <a:spLocks noChangeAspect="1" noChangeArrowheads="1"/>
              </p:cNvSpPr>
              <p:nvPr/>
            </p:nvSpPr>
            <p:spPr bwMode="auto">
              <a:xfrm>
                <a:off x="4005" y="2270"/>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1248" name="Oval 598"/>
              <p:cNvSpPr>
                <a:spLocks noChangeAspect="1" noChangeArrowheads="1"/>
              </p:cNvSpPr>
              <p:nvPr/>
            </p:nvSpPr>
            <p:spPr bwMode="auto">
              <a:xfrm>
                <a:off x="4377" y="3047"/>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49" name="Oval 599"/>
              <p:cNvSpPr>
                <a:spLocks noChangeAspect="1" noChangeArrowheads="1"/>
              </p:cNvSpPr>
              <p:nvPr/>
            </p:nvSpPr>
            <p:spPr bwMode="auto">
              <a:xfrm>
                <a:off x="4377" y="220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0" name="Oval 601"/>
              <p:cNvSpPr>
                <a:spLocks noChangeAspect="1" noChangeArrowheads="1"/>
              </p:cNvSpPr>
              <p:nvPr/>
            </p:nvSpPr>
            <p:spPr bwMode="auto">
              <a:xfrm>
                <a:off x="3758" y="2005"/>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1251" name="Oval 602"/>
              <p:cNvSpPr>
                <a:spLocks noChangeAspect="1" noChangeArrowheads="1"/>
              </p:cNvSpPr>
              <p:nvPr/>
            </p:nvSpPr>
            <p:spPr bwMode="auto">
              <a:xfrm rot="-720000">
                <a:off x="4525" y="1948"/>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2" name="Oval 603"/>
              <p:cNvSpPr>
                <a:spLocks noChangeAspect="1" noChangeArrowheads="1"/>
              </p:cNvSpPr>
              <p:nvPr/>
            </p:nvSpPr>
            <p:spPr bwMode="auto">
              <a:xfrm rot="-744387">
                <a:off x="4228" y="1947"/>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3" name="Oval 604"/>
              <p:cNvSpPr>
                <a:spLocks noChangeAspect="1" noChangeArrowheads="1"/>
              </p:cNvSpPr>
              <p:nvPr/>
            </p:nvSpPr>
            <p:spPr bwMode="auto">
              <a:xfrm rot="4680000">
                <a:off x="5057" y="27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4" name="Oval 605"/>
              <p:cNvSpPr>
                <a:spLocks noChangeAspect="1" noChangeArrowheads="1"/>
              </p:cNvSpPr>
              <p:nvPr/>
            </p:nvSpPr>
            <p:spPr bwMode="auto">
              <a:xfrm rot="4655613">
                <a:off x="5058" y="247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5" name="Oval 606"/>
              <p:cNvSpPr>
                <a:spLocks noChangeAspect="1" noChangeArrowheads="1"/>
              </p:cNvSpPr>
              <p:nvPr/>
            </p:nvSpPr>
            <p:spPr bwMode="auto">
              <a:xfrm rot="10080000">
                <a:off x="4232" y="330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6" name="Oval 607"/>
              <p:cNvSpPr>
                <a:spLocks noChangeAspect="1" noChangeArrowheads="1"/>
              </p:cNvSpPr>
              <p:nvPr/>
            </p:nvSpPr>
            <p:spPr bwMode="auto">
              <a:xfrm rot="10055613">
                <a:off x="4528" y="3302"/>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7" name="Oval 608"/>
              <p:cNvSpPr>
                <a:spLocks noChangeAspect="1" noChangeArrowheads="1"/>
              </p:cNvSpPr>
              <p:nvPr/>
            </p:nvSpPr>
            <p:spPr bwMode="auto">
              <a:xfrm rot="-6120000">
                <a:off x="3702" y="247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8" name="Oval 609"/>
              <p:cNvSpPr>
                <a:spLocks noChangeAspect="1" noChangeArrowheads="1"/>
              </p:cNvSpPr>
              <p:nvPr/>
            </p:nvSpPr>
            <p:spPr bwMode="auto">
              <a:xfrm rot="-6144387">
                <a:off x="3701" y="2773"/>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59" name="Oval 612"/>
              <p:cNvSpPr>
                <a:spLocks noChangeAspect="1" noChangeArrowheads="1"/>
              </p:cNvSpPr>
              <p:nvPr/>
            </p:nvSpPr>
            <p:spPr bwMode="auto">
              <a:xfrm>
                <a:off x="3509" y="1756"/>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1260" name="Oval 613"/>
              <p:cNvSpPr>
                <a:spLocks noChangeAspect="1" noChangeArrowheads="1"/>
              </p:cNvSpPr>
              <p:nvPr/>
            </p:nvSpPr>
            <p:spPr bwMode="auto">
              <a:xfrm rot="-600000">
                <a:off x="4525" y="169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61" name="Oval 614"/>
              <p:cNvSpPr>
                <a:spLocks noChangeAspect="1" noChangeArrowheads="1"/>
              </p:cNvSpPr>
              <p:nvPr/>
            </p:nvSpPr>
            <p:spPr bwMode="auto">
              <a:xfrm rot="-603199">
                <a:off x="4228" y="1692"/>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62" name="Oval 615"/>
              <p:cNvSpPr>
                <a:spLocks noChangeAspect="1" noChangeArrowheads="1"/>
              </p:cNvSpPr>
              <p:nvPr/>
            </p:nvSpPr>
            <p:spPr bwMode="auto">
              <a:xfrm rot="4800000">
                <a:off x="5308" y="2773"/>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63" name="Oval 616"/>
              <p:cNvSpPr>
                <a:spLocks noChangeAspect="1" noChangeArrowheads="1"/>
              </p:cNvSpPr>
              <p:nvPr/>
            </p:nvSpPr>
            <p:spPr bwMode="auto">
              <a:xfrm rot="4796801">
                <a:off x="5308" y="247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64" name="Oval 618"/>
              <p:cNvSpPr>
                <a:spLocks noChangeAspect="1" noChangeArrowheads="1"/>
              </p:cNvSpPr>
              <p:nvPr/>
            </p:nvSpPr>
            <p:spPr bwMode="auto">
              <a:xfrm rot="10196801">
                <a:off x="4526" y="355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65" name="Oval 620"/>
              <p:cNvSpPr>
                <a:spLocks noChangeAspect="1" noChangeArrowheads="1"/>
              </p:cNvSpPr>
              <p:nvPr/>
            </p:nvSpPr>
            <p:spPr bwMode="auto">
              <a:xfrm rot="-6003199">
                <a:off x="3434" y="2773"/>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1245" name="Text Box 542"/>
            <p:cNvSpPr txBox="1">
              <a:spLocks noChangeAspect="1" noChangeArrowheads="1"/>
            </p:cNvSpPr>
            <p:nvPr/>
          </p:nvSpPr>
          <p:spPr bwMode="auto">
            <a:xfrm>
              <a:off x="1078" y="2527"/>
              <a:ext cx="3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S</a:t>
              </a:r>
            </a:p>
          </p:txBody>
        </p:sp>
      </p:grpSp>
      <p:grpSp>
        <p:nvGrpSpPr>
          <p:cNvPr id="8" name="Group 685"/>
          <p:cNvGrpSpPr>
            <a:grpSpLocks/>
          </p:cNvGrpSpPr>
          <p:nvPr/>
        </p:nvGrpSpPr>
        <p:grpSpPr bwMode="auto">
          <a:xfrm>
            <a:off x="5359400" y="2430463"/>
            <a:ext cx="3749675" cy="3306762"/>
            <a:chOff x="3355" y="1552"/>
            <a:chExt cx="2362" cy="2083"/>
          </a:xfrm>
        </p:grpSpPr>
        <p:sp>
          <p:nvSpPr>
            <p:cNvPr id="51241" name="Freeform 679"/>
            <p:cNvSpPr>
              <a:spLocks/>
            </p:cNvSpPr>
            <p:nvPr/>
          </p:nvSpPr>
          <p:spPr bwMode="auto">
            <a:xfrm>
              <a:off x="3355" y="1658"/>
              <a:ext cx="246" cy="1966"/>
            </a:xfrm>
            <a:custGeom>
              <a:avLst/>
              <a:gdLst>
                <a:gd name="T0" fmla="*/ 267 w 227"/>
                <a:gd name="T1" fmla="*/ 0 h 1815"/>
                <a:gd name="T2" fmla="*/ 0 w 227"/>
                <a:gd name="T3" fmla="*/ 0 h 1815"/>
                <a:gd name="T4" fmla="*/ 0 w 227"/>
                <a:gd name="T5" fmla="*/ 2130 h 1815"/>
                <a:gd name="T6" fmla="*/ 267 w 227"/>
                <a:gd name="T7" fmla="*/ 213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42" name="Freeform 680"/>
            <p:cNvSpPr>
              <a:spLocks/>
            </p:cNvSpPr>
            <p:nvPr/>
          </p:nvSpPr>
          <p:spPr bwMode="auto">
            <a:xfrm flipH="1">
              <a:off x="5142" y="1669"/>
              <a:ext cx="246" cy="1966"/>
            </a:xfrm>
            <a:custGeom>
              <a:avLst/>
              <a:gdLst>
                <a:gd name="T0" fmla="*/ 267 w 227"/>
                <a:gd name="T1" fmla="*/ 0 h 1815"/>
                <a:gd name="T2" fmla="*/ 0 w 227"/>
                <a:gd name="T3" fmla="*/ 0 h 1815"/>
                <a:gd name="T4" fmla="*/ 0 w 227"/>
                <a:gd name="T5" fmla="*/ 2130 h 1815"/>
                <a:gd name="T6" fmla="*/ 267 w 227"/>
                <a:gd name="T7" fmla="*/ 213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43" name="Rectangle 684"/>
            <p:cNvSpPr>
              <a:spLocks noChangeArrowheads="1"/>
            </p:cNvSpPr>
            <p:nvPr/>
          </p:nvSpPr>
          <p:spPr bwMode="auto">
            <a:xfrm>
              <a:off x="5401" y="1552"/>
              <a:ext cx="3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2-</a:t>
              </a:r>
            </a:p>
          </p:txBody>
        </p:sp>
      </p:grpSp>
      <p:grpSp>
        <p:nvGrpSpPr>
          <p:cNvPr id="9" name="Group 688"/>
          <p:cNvGrpSpPr>
            <a:grpSpLocks/>
          </p:cNvGrpSpPr>
          <p:nvPr/>
        </p:nvGrpSpPr>
        <p:grpSpPr bwMode="auto">
          <a:xfrm>
            <a:off x="5445125" y="2665413"/>
            <a:ext cx="3008313" cy="3022600"/>
            <a:chOff x="3430" y="1679"/>
            <a:chExt cx="1895" cy="1904"/>
          </a:xfrm>
        </p:grpSpPr>
        <p:sp>
          <p:nvSpPr>
            <p:cNvPr id="51218" name="Oval 570"/>
            <p:cNvSpPr>
              <a:spLocks noChangeAspect="1" noChangeArrowheads="1"/>
            </p:cNvSpPr>
            <p:nvPr/>
          </p:nvSpPr>
          <p:spPr bwMode="auto">
            <a:xfrm>
              <a:off x="4180" y="2409"/>
              <a:ext cx="421" cy="415"/>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19" name="Oval 571"/>
            <p:cNvSpPr>
              <a:spLocks noChangeAspect="1" noChangeArrowheads="1"/>
            </p:cNvSpPr>
            <p:nvPr/>
          </p:nvSpPr>
          <p:spPr bwMode="auto">
            <a:xfrm>
              <a:off x="3975" y="2217"/>
              <a:ext cx="830" cy="79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1220" name="Oval 572"/>
            <p:cNvSpPr>
              <a:spLocks noChangeAspect="1" noChangeArrowheads="1"/>
            </p:cNvSpPr>
            <p:nvPr/>
          </p:nvSpPr>
          <p:spPr bwMode="auto">
            <a:xfrm>
              <a:off x="4321" y="2940"/>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21" name="Oval 573"/>
            <p:cNvSpPr>
              <a:spLocks noChangeAspect="1" noChangeArrowheads="1"/>
            </p:cNvSpPr>
            <p:nvPr/>
          </p:nvSpPr>
          <p:spPr bwMode="auto">
            <a:xfrm>
              <a:off x="4321" y="2154"/>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22" name="Oval 575"/>
            <p:cNvSpPr>
              <a:spLocks noChangeAspect="1" noChangeArrowheads="1"/>
            </p:cNvSpPr>
            <p:nvPr/>
          </p:nvSpPr>
          <p:spPr bwMode="auto">
            <a:xfrm>
              <a:off x="3745" y="1970"/>
              <a:ext cx="1292" cy="1293"/>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1223" name="Oval 576"/>
            <p:cNvSpPr>
              <a:spLocks noChangeAspect="1" noChangeArrowheads="1"/>
            </p:cNvSpPr>
            <p:nvPr/>
          </p:nvSpPr>
          <p:spPr bwMode="auto">
            <a:xfrm rot="-720000">
              <a:off x="4458" y="1917"/>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24" name="Oval 577"/>
            <p:cNvSpPr>
              <a:spLocks noChangeAspect="1" noChangeArrowheads="1"/>
            </p:cNvSpPr>
            <p:nvPr/>
          </p:nvSpPr>
          <p:spPr bwMode="auto">
            <a:xfrm rot="-744387">
              <a:off x="4182" y="1916"/>
              <a:ext cx="140"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25" name="Oval 578"/>
            <p:cNvSpPr>
              <a:spLocks noChangeAspect="1" noChangeArrowheads="1"/>
            </p:cNvSpPr>
            <p:nvPr/>
          </p:nvSpPr>
          <p:spPr bwMode="auto">
            <a:xfrm rot="4680000">
              <a:off x="4953" y="2682"/>
              <a:ext cx="140"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26" name="Oval 579"/>
            <p:cNvSpPr>
              <a:spLocks noChangeAspect="1" noChangeArrowheads="1"/>
            </p:cNvSpPr>
            <p:nvPr/>
          </p:nvSpPr>
          <p:spPr bwMode="auto">
            <a:xfrm rot="4655613">
              <a:off x="4954" y="2406"/>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27" name="Oval 580"/>
            <p:cNvSpPr>
              <a:spLocks noChangeAspect="1" noChangeArrowheads="1"/>
            </p:cNvSpPr>
            <p:nvPr/>
          </p:nvSpPr>
          <p:spPr bwMode="auto">
            <a:xfrm rot="10080000">
              <a:off x="4186" y="3176"/>
              <a:ext cx="138"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28" name="Oval 581"/>
            <p:cNvSpPr>
              <a:spLocks noChangeAspect="1" noChangeArrowheads="1"/>
            </p:cNvSpPr>
            <p:nvPr/>
          </p:nvSpPr>
          <p:spPr bwMode="auto">
            <a:xfrm rot="10055613">
              <a:off x="4461" y="3177"/>
              <a:ext cx="140"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29" name="Oval 582"/>
            <p:cNvSpPr>
              <a:spLocks noChangeAspect="1" noChangeArrowheads="1"/>
            </p:cNvSpPr>
            <p:nvPr/>
          </p:nvSpPr>
          <p:spPr bwMode="auto">
            <a:xfrm rot="-6120000">
              <a:off x="3694" y="2408"/>
              <a:ext cx="138"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0" name="Oval 583"/>
            <p:cNvSpPr>
              <a:spLocks noChangeAspect="1" noChangeArrowheads="1"/>
            </p:cNvSpPr>
            <p:nvPr/>
          </p:nvSpPr>
          <p:spPr bwMode="auto">
            <a:xfrm rot="-6144387">
              <a:off x="3692" y="2685"/>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1" name="Oval 586"/>
            <p:cNvSpPr>
              <a:spLocks noChangeAspect="1" noChangeArrowheads="1"/>
            </p:cNvSpPr>
            <p:nvPr/>
          </p:nvSpPr>
          <p:spPr bwMode="auto">
            <a:xfrm>
              <a:off x="3514" y="1739"/>
              <a:ext cx="1753" cy="1755"/>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1232" name="Oval 587"/>
            <p:cNvSpPr>
              <a:spLocks noChangeAspect="1" noChangeArrowheads="1"/>
            </p:cNvSpPr>
            <p:nvPr/>
          </p:nvSpPr>
          <p:spPr bwMode="auto">
            <a:xfrm rot="-600000">
              <a:off x="4458" y="1679"/>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3" name="Oval 588"/>
            <p:cNvSpPr>
              <a:spLocks noChangeAspect="1" noChangeArrowheads="1"/>
            </p:cNvSpPr>
            <p:nvPr/>
          </p:nvSpPr>
          <p:spPr bwMode="auto">
            <a:xfrm rot="-603199">
              <a:off x="4182" y="1679"/>
              <a:ext cx="140"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4" name="Oval 589"/>
            <p:cNvSpPr>
              <a:spLocks noChangeAspect="1" noChangeArrowheads="1"/>
            </p:cNvSpPr>
            <p:nvPr/>
          </p:nvSpPr>
          <p:spPr bwMode="auto">
            <a:xfrm rot="4800000">
              <a:off x="5186" y="2685"/>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5" name="Oval 590"/>
            <p:cNvSpPr>
              <a:spLocks noChangeAspect="1" noChangeArrowheads="1"/>
            </p:cNvSpPr>
            <p:nvPr/>
          </p:nvSpPr>
          <p:spPr bwMode="auto">
            <a:xfrm rot="4796801">
              <a:off x="5186" y="2409"/>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6" name="Oval 592"/>
            <p:cNvSpPr>
              <a:spLocks noChangeAspect="1" noChangeArrowheads="1"/>
            </p:cNvSpPr>
            <p:nvPr/>
          </p:nvSpPr>
          <p:spPr bwMode="auto">
            <a:xfrm rot="10196801">
              <a:off x="4459" y="3415"/>
              <a:ext cx="140"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7" name="Oval 594"/>
            <p:cNvSpPr>
              <a:spLocks noChangeAspect="1" noChangeArrowheads="1"/>
            </p:cNvSpPr>
            <p:nvPr/>
          </p:nvSpPr>
          <p:spPr bwMode="auto">
            <a:xfrm rot="-6003199">
              <a:off x="3455" y="2685"/>
              <a:ext cx="139" cy="13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238" name="Text Box 541"/>
            <p:cNvSpPr txBox="1">
              <a:spLocks noChangeAspect="1" noChangeArrowheads="1"/>
            </p:cNvSpPr>
            <p:nvPr/>
          </p:nvSpPr>
          <p:spPr bwMode="auto">
            <a:xfrm>
              <a:off x="4175" y="2483"/>
              <a:ext cx="4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S</a:t>
              </a:r>
              <a:endParaRPr lang="en-GB" b="1" baseline="30000"/>
            </a:p>
          </p:txBody>
        </p:sp>
        <p:sp>
          <p:nvSpPr>
            <p:cNvPr id="51239" name="AutoShape 686"/>
            <p:cNvSpPr>
              <a:spLocks noChangeAspect="1" noChangeArrowheads="1"/>
            </p:cNvSpPr>
            <p:nvPr/>
          </p:nvSpPr>
          <p:spPr bwMode="auto">
            <a:xfrm rot="2700000">
              <a:off x="3430" y="238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1240" name="AutoShape 687"/>
            <p:cNvSpPr>
              <a:spLocks noChangeAspect="1" noChangeArrowheads="1"/>
            </p:cNvSpPr>
            <p:nvPr/>
          </p:nvSpPr>
          <p:spPr bwMode="auto">
            <a:xfrm rot="2700000">
              <a:off x="4160" y="339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1568"/>
                                        </p:tgtEl>
                                        <p:attrNameLst>
                                          <p:attrName>style.visibility</p:attrName>
                                        </p:attrNameLst>
                                      </p:cBhvr>
                                      <p:to>
                                        <p:strVal val="visible"/>
                                      </p:to>
                                    </p:set>
                                    <p:animEffect transition="in" filter="wipe(left)">
                                      <p:cBhvr>
                                        <p:cTn id="13" dur="1000"/>
                                        <p:tgtEl>
                                          <p:spTgt spid="131568"/>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1569"/>
                                        </p:tgtEl>
                                        <p:attrNameLst>
                                          <p:attrName>style.visibility</p:attrName>
                                        </p:attrNameLst>
                                      </p:cBhvr>
                                      <p:to>
                                        <p:strVal val="visible"/>
                                      </p:to>
                                    </p:set>
                                    <p:animEffect transition="in" filter="wipe(left)">
                                      <p:cBhvr>
                                        <p:cTn id="17" dur="1000"/>
                                        <p:tgtEl>
                                          <p:spTgt spid="131569"/>
                                        </p:tgtEl>
                                      </p:cBhvr>
                                    </p:animEffect>
                                  </p:childTnLst>
                                </p:cTn>
                              </p:par>
                            </p:childTnLst>
                          </p:cTn>
                        </p:par>
                        <p:par>
                          <p:cTn id="18" fill="hold" nodeType="afterGroup">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1607"/>
                                        </p:tgtEl>
                                        <p:attrNameLst>
                                          <p:attrName>style.visibility</p:attrName>
                                        </p:attrNameLst>
                                      </p:cBhvr>
                                      <p:to>
                                        <p:strVal val="visible"/>
                                      </p:to>
                                    </p:set>
                                    <p:animEffect transition="in" filter="wipe(left)">
                                      <p:cBhvr>
                                        <p:cTn id="26" dur="1000"/>
                                        <p:tgtEl>
                                          <p:spTgt spid="13160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000"/>
                                        <p:tgtEl>
                                          <p:spTgt spid="3"/>
                                        </p:tgtEl>
                                      </p:cBhvr>
                                    </p:animEffect>
                                  </p:childTnLst>
                                </p:cTn>
                              </p:par>
                            </p:childTnLst>
                          </p:cTn>
                        </p:par>
                        <p:par>
                          <p:cTn id="32" fill="hold" nodeType="afterGroup">
                            <p:stCondLst>
                              <p:cond delay="1000"/>
                            </p:stCondLst>
                            <p:childTnLst>
                              <p:par>
                                <p:cTn id="33" presetID="23"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par>
                                <p:cTn id="37" presetID="9" presetClass="entr" presetSubtype="0" fill="hold" grpId="0" nodeType="withEffect">
                                  <p:stCondLst>
                                    <p:cond delay="0"/>
                                  </p:stCondLst>
                                  <p:childTnLst>
                                    <p:set>
                                      <p:cBhvr>
                                        <p:cTn id="38" dur="1" fill="hold">
                                          <p:stCondLst>
                                            <p:cond delay="0"/>
                                          </p:stCondLst>
                                        </p:cTn>
                                        <p:tgtEl>
                                          <p:spTgt spid="131579"/>
                                        </p:tgtEl>
                                        <p:attrNameLst>
                                          <p:attrName>style.visibility</p:attrName>
                                        </p:attrNameLst>
                                      </p:cBhvr>
                                      <p:to>
                                        <p:strVal val="visible"/>
                                      </p:to>
                                    </p:set>
                                    <p:animEffect transition="in" filter="dissolve">
                                      <p:cBhvr>
                                        <p:cTn id="39" dur="500"/>
                                        <p:tgtEl>
                                          <p:spTgt spid="1315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31574"/>
                                        </p:tgtEl>
                                        <p:attrNameLst>
                                          <p:attrName>style.visibility</p:attrName>
                                        </p:attrNameLst>
                                      </p:cBhvr>
                                      <p:to>
                                        <p:strVal val="visible"/>
                                      </p:to>
                                    </p:set>
                                    <p:animEffect transition="in" filter="wipe(left)">
                                      <p:cBhvr>
                                        <p:cTn id="44" dur="1000"/>
                                        <p:tgtEl>
                                          <p:spTgt spid="131574"/>
                                        </p:tgtEl>
                                      </p:cBhvr>
                                    </p:animEffect>
                                  </p:childTnLst>
                                </p:cTn>
                              </p:par>
                            </p:childTnLst>
                          </p:cTn>
                        </p:par>
                        <p:par>
                          <p:cTn id="45" fill="hold" nodeType="afterGroup">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31575"/>
                                        </p:tgtEl>
                                        <p:attrNameLst>
                                          <p:attrName>style.visibility</p:attrName>
                                        </p:attrNameLst>
                                      </p:cBhvr>
                                      <p:to>
                                        <p:strVal val="visible"/>
                                      </p:to>
                                    </p:set>
                                    <p:animEffect transition="in" filter="wipe(left)">
                                      <p:cBhvr>
                                        <p:cTn id="48" dur="1000"/>
                                        <p:tgtEl>
                                          <p:spTgt spid="131575"/>
                                        </p:tgtEl>
                                      </p:cBhvr>
                                    </p:animEffect>
                                  </p:childTnLst>
                                </p:cTn>
                              </p:par>
                            </p:childTnLst>
                          </p:cTn>
                        </p:par>
                        <p:par>
                          <p:cTn id="49" fill="hold" nodeType="afterGroup">
                            <p:stCondLst>
                              <p:cond delay="2000"/>
                            </p:stCondLst>
                            <p:childTnLst>
                              <p:par>
                                <p:cTn id="50" presetID="22" presetClass="entr" presetSubtype="8"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1000"/>
                                        <p:tgtEl>
                                          <p:spTgt spid="5"/>
                                        </p:tgtEl>
                                      </p:cBhvr>
                                    </p:animEffect>
                                  </p:childTnLst>
                                </p:cTn>
                              </p:par>
                            </p:childTnLst>
                          </p:cTn>
                        </p:par>
                        <p:par>
                          <p:cTn id="53" fill="hold" nodeType="afterGroup">
                            <p:stCondLst>
                              <p:cond delay="3000"/>
                            </p:stCondLst>
                            <p:childTnLst>
                              <p:par>
                                <p:cTn id="54" presetID="2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07" grpId="0"/>
      <p:bldP spid="131568" grpId="0"/>
      <p:bldP spid="131569" grpId="0"/>
      <p:bldP spid="131574" grpId="0"/>
      <p:bldP spid="131575" grpId="0"/>
      <p:bldP spid="13157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36"/>
          <p:cNvSpPr>
            <a:spLocks noGrp="1" noChangeArrowheads="1"/>
          </p:cNvSpPr>
          <p:nvPr>
            <p:ph type="title"/>
          </p:nvPr>
        </p:nvSpPr>
        <p:spPr/>
        <p:txBody>
          <a:bodyPr/>
          <a:lstStyle/>
          <a:p>
            <a:r>
              <a:rPr lang="en-GB" smtClean="0"/>
              <a:t>      Elements</a:t>
            </a:r>
          </a:p>
        </p:txBody>
      </p:sp>
      <p:sp>
        <p:nvSpPr>
          <p:cNvPr id="35843" name="Rectangle 40"/>
          <p:cNvSpPr>
            <a:spLocks noChangeArrowheads="1"/>
          </p:cNvSpPr>
          <p:nvPr/>
        </p:nvSpPr>
        <p:spPr bwMode="auto">
          <a:xfrm>
            <a:off x="568325" y="701675"/>
            <a:ext cx="8123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GB"/>
              <a:t>Elements are the simplest substances. There are about 100 different elements.</a:t>
            </a:r>
          </a:p>
        </p:txBody>
      </p:sp>
      <p:sp>
        <p:nvSpPr>
          <p:cNvPr id="65577" name="Oval 41"/>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5579" name="Rectangle 43"/>
          <p:cNvSpPr>
            <a:spLocks noChangeArrowheads="1"/>
          </p:cNvSpPr>
          <p:nvPr/>
        </p:nvSpPr>
        <p:spPr bwMode="auto">
          <a:xfrm>
            <a:off x="568325" y="1719263"/>
            <a:ext cx="5659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GB"/>
              <a:t>Each element is made up of just one particular type of atom, which is different to the atoms in any other element.</a:t>
            </a:r>
          </a:p>
        </p:txBody>
      </p:sp>
      <p:sp>
        <p:nvSpPr>
          <p:cNvPr id="65580" name="Rectangle 44"/>
          <p:cNvSpPr>
            <a:spLocks noChangeArrowheads="1"/>
          </p:cNvSpPr>
          <p:nvPr/>
        </p:nvSpPr>
        <p:spPr bwMode="auto">
          <a:xfrm>
            <a:off x="568325" y="3275013"/>
            <a:ext cx="8324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20000"/>
              </a:spcBef>
            </a:pPr>
            <a:r>
              <a:rPr lang="en-GB"/>
              <a:t>Atoms usually join together. This is called </a:t>
            </a:r>
            <a:r>
              <a:rPr lang="en-GB" b="1">
                <a:solidFill>
                  <a:srgbClr val="FF6600"/>
                </a:solidFill>
              </a:rPr>
              <a:t>bonding</a:t>
            </a:r>
            <a:r>
              <a:rPr lang="en-GB"/>
              <a:t>.</a:t>
            </a:r>
          </a:p>
        </p:txBody>
      </p:sp>
      <p:sp>
        <p:nvSpPr>
          <p:cNvPr id="65581" name="Rectangle 45"/>
          <p:cNvSpPr>
            <a:spLocks noChangeArrowheads="1"/>
          </p:cNvSpPr>
          <p:nvPr/>
        </p:nvSpPr>
        <p:spPr bwMode="auto">
          <a:xfrm>
            <a:off x="568325" y="4114800"/>
            <a:ext cx="45085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20000"/>
              </a:spcBef>
            </a:pPr>
            <a:r>
              <a:rPr lang="en-GB"/>
              <a:t>In some elements, atoms bond to form small, simple structures. In other elements, atoms bond into giant structures with millions of atoms.</a:t>
            </a:r>
          </a:p>
        </p:txBody>
      </p:sp>
      <p:sp>
        <p:nvSpPr>
          <p:cNvPr id="65585" name="Line 49"/>
          <p:cNvSpPr>
            <a:spLocks noChangeShapeType="1"/>
          </p:cNvSpPr>
          <p:nvPr/>
        </p:nvSpPr>
        <p:spPr bwMode="auto">
          <a:xfrm>
            <a:off x="5103813" y="4546600"/>
            <a:ext cx="1484312" cy="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2" name="Group 83"/>
          <p:cNvGrpSpPr>
            <a:grpSpLocks/>
          </p:cNvGrpSpPr>
          <p:nvPr/>
        </p:nvGrpSpPr>
        <p:grpSpPr bwMode="auto">
          <a:xfrm>
            <a:off x="6732588" y="1557338"/>
            <a:ext cx="2016125" cy="1511300"/>
            <a:chOff x="4241" y="981"/>
            <a:chExt cx="1270" cy="952"/>
          </a:xfrm>
        </p:grpSpPr>
        <p:sp>
          <p:nvSpPr>
            <p:cNvPr id="35859" name="Oval 59"/>
            <p:cNvSpPr>
              <a:spLocks noChangeArrowheads="1"/>
            </p:cNvSpPr>
            <p:nvPr/>
          </p:nvSpPr>
          <p:spPr bwMode="auto">
            <a:xfrm>
              <a:off x="4377" y="1497"/>
              <a:ext cx="272" cy="272"/>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5860" name="Text Box 64"/>
            <p:cNvSpPr txBox="1">
              <a:spLocks noChangeArrowheads="1"/>
            </p:cNvSpPr>
            <p:nvPr/>
          </p:nvSpPr>
          <p:spPr bwMode="auto">
            <a:xfrm>
              <a:off x="4377" y="1497"/>
              <a:ext cx="2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200">
                  <a:solidFill>
                    <a:schemeClr val="bg1"/>
                  </a:solidFill>
                </a:rPr>
                <a:t>O</a:t>
              </a:r>
            </a:p>
          </p:txBody>
        </p:sp>
        <p:grpSp>
          <p:nvGrpSpPr>
            <p:cNvPr id="35861" name="Group 70"/>
            <p:cNvGrpSpPr>
              <a:grpSpLocks/>
            </p:cNvGrpSpPr>
            <p:nvPr/>
          </p:nvGrpSpPr>
          <p:grpSpPr bwMode="auto">
            <a:xfrm>
              <a:off x="4377" y="1044"/>
              <a:ext cx="272" cy="272"/>
              <a:chOff x="2245" y="1706"/>
              <a:chExt cx="272" cy="272"/>
            </a:xfrm>
          </p:grpSpPr>
          <p:sp>
            <p:nvSpPr>
              <p:cNvPr id="35872" name="Oval 60"/>
              <p:cNvSpPr>
                <a:spLocks noChangeArrowheads="1"/>
              </p:cNvSpPr>
              <p:nvPr/>
            </p:nvSpPr>
            <p:spPr bwMode="auto">
              <a:xfrm>
                <a:off x="2245" y="1706"/>
                <a:ext cx="272" cy="272"/>
              </a:xfrm>
              <a:prstGeom prst="ellipse">
                <a:avLst/>
              </a:prstGeom>
              <a:gradFill rotWithShape="1">
                <a:gsLst>
                  <a:gs pos="0">
                    <a:srgbClr val="9E9E9E"/>
                  </a:gs>
                  <a:gs pos="100000">
                    <a:srgbClr val="0000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5873" name="Text Box 63"/>
              <p:cNvSpPr txBox="1">
                <a:spLocks noChangeArrowheads="1"/>
              </p:cNvSpPr>
              <p:nvPr/>
            </p:nvSpPr>
            <p:spPr bwMode="auto">
              <a:xfrm>
                <a:off x="2245" y="1707"/>
                <a:ext cx="2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200">
                    <a:solidFill>
                      <a:schemeClr val="bg1"/>
                    </a:solidFill>
                  </a:rPr>
                  <a:t>C</a:t>
                </a:r>
              </a:p>
            </p:txBody>
          </p:sp>
        </p:grpSp>
        <p:grpSp>
          <p:nvGrpSpPr>
            <p:cNvPr id="35862" name="Group 69"/>
            <p:cNvGrpSpPr>
              <a:grpSpLocks/>
            </p:cNvGrpSpPr>
            <p:nvPr/>
          </p:nvGrpSpPr>
          <p:grpSpPr bwMode="auto">
            <a:xfrm>
              <a:off x="4740" y="1316"/>
              <a:ext cx="272" cy="272"/>
              <a:chOff x="2835" y="1661"/>
              <a:chExt cx="272" cy="272"/>
            </a:xfrm>
          </p:grpSpPr>
          <p:sp>
            <p:nvSpPr>
              <p:cNvPr id="35870" name="Oval 58"/>
              <p:cNvSpPr>
                <a:spLocks noChangeArrowheads="1"/>
              </p:cNvSpPr>
              <p:nvPr/>
            </p:nvSpPr>
            <p:spPr bwMode="auto">
              <a:xfrm>
                <a:off x="2835" y="1661"/>
                <a:ext cx="272" cy="272"/>
              </a:xfrm>
              <a:prstGeom prst="ellipse">
                <a:avLst/>
              </a:prstGeom>
              <a:gradFill rotWithShape="1">
                <a:gsLst>
                  <a:gs pos="0">
                    <a:srgbClr val="8686B6"/>
                  </a:gs>
                  <a:gs pos="100000">
                    <a:srgbClr val="010066"/>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5871" name="Text Box 65"/>
              <p:cNvSpPr txBox="1">
                <a:spLocks noChangeArrowheads="1"/>
              </p:cNvSpPr>
              <p:nvPr/>
            </p:nvSpPr>
            <p:spPr bwMode="auto">
              <a:xfrm>
                <a:off x="2835" y="1661"/>
                <a:ext cx="2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200">
                    <a:solidFill>
                      <a:schemeClr val="bg1"/>
                    </a:solidFill>
                  </a:rPr>
                  <a:t>N</a:t>
                </a:r>
              </a:p>
            </p:txBody>
          </p:sp>
        </p:grpSp>
        <p:grpSp>
          <p:nvGrpSpPr>
            <p:cNvPr id="35863" name="Group 68"/>
            <p:cNvGrpSpPr>
              <a:grpSpLocks/>
            </p:cNvGrpSpPr>
            <p:nvPr/>
          </p:nvGrpSpPr>
          <p:grpSpPr bwMode="auto">
            <a:xfrm>
              <a:off x="5058" y="1089"/>
              <a:ext cx="272" cy="272"/>
              <a:chOff x="3651" y="1706"/>
              <a:chExt cx="272" cy="272"/>
            </a:xfrm>
          </p:grpSpPr>
          <p:sp>
            <p:nvSpPr>
              <p:cNvPr id="35868" name="Oval 62"/>
              <p:cNvSpPr>
                <a:spLocks noChangeArrowheads="1"/>
              </p:cNvSpPr>
              <p:nvPr/>
            </p:nvSpPr>
            <p:spPr bwMode="auto">
              <a:xfrm>
                <a:off x="3651" y="1706"/>
                <a:ext cx="272" cy="272"/>
              </a:xfrm>
              <a:prstGeom prst="ellipse">
                <a:avLst/>
              </a:prstGeom>
              <a:gradFill rotWithShape="1">
                <a:gsLst>
                  <a:gs pos="0">
                    <a:srgbClr val="FFCC00"/>
                  </a:gs>
                  <a:gs pos="100000">
                    <a:srgbClr val="765E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5869" name="Text Box 66"/>
              <p:cNvSpPr txBox="1">
                <a:spLocks noChangeArrowheads="1"/>
              </p:cNvSpPr>
              <p:nvPr/>
            </p:nvSpPr>
            <p:spPr bwMode="auto">
              <a:xfrm>
                <a:off x="3651" y="1706"/>
                <a:ext cx="2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200">
                    <a:solidFill>
                      <a:schemeClr val="bg1"/>
                    </a:solidFill>
                  </a:rPr>
                  <a:t>S</a:t>
                </a:r>
              </a:p>
            </p:txBody>
          </p:sp>
        </p:grpSp>
        <p:grpSp>
          <p:nvGrpSpPr>
            <p:cNvPr id="35864" name="Group 74"/>
            <p:cNvGrpSpPr>
              <a:grpSpLocks/>
            </p:cNvGrpSpPr>
            <p:nvPr/>
          </p:nvGrpSpPr>
          <p:grpSpPr bwMode="auto">
            <a:xfrm>
              <a:off x="5103" y="1588"/>
              <a:ext cx="272" cy="272"/>
              <a:chOff x="3402" y="1569"/>
              <a:chExt cx="272" cy="272"/>
            </a:xfrm>
          </p:grpSpPr>
          <p:sp>
            <p:nvSpPr>
              <p:cNvPr id="35866" name="Oval 72"/>
              <p:cNvSpPr>
                <a:spLocks noChangeArrowheads="1"/>
              </p:cNvSpPr>
              <p:nvPr/>
            </p:nvSpPr>
            <p:spPr bwMode="auto">
              <a:xfrm>
                <a:off x="3402" y="1569"/>
                <a:ext cx="272" cy="272"/>
              </a:xfrm>
              <a:prstGeom prst="ellipse">
                <a:avLst/>
              </a:prstGeom>
              <a:gradFill rotWithShape="1">
                <a:gsLst>
                  <a:gs pos="0">
                    <a:srgbClr val="FF6600"/>
                  </a:gs>
                  <a:gs pos="100000">
                    <a:srgbClr val="762F00"/>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5867" name="Text Box 73"/>
              <p:cNvSpPr txBox="1">
                <a:spLocks noChangeArrowheads="1"/>
              </p:cNvSpPr>
              <p:nvPr/>
            </p:nvSpPr>
            <p:spPr bwMode="auto">
              <a:xfrm>
                <a:off x="3402" y="1571"/>
                <a:ext cx="2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200">
                    <a:solidFill>
                      <a:schemeClr val="bg1"/>
                    </a:solidFill>
                  </a:rPr>
                  <a:t>K</a:t>
                </a:r>
              </a:p>
            </p:txBody>
          </p:sp>
        </p:grpSp>
        <p:sp>
          <p:nvSpPr>
            <p:cNvPr id="35865" name="AutoShape 75"/>
            <p:cNvSpPr>
              <a:spLocks noChangeArrowheads="1"/>
            </p:cNvSpPr>
            <p:nvPr/>
          </p:nvSpPr>
          <p:spPr bwMode="auto">
            <a:xfrm>
              <a:off x="4241" y="981"/>
              <a:ext cx="1270" cy="952"/>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87"/>
          <p:cNvGrpSpPr>
            <a:grpSpLocks/>
          </p:cNvGrpSpPr>
          <p:nvPr/>
        </p:nvGrpSpPr>
        <p:grpSpPr bwMode="auto">
          <a:xfrm>
            <a:off x="6732588" y="3897313"/>
            <a:ext cx="2195512" cy="2160587"/>
            <a:chOff x="4241" y="2455"/>
            <a:chExt cx="1383" cy="1361"/>
          </a:xfrm>
        </p:grpSpPr>
        <p:sp>
          <p:nvSpPr>
            <p:cNvPr id="35851" name="AutoShape 76"/>
            <p:cNvSpPr>
              <a:spLocks noChangeArrowheads="1"/>
            </p:cNvSpPr>
            <p:nvPr/>
          </p:nvSpPr>
          <p:spPr bwMode="auto">
            <a:xfrm>
              <a:off x="4241" y="2455"/>
              <a:ext cx="1383" cy="1361"/>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2" name="Oval 52"/>
            <p:cNvSpPr>
              <a:spLocks noChangeArrowheads="1"/>
            </p:cNvSpPr>
            <p:nvPr/>
          </p:nvSpPr>
          <p:spPr bwMode="auto">
            <a:xfrm>
              <a:off x="4399" y="2546"/>
              <a:ext cx="363" cy="36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35853" name="Oval 53"/>
            <p:cNvSpPr>
              <a:spLocks noChangeArrowheads="1"/>
            </p:cNvSpPr>
            <p:nvPr/>
          </p:nvSpPr>
          <p:spPr bwMode="auto">
            <a:xfrm>
              <a:off x="5125" y="2545"/>
              <a:ext cx="363" cy="36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35854" name="Line 77"/>
            <p:cNvSpPr>
              <a:spLocks noChangeShapeType="1"/>
            </p:cNvSpPr>
            <p:nvPr/>
          </p:nvSpPr>
          <p:spPr bwMode="auto">
            <a:xfrm rot="4294045" flipV="1">
              <a:off x="4649" y="3028"/>
              <a:ext cx="318" cy="91"/>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855" name="Line 78"/>
            <p:cNvSpPr>
              <a:spLocks noChangeShapeType="1"/>
            </p:cNvSpPr>
            <p:nvPr/>
          </p:nvSpPr>
          <p:spPr bwMode="auto">
            <a:xfrm rot="-4294045" flipH="1" flipV="1">
              <a:off x="4921" y="3028"/>
              <a:ext cx="318" cy="91"/>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35856" name="Group 86"/>
            <p:cNvGrpSpPr>
              <a:grpSpLocks/>
            </p:cNvGrpSpPr>
            <p:nvPr/>
          </p:nvGrpSpPr>
          <p:grpSpPr bwMode="auto">
            <a:xfrm>
              <a:off x="4598" y="3316"/>
              <a:ext cx="700" cy="364"/>
              <a:chOff x="4608" y="3316"/>
              <a:chExt cx="700" cy="364"/>
            </a:xfrm>
          </p:grpSpPr>
          <p:sp>
            <p:nvSpPr>
              <p:cNvPr id="35857" name="Oval 84"/>
              <p:cNvSpPr>
                <a:spLocks noChangeArrowheads="1"/>
              </p:cNvSpPr>
              <p:nvPr/>
            </p:nvSpPr>
            <p:spPr bwMode="auto">
              <a:xfrm>
                <a:off x="4608" y="3317"/>
                <a:ext cx="363" cy="36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sp>
            <p:nvSpPr>
              <p:cNvPr id="35858" name="Oval 85"/>
              <p:cNvSpPr>
                <a:spLocks noChangeArrowheads="1"/>
              </p:cNvSpPr>
              <p:nvPr/>
            </p:nvSpPr>
            <p:spPr bwMode="auto">
              <a:xfrm>
                <a:off x="4945" y="3316"/>
                <a:ext cx="363" cy="36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79"/>
                                        </p:tgtEl>
                                        <p:attrNameLst>
                                          <p:attrName>style.visibility</p:attrName>
                                        </p:attrNameLst>
                                      </p:cBhvr>
                                      <p:to>
                                        <p:strVal val="visible"/>
                                      </p:to>
                                    </p:set>
                                    <p:animEffect transition="in" filter="dissolve">
                                      <p:cBhvr>
                                        <p:cTn id="7" dur="500"/>
                                        <p:tgtEl>
                                          <p:spTgt spid="6557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5580"/>
                                        </p:tgtEl>
                                        <p:attrNameLst>
                                          <p:attrName>style.visibility</p:attrName>
                                        </p:attrNameLst>
                                      </p:cBhvr>
                                      <p:to>
                                        <p:strVal val="visible"/>
                                      </p:to>
                                    </p:set>
                                    <p:animEffect transition="in" filter="dissolve">
                                      <p:cBhvr>
                                        <p:cTn id="16" dur="500"/>
                                        <p:tgtEl>
                                          <p:spTgt spid="655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5581"/>
                                        </p:tgtEl>
                                        <p:attrNameLst>
                                          <p:attrName>style.visibility</p:attrName>
                                        </p:attrNameLst>
                                      </p:cBhvr>
                                      <p:to>
                                        <p:strVal val="visible"/>
                                      </p:to>
                                    </p:set>
                                    <p:animEffect transition="in" filter="dissolve">
                                      <p:cBhvr>
                                        <p:cTn id="21" dur="500"/>
                                        <p:tgtEl>
                                          <p:spTgt spid="65581"/>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5585"/>
                                        </p:tgtEl>
                                        <p:attrNameLst>
                                          <p:attrName>style.visibility</p:attrName>
                                        </p:attrNameLst>
                                      </p:cBhvr>
                                      <p:to>
                                        <p:strVal val="visible"/>
                                      </p:to>
                                    </p:set>
                                    <p:animEffect transition="in" filter="wipe(left)">
                                      <p:cBhvr>
                                        <p:cTn id="25" dur="1000"/>
                                        <p:tgtEl>
                                          <p:spTgt spid="65585"/>
                                        </p:tgtEl>
                                      </p:cBhvr>
                                    </p:animEffect>
                                  </p:childTnLst>
                                </p:cTn>
                              </p:par>
                            </p:childTnLst>
                          </p:cTn>
                        </p:par>
                        <p:par>
                          <p:cTn id="26" fill="hold" nodeType="afterGroup">
                            <p:stCondLst>
                              <p:cond delay="1500"/>
                            </p:stCondLst>
                            <p:childTnLst>
                              <p:par>
                                <p:cTn id="27" presetID="22"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9" grpId="0"/>
      <p:bldP spid="65580" grpId="0"/>
      <p:bldP spid="65581" grpId="0"/>
      <p:bldP spid="6558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2"/>
          <p:cNvSpPr>
            <a:spLocks noGrp="1" noChangeArrowheads="1"/>
          </p:cNvSpPr>
          <p:nvPr>
            <p:ph type="title" idx="4294967295"/>
          </p:nvPr>
        </p:nvSpPr>
        <p:spPr/>
        <p:txBody>
          <a:bodyPr/>
          <a:lstStyle/>
          <a:p>
            <a:r>
              <a:rPr lang="en-GB" smtClean="0"/>
              <a:t>      Building an ion</a:t>
            </a:r>
          </a:p>
        </p:txBody>
      </p:sp>
    </p:spTree>
    <p:controls>
      <mc:AlternateContent xmlns:mc="http://schemas.openxmlformats.org/markup-compatibility/2006">
        <mc:Choice xmlns:v="urn:schemas-microsoft-com:vml" Requires="v">
          <p:control spid="3074"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29"/>
          <p:cNvGrpSpPr>
            <a:grpSpLocks/>
          </p:cNvGrpSpPr>
          <p:nvPr/>
        </p:nvGrpSpPr>
        <p:grpSpPr bwMode="auto">
          <a:xfrm>
            <a:off x="255588" y="1554163"/>
            <a:ext cx="8656637" cy="3057525"/>
            <a:chOff x="161" y="979"/>
            <a:chExt cx="5453" cy="1926"/>
          </a:xfrm>
        </p:grpSpPr>
        <p:grpSp>
          <p:nvGrpSpPr>
            <p:cNvPr id="52254" name="Group 193"/>
            <p:cNvGrpSpPr>
              <a:grpSpLocks/>
            </p:cNvGrpSpPr>
            <p:nvPr/>
          </p:nvGrpSpPr>
          <p:grpSpPr bwMode="auto">
            <a:xfrm>
              <a:off x="161" y="979"/>
              <a:ext cx="5453" cy="1926"/>
              <a:chOff x="161" y="979"/>
              <a:chExt cx="5453" cy="1926"/>
            </a:xfrm>
          </p:grpSpPr>
          <p:sp>
            <p:nvSpPr>
              <p:cNvPr id="52260" name="AutoShape 176"/>
              <p:cNvSpPr>
                <a:spLocks noChangeArrowheads="1"/>
              </p:cNvSpPr>
              <p:nvPr/>
            </p:nvSpPr>
            <p:spPr bwMode="auto">
              <a:xfrm rot="-5400000">
                <a:off x="-327" y="1484"/>
                <a:ext cx="1921" cy="912"/>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grpSp>
            <p:nvGrpSpPr>
              <p:cNvPr id="52261" name="Group 192"/>
              <p:cNvGrpSpPr>
                <a:grpSpLocks/>
              </p:cNvGrpSpPr>
              <p:nvPr/>
            </p:nvGrpSpPr>
            <p:grpSpPr bwMode="auto">
              <a:xfrm>
                <a:off x="161" y="983"/>
                <a:ext cx="5453" cy="1922"/>
                <a:chOff x="161" y="983"/>
                <a:chExt cx="5453" cy="1922"/>
              </a:xfrm>
            </p:grpSpPr>
            <p:sp>
              <p:nvSpPr>
                <p:cNvPr id="52262" name="AutoShape 177"/>
                <p:cNvSpPr>
                  <a:spLocks noChangeArrowheads="1"/>
                </p:cNvSpPr>
                <p:nvPr/>
              </p:nvSpPr>
              <p:spPr bwMode="auto">
                <a:xfrm>
                  <a:off x="168" y="987"/>
                  <a:ext cx="5443" cy="191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63" name="Line 178"/>
                <p:cNvSpPr>
                  <a:spLocks noChangeShapeType="1"/>
                </p:cNvSpPr>
                <p:nvPr/>
              </p:nvSpPr>
              <p:spPr bwMode="auto">
                <a:xfrm>
                  <a:off x="1092" y="983"/>
                  <a:ext cx="0" cy="1912"/>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264" name="Line 180"/>
                <p:cNvSpPr>
                  <a:spLocks noChangeShapeType="1"/>
                </p:cNvSpPr>
                <p:nvPr/>
              </p:nvSpPr>
              <p:spPr bwMode="auto">
                <a:xfrm rot="-5400000">
                  <a:off x="2885" y="-109"/>
                  <a:ext cx="0" cy="5448"/>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265" name="Line 181"/>
                <p:cNvSpPr>
                  <a:spLocks noChangeShapeType="1"/>
                </p:cNvSpPr>
                <p:nvPr/>
              </p:nvSpPr>
              <p:spPr bwMode="auto">
                <a:xfrm rot="-5400000">
                  <a:off x="2890" y="-468"/>
                  <a:ext cx="0" cy="5448"/>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266" name="Line 183"/>
                <p:cNvSpPr>
                  <a:spLocks noChangeShapeType="1"/>
                </p:cNvSpPr>
                <p:nvPr/>
              </p:nvSpPr>
              <p:spPr bwMode="auto">
                <a:xfrm>
                  <a:off x="1906" y="993"/>
                  <a:ext cx="0" cy="1912"/>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267" name="Line 184"/>
                <p:cNvSpPr>
                  <a:spLocks noChangeShapeType="1"/>
                </p:cNvSpPr>
                <p:nvPr/>
              </p:nvSpPr>
              <p:spPr bwMode="auto">
                <a:xfrm>
                  <a:off x="2857" y="993"/>
                  <a:ext cx="0" cy="1912"/>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268" name="Line 185"/>
                <p:cNvSpPr>
                  <a:spLocks noChangeShapeType="1"/>
                </p:cNvSpPr>
                <p:nvPr/>
              </p:nvSpPr>
              <p:spPr bwMode="auto">
                <a:xfrm>
                  <a:off x="3974" y="988"/>
                  <a:ext cx="0" cy="1912"/>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269" name="Line 186"/>
                <p:cNvSpPr>
                  <a:spLocks noChangeShapeType="1"/>
                </p:cNvSpPr>
                <p:nvPr/>
              </p:nvSpPr>
              <p:spPr bwMode="auto">
                <a:xfrm>
                  <a:off x="4724" y="988"/>
                  <a:ext cx="0" cy="1912"/>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pic>
          <p:nvPicPr>
            <p:cNvPr id="52255" name="Picture 170" descr="C1_gfx_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 y="1267"/>
              <a:ext cx="681"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171" descr="C1_gfx_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 y="1267"/>
              <a:ext cx="681"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7" name="Picture 172" descr="C1_gfx_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 y="1267"/>
              <a:ext cx="682"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8" name="Picture 173" descr="C1_gfx_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 y="1267"/>
              <a:ext cx="681"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9" name="Picture 174" descr="C1_gfx_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 y="1267"/>
              <a:ext cx="72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77738" name="Group 234"/>
          <p:cNvGraphicFramePr>
            <a:graphicFrameLocks noGrp="1"/>
          </p:cNvGraphicFramePr>
          <p:nvPr>
            <p:ph type="tbl" idx="1"/>
          </p:nvPr>
        </p:nvGraphicFramePr>
        <p:xfrm>
          <a:off x="201613" y="1562100"/>
          <a:ext cx="8753475" cy="3044825"/>
        </p:xfrm>
        <a:graphic>
          <a:graphicData uri="http://schemas.openxmlformats.org/drawingml/2006/table">
            <a:tbl>
              <a:tblPr/>
              <a:tblGrid>
                <a:gridCol w="1573212"/>
                <a:gridCol w="1300163"/>
                <a:gridCol w="1508125"/>
                <a:gridCol w="1779587"/>
                <a:gridCol w="1185863"/>
                <a:gridCol w="1406525"/>
              </a:tblGrid>
              <a:tr h="2019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Element</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calcium</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hydrogen</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phosphorus</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fluorine</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beryllium</a:t>
                      </a:r>
                    </a:p>
                  </a:txBody>
                  <a:tcPr horzOverflow="overflow">
                    <a:lnL>
                      <a:noFill/>
                    </a:lnL>
                    <a:lnR cap="flat">
                      <a:noFill/>
                    </a:lnR>
                    <a:lnT cap="flat">
                      <a:noFill/>
                    </a:lnT>
                    <a:lnB>
                      <a:noFill/>
                    </a:lnB>
                    <a:lnTlToBr>
                      <a:noFill/>
                    </a:lnTlToBr>
                    <a:lnBlToTr>
                      <a:noFill/>
                    </a:lnBlToTr>
                    <a:noFill/>
                  </a:tcPr>
                </a:tc>
              </a:tr>
              <a:tr h="568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Electrons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2.8.8.2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2.8.5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2.7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010066"/>
                          </a:solidFill>
                          <a:effectLst/>
                          <a:latin typeface="Arial" charset="0"/>
                        </a:rPr>
                        <a:t>2.2</a:t>
                      </a:r>
                    </a:p>
                  </a:txBody>
                  <a:tcPr horzOverflow="overflow">
                    <a:lnL>
                      <a:noFill/>
                    </a:lnL>
                    <a:lnR cap="flat">
                      <a:noFill/>
                    </a:lnR>
                    <a:lnT>
                      <a:noFill/>
                    </a:lnT>
                    <a:lnB>
                      <a:noFill/>
                    </a:lnB>
                    <a:lnTlToBr>
                      <a:noFill/>
                    </a:lnTlToBr>
                    <a:lnBlToTr>
                      <a:noFill/>
                    </a:lnBlToTr>
                    <a:noFill/>
                  </a:tcPr>
                </a:tc>
              </a:tr>
              <a:tr h="347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Charge</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52246" name="Rectangle 72"/>
          <p:cNvSpPr>
            <a:spLocks noGrp="1" noChangeArrowheads="1"/>
          </p:cNvSpPr>
          <p:nvPr>
            <p:ph type="title"/>
          </p:nvPr>
        </p:nvSpPr>
        <p:spPr>
          <a:noFill/>
        </p:spPr>
        <p:txBody>
          <a:bodyPr/>
          <a:lstStyle/>
          <a:p>
            <a:r>
              <a:rPr lang="en-GB" smtClean="0"/>
              <a:t>      Calculating ion charges</a:t>
            </a:r>
          </a:p>
        </p:txBody>
      </p:sp>
      <p:sp>
        <p:nvSpPr>
          <p:cNvPr id="277577" name="Oval 73"/>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52248" name="Rectangle 74"/>
          <p:cNvSpPr>
            <a:spLocks noChangeArrowheads="1"/>
          </p:cNvSpPr>
          <p:nvPr/>
        </p:nvSpPr>
        <p:spPr bwMode="auto">
          <a:xfrm>
            <a:off x="568325" y="701675"/>
            <a:ext cx="839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charges will the ions of these elements have?</a:t>
            </a:r>
          </a:p>
        </p:txBody>
      </p:sp>
      <p:sp>
        <p:nvSpPr>
          <p:cNvPr id="277691" name="Text Box 187"/>
          <p:cNvSpPr txBox="1">
            <a:spLocks noChangeArrowheads="1"/>
          </p:cNvSpPr>
          <p:nvPr/>
        </p:nvSpPr>
        <p:spPr bwMode="auto">
          <a:xfrm>
            <a:off x="2085975" y="4151313"/>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FF3300"/>
                </a:solidFill>
              </a:rPr>
              <a:t>2+</a:t>
            </a:r>
          </a:p>
        </p:txBody>
      </p:sp>
      <p:sp>
        <p:nvSpPr>
          <p:cNvPr id="277692" name="Text Box 188"/>
          <p:cNvSpPr txBox="1">
            <a:spLocks noChangeArrowheads="1"/>
          </p:cNvSpPr>
          <p:nvPr/>
        </p:nvSpPr>
        <p:spPr bwMode="auto">
          <a:xfrm>
            <a:off x="7883525" y="4151313"/>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FF3300"/>
                </a:solidFill>
              </a:rPr>
              <a:t>2+</a:t>
            </a:r>
          </a:p>
        </p:txBody>
      </p:sp>
      <p:sp>
        <p:nvSpPr>
          <p:cNvPr id="277693" name="Text Box 189"/>
          <p:cNvSpPr txBox="1">
            <a:spLocks noChangeArrowheads="1"/>
          </p:cNvSpPr>
          <p:nvPr/>
        </p:nvSpPr>
        <p:spPr bwMode="auto">
          <a:xfrm>
            <a:off x="3465513" y="4151313"/>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FF3300"/>
                </a:solidFill>
              </a:rPr>
              <a:t>+</a:t>
            </a:r>
          </a:p>
        </p:txBody>
      </p:sp>
      <p:sp>
        <p:nvSpPr>
          <p:cNvPr id="277694" name="Text Box 190"/>
          <p:cNvSpPr txBox="1">
            <a:spLocks noChangeArrowheads="1"/>
          </p:cNvSpPr>
          <p:nvPr/>
        </p:nvSpPr>
        <p:spPr bwMode="auto">
          <a:xfrm>
            <a:off x="5100638" y="4151313"/>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3-</a:t>
            </a:r>
          </a:p>
        </p:txBody>
      </p:sp>
      <p:sp>
        <p:nvSpPr>
          <p:cNvPr id="277695" name="Text Box 191"/>
          <p:cNvSpPr txBox="1">
            <a:spLocks noChangeArrowheads="1"/>
          </p:cNvSpPr>
          <p:nvPr/>
        </p:nvSpPr>
        <p:spPr bwMode="auto">
          <a:xfrm>
            <a:off x="6594475" y="4151313"/>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7738"/>
                                        </p:tgtEl>
                                        <p:attrNameLst>
                                          <p:attrName>style.visibility</p:attrName>
                                        </p:attrNameLst>
                                      </p:cBhvr>
                                      <p:to>
                                        <p:strVal val="visible"/>
                                      </p:to>
                                    </p:set>
                                    <p:animEffect transition="in" filter="dissolve">
                                      <p:cBhvr>
                                        <p:cTn id="7" dur="500"/>
                                        <p:tgtEl>
                                          <p:spTgt spid="277738"/>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77691"/>
                                        </p:tgtEl>
                                        <p:attrNameLst>
                                          <p:attrName>style.visibility</p:attrName>
                                        </p:attrNameLst>
                                      </p:cBhvr>
                                      <p:to>
                                        <p:strVal val="visible"/>
                                      </p:to>
                                    </p:set>
                                    <p:anim calcmode="lin" valueType="num">
                                      <p:cBhvr additive="base">
                                        <p:cTn id="15" dur="500" fill="hold"/>
                                        <p:tgtEl>
                                          <p:spTgt spid="277691"/>
                                        </p:tgtEl>
                                        <p:attrNameLst>
                                          <p:attrName>ppt_x</p:attrName>
                                        </p:attrNameLst>
                                      </p:cBhvr>
                                      <p:tavLst>
                                        <p:tav tm="0">
                                          <p:val>
                                            <p:strVal val="0-#ppt_w/2"/>
                                          </p:val>
                                        </p:tav>
                                        <p:tav tm="100000">
                                          <p:val>
                                            <p:strVal val="#ppt_x"/>
                                          </p:val>
                                        </p:tav>
                                      </p:tavLst>
                                    </p:anim>
                                    <p:anim calcmode="lin" valueType="num">
                                      <p:cBhvr additive="base">
                                        <p:cTn id="16" dur="500" fill="hold"/>
                                        <p:tgtEl>
                                          <p:spTgt spid="27769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77693"/>
                                        </p:tgtEl>
                                        <p:attrNameLst>
                                          <p:attrName>style.visibility</p:attrName>
                                        </p:attrNameLst>
                                      </p:cBhvr>
                                      <p:to>
                                        <p:strVal val="visible"/>
                                      </p:to>
                                    </p:set>
                                    <p:anim calcmode="lin" valueType="num">
                                      <p:cBhvr additive="base">
                                        <p:cTn id="20" dur="500" fill="hold"/>
                                        <p:tgtEl>
                                          <p:spTgt spid="277693"/>
                                        </p:tgtEl>
                                        <p:attrNameLst>
                                          <p:attrName>ppt_x</p:attrName>
                                        </p:attrNameLst>
                                      </p:cBhvr>
                                      <p:tavLst>
                                        <p:tav tm="0">
                                          <p:val>
                                            <p:strVal val="0-#ppt_w/2"/>
                                          </p:val>
                                        </p:tav>
                                        <p:tav tm="100000">
                                          <p:val>
                                            <p:strVal val="#ppt_x"/>
                                          </p:val>
                                        </p:tav>
                                      </p:tavLst>
                                    </p:anim>
                                    <p:anim calcmode="lin" valueType="num">
                                      <p:cBhvr additive="base">
                                        <p:cTn id="21" dur="500" fill="hold"/>
                                        <p:tgtEl>
                                          <p:spTgt spid="277693"/>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277694"/>
                                        </p:tgtEl>
                                        <p:attrNameLst>
                                          <p:attrName>style.visibility</p:attrName>
                                        </p:attrNameLst>
                                      </p:cBhvr>
                                      <p:to>
                                        <p:strVal val="visible"/>
                                      </p:to>
                                    </p:set>
                                    <p:anim calcmode="lin" valueType="num">
                                      <p:cBhvr additive="base">
                                        <p:cTn id="25" dur="500" fill="hold"/>
                                        <p:tgtEl>
                                          <p:spTgt spid="277694"/>
                                        </p:tgtEl>
                                        <p:attrNameLst>
                                          <p:attrName>ppt_x</p:attrName>
                                        </p:attrNameLst>
                                      </p:cBhvr>
                                      <p:tavLst>
                                        <p:tav tm="0">
                                          <p:val>
                                            <p:strVal val="0-#ppt_w/2"/>
                                          </p:val>
                                        </p:tav>
                                        <p:tav tm="100000">
                                          <p:val>
                                            <p:strVal val="#ppt_x"/>
                                          </p:val>
                                        </p:tav>
                                      </p:tavLst>
                                    </p:anim>
                                    <p:anim calcmode="lin" valueType="num">
                                      <p:cBhvr additive="base">
                                        <p:cTn id="26" dur="500" fill="hold"/>
                                        <p:tgtEl>
                                          <p:spTgt spid="277694"/>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277695"/>
                                        </p:tgtEl>
                                        <p:attrNameLst>
                                          <p:attrName>style.visibility</p:attrName>
                                        </p:attrNameLst>
                                      </p:cBhvr>
                                      <p:to>
                                        <p:strVal val="visible"/>
                                      </p:to>
                                    </p:set>
                                    <p:anim calcmode="lin" valueType="num">
                                      <p:cBhvr additive="base">
                                        <p:cTn id="30" dur="500" fill="hold"/>
                                        <p:tgtEl>
                                          <p:spTgt spid="277695"/>
                                        </p:tgtEl>
                                        <p:attrNameLst>
                                          <p:attrName>ppt_x</p:attrName>
                                        </p:attrNameLst>
                                      </p:cBhvr>
                                      <p:tavLst>
                                        <p:tav tm="0">
                                          <p:val>
                                            <p:strVal val="1+#ppt_w/2"/>
                                          </p:val>
                                        </p:tav>
                                        <p:tav tm="100000">
                                          <p:val>
                                            <p:strVal val="#ppt_x"/>
                                          </p:val>
                                        </p:tav>
                                      </p:tavLst>
                                    </p:anim>
                                    <p:anim calcmode="lin" valueType="num">
                                      <p:cBhvr additive="base">
                                        <p:cTn id="31" dur="500" fill="hold"/>
                                        <p:tgtEl>
                                          <p:spTgt spid="277695"/>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277692"/>
                                        </p:tgtEl>
                                        <p:attrNameLst>
                                          <p:attrName>style.visibility</p:attrName>
                                        </p:attrNameLst>
                                      </p:cBhvr>
                                      <p:to>
                                        <p:strVal val="visible"/>
                                      </p:to>
                                    </p:set>
                                    <p:anim calcmode="lin" valueType="num">
                                      <p:cBhvr additive="base">
                                        <p:cTn id="35" dur="500" fill="hold"/>
                                        <p:tgtEl>
                                          <p:spTgt spid="277692"/>
                                        </p:tgtEl>
                                        <p:attrNameLst>
                                          <p:attrName>ppt_x</p:attrName>
                                        </p:attrNameLst>
                                      </p:cBhvr>
                                      <p:tavLst>
                                        <p:tav tm="0">
                                          <p:val>
                                            <p:strVal val="1+#ppt_w/2"/>
                                          </p:val>
                                        </p:tav>
                                        <p:tav tm="100000">
                                          <p:val>
                                            <p:strVal val="#ppt_x"/>
                                          </p:val>
                                        </p:tav>
                                      </p:tavLst>
                                    </p:anim>
                                    <p:anim calcmode="lin" valueType="num">
                                      <p:cBhvr additive="base">
                                        <p:cTn id="36" dur="500" fill="hold"/>
                                        <p:tgtEl>
                                          <p:spTgt spid="2776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691" grpId="0"/>
      <p:bldP spid="277692" grpId="0"/>
      <p:bldP spid="277693" grpId="0"/>
      <p:bldP spid="277694" grpId="0"/>
      <p:bldP spid="27769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smtClean="0"/>
              <a:t>      Transition metal ions</a:t>
            </a:r>
          </a:p>
        </p:txBody>
      </p:sp>
      <p:sp>
        <p:nvSpPr>
          <p:cNvPr id="53251" name="Rectangle 4"/>
          <p:cNvSpPr>
            <a:spLocks noChangeArrowheads="1"/>
          </p:cNvSpPr>
          <p:nvPr/>
        </p:nvSpPr>
        <p:spPr bwMode="auto">
          <a:xfrm>
            <a:off x="568325" y="701675"/>
            <a:ext cx="839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Some transition metals only make one type of ion.</a:t>
            </a:r>
            <a:br>
              <a:rPr lang="en-GB"/>
            </a:br>
            <a:r>
              <a:rPr lang="en-GB"/>
              <a:t>For example:</a:t>
            </a:r>
          </a:p>
        </p:txBody>
      </p:sp>
      <p:sp>
        <p:nvSpPr>
          <p:cNvPr id="285701"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85704" name="Rectangle 8"/>
          <p:cNvSpPr>
            <a:spLocks noChangeArrowheads="1"/>
          </p:cNvSpPr>
          <p:nvPr/>
        </p:nvSpPr>
        <p:spPr bwMode="auto">
          <a:xfrm>
            <a:off x="568325" y="1609725"/>
            <a:ext cx="4678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363538" indent="-363538" eaLnBrk="1" hangingPunct="1">
              <a:spcBef>
                <a:spcPct val="20000"/>
              </a:spcBef>
              <a:buFont typeface="Wingdings" pitchFamily="2" charset="2"/>
              <a:buChar char="l"/>
            </a:pPr>
            <a:r>
              <a:rPr lang="en-GB"/>
              <a:t>silver only forms Ag</a:t>
            </a:r>
            <a:r>
              <a:rPr lang="en-GB" baseline="30000"/>
              <a:t>+</a:t>
            </a:r>
            <a:r>
              <a:rPr lang="en-GB"/>
              <a:t> ions;</a:t>
            </a:r>
          </a:p>
        </p:txBody>
      </p:sp>
      <p:sp>
        <p:nvSpPr>
          <p:cNvPr id="285705" name="Rectangle 9"/>
          <p:cNvSpPr>
            <a:spLocks noChangeArrowheads="1"/>
          </p:cNvSpPr>
          <p:nvPr/>
        </p:nvSpPr>
        <p:spPr bwMode="auto">
          <a:xfrm>
            <a:off x="565150" y="2044700"/>
            <a:ext cx="4678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363538" indent="-363538" eaLnBrk="1" hangingPunct="1">
              <a:spcBef>
                <a:spcPct val="20000"/>
              </a:spcBef>
              <a:buFont typeface="Wingdings" pitchFamily="2" charset="2"/>
              <a:buChar char="l"/>
            </a:pPr>
            <a:r>
              <a:rPr lang="en-GB"/>
              <a:t>zinc only forms Zn</a:t>
            </a:r>
            <a:r>
              <a:rPr lang="en-GB" baseline="30000"/>
              <a:t>2+</a:t>
            </a:r>
            <a:r>
              <a:rPr lang="en-GB"/>
              <a:t> ions.</a:t>
            </a:r>
          </a:p>
        </p:txBody>
      </p:sp>
      <p:sp>
        <p:nvSpPr>
          <p:cNvPr id="285706" name="Rectangle 10"/>
          <p:cNvSpPr>
            <a:spLocks noChangeArrowheads="1"/>
          </p:cNvSpPr>
          <p:nvPr/>
        </p:nvSpPr>
        <p:spPr bwMode="auto">
          <a:xfrm>
            <a:off x="568325" y="265112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However, most transition metals make more than one type of ion by losing different numbers of electrons. For example:</a:t>
            </a:r>
          </a:p>
        </p:txBody>
      </p:sp>
      <p:sp>
        <p:nvSpPr>
          <p:cNvPr id="285711" name="Rectangle 15"/>
          <p:cNvSpPr>
            <a:spLocks noChangeArrowheads="1"/>
          </p:cNvSpPr>
          <p:nvPr/>
        </p:nvSpPr>
        <p:spPr bwMode="auto">
          <a:xfrm>
            <a:off x="2879725" y="4149725"/>
            <a:ext cx="485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tabLst>
                <a:tab pos="1438275" algn="l"/>
              </a:tabLst>
            </a:pPr>
            <a:r>
              <a:rPr lang="en-GB"/>
              <a:t>Cu</a:t>
            </a:r>
            <a:r>
              <a:rPr lang="en-GB" baseline="30000"/>
              <a:t>+	</a:t>
            </a:r>
            <a:r>
              <a:rPr lang="en-GB"/>
              <a:t>copper (I) oxide – Cu</a:t>
            </a:r>
            <a:r>
              <a:rPr lang="en-GB" baseline="-25000"/>
              <a:t>2</a:t>
            </a:r>
            <a:r>
              <a:rPr lang="en-GB"/>
              <a:t>O</a:t>
            </a:r>
          </a:p>
        </p:txBody>
      </p:sp>
      <p:sp>
        <p:nvSpPr>
          <p:cNvPr id="285712" name="Rectangle 16"/>
          <p:cNvSpPr>
            <a:spLocks noChangeArrowheads="1"/>
          </p:cNvSpPr>
          <p:nvPr/>
        </p:nvSpPr>
        <p:spPr bwMode="auto">
          <a:xfrm>
            <a:off x="2867025" y="4619625"/>
            <a:ext cx="479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pPr>
              <a:tabLst>
                <a:tab pos="1438275" algn="l"/>
              </a:tabLst>
            </a:pPr>
            <a:r>
              <a:rPr lang="en-GB"/>
              <a:t>Cu</a:t>
            </a:r>
            <a:r>
              <a:rPr lang="en-GB" baseline="30000"/>
              <a:t>2+	</a:t>
            </a:r>
            <a:r>
              <a:rPr lang="en-GB"/>
              <a:t>copper (II) oxide – CuO</a:t>
            </a:r>
          </a:p>
        </p:txBody>
      </p:sp>
      <p:sp>
        <p:nvSpPr>
          <p:cNvPr id="285713" name="Rectangle 17"/>
          <p:cNvSpPr>
            <a:spLocks noChangeArrowheads="1"/>
          </p:cNvSpPr>
          <p:nvPr/>
        </p:nvSpPr>
        <p:spPr bwMode="auto">
          <a:xfrm>
            <a:off x="1370013" y="4371975"/>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a:t>copper</a:t>
            </a:r>
          </a:p>
        </p:txBody>
      </p:sp>
      <p:sp>
        <p:nvSpPr>
          <p:cNvPr id="285714" name="Rectangle 18"/>
          <p:cNvSpPr>
            <a:spLocks noChangeArrowheads="1"/>
          </p:cNvSpPr>
          <p:nvPr/>
        </p:nvSpPr>
        <p:spPr bwMode="auto">
          <a:xfrm>
            <a:off x="1370013" y="5295900"/>
            <a:ext cx="747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iron</a:t>
            </a:r>
          </a:p>
        </p:txBody>
      </p:sp>
      <p:sp>
        <p:nvSpPr>
          <p:cNvPr id="285715" name="Text Box 19"/>
          <p:cNvSpPr txBox="1">
            <a:spLocks noChangeArrowheads="1"/>
          </p:cNvSpPr>
          <p:nvPr/>
        </p:nvSpPr>
        <p:spPr bwMode="auto">
          <a:xfrm>
            <a:off x="2876550" y="5067300"/>
            <a:ext cx="484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438275" algn="l"/>
              </a:tabLst>
              <a:defRPr sz="2400">
                <a:solidFill>
                  <a:srgbClr val="010066"/>
                </a:solidFill>
                <a:latin typeface="Arial" pitchFamily="34" charset="0"/>
              </a:defRPr>
            </a:lvl1pPr>
            <a:lvl2pPr marL="742950" indent="-285750">
              <a:tabLst>
                <a:tab pos="1438275" algn="l"/>
              </a:tabLst>
              <a:defRPr sz="2400">
                <a:solidFill>
                  <a:srgbClr val="010066"/>
                </a:solidFill>
                <a:latin typeface="Arial" pitchFamily="34" charset="0"/>
              </a:defRPr>
            </a:lvl2pPr>
            <a:lvl3pPr marL="1143000" indent="-228600">
              <a:tabLst>
                <a:tab pos="1438275" algn="l"/>
              </a:tabLst>
              <a:defRPr sz="2400">
                <a:solidFill>
                  <a:srgbClr val="010066"/>
                </a:solidFill>
                <a:latin typeface="Arial" pitchFamily="34" charset="0"/>
              </a:defRPr>
            </a:lvl3pPr>
            <a:lvl4pPr marL="1600200" indent="-228600">
              <a:tabLst>
                <a:tab pos="1438275" algn="l"/>
              </a:tabLst>
              <a:defRPr sz="2400">
                <a:solidFill>
                  <a:srgbClr val="010066"/>
                </a:solidFill>
                <a:latin typeface="Arial" pitchFamily="34" charset="0"/>
              </a:defRPr>
            </a:lvl4pPr>
            <a:lvl5pPr marL="2057400" indent="-228600">
              <a:tabLst>
                <a:tab pos="1438275"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438275"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438275"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438275"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438275" algn="l"/>
              </a:tabLst>
              <a:defRPr sz="2400">
                <a:solidFill>
                  <a:srgbClr val="010066"/>
                </a:solidFill>
                <a:latin typeface="Arial" pitchFamily="34" charset="0"/>
              </a:defRPr>
            </a:lvl9pPr>
          </a:lstStyle>
          <a:p>
            <a:r>
              <a:rPr lang="en-GB"/>
              <a:t>Fe</a:t>
            </a:r>
            <a:r>
              <a:rPr lang="en-GB" baseline="30000"/>
              <a:t>2+	</a:t>
            </a:r>
            <a:r>
              <a:rPr lang="en-GB"/>
              <a:t>iron (II) chloride – FeCl</a:t>
            </a:r>
            <a:r>
              <a:rPr lang="en-GB" baseline="-25000"/>
              <a:t>2</a:t>
            </a:r>
          </a:p>
        </p:txBody>
      </p:sp>
      <p:sp>
        <p:nvSpPr>
          <p:cNvPr id="285716" name="Text Box 20"/>
          <p:cNvSpPr txBox="1">
            <a:spLocks noChangeArrowheads="1"/>
          </p:cNvSpPr>
          <p:nvPr/>
        </p:nvSpPr>
        <p:spPr bwMode="auto">
          <a:xfrm>
            <a:off x="2876550" y="5530850"/>
            <a:ext cx="496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438275" algn="l"/>
              </a:tabLst>
              <a:defRPr sz="2400">
                <a:solidFill>
                  <a:srgbClr val="010066"/>
                </a:solidFill>
                <a:latin typeface="Arial" pitchFamily="34" charset="0"/>
              </a:defRPr>
            </a:lvl1pPr>
            <a:lvl2pPr marL="742950" indent="-285750">
              <a:tabLst>
                <a:tab pos="1438275" algn="l"/>
              </a:tabLst>
              <a:defRPr sz="2400">
                <a:solidFill>
                  <a:srgbClr val="010066"/>
                </a:solidFill>
                <a:latin typeface="Arial" pitchFamily="34" charset="0"/>
              </a:defRPr>
            </a:lvl2pPr>
            <a:lvl3pPr marL="1143000" indent="-228600">
              <a:tabLst>
                <a:tab pos="1438275" algn="l"/>
              </a:tabLst>
              <a:defRPr sz="2400">
                <a:solidFill>
                  <a:srgbClr val="010066"/>
                </a:solidFill>
                <a:latin typeface="Arial" pitchFamily="34" charset="0"/>
              </a:defRPr>
            </a:lvl3pPr>
            <a:lvl4pPr marL="1600200" indent="-228600">
              <a:tabLst>
                <a:tab pos="1438275" algn="l"/>
              </a:tabLst>
              <a:defRPr sz="2400">
                <a:solidFill>
                  <a:srgbClr val="010066"/>
                </a:solidFill>
                <a:latin typeface="Arial" pitchFamily="34" charset="0"/>
              </a:defRPr>
            </a:lvl4pPr>
            <a:lvl5pPr marL="2057400" indent="-228600">
              <a:tabLst>
                <a:tab pos="1438275"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438275"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438275"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438275"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438275" algn="l"/>
              </a:tabLst>
              <a:defRPr sz="2400">
                <a:solidFill>
                  <a:srgbClr val="010066"/>
                </a:solidFill>
                <a:latin typeface="Arial" pitchFamily="34" charset="0"/>
              </a:defRPr>
            </a:lvl9pPr>
          </a:lstStyle>
          <a:p>
            <a:r>
              <a:rPr lang="en-GB"/>
              <a:t>Fe</a:t>
            </a:r>
            <a:r>
              <a:rPr lang="en-GB" baseline="30000"/>
              <a:t>3+	</a:t>
            </a:r>
            <a:r>
              <a:rPr lang="en-GB"/>
              <a:t>iron (III) chloride – FeCl</a:t>
            </a:r>
            <a:r>
              <a:rPr lang="en-GB" baseline="-25000"/>
              <a:t>3</a:t>
            </a:r>
          </a:p>
        </p:txBody>
      </p:sp>
      <p:grpSp>
        <p:nvGrpSpPr>
          <p:cNvPr id="2" name="Group 33"/>
          <p:cNvGrpSpPr>
            <a:grpSpLocks/>
          </p:cNvGrpSpPr>
          <p:nvPr/>
        </p:nvGrpSpPr>
        <p:grpSpPr bwMode="auto">
          <a:xfrm>
            <a:off x="1350963" y="3692525"/>
            <a:ext cx="6464300" cy="2335213"/>
            <a:chOff x="851" y="2326"/>
            <a:chExt cx="4072" cy="1471"/>
          </a:xfrm>
        </p:grpSpPr>
        <p:grpSp>
          <p:nvGrpSpPr>
            <p:cNvPr id="53263" name="Group 22"/>
            <p:cNvGrpSpPr>
              <a:grpSpLocks/>
            </p:cNvGrpSpPr>
            <p:nvPr/>
          </p:nvGrpSpPr>
          <p:grpSpPr bwMode="auto">
            <a:xfrm>
              <a:off x="851" y="2326"/>
              <a:ext cx="4059" cy="1471"/>
              <a:chOff x="623" y="2158"/>
              <a:chExt cx="4059" cy="1471"/>
            </a:xfrm>
          </p:grpSpPr>
          <p:sp>
            <p:nvSpPr>
              <p:cNvPr id="53265" name="AutoShape 23"/>
              <p:cNvSpPr>
                <a:spLocks noChangeArrowheads="1"/>
              </p:cNvSpPr>
              <p:nvPr/>
            </p:nvSpPr>
            <p:spPr bwMode="auto">
              <a:xfrm>
                <a:off x="623" y="2158"/>
                <a:ext cx="4059" cy="297"/>
              </a:xfrm>
              <a:prstGeom prst="roundRect">
                <a:avLst>
                  <a:gd name="adj" fmla="val 8486"/>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grpSp>
            <p:nvGrpSpPr>
              <p:cNvPr id="53266" name="Group 24"/>
              <p:cNvGrpSpPr>
                <a:grpSpLocks/>
              </p:cNvGrpSpPr>
              <p:nvPr/>
            </p:nvGrpSpPr>
            <p:grpSpPr bwMode="auto">
              <a:xfrm>
                <a:off x="630" y="2158"/>
                <a:ext cx="4045" cy="1471"/>
                <a:chOff x="630" y="2158"/>
                <a:chExt cx="4045" cy="1471"/>
              </a:xfrm>
            </p:grpSpPr>
            <p:sp>
              <p:nvSpPr>
                <p:cNvPr id="53267" name="AutoShape 25"/>
                <p:cNvSpPr>
                  <a:spLocks noChangeArrowheads="1"/>
                </p:cNvSpPr>
                <p:nvPr/>
              </p:nvSpPr>
              <p:spPr bwMode="auto">
                <a:xfrm>
                  <a:off x="637" y="2158"/>
                  <a:ext cx="4033" cy="1463"/>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68" name="Line 26"/>
                <p:cNvSpPr>
                  <a:spLocks noChangeShapeType="1"/>
                </p:cNvSpPr>
                <p:nvPr/>
              </p:nvSpPr>
              <p:spPr bwMode="auto">
                <a:xfrm>
                  <a:off x="1582" y="2159"/>
                  <a:ext cx="0" cy="147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3269" name="Line 27"/>
                <p:cNvSpPr>
                  <a:spLocks noChangeShapeType="1"/>
                </p:cNvSpPr>
                <p:nvPr/>
              </p:nvSpPr>
              <p:spPr bwMode="auto">
                <a:xfrm rot="-5400000">
                  <a:off x="2649" y="425"/>
                  <a:ext cx="0" cy="4037"/>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3270" name="Line 28"/>
                <p:cNvSpPr>
                  <a:spLocks noChangeShapeType="1"/>
                </p:cNvSpPr>
                <p:nvPr/>
              </p:nvSpPr>
              <p:spPr bwMode="auto">
                <a:xfrm rot="-5400000">
                  <a:off x="3125" y="1202"/>
                  <a:ext cx="0" cy="308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3271" name="Line 29"/>
                <p:cNvSpPr>
                  <a:spLocks noChangeShapeType="1"/>
                </p:cNvSpPr>
                <p:nvPr/>
              </p:nvSpPr>
              <p:spPr bwMode="auto">
                <a:xfrm>
                  <a:off x="2478" y="2163"/>
                  <a:ext cx="0" cy="1462"/>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3272" name="Line 30"/>
                <p:cNvSpPr>
                  <a:spLocks noChangeShapeType="1"/>
                </p:cNvSpPr>
                <p:nvPr/>
              </p:nvSpPr>
              <p:spPr bwMode="auto">
                <a:xfrm rot="-5400000">
                  <a:off x="2657" y="1005"/>
                  <a:ext cx="0" cy="4037"/>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3273" name="Line 31"/>
                <p:cNvSpPr>
                  <a:spLocks noChangeShapeType="1"/>
                </p:cNvSpPr>
                <p:nvPr/>
              </p:nvSpPr>
              <p:spPr bwMode="auto">
                <a:xfrm rot="-5400000">
                  <a:off x="3127" y="1773"/>
                  <a:ext cx="0" cy="309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53264" name="Text Box 32"/>
            <p:cNvSpPr txBox="1">
              <a:spLocks noChangeArrowheads="1"/>
            </p:cNvSpPr>
            <p:nvPr/>
          </p:nvSpPr>
          <p:spPr bwMode="auto">
            <a:xfrm>
              <a:off x="864" y="2328"/>
              <a:ext cx="40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524000" algn="l"/>
                  <a:tab pos="2962275" algn="l"/>
                </a:tabLst>
                <a:defRPr sz="2400">
                  <a:solidFill>
                    <a:srgbClr val="010066"/>
                  </a:solidFill>
                  <a:latin typeface="Arial" pitchFamily="34" charset="0"/>
                </a:defRPr>
              </a:lvl1pPr>
              <a:lvl2pPr marL="742950" indent="-285750">
                <a:tabLst>
                  <a:tab pos="1524000" algn="l"/>
                  <a:tab pos="2962275" algn="l"/>
                </a:tabLst>
                <a:defRPr sz="2400">
                  <a:solidFill>
                    <a:srgbClr val="010066"/>
                  </a:solidFill>
                  <a:latin typeface="Arial" pitchFamily="34" charset="0"/>
                </a:defRPr>
              </a:lvl2pPr>
              <a:lvl3pPr marL="1143000" indent="-228600">
                <a:tabLst>
                  <a:tab pos="1524000" algn="l"/>
                  <a:tab pos="2962275" algn="l"/>
                </a:tabLst>
                <a:defRPr sz="2400">
                  <a:solidFill>
                    <a:srgbClr val="010066"/>
                  </a:solidFill>
                  <a:latin typeface="Arial" pitchFamily="34" charset="0"/>
                </a:defRPr>
              </a:lvl3pPr>
              <a:lvl4pPr marL="1600200" indent="-228600">
                <a:tabLst>
                  <a:tab pos="1524000" algn="l"/>
                  <a:tab pos="2962275" algn="l"/>
                </a:tabLst>
                <a:defRPr sz="2400">
                  <a:solidFill>
                    <a:srgbClr val="010066"/>
                  </a:solidFill>
                  <a:latin typeface="Arial" pitchFamily="34" charset="0"/>
                </a:defRPr>
              </a:lvl4pPr>
              <a:lvl5pPr marL="2057400" indent="-228600">
                <a:tabLst>
                  <a:tab pos="1524000" algn="l"/>
                  <a:tab pos="2962275"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524000" algn="l"/>
                  <a:tab pos="2962275"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524000" algn="l"/>
                  <a:tab pos="2962275"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524000" algn="l"/>
                  <a:tab pos="2962275"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524000" algn="l"/>
                  <a:tab pos="2962275" algn="l"/>
                </a:tabLst>
                <a:defRPr sz="2400">
                  <a:solidFill>
                    <a:srgbClr val="010066"/>
                  </a:solidFill>
                  <a:latin typeface="Arial" pitchFamily="34" charset="0"/>
                </a:defRPr>
              </a:lvl9pPr>
            </a:lstStyle>
            <a:p>
              <a:r>
                <a:rPr lang="en-GB" b="1"/>
                <a:t>Metal	Ion	Example of compound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5704"/>
                                        </p:tgtEl>
                                        <p:attrNameLst>
                                          <p:attrName>style.visibility</p:attrName>
                                        </p:attrNameLst>
                                      </p:cBhvr>
                                      <p:to>
                                        <p:strVal val="visible"/>
                                      </p:to>
                                    </p:set>
                                    <p:animEffect transition="in" filter="wipe(left)">
                                      <p:cBhvr>
                                        <p:cTn id="7" dur="1000"/>
                                        <p:tgtEl>
                                          <p:spTgt spid="285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5705"/>
                                        </p:tgtEl>
                                        <p:attrNameLst>
                                          <p:attrName>style.visibility</p:attrName>
                                        </p:attrNameLst>
                                      </p:cBhvr>
                                      <p:to>
                                        <p:strVal val="visible"/>
                                      </p:to>
                                    </p:set>
                                    <p:animEffect transition="in" filter="wipe(left)">
                                      <p:cBhvr>
                                        <p:cTn id="12" dur="1000"/>
                                        <p:tgtEl>
                                          <p:spTgt spid="285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5706"/>
                                        </p:tgtEl>
                                        <p:attrNameLst>
                                          <p:attrName>style.visibility</p:attrName>
                                        </p:attrNameLst>
                                      </p:cBhvr>
                                      <p:to>
                                        <p:strVal val="visible"/>
                                      </p:to>
                                    </p:set>
                                    <p:animEffect transition="in" filter="dissolve">
                                      <p:cBhvr>
                                        <p:cTn id="17" dur="500"/>
                                        <p:tgtEl>
                                          <p:spTgt spid="285706"/>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5713"/>
                                        </p:tgtEl>
                                        <p:attrNameLst>
                                          <p:attrName>style.visibility</p:attrName>
                                        </p:attrNameLst>
                                      </p:cBhvr>
                                      <p:to>
                                        <p:strVal val="visible"/>
                                      </p:to>
                                    </p:set>
                                    <p:animEffect transition="in" filter="wipe(left)">
                                      <p:cBhvr>
                                        <p:cTn id="26" dur="500"/>
                                        <p:tgtEl>
                                          <p:spTgt spid="285713"/>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85711"/>
                                        </p:tgtEl>
                                        <p:attrNameLst>
                                          <p:attrName>style.visibility</p:attrName>
                                        </p:attrNameLst>
                                      </p:cBhvr>
                                      <p:to>
                                        <p:strVal val="visible"/>
                                      </p:to>
                                    </p:set>
                                    <p:animEffect transition="in" filter="wipe(left)">
                                      <p:cBhvr>
                                        <p:cTn id="30" dur="1000"/>
                                        <p:tgtEl>
                                          <p:spTgt spid="2857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5712"/>
                                        </p:tgtEl>
                                        <p:attrNameLst>
                                          <p:attrName>style.visibility</p:attrName>
                                        </p:attrNameLst>
                                      </p:cBhvr>
                                      <p:to>
                                        <p:strVal val="visible"/>
                                      </p:to>
                                    </p:set>
                                    <p:animEffect transition="in" filter="wipe(left)">
                                      <p:cBhvr>
                                        <p:cTn id="35" dur="1000"/>
                                        <p:tgtEl>
                                          <p:spTgt spid="2857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5714"/>
                                        </p:tgtEl>
                                        <p:attrNameLst>
                                          <p:attrName>style.visibility</p:attrName>
                                        </p:attrNameLst>
                                      </p:cBhvr>
                                      <p:to>
                                        <p:strVal val="visible"/>
                                      </p:to>
                                    </p:set>
                                    <p:animEffect transition="in" filter="wipe(left)">
                                      <p:cBhvr>
                                        <p:cTn id="40" dur="500"/>
                                        <p:tgtEl>
                                          <p:spTgt spid="285714"/>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85715"/>
                                        </p:tgtEl>
                                        <p:attrNameLst>
                                          <p:attrName>style.visibility</p:attrName>
                                        </p:attrNameLst>
                                      </p:cBhvr>
                                      <p:to>
                                        <p:strVal val="visible"/>
                                      </p:to>
                                    </p:set>
                                    <p:animEffect transition="in" filter="wipe(left)">
                                      <p:cBhvr>
                                        <p:cTn id="44" dur="1000"/>
                                        <p:tgtEl>
                                          <p:spTgt spid="28571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85716"/>
                                        </p:tgtEl>
                                        <p:attrNameLst>
                                          <p:attrName>style.visibility</p:attrName>
                                        </p:attrNameLst>
                                      </p:cBhvr>
                                      <p:to>
                                        <p:strVal val="visible"/>
                                      </p:to>
                                    </p:set>
                                    <p:animEffect transition="in" filter="wipe(left)">
                                      <p:cBhvr>
                                        <p:cTn id="49" dur="1000"/>
                                        <p:tgtEl>
                                          <p:spTgt spid="28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4" grpId="0"/>
      <p:bldP spid="285705" grpId="0"/>
      <p:bldP spid="285706" grpId="0"/>
      <p:bldP spid="285711" grpId="0"/>
      <p:bldP spid="285712" grpId="0"/>
      <p:bldP spid="285713" grpId="0"/>
      <p:bldP spid="285714" grpId="0"/>
      <p:bldP spid="285715" grpId="0"/>
      <p:bldP spid="28571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116"/>
          <p:cNvSpPr>
            <a:spLocks noGrp="1" noChangeArrowheads="1"/>
          </p:cNvSpPr>
          <p:nvPr>
            <p:ph type="title"/>
          </p:nvPr>
        </p:nvSpPr>
        <p:spPr>
          <a:xfrm>
            <a:off x="0" y="0"/>
            <a:ext cx="7280275" cy="549275"/>
          </a:xfrm>
        </p:spPr>
        <p:txBody>
          <a:bodyPr/>
          <a:lstStyle/>
          <a:p>
            <a:r>
              <a:rPr lang="en-GB" smtClean="0"/>
              <a:t>      Comparing electron configurations</a:t>
            </a:r>
          </a:p>
        </p:txBody>
      </p:sp>
    </p:spTree>
    <p:controls>
      <mc:AlternateContent xmlns:mc="http://schemas.openxmlformats.org/markup-compatibility/2006">
        <mc:Choice xmlns:v="urn:schemas-microsoft-com:vml" Requires="v">
          <p:control spid="4098"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7380288" cy="549275"/>
          </a:xfrm>
          <a:noFill/>
        </p:spPr>
        <p:txBody>
          <a:bodyPr/>
          <a:lstStyle/>
          <a:p>
            <a:r>
              <a:rPr lang="en-GB" smtClean="0"/>
              <a:t>      Comparing positive and negative ions</a:t>
            </a:r>
          </a:p>
        </p:txBody>
      </p:sp>
    </p:spTree>
    <p:controls>
      <mc:AlternateContent xmlns:mc="http://schemas.openxmlformats.org/markup-compatibility/2006">
        <mc:Choice xmlns:v="urn:schemas-microsoft-com:vml" Requires="v">
          <p:control spid="5122"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AutoShape 41"/>
          <p:cNvSpPr>
            <a:spLocks noChangeArrowheads="1"/>
          </p:cNvSpPr>
          <p:nvPr/>
        </p:nvSpPr>
        <p:spPr bwMode="auto">
          <a:xfrm>
            <a:off x="1073150" y="300038"/>
            <a:ext cx="7197725" cy="719137"/>
          </a:xfrm>
          <a:prstGeom prst="roundRect">
            <a:avLst>
              <a:gd name="adj" fmla="val 43579"/>
            </a:avLst>
          </a:prstGeom>
          <a:solidFill>
            <a:srgbClr val="010066"/>
          </a:solidFill>
          <a:ln w="63500">
            <a:solidFill>
              <a:srgbClr val="9900CC"/>
            </a:solidFill>
            <a:round/>
            <a:headEnd/>
            <a:tailEnd/>
          </a:ln>
        </p:spPr>
        <p:txBody>
          <a:bodyPr/>
          <a:lstStyle/>
          <a:p>
            <a:pPr marL="342900" indent="-342900" algn="ctr">
              <a:lnSpc>
                <a:spcPct val="90000"/>
              </a:lnSpc>
              <a:spcBef>
                <a:spcPct val="0"/>
              </a:spcBef>
            </a:pPr>
            <a:r>
              <a:rPr lang="en-GB" sz="3600" b="1">
                <a:solidFill>
                  <a:schemeClr val="bg1"/>
                </a:solidFill>
              </a:rPr>
              <a:t>Ionic Bonding</a:t>
            </a:r>
            <a:endParaRPr lang="en-GB" sz="360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41"/>
          <p:cNvSpPr>
            <a:spLocks noGrp="1" noChangeArrowheads="1"/>
          </p:cNvSpPr>
          <p:nvPr>
            <p:ph type="title"/>
          </p:nvPr>
        </p:nvSpPr>
        <p:spPr/>
        <p:txBody>
          <a:bodyPr/>
          <a:lstStyle/>
          <a:p>
            <a:r>
              <a:rPr lang="en-GB" smtClean="0"/>
              <a:t>      Ionic compounds</a:t>
            </a:r>
          </a:p>
        </p:txBody>
      </p:sp>
      <p:sp>
        <p:nvSpPr>
          <p:cNvPr id="74794" name="Oval 42"/>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55300" name="Rectangle 43"/>
          <p:cNvSpPr>
            <a:spLocks noChangeArrowheads="1"/>
          </p:cNvSpPr>
          <p:nvPr/>
        </p:nvSpPr>
        <p:spPr bwMode="auto">
          <a:xfrm>
            <a:off x="568325" y="70167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Compounds that contain ions are called </a:t>
            </a:r>
            <a:r>
              <a:rPr lang="en-GB" b="1">
                <a:solidFill>
                  <a:srgbClr val="FF6600"/>
                </a:solidFill>
              </a:rPr>
              <a:t>ionic compounds</a:t>
            </a:r>
            <a:r>
              <a:rPr lang="en-GB"/>
              <a:t>. These compounds are usually formed by a reaction between</a:t>
            </a:r>
            <a:br>
              <a:rPr lang="en-GB"/>
            </a:br>
            <a:r>
              <a:rPr lang="en-GB"/>
              <a:t>a </a:t>
            </a:r>
            <a:r>
              <a:rPr lang="en-GB" b="1"/>
              <a:t>metal</a:t>
            </a:r>
            <a:r>
              <a:rPr lang="en-GB"/>
              <a:t> and a </a:t>
            </a:r>
            <a:r>
              <a:rPr lang="en-GB" b="1"/>
              <a:t>non-metal</a:t>
            </a:r>
            <a:r>
              <a:rPr lang="en-GB"/>
              <a:t>.</a:t>
            </a:r>
          </a:p>
        </p:txBody>
      </p:sp>
      <p:sp>
        <p:nvSpPr>
          <p:cNvPr id="74800" name="Rectangle 48"/>
          <p:cNvSpPr>
            <a:spLocks noChangeArrowheads="1"/>
          </p:cNvSpPr>
          <p:nvPr/>
        </p:nvSpPr>
        <p:spPr bwMode="auto">
          <a:xfrm>
            <a:off x="568325" y="2047875"/>
            <a:ext cx="8418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Why do these substances react?</a:t>
            </a:r>
          </a:p>
        </p:txBody>
      </p:sp>
      <p:sp>
        <p:nvSpPr>
          <p:cNvPr id="74801" name="Rectangle 49"/>
          <p:cNvSpPr>
            <a:spLocks noChangeArrowheads="1"/>
          </p:cNvSpPr>
          <p:nvPr/>
        </p:nvSpPr>
        <p:spPr bwMode="auto">
          <a:xfrm>
            <a:off x="568325" y="2635250"/>
            <a:ext cx="8221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eaLnBrk="1" hangingPunct="1">
              <a:spcBef>
                <a:spcPct val="20000"/>
              </a:spcBef>
            </a:pPr>
            <a:r>
              <a:rPr lang="en-GB"/>
              <a:t>Both the metal and non-metal atoms have incomplete outer electron shells and so are </a:t>
            </a:r>
            <a:r>
              <a:rPr lang="en-GB" b="1"/>
              <a:t>unstable</a:t>
            </a:r>
            <a:r>
              <a:rPr lang="en-GB"/>
              <a:t>.</a:t>
            </a:r>
          </a:p>
        </p:txBody>
      </p:sp>
      <p:sp>
        <p:nvSpPr>
          <p:cNvPr id="74802" name="Rectangle 50"/>
          <p:cNvSpPr>
            <a:spLocks noChangeArrowheads="1"/>
          </p:cNvSpPr>
          <p:nvPr/>
        </p:nvSpPr>
        <p:spPr bwMode="auto">
          <a:xfrm>
            <a:off x="568325" y="3619500"/>
            <a:ext cx="8556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eaLnBrk="1" hangingPunct="1">
              <a:spcBef>
                <a:spcPct val="20000"/>
              </a:spcBef>
            </a:pPr>
            <a:r>
              <a:rPr lang="en-GB"/>
              <a:t>One or more electrons are transferred from each metal atom to each non-metal atom. The metal and the non-metal atoms end up with completely full outer shells and become very stable.</a:t>
            </a:r>
          </a:p>
        </p:txBody>
      </p:sp>
      <p:sp>
        <p:nvSpPr>
          <p:cNvPr id="74803" name="Rectangle 51"/>
          <p:cNvSpPr>
            <a:spLocks noChangeArrowheads="1"/>
          </p:cNvSpPr>
          <p:nvPr/>
        </p:nvSpPr>
        <p:spPr bwMode="auto">
          <a:xfrm>
            <a:off x="568325" y="5272088"/>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eaLnBrk="1" hangingPunct="1">
              <a:spcBef>
                <a:spcPct val="20000"/>
              </a:spcBef>
            </a:pPr>
            <a:r>
              <a:rPr lang="en-GB"/>
              <a:t>The positive and negative ions are strongly attracted to each other. This </a:t>
            </a:r>
            <a:r>
              <a:rPr lang="en-GB" b="1"/>
              <a:t>electrostatic</a:t>
            </a:r>
            <a:r>
              <a:rPr lang="en-GB"/>
              <a:t> attraction is called an </a:t>
            </a:r>
            <a:r>
              <a:rPr lang="en-GB" b="1">
                <a:solidFill>
                  <a:srgbClr val="FF6600"/>
                </a:solidFill>
              </a:rPr>
              <a:t>ionic bond</a:t>
            </a:r>
            <a:r>
              <a:rPr lang="en-GB"/>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800"/>
                                        </p:tgtEl>
                                        <p:attrNameLst>
                                          <p:attrName>style.visibility</p:attrName>
                                        </p:attrNameLst>
                                      </p:cBhvr>
                                      <p:to>
                                        <p:strVal val="visible"/>
                                      </p:to>
                                    </p:set>
                                    <p:animEffect transition="in" filter="dissolve">
                                      <p:cBhvr>
                                        <p:cTn id="7" dur="500"/>
                                        <p:tgtEl>
                                          <p:spTgt spid="748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801"/>
                                        </p:tgtEl>
                                        <p:attrNameLst>
                                          <p:attrName>style.visibility</p:attrName>
                                        </p:attrNameLst>
                                      </p:cBhvr>
                                      <p:to>
                                        <p:strVal val="visible"/>
                                      </p:to>
                                    </p:set>
                                    <p:animEffect transition="in" filter="dissolve">
                                      <p:cBhvr>
                                        <p:cTn id="12" dur="500"/>
                                        <p:tgtEl>
                                          <p:spTgt spid="748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802"/>
                                        </p:tgtEl>
                                        <p:attrNameLst>
                                          <p:attrName>style.visibility</p:attrName>
                                        </p:attrNameLst>
                                      </p:cBhvr>
                                      <p:to>
                                        <p:strVal val="visible"/>
                                      </p:to>
                                    </p:set>
                                    <p:animEffect transition="in" filter="dissolve">
                                      <p:cBhvr>
                                        <p:cTn id="17" dur="500"/>
                                        <p:tgtEl>
                                          <p:spTgt spid="748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803"/>
                                        </p:tgtEl>
                                        <p:attrNameLst>
                                          <p:attrName>style.visibility</p:attrName>
                                        </p:attrNameLst>
                                      </p:cBhvr>
                                      <p:to>
                                        <p:strVal val="visible"/>
                                      </p:to>
                                    </p:set>
                                    <p:animEffect transition="in" filter="dissolve">
                                      <p:cBhvr>
                                        <p:cTn id="22" dur="500"/>
                                        <p:tgtEl>
                                          <p:spTgt spid="7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00" grpId="0"/>
      <p:bldP spid="74801" grpId="0"/>
      <p:bldP spid="74802" grpId="0"/>
      <p:bldP spid="7480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81"/>
          <p:cNvSpPr>
            <a:spLocks noGrp="1" noChangeArrowheads="1"/>
          </p:cNvSpPr>
          <p:nvPr>
            <p:ph type="title"/>
          </p:nvPr>
        </p:nvSpPr>
        <p:spPr>
          <a:xfrm>
            <a:off x="0" y="0"/>
            <a:ext cx="7885113" cy="549275"/>
          </a:xfrm>
        </p:spPr>
        <p:txBody>
          <a:bodyPr/>
          <a:lstStyle/>
          <a:p>
            <a:r>
              <a:rPr lang="en-GB" smtClean="0"/>
              <a:t>      Sodium chloride: part 1</a:t>
            </a:r>
          </a:p>
        </p:txBody>
      </p:sp>
      <p:sp>
        <p:nvSpPr>
          <p:cNvPr id="258130" name="Oval 82"/>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56324" name="Rectangle 83"/>
          <p:cNvSpPr>
            <a:spLocks noChangeArrowheads="1"/>
          </p:cNvSpPr>
          <p:nvPr/>
        </p:nvSpPr>
        <p:spPr bwMode="auto">
          <a:xfrm>
            <a:off x="568325" y="701675"/>
            <a:ext cx="86090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Sodium chloride is an ionic compound formed by the reaction between the metal sodium and the non-metal chlorine.</a:t>
            </a:r>
          </a:p>
        </p:txBody>
      </p:sp>
      <p:sp>
        <p:nvSpPr>
          <p:cNvPr id="258133" name="Rectangle 85"/>
          <p:cNvSpPr>
            <a:spLocks noChangeArrowheads="1"/>
          </p:cNvSpPr>
          <p:nvPr/>
        </p:nvSpPr>
        <p:spPr bwMode="auto">
          <a:xfrm>
            <a:off x="568325" y="3989388"/>
            <a:ext cx="832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During the reaction, one electron is transferred from each sodium atom to each chlorine atom.</a:t>
            </a:r>
          </a:p>
        </p:txBody>
      </p:sp>
      <p:grpSp>
        <p:nvGrpSpPr>
          <p:cNvPr id="2" name="Group 112"/>
          <p:cNvGrpSpPr>
            <a:grpSpLocks/>
          </p:cNvGrpSpPr>
          <p:nvPr/>
        </p:nvGrpSpPr>
        <p:grpSpPr bwMode="auto">
          <a:xfrm>
            <a:off x="560388" y="2128838"/>
            <a:ext cx="8440737" cy="1258887"/>
            <a:chOff x="353" y="1378"/>
            <a:chExt cx="5317" cy="793"/>
          </a:xfrm>
        </p:grpSpPr>
        <p:sp>
          <p:nvSpPr>
            <p:cNvPr id="56327" name="AutoShape 100"/>
            <p:cNvSpPr>
              <a:spLocks noChangeArrowheads="1"/>
            </p:cNvSpPr>
            <p:nvPr/>
          </p:nvSpPr>
          <p:spPr bwMode="auto">
            <a:xfrm>
              <a:off x="353" y="1378"/>
              <a:ext cx="1088" cy="79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2800" b="1">
                  <a:solidFill>
                    <a:srgbClr val="010067"/>
                  </a:solidFill>
                </a:rPr>
                <a:t>sodium</a:t>
              </a:r>
            </a:p>
            <a:p>
              <a:pPr algn="ctr"/>
              <a:r>
                <a:rPr lang="en-GB" sz="2800" b="1">
                  <a:solidFill>
                    <a:srgbClr val="010067"/>
                  </a:solidFill>
                </a:rPr>
                <a:t>Na</a:t>
              </a:r>
            </a:p>
          </p:txBody>
        </p:sp>
        <p:sp>
          <p:nvSpPr>
            <p:cNvPr id="56328" name="AutoShape 101"/>
            <p:cNvSpPr>
              <a:spLocks noChangeArrowheads="1"/>
            </p:cNvSpPr>
            <p:nvPr/>
          </p:nvSpPr>
          <p:spPr bwMode="auto">
            <a:xfrm>
              <a:off x="1866" y="1378"/>
              <a:ext cx="1051" cy="79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2800" b="1">
                  <a:solidFill>
                    <a:srgbClr val="010067"/>
                  </a:solidFill>
                </a:rPr>
                <a:t>chlorine</a:t>
              </a:r>
            </a:p>
            <a:p>
              <a:pPr algn="ctr"/>
              <a:r>
                <a:rPr lang="en-GB" sz="2800" b="1">
                  <a:solidFill>
                    <a:srgbClr val="010067"/>
                  </a:solidFill>
                </a:rPr>
                <a:t>Cl</a:t>
              </a:r>
            </a:p>
          </p:txBody>
        </p:sp>
        <p:sp>
          <p:nvSpPr>
            <p:cNvPr id="56329" name="AutoShape 102"/>
            <p:cNvSpPr>
              <a:spLocks noChangeArrowheads="1"/>
            </p:cNvSpPr>
            <p:nvPr/>
          </p:nvSpPr>
          <p:spPr bwMode="auto">
            <a:xfrm>
              <a:off x="3737" y="1378"/>
              <a:ext cx="1933" cy="79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2800" b="1">
                  <a:solidFill>
                    <a:srgbClr val="010067"/>
                  </a:solidFill>
                </a:rPr>
                <a:t>sodium chloride</a:t>
              </a:r>
            </a:p>
            <a:p>
              <a:pPr algn="ctr"/>
              <a:r>
                <a:rPr lang="en-GB" sz="2800" b="1">
                  <a:solidFill>
                    <a:srgbClr val="010067"/>
                  </a:solidFill>
                </a:rPr>
                <a:t>NaCl</a:t>
              </a:r>
            </a:p>
          </p:txBody>
        </p:sp>
        <p:sp>
          <p:nvSpPr>
            <p:cNvPr id="56330" name="AutoShape 103"/>
            <p:cNvSpPr>
              <a:spLocks noChangeArrowheads="1"/>
            </p:cNvSpPr>
            <p:nvPr/>
          </p:nvSpPr>
          <p:spPr bwMode="auto">
            <a:xfrm>
              <a:off x="3048" y="1684"/>
              <a:ext cx="544" cy="181"/>
            </a:xfrm>
            <a:prstGeom prst="rightArrow">
              <a:avLst>
                <a:gd name="adj1" fmla="val 50000"/>
                <a:gd name="adj2" fmla="val 75138"/>
              </a:avLst>
            </a:prstGeom>
            <a:solidFill>
              <a:srgbClr val="010067"/>
            </a:solidFill>
            <a:ln w="9525">
              <a:solidFill>
                <a:srgbClr val="010067"/>
              </a:solidFill>
              <a:miter lim="800000"/>
              <a:headEnd/>
              <a:tailEnd/>
            </a:ln>
          </p:spPr>
          <p:txBody>
            <a:bodyPr wrap="none" anchor="ctr"/>
            <a:lstStyle/>
            <a:p>
              <a:endParaRPr lang="en-US"/>
            </a:p>
          </p:txBody>
        </p:sp>
        <p:sp>
          <p:nvSpPr>
            <p:cNvPr id="56331" name="Text Box 104"/>
            <p:cNvSpPr txBox="1">
              <a:spLocks noChangeArrowheads="1"/>
            </p:cNvSpPr>
            <p:nvPr/>
          </p:nvSpPr>
          <p:spPr bwMode="auto">
            <a:xfrm>
              <a:off x="1532" y="1572"/>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3600" b="1">
                  <a:solidFill>
                    <a:srgbClr val="010067"/>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8133"/>
                                        </p:tgtEl>
                                        <p:attrNameLst>
                                          <p:attrName>style.visibility</p:attrName>
                                        </p:attrNameLst>
                                      </p:cBhvr>
                                      <p:to>
                                        <p:strVal val="visible"/>
                                      </p:to>
                                    </p:set>
                                    <p:animEffect transition="in" filter="dissolve">
                                      <p:cBhvr>
                                        <p:cTn id="12" dur="500"/>
                                        <p:tgtEl>
                                          <p:spTgt spid="25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3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338"/>
          <p:cNvGrpSpPr>
            <a:grpSpLocks/>
          </p:cNvGrpSpPr>
          <p:nvPr/>
        </p:nvGrpSpPr>
        <p:grpSpPr bwMode="auto">
          <a:xfrm>
            <a:off x="5316538" y="2484438"/>
            <a:ext cx="3244850" cy="3248025"/>
            <a:chOff x="3349" y="1565"/>
            <a:chExt cx="2044" cy="2046"/>
          </a:xfrm>
        </p:grpSpPr>
        <p:grpSp>
          <p:nvGrpSpPr>
            <p:cNvPr id="57434" name="Group 285"/>
            <p:cNvGrpSpPr>
              <a:grpSpLocks/>
            </p:cNvGrpSpPr>
            <p:nvPr/>
          </p:nvGrpSpPr>
          <p:grpSpPr bwMode="auto">
            <a:xfrm>
              <a:off x="3349" y="1565"/>
              <a:ext cx="2044" cy="2046"/>
              <a:chOff x="3349" y="1565"/>
              <a:chExt cx="2044" cy="2046"/>
            </a:xfrm>
          </p:grpSpPr>
          <p:sp>
            <p:nvSpPr>
              <p:cNvPr id="57436" name="Oval 260"/>
              <p:cNvSpPr>
                <a:spLocks noChangeAspect="1" noChangeArrowheads="1"/>
              </p:cNvSpPr>
              <p:nvPr/>
            </p:nvSpPr>
            <p:spPr bwMode="auto">
              <a:xfrm>
                <a:off x="4144" y="2364"/>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37" name="Oval 261"/>
              <p:cNvSpPr>
                <a:spLocks noChangeAspect="1" noChangeArrowheads="1"/>
              </p:cNvSpPr>
              <p:nvPr/>
            </p:nvSpPr>
            <p:spPr bwMode="auto">
              <a:xfrm>
                <a:off x="3923" y="215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438" name="Oval 262"/>
              <p:cNvSpPr>
                <a:spLocks noChangeAspect="1" noChangeArrowheads="1"/>
              </p:cNvSpPr>
              <p:nvPr/>
            </p:nvSpPr>
            <p:spPr bwMode="auto">
              <a:xfrm>
                <a:off x="3427" y="1644"/>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439" name="AutoShape 263"/>
              <p:cNvSpPr>
                <a:spLocks noChangeAspect="1" noChangeArrowheads="1"/>
              </p:cNvSpPr>
              <p:nvPr/>
            </p:nvSpPr>
            <p:spPr bwMode="auto">
              <a:xfrm rot="2700000">
                <a:off x="4127" y="156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0" name="AutoShape 264"/>
              <p:cNvSpPr>
                <a:spLocks noChangeAspect="1" noChangeArrowheads="1"/>
              </p:cNvSpPr>
              <p:nvPr/>
            </p:nvSpPr>
            <p:spPr bwMode="auto">
              <a:xfrm rot="2700000">
                <a:off x="4424" y="156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1" name="Oval 265"/>
              <p:cNvSpPr>
                <a:spLocks noChangeAspect="1" noChangeArrowheads="1"/>
              </p:cNvSpPr>
              <p:nvPr/>
            </p:nvSpPr>
            <p:spPr bwMode="auto">
              <a:xfrm>
                <a:off x="3676" y="1893"/>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442" name="AutoShape 266"/>
              <p:cNvSpPr>
                <a:spLocks noChangeAspect="1" noChangeArrowheads="1"/>
              </p:cNvSpPr>
              <p:nvPr/>
            </p:nvSpPr>
            <p:spPr bwMode="auto">
              <a:xfrm rot="2700000">
                <a:off x="4127" y="182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3" name="AutoShape 267"/>
              <p:cNvSpPr>
                <a:spLocks noChangeAspect="1" noChangeArrowheads="1"/>
              </p:cNvSpPr>
              <p:nvPr/>
            </p:nvSpPr>
            <p:spPr bwMode="auto">
              <a:xfrm rot="2700000">
                <a:off x="4423" y="182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4" name="AutoShape 268"/>
              <p:cNvSpPr>
                <a:spLocks noChangeAspect="1" noChangeArrowheads="1"/>
              </p:cNvSpPr>
              <p:nvPr/>
            </p:nvSpPr>
            <p:spPr bwMode="auto">
              <a:xfrm rot="2700000">
                <a:off x="4276" y="206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5" name="AutoShape 269"/>
              <p:cNvSpPr>
                <a:spLocks noChangeAspect="1" noChangeArrowheads="1"/>
              </p:cNvSpPr>
              <p:nvPr/>
            </p:nvSpPr>
            <p:spPr bwMode="auto">
              <a:xfrm rot="2700000">
                <a:off x="4276" y="2919"/>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6" name="AutoShape 270"/>
              <p:cNvSpPr>
                <a:spLocks noChangeAspect="1" noChangeArrowheads="1"/>
              </p:cNvSpPr>
              <p:nvPr/>
            </p:nvSpPr>
            <p:spPr bwMode="auto">
              <a:xfrm rot="8100000">
                <a:off x="4950" y="234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7" name="AutoShape 271"/>
              <p:cNvSpPr>
                <a:spLocks noChangeAspect="1" noChangeArrowheads="1"/>
              </p:cNvSpPr>
              <p:nvPr/>
            </p:nvSpPr>
            <p:spPr bwMode="auto">
              <a:xfrm rot="8100000">
                <a:off x="4950" y="26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8" name="AutoShape 272"/>
              <p:cNvSpPr>
                <a:spLocks noChangeAspect="1" noChangeArrowheads="1"/>
              </p:cNvSpPr>
              <p:nvPr/>
            </p:nvSpPr>
            <p:spPr bwMode="auto">
              <a:xfrm rot="-8100000">
                <a:off x="4426" y="316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49" name="AutoShape 273"/>
              <p:cNvSpPr>
                <a:spLocks noChangeAspect="1" noChangeArrowheads="1"/>
              </p:cNvSpPr>
              <p:nvPr/>
            </p:nvSpPr>
            <p:spPr bwMode="auto">
              <a:xfrm rot="-8100000">
                <a:off x="4130" y="316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50" name="AutoShape 274"/>
              <p:cNvSpPr>
                <a:spLocks noChangeAspect="1" noChangeArrowheads="1"/>
              </p:cNvSpPr>
              <p:nvPr/>
            </p:nvSpPr>
            <p:spPr bwMode="auto">
              <a:xfrm rot="-2700000">
                <a:off x="3604" y="264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51" name="AutoShape 275"/>
              <p:cNvSpPr>
                <a:spLocks noChangeAspect="1" noChangeArrowheads="1"/>
              </p:cNvSpPr>
              <p:nvPr/>
            </p:nvSpPr>
            <p:spPr bwMode="auto">
              <a:xfrm rot="-2700000">
                <a:off x="3604" y="234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52" name="AutoShape 276"/>
              <p:cNvSpPr>
                <a:spLocks noChangeAspect="1" noChangeArrowheads="1"/>
              </p:cNvSpPr>
              <p:nvPr/>
            </p:nvSpPr>
            <p:spPr bwMode="auto">
              <a:xfrm rot="8100000">
                <a:off x="5205" y="234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53" name="AutoShape 277"/>
              <p:cNvSpPr>
                <a:spLocks noChangeAspect="1" noChangeArrowheads="1"/>
              </p:cNvSpPr>
              <p:nvPr/>
            </p:nvSpPr>
            <p:spPr bwMode="auto">
              <a:xfrm rot="8100000">
                <a:off x="5205" y="264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54" name="AutoShape 278"/>
              <p:cNvSpPr>
                <a:spLocks noChangeAspect="1" noChangeArrowheads="1"/>
              </p:cNvSpPr>
              <p:nvPr/>
            </p:nvSpPr>
            <p:spPr bwMode="auto">
              <a:xfrm rot="-8100000">
                <a:off x="4426" y="342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55" name="AutoShape 279"/>
              <p:cNvSpPr>
                <a:spLocks noChangeAspect="1" noChangeArrowheads="1"/>
              </p:cNvSpPr>
              <p:nvPr/>
            </p:nvSpPr>
            <p:spPr bwMode="auto">
              <a:xfrm rot="-8100000">
                <a:off x="4129" y="342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456" name="AutoShape 280"/>
              <p:cNvSpPr>
                <a:spLocks noChangeAspect="1" noChangeArrowheads="1"/>
              </p:cNvSpPr>
              <p:nvPr/>
            </p:nvSpPr>
            <p:spPr bwMode="auto">
              <a:xfrm rot="-2700000">
                <a:off x="3349" y="264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57435" name="Text Box 237"/>
            <p:cNvSpPr txBox="1">
              <a:spLocks noChangeArrowheads="1"/>
            </p:cNvSpPr>
            <p:nvPr/>
          </p:nvSpPr>
          <p:spPr bwMode="auto">
            <a:xfrm>
              <a:off x="4182" y="2444"/>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Cl</a:t>
              </a:r>
            </a:p>
          </p:txBody>
        </p:sp>
      </p:grpSp>
      <p:grpSp>
        <p:nvGrpSpPr>
          <p:cNvPr id="4" name="Group 315"/>
          <p:cNvGrpSpPr>
            <a:grpSpLocks/>
          </p:cNvGrpSpPr>
          <p:nvPr/>
        </p:nvGrpSpPr>
        <p:grpSpPr bwMode="auto">
          <a:xfrm>
            <a:off x="620713" y="2540000"/>
            <a:ext cx="2994025" cy="3095625"/>
            <a:chOff x="379" y="1558"/>
            <a:chExt cx="1886" cy="1950"/>
          </a:xfrm>
        </p:grpSpPr>
        <p:sp>
          <p:nvSpPr>
            <p:cNvPr id="57415" name="Oval 188"/>
            <p:cNvSpPr>
              <a:spLocks noChangeAspect="1" noChangeArrowheads="1"/>
            </p:cNvSpPr>
            <p:nvPr/>
          </p:nvSpPr>
          <p:spPr bwMode="auto">
            <a:xfrm>
              <a:off x="379" y="1622"/>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nvGrpSpPr>
            <p:cNvPr id="57416" name="Group 295"/>
            <p:cNvGrpSpPr>
              <a:grpSpLocks/>
            </p:cNvGrpSpPr>
            <p:nvPr/>
          </p:nvGrpSpPr>
          <p:grpSpPr bwMode="auto">
            <a:xfrm>
              <a:off x="569" y="1815"/>
              <a:ext cx="1506" cy="1504"/>
              <a:chOff x="569" y="1815"/>
              <a:chExt cx="1506" cy="1504"/>
            </a:xfrm>
          </p:grpSpPr>
          <p:grpSp>
            <p:nvGrpSpPr>
              <p:cNvPr id="57418" name="Group 192"/>
              <p:cNvGrpSpPr>
                <a:grpSpLocks/>
              </p:cNvGrpSpPr>
              <p:nvPr/>
            </p:nvGrpSpPr>
            <p:grpSpPr bwMode="auto">
              <a:xfrm>
                <a:off x="569" y="1815"/>
                <a:ext cx="1506" cy="1504"/>
                <a:chOff x="743" y="2095"/>
                <a:chExt cx="1506" cy="1504"/>
              </a:xfrm>
            </p:grpSpPr>
            <p:sp>
              <p:nvSpPr>
                <p:cNvPr id="57420" name="Oval 193"/>
                <p:cNvSpPr>
                  <a:spLocks noChangeAspect="1" noChangeArrowheads="1"/>
                </p:cNvSpPr>
                <p:nvPr/>
              </p:nvSpPr>
              <p:spPr bwMode="auto">
                <a:xfrm>
                  <a:off x="1268" y="262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21" name="Oval 194"/>
                <p:cNvSpPr>
                  <a:spLocks noChangeAspect="1" noChangeArrowheads="1"/>
                </p:cNvSpPr>
                <p:nvPr/>
              </p:nvSpPr>
              <p:spPr bwMode="auto">
                <a:xfrm>
                  <a:off x="1047" y="241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422" name="Oval 195"/>
                <p:cNvSpPr>
                  <a:spLocks noChangeAspect="1" noChangeArrowheads="1"/>
                </p:cNvSpPr>
                <p:nvPr/>
              </p:nvSpPr>
              <p:spPr bwMode="auto">
                <a:xfrm>
                  <a:off x="1419" y="319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23" name="Oval 196"/>
                <p:cNvSpPr>
                  <a:spLocks noChangeAspect="1" noChangeArrowheads="1"/>
                </p:cNvSpPr>
                <p:nvPr/>
              </p:nvSpPr>
              <p:spPr bwMode="auto">
                <a:xfrm>
                  <a:off x="1419" y="235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7424" name="Group 197"/>
                <p:cNvGrpSpPr>
                  <a:grpSpLocks/>
                </p:cNvGrpSpPr>
                <p:nvPr/>
              </p:nvGrpSpPr>
              <p:grpSpPr bwMode="auto">
                <a:xfrm>
                  <a:off x="800" y="2095"/>
                  <a:ext cx="1389" cy="1447"/>
                  <a:chOff x="819" y="1631"/>
                  <a:chExt cx="1389" cy="1447"/>
                </a:xfrm>
              </p:grpSpPr>
              <p:sp>
                <p:nvSpPr>
                  <p:cNvPr id="57431" name="Oval 198"/>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432" name="Oval 199"/>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33" name="Oval 200"/>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7425" name="Oval 201"/>
                <p:cNvSpPr>
                  <a:spLocks noChangeAspect="1" noChangeArrowheads="1"/>
                </p:cNvSpPr>
                <p:nvPr/>
              </p:nvSpPr>
              <p:spPr bwMode="auto">
                <a:xfrm rot="4680000">
                  <a:off x="2099" y="291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26" name="Oval 202"/>
                <p:cNvSpPr>
                  <a:spLocks noChangeAspect="1" noChangeArrowheads="1"/>
                </p:cNvSpPr>
                <p:nvPr/>
              </p:nvSpPr>
              <p:spPr bwMode="auto">
                <a:xfrm rot="4655613">
                  <a:off x="2100" y="262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27" name="Oval 203"/>
                <p:cNvSpPr>
                  <a:spLocks noChangeAspect="1" noChangeArrowheads="1"/>
                </p:cNvSpPr>
                <p:nvPr/>
              </p:nvSpPr>
              <p:spPr bwMode="auto">
                <a:xfrm rot="10080000">
                  <a:off x="1274" y="344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28" name="Oval 204"/>
                <p:cNvSpPr>
                  <a:spLocks noChangeAspect="1" noChangeArrowheads="1"/>
                </p:cNvSpPr>
                <p:nvPr/>
              </p:nvSpPr>
              <p:spPr bwMode="auto">
                <a:xfrm rot="10055613">
                  <a:off x="1570" y="345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29" name="Oval 205"/>
                <p:cNvSpPr>
                  <a:spLocks noChangeAspect="1" noChangeArrowheads="1"/>
                </p:cNvSpPr>
                <p:nvPr/>
              </p:nvSpPr>
              <p:spPr bwMode="auto">
                <a:xfrm rot="-6120000">
                  <a:off x="744" y="262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30" name="Oval 206"/>
                <p:cNvSpPr>
                  <a:spLocks noChangeAspect="1" noChangeArrowheads="1"/>
                </p:cNvSpPr>
                <p:nvPr/>
              </p:nvSpPr>
              <p:spPr bwMode="auto">
                <a:xfrm rot="-6144387">
                  <a:off x="743" y="292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7419" name="Text Box 207"/>
              <p:cNvSpPr txBox="1">
                <a:spLocks noChangeArrowheads="1"/>
              </p:cNvSpPr>
              <p:nvPr/>
            </p:nvSpPr>
            <p:spPr bwMode="auto">
              <a:xfrm>
                <a:off x="1133" y="2423"/>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Na</a:t>
                </a:r>
              </a:p>
            </p:txBody>
          </p:sp>
        </p:grpSp>
        <p:sp>
          <p:nvSpPr>
            <p:cNvPr id="57417" name="Oval 286"/>
            <p:cNvSpPr>
              <a:spLocks noChangeAspect="1" noChangeArrowheads="1"/>
            </p:cNvSpPr>
            <p:nvPr/>
          </p:nvSpPr>
          <p:spPr bwMode="auto">
            <a:xfrm rot="-600000">
              <a:off x="1097" y="1558"/>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8" name="Group 366"/>
          <p:cNvGrpSpPr>
            <a:grpSpLocks/>
          </p:cNvGrpSpPr>
          <p:nvPr/>
        </p:nvGrpSpPr>
        <p:grpSpPr bwMode="auto">
          <a:xfrm>
            <a:off x="498475" y="2517775"/>
            <a:ext cx="3240088" cy="3217863"/>
            <a:chOff x="314" y="1586"/>
            <a:chExt cx="2041" cy="2027"/>
          </a:xfrm>
        </p:grpSpPr>
        <p:sp>
          <p:nvSpPr>
            <p:cNvPr id="57397" name="Rectangle 364"/>
            <p:cNvSpPr>
              <a:spLocks noChangeArrowheads="1"/>
            </p:cNvSpPr>
            <p:nvPr/>
          </p:nvSpPr>
          <p:spPr bwMode="auto">
            <a:xfrm>
              <a:off x="314" y="1586"/>
              <a:ext cx="2041" cy="2027"/>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nvGrpSpPr>
            <p:cNvPr id="57398" name="Group 296"/>
            <p:cNvGrpSpPr>
              <a:grpSpLocks/>
            </p:cNvGrpSpPr>
            <p:nvPr/>
          </p:nvGrpSpPr>
          <p:grpSpPr bwMode="auto">
            <a:xfrm>
              <a:off x="581" y="1858"/>
              <a:ext cx="1506" cy="1504"/>
              <a:chOff x="569" y="1815"/>
              <a:chExt cx="1506" cy="1504"/>
            </a:xfrm>
          </p:grpSpPr>
          <p:grpSp>
            <p:nvGrpSpPr>
              <p:cNvPr id="57399" name="Group 297"/>
              <p:cNvGrpSpPr>
                <a:grpSpLocks/>
              </p:cNvGrpSpPr>
              <p:nvPr/>
            </p:nvGrpSpPr>
            <p:grpSpPr bwMode="auto">
              <a:xfrm>
                <a:off x="569" y="1815"/>
                <a:ext cx="1506" cy="1504"/>
                <a:chOff x="743" y="2095"/>
                <a:chExt cx="1506" cy="1504"/>
              </a:xfrm>
            </p:grpSpPr>
            <p:sp>
              <p:nvSpPr>
                <p:cNvPr id="57401" name="Oval 298"/>
                <p:cNvSpPr>
                  <a:spLocks noChangeAspect="1" noChangeArrowheads="1"/>
                </p:cNvSpPr>
                <p:nvPr/>
              </p:nvSpPr>
              <p:spPr bwMode="auto">
                <a:xfrm>
                  <a:off x="1268" y="262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02" name="Oval 299"/>
                <p:cNvSpPr>
                  <a:spLocks noChangeAspect="1" noChangeArrowheads="1"/>
                </p:cNvSpPr>
                <p:nvPr/>
              </p:nvSpPr>
              <p:spPr bwMode="auto">
                <a:xfrm>
                  <a:off x="1047" y="241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403" name="Oval 300"/>
                <p:cNvSpPr>
                  <a:spLocks noChangeAspect="1" noChangeArrowheads="1"/>
                </p:cNvSpPr>
                <p:nvPr/>
              </p:nvSpPr>
              <p:spPr bwMode="auto">
                <a:xfrm>
                  <a:off x="1419" y="319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04" name="Oval 301"/>
                <p:cNvSpPr>
                  <a:spLocks noChangeAspect="1" noChangeArrowheads="1"/>
                </p:cNvSpPr>
                <p:nvPr/>
              </p:nvSpPr>
              <p:spPr bwMode="auto">
                <a:xfrm>
                  <a:off x="1419" y="235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7405" name="Group 302"/>
                <p:cNvGrpSpPr>
                  <a:grpSpLocks/>
                </p:cNvGrpSpPr>
                <p:nvPr/>
              </p:nvGrpSpPr>
              <p:grpSpPr bwMode="auto">
                <a:xfrm>
                  <a:off x="800" y="2095"/>
                  <a:ext cx="1389" cy="1447"/>
                  <a:chOff x="819" y="1631"/>
                  <a:chExt cx="1389" cy="1447"/>
                </a:xfrm>
              </p:grpSpPr>
              <p:sp>
                <p:nvSpPr>
                  <p:cNvPr id="57412" name="Oval 303"/>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413" name="Oval 304"/>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14" name="Oval 305"/>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7406" name="Oval 306"/>
                <p:cNvSpPr>
                  <a:spLocks noChangeAspect="1" noChangeArrowheads="1"/>
                </p:cNvSpPr>
                <p:nvPr/>
              </p:nvSpPr>
              <p:spPr bwMode="auto">
                <a:xfrm rot="4680000">
                  <a:off x="2099" y="291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07" name="Oval 307"/>
                <p:cNvSpPr>
                  <a:spLocks noChangeAspect="1" noChangeArrowheads="1"/>
                </p:cNvSpPr>
                <p:nvPr/>
              </p:nvSpPr>
              <p:spPr bwMode="auto">
                <a:xfrm rot="4655613">
                  <a:off x="2100" y="262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08" name="Oval 308"/>
                <p:cNvSpPr>
                  <a:spLocks noChangeAspect="1" noChangeArrowheads="1"/>
                </p:cNvSpPr>
                <p:nvPr/>
              </p:nvSpPr>
              <p:spPr bwMode="auto">
                <a:xfrm rot="10080000">
                  <a:off x="1274" y="344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09" name="Oval 309"/>
                <p:cNvSpPr>
                  <a:spLocks noChangeAspect="1" noChangeArrowheads="1"/>
                </p:cNvSpPr>
                <p:nvPr/>
              </p:nvSpPr>
              <p:spPr bwMode="auto">
                <a:xfrm rot="10055613">
                  <a:off x="1570" y="345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10" name="Oval 310"/>
                <p:cNvSpPr>
                  <a:spLocks noChangeAspect="1" noChangeArrowheads="1"/>
                </p:cNvSpPr>
                <p:nvPr/>
              </p:nvSpPr>
              <p:spPr bwMode="auto">
                <a:xfrm rot="-6120000">
                  <a:off x="744" y="262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411" name="Oval 311"/>
                <p:cNvSpPr>
                  <a:spLocks noChangeAspect="1" noChangeArrowheads="1"/>
                </p:cNvSpPr>
                <p:nvPr/>
              </p:nvSpPr>
              <p:spPr bwMode="auto">
                <a:xfrm rot="-6144387">
                  <a:off x="743" y="292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7400" name="Text Box 312"/>
              <p:cNvSpPr txBox="1">
                <a:spLocks noChangeArrowheads="1"/>
              </p:cNvSpPr>
              <p:nvPr/>
            </p:nvSpPr>
            <p:spPr bwMode="auto">
              <a:xfrm>
                <a:off x="1133" y="2423"/>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Na</a:t>
                </a:r>
              </a:p>
            </p:txBody>
          </p:sp>
        </p:grpSp>
      </p:grpSp>
      <p:sp>
        <p:nvSpPr>
          <p:cNvPr id="57349" name="Rectangle 189"/>
          <p:cNvSpPr>
            <a:spLocks noGrp="1" noChangeArrowheads="1"/>
          </p:cNvSpPr>
          <p:nvPr>
            <p:ph type="title"/>
          </p:nvPr>
        </p:nvSpPr>
        <p:spPr>
          <a:xfrm>
            <a:off x="0" y="0"/>
            <a:ext cx="7885113" cy="549275"/>
          </a:xfrm>
          <a:noFill/>
        </p:spPr>
        <p:txBody>
          <a:bodyPr/>
          <a:lstStyle/>
          <a:p>
            <a:r>
              <a:rPr lang="en-GB" smtClean="0"/>
              <a:t>      Sodium chloride: part 2</a:t>
            </a:r>
          </a:p>
        </p:txBody>
      </p:sp>
      <p:sp>
        <p:nvSpPr>
          <p:cNvPr id="80062" name="Oval 190"/>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57351" name="Rectangle 191"/>
          <p:cNvSpPr>
            <a:spLocks noChangeArrowheads="1"/>
          </p:cNvSpPr>
          <p:nvPr/>
        </p:nvSpPr>
        <p:spPr bwMode="auto">
          <a:xfrm>
            <a:off x="568325" y="701675"/>
            <a:ext cx="38417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Sodium has 1 electron in its outer shell. If it loses this electron, it will have no partially-filled shells.</a:t>
            </a:r>
          </a:p>
        </p:txBody>
      </p:sp>
      <p:sp>
        <p:nvSpPr>
          <p:cNvPr id="80083" name="Rectangle 211"/>
          <p:cNvSpPr>
            <a:spLocks noChangeArrowheads="1"/>
          </p:cNvSpPr>
          <p:nvPr/>
        </p:nvSpPr>
        <p:spPr bwMode="auto">
          <a:xfrm>
            <a:off x="4594225" y="701675"/>
            <a:ext cx="4371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Chlorine has 7 electrons in its outer shell. If it gains 1 electron, it will completely fill its outer shell.</a:t>
            </a:r>
          </a:p>
        </p:txBody>
      </p:sp>
      <p:sp>
        <p:nvSpPr>
          <p:cNvPr id="80116" name="Text Box 244"/>
          <p:cNvSpPr txBox="1">
            <a:spLocks noChangeArrowheads="1"/>
          </p:cNvSpPr>
          <p:nvPr/>
        </p:nvSpPr>
        <p:spPr bwMode="auto">
          <a:xfrm>
            <a:off x="846138" y="5915025"/>
            <a:ext cx="10017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2.8.1</a:t>
            </a:r>
          </a:p>
        </p:txBody>
      </p:sp>
      <p:sp>
        <p:nvSpPr>
          <p:cNvPr id="80117" name="Text Box 245"/>
          <p:cNvSpPr txBox="1">
            <a:spLocks noChangeArrowheads="1"/>
          </p:cNvSpPr>
          <p:nvPr/>
        </p:nvSpPr>
        <p:spPr bwMode="auto">
          <a:xfrm>
            <a:off x="5530850" y="5915025"/>
            <a:ext cx="9699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2.8.7</a:t>
            </a:r>
          </a:p>
        </p:txBody>
      </p:sp>
      <p:grpSp>
        <p:nvGrpSpPr>
          <p:cNvPr id="12" name="Group 294"/>
          <p:cNvGrpSpPr>
            <a:grpSpLocks/>
          </p:cNvGrpSpPr>
          <p:nvPr/>
        </p:nvGrpSpPr>
        <p:grpSpPr bwMode="auto">
          <a:xfrm>
            <a:off x="1871663" y="5915025"/>
            <a:ext cx="1682750" cy="488950"/>
            <a:chOff x="1179" y="3726"/>
            <a:chExt cx="1060" cy="308"/>
          </a:xfrm>
        </p:grpSpPr>
        <p:sp>
          <p:nvSpPr>
            <p:cNvPr id="57395" name="Text Box 247"/>
            <p:cNvSpPr txBox="1">
              <a:spLocks noChangeArrowheads="1"/>
            </p:cNvSpPr>
            <p:nvPr/>
          </p:nvSpPr>
          <p:spPr bwMode="auto">
            <a:xfrm>
              <a:off x="1564" y="3726"/>
              <a:ext cx="67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a:t>
              </a:r>
              <a:r>
                <a:rPr lang="en-GB" sz="2600" b="1" baseline="30000"/>
                <a:t>+</a:t>
              </a:r>
            </a:p>
          </p:txBody>
        </p:sp>
        <p:sp>
          <p:nvSpPr>
            <p:cNvPr id="57396" name="AutoShape 248"/>
            <p:cNvSpPr>
              <a:spLocks noChangeArrowheads="1"/>
            </p:cNvSpPr>
            <p:nvPr/>
          </p:nvSpPr>
          <p:spPr bwMode="auto">
            <a:xfrm>
              <a:off x="1179" y="3795"/>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13" name="Group 293"/>
          <p:cNvGrpSpPr>
            <a:grpSpLocks/>
          </p:cNvGrpSpPr>
          <p:nvPr/>
        </p:nvGrpSpPr>
        <p:grpSpPr bwMode="auto">
          <a:xfrm>
            <a:off x="6467475" y="5915025"/>
            <a:ext cx="2016125" cy="488950"/>
            <a:chOff x="4074" y="3726"/>
            <a:chExt cx="1270" cy="308"/>
          </a:xfrm>
        </p:grpSpPr>
        <p:sp>
          <p:nvSpPr>
            <p:cNvPr id="57393" name="Text Box 250"/>
            <p:cNvSpPr txBox="1">
              <a:spLocks noChangeArrowheads="1"/>
            </p:cNvSpPr>
            <p:nvPr/>
          </p:nvSpPr>
          <p:spPr bwMode="auto">
            <a:xfrm>
              <a:off x="4559" y="3726"/>
              <a:ext cx="78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[2.8.8]</a:t>
              </a:r>
              <a:r>
                <a:rPr lang="en-GB" sz="2600" b="1" baseline="30000"/>
                <a:t>-</a:t>
              </a:r>
            </a:p>
          </p:txBody>
        </p:sp>
        <p:sp>
          <p:nvSpPr>
            <p:cNvPr id="57394" name="AutoShape 251"/>
            <p:cNvSpPr>
              <a:spLocks noChangeArrowheads="1"/>
            </p:cNvSpPr>
            <p:nvPr/>
          </p:nvSpPr>
          <p:spPr bwMode="auto">
            <a:xfrm>
              <a:off x="4074" y="3795"/>
              <a:ext cx="498" cy="151"/>
            </a:xfrm>
            <a:prstGeom prst="rightArrow">
              <a:avLst>
                <a:gd name="adj1" fmla="val 50000"/>
                <a:gd name="adj2" fmla="val 82450"/>
              </a:avLst>
            </a:prstGeom>
            <a:solidFill>
              <a:srgbClr val="010067"/>
            </a:solidFill>
            <a:ln w="9525">
              <a:solidFill>
                <a:srgbClr val="010067"/>
              </a:solidFill>
              <a:miter lim="800000"/>
              <a:headEnd/>
              <a:tailEnd/>
            </a:ln>
          </p:spPr>
          <p:txBody>
            <a:bodyPr wrap="none" anchor="ctr"/>
            <a:lstStyle/>
            <a:p>
              <a:endParaRPr lang="en-US"/>
            </a:p>
          </p:txBody>
        </p:sp>
      </p:grpSp>
      <p:sp>
        <p:nvSpPr>
          <p:cNvPr id="57357" name="Rectangle 367"/>
          <p:cNvSpPr>
            <a:spLocks noChangeArrowheads="1"/>
          </p:cNvSpPr>
          <p:nvPr/>
        </p:nvSpPr>
        <p:spPr bwMode="auto">
          <a:xfrm>
            <a:off x="6840538" y="3879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pPr algn="ctr"/>
            <a:endParaRPr lang="en-GB">
              <a:solidFill>
                <a:schemeClr val="tx1"/>
              </a:solidFill>
            </a:endParaRPr>
          </a:p>
        </p:txBody>
      </p:sp>
      <p:grpSp>
        <p:nvGrpSpPr>
          <p:cNvPr id="14" name="Group 374"/>
          <p:cNvGrpSpPr>
            <a:grpSpLocks/>
          </p:cNvGrpSpPr>
          <p:nvPr/>
        </p:nvGrpSpPr>
        <p:grpSpPr bwMode="auto">
          <a:xfrm>
            <a:off x="5265738" y="2466975"/>
            <a:ext cx="3344862" cy="3263900"/>
            <a:chOff x="3317" y="1561"/>
            <a:chExt cx="2107" cy="2056"/>
          </a:xfrm>
        </p:grpSpPr>
        <p:sp>
          <p:nvSpPr>
            <p:cNvPr id="57367" name="Rectangle 370"/>
            <p:cNvSpPr>
              <a:spLocks noChangeArrowheads="1"/>
            </p:cNvSpPr>
            <p:nvPr/>
          </p:nvSpPr>
          <p:spPr bwMode="auto">
            <a:xfrm>
              <a:off x="3317" y="1561"/>
              <a:ext cx="2107" cy="2056"/>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nvGrpSpPr>
            <p:cNvPr id="57368" name="Group 373"/>
            <p:cNvGrpSpPr>
              <a:grpSpLocks/>
            </p:cNvGrpSpPr>
            <p:nvPr/>
          </p:nvGrpSpPr>
          <p:grpSpPr bwMode="auto">
            <a:xfrm>
              <a:off x="3349" y="1571"/>
              <a:ext cx="2044" cy="2046"/>
              <a:chOff x="3384" y="-2020"/>
              <a:chExt cx="2044" cy="2046"/>
            </a:xfrm>
          </p:grpSpPr>
          <p:sp>
            <p:nvSpPr>
              <p:cNvPr id="57369" name="Oval 343"/>
              <p:cNvSpPr>
                <a:spLocks noChangeAspect="1" noChangeArrowheads="1"/>
              </p:cNvSpPr>
              <p:nvPr/>
            </p:nvSpPr>
            <p:spPr bwMode="auto">
              <a:xfrm>
                <a:off x="3462" y="-1941"/>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nvGrpSpPr>
              <p:cNvPr id="57370" name="Group 372"/>
              <p:cNvGrpSpPr>
                <a:grpSpLocks/>
              </p:cNvGrpSpPr>
              <p:nvPr/>
            </p:nvGrpSpPr>
            <p:grpSpPr bwMode="auto">
              <a:xfrm>
                <a:off x="3384" y="-2020"/>
                <a:ext cx="2044" cy="2046"/>
                <a:chOff x="3384" y="-2020"/>
                <a:chExt cx="2044" cy="2046"/>
              </a:xfrm>
            </p:grpSpPr>
            <p:sp>
              <p:nvSpPr>
                <p:cNvPr id="57371" name="Oval 314"/>
                <p:cNvSpPr>
                  <a:spLocks noChangeAspect="1" noChangeArrowheads="1"/>
                </p:cNvSpPr>
                <p:nvPr/>
              </p:nvSpPr>
              <p:spPr bwMode="auto">
                <a:xfrm rot="-600000">
                  <a:off x="3393" y="-1205"/>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72" name="Oval 341"/>
                <p:cNvSpPr>
                  <a:spLocks noChangeAspect="1" noChangeArrowheads="1"/>
                </p:cNvSpPr>
                <p:nvPr/>
              </p:nvSpPr>
              <p:spPr bwMode="auto">
                <a:xfrm>
                  <a:off x="4179" y="-1221"/>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373" name="Oval 342"/>
                <p:cNvSpPr>
                  <a:spLocks noChangeAspect="1" noChangeArrowheads="1"/>
                </p:cNvSpPr>
                <p:nvPr/>
              </p:nvSpPr>
              <p:spPr bwMode="auto">
                <a:xfrm>
                  <a:off x="3958" y="-1427"/>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374" name="AutoShape 344"/>
                <p:cNvSpPr>
                  <a:spLocks noChangeAspect="1" noChangeArrowheads="1"/>
                </p:cNvSpPr>
                <p:nvPr/>
              </p:nvSpPr>
              <p:spPr bwMode="auto">
                <a:xfrm rot="2700000">
                  <a:off x="4162" y="-202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75" name="AutoShape 345"/>
                <p:cNvSpPr>
                  <a:spLocks noChangeAspect="1" noChangeArrowheads="1"/>
                </p:cNvSpPr>
                <p:nvPr/>
              </p:nvSpPr>
              <p:spPr bwMode="auto">
                <a:xfrm rot="2700000">
                  <a:off x="4459" y="-202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76" name="Oval 346"/>
                <p:cNvSpPr>
                  <a:spLocks noChangeAspect="1" noChangeArrowheads="1"/>
                </p:cNvSpPr>
                <p:nvPr/>
              </p:nvSpPr>
              <p:spPr bwMode="auto">
                <a:xfrm>
                  <a:off x="3711" y="-1692"/>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7377" name="AutoShape 347"/>
                <p:cNvSpPr>
                  <a:spLocks noChangeAspect="1" noChangeArrowheads="1"/>
                </p:cNvSpPr>
                <p:nvPr/>
              </p:nvSpPr>
              <p:spPr bwMode="auto">
                <a:xfrm rot="2700000">
                  <a:off x="4162" y="-176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78" name="AutoShape 348"/>
                <p:cNvSpPr>
                  <a:spLocks noChangeAspect="1" noChangeArrowheads="1"/>
                </p:cNvSpPr>
                <p:nvPr/>
              </p:nvSpPr>
              <p:spPr bwMode="auto">
                <a:xfrm rot="2700000">
                  <a:off x="4458" y="-176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79" name="AutoShape 349"/>
                <p:cNvSpPr>
                  <a:spLocks noChangeAspect="1" noChangeArrowheads="1"/>
                </p:cNvSpPr>
                <p:nvPr/>
              </p:nvSpPr>
              <p:spPr bwMode="auto">
                <a:xfrm rot="2700000">
                  <a:off x="4311" y="-152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0" name="AutoShape 350"/>
                <p:cNvSpPr>
                  <a:spLocks noChangeAspect="1" noChangeArrowheads="1"/>
                </p:cNvSpPr>
                <p:nvPr/>
              </p:nvSpPr>
              <p:spPr bwMode="auto">
                <a:xfrm rot="2700000">
                  <a:off x="4311" y="-66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1" name="AutoShape 351"/>
                <p:cNvSpPr>
                  <a:spLocks noChangeAspect="1" noChangeArrowheads="1"/>
                </p:cNvSpPr>
                <p:nvPr/>
              </p:nvSpPr>
              <p:spPr bwMode="auto">
                <a:xfrm rot="8100000">
                  <a:off x="4985" y="-124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2" name="AutoShape 352"/>
                <p:cNvSpPr>
                  <a:spLocks noChangeAspect="1" noChangeArrowheads="1"/>
                </p:cNvSpPr>
                <p:nvPr/>
              </p:nvSpPr>
              <p:spPr bwMode="auto">
                <a:xfrm rot="8100000">
                  <a:off x="4985" y="-94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3" name="AutoShape 353"/>
                <p:cNvSpPr>
                  <a:spLocks noChangeAspect="1" noChangeArrowheads="1"/>
                </p:cNvSpPr>
                <p:nvPr/>
              </p:nvSpPr>
              <p:spPr bwMode="auto">
                <a:xfrm rot="-8100000">
                  <a:off x="4461" y="-41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4" name="AutoShape 354"/>
                <p:cNvSpPr>
                  <a:spLocks noChangeAspect="1" noChangeArrowheads="1"/>
                </p:cNvSpPr>
                <p:nvPr/>
              </p:nvSpPr>
              <p:spPr bwMode="auto">
                <a:xfrm rot="-8100000">
                  <a:off x="4165" y="-41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5" name="AutoShape 355"/>
                <p:cNvSpPr>
                  <a:spLocks noChangeAspect="1" noChangeArrowheads="1"/>
                </p:cNvSpPr>
                <p:nvPr/>
              </p:nvSpPr>
              <p:spPr bwMode="auto">
                <a:xfrm rot="-2700000">
                  <a:off x="3639" y="-94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6" name="AutoShape 356"/>
                <p:cNvSpPr>
                  <a:spLocks noChangeAspect="1" noChangeArrowheads="1"/>
                </p:cNvSpPr>
                <p:nvPr/>
              </p:nvSpPr>
              <p:spPr bwMode="auto">
                <a:xfrm rot="-2700000">
                  <a:off x="3639" y="-123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7" name="AutoShape 357"/>
                <p:cNvSpPr>
                  <a:spLocks noChangeAspect="1" noChangeArrowheads="1"/>
                </p:cNvSpPr>
                <p:nvPr/>
              </p:nvSpPr>
              <p:spPr bwMode="auto">
                <a:xfrm rot="8100000">
                  <a:off x="5240" y="-12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8" name="AutoShape 358"/>
                <p:cNvSpPr>
                  <a:spLocks noChangeAspect="1" noChangeArrowheads="1"/>
                </p:cNvSpPr>
                <p:nvPr/>
              </p:nvSpPr>
              <p:spPr bwMode="auto">
                <a:xfrm rot="8100000">
                  <a:off x="5240" y="-94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89" name="AutoShape 359"/>
                <p:cNvSpPr>
                  <a:spLocks noChangeAspect="1" noChangeArrowheads="1"/>
                </p:cNvSpPr>
                <p:nvPr/>
              </p:nvSpPr>
              <p:spPr bwMode="auto">
                <a:xfrm rot="-8100000">
                  <a:off x="4461" y="-16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90" name="AutoShape 360"/>
                <p:cNvSpPr>
                  <a:spLocks noChangeAspect="1" noChangeArrowheads="1"/>
                </p:cNvSpPr>
                <p:nvPr/>
              </p:nvSpPr>
              <p:spPr bwMode="auto">
                <a:xfrm rot="-8100000">
                  <a:off x="4164" y="-16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91" name="AutoShape 361"/>
                <p:cNvSpPr>
                  <a:spLocks noChangeAspect="1" noChangeArrowheads="1"/>
                </p:cNvSpPr>
                <p:nvPr/>
              </p:nvSpPr>
              <p:spPr bwMode="auto">
                <a:xfrm rot="-2700000">
                  <a:off x="3384" y="-94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7392" name="Text Box 362"/>
                <p:cNvSpPr txBox="1">
                  <a:spLocks noChangeArrowheads="1"/>
                </p:cNvSpPr>
                <p:nvPr/>
              </p:nvSpPr>
              <p:spPr bwMode="auto">
                <a:xfrm>
                  <a:off x="4217" y="-1141"/>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Cl</a:t>
                  </a:r>
                </a:p>
              </p:txBody>
            </p:sp>
          </p:grpSp>
        </p:grpSp>
      </p:grpSp>
      <p:grpSp>
        <p:nvGrpSpPr>
          <p:cNvPr id="17" name="Group 375"/>
          <p:cNvGrpSpPr>
            <a:grpSpLocks/>
          </p:cNvGrpSpPr>
          <p:nvPr/>
        </p:nvGrpSpPr>
        <p:grpSpPr bwMode="auto">
          <a:xfrm>
            <a:off x="795338" y="2611438"/>
            <a:ext cx="3049587" cy="2908300"/>
            <a:chOff x="3660" y="1732"/>
            <a:chExt cx="1921" cy="1832"/>
          </a:xfrm>
        </p:grpSpPr>
        <p:sp>
          <p:nvSpPr>
            <p:cNvPr id="57364" name="Freeform 376"/>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5" name="Freeform 377"/>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6" name="Rectangle 378"/>
            <p:cNvSpPr>
              <a:spLocks noChangeArrowheads="1"/>
            </p:cNvSpPr>
            <p:nvPr/>
          </p:nvSpPr>
          <p:spPr bwMode="auto">
            <a:xfrm>
              <a:off x="5334" y="1732"/>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a:t>
              </a:r>
            </a:p>
          </p:txBody>
        </p:sp>
      </p:grpSp>
      <p:grpSp>
        <p:nvGrpSpPr>
          <p:cNvPr id="18" name="Group 383"/>
          <p:cNvGrpSpPr>
            <a:grpSpLocks/>
          </p:cNvGrpSpPr>
          <p:nvPr/>
        </p:nvGrpSpPr>
        <p:grpSpPr bwMode="auto">
          <a:xfrm>
            <a:off x="5203825" y="2419350"/>
            <a:ext cx="3706813" cy="3306763"/>
            <a:chOff x="3278" y="1531"/>
            <a:chExt cx="2335" cy="2083"/>
          </a:xfrm>
        </p:grpSpPr>
        <p:sp>
          <p:nvSpPr>
            <p:cNvPr id="57361" name="Freeform 380"/>
            <p:cNvSpPr>
              <a:spLocks/>
            </p:cNvSpPr>
            <p:nvPr/>
          </p:nvSpPr>
          <p:spPr bwMode="auto">
            <a:xfrm>
              <a:off x="3278" y="1637"/>
              <a:ext cx="246" cy="1966"/>
            </a:xfrm>
            <a:custGeom>
              <a:avLst/>
              <a:gdLst>
                <a:gd name="T0" fmla="*/ 267 w 227"/>
                <a:gd name="T1" fmla="*/ 0 h 1815"/>
                <a:gd name="T2" fmla="*/ 0 w 227"/>
                <a:gd name="T3" fmla="*/ 0 h 1815"/>
                <a:gd name="T4" fmla="*/ 0 w 227"/>
                <a:gd name="T5" fmla="*/ 2130 h 1815"/>
                <a:gd name="T6" fmla="*/ 267 w 227"/>
                <a:gd name="T7" fmla="*/ 213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2" name="Freeform 381"/>
            <p:cNvSpPr>
              <a:spLocks/>
            </p:cNvSpPr>
            <p:nvPr/>
          </p:nvSpPr>
          <p:spPr bwMode="auto">
            <a:xfrm flipH="1">
              <a:off x="5198" y="1648"/>
              <a:ext cx="246" cy="1966"/>
            </a:xfrm>
            <a:custGeom>
              <a:avLst/>
              <a:gdLst>
                <a:gd name="T0" fmla="*/ 267 w 227"/>
                <a:gd name="T1" fmla="*/ 0 h 1815"/>
                <a:gd name="T2" fmla="*/ 0 w 227"/>
                <a:gd name="T3" fmla="*/ 0 h 1815"/>
                <a:gd name="T4" fmla="*/ 0 w 227"/>
                <a:gd name="T5" fmla="*/ 2130 h 1815"/>
                <a:gd name="T6" fmla="*/ 267 w 227"/>
                <a:gd name="T7" fmla="*/ 213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3" name="Rectangle 382"/>
            <p:cNvSpPr>
              <a:spLocks noChangeArrowheads="1"/>
            </p:cNvSpPr>
            <p:nvPr/>
          </p:nvSpPr>
          <p:spPr bwMode="auto">
            <a:xfrm>
              <a:off x="5422" y="1531"/>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0116"/>
                                        </p:tgtEl>
                                        <p:attrNameLst>
                                          <p:attrName>style.visibility</p:attrName>
                                        </p:attrNameLst>
                                      </p:cBhvr>
                                      <p:to>
                                        <p:strVal val="visible"/>
                                      </p:to>
                                    </p:set>
                                    <p:animEffect transition="in" filter="wipe(left)">
                                      <p:cBhvr>
                                        <p:cTn id="12" dur="1000"/>
                                        <p:tgtEl>
                                          <p:spTgt spid="801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0083"/>
                                        </p:tgtEl>
                                        <p:attrNameLst>
                                          <p:attrName>style.visibility</p:attrName>
                                        </p:attrNameLst>
                                      </p:cBhvr>
                                      <p:to>
                                        <p:strVal val="visible"/>
                                      </p:to>
                                    </p:set>
                                    <p:animEffect transition="in" filter="dissolve">
                                      <p:cBhvr>
                                        <p:cTn id="17" dur="500"/>
                                        <p:tgtEl>
                                          <p:spTgt spid="80083"/>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80117"/>
                                        </p:tgtEl>
                                        <p:attrNameLst>
                                          <p:attrName>style.visibility</p:attrName>
                                        </p:attrNameLst>
                                      </p:cBhvr>
                                      <p:to>
                                        <p:strVal val="visible"/>
                                      </p:to>
                                    </p:set>
                                    <p:animEffect transition="in" filter="wipe(left)">
                                      <p:cBhvr>
                                        <p:cTn id="26" dur="1000"/>
                                        <p:tgtEl>
                                          <p:spTgt spid="801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par>
                          <p:cTn id="32" fill="hold" nodeType="afterGroup">
                            <p:stCondLst>
                              <p:cond delay="500"/>
                            </p:stCondLst>
                            <p:childTnLst>
                              <p:par>
                                <p:cTn id="33" presetID="2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10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par>
                          <p:cTn id="46" fill="hold" nodeType="afterGroup">
                            <p:stCondLst>
                              <p:cond delay="500"/>
                            </p:stCondLst>
                            <p:childTnLst>
                              <p:par>
                                <p:cTn id="47" presetID="2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83" grpId="0"/>
      <p:bldP spid="80116" grpId="0"/>
      <p:bldP spid="8011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Rectangle 3"/>
          <p:cNvSpPr>
            <a:spLocks noGrp="1" noChangeArrowheads="1"/>
          </p:cNvSpPr>
          <p:nvPr>
            <p:ph type="title"/>
          </p:nvPr>
        </p:nvSpPr>
        <p:spPr>
          <a:xfrm>
            <a:off x="0" y="0"/>
            <a:ext cx="7885113" cy="549275"/>
          </a:xfrm>
          <a:noFill/>
        </p:spPr>
        <p:txBody>
          <a:bodyPr/>
          <a:lstStyle/>
          <a:p>
            <a:r>
              <a:rPr lang="en-GB" smtClean="0"/>
              <a:t>      Sodium chloride: part 3</a:t>
            </a:r>
          </a:p>
        </p:txBody>
      </p:sp>
      <p:sp>
        <p:nvSpPr>
          <p:cNvPr id="260100" name="Oval 4"/>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58372" name="Rectangle 5"/>
          <p:cNvSpPr>
            <a:spLocks noChangeArrowheads="1"/>
          </p:cNvSpPr>
          <p:nvPr/>
        </p:nvSpPr>
        <p:spPr bwMode="auto">
          <a:xfrm>
            <a:off x="568325" y="7016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The positive sodium ions and the negative chloride ions are strongly attracted to each other and form an ionic bond.</a:t>
            </a:r>
          </a:p>
        </p:txBody>
      </p:sp>
      <p:grpSp>
        <p:nvGrpSpPr>
          <p:cNvPr id="2" name="Group 172"/>
          <p:cNvGrpSpPr>
            <a:grpSpLocks/>
          </p:cNvGrpSpPr>
          <p:nvPr/>
        </p:nvGrpSpPr>
        <p:grpSpPr bwMode="auto">
          <a:xfrm>
            <a:off x="1714500" y="1958975"/>
            <a:ext cx="3049588" cy="2908300"/>
            <a:chOff x="501" y="1645"/>
            <a:chExt cx="1921" cy="1832"/>
          </a:xfrm>
        </p:grpSpPr>
        <p:grpSp>
          <p:nvGrpSpPr>
            <p:cNvPr id="58404" name="Group 120"/>
            <p:cNvGrpSpPr>
              <a:grpSpLocks/>
            </p:cNvGrpSpPr>
            <p:nvPr/>
          </p:nvGrpSpPr>
          <p:grpSpPr bwMode="auto">
            <a:xfrm>
              <a:off x="581" y="1858"/>
              <a:ext cx="1506" cy="1504"/>
              <a:chOff x="569" y="1815"/>
              <a:chExt cx="1506" cy="1504"/>
            </a:xfrm>
          </p:grpSpPr>
          <p:grpSp>
            <p:nvGrpSpPr>
              <p:cNvPr id="58409" name="Group 121"/>
              <p:cNvGrpSpPr>
                <a:grpSpLocks/>
              </p:cNvGrpSpPr>
              <p:nvPr/>
            </p:nvGrpSpPr>
            <p:grpSpPr bwMode="auto">
              <a:xfrm>
                <a:off x="569" y="1815"/>
                <a:ext cx="1506" cy="1504"/>
                <a:chOff x="743" y="2095"/>
                <a:chExt cx="1506" cy="1504"/>
              </a:xfrm>
            </p:grpSpPr>
            <p:sp>
              <p:nvSpPr>
                <p:cNvPr id="58411" name="Oval 122"/>
                <p:cNvSpPr>
                  <a:spLocks noChangeAspect="1" noChangeArrowheads="1"/>
                </p:cNvSpPr>
                <p:nvPr/>
              </p:nvSpPr>
              <p:spPr bwMode="auto">
                <a:xfrm>
                  <a:off x="1268" y="262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412" name="Oval 123"/>
                <p:cNvSpPr>
                  <a:spLocks noChangeAspect="1" noChangeArrowheads="1"/>
                </p:cNvSpPr>
                <p:nvPr/>
              </p:nvSpPr>
              <p:spPr bwMode="auto">
                <a:xfrm>
                  <a:off x="1047" y="241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8413" name="Oval 124"/>
                <p:cNvSpPr>
                  <a:spLocks noChangeAspect="1" noChangeArrowheads="1"/>
                </p:cNvSpPr>
                <p:nvPr/>
              </p:nvSpPr>
              <p:spPr bwMode="auto">
                <a:xfrm>
                  <a:off x="1419" y="319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414" name="Oval 125"/>
                <p:cNvSpPr>
                  <a:spLocks noChangeAspect="1" noChangeArrowheads="1"/>
                </p:cNvSpPr>
                <p:nvPr/>
              </p:nvSpPr>
              <p:spPr bwMode="auto">
                <a:xfrm>
                  <a:off x="1419" y="235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415" name="Group 126"/>
                <p:cNvGrpSpPr>
                  <a:grpSpLocks/>
                </p:cNvGrpSpPr>
                <p:nvPr/>
              </p:nvGrpSpPr>
              <p:grpSpPr bwMode="auto">
                <a:xfrm>
                  <a:off x="800" y="2095"/>
                  <a:ext cx="1389" cy="1447"/>
                  <a:chOff x="819" y="1631"/>
                  <a:chExt cx="1389" cy="1447"/>
                </a:xfrm>
              </p:grpSpPr>
              <p:sp>
                <p:nvSpPr>
                  <p:cNvPr id="58422" name="Oval 127"/>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8423" name="Oval 128"/>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424" name="Oval 129"/>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8416" name="Oval 130"/>
                <p:cNvSpPr>
                  <a:spLocks noChangeAspect="1" noChangeArrowheads="1"/>
                </p:cNvSpPr>
                <p:nvPr/>
              </p:nvSpPr>
              <p:spPr bwMode="auto">
                <a:xfrm rot="4680000">
                  <a:off x="2099" y="291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417" name="Oval 131"/>
                <p:cNvSpPr>
                  <a:spLocks noChangeAspect="1" noChangeArrowheads="1"/>
                </p:cNvSpPr>
                <p:nvPr/>
              </p:nvSpPr>
              <p:spPr bwMode="auto">
                <a:xfrm rot="4655613">
                  <a:off x="2100" y="262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418" name="Oval 132"/>
                <p:cNvSpPr>
                  <a:spLocks noChangeAspect="1" noChangeArrowheads="1"/>
                </p:cNvSpPr>
                <p:nvPr/>
              </p:nvSpPr>
              <p:spPr bwMode="auto">
                <a:xfrm rot="10080000">
                  <a:off x="1274" y="344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419" name="Oval 133"/>
                <p:cNvSpPr>
                  <a:spLocks noChangeAspect="1" noChangeArrowheads="1"/>
                </p:cNvSpPr>
                <p:nvPr/>
              </p:nvSpPr>
              <p:spPr bwMode="auto">
                <a:xfrm rot="10055613">
                  <a:off x="1570" y="345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420" name="Oval 134"/>
                <p:cNvSpPr>
                  <a:spLocks noChangeAspect="1" noChangeArrowheads="1"/>
                </p:cNvSpPr>
                <p:nvPr/>
              </p:nvSpPr>
              <p:spPr bwMode="auto">
                <a:xfrm rot="-6120000">
                  <a:off x="744" y="262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421" name="Oval 135"/>
                <p:cNvSpPr>
                  <a:spLocks noChangeAspect="1" noChangeArrowheads="1"/>
                </p:cNvSpPr>
                <p:nvPr/>
              </p:nvSpPr>
              <p:spPr bwMode="auto">
                <a:xfrm rot="-6144387">
                  <a:off x="743" y="292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8410" name="Text Box 136"/>
              <p:cNvSpPr txBox="1">
                <a:spLocks noChangeArrowheads="1"/>
              </p:cNvSpPr>
              <p:nvPr/>
            </p:nvSpPr>
            <p:spPr bwMode="auto">
              <a:xfrm>
                <a:off x="1133" y="2423"/>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Na</a:t>
                </a:r>
              </a:p>
            </p:txBody>
          </p:sp>
        </p:grpSp>
        <p:grpSp>
          <p:nvGrpSpPr>
            <p:cNvPr id="58405" name="Group 137"/>
            <p:cNvGrpSpPr>
              <a:grpSpLocks/>
            </p:cNvGrpSpPr>
            <p:nvPr/>
          </p:nvGrpSpPr>
          <p:grpSpPr bwMode="auto">
            <a:xfrm>
              <a:off x="501" y="1645"/>
              <a:ext cx="1921" cy="1832"/>
              <a:chOff x="3660" y="1732"/>
              <a:chExt cx="1921" cy="1832"/>
            </a:xfrm>
          </p:grpSpPr>
          <p:sp>
            <p:nvSpPr>
              <p:cNvPr id="58406" name="Freeform 138"/>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7" name="Freeform 139"/>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08" name="Rectangle 140"/>
              <p:cNvSpPr>
                <a:spLocks noChangeArrowheads="1"/>
              </p:cNvSpPr>
              <p:nvPr/>
            </p:nvSpPr>
            <p:spPr bwMode="auto">
              <a:xfrm>
                <a:off x="5334" y="1732"/>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a:t>
                </a:r>
              </a:p>
            </p:txBody>
          </p:sp>
        </p:grpSp>
      </p:grpSp>
      <p:grpSp>
        <p:nvGrpSpPr>
          <p:cNvPr id="7" name="Group 173"/>
          <p:cNvGrpSpPr>
            <a:grpSpLocks/>
          </p:cNvGrpSpPr>
          <p:nvPr/>
        </p:nvGrpSpPr>
        <p:grpSpPr bwMode="auto">
          <a:xfrm>
            <a:off x="4767263" y="1757363"/>
            <a:ext cx="3706812" cy="3311525"/>
            <a:chOff x="3278" y="1524"/>
            <a:chExt cx="2335" cy="2086"/>
          </a:xfrm>
        </p:grpSpPr>
        <p:grpSp>
          <p:nvGrpSpPr>
            <p:cNvPr id="58375" name="Group 143"/>
            <p:cNvGrpSpPr>
              <a:grpSpLocks/>
            </p:cNvGrpSpPr>
            <p:nvPr/>
          </p:nvGrpSpPr>
          <p:grpSpPr bwMode="auto">
            <a:xfrm>
              <a:off x="3349" y="1564"/>
              <a:ext cx="2044" cy="2046"/>
              <a:chOff x="3384" y="-2020"/>
              <a:chExt cx="2044" cy="2046"/>
            </a:xfrm>
          </p:grpSpPr>
          <p:sp>
            <p:nvSpPr>
              <p:cNvPr id="58380" name="Oval 144"/>
              <p:cNvSpPr>
                <a:spLocks noChangeAspect="1" noChangeArrowheads="1"/>
              </p:cNvSpPr>
              <p:nvPr/>
            </p:nvSpPr>
            <p:spPr bwMode="auto">
              <a:xfrm>
                <a:off x="3462" y="-1941"/>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nvGrpSpPr>
              <p:cNvPr id="58381" name="Group 145"/>
              <p:cNvGrpSpPr>
                <a:grpSpLocks/>
              </p:cNvGrpSpPr>
              <p:nvPr/>
            </p:nvGrpSpPr>
            <p:grpSpPr bwMode="auto">
              <a:xfrm>
                <a:off x="3384" y="-2020"/>
                <a:ext cx="2044" cy="2046"/>
                <a:chOff x="3384" y="-2020"/>
                <a:chExt cx="2044" cy="2046"/>
              </a:xfrm>
            </p:grpSpPr>
            <p:sp>
              <p:nvSpPr>
                <p:cNvPr id="58382" name="Oval 146"/>
                <p:cNvSpPr>
                  <a:spLocks noChangeAspect="1" noChangeArrowheads="1"/>
                </p:cNvSpPr>
                <p:nvPr/>
              </p:nvSpPr>
              <p:spPr bwMode="auto">
                <a:xfrm rot="-600000">
                  <a:off x="3393" y="-1205"/>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3" name="Oval 147"/>
                <p:cNvSpPr>
                  <a:spLocks noChangeAspect="1" noChangeArrowheads="1"/>
                </p:cNvSpPr>
                <p:nvPr/>
              </p:nvSpPr>
              <p:spPr bwMode="auto">
                <a:xfrm>
                  <a:off x="4179" y="-1221"/>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4" name="Oval 148"/>
                <p:cNvSpPr>
                  <a:spLocks noChangeAspect="1" noChangeArrowheads="1"/>
                </p:cNvSpPr>
                <p:nvPr/>
              </p:nvSpPr>
              <p:spPr bwMode="auto">
                <a:xfrm>
                  <a:off x="3958" y="-1427"/>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8385" name="AutoShape 149"/>
                <p:cNvSpPr>
                  <a:spLocks noChangeAspect="1" noChangeArrowheads="1"/>
                </p:cNvSpPr>
                <p:nvPr/>
              </p:nvSpPr>
              <p:spPr bwMode="auto">
                <a:xfrm rot="2700000">
                  <a:off x="4162" y="-202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86" name="AutoShape 150"/>
                <p:cNvSpPr>
                  <a:spLocks noChangeAspect="1" noChangeArrowheads="1"/>
                </p:cNvSpPr>
                <p:nvPr/>
              </p:nvSpPr>
              <p:spPr bwMode="auto">
                <a:xfrm rot="2700000">
                  <a:off x="4459" y="-202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87" name="Oval 151"/>
                <p:cNvSpPr>
                  <a:spLocks noChangeAspect="1" noChangeArrowheads="1"/>
                </p:cNvSpPr>
                <p:nvPr/>
              </p:nvSpPr>
              <p:spPr bwMode="auto">
                <a:xfrm>
                  <a:off x="3711" y="-1692"/>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58388" name="AutoShape 152"/>
                <p:cNvSpPr>
                  <a:spLocks noChangeAspect="1" noChangeArrowheads="1"/>
                </p:cNvSpPr>
                <p:nvPr/>
              </p:nvSpPr>
              <p:spPr bwMode="auto">
                <a:xfrm rot="2700000">
                  <a:off x="4162" y="-176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89" name="AutoShape 153"/>
                <p:cNvSpPr>
                  <a:spLocks noChangeAspect="1" noChangeArrowheads="1"/>
                </p:cNvSpPr>
                <p:nvPr/>
              </p:nvSpPr>
              <p:spPr bwMode="auto">
                <a:xfrm rot="2700000">
                  <a:off x="4458" y="-176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0" name="AutoShape 154"/>
                <p:cNvSpPr>
                  <a:spLocks noChangeAspect="1" noChangeArrowheads="1"/>
                </p:cNvSpPr>
                <p:nvPr/>
              </p:nvSpPr>
              <p:spPr bwMode="auto">
                <a:xfrm rot="2700000">
                  <a:off x="4311" y="-152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1" name="AutoShape 155"/>
                <p:cNvSpPr>
                  <a:spLocks noChangeAspect="1" noChangeArrowheads="1"/>
                </p:cNvSpPr>
                <p:nvPr/>
              </p:nvSpPr>
              <p:spPr bwMode="auto">
                <a:xfrm rot="2700000">
                  <a:off x="4311" y="-66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2" name="AutoShape 156"/>
                <p:cNvSpPr>
                  <a:spLocks noChangeAspect="1" noChangeArrowheads="1"/>
                </p:cNvSpPr>
                <p:nvPr/>
              </p:nvSpPr>
              <p:spPr bwMode="auto">
                <a:xfrm rot="8100000">
                  <a:off x="4985" y="-124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3" name="AutoShape 157"/>
                <p:cNvSpPr>
                  <a:spLocks noChangeAspect="1" noChangeArrowheads="1"/>
                </p:cNvSpPr>
                <p:nvPr/>
              </p:nvSpPr>
              <p:spPr bwMode="auto">
                <a:xfrm rot="8100000">
                  <a:off x="4985" y="-94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4" name="AutoShape 158"/>
                <p:cNvSpPr>
                  <a:spLocks noChangeAspect="1" noChangeArrowheads="1"/>
                </p:cNvSpPr>
                <p:nvPr/>
              </p:nvSpPr>
              <p:spPr bwMode="auto">
                <a:xfrm rot="-8100000">
                  <a:off x="4461" y="-41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5" name="AutoShape 159"/>
                <p:cNvSpPr>
                  <a:spLocks noChangeAspect="1" noChangeArrowheads="1"/>
                </p:cNvSpPr>
                <p:nvPr/>
              </p:nvSpPr>
              <p:spPr bwMode="auto">
                <a:xfrm rot="-8100000">
                  <a:off x="4165" y="-41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6" name="AutoShape 160"/>
                <p:cNvSpPr>
                  <a:spLocks noChangeAspect="1" noChangeArrowheads="1"/>
                </p:cNvSpPr>
                <p:nvPr/>
              </p:nvSpPr>
              <p:spPr bwMode="auto">
                <a:xfrm rot="-2700000">
                  <a:off x="3639" y="-94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7" name="AutoShape 161"/>
                <p:cNvSpPr>
                  <a:spLocks noChangeAspect="1" noChangeArrowheads="1"/>
                </p:cNvSpPr>
                <p:nvPr/>
              </p:nvSpPr>
              <p:spPr bwMode="auto">
                <a:xfrm rot="-2700000">
                  <a:off x="3639" y="-123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8" name="AutoShape 162"/>
                <p:cNvSpPr>
                  <a:spLocks noChangeAspect="1" noChangeArrowheads="1"/>
                </p:cNvSpPr>
                <p:nvPr/>
              </p:nvSpPr>
              <p:spPr bwMode="auto">
                <a:xfrm rot="8100000">
                  <a:off x="5240" y="-12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399" name="AutoShape 163"/>
                <p:cNvSpPr>
                  <a:spLocks noChangeAspect="1" noChangeArrowheads="1"/>
                </p:cNvSpPr>
                <p:nvPr/>
              </p:nvSpPr>
              <p:spPr bwMode="auto">
                <a:xfrm rot="8100000">
                  <a:off x="5240" y="-94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400" name="AutoShape 164"/>
                <p:cNvSpPr>
                  <a:spLocks noChangeAspect="1" noChangeArrowheads="1"/>
                </p:cNvSpPr>
                <p:nvPr/>
              </p:nvSpPr>
              <p:spPr bwMode="auto">
                <a:xfrm rot="-8100000">
                  <a:off x="4461" y="-16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401" name="AutoShape 165"/>
                <p:cNvSpPr>
                  <a:spLocks noChangeAspect="1" noChangeArrowheads="1"/>
                </p:cNvSpPr>
                <p:nvPr/>
              </p:nvSpPr>
              <p:spPr bwMode="auto">
                <a:xfrm rot="-8100000">
                  <a:off x="4164" y="-16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402" name="AutoShape 166"/>
                <p:cNvSpPr>
                  <a:spLocks noChangeAspect="1" noChangeArrowheads="1"/>
                </p:cNvSpPr>
                <p:nvPr/>
              </p:nvSpPr>
              <p:spPr bwMode="auto">
                <a:xfrm rot="-2700000">
                  <a:off x="3384" y="-94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58403" name="Text Box 167"/>
                <p:cNvSpPr txBox="1">
                  <a:spLocks noChangeArrowheads="1"/>
                </p:cNvSpPr>
                <p:nvPr/>
              </p:nvSpPr>
              <p:spPr bwMode="auto">
                <a:xfrm>
                  <a:off x="4217" y="-1141"/>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Cl</a:t>
                  </a:r>
                </a:p>
              </p:txBody>
            </p:sp>
          </p:grpSp>
        </p:grpSp>
        <p:grpSp>
          <p:nvGrpSpPr>
            <p:cNvPr id="58376" name="Group 168"/>
            <p:cNvGrpSpPr>
              <a:grpSpLocks/>
            </p:cNvGrpSpPr>
            <p:nvPr/>
          </p:nvGrpSpPr>
          <p:grpSpPr bwMode="auto">
            <a:xfrm>
              <a:off x="3278" y="1524"/>
              <a:ext cx="2335" cy="2083"/>
              <a:chOff x="3278" y="1531"/>
              <a:chExt cx="2335" cy="2083"/>
            </a:xfrm>
          </p:grpSpPr>
          <p:sp>
            <p:nvSpPr>
              <p:cNvPr id="58377" name="Freeform 169"/>
              <p:cNvSpPr>
                <a:spLocks/>
              </p:cNvSpPr>
              <p:nvPr/>
            </p:nvSpPr>
            <p:spPr bwMode="auto">
              <a:xfrm>
                <a:off x="3278" y="1637"/>
                <a:ext cx="246" cy="1966"/>
              </a:xfrm>
              <a:custGeom>
                <a:avLst/>
                <a:gdLst>
                  <a:gd name="T0" fmla="*/ 267 w 227"/>
                  <a:gd name="T1" fmla="*/ 0 h 1815"/>
                  <a:gd name="T2" fmla="*/ 0 w 227"/>
                  <a:gd name="T3" fmla="*/ 0 h 1815"/>
                  <a:gd name="T4" fmla="*/ 0 w 227"/>
                  <a:gd name="T5" fmla="*/ 2130 h 1815"/>
                  <a:gd name="T6" fmla="*/ 267 w 227"/>
                  <a:gd name="T7" fmla="*/ 213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8" name="Freeform 170"/>
              <p:cNvSpPr>
                <a:spLocks/>
              </p:cNvSpPr>
              <p:nvPr/>
            </p:nvSpPr>
            <p:spPr bwMode="auto">
              <a:xfrm flipH="1">
                <a:off x="5198" y="1648"/>
                <a:ext cx="246" cy="1966"/>
              </a:xfrm>
              <a:custGeom>
                <a:avLst/>
                <a:gdLst>
                  <a:gd name="T0" fmla="*/ 267 w 227"/>
                  <a:gd name="T1" fmla="*/ 0 h 1815"/>
                  <a:gd name="T2" fmla="*/ 0 w 227"/>
                  <a:gd name="T3" fmla="*/ 0 h 1815"/>
                  <a:gd name="T4" fmla="*/ 0 w 227"/>
                  <a:gd name="T5" fmla="*/ 2130 h 1815"/>
                  <a:gd name="T6" fmla="*/ 267 w 227"/>
                  <a:gd name="T7" fmla="*/ 213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9" name="Rectangle 171"/>
              <p:cNvSpPr>
                <a:spLocks noChangeArrowheads="1"/>
              </p:cNvSpPr>
              <p:nvPr/>
            </p:nvSpPr>
            <p:spPr bwMode="auto">
              <a:xfrm>
                <a:off x="5422" y="1531"/>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0"/>
          <p:cNvSpPr>
            <a:spLocks noGrp="1" noChangeArrowheads="1"/>
          </p:cNvSpPr>
          <p:nvPr>
            <p:ph type="title"/>
          </p:nvPr>
        </p:nvSpPr>
        <p:spPr/>
        <p:txBody>
          <a:bodyPr/>
          <a:lstStyle/>
          <a:p>
            <a:r>
              <a:rPr lang="en-GB" smtClean="0"/>
              <a:t>      Compounds</a:t>
            </a:r>
          </a:p>
        </p:txBody>
      </p:sp>
      <p:sp>
        <p:nvSpPr>
          <p:cNvPr id="36867" name="Rectangle 21"/>
          <p:cNvSpPr>
            <a:spLocks noChangeArrowheads="1"/>
          </p:cNvSpPr>
          <p:nvPr/>
        </p:nvSpPr>
        <p:spPr bwMode="auto">
          <a:xfrm>
            <a:off x="568325" y="70167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pPr>
            <a:r>
              <a:rPr lang="en-GB" b="1"/>
              <a:t>Compounds</a:t>
            </a:r>
            <a:r>
              <a:rPr lang="en-GB"/>
              <a:t> are formed when different elements chemically react with each other. In these reactions different types of atom become chemically bonded. </a:t>
            </a:r>
          </a:p>
        </p:txBody>
      </p:sp>
      <p:sp>
        <p:nvSpPr>
          <p:cNvPr id="66582" name="Oval 22"/>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6583" name="Rectangle 23"/>
          <p:cNvSpPr>
            <a:spLocks noChangeArrowheads="1"/>
          </p:cNvSpPr>
          <p:nvPr/>
        </p:nvSpPr>
        <p:spPr bwMode="auto">
          <a:xfrm>
            <a:off x="568325" y="2530475"/>
            <a:ext cx="54435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GB"/>
              <a:t>Some compounds, like water, have </a:t>
            </a:r>
            <a:r>
              <a:rPr lang="en-GB" b="1"/>
              <a:t>small, simple structures</a:t>
            </a:r>
            <a:r>
              <a:rPr lang="en-GB"/>
              <a:t> with just a few atoms bonded together.</a:t>
            </a:r>
          </a:p>
        </p:txBody>
      </p:sp>
      <p:grpSp>
        <p:nvGrpSpPr>
          <p:cNvPr id="2" name="Group 32"/>
          <p:cNvGrpSpPr>
            <a:grpSpLocks/>
          </p:cNvGrpSpPr>
          <p:nvPr/>
        </p:nvGrpSpPr>
        <p:grpSpPr bwMode="auto">
          <a:xfrm>
            <a:off x="6811963" y="2279650"/>
            <a:ext cx="1504950" cy="1619250"/>
            <a:chOff x="4291" y="1207"/>
            <a:chExt cx="948" cy="1020"/>
          </a:xfrm>
        </p:grpSpPr>
        <p:pic>
          <p:nvPicPr>
            <p:cNvPr id="36873" name="Picture 25" descr="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 y="1207"/>
              <a:ext cx="948"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26"/>
            <p:cNvSpPr txBox="1">
              <a:spLocks noChangeArrowheads="1"/>
            </p:cNvSpPr>
            <p:nvPr/>
          </p:nvSpPr>
          <p:spPr bwMode="auto">
            <a:xfrm>
              <a:off x="4513" y="1697"/>
              <a:ext cx="2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2800" b="1"/>
                <a:t>O</a:t>
              </a:r>
            </a:p>
          </p:txBody>
        </p:sp>
        <p:sp>
          <p:nvSpPr>
            <p:cNvPr id="36875" name="Text Box 27"/>
            <p:cNvSpPr txBox="1">
              <a:spLocks noChangeArrowheads="1"/>
            </p:cNvSpPr>
            <p:nvPr/>
          </p:nvSpPr>
          <p:spPr bwMode="auto">
            <a:xfrm>
              <a:off x="4510" y="1253"/>
              <a:ext cx="2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2800" b="1"/>
                <a:t>H</a:t>
              </a:r>
            </a:p>
          </p:txBody>
        </p:sp>
        <p:sp>
          <p:nvSpPr>
            <p:cNvPr id="36876" name="Text Box 28"/>
            <p:cNvSpPr txBox="1">
              <a:spLocks noChangeArrowheads="1"/>
            </p:cNvSpPr>
            <p:nvPr/>
          </p:nvSpPr>
          <p:spPr bwMode="auto">
            <a:xfrm>
              <a:off x="4895" y="1785"/>
              <a:ext cx="2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2800" b="1"/>
                <a:t>H</a:t>
              </a:r>
            </a:p>
          </p:txBody>
        </p:sp>
      </p:grpSp>
      <p:pic>
        <p:nvPicPr>
          <p:cNvPr id="66590" name="Picture 30" descr="chromo_to_he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92600"/>
            <a:ext cx="2517775"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3" name="Rectangle 33"/>
          <p:cNvSpPr>
            <a:spLocks noChangeArrowheads="1"/>
          </p:cNvSpPr>
          <p:nvPr/>
        </p:nvSpPr>
        <p:spPr bwMode="auto">
          <a:xfrm>
            <a:off x="568325" y="4437063"/>
            <a:ext cx="50117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20000"/>
              </a:spcBef>
            </a:pPr>
            <a:r>
              <a:rPr lang="en-GB"/>
              <a:t>Others compounds, like DNA, have </a:t>
            </a:r>
            <a:r>
              <a:rPr lang="en-GB" b="1"/>
              <a:t>large, complex structures</a:t>
            </a:r>
            <a:r>
              <a:rPr lang="en-GB"/>
              <a:t> containing thousands or even millions of bonded atoms.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83"/>
                                        </p:tgtEl>
                                        <p:attrNameLst>
                                          <p:attrName>style.visibility</p:attrName>
                                        </p:attrNameLst>
                                      </p:cBhvr>
                                      <p:to>
                                        <p:strVal val="visible"/>
                                      </p:to>
                                    </p:set>
                                    <p:animEffect transition="in" filter="dissolve">
                                      <p:cBhvr>
                                        <p:cTn id="7" dur="500"/>
                                        <p:tgtEl>
                                          <p:spTgt spid="66583"/>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93"/>
                                        </p:tgtEl>
                                        <p:attrNameLst>
                                          <p:attrName>style.visibility</p:attrName>
                                        </p:attrNameLst>
                                      </p:cBhvr>
                                      <p:to>
                                        <p:strVal val="visible"/>
                                      </p:to>
                                    </p:set>
                                    <p:animEffect transition="in" filter="dissolve">
                                      <p:cBhvr>
                                        <p:cTn id="17" dur="500"/>
                                        <p:tgtEl>
                                          <p:spTgt spid="66593"/>
                                        </p:tgtEl>
                                      </p:cBhvr>
                                    </p:animEffect>
                                  </p:child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66590"/>
                                        </p:tgtEl>
                                        <p:attrNameLst>
                                          <p:attrName>style.visibility</p:attrName>
                                        </p:attrNameLst>
                                      </p:cBhvr>
                                      <p:to>
                                        <p:strVal val="visible"/>
                                      </p:to>
                                    </p:set>
                                    <p:anim calcmode="lin" valueType="num">
                                      <p:cBhvr>
                                        <p:cTn id="21" dur="500" fill="hold"/>
                                        <p:tgtEl>
                                          <p:spTgt spid="66590"/>
                                        </p:tgtEl>
                                        <p:attrNameLst>
                                          <p:attrName>ppt_w</p:attrName>
                                        </p:attrNameLst>
                                      </p:cBhvr>
                                      <p:tavLst>
                                        <p:tav tm="0">
                                          <p:val>
                                            <p:fltVal val="0"/>
                                          </p:val>
                                        </p:tav>
                                        <p:tav tm="100000">
                                          <p:val>
                                            <p:strVal val="#ppt_w"/>
                                          </p:val>
                                        </p:tav>
                                      </p:tavLst>
                                    </p:anim>
                                    <p:anim calcmode="lin" valueType="num">
                                      <p:cBhvr>
                                        <p:cTn id="22" dur="500" fill="hold"/>
                                        <p:tgtEl>
                                          <p:spTgt spid="665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3" grpId="0"/>
      <p:bldP spid="6659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7885113" cy="549275"/>
          </a:xfrm>
        </p:spPr>
        <p:txBody>
          <a:bodyPr/>
          <a:lstStyle/>
          <a:p>
            <a:r>
              <a:rPr lang="en-GB" smtClean="0"/>
              <a:t>      Magnesium oxide: part 1</a:t>
            </a:r>
          </a:p>
        </p:txBody>
      </p:sp>
      <p:sp>
        <p:nvSpPr>
          <p:cNvPr id="262147" name="Oval 3"/>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59396" name="Rectangle 4"/>
          <p:cNvSpPr>
            <a:spLocks noChangeArrowheads="1"/>
          </p:cNvSpPr>
          <p:nvPr/>
        </p:nvSpPr>
        <p:spPr bwMode="auto">
          <a:xfrm>
            <a:off x="568325" y="701675"/>
            <a:ext cx="7983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More than one electron can be transferred during ionic bonding.</a:t>
            </a:r>
          </a:p>
        </p:txBody>
      </p:sp>
      <p:sp>
        <p:nvSpPr>
          <p:cNvPr id="262149" name="Rectangle 5"/>
          <p:cNvSpPr>
            <a:spLocks noChangeArrowheads="1"/>
          </p:cNvSpPr>
          <p:nvPr/>
        </p:nvSpPr>
        <p:spPr bwMode="auto">
          <a:xfrm>
            <a:off x="568325" y="4614863"/>
            <a:ext cx="8326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During this reaction, two electrons are transferred from each magnesium atom to each oxygen atom.</a:t>
            </a:r>
          </a:p>
        </p:txBody>
      </p:sp>
      <p:grpSp>
        <p:nvGrpSpPr>
          <p:cNvPr id="2" name="Group 27"/>
          <p:cNvGrpSpPr>
            <a:grpSpLocks/>
          </p:cNvGrpSpPr>
          <p:nvPr/>
        </p:nvGrpSpPr>
        <p:grpSpPr bwMode="auto">
          <a:xfrm>
            <a:off x="241300" y="3019425"/>
            <a:ext cx="8667750" cy="1258888"/>
            <a:chOff x="152" y="1488"/>
            <a:chExt cx="5460" cy="793"/>
          </a:xfrm>
        </p:grpSpPr>
        <p:sp>
          <p:nvSpPr>
            <p:cNvPr id="59400" name="AutoShape 22"/>
            <p:cNvSpPr>
              <a:spLocks noChangeArrowheads="1"/>
            </p:cNvSpPr>
            <p:nvPr/>
          </p:nvSpPr>
          <p:spPr bwMode="auto">
            <a:xfrm>
              <a:off x="152" y="1488"/>
              <a:ext cx="1445" cy="79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2800" b="1">
                  <a:solidFill>
                    <a:srgbClr val="010067"/>
                  </a:solidFill>
                </a:rPr>
                <a:t>magnesium</a:t>
              </a:r>
            </a:p>
            <a:p>
              <a:pPr algn="ctr"/>
              <a:r>
                <a:rPr lang="en-GB" sz="2800" b="1">
                  <a:solidFill>
                    <a:srgbClr val="010067"/>
                  </a:solidFill>
                </a:rPr>
                <a:t>Mg</a:t>
              </a:r>
            </a:p>
          </p:txBody>
        </p:sp>
        <p:sp>
          <p:nvSpPr>
            <p:cNvPr id="59401" name="AutoShape 23"/>
            <p:cNvSpPr>
              <a:spLocks noChangeArrowheads="1"/>
            </p:cNvSpPr>
            <p:nvPr/>
          </p:nvSpPr>
          <p:spPr bwMode="auto">
            <a:xfrm>
              <a:off x="1973" y="1488"/>
              <a:ext cx="1051" cy="79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2800" b="1">
                  <a:solidFill>
                    <a:srgbClr val="010067"/>
                  </a:solidFill>
                </a:rPr>
                <a:t>oxygen</a:t>
              </a:r>
            </a:p>
            <a:p>
              <a:pPr algn="ctr"/>
              <a:r>
                <a:rPr lang="en-GB" sz="2800" b="1">
                  <a:solidFill>
                    <a:srgbClr val="010067"/>
                  </a:solidFill>
                </a:rPr>
                <a:t>O</a:t>
              </a:r>
            </a:p>
          </p:txBody>
        </p:sp>
        <p:sp>
          <p:nvSpPr>
            <p:cNvPr id="59402" name="AutoShape 24"/>
            <p:cNvSpPr>
              <a:spLocks noChangeArrowheads="1"/>
            </p:cNvSpPr>
            <p:nvPr/>
          </p:nvSpPr>
          <p:spPr bwMode="auto">
            <a:xfrm>
              <a:off x="3585" y="1488"/>
              <a:ext cx="2027" cy="793"/>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sz="2800" b="1">
                  <a:solidFill>
                    <a:srgbClr val="010067"/>
                  </a:solidFill>
                </a:rPr>
                <a:t>magnesium oxide</a:t>
              </a:r>
            </a:p>
            <a:p>
              <a:pPr algn="ctr"/>
              <a:r>
                <a:rPr lang="en-GB" sz="2800" b="1">
                  <a:solidFill>
                    <a:srgbClr val="010067"/>
                  </a:solidFill>
                </a:rPr>
                <a:t>MgO</a:t>
              </a:r>
            </a:p>
          </p:txBody>
        </p:sp>
        <p:sp>
          <p:nvSpPr>
            <p:cNvPr id="59403" name="AutoShape 25"/>
            <p:cNvSpPr>
              <a:spLocks noChangeArrowheads="1"/>
            </p:cNvSpPr>
            <p:nvPr/>
          </p:nvSpPr>
          <p:spPr bwMode="auto">
            <a:xfrm>
              <a:off x="3076" y="1794"/>
              <a:ext cx="457" cy="181"/>
            </a:xfrm>
            <a:prstGeom prst="rightArrow">
              <a:avLst>
                <a:gd name="adj1" fmla="val 50000"/>
                <a:gd name="adj2" fmla="val 63122"/>
              </a:avLst>
            </a:prstGeom>
            <a:solidFill>
              <a:srgbClr val="010067"/>
            </a:solidFill>
            <a:ln w="9525">
              <a:solidFill>
                <a:srgbClr val="010067"/>
              </a:solidFill>
              <a:miter lim="800000"/>
              <a:headEnd/>
              <a:tailEnd/>
            </a:ln>
          </p:spPr>
          <p:txBody>
            <a:bodyPr wrap="none" anchor="ctr"/>
            <a:lstStyle/>
            <a:p>
              <a:endParaRPr lang="en-US"/>
            </a:p>
          </p:txBody>
        </p:sp>
        <p:sp>
          <p:nvSpPr>
            <p:cNvPr id="59404" name="Text Box 26"/>
            <p:cNvSpPr txBox="1">
              <a:spLocks noChangeArrowheads="1"/>
            </p:cNvSpPr>
            <p:nvPr/>
          </p:nvSpPr>
          <p:spPr bwMode="auto">
            <a:xfrm>
              <a:off x="1649" y="1682"/>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3600" b="1">
                  <a:solidFill>
                    <a:srgbClr val="010067"/>
                  </a:solidFill>
                </a:rPr>
                <a:t>+</a:t>
              </a:r>
            </a:p>
          </p:txBody>
        </p:sp>
      </p:grpSp>
      <p:sp>
        <p:nvSpPr>
          <p:cNvPr id="262172" name="Rectangle 28"/>
          <p:cNvSpPr>
            <a:spLocks noChangeArrowheads="1"/>
          </p:cNvSpPr>
          <p:nvPr/>
        </p:nvSpPr>
        <p:spPr bwMode="auto">
          <a:xfrm>
            <a:off x="568325" y="1860550"/>
            <a:ext cx="8375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Magnesium oxide is another ionic compound, formed by the reaction between magnesium and oxygen.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2172"/>
                                        </p:tgtEl>
                                        <p:attrNameLst>
                                          <p:attrName>style.visibility</p:attrName>
                                        </p:attrNameLst>
                                      </p:cBhvr>
                                      <p:to>
                                        <p:strVal val="visible"/>
                                      </p:to>
                                    </p:set>
                                    <p:animEffect transition="in" filter="dissolve">
                                      <p:cBhvr>
                                        <p:cTn id="7" dur="500"/>
                                        <p:tgtEl>
                                          <p:spTgt spid="262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2149"/>
                                        </p:tgtEl>
                                        <p:attrNameLst>
                                          <p:attrName>style.visibility</p:attrName>
                                        </p:attrNameLst>
                                      </p:cBhvr>
                                      <p:to>
                                        <p:strVal val="visible"/>
                                      </p:to>
                                    </p:set>
                                    <p:animEffect transition="in" filter="dissolve">
                                      <p:cBhvr>
                                        <p:cTn id="17" dur="500"/>
                                        <p:tgtEl>
                                          <p:spTgt spid="26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p:bldP spid="26217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46"/>
          <p:cNvGrpSpPr>
            <a:grpSpLocks/>
          </p:cNvGrpSpPr>
          <p:nvPr/>
        </p:nvGrpSpPr>
        <p:grpSpPr bwMode="auto">
          <a:xfrm>
            <a:off x="5667375" y="2889250"/>
            <a:ext cx="2435225" cy="2435225"/>
            <a:chOff x="3570" y="1820"/>
            <a:chExt cx="1534" cy="1534"/>
          </a:xfrm>
        </p:grpSpPr>
        <p:grpSp>
          <p:nvGrpSpPr>
            <p:cNvPr id="60494" name="Group 118"/>
            <p:cNvGrpSpPr>
              <a:grpSpLocks/>
            </p:cNvGrpSpPr>
            <p:nvPr/>
          </p:nvGrpSpPr>
          <p:grpSpPr bwMode="auto">
            <a:xfrm>
              <a:off x="3570" y="1820"/>
              <a:ext cx="1534" cy="1534"/>
              <a:chOff x="3570" y="1820"/>
              <a:chExt cx="1534" cy="1534"/>
            </a:xfrm>
          </p:grpSpPr>
          <p:sp>
            <p:nvSpPr>
              <p:cNvPr id="60496" name="Oval 83"/>
              <p:cNvSpPr>
                <a:spLocks noChangeAspect="1" noChangeArrowheads="1"/>
              </p:cNvSpPr>
              <p:nvPr/>
            </p:nvSpPr>
            <p:spPr bwMode="auto">
              <a:xfrm>
                <a:off x="4110" y="2363"/>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97" name="Oval 84"/>
              <p:cNvSpPr>
                <a:spLocks noChangeAspect="1" noChangeArrowheads="1"/>
              </p:cNvSpPr>
              <p:nvPr/>
            </p:nvSpPr>
            <p:spPr bwMode="auto">
              <a:xfrm>
                <a:off x="3889" y="2157"/>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0498" name="Oval 88"/>
              <p:cNvSpPr>
                <a:spLocks noChangeAspect="1" noChangeArrowheads="1"/>
              </p:cNvSpPr>
              <p:nvPr/>
            </p:nvSpPr>
            <p:spPr bwMode="auto">
              <a:xfrm>
                <a:off x="3642" y="1892"/>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0499" name="AutoShape 89"/>
              <p:cNvSpPr>
                <a:spLocks noChangeAspect="1" noChangeArrowheads="1"/>
              </p:cNvSpPr>
              <p:nvPr/>
            </p:nvSpPr>
            <p:spPr bwMode="auto">
              <a:xfrm rot="2700000">
                <a:off x="4093" y="182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500" name="AutoShape 90"/>
              <p:cNvSpPr>
                <a:spLocks noChangeAspect="1" noChangeArrowheads="1"/>
              </p:cNvSpPr>
              <p:nvPr/>
            </p:nvSpPr>
            <p:spPr bwMode="auto">
              <a:xfrm rot="2700000">
                <a:off x="4389" y="182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501" name="AutoShape 91"/>
              <p:cNvSpPr>
                <a:spLocks noChangeAspect="1" noChangeArrowheads="1"/>
              </p:cNvSpPr>
              <p:nvPr/>
            </p:nvSpPr>
            <p:spPr bwMode="auto">
              <a:xfrm rot="2700000">
                <a:off x="4242" y="206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502" name="AutoShape 92"/>
              <p:cNvSpPr>
                <a:spLocks noChangeAspect="1" noChangeArrowheads="1"/>
              </p:cNvSpPr>
              <p:nvPr/>
            </p:nvSpPr>
            <p:spPr bwMode="auto">
              <a:xfrm rot="2700000">
                <a:off x="4242" y="291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503" name="AutoShape 93"/>
              <p:cNvSpPr>
                <a:spLocks noChangeAspect="1" noChangeArrowheads="1"/>
              </p:cNvSpPr>
              <p:nvPr/>
            </p:nvSpPr>
            <p:spPr bwMode="auto">
              <a:xfrm rot="8100000">
                <a:off x="4916" y="234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504" name="AutoShape 94"/>
              <p:cNvSpPr>
                <a:spLocks noChangeAspect="1" noChangeArrowheads="1"/>
              </p:cNvSpPr>
              <p:nvPr/>
            </p:nvSpPr>
            <p:spPr bwMode="auto">
              <a:xfrm rot="8100000">
                <a:off x="4916" y="2639"/>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505" name="AutoShape 95"/>
              <p:cNvSpPr>
                <a:spLocks noChangeAspect="1" noChangeArrowheads="1"/>
              </p:cNvSpPr>
              <p:nvPr/>
            </p:nvSpPr>
            <p:spPr bwMode="auto">
              <a:xfrm rot="-8100000">
                <a:off x="4392" y="316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506" name="AutoShape 97"/>
              <p:cNvSpPr>
                <a:spLocks noChangeAspect="1" noChangeArrowheads="1"/>
              </p:cNvSpPr>
              <p:nvPr/>
            </p:nvSpPr>
            <p:spPr bwMode="auto">
              <a:xfrm rot="-2700000">
                <a:off x="3570" y="264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0495" name="Text Box 46"/>
            <p:cNvSpPr txBox="1">
              <a:spLocks noChangeArrowheads="1"/>
            </p:cNvSpPr>
            <p:nvPr/>
          </p:nvSpPr>
          <p:spPr bwMode="auto">
            <a:xfrm>
              <a:off x="4148" y="2443"/>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O</a:t>
              </a:r>
            </a:p>
          </p:txBody>
        </p:sp>
      </p:grpSp>
      <p:sp>
        <p:nvSpPr>
          <p:cNvPr id="60419" name="Rectangle 3"/>
          <p:cNvSpPr>
            <a:spLocks noGrp="1" noChangeArrowheads="1"/>
          </p:cNvSpPr>
          <p:nvPr>
            <p:ph type="title"/>
          </p:nvPr>
        </p:nvSpPr>
        <p:spPr>
          <a:xfrm>
            <a:off x="0" y="0"/>
            <a:ext cx="7885113" cy="549275"/>
          </a:xfrm>
          <a:noFill/>
        </p:spPr>
        <p:txBody>
          <a:bodyPr/>
          <a:lstStyle/>
          <a:p>
            <a:r>
              <a:rPr lang="en-GB" smtClean="0"/>
              <a:t>      Magnesium oxide: part 2</a:t>
            </a:r>
          </a:p>
        </p:txBody>
      </p:sp>
      <p:sp>
        <p:nvSpPr>
          <p:cNvPr id="264196" name="Oval 4"/>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0421" name="Rectangle 5"/>
          <p:cNvSpPr>
            <a:spLocks noChangeArrowheads="1"/>
          </p:cNvSpPr>
          <p:nvPr/>
        </p:nvSpPr>
        <p:spPr bwMode="auto">
          <a:xfrm>
            <a:off x="568325" y="701675"/>
            <a:ext cx="4049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Magnesium has 2 electrons in its outer shell. If it loses these, it will have no partially-filled shells.</a:t>
            </a:r>
          </a:p>
        </p:txBody>
      </p:sp>
      <p:sp>
        <p:nvSpPr>
          <p:cNvPr id="264214" name="Rectangle 22"/>
          <p:cNvSpPr>
            <a:spLocks noChangeArrowheads="1"/>
          </p:cNvSpPr>
          <p:nvPr/>
        </p:nvSpPr>
        <p:spPr bwMode="auto">
          <a:xfrm>
            <a:off x="4594225" y="701675"/>
            <a:ext cx="4371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Oxygen has 6 electrons in its outer shell. If it gains two electrons, it will completely fill its outer shell.</a:t>
            </a:r>
          </a:p>
        </p:txBody>
      </p:sp>
      <p:sp>
        <p:nvSpPr>
          <p:cNvPr id="264249" name="Text Box 57"/>
          <p:cNvSpPr txBox="1">
            <a:spLocks noChangeArrowheads="1"/>
          </p:cNvSpPr>
          <p:nvPr/>
        </p:nvSpPr>
        <p:spPr bwMode="auto">
          <a:xfrm>
            <a:off x="881063" y="5915025"/>
            <a:ext cx="9667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2.8.2</a:t>
            </a:r>
          </a:p>
        </p:txBody>
      </p:sp>
      <p:sp>
        <p:nvSpPr>
          <p:cNvPr id="264250" name="Text Box 58"/>
          <p:cNvSpPr txBox="1">
            <a:spLocks noChangeArrowheads="1"/>
          </p:cNvSpPr>
          <p:nvPr/>
        </p:nvSpPr>
        <p:spPr bwMode="auto">
          <a:xfrm>
            <a:off x="5788025" y="5915025"/>
            <a:ext cx="876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2.6</a:t>
            </a:r>
          </a:p>
        </p:txBody>
      </p:sp>
      <p:grpSp>
        <p:nvGrpSpPr>
          <p:cNvPr id="4" name="Group 124"/>
          <p:cNvGrpSpPr>
            <a:grpSpLocks/>
          </p:cNvGrpSpPr>
          <p:nvPr/>
        </p:nvGrpSpPr>
        <p:grpSpPr bwMode="auto">
          <a:xfrm>
            <a:off x="1917700" y="5915025"/>
            <a:ext cx="1833563" cy="488950"/>
            <a:chOff x="1179" y="3726"/>
            <a:chExt cx="1046" cy="308"/>
          </a:xfrm>
        </p:grpSpPr>
        <p:sp>
          <p:nvSpPr>
            <p:cNvPr id="60492" name="Text Box 60"/>
            <p:cNvSpPr txBox="1">
              <a:spLocks noChangeArrowheads="1"/>
            </p:cNvSpPr>
            <p:nvPr/>
          </p:nvSpPr>
          <p:spPr bwMode="auto">
            <a:xfrm>
              <a:off x="1564" y="3726"/>
              <a:ext cx="66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a:t>
              </a:r>
              <a:r>
                <a:rPr lang="en-GB" sz="2600" b="1" baseline="30000"/>
                <a:t>2+</a:t>
              </a:r>
            </a:p>
          </p:txBody>
        </p:sp>
        <p:sp>
          <p:nvSpPr>
            <p:cNvPr id="60493" name="AutoShape 61"/>
            <p:cNvSpPr>
              <a:spLocks noChangeArrowheads="1"/>
            </p:cNvSpPr>
            <p:nvPr/>
          </p:nvSpPr>
          <p:spPr bwMode="auto">
            <a:xfrm>
              <a:off x="1179" y="3795"/>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5" name="Group 125"/>
          <p:cNvGrpSpPr>
            <a:grpSpLocks/>
          </p:cNvGrpSpPr>
          <p:nvPr/>
        </p:nvGrpSpPr>
        <p:grpSpPr bwMode="auto">
          <a:xfrm>
            <a:off x="6630988" y="5915025"/>
            <a:ext cx="1655762" cy="488950"/>
            <a:chOff x="4177" y="3726"/>
            <a:chExt cx="1043" cy="308"/>
          </a:xfrm>
        </p:grpSpPr>
        <p:sp>
          <p:nvSpPr>
            <p:cNvPr id="60490" name="Text Box 63"/>
            <p:cNvSpPr txBox="1">
              <a:spLocks noChangeArrowheads="1"/>
            </p:cNvSpPr>
            <p:nvPr/>
          </p:nvSpPr>
          <p:spPr bwMode="auto">
            <a:xfrm>
              <a:off x="4522" y="3726"/>
              <a:ext cx="69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a:t>
              </a:r>
              <a:r>
                <a:rPr lang="en-GB" sz="2600" b="1" baseline="30000"/>
                <a:t>2-</a:t>
              </a:r>
            </a:p>
          </p:txBody>
        </p:sp>
        <p:sp>
          <p:nvSpPr>
            <p:cNvPr id="60491" name="AutoShape 64"/>
            <p:cNvSpPr>
              <a:spLocks noChangeArrowheads="1"/>
            </p:cNvSpPr>
            <p:nvPr/>
          </p:nvSpPr>
          <p:spPr bwMode="auto">
            <a:xfrm>
              <a:off x="4177" y="3795"/>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6" name="Group 145"/>
          <p:cNvGrpSpPr>
            <a:grpSpLocks/>
          </p:cNvGrpSpPr>
          <p:nvPr/>
        </p:nvGrpSpPr>
        <p:grpSpPr bwMode="auto">
          <a:xfrm>
            <a:off x="601663" y="2473325"/>
            <a:ext cx="3087687" cy="3095625"/>
            <a:chOff x="379" y="1558"/>
            <a:chExt cx="1945" cy="1950"/>
          </a:xfrm>
        </p:grpSpPr>
        <p:sp>
          <p:nvSpPr>
            <p:cNvPr id="60471" name="Oval 2"/>
            <p:cNvSpPr>
              <a:spLocks noChangeAspect="1" noChangeArrowheads="1"/>
            </p:cNvSpPr>
            <p:nvPr/>
          </p:nvSpPr>
          <p:spPr bwMode="auto">
            <a:xfrm>
              <a:off x="379" y="1622"/>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nvGrpSpPr>
            <p:cNvPr id="60472" name="Group 126"/>
            <p:cNvGrpSpPr>
              <a:grpSpLocks/>
            </p:cNvGrpSpPr>
            <p:nvPr/>
          </p:nvGrpSpPr>
          <p:grpSpPr bwMode="auto">
            <a:xfrm>
              <a:off x="569" y="1815"/>
              <a:ext cx="1506" cy="1504"/>
              <a:chOff x="569" y="1815"/>
              <a:chExt cx="1506" cy="1504"/>
            </a:xfrm>
          </p:grpSpPr>
          <p:grpSp>
            <p:nvGrpSpPr>
              <p:cNvPr id="60475" name="Group 74"/>
              <p:cNvGrpSpPr>
                <a:grpSpLocks/>
              </p:cNvGrpSpPr>
              <p:nvPr/>
            </p:nvGrpSpPr>
            <p:grpSpPr bwMode="auto">
              <a:xfrm>
                <a:off x="569" y="1815"/>
                <a:ext cx="1506" cy="1504"/>
                <a:chOff x="569" y="1815"/>
                <a:chExt cx="1506" cy="1504"/>
              </a:xfrm>
            </p:grpSpPr>
            <p:sp>
              <p:nvSpPr>
                <p:cNvPr id="60477" name="Oval 7"/>
                <p:cNvSpPr>
                  <a:spLocks noChangeAspect="1" noChangeArrowheads="1"/>
                </p:cNvSpPr>
                <p:nvPr/>
              </p:nvSpPr>
              <p:spPr bwMode="auto">
                <a:xfrm>
                  <a:off x="1094" y="234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78" name="Oval 8"/>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0479" name="Oval 9"/>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0" name="Oval 10"/>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1" name="Oval 12"/>
                <p:cNvSpPr>
                  <a:spLocks noChangeAspect="1" noChangeArrowheads="1"/>
                </p:cNvSpPr>
                <p:nvPr/>
              </p:nvSpPr>
              <p:spPr bwMode="auto">
                <a:xfrm>
                  <a:off x="626" y="1873"/>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0482" name="Oval 13"/>
                <p:cNvSpPr>
                  <a:spLocks noChangeAspect="1" noChangeArrowheads="1"/>
                </p:cNvSpPr>
                <p:nvPr/>
              </p:nvSpPr>
              <p:spPr bwMode="auto">
                <a:xfrm rot="-720000">
                  <a:off x="1393" y="181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3" name="Oval 14"/>
                <p:cNvSpPr>
                  <a:spLocks noChangeAspect="1" noChangeArrowheads="1"/>
                </p:cNvSpPr>
                <p:nvPr/>
              </p:nvSpPr>
              <p:spPr bwMode="auto">
                <a:xfrm rot="-744387">
                  <a:off x="1096" y="18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4" name="Oval 15"/>
                <p:cNvSpPr>
                  <a:spLocks noChangeAspect="1" noChangeArrowheads="1"/>
                </p:cNvSpPr>
                <p:nvPr/>
              </p:nvSpPr>
              <p:spPr bwMode="auto">
                <a:xfrm rot="4680000">
                  <a:off x="1925" y="263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5" name="Oval 16"/>
                <p:cNvSpPr>
                  <a:spLocks noChangeAspect="1" noChangeArrowheads="1"/>
                </p:cNvSpPr>
                <p:nvPr/>
              </p:nvSpPr>
              <p:spPr bwMode="auto">
                <a:xfrm rot="4655613">
                  <a:off x="1926" y="234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6" name="Oval 17"/>
                <p:cNvSpPr>
                  <a:spLocks noChangeAspect="1" noChangeArrowheads="1"/>
                </p:cNvSpPr>
                <p:nvPr/>
              </p:nvSpPr>
              <p:spPr bwMode="auto">
                <a:xfrm rot="10080000">
                  <a:off x="1100" y="31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7" name="Oval 18"/>
                <p:cNvSpPr>
                  <a:spLocks noChangeAspect="1" noChangeArrowheads="1"/>
                </p:cNvSpPr>
                <p:nvPr/>
              </p:nvSpPr>
              <p:spPr bwMode="auto">
                <a:xfrm rot="10055613">
                  <a:off x="1396" y="31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8" name="Oval 19"/>
                <p:cNvSpPr>
                  <a:spLocks noChangeAspect="1" noChangeArrowheads="1"/>
                </p:cNvSpPr>
                <p:nvPr/>
              </p:nvSpPr>
              <p:spPr bwMode="auto">
                <a:xfrm rot="-6120000">
                  <a:off x="570" y="234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89" name="Oval 20"/>
                <p:cNvSpPr>
                  <a:spLocks noChangeAspect="1" noChangeArrowheads="1"/>
                </p:cNvSpPr>
                <p:nvPr/>
              </p:nvSpPr>
              <p:spPr bwMode="auto">
                <a:xfrm rot="-6144387">
                  <a:off x="569" y="264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0476" name="Text Box 21"/>
              <p:cNvSpPr txBox="1">
                <a:spLocks noChangeArrowheads="1"/>
              </p:cNvSpPr>
              <p:nvPr/>
            </p:nvSpPr>
            <p:spPr bwMode="auto">
              <a:xfrm>
                <a:off x="1115" y="2423"/>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Mg</a:t>
                </a:r>
              </a:p>
            </p:txBody>
          </p:sp>
        </p:grpSp>
        <p:sp>
          <p:nvSpPr>
            <p:cNvPr id="60473" name="Oval 110"/>
            <p:cNvSpPr>
              <a:spLocks noChangeAspect="1" noChangeArrowheads="1"/>
            </p:cNvSpPr>
            <p:nvPr/>
          </p:nvSpPr>
          <p:spPr bwMode="auto">
            <a:xfrm rot="-600000">
              <a:off x="1097" y="1558"/>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74" name="Oval 111"/>
            <p:cNvSpPr>
              <a:spLocks noChangeAspect="1" noChangeArrowheads="1"/>
            </p:cNvSpPr>
            <p:nvPr/>
          </p:nvSpPr>
          <p:spPr bwMode="auto">
            <a:xfrm rot="4800000">
              <a:off x="2175" y="234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9" name="Group 163"/>
          <p:cNvGrpSpPr>
            <a:grpSpLocks/>
          </p:cNvGrpSpPr>
          <p:nvPr/>
        </p:nvGrpSpPr>
        <p:grpSpPr bwMode="auto">
          <a:xfrm>
            <a:off x="457200" y="2413000"/>
            <a:ext cx="3416300" cy="3238500"/>
            <a:chOff x="288" y="1520"/>
            <a:chExt cx="2152" cy="2040"/>
          </a:xfrm>
        </p:grpSpPr>
        <p:sp>
          <p:nvSpPr>
            <p:cNvPr id="60454" name="Rectangle 162"/>
            <p:cNvSpPr>
              <a:spLocks noChangeArrowheads="1"/>
            </p:cNvSpPr>
            <p:nvPr/>
          </p:nvSpPr>
          <p:spPr bwMode="auto">
            <a:xfrm>
              <a:off x="288" y="1520"/>
              <a:ext cx="2152" cy="2040"/>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0455" name="Group 127"/>
            <p:cNvGrpSpPr>
              <a:grpSpLocks/>
            </p:cNvGrpSpPr>
            <p:nvPr/>
          </p:nvGrpSpPr>
          <p:grpSpPr bwMode="auto">
            <a:xfrm>
              <a:off x="565" y="1811"/>
              <a:ext cx="1506" cy="1504"/>
              <a:chOff x="569" y="1815"/>
              <a:chExt cx="1506" cy="1504"/>
            </a:xfrm>
          </p:grpSpPr>
          <p:grpSp>
            <p:nvGrpSpPr>
              <p:cNvPr id="60456" name="Group 128"/>
              <p:cNvGrpSpPr>
                <a:grpSpLocks/>
              </p:cNvGrpSpPr>
              <p:nvPr/>
            </p:nvGrpSpPr>
            <p:grpSpPr bwMode="auto">
              <a:xfrm>
                <a:off x="569" y="1815"/>
                <a:ext cx="1506" cy="1504"/>
                <a:chOff x="569" y="1815"/>
                <a:chExt cx="1506" cy="1504"/>
              </a:xfrm>
            </p:grpSpPr>
            <p:sp>
              <p:nvSpPr>
                <p:cNvPr id="60458" name="Oval 129"/>
                <p:cNvSpPr>
                  <a:spLocks noChangeAspect="1" noChangeArrowheads="1"/>
                </p:cNvSpPr>
                <p:nvPr/>
              </p:nvSpPr>
              <p:spPr bwMode="auto">
                <a:xfrm>
                  <a:off x="1094" y="234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59" name="Oval 130"/>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0460" name="Oval 131"/>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61" name="Oval 132"/>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62" name="Oval 133"/>
                <p:cNvSpPr>
                  <a:spLocks noChangeAspect="1" noChangeArrowheads="1"/>
                </p:cNvSpPr>
                <p:nvPr/>
              </p:nvSpPr>
              <p:spPr bwMode="auto">
                <a:xfrm>
                  <a:off x="626" y="1873"/>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0463" name="Oval 134"/>
                <p:cNvSpPr>
                  <a:spLocks noChangeAspect="1" noChangeArrowheads="1"/>
                </p:cNvSpPr>
                <p:nvPr/>
              </p:nvSpPr>
              <p:spPr bwMode="auto">
                <a:xfrm rot="-720000">
                  <a:off x="1393" y="181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64" name="Oval 135"/>
                <p:cNvSpPr>
                  <a:spLocks noChangeAspect="1" noChangeArrowheads="1"/>
                </p:cNvSpPr>
                <p:nvPr/>
              </p:nvSpPr>
              <p:spPr bwMode="auto">
                <a:xfrm rot="-744387">
                  <a:off x="1096" y="18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65" name="Oval 136"/>
                <p:cNvSpPr>
                  <a:spLocks noChangeAspect="1" noChangeArrowheads="1"/>
                </p:cNvSpPr>
                <p:nvPr/>
              </p:nvSpPr>
              <p:spPr bwMode="auto">
                <a:xfrm rot="4680000">
                  <a:off x="1925" y="263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66" name="Oval 137"/>
                <p:cNvSpPr>
                  <a:spLocks noChangeAspect="1" noChangeArrowheads="1"/>
                </p:cNvSpPr>
                <p:nvPr/>
              </p:nvSpPr>
              <p:spPr bwMode="auto">
                <a:xfrm rot="4655613">
                  <a:off x="1926" y="234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67" name="Oval 138"/>
                <p:cNvSpPr>
                  <a:spLocks noChangeAspect="1" noChangeArrowheads="1"/>
                </p:cNvSpPr>
                <p:nvPr/>
              </p:nvSpPr>
              <p:spPr bwMode="auto">
                <a:xfrm rot="10080000">
                  <a:off x="1100" y="31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68" name="Oval 139"/>
                <p:cNvSpPr>
                  <a:spLocks noChangeAspect="1" noChangeArrowheads="1"/>
                </p:cNvSpPr>
                <p:nvPr/>
              </p:nvSpPr>
              <p:spPr bwMode="auto">
                <a:xfrm rot="10055613">
                  <a:off x="1396" y="31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69" name="Oval 140"/>
                <p:cNvSpPr>
                  <a:spLocks noChangeAspect="1" noChangeArrowheads="1"/>
                </p:cNvSpPr>
                <p:nvPr/>
              </p:nvSpPr>
              <p:spPr bwMode="auto">
                <a:xfrm rot="-6120000">
                  <a:off x="570" y="234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70" name="Oval 141"/>
                <p:cNvSpPr>
                  <a:spLocks noChangeAspect="1" noChangeArrowheads="1"/>
                </p:cNvSpPr>
                <p:nvPr/>
              </p:nvSpPr>
              <p:spPr bwMode="auto">
                <a:xfrm rot="-6144387">
                  <a:off x="569" y="264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0457" name="Text Box 142"/>
              <p:cNvSpPr txBox="1">
                <a:spLocks noChangeArrowheads="1"/>
              </p:cNvSpPr>
              <p:nvPr/>
            </p:nvSpPr>
            <p:spPr bwMode="auto">
              <a:xfrm>
                <a:off x="1115" y="2423"/>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Mg</a:t>
                </a:r>
              </a:p>
            </p:txBody>
          </p:sp>
        </p:grpSp>
      </p:grpSp>
      <p:grpSp>
        <p:nvGrpSpPr>
          <p:cNvPr id="12" name="Group 165"/>
          <p:cNvGrpSpPr>
            <a:grpSpLocks/>
          </p:cNvGrpSpPr>
          <p:nvPr/>
        </p:nvGrpSpPr>
        <p:grpSpPr bwMode="auto">
          <a:xfrm>
            <a:off x="5651500" y="2889250"/>
            <a:ext cx="2514600" cy="2435225"/>
            <a:chOff x="3560" y="1820"/>
            <a:chExt cx="1584" cy="1534"/>
          </a:xfrm>
        </p:grpSpPr>
        <p:sp>
          <p:nvSpPr>
            <p:cNvPr id="60438" name="Rectangle 164"/>
            <p:cNvSpPr>
              <a:spLocks noChangeArrowheads="1"/>
            </p:cNvSpPr>
            <p:nvPr/>
          </p:nvSpPr>
          <p:spPr bwMode="auto">
            <a:xfrm>
              <a:off x="3560" y="1832"/>
              <a:ext cx="1584" cy="1504"/>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0439" name="Group 161"/>
            <p:cNvGrpSpPr>
              <a:grpSpLocks/>
            </p:cNvGrpSpPr>
            <p:nvPr/>
          </p:nvGrpSpPr>
          <p:grpSpPr bwMode="auto">
            <a:xfrm>
              <a:off x="3570" y="1820"/>
              <a:ext cx="1534" cy="1534"/>
              <a:chOff x="3730" y="-1534"/>
              <a:chExt cx="1534" cy="1534"/>
            </a:xfrm>
          </p:grpSpPr>
          <p:sp>
            <p:nvSpPr>
              <p:cNvPr id="60440" name="Oval 149"/>
              <p:cNvSpPr>
                <a:spLocks noChangeAspect="1" noChangeArrowheads="1"/>
              </p:cNvSpPr>
              <p:nvPr/>
            </p:nvSpPr>
            <p:spPr bwMode="auto">
              <a:xfrm>
                <a:off x="4270" y="-991"/>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41" name="Oval 150"/>
              <p:cNvSpPr>
                <a:spLocks noChangeAspect="1" noChangeArrowheads="1"/>
              </p:cNvSpPr>
              <p:nvPr/>
            </p:nvSpPr>
            <p:spPr bwMode="auto">
              <a:xfrm>
                <a:off x="4049" y="-1197"/>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0442" name="Oval 151"/>
              <p:cNvSpPr>
                <a:spLocks noChangeAspect="1" noChangeArrowheads="1"/>
              </p:cNvSpPr>
              <p:nvPr/>
            </p:nvSpPr>
            <p:spPr bwMode="auto">
              <a:xfrm>
                <a:off x="3802" y="-1462"/>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0443" name="AutoShape 152"/>
              <p:cNvSpPr>
                <a:spLocks noChangeAspect="1" noChangeArrowheads="1"/>
              </p:cNvSpPr>
              <p:nvPr/>
            </p:nvSpPr>
            <p:spPr bwMode="auto">
              <a:xfrm rot="2700000">
                <a:off x="4253" y="-153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444" name="AutoShape 153"/>
              <p:cNvSpPr>
                <a:spLocks noChangeAspect="1" noChangeArrowheads="1"/>
              </p:cNvSpPr>
              <p:nvPr/>
            </p:nvSpPr>
            <p:spPr bwMode="auto">
              <a:xfrm rot="2700000">
                <a:off x="4549" y="-153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445" name="AutoShape 154"/>
              <p:cNvSpPr>
                <a:spLocks noChangeAspect="1" noChangeArrowheads="1"/>
              </p:cNvSpPr>
              <p:nvPr/>
            </p:nvSpPr>
            <p:spPr bwMode="auto">
              <a:xfrm rot="2700000">
                <a:off x="4402" y="-129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446" name="AutoShape 155"/>
              <p:cNvSpPr>
                <a:spLocks noChangeAspect="1" noChangeArrowheads="1"/>
              </p:cNvSpPr>
              <p:nvPr/>
            </p:nvSpPr>
            <p:spPr bwMode="auto">
              <a:xfrm rot="2700000">
                <a:off x="4402" y="-43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447" name="AutoShape 156"/>
              <p:cNvSpPr>
                <a:spLocks noChangeAspect="1" noChangeArrowheads="1"/>
              </p:cNvSpPr>
              <p:nvPr/>
            </p:nvSpPr>
            <p:spPr bwMode="auto">
              <a:xfrm rot="8100000">
                <a:off x="5076" y="-101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448" name="AutoShape 157"/>
              <p:cNvSpPr>
                <a:spLocks noChangeAspect="1" noChangeArrowheads="1"/>
              </p:cNvSpPr>
              <p:nvPr/>
            </p:nvSpPr>
            <p:spPr bwMode="auto">
              <a:xfrm rot="8100000">
                <a:off x="5076" y="-71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449" name="AutoShape 158"/>
              <p:cNvSpPr>
                <a:spLocks noChangeAspect="1" noChangeArrowheads="1"/>
              </p:cNvSpPr>
              <p:nvPr/>
            </p:nvSpPr>
            <p:spPr bwMode="auto">
              <a:xfrm rot="-8100000">
                <a:off x="4552" y="-18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450" name="AutoShape 159"/>
              <p:cNvSpPr>
                <a:spLocks noChangeAspect="1" noChangeArrowheads="1"/>
              </p:cNvSpPr>
              <p:nvPr/>
            </p:nvSpPr>
            <p:spPr bwMode="auto">
              <a:xfrm rot="-2700000">
                <a:off x="3730" y="-71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0451" name="Text Box 160"/>
              <p:cNvSpPr txBox="1">
                <a:spLocks noChangeArrowheads="1"/>
              </p:cNvSpPr>
              <p:nvPr/>
            </p:nvSpPr>
            <p:spPr bwMode="auto">
              <a:xfrm>
                <a:off x="4308" y="-911"/>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O</a:t>
                </a:r>
              </a:p>
            </p:txBody>
          </p:sp>
          <p:sp>
            <p:nvSpPr>
              <p:cNvPr id="60452" name="Oval 143"/>
              <p:cNvSpPr>
                <a:spLocks noChangeAspect="1" noChangeArrowheads="1"/>
              </p:cNvSpPr>
              <p:nvPr/>
            </p:nvSpPr>
            <p:spPr bwMode="auto">
              <a:xfrm rot="4800000">
                <a:off x="4275" y="-16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453" name="Oval 144"/>
              <p:cNvSpPr>
                <a:spLocks noChangeAspect="1" noChangeArrowheads="1"/>
              </p:cNvSpPr>
              <p:nvPr/>
            </p:nvSpPr>
            <p:spPr bwMode="auto">
              <a:xfrm rot="-600000">
                <a:off x="3747" y="-970"/>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14" name="Group 166"/>
          <p:cNvGrpSpPr>
            <a:grpSpLocks/>
          </p:cNvGrpSpPr>
          <p:nvPr/>
        </p:nvGrpSpPr>
        <p:grpSpPr bwMode="auto">
          <a:xfrm>
            <a:off x="769938" y="2535238"/>
            <a:ext cx="3248025" cy="2908300"/>
            <a:chOff x="3660" y="1732"/>
            <a:chExt cx="2046" cy="1832"/>
          </a:xfrm>
        </p:grpSpPr>
        <p:sp>
          <p:nvSpPr>
            <p:cNvPr id="60435" name="Freeform 167"/>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6" name="Freeform 168"/>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7" name="Rectangle 169"/>
            <p:cNvSpPr>
              <a:spLocks noChangeArrowheads="1"/>
            </p:cNvSpPr>
            <p:nvPr/>
          </p:nvSpPr>
          <p:spPr bwMode="auto">
            <a:xfrm>
              <a:off x="5334" y="1732"/>
              <a:ext cx="3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2+</a:t>
              </a:r>
            </a:p>
          </p:txBody>
        </p:sp>
      </p:grpSp>
      <p:grpSp>
        <p:nvGrpSpPr>
          <p:cNvPr id="15" name="Group 170"/>
          <p:cNvGrpSpPr>
            <a:grpSpLocks/>
          </p:cNvGrpSpPr>
          <p:nvPr/>
        </p:nvGrpSpPr>
        <p:grpSpPr bwMode="auto">
          <a:xfrm>
            <a:off x="5545138" y="2535238"/>
            <a:ext cx="3159125" cy="2908300"/>
            <a:chOff x="3660" y="1732"/>
            <a:chExt cx="1990" cy="1832"/>
          </a:xfrm>
        </p:grpSpPr>
        <p:sp>
          <p:nvSpPr>
            <p:cNvPr id="60432" name="Freeform 171"/>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3" name="Freeform 172"/>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4" name="Rectangle 173"/>
            <p:cNvSpPr>
              <a:spLocks noChangeArrowheads="1"/>
            </p:cNvSpPr>
            <p:nvPr/>
          </p:nvSpPr>
          <p:spPr bwMode="auto">
            <a:xfrm>
              <a:off x="5334" y="1732"/>
              <a:ext cx="3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4249"/>
                                        </p:tgtEl>
                                        <p:attrNameLst>
                                          <p:attrName>style.visibility</p:attrName>
                                        </p:attrNameLst>
                                      </p:cBhvr>
                                      <p:to>
                                        <p:strVal val="visible"/>
                                      </p:to>
                                    </p:set>
                                    <p:animEffect transition="in" filter="wipe(left)">
                                      <p:cBhvr>
                                        <p:cTn id="11" dur="1000"/>
                                        <p:tgtEl>
                                          <p:spTgt spid="2642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64214"/>
                                        </p:tgtEl>
                                        <p:attrNameLst>
                                          <p:attrName>style.visibility</p:attrName>
                                        </p:attrNameLst>
                                      </p:cBhvr>
                                      <p:to>
                                        <p:strVal val="visible"/>
                                      </p:to>
                                    </p:set>
                                    <p:animEffect transition="in" filter="dissolve">
                                      <p:cBhvr>
                                        <p:cTn id="16" dur="500"/>
                                        <p:tgtEl>
                                          <p:spTgt spid="264214"/>
                                        </p:tgtEl>
                                      </p:cBhvr>
                                    </p:animEffect>
                                  </p:childTnLst>
                                </p:cTn>
                              </p:par>
                            </p:childTnLst>
                          </p:cTn>
                        </p:par>
                        <p:par>
                          <p:cTn id="17" fill="hold" nodeType="afterGroup">
                            <p:stCondLst>
                              <p:cond delay="5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64250"/>
                                        </p:tgtEl>
                                        <p:attrNameLst>
                                          <p:attrName>style.visibility</p:attrName>
                                        </p:attrNameLst>
                                      </p:cBhvr>
                                      <p:to>
                                        <p:strVal val="visible"/>
                                      </p:to>
                                    </p:set>
                                    <p:animEffect transition="in" filter="wipe(left)">
                                      <p:cBhvr>
                                        <p:cTn id="25" dur="1000"/>
                                        <p:tgtEl>
                                          <p:spTgt spid="26425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par>
                          <p:cTn id="31" fill="hold" nodeType="afterGroup">
                            <p:stCondLst>
                              <p:cond delay="500"/>
                            </p:stCondLst>
                            <p:childTnLst>
                              <p:par>
                                <p:cTn id="32" presetID="2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10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1000"/>
                                        <p:tgtEl>
                                          <p:spTgt spid="5"/>
                                        </p:tgtEl>
                                      </p:cBhvr>
                                    </p:animEffect>
                                  </p:childTnLst>
                                </p:cTn>
                              </p:par>
                            </p:childTnLst>
                          </p:cTn>
                        </p:par>
                        <p:par>
                          <p:cTn id="49" fill="hold" nodeType="afterGroup">
                            <p:stCondLst>
                              <p:cond delay="1500"/>
                            </p:stCondLst>
                            <p:childTnLst>
                              <p:par>
                                <p:cTn id="50" presetID="23" presetClass="entr" presetSubtype="16"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14" grpId="0"/>
      <p:bldP spid="264249" grpId="0"/>
      <p:bldP spid="26425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7885113" cy="549275"/>
          </a:xfrm>
          <a:noFill/>
        </p:spPr>
        <p:txBody>
          <a:bodyPr/>
          <a:lstStyle/>
          <a:p>
            <a:r>
              <a:rPr lang="en-GB" smtClean="0"/>
              <a:t>      Magnesium oxide: part 3</a:t>
            </a:r>
          </a:p>
        </p:txBody>
      </p:sp>
      <p:sp>
        <p:nvSpPr>
          <p:cNvPr id="266243" name="Oval 3"/>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1444" name="Rectangle 4"/>
          <p:cNvSpPr>
            <a:spLocks noChangeArrowheads="1"/>
          </p:cNvSpPr>
          <p:nvPr/>
        </p:nvSpPr>
        <p:spPr bwMode="auto">
          <a:xfrm>
            <a:off x="568325" y="7016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The positive magnesium ions and the negative oxide ions are strongly attracted to each other and form an ionic bond.</a:t>
            </a:r>
          </a:p>
        </p:txBody>
      </p:sp>
      <p:grpSp>
        <p:nvGrpSpPr>
          <p:cNvPr id="2" name="Group 195"/>
          <p:cNvGrpSpPr>
            <a:grpSpLocks/>
          </p:cNvGrpSpPr>
          <p:nvPr/>
        </p:nvGrpSpPr>
        <p:grpSpPr bwMode="auto">
          <a:xfrm>
            <a:off x="1620838" y="1989138"/>
            <a:ext cx="3248025" cy="2908300"/>
            <a:chOff x="485" y="1597"/>
            <a:chExt cx="2046" cy="1832"/>
          </a:xfrm>
        </p:grpSpPr>
        <p:grpSp>
          <p:nvGrpSpPr>
            <p:cNvPr id="61466" name="Group 154"/>
            <p:cNvGrpSpPr>
              <a:grpSpLocks/>
            </p:cNvGrpSpPr>
            <p:nvPr/>
          </p:nvGrpSpPr>
          <p:grpSpPr bwMode="auto">
            <a:xfrm>
              <a:off x="565" y="1811"/>
              <a:ext cx="1506" cy="1504"/>
              <a:chOff x="569" y="1815"/>
              <a:chExt cx="1506" cy="1504"/>
            </a:xfrm>
          </p:grpSpPr>
          <p:grpSp>
            <p:nvGrpSpPr>
              <p:cNvPr id="61471" name="Group 155"/>
              <p:cNvGrpSpPr>
                <a:grpSpLocks/>
              </p:cNvGrpSpPr>
              <p:nvPr/>
            </p:nvGrpSpPr>
            <p:grpSpPr bwMode="auto">
              <a:xfrm>
                <a:off x="569" y="1815"/>
                <a:ext cx="1506" cy="1504"/>
                <a:chOff x="569" y="1815"/>
                <a:chExt cx="1506" cy="1504"/>
              </a:xfrm>
            </p:grpSpPr>
            <p:sp>
              <p:nvSpPr>
                <p:cNvPr id="61473" name="Oval 156"/>
                <p:cNvSpPr>
                  <a:spLocks noChangeAspect="1" noChangeArrowheads="1"/>
                </p:cNvSpPr>
                <p:nvPr/>
              </p:nvSpPr>
              <p:spPr bwMode="auto">
                <a:xfrm>
                  <a:off x="1094" y="234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4" name="Oval 157"/>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1475" name="Oval 158"/>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6" name="Oval 159"/>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7" name="Oval 160"/>
                <p:cNvSpPr>
                  <a:spLocks noChangeAspect="1" noChangeArrowheads="1"/>
                </p:cNvSpPr>
                <p:nvPr/>
              </p:nvSpPr>
              <p:spPr bwMode="auto">
                <a:xfrm>
                  <a:off x="626" y="1873"/>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1478" name="Oval 161"/>
                <p:cNvSpPr>
                  <a:spLocks noChangeAspect="1" noChangeArrowheads="1"/>
                </p:cNvSpPr>
                <p:nvPr/>
              </p:nvSpPr>
              <p:spPr bwMode="auto">
                <a:xfrm rot="-720000">
                  <a:off x="1393" y="181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79" name="Oval 162"/>
                <p:cNvSpPr>
                  <a:spLocks noChangeAspect="1" noChangeArrowheads="1"/>
                </p:cNvSpPr>
                <p:nvPr/>
              </p:nvSpPr>
              <p:spPr bwMode="auto">
                <a:xfrm rot="-744387">
                  <a:off x="1096" y="18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80" name="Oval 163"/>
                <p:cNvSpPr>
                  <a:spLocks noChangeAspect="1" noChangeArrowheads="1"/>
                </p:cNvSpPr>
                <p:nvPr/>
              </p:nvSpPr>
              <p:spPr bwMode="auto">
                <a:xfrm rot="4680000">
                  <a:off x="1925" y="263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81" name="Oval 164"/>
                <p:cNvSpPr>
                  <a:spLocks noChangeAspect="1" noChangeArrowheads="1"/>
                </p:cNvSpPr>
                <p:nvPr/>
              </p:nvSpPr>
              <p:spPr bwMode="auto">
                <a:xfrm rot="4655613">
                  <a:off x="1926" y="234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82" name="Oval 165"/>
                <p:cNvSpPr>
                  <a:spLocks noChangeAspect="1" noChangeArrowheads="1"/>
                </p:cNvSpPr>
                <p:nvPr/>
              </p:nvSpPr>
              <p:spPr bwMode="auto">
                <a:xfrm rot="10080000">
                  <a:off x="1100" y="31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83" name="Oval 166"/>
                <p:cNvSpPr>
                  <a:spLocks noChangeAspect="1" noChangeArrowheads="1"/>
                </p:cNvSpPr>
                <p:nvPr/>
              </p:nvSpPr>
              <p:spPr bwMode="auto">
                <a:xfrm rot="10055613">
                  <a:off x="1396" y="31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84" name="Oval 167"/>
                <p:cNvSpPr>
                  <a:spLocks noChangeAspect="1" noChangeArrowheads="1"/>
                </p:cNvSpPr>
                <p:nvPr/>
              </p:nvSpPr>
              <p:spPr bwMode="auto">
                <a:xfrm rot="-6120000">
                  <a:off x="570" y="234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85" name="Oval 168"/>
                <p:cNvSpPr>
                  <a:spLocks noChangeAspect="1" noChangeArrowheads="1"/>
                </p:cNvSpPr>
                <p:nvPr/>
              </p:nvSpPr>
              <p:spPr bwMode="auto">
                <a:xfrm rot="-6144387">
                  <a:off x="569" y="264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1472" name="Text Box 169"/>
              <p:cNvSpPr txBox="1">
                <a:spLocks noChangeArrowheads="1"/>
              </p:cNvSpPr>
              <p:nvPr/>
            </p:nvSpPr>
            <p:spPr bwMode="auto">
              <a:xfrm>
                <a:off x="1115" y="2423"/>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Mg</a:t>
                </a:r>
              </a:p>
            </p:txBody>
          </p:sp>
        </p:grpSp>
        <p:grpSp>
          <p:nvGrpSpPr>
            <p:cNvPr id="61467" name="Group 170"/>
            <p:cNvGrpSpPr>
              <a:grpSpLocks/>
            </p:cNvGrpSpPr>
            <p:nvPr/>
          </p:nvGrpSpPr>
          <p:grpSpPr bwMode="auto">
            <a:xfrm>
              <a:off x="485" y="1597"/>
              <a:ext cx="2046" cy="1832"/>
              <a:chOff x="3660" y="1732"/>
              <a:chExt cx="2046" cy="1832"/>
            </a:xfrm>
          </p:grpSpPr>
          <p:sp>
            <p:nvSpPr>
              <p:cNvPr id="61468" name="Freeform 171"/>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9" name="Freeform 172"/>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70" name="Rectangle 173"/>
              <p:cNvSpPr>
                <a:spLocks noChangeArrowheads="1"/>
              </p:cNvSpPr>
              <p:nvPr/>
            </p:nvSpPr>
            <p:spPr bwMode="auto">
              <a:xfrm>
                <a:off x="5334" y="1732"/>
                <a:ext cx="3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2+</a:t>
                </a:r>
              </a:p>
            </p:txBody>
          </p:sp>
        </p:grpSp>
      </p:grpSp>
      <p:grpSp>
        <p:nvGrpSpPr>
          <p:cNvPr id="6" name="Group 196"/>
          <p:cNvGrpSpPr>
            <a:grpSpLocks/>
          </p:cNvGrpSpPr>
          <p:nvPr/>
        </p:nvGrpSpPr>
        <p:grpSpPr bwMode="auto">
          <a:xfrm>
            <a:off x="4897438" y="1989138"/>
            <a:ext cx="3159125" cy="2908300"/>
            <a:chOff x="3493" y="1597"/>
            <a:chExt cx="1990" cy="1832"/>
          </a:xfrm>
        </p:grpSpPr>
        <p:grpSp>
          <p:nvGrpSpPr>
            <p:cNvPr id="61447" name="Group 176"/>
            <p:cNvGrpSpPr>
              <a:grpSpLocks/>
            </p:cNvGrpSpPr>
            <p:nvPr/>
          </p:nvGrpSpPr>
          <p:grpSpPr bwMode="auto">
            <a:xfrm>
              <a:off x="3570" y="1820"/>
              <a:ext cx="1534" cy="1534"/>
              <a:chOff x="3730" y="-1534"/>
              <a:chExt cx="1534" cy="1534"/>
            </a:xfrm>
          </p:grpSpPr>
          <p:sp>
            <p:nvSpPr>
              <p:cNvPr id="61452" name="Oval 177"/>
              <p:cNvSpPr>
                <a:spLocks noChangeAspect="1" noChangeArrowheads="1"/>
              </p:cNvSpPr>
              <p:nvPr/>
            </p:nvSpPr>
            <p:spPr bwMode="auto">
              <a:xfrm>
                <a:off x="4270" y="-991"/>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53" name="Oval 178"/>
              <p:cNvSpPr>
                <a:spLocks noChangeAspect="1" noChangeArrowheads="1"/>
              </p:cNvSpPr>
              <p:nvPr/>
            </p:nvSpPr>
            <p:spPr bwMode="auto">
              <a:xfrm>
                <a:off x="4049" y="-1197"/>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1454" name="Oval 179"/>
              <p:cNvSpPr>
                <a:spLocks noChangeAspect="1" noChangeArrowheads="1"/>
              </p:cNvSpPr>
              <p:nvPr/>
            </p:nvSpPr>
            <p:spPr bwMode="auto">
              <a:xfrm>
                <a:off x="3802" y="-1462"/>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1455" name="AutoShape 180"/>
              <p:cNvSpPr>
                <a:spLocks noChangeAspect="1" noChangeArrowheads="1"/>
              </p:cNvSpPr>
              <p:nvPr/>
            </p:nvSpPr>
            <p:spPr bwMode="auto">
              <a:xfrm rot="2700000">
                <a:off x="4253" y="-153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1456" name="AutoShape 181"/>
              <p:cNvSpPr>
                <a:spLocks noChangeAspect="1" noChangeArrowheads="1"/>
              </p:cNvSpPr>
              <p:nvPr/>
            </p:nvSpPr>
            <p:spPr bwMode="auto">
              <a:xfrm rot="2700000">
                <a:off x="4549" y="-153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1457" name="AutoShape 182"/>
              <p:cNvSpPr>
                <a:spLocks noChangeAspect="1" noChangeArrowheads="1"/>
              </p:cNvSpPr>
              <p:nvPr/>
            </p:nvSpPr>
            <p:spPr bwMode="auto">
              <a:xfrm rot="2700000">
                <a:off x="4402" y="-129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1458" name="AutoShape 183"/>
              <p:cNvSpPr>
                <a:spLocks noChangeAspect="1" noChangeArrowheads="1"/>
              </p:cNvSpPr>
              <p:nvPr/>
            </p:nvSpPr>
            <p:spPr bwMode="auto">
              <a:xfrm rot="2700000">
                <a:off x="4402" y="-43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1459" name="AutoShape 184"/>
              <p:cNvSpPr>
                <a:spLocks noChangeAspect="1" noChangeArrowheads="1"/>
              </p:cNvSpPr>
              <p:nvPr/>
            </p:nvSpPr>
            <p:spPr bwMode="auto">
              <a:xfrm rot="8100000">
                <a:off x="5076" y="-101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1460" name="AutoShape 185"/>
              <p:cNvSpPr>
                <a:spLocks noChangeAspect="1" noChangeArrowheads="1"/>
              </p:cNvSpPr>
              <p:nvPr/>
            </p:nvSpPr>
            <p:spPr bwMode="auto">
              <a:xfrm rot="8100000">
                <a:off x="5076" y="-71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1461" name="AutoShape 186"/>
              <p:cNvSpPr>
                <a:spLocks noChangeAspect="1" noChangeArrowheads="1"/>
              </p:cNvSpPr>
              <p:nvPr/>
            </p:nvSpPr>
            <p:spPr bwMode="auto">
              <a:xfrm rot="-8100000">
                <a:off x="4552" y="-18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1462" name="AutoShape 187"/>
              <p:cNvSpPr>
                <a:spLocks noChangeAspect="1" noChangeArrowheads="1"/>
              </p:cNvSpPr>
              <p:nvPr/>
            </p:nvSpPr>
            <p:spPr bwMode="auto">
              <a:xfrm rot="-2700000">
                <a:off x="3730" y="-71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1463" name="Text Box 188"/>
              <p:cNvSpPr txBox="1">
                <a:spLocks noChangeArrowheads="1"/>
              </p:cNvSpPr>
              <p:nvPr/>
            </p:nvSpPr>
            <p:spPr bwMode="auto">
              <a:xfrm>
                <a:off x="4308" y="-911"/>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O</a:t>
                </a:r>
              </a:p>
            </p:txBody>
          </p:sp>
          <p:sp>
            <p:nvSpPr>
              <p:cNvPr id="61464" name="Oval 189"/>
              <p:cNvSpPr>
                <a:spLocks noChangeAspect="1" noChangeArrowheads="1"/>
              </p:cNvSpPr>
              <p:nvPr/>
            </p:nvSpPr>
            <p:spPr bwMode="auto">
              <a:xfrm rot="4800000">
                <a:off x="4275" y="-16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465" name="Oval 190"/>
              <p:cNvSpPr>
                <a:spLocks noChangeAspect="1" noChangeArrowheads="1"/>
              </p:cNvSpPr>
              <p:nvPr/>
            </p:nvSpPr>
            <p:spPr bwMode="auto">
              <a:xfrm rot="-600000">
                <a:off x="3747" y="-970"/>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448" name="Group 191"/>
            <p:cNvGrpSpPr>
              <a:grpSpLocks/>
            </p:cNvGrpSpPr>
            <p:nvPr/>
          </p:nvGrpSpPr>
          <p:grpSpPr bwMode="auto">
            <a:xfrm>
              <a:off x="3493" y="1597"/>
              <a:ext cx="1990" cy="1832"/>
              <a:chOff x="3660" y="1732"/>
              <a:chExt cx="1990" cy="1832"/>
            </a:xfrm>
          </p:grpSpPr>
          <p:sp>
            <p:nvSpPr>
              <p:cNvPr id="61449" name="Freeform 192"/>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0" name="Freeform 193"/>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1" name="Rectangle 194"/>
              <p:cNvSpPr>
                <a:spLocks noChangeArrowheads="1"/>
              </p:cNvSpPr>
              <p:nvPr/>
            </p:nvSpPr>
            <p:spPr bwMode="auto">
              <a:xfrm>
                <a:off x="5334" y="1732"/>
                <a:ext cx="3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2-</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116"/>
          <p:cNvSpPr>
            <a:spLocks noGrp="1" noChangeArrowheads="1"/>
          </p:cNvSpPr>
          <p:nvPr>
            <p:ph type="title"/>
          </p:nvPr>
        </p:nvSpPr>
        <p:spPr/>
        <p:txBody>
          <a:bodyPr/>
          <a:lstStyle/>
          <a:p>
            <a:r>
              <a:rPr lang="en-GB" smtClean="0"/>
              <a:t>      Formation of an ionic bond</a:t>
            </a:r>
          </a:p>
        </p:txBody>
      </p:sp>
    </p:spTree>
    <p:controls>
      <mc:AlternateContent xmlns:mc="http://schemas.openxmlformats.org/markup-compatibility/2006">
        <mc:Choice xmlns:v="urn:schemas-microsoft-com:vml" Requires="v">
          <p:control spid="6146"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381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62"/>
          <p:cNvSpPr>
            <a:spLocks noGrp="1" noChangeArrowheads="1"/>
          </p:cNvSpPr>
          <p:nvPr>
            <p:ph type="title"/>
          </p:nvPr>
        </p:nvSpPr>
        <p:spPr>
          <a:xfrm>
            <a:off x="0" y="0"/>
            <a:ext cx="7297738" cy="549275"/>
          </a:xfrm>
        </p:spPr>
        <p:txBody>
          <a:bodyPr/>
          <a:lstStyle/>
          <a:p>
            <a:r>
              <a:rPr lang="en-GB" smtClean="0"/>
              <a:t>      Simplified bonding diagrams</a:t>
            </a:r>
          </a:p>
        </p:txBody>
      </p:sp>
      <p:sp>
        <p:nvSpPr>
          <p:cNvPr id="81983" name="Oval 63"/>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2468" name="Rectangle 64"/>
          <p:cNvSpPr>
            <a:spLocks noChangeArrowheads="1"/>
          </p:cNvSpPr>
          <p:nvPr/>
        </p:nvSpPr>
        <p:spPr bwMode="auto">
          <a:xfrm>
            <a:off x="568325" y="701675"/>
            <a:ext cx="839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The inner electron shells can sometimes be left out of bonding diagrams because they are not involved in bonding.</a:t>
            </a:r>
          </a:p>
        </p:txBody>
      </p:sp>
      <p:grpSp>
        <p:nvGrpSpPr>
          <p:cNvPr id="2" name="Group 397"/>
          <p:cNvGrpSpPr>
            <a:grpSpLocks/>
          </p:cNvGrpSpPr>
          <p:nvPr/>
        </p:nvGrpSpPr>
        <p:grpSpPr bwMode="auto">
          <a:xfrm>
            <a:off x="1485900" y="1506538"/>
            <a:ext cx="2392363" cy="2095500"/>
            <a:chOff x="936" y="949"/>
            <a:chExt cx="1507" cy="1320"/>
          </a:xfrm>
        </p:grpSpPr>
        <p:grpSp>
          <p:nvGrpSpPr>
            <p:cNvPr id="62537" name="Group 280"/>
            <p:cNvGrpSpPr>
              <a:grpSpLocks/>
            </p:cNvGrpSpPr>
            <p:nvPr/>
          </p:nvGrpSpPr>
          <p:grpSpPr bwMode="auto">
            <a:xfrm>
              <a:off x="1037" y="1142"/>
              <a:ext cx="1054" cy="1053"/>
              <a:chOff x="989" y="1219"/>
              <a:chExt cx="1054" cy="1053"/>
            </a:xfrm>
          </p:grpSpPr>
          <p:grpSp>
            <p:nvGrpSpPr>
              <p:cNvPr id="62541" name="Group 68"/>
              <p:cNvGrpSpPr>
                <a:grpSpLocks noChangeAspect="1"/>
              </p:cNvGrpSpPr>
              <p:nvPr/>
            </p:nvGrpSpPr>
            <p:grpSpPr bwMode="auto">
              <a:xfrm>
                <a:off x="989" y="1219"/>
                <a:ext cx="1054" cy="1053"/>
                <a:chOff x="743" y="2095"/>
                <a:chExt cx="1506" cy="1504"/>
              </a:xfrm>
            </p:grpSpPr>
            <p:sp>
              <p:nvSpPr>
                <p:cNvPr id="62543" name="Oval 69"/>
                <p:cNvSpPr>
                  <a:spLocks noChangeAspect="1" noChangeArrowheads="1"/>
                </p:cNvSpPr>
                <p:nvPr/>
              </p:nvSpPr>
              <p:spPr bwMode="auto">
                <a:xfrm>
                  <a:off x="1268" y="262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44" name="Oval 70"/>
                <p:cNvSpPr>
                  <a:spLocks noChangeAspect="1" noChangeArrowheads="1"/>
                </p:cNvSpPr>
                <p:nvPr/>
              </p:nvSpPr>
              <p:spPr bwMode="auto">
                <a:xfrm>
                  <a:off x="1047" y="241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2545" name="Oval 71"/>
                <p:cNvSpPr>
                  <a:spLocks noChangeAspect="1" noChangeArrowheads="1"/>
                </p:cNvSpPr>
                <p:nvPr/>
              </p:nvSpPr>
              <p:spPr bwMode="auto">
                <a:xfrm>
                  <a:off x="1419" y="319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46" name="Oval 72"/>
                <p:cNvSpPr>
                  <a:spLocks noChangeAspect="1" noChangeArrowheads="1"/>
                </p:cNvSpPr>
                <p:nvPr/>
              </p:nvSpPr>
              <p:spPr bwMode="auto">
                <a:xfrm>
                  <a:off x="1419" y="235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2547" name="Group 73"/>
                <p:cNvGrpSpPr>
                  <a:grpSpLocks noChangeAspect="1"/>
                </p:cNvGrpSpPr>
                <p:nvPr/>
              </p:nvGrpSpPr>
              <p:grpSpPr bwMode="auto">
                <a:xfrm>
                  <a:off x="800" y="2095"/>
                  <a:ext cx="1389" cy="1447"/>
                  <a:chOff x="819" y="1631"/>
                  <a:chExt cx="1389" cy="1447"/>
                </a:xfrm>
              </p:grpSpPr>
              <p:sp>
                <p:nvSpPr>
                  <p:cNvPr id="62554" name="Oval 74"/>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2555" name="Oval 75"/>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56" name="Oval 76"/>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2548" name="Oval 77"/>
                <p:cNvSpPr>
                  <a:spLocks noChangeAspect="1" noChangeArrowheads="1"/>
                </p:cNvSpPr>
                <p:nvPr/>
              </p:nvSpPr>
              <p:spPr bwMode="auto">
                <a:xfrm rot="4680000">
                  <a:off x="2099" y="291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49" name="Oval 78"/>
                <p:cNvSpPr>
                  <a:spLocks noChangeAspect="1" noChangeArrowheads="1"/>
                </p:cNvSpPr>
                <p:nvPr/>
              </p:nvSpPr>
              <p:spPr bwMode="auto">
                <a:xfrm rot="4655613">
                  <a:off x="2100" y="262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50" name="Oval 79"/>
                <p:cNvSpPr>
                  <a:spLocks noChangeAspect="1" noChangeArrowheads="1"/>
                </p:cNvSpPr>
                <p:nvPr/>
              </p:nvSpPr>
              <p:spPr bwMode="auto">
                <a:xfrm rot="10080000">
                  <a:off x="1274" y="344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51" name="Oval 80"/>
                <p:cNvSpPr>
                  <a:spLocks noChangeAspect="1" noChangeArrowheads="1"/>
                </p:cNvSpPr>
                <p:nvPr/>
              </p:nvSpPr>
              <p:spPr bwMode="auto">
                <a:xfrm rot="10055613">
                  <a:off x="1570" y="345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52" name="Oval 81"/>
                <p:cNvSpPr>
                  <a:spLocks noChangeAspect="1" noChangeArrowheads="1"/>
                </p:cNvSpPr>
                <p:nvPr/>
              </p:nvSpPr>
              <p:spPr bwMode="auto">
                <a:xfrm rot="-6120000">
                  <a:off x="744" y="262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53" name="Oval 82"/>
                <p:cNvSpPr>
                  <a:spLocks noChangeAspect="1" noChangeArrowheads="1"/>
                </p:cNvSpPr>
                <p:nvPr/>
              </p:nvSpPr>
              <p:spPr bwMode="auto">
                <a:xfrm rot="-6144387">
                  <a:off x="743" y="292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2542" name="Text Box 83"/>
              <p:cNvSpPr txBox="1">
                <a:spLocks noChangeAspect="1" noChangeArrowheads="1"/>
              </p:cNvSpPr>
              <p:nvPr/>
            </p:nvSpPr>
            <p:spPr bwMode="auto">
              <a:xfrm>
                <a:off x="1335" y="1596"/>
                <a:ext cx="3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Na</a:t>
                </a:r>
              </a:p>
            </p:txBody>
          </p:sp>
        </p:grpSp>
        <p:sp>
          <p:nvSpPr>
            <p:cNvPr id="62538" name="Freeform 324"/>
            <p:cNvSpPr>
              <a:spLocks/>
            </p:cNvSpPr>
            <p:nvPr/>
          </p:nvSpPr>
          <p:spPr bwMode="auto">
            <a:xfrm>
              <a:off x="936" y="1059"/>
              <a:ext cx="151" cy="1210"/>
            </a:xfrm>
            <a:custGeom>
              <a:avLst/>
              <a:gdLst>
                <a:gd name="T0" fmla="*/ 100 w 227"/>
                <a:gd name="T1" fmla="*/ 0 h 1815"/>
                <a:gd name="T2" fmla="*/ 0 w 227"/>
                <a:gd name="T3" fmla="*/ 0 h 1815"/>
                <a:gd name="T4" fmla="*/ 0 w 227"/>
                <a:gd name="T5" fmla="*/ 807 h 1815"/>
                <a:gd name="T6" fmla="*/ 100 w 227"/>
                <a:gd name="T7" fmla="*/ 807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39" name="Freeform 325"/>
            <p:cNvSpPr>
              <a:spLocks/>
            </p:cNvSpPr>
            <p:nvPr/>
          </p:nvSpPr>
          <p:spPr bwMode="auto">
            <a:xfrm flipH="1">
              <a:off x="2022" y="1059"/>
              <a:ext cx="151" cy="1210"/>
            </a:xfrm>
            <a:custGeom>
              <a:avLst/>
              <a:gdLst>
                <a:gd name="T0" fmla="*/ 100 w 227"/>
                <a:gd name="T1" fmla="*/ 0 h 1815"/>
                <a:gd name="T2" fmla="*/ 0 w 227"/>
                <a:gd name="T3" fmla="*/ 0 h 1815"/>
                <a:gd name="T4" fmla="*/ 0 w 227"/>
                <a:gd name="T5" fmla="*/ 807 h 1815"/>
                <a:gd name="T6" fmla="*/ 100 w 227"/>
                <a:gd name="T7" fmla="*/ 807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40" name="Rectangle 326"/>
            <p:cNvSpPr>
              <a:spLocks noChangeArrowheads="1"/>
            </p:cNvSpPr>
            <p:nvPr/>
          </p:nvSpPr>
          <p:spPr bwMode="auto">
            <a:xfrm>
              <a:off x="2196" y="949"/>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a:t>
              </a:r>
            </a:p>
          </p:txBody>
        </p:sp>
      </p:grpSp>
      <p:sp>
        <p:nvSpPr>
          <p:cNvPr id="82248" name="Text Box 328"/>
          <p:cNvSpPr txBox="1">
            <a:spLocks noChangeArrowheads="1"/>
          </p:cNvSpPr>
          <p:nvPr/>
        </p:nvSpPr>
        <p:spPr bwMode="auto">
          <a:xfrm>
            <a:off x="3629025" y="2230438"/>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can also be drawn as</a:t>
            </a:r>
          </a:p>
        </p:txBody>
      </p:sp>
      <p:grpSp>
        <p:nvGrpSpPr>
          <p:cNvPr id="6" name="Group 398"/>
          <p:cNvGrpSpPr>
            <a:grpSpLocks/>
          </p:cNvGrpSpPr>
          <p:nvPr/>
        </p:nvGrpSpPr>
        <p:grpSpPr bwMode="auto">
          <a:xfrm>
            <a:off x="5921375" y="1504950"/>
            <a:ext cx="2382838" cy="2097088"/>
            <a:chOff x="3730" y="948"/>
            <a:chExt cx="1501" cy="1321"/>
          </a:xfrm>
        </p:grpSpPr>
        <p:grpSp>
          <p:nvGrpSpPr>
            <p:cNvPr id="62521" name="Group 350"/>
            <p:cNvGrpSpPr>
              <a:grpSpLocks/>
            </p:cNvGrpSpPr>
            <p:nvPr/>
          </p:nvGrpSpPr>
          <p:grpSpPr bwMode="auto">
            <a:xfrm>
              <a:off x="3730" y="1059"/>
              <a:ext cx="1237" cy="1210"/>
              <a:chOff x="3748" y="1136"/>
              <a:chExt cx="1237" cy="1210"/>
            </a:xfrm>
          </p:grpSpPr>
          <p:sp>
            <p:nvSpPr>
              <p:cNvPr id="62523" name="Oval 332"/>
              <p:cNvSpPr>
                <a:spLocks noChangeAspect="1" noChangeArrowheads="1"/>
              </p:cNvSpPr>
              <p:nvPr/>
            </p:nvSpPr>
            <p:spPr bwMode="auto">
              <a:xfrm>
                <a:off x="4216" y="1589"/>
                <a:ext cx="317" cy="313"/>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2524" name="Group 336"/>
              <p:cNvGrpSpPr>
                <a:grpSpLocks noChangeAspect="1"/>
              </p:cNvGrpSpPr>
              <p:nvPr/>
            </p:nvGrpSpPr>
            <p:grpSpPr bwMode="auto">
              <a:xfrm>
                <a:off x="3889" y="1219"/>
                <a:ext cx="972" cy="1013"/>
                <a:chOff x="819" y="1631"/>
                <a:chExt cx="1389" cy="1447"/>
              </a:xfrm>
            </p:grpSpPr>
            <p:sp>
              <p:nvSpPr>
                <p:cNvPr id="62534" name="Oval 337"/>
                <p:cNvSpPr>
                  <a:spLocks noChangeAspect="1" noChangeArrowheads="1"/>
                </p:cNvSpPr>
                <p:nvPr/>
              </p:nvSpPr>
              <p:spPr bwMode="auto">
                <a:xfrm>
                  <a:off x="819" y="16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2535" name="Oval 338"/>
                <p:cNvSpPr>
                  <a:spLocks noChangeAspect="1" noChangeArrowheads="1"/>
                </p:cNvSpPr>
                <p:nvPr/>
              </p:nvSpPr>
              <p:spPr bwMode="auto">
                <a:xfrm rot="-720000">
                  <a:off x="1586" y="163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36" name="Oval 339"/>
                <p:cNvSpPr>
                  <a:spLocks noChangeAspect="1" noChangeArrowheads="1"/>
                </p:cNvSpPr>
                <p:nvPr/>
              </p:nvSpPr>
              <p:spPr bwMode="auto">
                <a:xfrm rot="-744387">
                  <a:off x="1289" y="163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2525" name="Oval 340"/>
              <p:cNvSpPr>
                <a:spLocks noChangeAspect="1" noChangeArrowheads="1"/>
              </p:cNvSpPr>
              <p:nvPr/>
            </p:nvSpPr>
            <p:spPr bwMode="auto">
              <a:xfrm rot="4680000">
                <a:off x="4797" y="1796"/>
                <a:ext cx="105" cy="104"/>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26" name="Oval 341"/>
              <p:cNvSpPr>
                <a:spLocks noChangeAspect="1" noChangeArrowheads="1"/>
              </p:cNvSpPr>
              <p:nvPr/>
            </p:nvSpPr>
            <p:spPr bwMode="auto">
              <a:xfrm rot="4655613">
                <a:off x="4798" y="1588"/>
                <a:ext cx="105" cy="104"/>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27" name="Oval 342"/>
              <p:cNvSpPr>
                <a:spLocks noChangeAspect="1" noChangeArrowheads="1"/>
              </p:cNvSpPr>
              <p:nvPr/>
            </p:nvSpPr>
            <p:spPr bwMode="auto">
              <a:xfrm rot="10080000">
                <a:off x="4221" y="2167"/>
                <a:ext cx="104" cy="104"/>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28" name="Oval 343"/>
              <p:cNvSpPr>
                <a:spLocks noChangeAspect="1" noChangeArrowheads="1"/>
              </p:cNvSpPr>
              <p:nvPr/>
            </p:nvSpPr>
            <p:spPr bwMode="auto">
              <a:xfrm rot="10055613">
                <a:off x="4428" y="2168"/>
                <a:ext cx="105" cy="104"/>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29" name="Oval 344"/>
              <p:cNvSpPr>
                <a:spLocks noChangeAspect="1" noChangeArrowheads="1"/>
              </p:cNvSpPr>
              <p:nvPr/>
            </p:nvSpPr>
            <p:spPr bwMode="auto">
              <a:xfrm rot="-6120000">
                <a:off x="3849" y="1590"/>
                <a:ext cx="105" cy="104"/>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30" name="Oval 345"/>
              <p:cNvSpPr>
                <a:spLocks noChangeAspect="1" noChangeArrowheads="1"/>
              </p:cNvSpPr>
              <p:nvPr/>
            </p:nvSpPr>
            <p:spPr bwMode="auto">
              <a:xfrm rot="-6144387">
                <a:off x="3848" y="1798"/>
                <a:ext cx="105" cy="104"/>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31" name="Text Box 346"/>
              <p:cNvSpPr txBox="1">
                <a:spLocks noChangeAspect="1" noChangeArrowheads="1"/>
              </p:cNvSpPr>
              <p:nvPr/>
            </p:nvSpPr>
            <p:spPr bwMode="auto">
              <a:xfrm>
                <a:off x="4195" y="1596"/>
                <a:ext cx="3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Na</a:t>
                </a:r>
              </a:p>
            </p:txBody>
          </p:sp>
          <p:sp>
            <p:nvSpPr>
              <p:cNvPr id="62532" name="Freeform 347"/>
              <p:cNvSpPr>
                <a:spLocks/>
              </p:cNvSpPr>
              <p:nvPr/>
            </p:nvSpPr>
            <p:spPr bwMode="auto">
              <a:xfrm>
                <a:off x="3748" y="1136"/>
                <a:ext cx="151" cy="1210"/>
              </a:xfrm>
              <a:custGeom>
                <a:avLst/>
                <a:gdLst>
                  <a:gd name="T0" fmla="*/ 100 w 227"/>
                  <a:gd name="T1" fmla="*/ 0 h 1815"/>
                  <a:gd name="T2" fmla="*/ 0 w 227"/>
                  <a:gd name="T3" fmla="*/ 0 h 1815"/>
                  <a:gd name="T4" fmla="*/ 0 w 227"/>
                  <a:gd name="T5" fmla="*/ 807 h 1815"/>
                  <a:gd name="T6" fmla="*/ 100 w 227"/>
                  <a:gd name="T7" fmla="*/ 807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533" name="Freeform 348"/>
              <p:cNvSpPr>
                <a:spLocks/>
              </p:cNvSpPr>
              <p:nvPr/>
            </p:nvSpPr>
            <p:spPr bwMode="auto">
              <a:xfrm flipH="1">
                <a:off x="4834" y="1136"/>
                <a:ext cx="151" cy="1210"/>
              </a:xfrm>
              <a:custGeom>
                <a:avLst/>
                <a:gdLst>
                  <a:gd name="T0" fmla="*/ 100 w 227"/>
                  <a:gd name="T1" fmla="*/ 0 h 1815"/>
                  <a:gd name="T2" fmla="*/ 0 w 227"/>
                  <a:gd name="T3" fmla="*/ 0 h 1815"/>
                  <a:gd name="T4" fmla="*/ 0 w 227"/>
                  <a:gd name="T5" fmla="*/ 807 h 1815"/>
                  <a:gd name="T6" fmla="*/ 100 w 227"/>
                  <a:gd name="T7" fmla="*/ 807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2522" name="Rectangle 349"/>
            <p:cNvSpPr>
              <a:spLocks noChangeArrowheads="1"/>
            </p:cNvSpPr>
            <p:nvPr/>
          </p:nvSpPr>
          <p:spPr bwMode="auto">
            <a:xfrm>
              <a:off x="4984" y="948"/>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a:t>
              </a:r>
            </a:p>
          </p:txBody>
        </p:sp>
      </p:grpSp>
      <p:grpSp>
        <p:nvGrpSpPr>
          <p:cNvPr id="9" name="Group 363"/>
          <p:cNvGrpSpPr>
            <a:grpSpLocks/>
          </p:cNvGrpSpPr>
          <p:nvPr/>
        </p:nvGrpSpPr>
        <p:grpSpPr bwMode="auto">
          <a:xfrm>
            <a:off x="1128713" y="3697288"/>
            <a:ext cx="2811462" cy="2584450"/>
            <a:chOff x="711" y="2413"/>
            <a:chExt cx="1771" cy="1628"/>
          </a:xfrm>
        </p:grpSpPr>
        <p:grpSp>
          <p:nvGrpSpPr>
            <p:cNvPr id="62491" name="Group 356"/>
            <p:cNvGrpSpPr>
              <a:grpSpLocks/>
            </p:cNvGrpSpPr>
            <p:nvPr/>
          </p:nvGrpSpPr>
          <p:grpSpPr bwMode="auto">
            <a:xfrm>
              <a:off x="782" y="2557"/>
              <a:ext cx="1430" cy="1432"/>
              <a:chOff x="782" y="2665"/>
              <a:chExt cx="1430" cy="1432"/>
            </a:xfrm>
          </p:grpSpPr>
          <p:grpSp>
            <p:nvGrpSpPr>
              <p:cNvPr id="62496" name="Group 204"/>
              <p:cNvGrpSpPr>
                <a:grpSpLocks noChangeAspect="1"/>
              </p:cNvGrpSpPr>
              <p:nvPr/>
            </p:nvGrpSpPr>
            <p:grpSpPr bwMode="auto">
              <a:xfrm>
                <a:off x="782" y="2665"/>
                <a:ext cx="1430" cy="1432"/>
                <a:chOff x="3370" y="1743"/>
                <a:chExt cx="2044" cy="2046"/>
              </a:xfrm>
            </p:grpSpPr>
            <p:sp>
              <p:nvSpPr>
                <p:cNvPr id="62499" name="Text Box 205"/>
                <p:cNvSpPr txBox="1">
                  <a:spLocks noChangeAspect="1" noChangeArrowheads="1"/>
                </p:cNvSpPr>
                <p:nvPr/>
              </p:nvSpPr>
              <p:spPr bwMode="auto">
                <a:xfrm>
                  <a:off x="4193" y="2622"/>
                  <a:ext cx="378"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endParaRPr lang="en-GB" b="1"/>
                </a:p>
              </p:txBody>
            </p:sp>
            <p:sp>
              <p:nvSpPr>
                <p:cNvPr id="62500" name="Oval 206"/>
                <p:cNvSpPr>
                  <a:spLocks noChangeAspect="1" noChangeArrowheads="1"/>
                </p:cNvSpPr>
                <p:nvPr/>
              </p:nvSpPr>
              <p:spPr bwMode="auto">
                <a:xfrm>
                  <a:off x="4165" y="2542"/>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501" name="Oval 207"/>
                <p:cNvSpPr>
                  <a:spLocks noChangeAspect="1" noChangeArrowheads="1"/>
                </p:cNvSpPr>
                <p:nvPr/>
              </p:nvSpPr>
              <p:spPr bwMode="auto">
                <a:xfrm>
                  <a:off x="3944" y="2336"/>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2502" name="Oval 208"/>
                <p:cNvSpPr>
                  <a:spLocks noChangeAspect="1" noChangeArrowheads="1"/>
                </p:cNvSpPr>
                <p:nvPr/>
              </p:nvSpPr>
              <p:spPr bwMode="auto">
                <a:xfrm>
                  <a:off x="3448" y="1822"/>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2503" name="AutoShape 209"/>
                <p:cNvSpPr>
                  <a:spLocks noChangeAspect="1" noChangeArrowheads="1"/>
                </p:cNvSpPr>
                <p:nvPr/>
              </p:nvSpPr>
              <p:spPr bwMode="auto">
                <a:xfrm rot="2700000">
                  <a:off x="4148" y="174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04" name="AutoShape 210"/>
                <p:cNvSpPr>
                  <a:spLocks noChangeAspect="1" noChangeArrowheads="1"/>
                </p:cNvSpPr>
                <p:nvPr/>
              </p:nvSpPr>
              <p:spPr bwMode="auto">
                <a:xfrm rot="2700000">
                  <a:off x="4445" y="174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05" name="Oval 211"/>
                <p:cNvSpPr>
                  <a:spLocks noChangeAspect="1" noChangeArrowheads="1"/>
                </p:cNvSpPr>
                <p:nvPr/>
              </p:nvSpPr>
              <p:spPr bwMode="auto">
                <a:xfrm>
                  <a:off x="3697" y="2071"/>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2506" name="AutoShape 212"/>
                <p:cNvSpPr>
                  <a:spLocks noChangeAspect="1" noChangeArrowheads="1"/>
                </p:cNvSpPr>
                <p:nvPr/>
              </p:nvSpPr>
              <p:spPr bwMode="auto">
                <a:xfrm rot="2700000">
                  <a:off x="4148" y="1999"/>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07" name="AutoShape 213"/>
                <p:cNvSpPr>
                  <a:spLocks noChangeAspect="1" noChangeArrowheads="1"/>
                </p:cNvSpPr>
                <p:nvPr/>
              </p:nvSpPr>
              <p:spPr bwMode="auto">
                <a:xfrm rot="2700000">
                  <a:off x="4444" y="1999"/>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08" name="AutoShape 214"/>
                <p:cNvSpPr>
                  <a:spLocks noChangeAspect="1" noChangeArrowheads="1"/>
                </p:cNvSpPr>
                <p:nvPr/>
              </p:nvSpPr>
              <p:spPr bwMode="auto">
                <a:xfrm rot="2700000">
                  <a:off x="4297" y="224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09" name="AutoShape 215"/>
                <p:cNvSpPr>
                  <a:spLocks noChangeAspect="1" noChangeArrowheads="1"/>
                </p:cNvSpPr>
                <p:nvPr/>
              </p:nvSpPr>
              <p:spPr bwMode="auto">
                <a:xfrm rot="2700000">
                  <a:off x="4297" y="309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0" name="AutoShape 216"/>
                <p:cNvSpPr>
                  <a:spLocks noChangeAspect="1" noChangeArrowheads="1"/>
                </p:cNvSpPr>
                <p:nvPr/>
              </p:nvSpPr>
              <p:spPr bwMode="auto">
                <a:xfrm rot="8100000">
                  <a:off x="4971" y="252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1" name="AutoShape 217"/>
                <p:cNvSpPr>
                  <a:spLocks noChangeAspect="1" noChangeArrowheads="1"/>
                </p:cNvSpPr>
                <p:nvPr/>
              </p:nvSpPr>
              <p:spPr bwMode="auto">
                <a:xfrm rot="8100000">
                  <a:off x="4971" y="281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2" name="AutoShape 218"/>
                <p:cNvSpPr>
                  <a:spLocks noChangeAspect="1" noChangeArrowheads="1"/>
                </p:cNvSpPr>
                <p:nvPr/>
              </p:nvSpPr>
              <p:spPr bwMode="auto">
                <a:xfrm rot="-8100000">
                  <a:off x="4447" y="334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3" name="AutoShape 219"/>
                <p:cNvSpPr>
                  <a:spLocks noChangeAspect="1" noChangeArrowheads="1"/>
                </p:cNvSpPr>
                <p:nvPr/>
              </p:nvSpPr>
              <p:spPr bwMode="auto">
                <a:xfrm rot="-8100000">
                  <a:off x="4151" y="334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4" name="AutoShape 220"/>
                <p:cNvSpPr>
                  <a:spLocks noChangeAspect="1" noChangeArrowheads="1"/>
                </p:cNvSpPr>
                <p:nvPr/>
              </p:nvSpPr>
              <p:spPr bwMode="auto">
                <a:xfrm rot="-2700000">
                  <a:off x="3625" y="282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5" name="AutoShape 221"/>
                <p:cNvSpPr>
                  <a:spLocks noChangeAspect="1" noChangeArrowheads="1"/>
                </p:cNvSpPr>
                <p:nvPr/>
              </p:nvSpPr>
              <p:spPr bwMode="auto">
                <a:xfrm rot="-2700000">
                  <a:off x="3625" y="252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6" name="AutoShape 222"/>
                <p:cNvSpPr>
                  <a:spLocks noChangeAspect="1" noChangeArrowheads="1"/>
                </p:cNvSpPr>
                <p:nvPr/>
              </p:nvSpPr>
              <p:spPr bwMode="auto">
                <a:xfrm rot="8100000">
                  <a:off x="5226" y="252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7" name="AutoShape 223"/>
                <p:cNvSpPr>
                  <a:spLocks noChangeAspect="1" noChangeArrowheads="1"/>
                </p:cNvSpPr>
                <p:nvPr/>
              </p:nvSpPr>
              <p:spPr bwMode="auto">
                <a:xfrm rot="8100000">
                  <a:off x="5226" y="282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8" name="AutoShape 224"/>
                <p:cNvSpPr>
                  <a:spLocks noChangeAspect="1" noChangeArrowheads="1"/>
                </p:cNvSpPr>
                <p:nvPr/>
              </p:nvSpPr>
              <p:spPr bwMode="auto">
                <a:xfrm rot="-8100000">
                  <a:off x="4447" y="360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19" name="AutoShape 225"/>
                <p:cNvSpPr>
                  <a:spLocks noChangeAspect="1" noChangeArrowheads="1"/>
                </p:cNvSpPr>
                <p:nvPr/>
              </p:nvSpPr>
              <p:spPr bwMode="auto">
                <a:xfrm rot="-8100000">
                  <a:off x="4150" y="360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520" name="AutoShape 226"/>
                <p:cNvSpPr>
                  <a:spLocks noChangeAspect="1" noChangeArrowheads="1"/>
                </p:cNvSpPr>
                <p:nvPr/>
              </p:nvSpPr>
              <p:spPr bwMode="auto">
                <a:xfrm rot="-2700000">
                  <a:off x="3370" y="282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2497" name="Text Box 231"/>
              <p:cNvSpPr txBox="1">
                <a:spLocks noChangeAspect="1" noChangeArrowheads="1"/>
              </p:cNvSpPr>
              <p:nvPr/>
            </p:nvSpPr>
            <p:spPr bwMode="auto">
              <a:xfrm>
                <a:off x="1302" y="3237"/>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Cl</a:t>
                </a:r>
              </a:p>
            </p:txBody>
          </p:sp>
          <p:sp>
            <p:nvSpPr>
              <p:cNvPr id="62498" name="Oval 232"/>
              <p:cNvSpPr>
                <a:spLocks noChangeAspect="1" noChangeArrowheads="1"/>
              </p:cNvSpPr>
              <p:nvPr/>
            </p:nvSpPr>
            <p:spPr bwMode="auto">
              <a:xfrm rot="-600000">
                <a:off x="792" y="3226"/>
                <a:ext cx="104" cy="104"/>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2492" name="Group 357"/>
            <p:cNvGrpSpPr>
              <a:grpSpLocks/>
            </p:cNvGrpSpPr>
            <p:nvPr/>
          </p:nvGrpSpPr>
          <p:grpSpPr bwMode="auto">
            <a:xfrm>
              <a:off x="711" y="2413"/>
              <a:ext cx="1771" cy="1628"/>
              <a:chOff x="711" y="2509"/>
              <a:chExt cx="1771" cy="1628"/>
            </a:xfrm>
          </p:grpSpPr>
          <p:sp>
            <p:nvSpPr>
              <p:cNvPr id="62493" name="Freeform 353"/>
              <p:cNvSpPr>
                <a:spLocks/>
              </p:cNvSpPr>
              <p:nvPr/>
            </p:nvSpPr>
            <p:spPr bwMode="auto">
              <a:xfrm>
                <a:off x="711" y="2613"/>
                <a:ext cx="190" cy="1524"/>
              </a:xfrm>
              <a:custGeom>
                <a:avLst/>
                <a:gdLst>
                  <a:gd name="T0" fmla="*/ 159 w 227"/>
                  <a:gd name="T1" fmla="*/ 0 h 1815"/>
                  <a:gd name="T2" fmla="*/ 0 w 227"/>
                  <a:gd name="T3" fmla="*/ 0 h 1815"/>
                  <a:gd name="T4" fmla="*/ 0 w 227"/>
                  <a:gd name="T5" fmla="*/ 1280 h 1815"/>
                  <a:gd name="T6" fmla="*/ 159 w 227"/>
                  <a:gd name="T7" fmla="*/ 128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4" name="Freeform 354"/>
              <p:cNvSpPr>
                <a:spLocks/>
              </p:cNvSpPr>
              <p:nvPr/>
            </p:nvSpPr>
            <p:spPr bwMode="auto">
              <a:xfrm flipH="1">
                <a:off x="2083" y="2613"/>
                <a:ext cx="190" cy="1524"/>
              </a:xfrm>
              <a:custGeom>
                <a:avLst/>
                <a:gdLst>
                  <a:gd name="T0" fmla="*/ 159 w 227"/>
                  <a:gd name="T1" fmla="*/ 0 h 1815"/>
                  <a:gd name="T2" fmla="*/ 0 w 227"/>
                  <a:gd name="T3" fmla="*/ 0 h 1815"/>
                  <a:gd name="T4" fmla="*/ 0 w 227"/>
                  <a:gd name="T5" fmla="*/ 1280 h 1815"/>
                  <a:gd name="T6" fmla="*/ 159 w 227"/>
                  <a:gd name="T7" fmla="*/ 128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5" name="Rectangle 355"/>
              <p:cNvSpPr>
                <a:spLocks noChangeArrowheads="1"/>
              </p:cNvSpPr>
              <p:nvPr/>
            </p:nvSpPr>
            <p:spPr bwMode="auto">
              <a:xfrm>
                <a:off x="2291" y="2509"/>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a:t>
                </a:r>
              </a:p>
            </p:txBody>
          </p:sp>
        </p:grpSp>
      </p:grpSp>
      <p:sp>
        <p:nvSpPr>
          <p:cNvPr id="82278" name="Text Box 358"/>
          <p:cNvSpPr txBox="1">
            <a:spLocks noChangeArrowheads="1"/>
          </p:cNvSpPr>
          <p:nvPr/>
        </p:nvSpPr>
        <p:spPr bwMode="auto">
          <a:xfrm>
            <a:off x="3624263" y="45593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can also be drawn as</a:t>
            </a:r>
          </a:p>
        </p:txBody>
      </p:sp>
      <p:grpSp>
        <p:nvGrpSpPr>
          <p:cNvPr id="13" name="Group 396"/>
          <p:cNvGrpSpPr>
            <a:grpSpLocks/>
          </p:cNvGrpSpPr>
          <p:nvPr/>
        </p:nvGrpSpPr>
        <p:grpSpPr bwMode="auto">
          <a:xfrm>
            <a:off x="5662613" y="3697288"/>
            <a:ext cx="2811462" cy="2584450"/>
            <a:chOff x="3567" y="2413"/>
            <a:chExt cx="1771" cy="1628"/>
          </a:xfrm>
        </p:grpSpPr>
        <p:grpSp>
          <p:nvGrpSpPr>
            <p:cNvPr id="62475" name="Group 395"/>
            <p:cNvGrpSpPr>
              <a:grpSpLocks/>
            </p:cNvGrpSpPr>
            <p:nvPr/>
          </p:nvGrpSpPr>
          <p:grpSpPr bwMode="auto">
            <a:xfrm>
              <a:off x="3567" y="2517"/>
              <a:ext cx="1562" cy="1524"/>
              <a:chOff x="3567" y="2517"/>
              <a:chExt cx="1562" cy="1524"/>
            </a:xfrm>
          </p:grpSpPr>
          <p:sp>
            <p:nvSpPr>
              <p:cNvPr id="62477" name="Text Box 367"/>
              <p:cNvSpPr txBox="1">
                <a:spLocks noChangeAspect="1" noChangeArrowheads="1"/>
              </p:cNvSpPr>
              <p:nvPr/>
            </p:nvSpPr>
            <p:spPr bwMode="auto">
              <a:xfrm>
                <a:off x="4214" y="3172"/>
                <a:ext cx="2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endParaRPr lang="en-GB" b="1"/>
              </a:p>
            </p:txBody>
          </p:sp>
          <p:sp>
            <p:nvSpPr>
              <p:cNvPr id="62478" name="Oval 368"/>
              <p:cNvSpPr>
                <a:spLocks noChangeAspect="1" noChangeArrowheads="1"/>
              </p:cNvSpPr>
              <p:nvPr/>
            </p:nvSpPr>
            <p:spPr bwMode="auto">
              <a:xfrm>
                <a:off x="4194" y="3116"/>
                <a:ext cx="316" cy="312"/>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79" name="Oval 370"/>
              <p:cNvSpPr>
                <a:spLocks noChangeAspect="1" noChangeArrowheads="1"/>
              </p:cNvSpPr>
              <p:nvPr/>
            </p:nvSpPr>
            <p:spPr bwMode="auto">
              <a:xfrm>
                <a:off x="3693" y="2612"/>
                <a:ext cx="1319" cy="1320"/>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2480" name="AutoShape 371"/>
              <p:cNvSpPr>
                <a:spLocks noChangeAspect="1" noChangeArrowheads="1"/>
              </p:cNvSpPr>
              <p:nvPr/>
            </p:nvSpPr>
            <p:spPr bwMode="auto">
              <a:xfrm rot="2700000">
                <a:off x="4182" y="2557"/>
                <a:ext cx="132" cy="132"/>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481" name="AutoShape 372"/>
              <p:cNvSpPr>
                <a:spLocks noChangeAspect="1" noChangeArrowheads="1"/>
              </p:cNvSpPr>
              <p:nvPr/>
            </p:nvSpPr>
            <p:spPr bwMode="auto">
              <a:xfrm rot="2700000">
                <a:off x="4390" y="2557"/>
                <a:ext cx="132" cy="132"/>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482" name="AutoShape 384"/>
              <p:cNvSpPr>
                <a:spLocks noChangeAspect="1" noChangeArrowheads="1"/>
              </p:cNvSpPr>
              <p:nvPr/>
            </p:nvSpPr>
            <p:spPr bwMode="auto">
              <a:xfrm rot="8100000">
                <a:off x="4936" y="3103"/>
                <a:ext cx="132" cy="132"/>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483" name="AutoShape 385"/>
              <p:cNvSpPr>
                <a:spLocks noChangeAspect="1" noChangeArrowheads="1"/>
              </p:cNvSpPr>
              <p:nvPr/>
            </p:nvSpPr>
            <p:spPr bwMode="auto">
              <a:xfrm rot="8100000">
                <a:off x="4936" y="3311"/>
                <a:ext cx="132" cy="131"/>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484" name="AutoShape 386"/>
              <p:cNvSpPr>
                <a:spLocks noChangeAspect="1" noChangeArrowheads="1"/>
              </p:cNvSpPr>
              <p:nvPr/>
            </p:nvSpPr>
            <p:spPr bwMode="auto">
              <a:xfrm rot="-8100000">
                <a:off x="4391" y="3857"/>
                <a:ext cx="132" cy="132"/>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485" name="AutoShape 387"/>
              <p:cNvSpPr>
                <a:spLocks noChangeAspect="1" noChangeArrowheads="1"/>
              </p:cNvSpPr>
              <p:nvPr/>
            </p:nvSpPr>
            <p:spPr bwMode="auto">
              <a:xfrm rot="-8100000">
                <a:off x="4184" y="3857"/>
                <a:ext cx="132" cy="131"/>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486" name="AutoShape 388"/>
              <p:cNvSpPr>
                <a:spLocks noChangeAspect="1" noChangeArrowheads="1"/>
              </p:cNvSpPr>
              <p:nvPr/>
            </p:nvSpPr>
            <p:spPr bwMode="auto">
              <a:xfrm rot="-2700000">
                <a:off x="3638" y="3311"/>
                <a:ext cx="132" cy="132"/>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2487" name="Text Box 389"/>
              <p:cNvSpPr txBox="1">
                <a:spLocks noChangeAspect="1" noChangeArrowheads="1"/>
              </p:cNvSpPr>
              <p:nvPr/>
            </p:nvSpPr>
            <p:spPr bwMode="auto">
              <a:xfrm>
                <a:off x="4158" y="3129"/>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Cl</a:t>
                </a:r>
              </a:p>
            </p:txBody>
          </p:sp>
          <p:sp>
            <p:nvSpPr>
              <p:cNvPr id="62488" name="Oval 390"/>
              <p:cNvSpPr>
                <a:spLocks noChangeAspect="1" noChangeArrowheads="1"/>
              </p:cNvSpPr>
              <p:nvPr/>
            </p:nvSpPr>
            <p:spPr bwMode="auto">
              <a:xfrm rot="-600000">
                <a:off x="3648" y="3118"/>
                <a:ext cx="104" cy="104"/>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489" name="Freeform 392"/>
              <p:cNvSpPr>
                <a:spLocks/>
              </p:cNvSpPr>
              <p:nvPr/>
            </p:nvSpPr>
            <p:spPr bwMode="auto">
              <a:xfrm>
                <a:off x="3567" y="2517"/>
                <a:ext cx="190" cy="1524"/>
              </a:xfrm>
              <a:custGeom>
                <a:avLst/>
                <a:gdLst>
                  <a:gd name="T0" fmla="*/ 159 w 227"/>
                  <a:gd name="T1" fmla="*/ 0 h 1815"/>
                  <a:gd name="T2" fmla="*/ 0 w 227"/>
                  <a:gd name="T3" fmla="*/ 0 h 1815"/>
                  <a:gd name="T4" fmla="*/ 0 w 227"/>
                  <a:gd name="T5" fmla="*/ 1280 h 1815"/>
                  <a:gd name="T6" fmla="*/ 159 w 227"/>
                  <a:gd name="T7" fmla="*/ 128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0" name="Freeform 393"/>
              <p:cNvSpPr>
                <a:spLocks/>
              </p:cNvSpPr>
              <p:nvPr/>
            </p:nvSpPr>
            <p:spPr bwMode="auto">
              <a:xfrm flipH="1">
                <a:off x="4939" y="2517"/>
                <a:ext cx="190" cy="1524"/>
              </a:xfrm>
              <a:custGeom>
                <a:avLst/>
                <a:gdLst>
                  <a:gd name="T0" fmla="*/ 159 w 227"/>
                  <a:gd name="T1" fmla="*/ 0 h 1815"/>
                  <a:gd name="T2" fmla="*/ 0 w 227"/>
                  <a:gd name="T3" fmla="*/ 0 h 1815"/>
                  <a:gd name="T4" fmla="*/ 0 w 227"/>
                  <a:gd name="T5" fmla="*/ 1280 h 1815"/>
                  <a:gd name="T6" fmla="*/ 159 w 227"/>
                  <a:gd name="T7" fmla="*/ 1280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2476" name="Rectangle 394"/>
            <p:cNvSpPr>
              <a:spLocks noChangeArrowheads="1"/>
            </p:cNvSpPr>
            <p:nvPr/>
          </p:nvSpPr>
          <p:spPr bwMode="auto">
            <a:xfrm>
              <a:off x="5147" y="2413"/>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82248"/>
                                        </p:tgtEl>
                                        <p:attrNameLst>
                                          <p:attrName>style.visibility</p:attrName>
                                        </p:attrNameLst>
                                      </p:cBhvr>
                                      <p:to>
                                        <p:strVal val="visible"/>
                                      </p:to>
                                    </p:set>
                                    <p:animEffect transition="in" filter="wipe(left)">
                                      <p:cBhvr>
                                        <p:cTn id="12" dur="1000"/>
                                        <p:tgtEl>
                                          <p:spTgt spid="82248"/>
                                        </p:tgtEl>
                                      </p:cBhvr>
                                    </p:animEffect>
                                  </p:childTnLst>
                                </p:cTn>
                              </p:par>
                            </p:childTnLst>
                          </p:cTn>
                        </p:par>
                        <p:par>
                          <p:cTn id="13" fill="hold" nodeType="afterGroup">
                            <p:stCondLst>
                              <p:cond delay="2000"/>
                            </p:stCondLst>
                            <p:childTnLst>
                              <p:par>
                                <p:cTn id="14" presetID="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1+#ppt_w/2"/>
                                          </p:val>
                                        </p:tav>
                                        <p:tav tm="100000">
                                          <p:val>
                                            <p:strVal val="#ppt_x"/>
                                          </p:val>
                                        </p:tav>
                                      </p:tavLst>
                                    </p:anim>
                                    <p:anim calcmode="lin" valueType="num">
                                      <p:cBhvr additive="base">
                                        <p:cTn id="1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82278"/>
                                        </p:tgtEl>
                                        <p:attrNameLst>
                                          <p:attrName>style.visibility</p:attrName>
                                        </p:attrNameLst>
                                      </p:cBhvr>
                                      <p:to>
                                        <p:strVal val="visible"/>
                                      </p:to>
                                    </p:set>
                                    <p:animEffect transition="in" filter="wipe(left)">
                                      <p:cBhvr>
                                        <p:cTn id="27" dur="1000"/>
                                        <p:tgtEl>
                                          <p:spTgt spid="82278"/>
                                        </p:tgtEl>
                                      </p:cBhvr>
                                    </p:animEffect>
                                  </p:childTnLst>
                                </p:cTn>
                              </p:par>
                            </p:childTnLst>
                          </p:cTn>
                        </p:par>
                        <p:par>
                          <p:cTn id="28" fill="hold" nodeType="afterGroup">
                            <p:stCondLst>
                              <p:cond delay="2000"/>
                            </p:stCondLst>
                            <p:childTnLst>
                              <p:par>
                                <p:cTn id="29" presetID="2" presetClass="entr" presetSubtype="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1+#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8" grpId="0"/>
      <p:bldP spid="8227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33"/>
          <p:cNvGrpSpPr>
            <a:grpSpLocks/>
          </p:cNvGrpSpPr>
          <p:nvPr/>
        </p:nvGrpSpPr>
        <p:grpSpPr bwMode="auto">
          <a:xfrm>
            <a:off x="1057275" y="1817688"/>
            <a:ext cx="3087688" cy="3095625"/>
            <a:chOff x="666" y="1145"/>
            <a:chExt cx="1945" cy="1950"/>
          </a:xfrm>
        </p:grpSpPr>
        <p:grpSp>
          <p:nvGrpSpPr>
            <p:cNvPr id="63565" name="Group 174"/>
            <p:cNvGrpSpPr>
              <a:grpSpLocks/>
            </p:cNvGrpSpPr>
            <p:nvPr/>
          </p:nvGrpSpPr>
          <p:grpSpPr bwMode="auto">
            <a:xfrm>
              <a:off x="666" y="1145"/>
              <a:ext cx="1886" cy="1950"/>
              <a:chOff x="666" y="1145"/>
              <a:chExt cx="1886" cy="1950"/>
            </a:xfrm>
          </p:grpSpPr>
          <p:sp>
            <p:nvSpPr>
              <p:cNvPr id="63567" name="Oval 4"/>
              <p:cNvSpPr>
                <a:spLocks noChangeAspect="1" noChangeArrowheads="1"/>
              </p:cNvSpPr>
              <p:nvPr/>
            </p:nvSpPr>
            <p:spPr bwMode="auto">
              <a:xfrm>
                <a:off x="666" y="1209"/>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nvGrpSpPr>
              <p:cNvPr id="63568" name="Group 45"/>
              <p:cNvGrpSpPr>
                <a:grpSpLocks/>
              </p:cNvGrpSpPr>
              <p:nvPr/>
            </p:nvGrpSpPr>
            <p:grpSpPr bwMode="auto">
              <a:xfrm>
                <a:off x="1160" y="1658"/>
                <a:ext cx="893" cy="993"/>
                <a:chOff x="873" y="2071"/>
                <a:chExt cx="893" cy="993"/>
              </a:xfrm>
            </p:grpSpPr>
            <p:sp>
              <p:nvSpPr>
                <p:cNvPr id="63583" name="Oval 7"/>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3584" name="Oval 8"/>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85" name="Oval 9"/>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3569" name="Group 133"/>
              <p:cNvGrpSpPr>
                <a:grpSpLocks/>
              </p:cNvGrpSpPr>
              <p:nvPr/>
            </p:nvGrpSpPr>
            <p:grpSpPr bwMode="auto">
              <a:xfrm>
                <a:off x="856" y="1402"/>
                <a:ext cx="1506" cy="1504"/>
                <a:chOff x="569" y="1815"/>
                <a:chExt cx="1506" cy="1504"/>
              </a:xfrm>
            </p:grpSpPr>
            <p:sp>
              <p:nvSpPr>
                <p:cNvPr id="63572" name="Oval 6"/>
                <p:cNvSpPr>
                  <a:spLocks noChangeAspect="1" noChangeArrowheads="1"/>
                </p:cNvSpPr>
                <p:nvPr/>
              </p:nvSpPr>
              <p:spPr bwMode="auto">
                <a:xfrm>
                  <a:off x="1094" y="234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3573" name="Group 44"/>
                <p:cNvGrpSpPr>
                  <a:grpSpLocks/>
                </p:cNvGrpSpPr>
                <p:nvPr/>
              </p:nvGrpSpPr>
              <p:grpSpPr bwMode="auto">
                <a:xfrm>
                  <a:off x="569" y="1815"/>
                  <a:ext cx="1506" cy="1504"/>
                  <a:chOff x="569" y="1815"/>
                  <a:chExt cx="1506" cy="1504"/>
                </a:xfrm>
              </p:grpSpPr>
              <p:sp>
                <p:nvSpPr>
                  <p:cNvPr id="63574" name="Oval 10"/>
                  <p:cNvSpPr>
                    <a:spLocks noChangeAspect="1" noChangeArrowheads="1"/>
                  </p:cNvSpPr>
                  <p:nvPr/>
                </p:nvSpPr>
                <p:spPr bwMode="auto">
                  <a:xfrm>
                    <a:off x="626" y="1873"/>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3575" name="Oval 11"/>
                  <p:cNvSpPr>
                    <a:spLocks noChangeAspect="1" noChangeArrowheads="1"/>
                  </p:cNvSpPr>
                  <p:nvPr/>
                </p:nvSpPr>
                <p:spPr bwMode="auto">
                  <a:xfrm rot="-720000">
                    <a:off x="1393" y="181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76" name="Oval 12"/>
                  <p:cNvSpPr>
                    <a:spLocks noChangeAspect="1" noChangeArrowheads="1"/>
                  </p:cNvSpPr>
                  <p:nvPr/>
                </p:nvSpPr>
                <p:spPr bwMode="auto">
                  <a:xfrm rot="-744387">
                    <a:off x="1096" y="18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77" name="Oval 13"/>
                  <p:cNvSpPr>
                    <a:spLocks noChangeAspect="1" noChangeArrowheads="1"/>
                  </p:cNvSpPr>
                  <p:nvPr/>
                </p:nvSpPr>
                <p:spPr bwMode="auto">
                  <a:xfrm rot="4680000">
                    <a:off x="1925" y="263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78" name="Oval 14"/>
                  <p:cNvSpPr>
                    <a:spLocks noChangeAspect="1" noChangeArrowheads="1"/>
                  </p:cNvSpPr>
                  <p:nvPr/>
                </p:nvSpPr>
                <p:spPr bwMode="auto">
                  <a:xfrm rot="4655613">
                    <a:off x="1926" y="234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79" name="Oval 15"/>
                  <p:cNvSpPr>
                    <a:spLocks noChangeAspect="1" noChangeArrowheads="1"/>
                  </p:cNvSpPr>
                  <p:nvPr/>
                </p:nvSpPr>
                <p:spPr bwMode="auto">
                  <a:xfrm rot="10080000">
                    <a:off x="1100" y="31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80" name="Oval 16"/>
                  <p:cNvSpPr>
                    <a:spLocks noChangeAspect="1" noChangeArrowheads="1"/>
                  </p:cNvSpPr>
                  <p:nvPr/>
                </p:nvSpPr>
                <p:spPr bwMode="auto">
                  <a:xfrm rot="10055613">
                    <a:off x="1396" y="31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81" name="Oval 17"/>
                  <p:cNvSpPr>
                    <a:spLocks noChangeAspect="1" noChangeArrowheads="1"/>
                  </p:cNvSpPr>
                  <p:nvPr/>
                </p:nvSpPr>
                <p:spPr bwMode="auto">
                  <a:xfrm rot="-6120000">
                    <a:off x="570" y="234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82" name="Oval 18"/>
                  <p:cNvSpPr>
                    <a:spLocks noChangeAspect="1" noChangeArrowheads="1"/>
                  </p:cNvSpPr>
                  <p:nvPr/>
                </p:nvSpPr>
                <p:spPr bwMode="auto">
                  <a:xfrm rot="-6144387">
                    <a:off x="569" y="264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63570" name="Text Box 19"/>
              <p:cNvSpPr txBox="1">
                <a:spLocks noChangeArrowheads="1"/>
              </p:cNvSpPr>
              <p:nvPr/>
            </p:nvSpPr>
            <p:spPr bwMode="auto">
              <a:xfrm>
                <a:off x="1409" y="2010"/>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Mg</a:t>
                </a:r>
              </a:p>
            </p:txBody>
          </p:sp>
          <p:sp>
            <p:nvSpPr>
              <p:cNvPr id="63571" name="Oval 20"/>
              <p:cNvSpPr>
                <a:spLocks noChangeAspect="1" noChangeArrowheads="1"/>
              </p:cNvSpPr>
              <p:nvPr/>
            </p:nvSpPr>
            <p:spPr bwMode="auto">
              <a:xfrm rot="-600000">
                <a:off x="1384" y="1145"/>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3566" name="Oval 21"/>
            <p:cNvSpPr>
              <a:spLocks noChangeAspect="1" noChangeArrowheads="1"/>
            </p:cNvSpPr>
            <p:nvPr/>
          </p:nvSpPr>
          <p:spPr bwMode="auto">
            <a:xfrm rot="4800000">
              <a:off x="2462" y="192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7" name="Group 153"/>
          <p:cNvGrpSpPr>
            <a:grpSpLocks/>
          </p:cNvGrpSpPr>
          <p:nvPr/>
        </p:nvGrpSpPr>
        <p:grpSpPr bwMode="auto">
          <a:xfrm>
            <a:off x="5049838" y="1809750"/>
            <a:ext cx="3244850" cy="3248025"/>
            <a:chOff x="3181" y="1140"/>
            <a:chExt cx="2044" cy="2046"/>
          </a:xfrm>
        </p:grpSpPr>
        <p:grpSp>
          <p:nvGrpSpPr>
            <p:cNvPr id="63541" name="Group 137"/>
            <p:cNvGrpSpPr>
              <a:grpSpLocks/>
            </p:cNvGrpSpPr>
            <p:nvPr/>
          </p:nvGrpSpPr>
          <p:grpSpPr bwMode="auto">
            <a:xfrm>
              <a:off x="3181" y="1140"/>
              <a:ext cx="2044" cy="2046"/>
              <a:chOff x="2838" y="1476"/>
              <a:chExt cx="2044" cy="2046"/>
            </a:xfrm>
          </p:grpSpPr>
          <p:sp>
            <p:nvSpPr>
              <p:cNvPr id="63556" name="Oval 52"/>
              <p:cNvSpPr>
                <a:spLocks noChangeAspect="1" noChangeArrowheads="1"/>
              </p:cNvSpPr>
              <p:nvPr/>
            </p:nvSpPr>
            <p:spPr bwMode="auto">
              <a:xfrm>
                <a:off x="3633" y="2275"/>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3557" name="Group 136"/>
              <p:cNvGrpSpPr>
                <a:grpSpLocks/>
              </p:cNvGrpSpPr>
              <p:nvPr/>
            </p:nvGrpSpPr>
            <p:grpSpPr bwMode="auto">
              <a:xfrm>
                <a:off x="2838" y="1476"/>
                <a:ext cx="2044" cy="2046"/>
                <a:chOff x="2838" y="1476"/>
                <a:chExt cx="2044" cy="2046"/>
              </a:xfrm>
            </p:grpSpPr>
            <p:sp>
              <p:nvSpPr>
                <p:cNvPr id="63558" name="Oval 54"/>
                <p:cNvSpPr>
                  <a:spLocks noChangeAspect="1" noChangeArrowheads="1"/>
                </p:cNvSpPr>
                <p:nvPr/>
              </p:nvSpPr>
              <p:spPr bwMode="auto">
                <a:xfrm>
                  <a:off x="2916" y="1555"/>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3559" name="AutoShape 55"/>
                <p:cNvSpPr>
                  <a:spLocks noChangeAspect="1" noChangeArrowheads="1"/>
                </p:cNvSpPr>
                <p:nvPr/>
              </p:nvSpPr>
              <p:spPr bwMode="auto">
                <a:xfrm rot="2700000">
                  <a:off x="3616" y="147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60" name="AutoShape 56"/>
                <p:cNvSpPr>
                  <a:spLocks noChangeAspect="1" noChangeArrowheads="1"/>
                </p:cNvSpPr>
                <p:nvPr/>
              </p:nvSpPr>
              <p:spPr bwMode="auto">
                <a:xfrm rot="2700000">
                  <a:off x="3913" y="147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61" name="AutoShape 68"/>
                <p:cNvSpPr>
                  <a:spLocks noChangeAspect="1" noChangeArrowheads="1"/>
                </p:cNvSpPr>
                <p:nvPr/>
              </p:nvSpPr>
              <p:spPr bwMode="auto">
                <a:xfrm rot="8100000">
                  <a:off x="4694" y="225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62" name="AutoShape 69"/>
                <p:cNvSpPr>
                  <a:spLocks noChangeAspect="1" noChangeArrowheads="1"/>
                </p:cNvSpPr>
                <p:nvPr/>
              </p:nvSpPr>
              <p:spPr bwMode="auto">
                <a:xfrm rot="8100000">
                  <a:off x="4694" y="255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63" name="AutoShape 70"/>
                <p:cNvSpPr>
                  <a:spLocks noChangeAspect="1" noChangeArrowheads="1"/>
                </p:cNvSpPr>
                <p:nvPr/>
              </p:nvSpPr>
              <p:spPr bwMode="auto">
                <a:xfrm rot="-8100000">
                  <a:off x="3915" y="333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64" name="AutoShape 72"/>
                <p:cNvSpPr>
                  <a:spLocks noChangeAspect="1" noChangeArrowheads="1"/>
                </p:cNvSpPr>
                <p:nvPr/>
              </p:nvSpPr>
              <p:spPr bwMode="auto">
                <a:xfrm rot="-2700000">
                  <a:off x="2838" y="255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grpSp>
        <p:grpSp>
          <p:nvGrpSpPr>
            <p:cNvPr id="63542" name="Group 78"/>
            <p:cNvGrpSpPr>
              <a:grpSpLocks/>
            </p:cNvGrpSpPr>
            <p:nvPr/>
          </p:nvGrpSpPr>
          <p:grpSpPr bwMode="auto">
            <a:xfrm>
              <a:off x="3436" y="1396"/>
              <a:ext cx="1534" cy="1534"/>
              <a:chOff x="3093" y="1732"/>
              <a:chExt cx="1534" cy="1534"/>
            </a:xfrm>
          </p:grpSpPr>
          <p:sp>
            <p:nvSpPr>
              <p:cNvPr id="63544" name="Oval 53"/>
              <p:cNvSpPr>
                <a:spLocks noChangeAspect="1" noChangeArrowheads="1"/>
              </p:cNvSpPr>
              <p:nvPr/>
            </p:nvSpPr>
            <p:spPr bwMode="auto">
              <a:xfrm>
                <a:off x="3412" y="2069"/>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3545" name="Oval 57"/>
              <p:cNvSpPr>
                <a:spLocks noChangeAspect="1" noChangeArrowheads="1"/>
              </p:cNvSpPr>
              <p:nvPr/>
            </p:nvSpPr>
            <p:spPr bwMode="auto">
              <a:xfrm>
                <a:off x="3165" y="1804"/>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3546" name="AutoShape 58"/>
              <p:cNvSpPr>
                <a:spLocks noChangeAspect="1" noChangeArrowheads="1"/>
              </p:cNvSpPr>
              <p:nvPr/>
            </p:nvSpPr>
            <p:spPr bwMode="auto">
              <a:xfrm rot="2700000">
                <a:off x="3616" y="173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47" name="AutoShape 59"/>
              <p:cNvSpPr>
                <a:spLocks noChangeAspect="1" noChangeArrowheads="1"/>
              </p:cNvSpPr>
              <p:nvPr/>
            </p:nvSpPr>
            <p:spPr bwMode="auto">
              <a:xfrm rot="2700000">
                <a:off x="3912" y="173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48" name="AutoShape 60"/>
              <p:cNvSpPr>
                <a:spLocks noChangeAspect="1" noChangeArrowheads="1"/>
              </p:cNvSpPr>
              <p:nvPr/>
            </p:nvSpPr>
            <p:spPr bwMode="auto">
              <a:xfrm rot="2700000">
                <a:off x="3765" y="197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49" name="AutoShape 61"/>
              <p:cNvSpPr>
                <a:spLocks noChangeAspect="1" noChangeArrowheads="1"/>
              </p:cNvSpPr>
              <p:nvPr/>
            </p:nvSpPr>
            <p:spPr bwMode="auto">
              <a:xfrm rot="2700000">
                <a:off x="3765" y="283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50" name="AutoShape 62"/>
              <p:cNvSpPr>
                <a:spLocks noChangeAspect="1" noChangeArrowheads="1"/>
              </p:cNvSpPr>
              <p:nvPr/>
            </p:nvSpPr>
            <p:spPr bwMode="auto">
              <a:xfrm rot="8100000">
                <a:off x="4439" y="225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51" name="AutoShape 63"/>
              <p:cNvSpPr>
                <a:spLocks noChangeAspect="1" noChangeArrowheads="1"/>
              </p:cNvSpPr>
              <p:nvPr/>
            </p:nvSpPr>
            <p:spPr bwMode="auto">
              <a:xfrm rot="8100000">
                <a:off x="4439" y="255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52" name="AutoShape 64"/>
              <p:cNvSpPr>
                <a:spLocks noChangeAspect="1" noChangeArrowheads="1"/>
              </p:cNvSpPr>
              <p:nvPr/>
            </p:nvSpPr>
            <p:spPr bwMode="auto">
              <a:xfrm rot="-8100000">
                <a:off x="3915" y="307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53" name="AutoShape 65"/>
              <p:cNvSpPr>
                <a:spLocks noChangeAspect="1" noChangeArrowheads="1"/>
              </p:cNvSpPr>
              <p:nvPr/>
            </p:nvSpPr>
            <p:spPr bwMode="auto">
              <a:xfrm rot="-8100000">
                <a:off x="3619" y="307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54" name="AutoShape 66"/>
              <p:cNvSpPr>
                <a:spLocks noChangeAspect="1" noChangeArrowheads="1"/>
              </p:cNvSpPr>
              <p:nvPr/>
            </p:nvSpPr>
            <p:spPr bwMode="auto">
              <a:xfrm rot="-2700000">
                <a:off x="3093" y="255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55" name="AutoShape 67"/>
              <p:cNvSpPr>
                <a:spLocks noChangeAspect="1" noChangeArrowheads="1"/>
              </p:cNvSpPr>
              <p:nvPr/>
            </p:nvSpPr>
            <p:spPr bwMode="auto">
              <a:xfrm rot="-2700000">
                <a:off x="3093" y="2259"/>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3543" name="Text Box 75"/>
            <p:cNvSpPr txBox="1">
              <a:spLocks noChangeArrowheads="1"/>
            </p:cNvSpPr>
            <p:nvPr/>
          </p:nvSpPr>
          <p:spPr bwMode="auto">
            <a:xfrm>
              <a:off x="4019" y="2011"/>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S</a:t>
              </a:r>
            </a:p>
          </p:txBody>
        </p:sp>
      </p:grpSp>
      <p:sp>
        <p:nvSpPr>
          <p:cNvPr id="269450" name="Oval 138"/>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3493" name="Rectangle 139"/>
          <p:cNvSpPr>
            <a:spLocks noChangeArrowheads="1"/>
          </p:cNvSpPr>
          <p:nvPr/>
        </p:nvSpPr>
        <p:spPr bwMode="auto">
          <a:xfrm>
            <a:off x="568325" y="701675"/>
            <a:ext cx="839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Draw a simplified electron bonding diagram for magnesium sulfide.</a:t>
            </a:r>
          </a:p>
        </p:txBody>
      </p:sp>
      <p:sp>
        <p:nvSpPr>
          <p:cNvPr id="63494" name="Rectangle 140"/>
          <p:cNvSpPr>
            <a:spLocks noGrp="1" noChangeArrowheads="1"/>
          </p:cNvSpPr>
          <p:nvPr>
            <p:ph type="title"/>
          </p:nvPr>
        </p:nvSpPr>
        <p:spPr>
          <a:xfrm>
            <a:off x="0" y="0"/>
            <a:ext cx="7297738" cy="549275"/>
          </a:xfrm>
          <a:noFill/>
        </p:spPr>
        <p:txBody>
          <a:bodyPr/>
          <a:lstStyle/>
          <a:p>
            <a:r>
              <a:rPr lang="en-GB" smtClean="0"/>
              <a:t>      Drawing simplified bonding diagrams</a:t>
            </a:r>
          </a:p>
        </p:txBody>
      </p:sp>
      <p:sp>
        <p:nvSpPr>
          <p:cNvPr id="269453" name="Text Box 141"/>
          <p:cNvSpPr txBox="1">
            <a:spLocks noChangeArrowheads="1"/>
          </p:cNvSpPr>
          <p:nvPr/>
        </p:nvSpPr>
        <p:spPr bwMode="auto">
          <a:xfrm>
            <a:off x="1225550" y="5443538"/>
            <a:ext cx="10017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2.8.2</a:t>
            </a:r>
          </a:p>
        </p:txBody>
      </p:sp>
      <p:sp>
        <p:nvSpPr>
          <p:cNvPr id="269454" name="Text Box 142"/>
          <p:cNvSpPr txBox="1">
            <a:spLocks noChangeArrowheads="1"/>
          </p:cNvSpPr>
          <p:nvPr/>
        </p:nvSpPr>
        <p:spPr bwMode="auto">
          <a:xfrm>
            <a:off x="5440363" y="5441950"/>
            <a:ext cx="968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2.8.6</a:t>
            </a:r>
          </a:p>
        </p:txBody>
      </p:sp>
      <p:grpSp>
        <p:nvGrpSpPr>
          <p:cNvPr id="11" name="Group 150"/>
          <p:cNvGrpSpPr>
            <a:grpSpLocks/>
          </p:cNvGrpSpPr>
          <p:nvPr/>
        </p:nvGrpSpPr>
        <p:grpSpPr bwMode="auto">
          <a:xfrm>
            <a:off x="2251075" y="5443538"/>
            <a:ext cx="1809750" cy="488950"/>
            <a:chOff x="1418" y="3429"/>
            <a:chExt cx="1082" cy="308"/>
          </a:xfrm>
        </p:grpSpPr>
        <p:sp>
          <p:nvSpPr>
            <p:cNvPr id="63539" name="Text Box 144"/>
            <p:cNvSpPr txBox="1">
              <a:spLocks noChangeArrowheads="1"/>
            </p:cNvSpPr>
            <p:nvPr/>
          </p:nvSpPr>
          <p:spPr bwMode="auto">
            <a:xfrm>
              <a:off x="1803" y="3429"/>
              <a:ext cx="69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a:t>
              </a:r>
              <a:r>
                <a:rPr lang="en-GB" sz="2600" b="1" baseline="30000"/>
                <a:t>2+</a:t>
              </a:r>
            </a:p>
          </p:txBody>
        </p:sp>
        <p:sp>
          <p:nvSpPr>
            <p:cNvPr id="63540" name="AutoShape 145"/>
            <p:cNvSpPr>
              <a:spLocks noChangeArrowheads="1"/>
            </p:cNvSpPr>
            <p:nvPr/>
          </p:nvSpPr>
          <p:spPr bwMode="auto">
            <a:xfrm>
              <a:off x="1418" y="3498"/>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12" name="Group 151"/>
          <p:cNvGrpSpPr>
            <a:grpSpLocks/>
          </p:cNvGrpSpPr>
          <p:nvPr/>
        </p:nvGrpSpPr>
        <p:grpSpPr bwMode="auto">
          <a:xfrm>
            <a:off x="6375400" y="5441950"/>
            <a:ext cx="1979613" cy="488950"/>
            <a:chOff x="4016" y="3428"/>
            <a:chExt cx="1247" cy="308"/>
          </a:xfrm>
        </p:grpSpPr>
        <p:sp>
          <p:nvSpPr>
            <p:cNvPr id="63537" name="Text Box 147"/>
            <p:cNvSpPr txBox="1">
              <a:spLocks noChangeArrowheads="1"/>
            </p:cNvSpPr>
            <p:nvPr/>
          </p:nvSpPr>
          <p:spPr bwMode="auto">
            <a:xfrm>
              <a:off x="4361" y="3428"/>
              <a:ext cx="90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[2.8.8]</a:t>
              </a:r>
              <a:r>
                <a:rPr lang="en-GB" sz="2600" b="1" baseline="30000"/>
                <a:t>2-</a:t>
              </a:r>
            </a:p>
          </p:txBody>
        </p:sp>
        <p:sp>
          <p:nvSpPr>
            <p:cNvPr id="63538" name="AutoShape 148"/>
            <p:cNvSpPr>
              <a:spLocks noChangeArrowheads="1"/>
            </p:cNvSpPr>
            <p:nvPr/>
          </p:nvSpPr>
          <p:spPr bwMode="auto">
            <a:xfrm>
              <a:off x="4016" y="3497"/>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13" name="Group 249"/>
          <p:cNvGrpSpPr>
            <a:grpSpLocks/>
          </p:cNvGrpSpPr>
          <p:nvPr/>
        </p:nvGrpSpPr>
        <p:grpSpPr bwMode="auto">
          <a:xfrm>
            <a:off x="977900" y="1730375"/>
            <a:ext cx="3228975" cy="3263900"/>
            <a:chOff x="616" y="1090"/>
            <a:chExt cx="2034" cy="2056"/>
          </a:xfrm>
        </p:grpSpPr>
        <p:grpSp>
          <p:nvGrpSpPr>
            <p:cNvPr id="63522" name="Group 245"/>
            <p:cNvGrpSpPr>
              <a:grpSpLocks/>
            </p:cNvGrpSpPr>
            <p:nvPr/>
          </p:nvGrpSpPr>
          <p:grpSpPr bwMode="auto">
            <a:xfrm>
              <a:off x="616" y="1090"/>
              <a:ext cx="2034" cy="2056"/>
              <a:chOff x="616" y="1090"/>
              <a:chExt cx="2034" cy="2056"/>
            </a:xfrm>
          </p:grpSpPr>
          <p:sp>
            <p:nvSpPr>
              <p:cNvPr id="63524" name="Rectangle 176"/>
              <p:cNvSpPr>
                <a:spLocks noChangeArrowheads="1"/>
              </p:cNvSpPr>
              <p:nvPr/>
            </p:nvSpPr>
            <p:spPr bwMode="auto">
              <a:xfrm>
                <a:off x="616" y="1090"/>
                <a:ext cx="2034" cy="2056"/>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3525" name="Group 160"/>
              <p:cNvGrpSpPr>
                <a:grpSpLocks/>
              </p:cNvGrpSpPr>
              <p:nvPr/>
            </p:nvGrpSpPr>
            <p:grpSpPr bwMode="auto">
              <a:xfrm>
                <a:off x="854" y="1397"/>
                <a:ext cx="1506" cy="1504"/>
                <a:chOff x="569" y="1815"/>
                <a:chExt cx="1506" cy="1504"/>
              </a:xfrm>
            </p:grpSpPr>
            <p:sp>
              <p:nvSpPr>
                <p:cNvPr id="63526" name="Oval 161"/>
                <p:cNvSpPr>
                  <a:spLocks noChangeAspect="1" noChangeArrowheads="1"/>
                </p:cNvSpPr>
                <p:nvPr/>
              </p:nvSpPr>
              <p:spPr bwMode="auto">
                <a:xfrm>
                  <a:off x="1094" y="234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3527" name="Group 162"/>
                <p:cNvGrpSpPr>
                  <a:grpSpLocks/>
                </p:cNvGrpSpPr>
                <p:nvPr/>
              </p:nvGrpSpPr>
              <p:grpSpPr bwMode="auto">
                <a:xfrm>
                  <a:off x="569" y="1815"/>
                  <a:ext cx="1506" cy="1504"/>
                  <a:chOff x="569" y="1815"/>
                  <a:chExt cx="1506" cy="1504"/>
                </a:xfrm>
              </p:grpSpPr>
              <p:sp>
                <p:nvSpPr>
                  <p:cNvPr id="63528" name="Oval 163"/>
                  <p:cNvSpPr>
                    <a:spLocks noChangeAspect="1" noChangeArrowheads="1"/>
                  </p:cNvSpPr>
                  <p:nvPr/>
                </p:nvSpPr>
                <p:spPr bwMode="auto">
                  <a:xfrm>
                    <a:off x="626" y="1873"/>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3529" name="Oval 164"/>
                  <p:cNvSpPr>
                    <a:spLocks noChangeAspect="1" noChangeArrowheads="1"/>
                  </p:cNvSpPr>
                  <p:nvPr/>
                </p:nvSpPr>
                <p:spPr bwMode="auto">
                  <a:xfrm rot="-720000">
                    <a:off x="1393" y="181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30" name="Oval 165"/>
                  <p:cNvSpPr>
                    <a:spLocks noChangeAspect="1" noChangeArrowheads="1"/>
                  </p:cNvSpPr>
                  <p:nvPr/>
                </p:nvSpPr>
                <p:spPr bwMode="auto">
                  <a:xfrm rot="-744387">
                    <a:off x="1096" y="18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31" name="Oval 166"/>
                  <p:cNvSpPr>
                    <a:spLocks noChangeAspect="1" noChangeArrowheads="1"/>
                  </p:cNvSpPr>
                  <p:nvPr/>
                </p:nvSpPr>
                <p:spPr bwMode="auto">
                  <a:xfrm rot="4680000">
                    <a:off x="1925" y="263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32" name="Oval 167"/>
                  <p:cNvSpPr>
                    <a:spLocks noChangeAspect="1" noChangeArrowheads="1"/>
                  </p:cNvSpPr>
                  <p:nvPr/>
                </p:nvSpPr>
                <p:spPr bwMode="auto">
                  <a:xfrm rot="4655613">
                    <a:off x="1926" y="234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33" name="Oval 168"/>
                  <p:cNvSpPr>
                    <a:spLocks noChangeAspect="1" noChangeArrowheads="1"/>
                  </p:cNvSpPr>
                  <p:nvPr/>
                </p:nvSpPr>
                <p:spPr bwMode="auto">
                  <a:xfrm rot="10080000">
                    <a:off x="1100" y="31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34" name="Oval 169"/>
                  <p:cNvSpPr>
                    <a:spLocks noChangeAspect="1" noChangeArrowheads="1"/>
                  </p:cNvSpPr>
                  <p:nvPr/>
                </p:nvSpPr>
                <p:spPr bwMode="auto">
                  <a:xfrm rot="10055613">
                    <a:off x="1396" y="31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35" name="Oval 170"/>
                  <p:cNvSpPr>
                    <a:spLocks noChangeAspect="1" noChangeArrowheads="1"/>
                  </p:cNvSpPr>
                  <p:nvPr/>
                </p:nvSpPr>
                <p:spPr bwMode="auto">
                  <a:xfrm rot="-6120000">
                    <a:off x="570" y="234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36" name="Oval 171"/>
                  <p:cNvSpPr>
                    <a:spLocks noChangeAspect="1" noChangeArrowheads="1"/>
                  </p:cNvSpPr>
                  <p:nvPr/>
                </p:nvSpPr>
                <p:spPr bwMode="auto">
                  <a:xfrm rot="-6144387">
                    <a:off x="569" y="264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sp>
          <p:nvSpPr>
            <p:cNvPr id="63523" name="Text Box 172"/>
            <p:cNvSpPr txBox="1">
              <a:spLocks noChangeArrowheads="1"/>
            </p:cNvSpPr>
            <p:nvPr/>
          </p:nvSpPr>
          <p:spPr bwMode="auto">
            <a:xfrm>
              <a:off x="1407" y="2005"/>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Mg</a:t>
              </a:r>
            </a:p>
          </p:txBody>
        </p:sp>
      </p:grpSp>
      <p:grpSp>
        <p:nvGrpSpPr>
          <p:cNvPr id="17" name="Group 248"/>
          <p:cNvGrpSpPr>
            <a:grpSpLocks/>
          </p:cNvGrpSpPr>
          <p:nvPr/>
        </p:nvGrpSpPr>
        <p:grpSpPr bwMode="auto">
          <a:xfrm>
            <a:off x="4875213" y="1811338"/>
            <a:ext cx="3468687" cy="3271837"/>
            <a:chOff x="3067" y="1104"/>
            <a:chExt cx="2185" cy="2061"/>
          </a:xfrm>
        </p:grpSpPr>
        <p:sp>
          <p:nvSpPr>
            <p:cNvPr id="63509" name="Rectangle 231"/>
            <p:cNvSpPr>
              <a:spLocks noChangeArrowheads="1"/>
            </p:cNvSpPr>
            <p:nvPr/>
          </p:nvSpPr>
          <p:spPr bwMode="auto">
            <a:xfrm>
              <a:off x="3067" y="1123"/>
              <a:ext cx="2185" cy="2042"/>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sp>
          <p:nvSpPr>
            <p:cNvPr id="63510" name="Oval 205"/>
            <p:cNvSpPr>
              <a:spLocks noChangeAspect="1" noChangeArrowheads="1"/>
            </p:cNvSpPr>
            <p:nvPr/>
          </p:nvSpPr>
          <p:spPr bwMode="auto">
            <a:xfrm>
              <a:off x="3971" y="1903"/>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3511" name="Group 206"/>
            <p:cNvGrpSpPr>
              <a:grpSpLocks/>
            </p:cNvGrpSpPr>
            <p:nvPr/>
          </p:nvGrpSpPr>
          <p:grpSpPr bwMode="auto">
            <a:xfrm>
              <a:off x="3176" y="1104"/>
              <a:ext cx="2044" cy="2046"/>
              <a:chOff x="2838" y="1476"/>
              <a:chExt cx="2044" cy="2046"/>
            </a:xfrm>
          </p:grpSpPr>
          <p:sp>
            <p:nvSpPr>
              <p:cNvPr id="63515" name="Oval 207"/>
              <p:cNvSpPr>
                <a:spLocks noChangeAspect="1" noChangeArrowheads="1"/>
              </p:cNvSpPr>
              <p:nvPr/>
            </p:nvSpPr>
            <p:spPr bwMode="auto">
              <a:xfrm>
                <a:off x="2916" y="1555"/>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3516" name="AutoShape 208"/>
              <p:cNvSpPr>
                <a:spLocks noChangeAspect="1" noChangeArrowheads="1"/>
              </p:cNvSpPr>
              <p:nvPr/>
            </p:nvSpPr>
            <p:spPr bwMode="auto">
              <a:xfrm rot="2700000">
                <a:off x="3616" y="147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17" name="AutoShape 209"/>
              <p:cNvSpPr>
                <a:spLocks noChangeAspect="1" noChangeArrowheads="1"/>
              </p:cNvSpPr>
              <p:nvPr/>
            </p:nvSpPr>
            <p:spPr bwMode="auto">
              <a:xfrm rot="2700000">
                <a:off x="3913" y="147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18" name="AutoShape 210"/>
              <p:cNvSpPr>
                <a:spLocks noChangeAspect="1" noChangeArrowheads="1"/>
              </p:cNvSpPr>
              <p:nvPr/>
            </p:nvSpPr>
            <p:spPr bwMode="auto">
              <a:xfrm rot="8100000">
                <a:off x="4694" y="225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19" name="AutoShape 211"/>
              <p:cNvSpPr>
                <a:spLocks noChangeAspect="1" noChangeArrowheads="1"/>
              </p:cNvSpPr>
              <p:nvPr/>
            </p:nvSpPr>
            <p:spPr bwMode="auto">
              <a:xfrm rot="8100000">
                <a:off x="4694" y="255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20" name="AutoShape 212"/>
              <p:cNvSpPr>
                <a:spLocks noChangeAspect="1" noChangeArrowheads="1"/>
              </p:cNvSpPr>
              <p:nvPr/>
            </p:nvSpPr>
            <p:spPr bwMode="auto">
              <a:xfrm rot="-8100000">
                <a:off x="3915" y="3334"/>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3521" name="AutoShape 213"/>
              <p:cNvSpPr>
                <a:spLocks noChangeAspect="1" noChangeArrowheads="1"/>
              </p:cNvSpPr>
              <p:nvPr/>
            </p:nvSpPr>
            <p:spPr bwMode="auto">
              <a:xfrm rot="-2700000">
                <a:off x="2838" y="255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3512" name="Text Box 227"/>
            <p:cNvSpPr txBox="1">
              <a:spLocks noChangeArrowheads="1"/>
            </p:cNvSpPr>
            <p:nvPr/>
          </p:nvSpPr>
          <p:spPr bwMode="auto">
            <a:xfrm>
              <a:off x="4014" y="1975"/>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S</a:t>
              </a:r>
            </a:p>
          </p:txBody>
        </p:sp>
        <p:sp>
          <p:nvSpPr>
            <p:cNvPr id="63513" name="Oval 228"/>
            <p:cNvSpPr>
              <a:spLocks noChangeAspect="1" noChangeArrowheads="1"/>
            </p:cNvSpPr>
            <p:nvPr/>
          </p:nvSpPr>
          <p:spPr bwMode="auto">
            <a:xfrm rot="-600000">
              <a:off x="3193" y="189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514" name="Oval 229"/>
            <p:cNvSpPr>
              <a:spLocks noChangeAspect="1" noChangeArrowheads="1"/>
            </p:cNvSpPr>
            <p:nvPr/>
          </p:nvSpPr>
          <p:spPr bwMode="auto">
            <a:xfrm rot="-600000">
              <a:off x="3972" y="298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9" name="Group 235"/>
          <p:cNvGrpSpPr>
            <a:grpSpLocks/>
          </p:cNvGrpSpPr>
          <p:nvPr/>
        </p:nvGrpSpPr>
        <p:grpSpPr bwMode="auto">
          <a:xfrm>
            <a:off x="1244600" y="1858963"/>
            <a:ext cx="3248025" cy="2908300"/>
            <a:chOff x="3660" y="1732"/>
            <a:chExt cx="2046" cy="1832"/>
          </a:xfrm>
        </p:grpSpPr>
        <p:sp>
          <p:nvSpPr>
            <p:cNvPr id="63506" name="Freeform 236"/>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7" name="Freeform 237"/>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Rectangle 238"/>
            <p:cNvSpPr>
              <a:spLocks noChangeArrowheads="1"/>
            </p:cNvSpPr>
            <p:nvPr/>
          </p:nvSpPr>
          <p:spPr bwMode="auto">
            <a:xfrm>
              <a:off x="5334" y="1732"/>
              <a:ext cx="3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2+</a:t>
              </a:r>
            </a:p>
          </p:txBody>
        </p:sp>
      </p:grpSp>
      <p:grpSp>
        <p:nvGrpSpPr>
          <p:cNvPr id="20" name="Group 244"/>
          <p:cNvGrpSpPr>
            <a:grpSpLocks/>
          </p:cNvGrpSpPr>
          <p:nvPr/>
        </p:nvGrpSpPr>
        <p:grpSpPr bwMode="auto">
          <a:xfrm>
            <a:off x="4883150" y="1574800"/>
            <a:ext cx="4079875" cy="3600450"/>
            <a:chOff x="3076" y="992"/>
            <a:chExt cx="2570" cy="2268"/>
          </a:xfrm>
        </p:grpSpPr>
        <p:sp>
          <p:nvSpPr>
            <p:cNvPr id="63503" name="Freeform 240"/>
            <p:cNvSpPr>
              <a:spLocks/>
            </p:cNvSpPr>
            <p:nvPr/>
          </p:nvSpPr>
          <p:spPr bwMode="auto">
            <a:xfrm>
              <a:off x="3076" y="1094"/>
              <a:ext cx="202" cy="2155"/>
            </a:xfrm>
            <a:custGeom>
              <a:avLst/>
              <a:gdLst>
                <a:gd name="T0" fmla="*/ 180 w 227"/>
                <a:gd name="T1" fmla="*/ 0 h 1815"/>
                <a:gd name="T2" fmla="*/ 0 w 227"/>
                <a:gd name="T3" fmla="*/ 0 h 1815"/>
                <a:gd name="T4" fmla="*/ 0 w 227"/>
                <a:gd name="T5" fmla="*/ 2559 h 1815"/>
                <a:gd name="T6" fmla="*/ 180 w 227"/>
                <a:gd name="T7" fmla="*/ 2559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241"/>
            <p:cNvSpPr>
              <a:spLocks/>
            </p:cNvSpPr>
            <p:nvPr/>
          </p:nvSpPr>
          <p:spPr bwMode="auto">
            <a:xfrm flipH="1">
              <a:off x="5094" y="1097"/>
              <a:ext cx="210" cy="2163"/>
            </a:xfrm>
            <a:custGeom>
              <a:avLst/>
              <a:gdLst>
                <a:gd name="T0" fmla="*/ 194 w 227"/>
                <a:gd name="T1" fmla="*/ 0 h 1815"/>
                <a:gd name="T2" fmla="*/ 0 w 227"/>
                <a:gd name="T3" fmla="*/ 0 h 1815"/>
                <a:gd name="T4" fmla="*/ 0 w 227"/>
                <a:gd name="T5" fmla="*/ 2578 h 1815"/>
                <a:gd name="T6" fmla="*/ 194 w 227"/>
                <a:gd name="T7" fmla="*/ 2578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Rectangle 242"/>
            <p:cNvSpPr>
              <a:spLocks noChangeArrowheads="1"/>
            </p:cNvSpPr>
            <p:nvPr/>
          </p:nvSpPr>
          <p:spPr bwMode="auto">
            <a:xfrm>
              <a:off x="5330" y="992"/>
              <a:ext cx="3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9453"/>
                                        </p:tgtEl>
                                        <p:attrNameLst>
                                          <p:attrName>style.visibility</p:attrName>
                                        </p:attrNameLst>
                                      </p:cBhvr>
                                      <p:to>
                                        <p:strVal val="visible"/>
                                      </p:to>
                                    </p:set>
                                    <p:animEffect transition="in" filter="wipe(left)">
                                      <p:cBhvr>
                                        <p:cTn id="11" dur="1000"/>
                                        <p:tgtEl>
                                          <p:spTgt spid="2694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69454"/>
                                        </p:tgtEl>
                                        <p:attrNameLst>
                                          <p:attrName>style.visibility</p:attrName>
                                        </p:attrNameLst>
                                      </p:cBhvr>
                                      <p:to>
                                        <p:strVal val="visible"/>
                                      </p:to>
                                    </p:set>
                                    <p:animEffect transition="in" filter="wipe(left)">
                                      <p:cBhvr>
                                        <p:cTn id="21" dur="1000"/>
                                        <p:tgtEl>
                                          <p:spTgt spid="2694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nodeType="afterGroup">
                            <p:stCondLst>
                              <p:cond delay="10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childTnLst>
                          </p:cTn>
                        </p:par>
                        <p:par>
                          <p:cTn id="42" fill="hold" nodeType="afterGroup">
                            <p:stCondLst>
                              <p:cond delay="500"/>
                            </p:stCondLst>
                            <p:childTnLst>
                              <p:par>
                                <p:cTn id="43" presetID="9"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par>
                          <p:cTn id="46" fill="hold" nodeType="afterGroup">
                            <p:stCondLst>
                              <p:cond delay="10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453" grpId="0"/>
      <p:bldP spid="26945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4" name="Rectangle 27"/>
          <p:cNvSpPr>
            <a:spLocks noGrp="1" noChangeArrowheads="1"/>
          </p:cNvSpPr>
          <p:nvPr>
            <p:ph type="title"/>
          </p:nvPr>
        </p:nvSpPr>
        <p:spPr/>
        <p:txBody>
          <a:bodyPr/>
          <a:lstStyle/>
          <a:p>
            <a:r>
              <a:rPr lang="en-GB" smtClean="0"/>
              <a:t>      More complicated ionic bonding</a:t>
            </a:r>
          </a:p>
        </p:txBody>
      </p:sp>
      <p:sp>
        <p:nvSpPr>
          <p:cNvPr id="90142" name="Oval 30"/>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4516" name="Rectangle 31"/>
          <p:cNvSpPr>
            <a:spLocks noChangeArrowheads="1"/>
          </p:cNvSpPr>
          <p:nvPr/>
        </p:nvSpPr>
        <p:spPr bwMode="auto">
          <a:xfrm>
            <a:off x="568325" y="701675"/>
            <a:ext cx="83962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a:t>Sodium chloride and magnesium oxide are </a:t>
            </a:r>
            <a:r>
              <a:rPr lang="en-GB" b="1"/>
              <a:t>simple</a:t>
            </a:r>
            <a:r>
              <a:rPr lang="en-GB"/>
              <a:t> ionic compounds. In each case, the metal and non-metal need to lose and gain the same number of electrons.</a:t>
            </a:r>
          </a:p>
        </p:txBody>
      </p:sp>
      <p:sp>
        <p:nvSpPr>
          <p:cNvPr id="90144" name="Text Box 32"/>
          <p:cNvSpPr txBox="1">
            <a:spLocks noChangeArrowheads="1"/>
          </p:cNvSpPr>
          <p:nvPr/>
        </p:nvSpPr>
        <p:spPr bwMode="auto">
          <a:xfrm>
            <a:off x="568325" y="5430838"/>
            <a:ext cx="5902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This is not always the case.</a:t>
            </a:r>
          </a:p>
        </p:txBody>
      </p:sp>
      <p:grpSp>
        <p:nvGrpSpPr>
          <p:cNvPr id="2" name="Group 72"/>
          <p:cNvGrpSpPr>
            <a:grpSpLocks/>
          </p:cNvGrpSpPr>
          <p:nvPr/>
        </p:nvGrpSpPr>
        <p:grpSpPr bwMode="auto">
          <a:xfrm>
            <a:off x="412750" y="2068513"/>
            <a:ext cx="8229600" cy="1373187"/>
            <a:chOff x="260" y="1574"/>
            <a:chExt cx="5184" cy="865"/>
          </a:xfrm>
        </p:grpSpPr>
        <p:grpSp>
          <p:nvGrpSpPr>
            <p:cNvPr id="64538" name="Group 68"/>
            <p:cNvGrpSpPr>
              <a:grpSpLocks/>
            </p:cNvGrpSpPr>
            <p:nvPr/>
          </p:nvGrpSpPr>
          <p:grpSpPr bwMode="auto">
            <a:xfrm>
              <a:off x="493" y="1691"/>
              <a:ext cx="4726" cy="631"/>
              <a:chOff x="493" y="1684"/>
              <a:chExt cx="4726" cy="631"/>
            </a:xfrm>
          </p:grpSpPr>
          <p:sp>
            <p:nvSpPr>
              <p:cNvPr id="64540" name="Oval 39"/>
              <p:cNvSpPr>
                <a:spLocks noChangeAspect="1" noChangeArrowheads="1"/>
              </p:cNvSpPr>
              <p:nvPr/>
            </p:nvSpPr>
            <p:spPr bwMode="auto">
              <a:xfrm>
                <a:off x="493" y="1706"/>
                <a:ext cx="567" cy="567"/>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a:t>
                </a:r>
                <a:endParaRPr lang="en-GB" sz="2800" b="1" baseline="30000"/>
              </a:p>
            </p:txBody>
          </p:sp>
          <p:sp>
            <p:nvSpPr>
              <p:cNvPr id="64541" name="Oval 41"/>
              <p:cNvSpPr>
                <a:spLocks noChangeAspect="1" noChangeArrowheads="1"/>
              </p:cNvSpPr>
              <p:nvPr/>
            </p:nvSpPr>
            <p:spPr bwMode="auto">
              <a:xfrm>
                <a:off x="3969" y="1747"/>
                <a:ext cx="567" cy="567"/>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a:t>
                </a:r>
                <a:r>
                  <a:rPr lang="en-GB" sz="2800" b="1" baseline="30000"/>
                  <a:t>+</a:t>
                </a:r>
              </a:p>
            </p:txBody>
          </p:sp>
          <p:sp>
            <p:nvSpPr>
              <p:cNvPr id="64542" name="Oval 42"/>
              <p:cNvSpPr>
                <a:spLocks noChangeAspect="1" noChangeArrowheads="1"/>
              </p:cNvSpPr>
              <p:nvPr/>
            </p:nvSpPr>
            <p:spPr bwMode="auto">
              <a:xfrm>
                <a:off x="2405" y="1740"/>
                <a:ext cx="567" cy="567"/>
              </a:xfrm>
              <a:prstGeom prst="ellipse">
                <a:avLst/>
              </a:prstGeom>
              <a:gradFill rotWithShape="1">
                <a:gsLst>
                  <a:gs pos="0">
                    <a:srgbClr val="EBFFD8"/>
                  </a:gs>
                  <a:gs pos="100000">
                    <a:srgbClr val="99FF3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Cl</a:t>
                </a:r>
                <a:endParaRPr lang="en-GB" sz="2800" b="1" baseline="30000"/>
              </a:p>
            </p:txBody>
          </p:sp>
          <p:sp>
            <p:nvSpPr>
              <p:cNvPr id="64543" name="Oval 43"/>
              <p:cNvSpPr>
                <a:spLocks noChangeAspect="1" noChangeArrowheads="1"/>
              </p:cNvSpPr>
              <p:nvPr/>
            </p:nvSpPr>
            <p:spPr bwMode="auto">
              <a:xfrm>
                <a:off x="4652" y="1748"/>
                <a:ext cx="567" cy="567"/>
              </a:xfrm>
              <a:prstGeom prst="ellipse">
                <a:avLst/>
              </a:prstGeom>
              <a:gradFill rotWithShape="1">
                <a:gsLst>
                  <a:gs pos="0">
                    <a:srgbClr val="EBFFD8"/>
                  </a:gs>
                  <a:gs pos="100000">
                    <a:srgbClr val="99FF3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Cl</a:t>
                </a:r>
                <a:r>
                  <a:rPr lang="en-GB" sz="2800" b="1" baseline="30000"/>
                  <a:t>-</a:t>
                </a:r>
              </a:p>
            </p:txBody>
          </p:sp>
          <p:sp>
            <p:nvSpPr>
              <p:cNvPr id="64544" name="AutoShape 50"/>
              <p:cNvSpPr>
                <a:spLocks noChangeArrowheads="1"/>
              </p:cNvSpPr>
              <p:nvPr/>
            </p:nvSpPr>
            <p:spPr bwMode="auto">
              <a:xfrm>
                <a:off x="3088" y="1952"/>
                <a:ext cx="768" cy="208"/>
              </a:xfrm>
              <a:prstGeom prst="rightArrow">
                <a:avLst>
                  <a:gd name="adj1" fmla="val 50000"/>
                  <a:gd name="adj2" fmla="val 92308"/>
                </a:avLst>
              </a:prstGeom>
              <a:solidFill>
                <a:srgbClr val="010067"/>
              </a:solidFill>
              <a:ln w="9525">
                <a:solidFill>
                  <a:srgbClr val="010067"/>
                </a:solidFill>
                <a:miter lim="800000"/>
                <a:headEnd/>
                <a:tailEnd/>
              </a:ln>
            </p:spPr>
            <p:txBody>
              <a:bodyPr wrap="none" anchor="ctr"/>
              <a:lstStyle/>
              <a:p>
                <a:endParaRPr lang="en-US"/>
              </a:p>
            </p:txBody>
          </p:sp>
          <p:grpSp>
            <p:nvGrpSpPr>
              <p:cNvPr id="64545" name="Group 66"/>
              <p:cNvGrpSpPr>
                <a:grpSpLocks/>
              </p:cNvGrpSpPr>
              <p:nvPr/>
            </p:nvGrpSpPr>
            <p:grpSpPr bwMode="auto">
              <a:xfrm>
                <a:off x="1162" y="1684"/>
                <a:ext cx="1121" cy="546"/>
                <a:chOff x="1162" y="1684"/>
                <a:chExt cx="1121" cy="546"/>
              </a:xfrm>
            </p:grpSpPr>
            <p:sp>
              <p:nvSpPr>
                <p:cNvPr id="64546" name="Text Box 14"/>
                <p:cNvSpPr txBox="1">
                  <a:spLocks noChangeArrowheads="1"/>
                </p:cNvSpPr>
                <p:nvPr/>
              </p:nvSpPr>
              <p:spPr bwMode="auto">
                <a:xfrm>
                  <a:off x="1162" y="1942"/>
                  <a:ext cx="11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1 electron</a:t>
                  </a:r>
                </a:p>
              </p:txBody>
            </p:sp>
            <p:grpSp>
              <p:nvGrpSpPr>
                <p:cNvPr id="64547" name="Group 54"/>
                <p:cNvGrpSpPr>
                  <a:grpSpLocks/>
                </p:cNvGrpSpPr>
                <p:nvPr/>
              </p:nvGrpSpPr>
              <p:grpSpPr bwMode="auto">
                <a:xfrm>
                  <a:off x="1194" y="1684"/>
                  <a:ext cx="1057" cy="191"/>
                  <a:chOff x="2477" y="3364"/>
                  <a:chExt cx="1057" cy="191"/>
                </a:xfrm>
              </p:grpSpPr>
              <p:sp>
                <p:nvSpPr>
                  <p:cNvPr id="64548" name="Line 35"/>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64549" name="Freeform 51"/>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64550" name="Freeform 52"/>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grpSp>
        <p:sp>
          <p:nvSpPr>
            <p:cNvPr id="64539" name="AutoShape 65"/>
            <p:cNvSpPr>
              <a:spLocks noChangeArrowheads="1"/>
            </p:cNvSpPr>
            <p:nvPr/>
          </p:nvSpPr>
          <p:spPr bwMode="auto">
            <a:xfrm>
              <a:off x="260" y="1574"/>
              <a:ext cx="5184" cy="865"/>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71"/>
          <p:cNvGrpSpPr>
            <a:grpSpLocks/>
          </p:cNvGrpSpPr>
          <p:nvPr/>
        </p:nvGrpSpPr>
        <p:grpSpPr bwMode="auto">
          <a:xfrm>
            <a:off x="412750" y="3875088"/>
            <a:ext cx="8229600" cy="1373187"/>
            <a:chOff x="260" y="2537"/>
            <a:chExt cx="5184" cy="865"/>
          </a:xfrm>
        </p:grpSpPr>
        <p:grpSp>
          <p:nvGrpSpPr>
            <p:cNvPr id="64520" name="Group 70"/>
            <p:cNvGrpSpPr>
              <a:grpSpLocks/>
            </p:cNvGrpSpPr>
            <p:nvPr/>
          </p:nvGrpSpPr>
          <p:grpSpPr bwMode="auto">
            <a:xfrm>
              <a:off x="493" y="2663"/>
              <a:ext cx="4726" cy="614"/>
              <a:chOff x="493" y="2679"/>
              <a:chExt cx="4726" cy="614"/>
            </a:xfrm>
          </p:grpSpPr>
          <p:sp>
            <p:nvSpPr>
              <p:cNvPr id="64522" name="Oval 37"/>
              <p:cNvSpPr>
                <a:spLocks noChangeAspect="1" noChangeArrowheads="1"/>
              </p:cNvSpPr>
              <p:nvPr/>
            </p:nvSpPr>
            <p:spPr bwMode="auto">
              <a:xfrm>
                <a:off x="493" y="2702"/>
                <a:ext cx="567" cy="567"/>
              </a:xfrm>
              <a:prstGeom prst="ellipse">
                <a:avLst/>
              </a:prstGeom>
              <a:gradFill rotWithShape="0">
                <a:gsLst>
                  <a:gs pos="0">
                    <a:srgbClr val="FFFFFF"/>
                  </a:gs>
                  <a:gs pos="100000">
                    <a:srgbClr val="4D4D4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Mg</a:t>
                </a:r>
              </a:p>
            </p:txBody>
          </p:sp>
          <p:sp>
            <p:nvSpPr>
              <p:cNvPr id="64523" name="Oval 38"/>
              <p:cNvSpPr>
                <a:spLocks noChangeAspect="1" noChangeArrowheads="1"/>
              </p:cNvSpPr>
              <p:nvPr/>
            </p:nvSpPr>
            <p:spPr bwMode="auto">
              <a:xfrm>
                <a:off x="3969" y="2702"/>
                <a:ext cx="567" cy="567"/>
              </a:xfrm>
              <a:prstGeom prst="ellipse">
                <a:avLst/>
              </a:prstGeom>
              <a:gradFill rotWithShape="0">
                <a:gsLst>
                  <a:gs pos="0">
                    <a:srgbClr val="FFFFFF"/>
                  </a:gs>
                  <a:gs pos="100000">
                    <a:srgbClr val="4D4D4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Mg</a:t>
                </a:r>
                <a:r>
                  <a:rPr lang="en-GB" sz="2800" b="1" baseline="30000"/>
                  <a:t>2+</a:t>
                </a:r>
              </a:p>
            </p:txBody>
          </p:sp>
          <p:sp>
            <p:nvSpPr>
              <p:cNvPr id="64524" name="Oval 44"/>
              <p:cNvSpPr>
                <a:spLocks noChangeAspect="1" noChangeArrowheads="1"/>
              </p:cNvSpPr>
              <p:nvPr/>
            </p:nvSpPr>
            <p:spPr bwMode="auto">
              <a:xfrm>
                <a:off x="4652" y="2702"/>
                <a:ext cx="567" cy="56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r>
                  <a:rPr lang="en-GB" sz="2800" b="1" baseline="30000"/>
                  <a:t>2-</a:t>
                </a:r>
              </a:p>
            </p:txBody>
          </p:sp>
          <p:sp>
            <p:nvSpPr>
              <p:cNvPr id="64525" name="Oval 45"/>
              <p:cNvSpPr>
                <a:spLocks noChangeAspect="1" noChangeArrowheads="1"/>
              </p:cNvSpPr>
              <p:nvPr/>
            </p:nvSpPr>
            <p:spPr bwMode="auto">
              <a:xfrm>
                <a:off x="2405" y="2702"/>
                <a:ext cx="567" cy="56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64526" name="AutoShape 55"/>
              <p:cNvSpPr>
                <a:spLocks noChangeArrowheads="1"/>
              </p:cNvSpPr>
              <p:nvPr/>
            </p:nvSpPr>
            <p:spPr bwMode="auto">
              <a:xfrm>
                <a:off x="3088" y="2881"/>
                <a:ext cx="768" cy="208"/>
              </a:xfrm>
              <a:prstGeom prst="rightArrow">
                <a:avLst>
                  <a:gd name="adj1" fmla="val 50000"/>
                  <a:gd name="adj2" fmla="val 92308"/>
                </a:avLst>
              </a:prstGeom>
              <a:solidFill>
                <a:srgbClr val="010067"/>
              </a:solidFill>
              <a:ln w="9525">
                <a:solidFill>
                  <a:srgbClr val="010067"/>
                </a:solidFill>
                <a:miter lim="800000"/>
                <a:headEnd/>
                <a:tailEnd/>
              </a:ln>
            </p:spPr>
            <p:txBody>
              <a:bodyPr wrap="none" anchor="ctr"/>
              <a:lstStyle/>
              <a:p>
                <a:endParaRPr lang="en-US"/>
              </a:p>
            </p:txBody>
          </p:sp>
          <p:grpSp>
            <p:nvGrpSpPr>
              <p:cNvPr id="64527" name="Group 67"/>
              <p:cNvGrpSpPr>
                <a:grpSpLocks/>
              </p:cNvGrpSpPr>
              <p:nvPr/>
            </p:nvGrpSpPr>
            <p:grpSpPr bwMode="auto">
              <a:xfrm>
                <a:off x="1162" y="2679"/>
                <a:ext cx="1200" cy="614"/>
                <a:chOff x="1169" y="2679"/>
                <a:chExt cx="1200" cy="614"/>
              </a:xfrm>
            </p:grpSpPr>
            <p:sp>
              <p:nvSpPr>
                <p:cNvPr id="64528" name="Text Box 36"/>
                <p:cNvSpPr txBox="1">
                  <a:spLocks noChangeArrowheads="1"/>
                </p:cNvSpPr>
                <p:nvPr/>
              </p:nvSpPr>
              <p:spPr bwMode="auto">
                <a:xfrm>
                  <a:off x="1169" y="2842"/>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2 electrons</a:t>
                  </a:r>
                </a:p>
              </p:txBody>
            </p:sp>
            <p:grpSp>
              <p:nvGrpSpPr>
                <p:cNvPr id="64529" name="Group 64"/>
                <p:cNvGrpSpPr>
                  <a:grpSpLocks/>
                </p:cNvGrpSpPr>
                <p:nvPr/>
              </p:nvGrpSpPr>
              <p:grpSpPr bwMode="auto">
                <a:xfrm>
                  <a:off x="1240" y="2679"/>
                  <a:ext cx="1057" cy="614"/>
                  <a:chOff x="1240" y="2555"/>
                  <a:chExt cx="1057" cy="614"/>
                </a:xfrm>
              </p:grpSpPr>
              <p:grpSp>
                <p:nvGrpSpPr>
                  <p:cNvPr id="64530" name="Group 56"/>
                  <p:cNvGrpSpPr>
                    <a:grpSpLocks/>
                  </p:cNvGrpSpPr>
                  <p:nvPr/>
                </p:nvGrpSpPr>
                <p:grpSpPr bwMode="auto">
                  <a:xfrm flipV="1">
                    <a:off x="1240" y="2978"/>
                    <a:ext cx="1057" cy="191"/>
                    <a:chOff x="2477" y="3364"/>
                    <a:chExt cx="1057" cy="191"/>
                  </a:xfrm>
                </p:grpSpPr>
                <p:sp>
                  <p:nvSpPr>
                    <p:cNvPr id="64535" name="Line 57"/>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64536" name="Freeform 58"/>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64537" name="Freeform 59"/>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64531" name="Group 60"/>
                  <p:cNvGrpSpPr>
                    <a:grpSpLocks/>
                  </p:cNvGrpSpPr>
                  <p:nvPr/>
                </p:nvGrpSpPr>
                <p:grpSpPr bwMode="auto">
                  <a:xfrm>
                    <a:off x="1240" y="2555"/>
                    <a:ext cx="1057" cy="191"/>
                    <a:chOff x="2477" y="3364"/>
                    <a:chExt cx="1057" cy="191"/>
                  </a:xfrm>
                </p:grpSpPr>
                <p:sp>
                  <p:nvSpPr>
                    <p:cNvPr id="64532" name="Line 61"/>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64533" name="Freeform 62"/>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64534" name="Freeform 63"/>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grpSp>
        </p:grpSp>
        <p:sp>
          <p:nvSpPr>
            <p:cNvPr id="64521" name="AutoShape 69"/>
            <p:cNvSpPr>
              <a:spLocks noChangeArrowheads="1"/>
            </p:cNvSpPr>
            <p:nvPr/>
          </p:nvSpPr>
          <p:spPr bwMode="auto">
            <a:xfrm>
              <a:off x="260" y="2537"/>
              <a:ext cx="5184" cy="865"/>
            </a:xfrm>
            <a:prstGeom prst="roundRect">
              <a:avLst>
                <a:gd name="adj" fmla="val 1666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0144"/>
                                        </p:tgtEl>
                                        <p:attrNameLst>
                                          <p:attrName>style.visibility</p:attrName>
                                        </p:attrNameLst>
                                      </p:cBhvr>
                                      <p:to>
                                        <p:strVal val="visible"/>
                                      </p:to>
                                    </p:set>
                                    <p:animEffect transition="in" filter="dissolve">
                                      <p:cBhvr>
                                        <p:cTn id="17" dur="500"/>
                                        <p:tgtEl>
                                          <p:spTgt spid="90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4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9"/>
          <p:cNvSpPr>
            <a:spLocks noGrp="1" noChangeArrowheads="1"/>
          </p:cNvSpPr>
          <p:nvPr>
            <p:ph type="title"/>
          </p:nvPr>
        </p:nvSpPr>
        <p:spPr/>
        <p:txBody>
          <a:bodyPr/>
          <a:lstStyle/>
          <a:p>
            <a:r>
              <a:rPr lang="en-GB" smtClean="0"/>
              <a:t>      Sodium oxide</a:t>
            </a:r>
          </a:p>
        </p:txBody>
      </p:sp>
      <p:sp>
        <p:nvSpPr>
          <p:cNvPr id="91156" name="Oval 20"/>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5540" name="Rectangle 21"/>
          <p:cNvSpPr>
            <a:spLocks noChangeArrowheads="1"/>
          </p:cNvSpPr>
          <p:nvPr/>
        </p:nvSpPr>
        <p:spPr bwMode="auto">
          <a:xfrm>
            <a:off x="568325" y="701675"/>
            <a:ext cx="839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0"/>
              </a:spcBef>
            </a:pPr>
            <a:r>
              <a:rPr lang="en-GB"/>
              <a:t>What happens in the reaction between sodium and oxygen?</a:t>
            </a:r>
          </a:p>
        </p:txBody>
      </p:sp>
      <p:grpSp>
        <p:nvGrpSpPr>
          <p:cNvPr id="2" name="Group 82"/>
          <p:cNvGrpSpPr>
            <a:grpSpLocks/>
          </p:cNvGrpSpPr>
          <p:nvPr/>
        </p:nvGrpSpPr>
        <p:grpSpPr bwMode="auto">
          <a:xfrm>
            <a:off x="461963" y="2911475"/>
            <a:ext cx="8229600" cy="2498725"/>
            <a:chOff x="291" y="2026"/>
            <a:chExt cx="5184" cy="1574"/>
          </a:xfrm>
        </p:grpSpPr>
        <p:grpSp>
          <p:nvGrpSpPr>
            <p:cNvPr id="65543" name="Group 79"/>
            <p:cNvGrpSpPr>
              <a:grpSpLocks/>
            </p:cNvGrpSpPr>
            <p:nvPr/>
          </p:nvGrpSpPr>
          <p:grpSpPr bwMode="auto">
            <a:xfrm>
              <a:off x="597" y="2138"/>
              <a:ext cx="4571" cy="1349"/>
              <a:chOff x="597" y="2138"/>
              <a:chExt cx="4571" cy="1349"/>
            </a:xfrm>
          </p:grpSpPr>
          <p:sp>
            <p:nvSpPr>
              <p:cNvPr id="65545" name="AutoShape 30"/>
              <p:cNvSpPr>
                <a:spLocks noChangeArrowheads="1"/>
              </p:cNvSpPr>
              <p:nvPr/>
            </p:nvSpPr>
            <p:spPr bwMode="auto">
              <a:xfrm>
                <a:off x="3004" y="2708"/>
                <a:ext cx="768" cy="208"/>
              </a:xfrm>
              <a:prstGeom prst="rightArrow">
                <a:avLst>
                  <a:gd name="adj1" fmla="val 50000"/>
                  <a:gd name="adj2" fmla="val 92308"/>
                </a:avLst>
              </a:prstGeom>
              <a:solidFill>
                <a:srgbClr val="010067"/>
              </a:solidFill>
              <a:ln w="9525">
                <a:solidFill>
                  <a:srgbClr val="010067"/>
                </a:solidFill>
                <a:miter lim="800000"/>
                <a:headEnd/>
                <a:tailEnd/>
              </a:ln>
            </p:spPr>
            <p:txBody>
              <a:bodyPr wrap="none" anchor="ctr"/>
              <a:lstStyle/>
              <a:p>
                <a:endParaRPr lang="en-US"/>
              </a:p>
            </p:txBody>
          </p:sp>
          <p:sp>
            <p:nvSpPr>
              <p:cNvPr id="65546" name="Oval 42"/>
              <p:cNvSpPr>
                <a:spLocks noChangeAspect="1" noChangeArrowheads="1"/>
              </p:cNvSpPr>
              <p:nvPr/>
            </p:nvSpPr>
            <p:spPr bwMode="auto">
              <a:xfrm>
                <a:off x="4601" y="2528"/>
                <a:ext cx="567" cy="56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r>
                  <a:rPr lang="en-GB" sz="2800" b="1" baseline="30000"/>
                  <a:t>2-</a:t>
                </a:r>
              </a:p>
            </p:txBody>
          </p:sp>
          <p:sp>
            <p:nvSpPr>
              <p:cNvPr id="65547" name="Oval 43"/>
              <p:cNvSpPr>
                <a:spLocks noChangeAspect="1" noChangeArrowheads="1"/>
              </p:cNvSpPr>
              <p:nvPr/>
            </p:nvSpPr>
            <p:spPr bwMode="auto">
              <a:xfrm>
                <a:off x="2332" y="2529"/>
                <a:ext cx="567" cy="56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grpSp>
            <p:nvGrpSpPr>
              <p:cNvPr id="65548" name="Group 78"/>
              <p:cNvGrpSpPr>
                <a:grpSpLocks/>
              </p:cNvGrpSpPr>
              <p:nvPr/>
            </p:nvGrpSpPr>
            <p:grpSpPr bwMode="auto">
              <a:xfrm>
                <a:off x="3877" y="2138"/>
                <a:ext cx="567" cy="1349"/>
                <a:chOff x="3877" y="2138"/>
                <a:chExt cx="567" cy="1349"/>
              </a:xfrm>
            </p:grpSpPr>
            <p:sp>
              <p:nvSpPr>
                <p:cNvPr id="65561" name="Oval 27"/>
                <p:cNvSpPr>
                  <a:spLocks noChangeAspect="1" noChangeArrowheads="1"/>
                </p:cNvSpPr>
                <p:nvPr/>
              </p:nvSpPr>
              <p:spPr bwMode="auto">
                <a:xfrm>
                  <a:off x="3877" y="2138"/>
                  <a:ext cx="567" cy="567"/>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a:t>
                  </a:r>
                  <a:r>
                    <a:rPr lang="en-GB" sz="2800" b="1" baseline="30000"/>
                    <a:t>+</a:t>
                  </a:r>
                </a:p>
              </p:txBody>
            </p:sp>
            <p:sp>
              <p:nvSpPr>
                <p:cNvPr id="65562" name="Oval 58"/>
                <p:cNvSpPr>
                  <a:spLocks noChangeAspect="1" noChangeArrowheads="1"/>
                </p:cNvSpPr>
                <p:nvPr/>
              </p:nvSpPr>
              <p:spPr bwMode="auto">
                <a:xfrm>
                  <a:off x="3877" y="2920"/>
                  <a:ext cx="567" cy="567"/>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a:t>
                  </a:r>
                  <a:r>
                    <a:rPr lang="en-GB" sz="2800" b="1" baseline="30000"/>
                    <a:t>+</a:t>
                  </a:r>
                </a:p>
              </p:txBody>
            </p:sp>
          </p:grpSp>
          <p:sp>
            <p:nvSpPr>
              <p:cNvPr id="65549" name="Oval 26"/>
              <p:cNvSpPr>
                <a:spLocks noChangeAspect="1" noChangeArrowheads="1"/>
              </p:cNvSpPr>
              <p:nvPr/>
            </p:nvSpPr>
            <p:spPr bwMode="auto">
              <a:xfrm>
                <a:off x="597" y="2138"/>
                <a:ext cx="567" cy="567"/>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a:t>
                </a:r>
                <a:endParaRPr lang="en-GB" sz="2800" b="1" baseline="30000"/>
              </a:p>
            </p:txBody>
          </p:sp>
          <p:sp>
            <p:nvSpPr>
              <p:cNvPr id="65550" name="Text Box 32"/>
              <p:cNvSpPr txBox="1">
                <a:spLocks noChangeArrowheads="1"/>
              </p:cNvSpPr>
              <p:nvPr/>
            </p:nvSpPr>
            <p:spPr bwMode="auto">
              <a:xfrm>
                <a:off x="1117" y="2553"/>
                <a:ext cx="112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1 electron per atom</a:t>
                </a:r>
              </a:p>
            </p:txBody>
          </p:sp>
          <p:sp>
            <p:nvSpPr>
              <p:cNvPr id="65551" name="Oval 57"/>
              <p:cNvSpPr>
                <a:spLocks noChangeAspect="1" noChangeArrowheads="1"/>
              </p:cNvSpPr>
              <p:nvPr/>
            </p:nvSpPr>
            <p:spPr bwMode="auto">
              <a:xfrm>
                <a:off x="597" y="2920"/>
                <a:ext cx="567" cy="567"/>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a:t>
                </a:r>
                <a:endParaRPr lang="en-GB" sz="2800" b="1" baseline="30000"/>
              </a:p>
            </p:txBody>
          </p:sp>
          <p:grpSp>
            <p:nvGrpSpPr>
              <p:cNvPr id="65552" name="Group 74"/>
              <p:cNvGrpSpPr>
                <a:grpSpLocks/>
              </p:cNvGrpSpPr>
              <p:nvPr/>
            </p:nvGrpSpPr>
            <p:grpSpPr bwMode="auto">
              <a:xfrm>
                <a:off x="1254" y="2351"/>
                <a:ext cx="1057" cy="924"/>
                <a:chOff x="1261" y="2259"/>
                <a:chExt cx="1057" cy="924"/>
              </a:xfrm>
            </p:grpSpPr>
            <p:grpSp>
              <p:nvGrpSpPr>
                <p:cNvPr id="65553" name="Group 63"/>
                <p:cNvGrpSpPr>
                  <a:grpSpLocks/>
                </p:cNvGrpSpPr>
                <p:nvPr/>
              </p:nvGrpSpPr>
              <p:grpSpPr bwMode="auto">
                <a:xfrm rot="20920459" flipV="1">
                  <a:off x="1261" y="2992"/>
                  <a:ext cx="1057" cy="191"/>
                  <a:chOff x="2477" y="3364"/>
                  <a:chExt cx="1057" cy="191"/>
                </a:xfrm>
              </p:grpSpPr>
              <p:sp>
                <p:nvSpPr>
                  <p:cNvPr id="65558" name="Line 64"/>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65559" name="Freeform 65"/>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65560" name="Freeform 66"/>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65554" name="Group 70"/>
                <p:cNvGrpSpPr>
                  <a:grpSpLocks/>
                </p:cNvGrpSpPr>
                <p:nvPr/>
              </p:nvGrpSpPr>
              <p:grpSpPr bwMode="auto">
                <a:xfrm rot="679541">
                  <a:off x="1261" y="2259"/>
                  <a:ext cx="1057" cy="191"/>
                  <a:chOff x="2477" y="3364"/>
                  <a:chExt cx="1057" cy="191"/>
                </a:xfrm>
              </p:grpSpPr>
              <p:sp>
                <p:nvSpPr>
                  <p:cNvPr id="65555" name="Line 71"/>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65556" name="Freeform 72"/>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65557" name="Freeform 73"/>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grpSp>
        <p:sp>
          <p:nvSpPr>
            <p:cNvPr id="65544" name="AutoShape 81"/>
            <p:cNvSpPr>
              <a:spLocks noChangeArrowheads="1"/>
            </p:cNvSpPr>
            <p:nvPr/>
          </p:nvSpPr>
          <p:spPr bwMode="auto">
            <a:xfrm>
              <a:off x="291" y="2026"/>
              <a:ext cx="5184" cy="1574"/>
            </a:xfrm>
            <a:prstGeom prst="roundRect">
              <a:avLst>
                <a:gd name="adj" fmla="val 6861"/>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1219" name="Rectangle 83"/>
          <p:cNvSpPr>
            <a:spLocks noChangeArrowheads="1"/>
          </p:cNvSpPr>
          <p:nvPr/>
        </p:nvSpPr>
        <p:spPr bwMode="auto">
          <a:xfrm>
            <a:off x="568325" y="1338263"/>
            <a:ext cx="77168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Sodium (2.8.1) needs to lose 1 electron but oxygen (2.6) needs to gain 2 electrons. Therefore, two sodium atoms are required for each oxygen atom.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219"/>
                                        </p:tgtEl>
                                        <p:attrNameLst>
                                          <p:attrName>style.visibility</p:attrName>
                                        </p:attrNameLst>
                                      </p:cBhvr>
                                      <p:to>
                                        <p:strVal val="visible"/>
                                      </p:to>
                                    </p:set>
                                    <p:animEffect transition="in" filter="dissolve">
                                      <p:cBhvr>
                                        <p:cTn id="7" dur="500"/>
                                        <p:tgtEl>
                                          <p:spTgt spid="91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19"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Rectangle 21"/>
          <p:cNvSpPr>
            <a:spLocks noGrp="1" noChangeArrowheads="1"/>
          </p:cNvSpPr>
          <p:nvPr>
            <p:ph type="title"/>
          </p:nvPr>
        </p:nvSpPr>
        <p:spPr/>
        <p:txBody>
          <a:bodyPr/>
          <a:lstStyle/>
          <a:p>
            <a:r>
              <a:rPr lang="en-GB" smtClean="0"/>
              <a:t>      Magnesium chloride</a:t>
            </a:r>
          </a:p>
        </p:txBody>
      </p:sp>
      <p:sp>
        <p:nvSpPr>
          <p:cNvPr id="66563" name="Rectangle 23"/>
          <p:cNvSpPr>
            <a:spLocks noChangeArrowheads="1"/>
          </p:cNvSpPr>
          <p:nvPr/>
        </p:nvSpPr>
        <p:spPr bwMode="auto">
          <a:xfrm>
            <a:off x="568325" y="701675"/>
            <a:ext cx="839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0"/>
              </a:spcBef>
            </a:pPr>
            <a:r>
              <a:rPr lang="en-GB"/>
              <a:t>What happens in the reaction between magnesium and chlorine?</a:t>
            </a:r>
          </a:p>
        </p:txBody>
      </p:sp>
      <p:sp>
        <p:nvSpPr>
          <p:cNvPr id="92185" name="Oval 2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nvGrpSpPr>
          <p:cNvPr id="2" name="Group 94"/>
          <p:cNvGrpSpPr>
            <a:grpSpLocks/>
          </p:cNvGrpSpPr>
          <p:nvPr/>
        </p:nvGrpSpPr>
        <p:grpSpPr bwMode="auto">
          <a:xfrm>
            <a:off x="461963" y="3216275"/>
            <a:ext cx="8229600" cy="2498725"/>
            <a:chOff x="291" y="2026"/>
            <a:chExt cx="5184" cy="1574"/>
          </a:xfrm>
        </p:grpSpPr>
        <p:sp>
          <p:nvSpPr>
            <p:cNvPr id="66567" name="AutoShape 27"/>
            <p:cNvSpPr>
              <a:spLocks noChangeArrowheads="1"/>
            </p:cNvSpPr>
            <p:nvPr/>
          </p:nvSpPr>
          <p:spPr bwMode="auto">
            <a:xfrm>
              <a:off x="291" y="2026"/>
              <a:ext cx="5184" cy="1574"/>
            </a:xfrm>
            <a:prstGeom prst="roundRect">
              <a:avLst>
                <a:gd name="adj" fmla="val 6861"/>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6568" name="Group 93"/>
            <p:cNvGrpSpPr>
              <a:grpSpLocks/>
            </p:cNvGrpSpPr>
            <p:nvPr/>
          </p:nvGrpSpPr>
          <p:grpSpPr bwMode="auto">
            <a:xfrm>
              <a:off x="597" y="2138"/>
              <a:ext cx="4571" cy="1349"/>
              <a:chOff x="597" y="2138"/>
              <a:chExt cx="4571" cy="1349"/>
            </a:xfrm>
          </p:grpSpPr>
          <p:sp>
            <p:nvSpPr>
              <p:cNvPr id="66569" name="AutoShape 30"/>
              <p:cNvSpPr>
                <a:spLocks noChangeArrowheads="1"/>
              </p:cNvSpPr>
              <p:nvPr/>
            </p:nvSpPr>
            <p:spPr bwMode="auto">
              <a:xfrm>
                <a:off x="3004" y="2708"/>
                <a:ext cx="768" cy="208"/>
              </a:xfrm>
              <a:prstGeom prst="rightArrow">
                <a:avLst>
                  <a:gd name="adj1" fmla="val 50000"/>
                  <a:gd name="adj2" fmla="val 92308"/>
                </a:avLst>
              </a:prstGeom>
              <a:solidFill>
                <a:srgbClr val="010067"/>
              </a:solidFill>
              <a:ln w="9525">
                <a:solidFill>
                  <a:srgbClr val="010067"/>
                </a:solidFill>
                <a:miter lim="800000"/>
                <a:headEnd/>
                <a:tailEnd/>
              </a:ln>
            </p:spPr>
            <p:txBody>
              <a:bodyPr wrap="none" anchor="ctr"/>
              <a:lstStyle/>
              <a:p>
                <a:endParaRPr lang="en-US"/>
              </a:p>
            </p:txBody>
          </p:sp>
          <p:sp>
            <p:nvSpPr>
              <p:cNvPr id="66570" name="Text Box 35"/>
              <p:cNvSpPr txBox="1">
                <a:spLocks noChangeArrowheads="1"/>
              </p:cNvSpPr>
              <p:nvPr/>
            </p:nvSpPr>
            <p:spPr bwMode="auto">
              <a:xfrm>
                <a:off x="1165" y="2439"/>
                <a:ext cx="1325"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1 electron for each atom</a:t>
                </a:r>
              </a:p>
            </p:txBody>
          </p:sp>
          <p:grpSp>
            <p:nvGrpSpPr>
              <p:cNvPr id="66571" name="Group 83"/>
              <p:cNvGrpSpPr>
                <a:grpSpLocks/>
              </p:cNvGrpSpPr>
              <p:nvPr/>
            </p:nvGrpSpPr>
            <p:grpSpPr bwMode="auto">
              <a:xfrm>
                <a:off x="597" y="2285"/>
                <a:ext cx="1624" cy="811"/>
                <a:chOff x="597" y="2189"/>
                <a:chExt cx="1624" cy="811"/>
              </a:xfrm>
            </p:grpSpPr>
            <p:grpSp>
              <p:nvGrpSpPr>
                <p:cNvPr id="66583" name="Group 42"/>
                <p:cNvGrpSpPr>
                  <a:grpSpLocks/>
                </p:cNvGrpSpPr>
                <p:nvPr/>
              </p:nvGrpSpPr>
              <p:grpSpPr bwMode="auto">
                <a:xfrm rot="-1069343">
                  <a:off x="1164" y="2189"/>
                  <a:ext cx="1057" cy="191"/>
                  <a:chOff x="2477" y="3364"/>
                  <a:chExt cx="1057" cy="191"/>
                </a:xfrm>
              </p:grpSpPr>
              <p:sp>
                <p:nvSpPr>
                  <p:cNvPr id="66585" name="Line 43"/>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66586" name="Freeform 44"/>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66587" name="Freeform 45"/>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sp>
              <p:nvSpPr>
                <p:cNvPr id="66584" name="Oval 48"/>
                <p:cNvSpPr>
                  <a:spLocks noChangeAspect="1" noChangeArrowheads="1"/>
                </p:cNvSpPr>
                <p:nvPr/>
              </p:nvSpPr>
              <p:spPr bwMode="auto">
                <a:xfrm>
                  <a:off x="597" y="2433"/>
                  <a:ext cx="567" cy="567"/>
                </a:xfrm>
                <a:prstGeom prst="ellipse">
                  <a:avLst/>
                </a:prstGeom>
                <a:gradFill rotWithShape="0">
                  <a:gsLst>
                    <a:gs pos="0">
                      <a:srgbClr val="FFFFFF"/>
                    </a:gs>
                    <a:gs pos="100000">
                      <a:srgbClr val="4D4D4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Mg</a:t>
                  </a:r>
                </a:p>
              </p:txBody>
            </p:sp>
          </p:grpSp>
          <p:sp>
            <p:nvSpPr>
              <p:cNvPr id="66572" name="Oval 49"/>
              <p:cNvSpPr>
                <a:spLocks noChangeAspect="1" noChangeArrowheads="1"/>
              </p:cNvSpPr>
              <p:nvPr/>
            </p:nvSpPr>
            <p:spPr bwMode="auto">
              <a:xfrm>
                <a:off x="3877" y="2529"/>
                <a:ext cx="567" cy="567"/>
              </a:xfrm>
              <a:prstGeom prst="ellipse">
                <a:avLst/>
              </a:prstGeom>
              <a:gradFill rotWithShape="0">
                <a:gsLst>
                  <a:gs pos="0">
                    <a:srgbClr val="FFFFFF"/>
                  </a:gs>
                  <a:gs pos="100000">
                    <a:srgbClr val="4D4D4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Mg</a:t>
                </a:r>
                <a:r>
                  <a:rPr lang="en-GB" sz="2800" b="1" baseline="30000"/>
                  <a:t>2+</a:t>
                </a:r>
              </a:p>
            </p:txBody>
          </p:sp>
          <p:grpSp>
            <p:nvGrpSpPr>
              <p:cNvPr id="66573" name="Group 81"/>
              <p:cNvGrpSpPr>
                <a:grpSpLocks/>
              </p:cNvGrpSpPr>
              <p:nvPr/>
            </p:nvGrpSpPr>
            <p:grpSpPr bwMode="auto">
              <a:xfrm>
                <a:off x="2332" y="2138"/>
                <a:ext cx="567" cy="1349"/>
                <a:chOff x="2332" y="2042"/>
                <a:chExt cx="567" cy="1349"/>
              </a:xfrm>
            </p:grpSpPr>
            <p:sp>
              <p:nvSpPr>
                <p:cNvPr id="66581" name="Oval 69"/>
                <p:cNvSpPr>
                  <a:spLocks noChangeAspect="1" noChangeArrowheads="1"/>
                </p:cNvSpPr>
                <p:nvPr/>
              </p:nvSpPr>
              <p:spPr bwMode="auto">
                <a:xfrm>
                  <a:off x="2332" y="2042"/>
                  <a:ext cx="567" cy="567"/>
                </a:xfrm>
                <a:prstGeom prst="ellipse">
                  <a:avLst/>
                </a:prstGeom>
                <a:gradFill rotWithShape="1">
                  <a:gsLst>
                    <a:gs pos="0">
                      <a:srgbClr val="EBFFD8"/>
                    </a:gs>
                    <a:gs pos="100000">
                      <a:srgbClr val="99FF3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Cl</a:t>
                  </a:r>
                  <a:endParaRPr lang="en-GB" sz="2800" b="1" baseline="30000"/>
                </a:p>
              </p:txBody>
            </p:sp>
            <p:sp>
              <p:nvSpPr>
                <p:cNvPr id="66582" name="Oval 79"/>
                <p:cNvSpPr>
                  <a:spLocks noChangeAspect="1" noChangeArrowheads="1"/>
                </p:cNvSpPr>
                <p:nvPr/>
              </p:nvSpPr>
              <p:spPr bwMode="auto">
                <a:xfrm>
                  <a:off x="2332" y="2824"/>
                  <a:ext cx="567" cy="567"/>
                </a:xfrm>
                <a:prstGeom prst="ellipse">
                  <a:avLst/>
                </a:prstGeom>
                <a:gradFill rotWithShape="1">
                  <a:gsLst>
                    <a:gs pos="0">
                      <a:srgbClr val="EBFFD8"/>
                    </a:gs>
                    <a:gs pos="100000">
                      <a:srgbClr val="99FF3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Cl</a:t>
                  </a:r>
                  <a:endParaRPr lang="en-GB" sz="2800" b="1" baseline="30000"/>
                </a:p>
              </p:txBody>
            </p:sp>
          </p:grpSp>
          <p:grpSp>
            <p:nvGrpSpPr>
              <p:cNvPr id="66574" name="Group 82"/>
              <p:cNvGrpSpPr>
                <a:grpSpLocks/>
              </p:cNvGrpSpPr>
              <p:nvPr/>
            </p:nvGrpSpPr>
            <p:grpSpPr bwMode="auto">
              <a:xfrm>
                <a:off x="4601" y="2138"/>
                <a:ext cx="567" cy="1349"/>
                <a:chOff x="4601" y="2042"/>
                <a:chExt cx="567" cy="1349"/>
              </a:xfrm>
            </p:grpSpPr>
            <p:sp>
              <p:nvSpPr>
                <p:cNvPr id="66579" name="Oval 70"/>
                <p:cNvSpPr>
                  <a:spLocks noChangeAspect="1" noChangeArrowheads="1"/>
                </p:cNvSpPr>
                <p:nvPr/>
              </p:nvSpPr>
              <p:spPr bwMode="auto">
                <a:xfrm>
                  <a:off x="4601" y="2042"/>
                  <a:ext cx="567" cy="567"/>
                </a:xfrm>
                <a:prstGeom prst="ellipse">
                  <a:avLst/>
                </a:prstGeom>
                <a:gradFill rotWithShape="1">
                  <a:gsLst>
                    <a:gs pos="0">
                      <a:srgbClr val="EBFFD8"/>
                    </a:gs>
                    <a:gs pos="100000">
                      <a:srgbClr val="99FF3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Cl</a:t>
                  </a:r>
                  <a:r>
                    <a:rPr lang="en-GB" sz="2800" b="1" baseline="30000"/>
                    <a:t>-</a:t>
                  </a:r>
                </a:p>
              </p:txBody>
            </p:sp>
            <p:sp>
              <p:nvSpPr>
                <p:cNvPr id="66580" name="Oval 80"/>
                <p:cNvSpPr>
                  <a:spLocks noChangeAspect="1" noChangeArrowheads="1"/>
                </p:cNvSpPr>
                <p:nvPr/>
              </p:nvSpPr>
              <p:spPr bwMode="auto">
                <a:xfrm>
                  <a:off x="4601" y="2824"/>
                  <a:ext cx="567" cy="567"/>
                </a:xfrm>
                <a:prstGeom prst="ellipse">
                  <a:avLst/>
                </a:prstGeom>
                <a:gradFill rotWithShape="1">
                  <a:gsLst>
                    <a:gs pos="0">
                      <a:srgbClr val="EBFFD8"/>
                    </a:gs>
                    <a:gs pos="100000">
                      <a:srgbClr val="99FF3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Cl</a:t>
                  </a:r>
                  <a:r>
                    <a:rPr lang="en-GB" sz="2800" b="1" baseline="30000"/>
                    <a:t>-</a:t>
                  </a:r>
                </a:p>
              </p:txBody>
            </p:sp>
          </p:grpSp>
          <p:grpSp>
            <p:nvGrpSpPr>
              <p:cNvPr id="66575" name="Group 85"/>
              <p:cNvGrpSpPr>
                <a:grpSpLocks/>
              </p:cNvGrpSpPr>
              <p:nvPr/>
            </p:nvGrpSpPr>
            <p:grpSpPr bwMode="auto">
              <a:xfrm rot="1069343" flipV="1">
                <a:off x="1164" y="3149"/>
                <a:ext cx="1057" cy="191"/>
                <a:chOff x="2477" y="3364"/>
                <a:chExt cx="1057" cy="191"/>
              </a:xfrm>
            </p:grpSpPr>
            <p:sp>
              <p:nvSpPr>
                <p:cNvPr id="66576" name="Line 86"/>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66577" name="Freeform 87"/>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66578" name="Freeform 88"/>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grpSp>
      <p:sp>
        <p:nvSpPr>
          <p:cNvPr id="92257" name="Rectangle 97"/>
          <p:cNvSpPr>
            <a:spLocks noChangeArrowheads="1"/>
          </p:cNvSpPr>
          <p:nvPr/>
        </p:nvSpPr>
        <p:spPr bwMode="auto">
          <a:xfrm>
            <a:off x="568325" y="1654175"/>
            <a:ext cx="82248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Magnesium (2.8.2) needs to lose 2 electrons but chlorine (2.8.7) needs to gain 1 electron. Therefore, two chlorine atoms are required for each magnesium atom.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57"/>
                                        </p:tgtEl>
                                        <p:attrNameLst>
                                          <p:attrName>style.visibility</p:attrName>
                                        </p:attrNameLst>
                                      </p:cBhvr>
                                      <p:to>
                                        <p:strVal val="visible"/>
                                      </p:to>
                                    </p:set>
                                    <p:animEffect transition="in" filter="dissolve">
                                      <p:cBhvr>
                                        <p:cTn id="7" dur="500"/>
                                        <p:tgtEl>
                                          <p:spTgt spid="92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Rectangle 93"/>
          <p:cNvSpPr>
            <a:spLocks noGrp="1" noChangeArrowheads="1"/>
          </p:cNvSpPr>
          <p:nvPr>
            <p:ph type="title"/>
          </p:nvPr>
        </p:nvSpPr>
        <p:spPr/>
        <p:txBody>
          <a:bodyPr/>
          <a:lstStyle/>
          <a:p>
            <a:r>
              <a:rPr lang="en-GB" smtClean="0"/>
              <a:t>      Bonding in lithium oxide</a:t>
            </a:r>
          </a:p>
        </p:txBody>
      </p:sp>
      <p:sp>
        <p:nvSpPr>
          <p:cNvPr id="86110" name="Oval 94"/>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7588" name="Rectangle 95"/>
          <p:cNvSpPr>
            <a:spLocks noChangeArrowheads="1"/>
          </p:cNvSpPr>
          <p:nvPr/>
        </p:nvSpPr>
        <p:spPr bwMode="auto">
          <a:xfrm>
            <a:off x="568325" y="701675"/>
            <a:ext cx="839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Draw a simplified electron bonding diagram for lithium oxide.</a:t>
            </a:r>
          </a:p>
        </p:txBody>
      </p:sp>
      <p:grpSp>
        <p:nvGrpSpPr>
          <p:cNvPr id="2" name="Group 193"/>
          <p:cNvGrpSpPr>
            <a:grpSpLocks/>
          </p:cNvGrpSpPr>
          <p:nvPr/>
        </p:nvGrpSpPr>
        <p:grpSpPr bwMode="auto">
          <a:xfrm>
            <a:off x="2049463" y="1263650"/>
            <a:ext cx="2205037" cy="2297113"/>
            <a:chOff x="1291" y="796"/>
            <a:chExt cx="1389" cy="1447"/>
          </a:xfrm>
        </p:grpSpPr>
        <p:grpSp>
          <p:nvGrpSpPr>
            <p:cNvPr id="67670" name="Group 128"/>
            <p:cNvGrpSpPr>
              <a:grpSpLocks/>
            </p:cNvGrpSpPr>
            <p:nvPr/>
          </p:nvGrpSpPr>
          <p:grpSpPr bwMode="auto">
            <a:xfrm>
              <a:off x="1538" y="1052"/>
              <a:ext cx="893" cy="993"/>
              <a:chOff x="980" y="1244"/>
              <a:chExt cx="893" cy="993"/>
            </a:xfrm>
          </p:grpSpPr>
          <p:grpSp>
            <p:nvGrpSpPr>
              <p:cNvPr id="67674" name="Group 98"/>
              <p:cNvGrpSpPr>
                <a:grpSpLocks/>
              </p:cNvGrpSpPr>
              <p:nvPr/>
            </p:nvGrpSpPr>
            <p:grpSpPr bwMode="auto">
              <a:xfrm>
                <a:off x="980" y="1244"/>
                <a:ext cx="893" cy="993"/>
                <a:chOff x="873" y="2071"/>
                <a:chExt cx="893" cy="993"/>
              </a:xfrm>
            </p:grpSpPr>
            <p:sp>
              <p:nvSpPr>
                <p:cNvPr id="67676" name="Oval 99"/>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77" name="Oval 100"/>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78" name="Oval 101"/>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675" name="Oval 103"/>
              <p:cNvSpPr>
                <a:spLocks noChangeAspect="1" noChangeArrowheads="1"/>
              </p:cNvSpPr>
              <p:nvPr/>
            </p:nvSpPr>
            <p:spPr bwMode="auto">
              <a:xfrm>
                <a:off x="1201" y="1516"/>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671" name="Oval 105"/>
            <p:cNvSpPr>
              <a:spLocks noChangeAspect="1" noChangeArrowheads="1"/>
            </p:cNvSpPr>
            <p:nvPr/>
          </p:nvSpPr>
          <p:spPr bwMode="auto">
            <a:xfrm>
              <a:off x="1291" y="854"/>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72" name="Oval 107"/>
            <p:cNvSpPr>
              <a:spLocks noChangeAspect="1" noChangeArrowheads="1"/>
            </p:cNvSpPr>
            <p:nvPr/>
          </p:nvSpPr>
          <p:spPr bwMode="auto">
            <a:xfrm rot="-744387">
              <a:off x="1761" y="79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73" name="Text Box 114"/>
            <p:cNvSpPr txBox="1">
              <a:spLocks noChangeArrowheads="1"/>
            </p:cNvSpPr>
            <p:nvPr/>
          </p:nvSpPr>
          <p:spPr bwMode="auto">
            <a:xfrm>
              <a:off x="1781" y="1404"/>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Li</a:t>
              </a:r>
            </a:p>
          </p:txBody>
        </p:sp>
      </p:grpSp>
      <p:sp>
        <p:nvSpPr>
          <p:cNvPr id="86138" name="Text Box 122"/>
          <p:cNvSpPr txBox="1">
            <a:spLocks noChangeArrowheads="1"/>
          </p:cNvSpPr>
          <p:nvPr/>
        </p:nvSpPr>
        <p:spPr bwMode="auto">
          <a:xfrm>
            <a:off x="1941513" y="3611563"/>
            <a:ext cx="885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2.1</a:t>
            </a:r>
          </a:p>
        </p:txBody>
      </p:sp>
      <p:grpSp>
        <p:nvGrpSpPr>
          <p:cNvPr id="5" name="Group 173"/>
          <p:cNvGrpSpPr>
            <a:grpSpLocks/>
          </p:cNvGrpSpPr>
          <p:nvPr/>
        </p:nvGrpSpPr>
        <p:grpSpPr bwMode="auto">
          <a:xfrm>
            <a:off x="2851150" y="3611563"/>
            <a:ext cx="1439863" cy="488950"/>
            <a:chOff x="1796" y="2275"/>
            <a:chExt cx="907" cy="308"/>
          </a:xfrm>
        </p:grpSpPr>
        <p:sp>
          <p:nvSpPr>
            <p:cNvPr id="67668" name="Text Box 124"/>
            <p:cNvSpPr txBox="1">
              <a:spLocks noChangeArrowheads="1"/>
            </p:cNvSpPr>
            <p:nvPr/>
          </p:nvSpPr>
          <p:spPr bwMode="auto">
            <a:xfrm>
              <a:off x="2181" y="2275"/>
              <a:ext cx="52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a:t>
              </a:r>
              <a:r>
                <a:rPr lang="en-GB" sz="2600" b="1" baseline="30000"/>
                <a:t>+</a:t>
              </a:r>
            </a:p>
          </p:txBody>
        </p:sp>
        <p:sp>
          <p:nvSpPr>
            <p:cNvPr id="67669" name="AutoShape 125"/>
            <p:cNvSpPr>
              <a:spLocks noChangeArrowheads="1"/>
            </p:cNvSpPr>
            <p:nvPr/>
          </p:nvSpPr>
          <p:spPr bwMode="auto">
            <a:xfrm>
              <a:off x="1796" y="2344"/>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6" name="Group 194"/>
          <p:cNvGrpSpPr>
            <a:grpSpLocks/>
          </p:cNvGrpSpPr>
          <p:nvPr/>
        </p:nvGrpSpPr>
        <p:grpSpPr bwMode="auto">
          <a:xfrm>
            <a:off x="2051050" y="4121150"/>
            <a:ext cx="2205038" cy="2297113"/>
            <a:chOff x="1292" y="2596"/>
            <a:chExt cx="1389" cy="1447"/>
          </a:xfrm>
        </p:grpSpPr>
        <p:grpSp>
          <p:nvGrpSpPr>
            <p:cNvPr id="67659" name="Group 129"/>
            <p:cNvGrpSpPr>
              <a:grpSpLocks/>
            </p:cNvGrpSpPr>
            <p:nvPr/>
          </p:nvGrpSpPr>
          <p:grpSpPr bwMode="auto">
            <a:xfrm>
              <a:off x="1539" y="2852"/>
              <a:ext cx="893" cy="993"/>
              <a:chOff x="980" y="1244"/>
              <a:chExt cx="893" cy="993"/>
            </a:xfrm>
          </p:grpSpPr>
          <p:grpSp>
            <p:nvGrpSpPr>
              <p:cNvPr id="67663" name="Group 130"/>
              <p:cNvGrpSpPr>
                <a:grpSpLocks/>
              </p:cNvGrpSpPr>
              <p:nvPr/>
            </p:nvGrpSpPr>
            <p:grpSpPr bwMode="auto">
              <a:xfrm>
                <a:off x="980" y="1244"/>
                <a:ext cx="893" cy="993"/>
                <a:chOff x="873" y="2071"/>
                <a:chExt cx="893" cy="993"/>
              </a:xfrm>
            </p:grpSpPr>
            <p:sp>
              <p:nvSpPr>
                <p:cNvPr id="67665" name="Oval 131"/>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66" name="Oval 132"/>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67" name="Oval 133"/>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664" name="Oval 134"/>
              <p:cNvSpPr>
                <a:spLocks noChangeAspect="1" noChangeArrowheads="1"/>
              </p:cNvSpPr>
              <p:nvPr/>
            </p:nvSpPr>
            <p:spPr bwMode="auto">
              <a:xfrm>
                <a:off x="1201" y="1516"/>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660" name="Oval 135"/>
            <p:cNvSpPr>
              <a:spLocks noChangeAspect="1" noChangeArrowheads="1"/>
            </p:cNvSpPr>
            <p:nvPr/>
          </p:nvSpPr>
          <p:spPr bwMode="auto">
            <a:xfrm>
              <a:off x="1292" y="2654"/>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61" name="Oval 136"/>
            <p:cNvSpPr>
              <a:spLocks noChangeAspect="1" noChangeArrowheads="1"/>
            </p:cNvSpPr>
            <p:nvPr/>
          </p:nvSpPr>
          <p:spPr bwMode="auto">
            <a:xfrm rot="-744387">
              <a:off x="1762" y="259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62" name="Text Box 137"/>
            <p:cNvSpPr txBox="1">
              <a:spLocks noChangeArrowheads="1"/>
            </p:cNvSpPr>
            <p:nvPr/>
          </p:nvSpPr>
          <p:spPr bwMode="auto">
            <a:xfrm>
              <a:off x="1782" y="3204"/>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Li</a:t>
              </a:r>
            </a:p>
          </p:txBody>
        </p:sp>
      </p:grpSp>
      <p:grpSp>
        <p:nvGrpSpPr>
          <p:cNvPr id="9" name="Group 196"/>
          <p:cNvGrpSpPr>
            <a:grpSpLocks/>
          </p:cNvGrpSpPr>
          <p:nvPr/>
        </p:nvGrpSpPr>
        <p:grpSpPr bwMode="auto">
          <a:xfrm>
            <a:off x="4983163" y="2622550"/>
            <a:ext cx="2435225" cy="2435225"/>
            <a:chOff x="3139" y="1652"/>
            <a:chExt cx="1534" cy="1534"/>
          </a:xfrm>
        </p:grpSpPr>
        <p:grpSp>
          <p:nvGrpSpPr>
            <p:cNvPr id="67644" name="Group 172"/>
            <p:cNvGrpSpPr>
              <a:grpSpLocks/>
            </p:cNvGrpSpPr>
            <p:nvPr/>
          </p:nvGrpSpPr>
          <p:grpSpPr bwMode="auto">
            <a:xfrm>
              <a:off x="3139" y="1652"/>
              <a:ext cx="1534" cy="1534"/>
              <a:chOff x="3139" y="1652"/>
              <a:chExt cx="1534" cy="1534"/>
            </a:xfrm>
          </p:grpSpPr>
          <p:sp>
            <p:nvSpPr>
              <p:cNvPr id="67651" name="Oval 146"/>
              <p:cNvSpPr>
                <a:spLocks noChangeAspect="1" noChangeArrowheads="1"/>
              </p:cNvSpPr>
              <p:nvPr/>
            </p:nvSpPr>
            <p:spPr bwMode="auto">
              <a:xfrm>
                <a:off x="3679" y="2195"/>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52" name="Oval 148"/>
              <p:cNvSpPr>
                <a:spLocks noChangeAspect="1" noChangeArrowheads="1"/>
              </p:cNvSpPr>
              <p:nvPr/>
            </p:nvSpPr>
            <p:spPr bwMode="auto">
              <a:xfrm>
                <a:off x="3211" y="1724"/>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53" name="AutoShape 149"/>
              <p:cNvSpPr>
                <a:spLocks noChangeAspect="1" noChangeArrowheads="1"/>
              </p:cNvSpPr>
              <p:nvPr/>
            </p:nvSpPr>
            <p:spPr bwMode="auto">
              <a:xfrm rot="2700000">
                <a:off x="3662" y="165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54" name="AutoShape 150"/>
              <p:cNvSpPr>
                <a:spLocks noChangeAspect="1" noChangeArrowheads="1"/>
              </p:cNvSpPr>
              <p:nvPr/>
            </p:nvSpPr>
            <p:spPr bwMode="auto">
              <a:xfrm rot="2700000">
                <a:off x="3958" y="165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55" name="AutoShape 153"/>
              <p:cNvSpPr>
                <a:spLocks noChangeAspect="1" noChangeArrowheads="1"/>
              </p:cNvSpPr>
              <p:nvPr/>
            </p:nvSpPr>
            <p:spPr bwMode="auto">
              <a:xfrm rot="8100000">
                <a:off x="4485" y="217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56" name="AutoShape 154"/>
              <p:cNvSpPr>
                <a:spLocks noChangeAspect="1" noChangeArrowheads="1"/>
              </p:cNvSpPr>
              <p:nvPr/>
            </p:nvSpPr>
            <p:spPr bwMode="auto">
              <a:xfrm rot="8100000">
                <a:off x="4485" y="247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57" name="AutoShape 155"/>
              <p:cNvSpPr>
                <a:spLocks noChangeAspect="1" noChangeArrowheads="1"/>
              </p:cNvSpPr>
              <p:nvPr/>
            </p:nvSpPr>
            <p:spPr bwMode="auto">
              <a:xfrm rot="-8100000">
                <a:off x="3961" y="299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58" name="AutoShape 156"/>
              <p:cNvSpPr>
                <a:spLocks noChangeAspect="1" noChangeArrowheads="1"/>
              </p:cNvSpPr>
              <p:nvPr/>
            </p:nvSpPr>
            <p:spPr bwMode="auto">
              <a:xfrm rot="-2700000">
                <a:off x="3139" y="247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grpSp>
          <p:nvGrpSpPr>
            <p:cNvPr id="67645" name="Group 195"/>
            <p:cNvGrpSpPr>
              <a:grpSpLocks/>
            </p:cNvGrpSpPr>
            <p:nvPr/>
          </p:nvGrpSpPr>
          <p:grpSpPr bwMode="auto">
            <a:xfrm>
              <a:off x="3458" y="1895"/>
              <a:ext cx="893" cy="1043"/>
              <a:chOff x="3458" y="1895"/>
              <a:chExt cx="893" cy="1043"/>
            </a:xfrm>
          </p:grpSpPr>
          <p:grpSp>
            <p:nvGrpSpPr>
              <p:cNvPr id="67646" name="Group 171"/>
              <p:cNvGrpSpPr>
                <a:grpSpLocks/>
              </p:cNvGrpSpPr>
              <p:nvPr/>
            </p:nvGrpSpPr>
            <p:grpSpPr bwMode="auto">
              <a:xfrm>
                <a:off x="3458" y="1895"/>
                <a:ext cx="893" cy="1043"/>
                <a:chOff x="3458" y="1895"/>
                <a:chExt cx="893" cy="1043"/>
              </a:xfrm>
            </p:grpSpPr>
            <p:sp>
              <p:nvSpPr>
                <p:cNvPr id="67648" name="Oval 147"/>
                <p:cNvSpPr>
                  <a:spLocks noChangeAspect="1" noChangeArrowheads="1"/>
                </p:cNvSpPr>
                <p:nvPr/>
              </p:nvSpPr>
              <p:spPr bwMode="auto">
                <a:xfrm>
                  <a:off x="3458" y="1989"/>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49" name="AutoShape 151"/>
                <p:cNvSpPr>
                  <a:spLocks noChangeAspect="1" noChangeArrowheads="1"/>
                </p:cNvSpPr>
                <p:nvPr/>
              </p:nvSpPr>
              <p:spPr bwMode="auto">
                <a:xfrm rot="2700000">
                  <a:off x="3811" y="189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50" name="AutoShape 152"/>
                <p:cNvSpPr>
                  <a:spLocks noChangeAspect="1" noChangeArrowheads="1"/>
                </p:cNvSpPr>
                <p:nvPr/>
              </p:nvSpPr>
              <p:spPr bwMode="auto">
                <a:xfrm rot="2700000">
                  <a:off x="3811" y="275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7647" name="Text Box 157"/>
              <p:cNvSpPr txBox="1">
                <a:spLocks noChangeArrowheads="1"/>
              </p:cNvSpPr>
              <p:nvPr/>
            </p:nvSpPr>
            <p:spPr bwMode="auto">
              <a:xfrm>
                <a:off x="3718" y="2274"/>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O</a:t>
                </a:r>
              </a:p>
            </p:txBody>
          </p:sp>
        </p:grpSp>
      </p:grpSp>
      <p:sp>
        <p:nvSpPr>
          <p:cNvPr id="86182" name="Text Box 166"/>
          <p:cNvSpPr txBox="1">
            <a:spLocks noChangeArrowheads="1"/>
          </p:cNvSpPr>
          <p:nvPr/>
        </p:nvSpPr>
        <p:spPr bwMode="auto">
          <a:xfrm>
            <a:off x="5064125" y="5457825"/>
            <a:ext cx="876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2.6</a:t>
            </a:r>
          </a:p>
        </p:txBody>
      </p:sp>
      <p:grpSp>
        <p:nvGrpSpPr>
          <p:cNvPr id="13" name="Group 174"/>
          <p:cNvGrpSpPr>
            <a:grpSpLocks/>
          </p:cNvGrpSpPr>
          <p:nvPr/>
        </p:nvGrpSpPr>
        <p:grpSpPr bwMode="auto">
          <a:xfrm>
            <a:off x="5907088" y="5457825"/>
            <a:ext cx="1657350" cy="488950"/>
            <a:chOff x="3721" y="3438"/>
            <a:chExt cx="993" cy="308"/>
          </a:xfrm>
        </p:grpSpPr>
        <p:sp>
          <p:nvSpPr>
            <p:cNvPr id="67642" name="Text Box 168"/>
            <p:cNvSpPr txBox="1">
              <a:spLocks noChangeArrowheads="1"/>
            </p:cNvSpPr>
            <p:nvPr/>
          </p:nvSpPr>
          <p:spPr bwMode="auto">
            <a:xfrm>
              <a:off x="4066" y="3438"/>
              <a:ext cx="64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a:t>
              </a:r>
              <a:r>
                <a:rPr lang="en-GB" sz="2600" b="1" baseline="30000"/>
                <a:t>2-</a:t>
              </a:r>
            </a:p>
          </p:txBody>
        </p:sp>
        <p:sp>
          <p:nvSpPr>
            <p:cNvPr id="67643" name="AutoShape 169"/>
            <p:cNvSpPr>
              <a:spLocks noChangeArrowheads="1"/>
            </p:cNvSpPr>
            <p:nvPr/>
          </p:nvSpPr>
          <p:spPr bwMode="auto">
            <a:xfrm>
              <a:off x="3721" y="3507"/>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14" name="Group 241"/>
          <p:cNvGrpSpPr>
            <a:grpSpLocks/>
          </p:cNvGrpSpPr>
          <p:nvPr/>
        </p:nvGrpSpPr>
        <p:grpSpPr bwMode="auto">
          <a:xfrm>
            <a:off x="4868863" y="2381250"/>
            <a:ext cx="3181350" cy="2782888"/>
            <a:chOff x="3067" y="1500"/>
            <a:chExt cx="2004" cy="1753"/>
          </a:xfrm>
        </p:grpSpPr>
        <p:sp>
          <p:nvSpPr>
            <p:cNvPr id="67639" name="Freeform 185"/>
            <p:cNvSpPr>
              <a:spLocks/>
            </p:cNvSpPr>
            <p:nvPr/>
          </p:nvSpPr>
          <p:spPr bwMode="auto">
            <a:xfrm>
              <a:off x="3067" y="1606"/>
              <a:ext cx="205" cy="1647"/>
            </a:xfrm>
            <a:custGeom>
              <a:avLst/>
              <a:gdLst>
                <a:gd name="T0" fmla="*/ 185 w 227"/>
                <a:gd name="T1" fmla="*/ 0 h 1815"/>
                <a:gd name="T2" fmla="*/ 0 w 227"/>
                <a:gd name="T3" fmla="*/ 0 h 1815"/>
                <a:gd name="T4" fmla="*/ 0 w 227"/>
                <a:gd name="T5" fmla="*/ 1495 h 1815"/>
                <a:gd name="T6" fmla="*/ 185 w 227"/>
                <a:gd name="T7" fmla="*/ 1495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40" name="Freeform 186"/>
            <p:cNvSpPr>
              <a:spLocks/>
            </p:cNvSpPr>
            <p:nvPr/>
          </p:nvSpPr>
          <p:spPr bwMode="auto">
            <a:xfrm flipH="1">
              <a:off x="4535" y="1606"/>
              <a:ext cx="205" cy="1647"/>
            </a:xfrm>
            <a:custGeom>
              <a:avLst/>
              <a:gdLst>
                <a:gd name="T0" fmla="*/ 185 w 227"/>
                <a:gd name="T1" fmla="*/ 0 h 1815"/>
                <a:gd name="T2" fmla="*/ 0 w 227"/>
                <a:gd name="T3" fmla="*/ 0 h 1815"/>
                <a:gd name="T4" fmla="*/ 0 w 227"/>
                <a:gd name="T5" fmla="*/ 1495 h 1815"/>
                <a:gd name="T6" fmla="*/ 185 w 227"/>
                <a:gd name="T7" fmla="*/ 1495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41" name="Rectangle 187"/>
            <p:cNvSpPr>
              <a:spLocks noChangeArrowheads="1"/>
            </p:cNvSpPr>
            <p:nvPr/>
          </p:nvSpPr>
          <p:spPr bwMode="auto">
            <a:xfrm>
              <a:off x="4755" y="1500"/>
              <a:ext cx="3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2-</a:t>
              </a:r>
            </a:p>
          </p:txBody>
        </p:sp>
      </p:grpSp>
      <p:grpSp>
        <p:nvGrpSpPr>
          <p:cNvPr id="15" name="Group 209"/>
          <p:cNvGrpSpPr>
            <a:grpSpLocks/>
          </p:cNvGrpSpPr>
          <p:nvPr/>
        </p:nvGrpSpPr>
        <p:grpSpPr bwMode="auto">
          <a:xfrm>
            <a:off x="1979613" y="1227138"/>
            <a:ext cx="2360612" cy="2406650"/>
            <a:chOff x="1247" y="773"/>
            <a:chExt cx="1487" cy="1516"/>
          </a:xfrm>
        </p:grpSpPr>
        <p:sp>
          <p:nvSpPr>
            <p:cNvPr id="67630" name="Rectangle 208"/>
            <p:cNvSpPr>
              <a:spLocks noChangeArrowheads="1"/>
            </p:cNvSpPr>
            <p:nvPr/>
          </p:nvSpPr>
          <p:spPr bwMode="auto">
            <a:xfrm>
              <a:off x="1247" y="773"/>
              <a:ext cx="1487" cy="1516"/>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7631" name="Group 207"/>
            <p:cNvGrpSpPr>
              <a:grpSpLocks/>
            </p:cNvGrpSpPr>
            <p:nvPr/>
          </p:nvGrpSpPr>
          <p:grpSpPr bwMode="auto">
            <a:xfrm>
              <a:off x="1536" y="1051"/>
              <a:ext cx="893" cy="993"/>
              <a:chOff x="3855" y="256"/>
              <a:chExt cx="893" cy="993"/>
            </a:xfrm>
          </p:grpSpPr>
          <p:grpSp>
            <p:nvGrpSpPr>
              <p:cNvPr id="67632" name="Group 198"/>
              <p:cNvGrpSpPr>
                <a:grpSpLocks/>
              </p:cNvGrpSpPr>
              <p:nvPr/>
            </p:nvGrpSpPr>
            <p:grpSpPr bwMode="auto">
              <a:xfrm>
                <a:off x="3855" y="256"/>
                <a:ext cx="893" cy="993"/>
                <a:chOff x="980" y="1244"/>
                <a:chExt cx="893" cy="993"/>
              </a:xfrm>
            </p:grpSpPr>
            <p:grpSp>
              <p:nvGrpSpPr>
                <p:cNvPr id="67634" name="Group 199"/>
                <p:cNvGrpSpPr>
                  <a:grpSpLocks/>
                </p:cNvGrpSpPr>
                <p:nvPr/>
              </p:nvGrpSpPr>
              <p:grpSpPr bwMode="auto">
                <a:xfrm>
                  <a:off x="980" y="1244"/>
                  <a:ext cx="893" cy="993"/>
                  <a:chOff x="873" y="2071"/>
                  <a:chExt cx="893" cy="993"/>
                </a:xfrm>
              </p:grpSpPr>
              <p:sp>
                <p:nvSpPr>
                  <p:cNvPr id="67636" name="Oval 200"/>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37" name="Oval 201"/>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38" name="Oval 202"/>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635" name="Oval 203"/>
                <p:cNvSpPr>
                  <a:spLocks noChangeAspect="1" noChangeArrowheads="1"/>
                </p:cNvSpPr>
                <p:nvPr/>
              </p:nvSpPr>
              <p:spPr bwMode="auto">
                <a:xfrm>
                  <a:off x="1201" y="1516"/>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633" name="Text Box 206"/>
              <p:cNvSpPr txBox="1">
                <a:spLocks noChangeArrowheads="1"/>
              </p:cNvSpPr>
              <p:nvPr/>
            </p:nvSpPr>
            <p:spPr bwMode="auto">
              <a:xfrm>
                <a:off x="4098" y="608"/>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Li</a:t>
                </a:r>
              </a:p>
            </p:txBody>
          </p:sp>
        </p:grpSp>
      </p:grpSp>
      <p:grpSp>
        <p:nvGrpSpPr>
          <p:cNvPr id="19" name="Group 188"/>
          <p:cNvGrpSpPr>
            <a:grpSpLocks/>
          </p:cNvGrpSpPr>
          <p:nvPr/>
        </p:nvGrpSpPr>
        <p:grpSpPr bwMode="auto">
          <a:xfrm>
            <a:off x="2195513" y="1335088"/>
            <a:ext cx="2328862" cy="2093912"/>
            <a:chOff x="1383" y="841"/>
            <a:chExt cx="1467" cy="1319"/>
          </a:xfrm>
        </p:grpSpPr>
        <p:sp>
          <p:nvSpPr>
            <p:cNvPr id="67627" name="Freeform 176"/>
            <p:cNvSpPr>
              <a:spLocks/>
            </p:cNvSpPr>
            <p:nvPr/>
          </p:nvSpPr>
          <p:spPr bwMode="auto">
            <a:xfrm>
              <a:off x="1383" y="947"/>
              <a:ext cx="151" cy="1213"/>
            </a:xfrm>
            <a:custGeom>
              <a:avLst/>
              <a:gdLst>
                <a:gd name="T0" fmla="*/ 100 w 227"/>
                <a:gd name="T1" fmla="*/ 0 h 1815"/>
                <a:gd name="T2" fmla="*/ 0 w 227"/>
                <a:gd name="T3" fmla="*/ 0 h 1815"/>
                <a:gd name="T4" fmla="*/ 0 w 227"/>
                <a:gd name="T5" fmla="*/ 811 h 1815"/>
                <a:gd name="T6" fmla="*/ 100 w 227"/>
                <a:gd name="T7" fmla="*/ 811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28" name="Freeform 177"/>
            <p:cNvSpPr>
              <a:spLocks/>
            </p:cNvSpPr>
            <p:nvPr/>
          </p:nvSpPr>
          <p:spPr bwMode="auto">
            <a:xfrm flipH="1">
              <a:off x="2437" y="947"/>
              <a:ext cx="151" cy="1213"/>
            </a:xfrm>
            <a:custGeom>
              <a:avLst/>
              <a:gdLst>
                <a:gd name="T0" fmla="*/ 100 w 227"/>
                <a:gd name="T1" fmla="*/ 0 h 1815"/>
                <a:gd name="T2" fmla="*/ 0 w 227"/>
                <a:gd name="T3" fmla="*/ 0 h 1815"/>
                <a:gd name="T4" fmla="*/ 0 w 227"/>
                <a:gd name="T5" fmla="*/ 811 h 1815"/>
                <a:gd name="T6" fmla="*/ 100 w 227"/>
                <a:gd name="T7" fmla="*/ 811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29" name="Rectangle 178"/>
            <p:cNvSpPr>
              <a:spLocks noChangeArrowheads="1"/>
            </p:cNvSpPr>
            <p:nvPr/>
          </p:nvSpPr>
          <p:spPr bwMode="auto">
            <a:xfrm>
              <a:off x="2603" y="84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a:t>
              </a:r>
            </a:p>
          </p:txBody>
        </p:sp>
      </p:grpSp>
      <p:grpSp>
        <p:nvGrpSpPr>
          <p:cNvPr id="20" name="Group 210"/>
          <p:cNvGrpSpPr>
            <a:grpSpLocks/>
          </p:cNvGrpSpPr>
          <p:nvPr/>
        </p:nvGrpSpPr>
        <p:grpSpPr bwMode="auto">
          <a:xfrm>
            <a:off x="1979613" y="4083050"/>
            <a:ext cx="2360612" cy="2406650"/>
            <a:chOff x="1247" y="773"/>
            <a:chExt cx="1487" cy="1516"/>
          </a:xfrm>
        </p:grpSpPr>
        <p:sp>
          <p:nvSpPr>
            <p:cNvPr id="67618" name="Rectangle 211"/>
            <p:cNvSpPr>
              <a:spLocks noChangeArrowheads="1"/>
            </p:cNvSpPr>
            <p:nvPr/>
          </p:nvSpPr>
          <p:spPr bwMode="auto">
            <a:xfrm>
              <a:off x="1247" y="773"/>
              <a:ext cx="1487" cy="1516"/>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7619" name="Group 212"/>
            <p:cNvGrpSpPr>
              <a:grpSpLocks/>
            </p:cNvGrpSpPr>
            <p:nvPr/>
          </p:nvGrpSpPr>
          <p:grpSpPr bwMode="auto">
            <a:xfrm>
              <a:off x="1536" y="1051"/>
              <a:ext cx="893" cy="993"/>
              <a:chOff x="3855" y="256"/>
              <a:chExt cx="893" cy="993"/>
            </a:xfrm>
          </p:grpSpPr>
          <p:grpSp>
            <p:nvGrpSpPr>
              <p:cNvPr id="67620" name="Group 213"/>
              <p:cNvGrpSpPr>
                <a:grpSpLocks/>
              </p:cNvGrpSpPr>
              <p:nvPr/>
            </p:nvGrpSpPr>
            <p:grpSpPr bwMode="auto">
              <a:xfrm>
                <a:off x="3855" y="256"/>
                <a:ext cx="893" cy="993"/>
                <a:chOff x="980" y="1244"/>
                <a:chExt cx="893" cy="993"/>
              </a:xfrm>
            </p:grpSpPr>
            <p:grpSp>
              <p:nvGrpSpPr>
                <p:cNvPr id="67622" name="Group 214"/>
                <p:cNvGrpSpPr>
                  <a:grpSpLocks/>
                </p:cNvGrpSpPr>
                <p:nvPr/>
              </p:nvGrpSpPr>
              <p:grpSpPr bwMode="auto">
                <a:xfrm>
                  <a:off x="980" y="1244"/>
                  <a:ext cx="893" cy="993"/>
                  <a:chOff x="873" y="2071"/>
                  <a:chExt cx="893" cy="993"/>
                </a:xfrm>
              </p:grpSpPr>
              <p:sp>
                <p:nvSpPr>
                  <p:cNvPr id="67624" name="Oval 215"/>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25" name="Oval 216"/>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26" name="Oval 217"/>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623" name="Oval 218"/>
                <p:cNvSpPr>
                  <a:spLocks noChangeAspect="1" noChangeArrowheads="1"/>
                </p:cNvSpPr>
                <p:nvPr/>
              </p:nvSpPr>
              <p:spPr bwMode="auto">
                <a:xfrm>
                  <a:off x="1201" y="1516"/>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7621" name="Text Box 219"/>
              <p:cNvSpPr txBox="1">
                <a:spLocks noChangeArrowheads="1"/>
              </p:cNvSpPr>
              <p:nvPr/>
            </p:nvSpPr>
            <p:spPr bwMode="auto">
              <a:xfrm>
                <a:off x="4098" y="608"/>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Li</a:t>
                </a:r>
              </a:p>
            </p:txBody>
          </p:sp>
        </p:grpSp>
      </p:grpSp>
      <p:grpSp>
        <p:nvGrpSpPr>
          <p:cNvPr id="24" name="Group 189"/>
          <p:cNvGrpSpPr>
            <a:grpSpLocks/>
          </p:cNvGrpSpPr>
          <p:nvPr/>
        </p:nvGrpSpPr>
        <p:grpSpPr bwMode="auto">
          <a:xfrm>
            <a:off x="2195513" y="4227513"/>
            <a:ext cx="2328862" cy="2093912"/>
            <a:chOff x="1383" y="841"/>
            <a:chExt cx="1467" cy="1319"/>
          </a:xfrm>
        </p:grpSpPr>
        <p:sp>
          <p:nvSpPr>
            <p:cNvPr id="67615" name="Freeform 190"/>
            <p:cNvSpPr>
              <a:spLocks/>
            </p:cNvSpPr>
            <p:nvPr/>
          </p:nvSpPr>
          <p:spPr bwMode="auto">
            <a:xfrm>
              <a:off x="1383" y="947"/>
              <a:ext cx="151" cy="1213"/>
            </a:xfrm>
            <a:custGeom>
              <a:avLst/>
              <a:gdLst>
                <a:gd name="T0" fmla="*/ 100 w 227"/>
                <a:gd name="T1" fmla="*/ 0 h 1815"/>
                <a:gd name="T2" fmla="*/ 0 w 227"/>
                <a:gd name="T3" fmla="*/ 0 h 1815"/>
                <a:gd name="T4" fmla="*/ 0 w 227"/>
                <a:gd name="T5" fmla="*/ 811 h 1815"/>
                <a:gd name="T6" fmla="*/ 100 w 227"/>
                <a:gd name="T7" fmla="*/ 811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16" name="Freeform 191"/>
            <p:cNvSpPr>
              <a:spLocks/>
            </p:cNvSpPr>
            <p:nvPr/>
          </p:nvSpPr>
          <p:spPr bwMode="auto">
            <a:xfrm flipH="1">
              <a:off x="2437" y="947"/>
              <a:ext cx="151" cy="1213"/>
            </a:xfrm>
            <a:custGeom>
              <a:avLst/>
              <a:gdLst>
                <a:gd name="T0" fmla="*/ 100 w 227"/>
                <a:gd name="T1" fmla="*/ 0 h 1815"/>
                <a:gd name="T2" fmla="*/ 0 w 227"/>
                <a:gd name="T3" fmla="*/ 0 h 1815"/>
                <a:gd name="T4" fmla="*/ 0 w 227"/>
                <a:gd name="T5" fmla="*/ 811 h 1815"/>
                <a:gd name="T6" fmla="*/ 100 w 227"/>
                <a:gd name="T7" fmla="*/ 811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17" name="Rectangle 192"/>
            <p:cNvSpPr>
              <a:spLocks noChangeArrowheads="1"/>
            </p:cNvSpPr>
            <p:nvPr/>
          </p:nvSpPr>
          <p:spPr bwMode="auto">
            <a:xfrm>
              <a:off x="2603" y="84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a:t>
              </a:r>
            </a:p>
          </p:txBody>
        </p:sp>
      </p:grpSp>
      <p:grpSp>
        <p:nvGrpSpPr>
          <p:cNvPr id="25" name="Group 242"/>
          <p:cNvGrpSpPr>
            <a:grpSpLocks/>
          </p:cNvGrpSpPr>
          <p:nvPr/>
        </p:nvGrpSpPr>
        <p:grpSpPr bwMode="auto">
          <a:xfrm>
            <a:off x="4979988" y="2625725"/>
            <a:ext cx="2451100" cy="2465388"/>
            <a:chOff x="4032" y="510"/>
            <a:chExt cx="1544" cy="1553"/>
          </a:xfrm>
        </p:grpSpPr>
        <p:sp>
          <p:nvSpPr>
            <p:cNvPr id="67602" name="Rectangle 239"/>
            <p:cNvSpPr>
              <a:spLocks noChangeArrowheads="1"/>
            </p:cNvSpPr>
            <p:nvPr/>
          </p:nvSpPr>
          <p:spPr bwMode="auto">
            <a:xfrm>
              <a:off x="4045" y="532"/>
              <a:ext cx="1531" cy="1531"/>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7603" name="Group 221"/>
            <p:cNvGrpSpPr>
              <a:grpSpLocks/>
            </p:cNvGrpSpPr>
            <p:nvPr/>
          </p:nvGrpSpPr>
          <p:grpSpPr bwMode="auto">
            <a:xfrm>
              <a:off x="4032" y="510"/>
              <a:ext cx="1534" cy="1534"/>
              <a:chOff x="3139" y="1652"/>
              <a:chExt cx="1534" cy="1534"/>
            </a:xfrm>
          </p:grpSpPr>
          <p:sp>
            <p:nvSpPr>
              <p:cNvPr id="67607" name="Oval 222"/>
              <p:cNvSpPr>
                <a:spLocks noChangeAspect="1" noChangeArrowheads="1"/>
              </p:cNvSpPr>
              <p:nvPr/>
            </p:nvSpPr>
            <p:spPr bwMode="auto">
              <a:xfrm>
                <a:off x="3679" y="2195"/>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8" name="Oval 223"/>
              <p:cNvSpPr>
                <a:spLocks noChangeAspect="1" noChangeArrowheads="1"/>
              </p:cNvSpPr>
              <p:nvPr/>
            </p:nvSpPr>
            <p:spPr bwMode="auto">
              <a:xfrm>
                <a:off x="3211" y="1724"/>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7609" name="AutoShape 224"/>
              <p:cNvSpPr>
                <a:spLocks noChangeAspect="1" noChangeArrowheads="1"/>
              </p:cNvSpPr>
              <p:nvPr/>
            </p:nvSpPr>
            <p:spPr bwMode="auto">
              <a:xfrm rot="2700000">
                <a:off x="3662" y="165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10" name="AutoShape 225"/>
              <p:cNvSpPr>
                <a:spLocks noChangeAspect="1" noChangeArrowheads="1"/>
              </p:cNvSpPr>
              <p:nvPr/>
            </p:nvSpPr>
            <p:spPr bwMode="auto">
              <a:xfrm rot="2700000">
                <a:off x="3958" y="165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11" name="AutoShape 226"/>
              <p:cNvSpPr>
                <a:spLocks noChangeAspect="1" noChangeArrowheads="1"/>
              </p:cNvSpPr>
              <p:nvPr/>
            </p:nvSpPr>
            <p:spPr bwMode="auto">
              <a:xfrm rot="8100000">
                <a:off x="4485" y="217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12" name="AutoShape 227"/>
              <p:cNvSpPr>
                <a:spLocks noChangeAspect="1" noChangeArrowheads="1"/>
              </p:cNvSpPr>
              <p:nvPr/>
            </p:nvSpPr>
            <p:spPr bwMode="auto">
              <a:xfrm rot="8100000">
                <a:off x="4485" y="247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13" name="AutoShape 228"/>
              <p:cNvSpPr>
                <a:spLocks noChangeAspect="1" noChangeArrowheads="1"/>
              </p:cNvSpPr>
              <p:nvPr/>
            </p:nvSpPr>
            <p:spPr bwMode="auto">
              <a:xfrm rot="-8100000">
                <a:off x="3961" y="2998"/>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7614" name="AutoShape 229"/>
              <p:cNvSpPr>
                <a:spLocks noChangeAspect="1" noChangeArrowheads="1"/>
              </p:cNvSpPr>
              <p:nvPr/>
            </p:nvSpPr>
            <p:spPr bwMode="auto">
              <a:xfrm rot="-2700000">
                <a:off x="3139" y="247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7604" name="Text Box 235"/>
            <p:cNvSpPr txBox="1">
              <a:spLocks noChangeArrowheads="1"/>
            </p:cNvSpPr>
            <p:nvPr/>
          </p:nvSpPr>
          <p:spPr bwMode="auto">
            <a:xfrm>
              <a:off x="4611" y="1132"/>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O</a:t>
              </a:r>
            </a:p>
          </p:txBody>
        </p:sp>
        <p:sp>
          <p:nvSpPr>
            <p:cNvPr id="67605" name="Oval 236"/>
            <p:cNvSpPr>
              <a:spLocks noChangeAspect="1" noChangeArrowheads="1"/>
            </p:cNvSpPr>
            <p:nvPr/>
          </p:nvSpPr>
          <p:spPr bwMode="auto">
            <a:xfrm rot="-600000">
              <a:off x="4049" y="105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6" name="Oval 237"/>
            <p:cNvSpPr>
              <a:spLocks noChangeAspect="1" noChangeArrowheads="1"/>
            </p:cNvSpPr>
            <p:nvPr/>
          </p:nvSpPr>
          <p:spPr bwMode="auto">
            <a:xfrm rot="4800000">
              <a:off x="4578" y="187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6138"/>
                                        </p:tgtEl>
                                        <p:attrNameLst>
                                          <p:attrName>style.visibility</p:attrName>
                                        </p:attrNameLst>
                                      </p:cBhvr>
                                      <p:to>
                                        <p:strVal val="visible"/>
                                      </p:to>
                                    </p:set>
                                    <p:animEffect transition="in" filter="wipe(left)">
                                      <p:cBhvr>
                                        <p:cTn id="16" dur="1000"/>
                                        <p:tgtEl>
                                          <p:spTgt spid="861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6182"/>
                                        </p:tgtEl>
                                        <p:attrNameLst>
                                          <p:attrName>style.visibility</p:attrName>
                                        </p:attrNameLst>
                                      </p:cBhvr>
                                      <p:to>
                                        <p:strVal val="visible"/>
                                      </p:to>
                                    </p:set>
                                    <p:animEffect transition="in" filter="wipe(left)">
                                      <p:cBhvr>
                                        <p:cTn id="26" dur="1000"/>
                                        <p:tgtEl>
                                          <p:spTgt spid="861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nodeType="afterGroup">
                            <p:stCondLst>
                              <p:cond delay="1000"/>
                            </p:stCondLst>
                            <p:childTnLst>
                              <p:par>
                                <p:cTn id="40" presetID="23" presetClass="entr" presetSubtype="16"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childTnLst>
                          </p:cTn>
                        </p:par>
                        <p:par>
                          <p:cTn id="53" fill="hold" nodeType="afterGroup">
                            <p:stCondLst>
                              <p:cond delay="500"/>
                            </p:stCondLst>
                            <p:childTnLst>
                              <p:par>
                                <p:cTn id="54" presetID="23" presetClass="entr" presetSubtype="16"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childTnLst>
                                </p:cTn>
                              </p:par>
                            </p:childTnLst>
                          </p:cTn>
                        </p:par>
                        <p:par>
                          <p:cTn id="58" fill="hold" nodeType="afterGroup">
                            <p:stCondLst>
                              <p:cond delay="1000"/>
                            </p:stCondLst>
                            <p:childTnLst>
                              <p:par>
                                <p:cTn id="59" presetID="22" presetClass="entr" presetSubtype="8"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38" grpId="0"/>
      <p:bldP spid="861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8" name="Rectangle 31"/>
          <p:cNvSpPr>
            <a:spLocks noGrp="1" noChangeArrowheads="1"/>
          </p:cNvSpPr>
          <p:nvPr>
            <p:ph type="title"/>
          </p:nvPr>
        </p:nvSpPr>
        <p:spPr/>
        <p:txBody>
          <a:bodyPr/>
          <a:lstStyle/>
          <a:p>
            <a:r>
              <a:rPr lang="en-GB" smtClean="0"/>
              <a:t>      Properties of compounds</a:t>
            </a:r>
          </a:p>
        </p:txBody>
      </p:sp>
      <p:sp>
        <p:nvSpPr>
          <p:cNvPr id="1029" name="Text Box 62"/>
          <p:cNvSpPr txBox="1">
            <a:spLocks noChangeArrowheads="1"/>
          </p:cNvSpPr>
          <p:nvPr/>
        </p:nvSpPr>
        <p:spPr bwMode="auto">
          <a:xfrm>
            <a:off x="568325" y="701675"/>
            <a:ext cx="8208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solidFill>
                  <a:srgbClr val="010067"/>
                </a:solidFill>
              </a:rPr>
              <a:t>A compound has different properties to the elements from which it is made because the atoms are joined differently.</a:t>
            </a:r>
          </a:p>
        </p:txBody>
      </p:sp>
      <p:grpSp>
        <p:nvGrpSpPr>
          <p:cNvPr id="2" name="Group 63"/>
          <p:cNvGrpSpPr>
            <a:grpSpLocks/>
          </p:cNvGrpSpPr>
          <p:nvPr/>
        </p:nvGrpSpPr>
        <p:grpSpPr bwMode="auto">
          <a:xfrm>
            <a:off x="530225" y="2332038"/>
            <a:ext cx="8343900" cy="2465387"/>
            <a:chOff x="334" y="1389"/>
            <a:chExt cx="5256" cy="1553"/>
          </a:xfrm>
        </p:grpSpPr>
        <p:sp>
          <p:nvSpPr>
            <p:cNvPr id="1047" name="Text Box 64"/>
            <p:cNvSpPr txBox="1">
              <a:spLocks noChangeArrowheads="1"/>
            </p:cNvSpPr>
            <p:nvPr/>
          </p:nvSpPr>
          <p:spPr bwMode="auto">
            <a:xfrm>
              <a:off x="334" y="2290"/>
              <a:ext cx="127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lnSpc>
                  <a:spcPct val="85000"/>
                </a:lnSpc>
                <a:spcBef>
                  <a:spcPct val="0"/>
                </a:spcBef>
              </a:pPr>
              <a:r>
                <a:rPr lang="en-GB">
                  <a:solidFill>
                    <a:srgbClr val="010067"/>
                  </a:solidFill>
                </a:rPr>
                <a:t>Black solid used as fuel.</a:t>
              </a:r>
            </a:p>
          </p:txBody>
        </p:sp>
        <p:sp>
          <p:nvSpPr>
            <p:cNvPr id="1048" name="Text Box 65"/>
            <p:cNvSpPr txBox="1">
              <a:spLocks noChangeArrowheads="1"/>
            </p:cNvSpPr>
            <p:nvPr/>
          </p:nvSpPr>
          <p:spPr bwMode="auto">
            <a:xfrm>
              <a:off x="1701" y="2290"/>
              <a:ext cx="1587"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lnSpc>
                  <a:spcPct val="85000"/>
                </a:lnSpc>
                <a:spcBef>
                  <a:spcPct val="0"/>
                </a:spcBef>
              </a:pPr>
              <a:r>
                <a:rPr lang="en-GB">
                  <a:solidFill>
                    <a:srgbClr val="010067"/>
                  </a:solidFill>
                </a:rPr>
                <a:t>Colourless gas in which many substances burn.</a:t>
              </a:r>
            </a:p>
          </p:txBody>
        </p:sp>
        <p:sp>
          <p:nvSpPr>
            <p:cNvPr id="1049" name="Text Box 66"/>
            <p:cNvSpPr txBox="1">
              <a:spLocks noChangeArrowheads="1"/>
            </p:cNvSpPr>
            <p:nvPr/>
          </p:nvSpPr>
          <p:spPr bwMode="auto">
            <a:xfrm>
              <a:off x="3730" y="2296"/>
              <a:ext cx="1860"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lnSpc>
                  <a:spcPct val="85000"/>
                </a:lnSpc>
                <a:spcBef>
                  <a:spcPct val="0"/>
                </a:spcBef>
              </a:pPr>
              <a:r>
                <a:rPr lang="en-GB">
                  <a:solidFill>
                    <a:srgbClr val="010067"/>
                  </a:solidFill>
                </a:rPr>
                <a:t>Colourless gas used in fizzy drinks and fire extinguishers.</a:t>
              </a:r>
            </a:p>
          </p:txBody>
        </p:sp>
        <p:graphicFrame>
          <p:nvGraphicFramePr>
            <p:cNvPr id="1026" name="Object 67"/>
            <p:cNvGraphicFramePr>
              <a:graphicFrameLocks noChangeAspect="1"/>
            </p:cNvGraphicFramePr>
            <p:nvPr/>
          </p:nvGraphicFramePr>
          <p:xfrm>
            <a:off x="4418" y="1389"/>
            <a:ext cx="367" cy="909"/>
          </p:xfrm>
          <a:graphic>
            <a:graphicData uri="http://schemas.openxmlformats.org/presentationml/2006/ole">
              <mc:AlternateContent xmlns:mc="http://schemas.openxmlformats.org/markup-compatibility/2006">
                <mc:Choice xmlns:v="urn:schemas-microsoft-com:vml" Requires="v">
                  <p:oleObj spid="_x0000_s1053" name="Picture Publisher Image" r:id="rId3" imgW="523810" imgH="1419048" progId="PictPub.Image.7">
                    <p:embed/>
                  </p:oleObj>
                </mc:Choice>
                <mc:Fallback>
                  <p:oleObj name="Picture Publisher Image" r:id="rId3" imgW="523810" imgH="1419048" progId="PictPub.Image.7">
                    <p:embed/>
                    <p:pic>
                      <p:nvPicPr>
                        <p:cNvPr id="0" name="Object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 y="1389"/>
                          <a:ext cx="367" cy="909"/>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8"/>
            <p:cNvGraphicFramePr>
              <a:graphicFrameLocks noChangeAspect="1"/>
            </p:cNvGraphicFramePr>
            <p:nvPr/>
          </p:nvGraphicFramePr>
          <p:xfrm>
            <a:off x="2109" y="1488"/>
            <a:ext cx="862" cy="763"/>
          </p:xfrm>
          <a:graphic>
            <a:graphicData uri="http://schemas.openxmlformats.org/presentationml/2006/ole">
              <mc:AlternateContent xmlns:mc="http://schemas.openxmlformats.org/markup-compatibility/2006">
                <mc:Choice xmlns:v="urn:schemas-microsoft-com:vml" Requires="v">
                  <p:oleObj spid="_x0000_s1054" name="Picture Publisher Image" r:id="rId5" imgW="743054" imgH="657317" progId="PictPub.Image.7">
                    <p:embed/>
                  </p:oleObj>
                </mc:Choice>
                <mc:Fallback>
                  <p:oleObj name="Picture Publisher Image" r:id="rId5" imgW="743054" imgH="657317" progId="PictPub.Image.7">
                    <p:embed/>
                    <p:pic>
                      <p:nvPicPr>
                        <p:cNvPr id="0" name="Object 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 y="1488"/>
                          <a:ext cx="862" cy="763"/>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0" name="Text Box 69"/>
            <p:cNvSpPr txBox="1">
              <a:spLocks noChangeArrowheads="1"/>
            </p:cNvSpPr>
            <p:nvPr/>
          </p:nvSpPr>
          <p:spPr bwMode="auto">
            <a:xfrm>
              <a:off x="1610" y="1646"/>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3600" b="1">
                  <a:solidFill>
                    <a:srgbClr val="010067"/>
                  </a:solidFill>
                </a:rPr>
                <a:t>+</a:t>
              </a:r>
            </a:p>
          </p:txBody>
        </p:sp>
        <p:pic>
          <p:nvPicPr>
            <p:cNvPr id="1051" name="Picture 70" descr="coal"/>
            <p:cNvPicPr>
              <a:picLocks noChangeAspect="1" noChangeArrowheads="1"/>
            </p:cNvPicPr>
            <p:nvPr/>
          </p:nvPicPr>
          <p:blipFill>
            <a:blip r:embed="rId7">
              <a:extLst>
                <a:ext uri="{28A0092B-C50C-407E-A947-70E740481C1C}">
                  <a14:useLocalDpi xmlns:a14="http://schemas.microsoft.com/office/drawing/2010/main" val="0"/>
                </a:ext>
              </a:extLst>
            </a:blip>
            <a:srcRect l="8858" r="14174"/>
            <a:stretch>
              <a:fillRect/>
            </a:stretch>
          </p:blipFill>
          <p:spPr bwMode="auto">
            <a:xfrm>
              <a:off x="451" y="1416"/>
              <a:ext cx="1011"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AutoShape 71"/>
            <p:cNvSpPr>
              <a:spLocks noChangeArrowheads="1"/>
            </p:cNvSpPr>
            <p:nvPr/>
          </p:nvSpPr>
          <p:spPr bwMode="auto">
            <a:xfrm>
              <a:off x="3198" y="1752"/>
              <a:ext cx="544" cy="181"/>
            </a:xfrm>
            <a:prstGeom prst="rightArrow">
              <a:avLst>
                <a:gd name="adj1" fmla="val 50000"/>
                <a:gd name="adj2" fmla="val 75138"/>
              </a:avLst>
            </a:prstGeom>
            <a:solidFill>
              <a:srgbClr val="010067"/>
            </a:solidFill>
            <a:ln w="9525">
              <a:solidFill>
                <a:srgbClr val="010067"/>
              </a:solidFill>
              <a:miter lim="800000"/>
              <a:headEnd/>
              <a:tailEnd/>
            </a:ln>
          </p:spPr>
          <p:txBody>
            <a:bodyPr wrap="none" anchor="ctr"/>
            <a:lstStyle/>
            <a:p>
              <a:endParaRPr lang="en-US"/>
            </a:p>
          </p:txBody>
        </p:sp>
      </p:grpSp>
      <p:grpSp>
        <p:nvGrpSpPr>
          <p:cNvPr id="3" name="Group 72"/>
          <p:cNvGrpSpPr>
            <a:grpSpLocks/>
          </p:cNvGrpSpPr>
          <p:nvPr/>
        </p:nvGrpSpPr>
        <p:grpSpPr bwMode="auto">
          <a:xfrm>
            <a:off x="766763" y="4724400"/>
            <a:ext cx="8053387" cy="1428750"/>
            <a:chOff x="483" y="2976"/>
            <a:chExt cx="5073" cy="900"/>
          </a:xfrm>
        </p:grpSpPr>
        <p:pic>
          <p:nvPicPr>
            <p:cNvPr id="1039" name="Picture 73" descr="molecule4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0" y="3066"/>
              <a:ext cx="1202"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Text Box 74"/>
            <p:cNvSpPr txBox="1">
              <a:spLocks noChangeArrowheads="1"/>
            </p:cNvSpPr>
            <p:nvPr/>
          </p:nvSpPr>
          <p:spPr bwMode="auto">
            <a:xfrm>
              <a:off x="1565" y="3253"/>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3600" b="1">
                  <a:solidFill>
                    <a:srgbClr val="010067"/>
                  </a:solidFill>
                </a:rPr>
                <a:t>+</a:t>
              </a:r>
            </a:p>
          </p:txBody>
        </p:sp>
        <p:sp>
          <p:nvSpPr>
            <p:cNvPr id="1041" name="Text Box 75"/>
            <p:cNvSpPr txBox="1">
              <a:spLocks noChangeArrowheads="1"/>
            </p:cNvSpPr>
            <p:nvPr/>
          </p:nvSpPr>
          <p:spPr bwMode="auto">
            <a:xfrm>
              <a:off x="2140" y="3214"/>
              <a:ext cx="36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sz="4000" b="1">
                  <a:solidFill>
                    <a:schemeClr val="bg1"/>
                  </a:solidFill>
                </a:rPr>
                <a:t>O</a:t>
              </a:r>
            </a:p>
          </p:txBody>
        </p:sp>
        <p:sp>
          <p:nvSpPr>
            <p:cNvPr id="1042" name="Text Box 76"/>
            <p:cNvSpPr txBox="1">
              <a:spLocks noChangeArrowheads="1"/>
            </p:cNvSpPr>
            <p:nvPr/>
          </p:nvSpPr>
          <p:spPr bwMode="auto">
            <a:xfrm>
              <a:off x="2606" y="3214"/>
              <a:ext cx="365"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sz="4000" b="1">
                  <a:solidFill>
                    <a:schemeClr val="bg1"/>
                  </a:solidFill>
                </a:rPr>
                <a:t>O</a:t>
              </a:r>
            </a:p>
          </p:txBody>
        </p:sp>
        <p:pic>
          <p:nvPicPr>
            <p:cNvPr id="1043" name="Picture 77" descr="carbon_dioxide_R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1" y="3015"/>
              <a:ext cx="1755"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78" descr="8E_atom_carbon_R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 y="2976"/>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Text Box 79"/>
            <p:cNvSpPr txBox="1">
              <a:spLocks noChangeArrowheads="1"/>
            </p:cNvSpPr>
            <p:nvPr/>
          </p:nvSpPr>
          <p:spPr bwMode="auto">
            <a:xfrm>
              <a:off x="745" y="3214"/>
              <a:ext cx="34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sz="4000" b="1">
                  <a:solidFill>
                    <a:schemeClr val="bg1"/>
                  </a:solidFill>
                </a:rPr>
                <a:t>C</a:t>
              </a:r>
            </a:p>
          </p:txBody>
        </p:sp>
        <p:sp>
          <p:nvSpPr>
            <p:cNvPr id="1046" name="AutoShape 80"/>
            <p:cNvSpPr>
              <a:spLocks noChangeArrowheads="1"/>
            </p:cNvSpPr>
            <p:nvPr/>
          </p:nvSpPr>
          <p:spPr bwMode="auto">
            <a:xfrm>
              <a:off x="3198" y="3385"/>
              <a:ext cx="544" cy="181"/>
            </a:xfrm>
            <a:prstGeom prst="rightArrow">
              <a:avLst>
                <a:gd name="adj1" fmla="val 50000"/>
                <a:gd name="adj2" fmla="val 75138"/>
              </a:avLst>
            </a:prstGeom>
            <a:solidFill>
              <a:srgbClr val="010067"/>
            </a:solidFill>
            <a:ln w="9525">
              <a:solidFill>
                <a:srgbClr val="010067"/>
              </a:solidFill>
              <a:miter lim="800000"/>
              <a:headEnd/>
              <a:tailEnd/>
            </a:ln>
          </p:spPr>
          <p:txBody>
            <a:bodyPr wrap="none" anchor="ctr"/>
            <a:lstStyle/>
            <a:p>
              <a:endParaRPr lang="en-US"/>
            </a:p>
          </p:txBody>
        </p:sp>
      </p:grpSp>
      <p:grpSp>
        <p:nvGrpSpPr>
          <p:cNvPr id="4" name="Group 81"/>
          <p:cNvGrpSpPr>
            <a:grpSpLocks/>
          </p:cNvGrpSpPr>
          <p:nvPr/>
        </p:nvGrpSpPr>
        <p:grpSpPr bwMode="auto">
          <a:xfrm>
            <a:off x="684213" y="1628775"/>
            <a:ext cx="8135937" cy="641350"/>
            <a:chOff x="431" y="1026"/>
            <a:chExt cx="5125" cy="404"/>
          </a:xfrm>
        </p:grpSpPr>
        <p:sp>
          <p:nvSpPr>
            <p:cNvPr id="1034" name="AutoShape 82"/>
            <p:cNvSpPr>
              <a:spLocks noChangeArrowheads="1"/>
            </p:cNvSpPr>
            <p:nvPr/>
          </p:nvSpPr>
          <p:spPr bwMode="auto">
            <a:xfrm>
              <a:off x="431" y="1036"/>
              <a:ext cx="1088" cy="363"/>
            </a:xfrm>
            <a:prstGeom prst="roundRect">
              <a:avLst>
                <a:gd name="adj" fmla="val 16667"/>
              </a:avLst>
            </a:prstGeom>
            <a:solidFill>
              <a:schemeClr val="bg1"/>
            </a:solidFill>
            <a:ln w="38100">
              <a:solidFill>
                <a:srgbClr val="FF6600"/>
              </a:solidFill>
              <a:round/>
              <a:headEnd/>
              <a:tailEnd/>
            </a:ln>
          </p:spPr>
          <p:txBody>
            <a:bodyPr wrap="none" anchor="ctr"/>
            <a:lstStyle/>
            <a:p>
              <a:pPr algn="ctr">
                <a:spcBef>
                  <a:spcPct val="0"/>
                </a:spcBef>
              </a:pPr>
              <a:r>
                <a:rPr lang="en-GB" sz="2800" b="1">
                  <a:solidFill>
                    <a:srgbClr val="010067"/>
                  </a:solidFill>
                </a:rPr>
                <a:t>carbon</a:t>
              </a:r>
            </a:p>
          </p:txBody>
        </p:sp>
        <p:sp>
          <p:nvSpPr>
            <p:cNvPr id="1035" name="AutoShape 83"/>
            <p:cNvSpPr>
              <a:spLocks noChangeArrowheads="1"/>
            </p:cNvSpPr>
            <p:nvPr/>
          </p:nvSpPr>
          <p:spPr bwMode="auto">
            <a:xfrm>
              <a:off x="2088" y="1036"/>
              <a:ext cx="907" cy="363"/>
            </a:xfrm>
            <a:prstGeom prst="roundRect">
              <a:avLst>
                <a:gd name="adj" fmla="val 16667"/>
              </a:avLst>
            </a:prstGeom>
            <a:solidFill>
              <a:schemeClr val="bg1"/>
            </a:solidFill>
            <a:ln w="38100">
              <a:solidFill>
                <a:srgbClr val="FF6600"/>
              </a:solidFill>
              <a:round/>
              <a:headEnd/>
              <a:tailEnd/>
            </a:ln>
          </p:spPr>
          <p:txBody>
            <a:bodyPr wrap="none" anchor="ctr"/>
            <a:lstStyle/>
            <a:p>
              <a:pPr algn="ctr">
                <a:spcBef>
                  <a:spcPct val="0"/>
                </a:spcBef>
              </a:pPr>
              <a:r>
                <a:rPr lang="en-GB" sz="2800" b="1">
                  <a:solidFill>
                    <a:srgbClr val="010067"/>
                  </a:solidFill>
                </a:rPr>
                <a:t>oxygen</a:t>
              </a:r>
            </a:p>
          </p:txBody>
        </p:sp>
        <p:sp>
          <p:nvSpPr>
            <p:cNvPr id="1036" name="AutoShape 84"/>
            <p:cNvSpPr>
              <a:spLocks noChangeArrowheads="1"/>
            </p:cNvSpPr>
            <p:nvPr/>
          </p:nvSpPr>
          <p:spPr bwMode="auto">
            <a:xfrm>
              <a:off x="3833" y="1036"/>
              <a:ext cx="1723" cy="363"/>
            </a:xfrm>
            <a:prstGeom prst="roundRect">
              <a:avLst>
                <a:gd name="adj" fmla="val 16667"/>
              </a:avLst>
            </a:prstGeom>
            <a:solidFill>
              <a:schemeClr val="bg1"/>
            </a:solidFill>
            <a:ln w="38100">
              <a:solidFill>
                <a:srgbClr val="FF6600"/>
              </a:solidFill>
              <a:round/>
              <a:headEnd/>
              <a:tailEnd/>
            </a:ln>
          </p:spPr>
          <p:txBody>
            <a:bodyPr wrap="none" anchor="ctr"/>
            <a:lstStyle/>
            <a:p>
              <a:pPr algn="ctr">
                <a:spcBef>
                  <a:spcPct val="0"/>
                </a:spcBef>
              </a:pPr>
              <a:r>
                <a:rPr lang="en-GB" sz="2800" b="1">
                  <a:solidFill>
                    <a:srgbClr val="010067"/>
                  </a:solidFill>
                </a:rPr>
                <a:t>carbon dioxide</a:t>
              </a:r>
            </a:p>
          </p:txBody>
        </p:sp>
        <p:sp>
          <p:nvSpPr>
            <p:cNvPr id="1037" name="AutoShape 85"/>
            <p:cNvSpPr>
              <a:spLocks noChangeArrowheads="1"/>
            </p:cNvSpPr>
            <p:nvPr/>
          </p:nvSpPr>
          <p:spPr bwMode="auto">
            <a:xfrm>
              <a:off x="3198" y="1139"/>
              <a:ext cx="544" cy="181"/>
            </a:xfrm>
            <a:prstGeom prst="rightArrow">
              <a:avLst>
                <a:gd name="adj1" fmla="val 50000"/>
                <a:gd name="adj2" fmla="val 75138"/>
              </a:avLst>
            </a:prstGeom>
            <a:solidFill>
              <a:srgbClr val="010067"/>
            </a:solidFill>
            <a:ln w="9525">
              <a:solidFill>
                <a:srgbClr val="010067"/>
              </a:solidFill>
              <a:miter lim="800000"/>
              <a:headEnd/>
              <a:tailEnd/>
            </a:ln>
          </p:spPr>
          <p:txBody>
            <a:bodyPr wrap="none" anchor="ctr"/>
            <a:lstStyle/>
            <a:p>
              <a:endParaRPr lang="en-US"/>
            </a:p>
          </p:txBody>
        </p:sp>
        <p:sp>
          <p:nvSpPr>
            <p:cNvPr id="1038" name="Text Box 86"/>
            <p:cNvSpPr txBox="1">
              <a:spLocks noChangeArrowheads="1"/>
            </p:cNvSpPr>
            <p:nvPr/>
          </p:nvSpPr>
          <p:spPr bwMode="auto">
            <a:xfrm>
              <a:off x="1610" y="1026"/>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3600" b="1">
                  <a:solidFill>
                    <a:srgbClr val="010067"/>
                  </a:solidFill>
                </a:rPr>
                <a:t>+</a:t>
              </a:r>
            </a:p>
          </p:txBody>
        </p:sp>
      </p:grpSp>
      <p:sp>
        <p:nvSpPr>
          <p:cNvPr id="67671" name="Oval 87"/>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323"/>
          <p:cNvGrpSpPr>
            <a:grpSpLocks/>
          </p:cNvGrpSpPr>
          <p:nvPr/>
        </p:nvGrpSpPr>
        <p:grpSpPr bwMode="auto">
          <a:xfrm>
            <a:off x="1257300" y="2160588"/>
            <a:ext cx="2994025" cy="3095625"/>
            <a:chOff x="792" y="1361"/>
            <a:chExt cx="1886" cy="1950"/>
          </a:xfrm>
        </p:grpSpPr>
        <p:sp>
          <p:nvSpPr>
            <p:cNvPr id="68710" name="Oval 240"/>
            <p:cNvSpPr>
              <a:spLocks noChangeAspect="1" noChangeArrowheads="1"/>
            </p:cNvSpPr>
            <p:nvPr/>
          </p:nvSpPr>
          <p:spPr bwMode="auto">
            <a:xfrm>
              <a:off x="792" y="1425"/>
              <a:ext cx="1886" cy="188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nvGrpSpPr>
            <p:cNvPr id="68711" name="Group 241"/>
            <p:cNvGrpSpPr>
              <a:grpSpLocks/>
            </p:cNvGrpSpPr>
            <p:nvPr/>
          </p:nvGrpSpPr>
          <p:grpSpPr bwMode="auto">
            <a:xfrm>
              <a:off x="1286" y="1874"/>
              <a:ext cx="893" cy="993"/>
              <a:chOff x="873" y="2071"/>
              <a:chExt cx="893" cy="993"/>
            </a:xfrm>
          </p:grpSpPr>
          <p:sp>
            <p:nvSpPr>
              <p:cNvPr id="68726" name="Oval 242"/>
              <p:cNvSpPr>
                <a:spLocks noChangeAspect="1" noChangeArrowheads="1"/>
              </p:cNvSpPr>
              <p:nvPr/>
            </p:nvSpPr>
            <p:spPr bwMode="auto">
              <a:xfrm>
                <a:off x="873" y="2138"/>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727" name="Oval 243"/>
              <p:cNvSpPr>
                <a:spLocks noChangeAspect="1" noChangeArrowheads="1"/>
              </p:cNvSpPr>
              <p:nvPr/>
            </p:nvSpPr>
            <p:spPr bwMode="auto">
              <a:xfrm>
                <a:off x="1245" y="29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728" name="Oval 244"/>
              <p:cNvSpPr>
                <a:spLocks noChangeAspect="1" noChangeArrowheads="1"/>
              </p:cNvSpPr>
              <p:nvPr/>
            </p:nvSpPr>
            <p:spPr bwMode="auto">
              <a:xfrm>
                <a:off x="1245" y="207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712" name="Group 245"/>
            <p:cNvGrpSpPr>
              <a:grpSpLocks/>
            </p:cNvGrpSpPr>
            <p:nvPr/>
          </p:nvGrpSpPr>
          <p:grpSpPr bwMode="auto">
            <a:xfrm>
              <a:off x="982" y="1618"/>
              <a:ext cx="1506" cy="1504"/>
              <a:chOff x="569" y="1815"/>
              <a:chExt cx="1506" cy="1504"/>
            </a:xfrm>
          </p:grpSpPr>
          <p:sp>
            <p:nvSpPr>
              <p:cNvPr id="68715" name="Oval 246"/>
              <p:cNvSpPr>
                <a:spLocks noChangeAspect="1" noChangeArrowheads="1"/>
              </p:cNvSpPr>
              <p:nvPr/>
            </p:nvSpPr>
            <p:spPr bwMode="auto">
              <a:xfrm>
                <a:off x="1094" y="234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8716" name="Group 247"/>
              <p:cNvGrpSpPr>
                <a:grpSpLocks/>
              </p:cNvGrpSpPr>
              <p:nvPr/>
            </p:nvGrpSpPr>
            <p:grpSpPr bwMode="auto">
              <a:xfrm>
                <a:off x="569" y="1815"/>
                <a:ext cx="1506" cy="1504"/>
                <a:chOff x="569" y="1815"/>
                <a:chExt cx="1506" cy="1504"/>
              </a:xfrm>
            </p:grpSpPr>
            <p:sp>
              <p:nvSpPr>
                <p:cNvPr id="68717" name="Oval 248"/>
                <p:cNvSpPr>
                  <a:spLocks noChangeAspect="1" noChangeArrowheads="1"/>
                </p:cNvSpPr>
                <p:nvPr/>
              </p:nvSpPr>
              <p:spPr bwMode="auto">
                <a:xfrm>
                  <a:off x="626" y="1873"/>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718" name="Oval 249"/>
                <p:cNvSpPr>
                  <a:spLocks noChangeAspect="1" noChangeArrowheads="1"/>
                </p:cNvSpPr>
                <p:nvPr/>
              </p:nvSpPr>
              <p:spPr bwMode="auto">
                <a:xfrm rot="-720000">
                  <a:off x="1393" y="181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719" name="Oval 250"/>
                <p:cNvSpPr>
                  <a:spLocks noChangeAspect="1" noChangeArrowheads="1"/>
                </p:cNvSpPr>
                <p:nvPr/>
              </p:nvSpPr>
              <p:spPr bwMode="auto">
                <a:xfrm rot="-744387">
                  <a:off x="1096" y="18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720" name="Oval 251"/>
                <p:cNvSpPr>
                  <a:spLocks noChangeAspect="1" noChangeArrowheads="1"/>
                </p:cNvSpPr>
                <p:nvPr/>
              </p:nvSpPr>
              <p:spPr bwMode="auto">
                <a:xfrm rot="4680000">
                  <a:off x="1925" y="263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721" name="Oval 252"/>
                <p:cNvSpPr>
                  <a:spLocks noChangeAspect="1" noChangeArrowheads="1"/>
                </p:cNvSpPr>
                <p:nvPr/>
              </p:nvSpPr>
              <p:spPr bwMode="auto">
                <a:xfrm rot="4655613">
                  <a:off x="1926" y="234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722" name="Oval 253"/>
                <p:cNvSpPr>
                  <a:spLocks noChangeAspect="1" noChangeArrowheads="1"/>
                </p:cNvSpPr>
                <p:nvPr/>
              </p:nvSpPr>
              <p:spPr bwMode="auto">
                <a:xfrm rot="10080000">
                  <a:off x="1100" y="31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723" name="Oval 254"/>
                <p:cNvSpPr>
                  <a:spLocks noChangeAspect="1" noChangeArrowheads="1"/>
                </p:cNvSpPr>
                <p:nvPr/>
              </p:nvSpPr>
              <p:spPr bwMode="auto">
                <a:xfrm rot="10055613">
                  <a:off x="1396" y="31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724" name="Oval 255"/>
                <p:cNvSpPr>
                  <a:spLocks noChangeAspect="1" noChangeArrowheads="1"/>
                </p:cNvSpPr>
                <p:nvPr/>
              </p:nvSpPr>
              <p:spPr bwMode="auto">
                <a:xfrm rot="-6120000">
                  <a:off x="570" y="234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725" name="Oval 256"/>
                <p:cNvSpPr>
                  <a:spLocks noChangeAspect="1" noChangeArrowheads="1"/>
                </p:cNvSpPr>
                <p:nvPr/>
              </p:nvSpPr>
              <p:spPr bwMode="auto">
                <a:xfrm rot="-6144387">
                  <a:off x="569" y="264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68713" name="Text Box 257"/>
            <p:cNvSpPr txBox="1">
              <a:spLocks noChangeArrowheads="1"/>
            </p:cNvSpPr>
            <p:nvPr/>
          </p:nvSpPr>
          <p:spPr bwMode="auto">
            <a:xfrm>
              <a:off x="1535" y="2226"/>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Mg</a:t>
              </a:r>
            </a:p>
          </p:txBody>
        </p:sp>
        <p:sp>
          <p:nvSpPr>
            <p:cNvPr id="68714" name="Oval 258"/>
            <p:cNvSpPr>
              <a:spLocks noChangeAspect="1" noChangeArrowheads="1"/>
            </p:cNvSpPr>
            <p:nvPr/>
          </p:nvSpPr>
          <p:spPr bwMode="auto">
            <a:xfrm rot="-600000">
              <a:off x="1510" y="136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8611" name="Rectangle 236"/>
          <p:cNvSpPr>
            <a:spLocks noGrp="1" noChangeArrowheads="1"/>
          </p:cNvSpPr>
          <p:nvPr>
            <p:ph type="title"/>
          </p:nvPr>
        </p:nvSpPr>
        <p:spPr/>
        <p:txBody>
          <a:bodyPr/>
          <a:lstStyle/>
          <a:p>
            <a:r>
              <a:rPr lang="en-GB" smtClean="0"/>
              <a:t>      Bonding in magnesium fluoride</a:t>
            </a:r>
          </a:p>
        </p:txBody>
      </p:sp>
      <p:sp>
        <p:nvSpPr>
          <p:cNvPr id="88302" name="Oval 238"/>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8613" name="Rectangle 239"/>
          <p:cNvSpPr>
            <a:spLocks noChangeArrowheads="1"/>
          </p:cNvSpPr>
          <p:nvPr/>
        </p:nvSpPr>
        <p:spPr bwMode="auto">
          <a:xfrm>
            <a:off x="568325" y="701675"/>
            <a:ext cx="40084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Draw a simplified electron bonding diagram for magnesium fluoride.</a:t>
            </a:r>
          </a:p>
        </p:txBody>
      </p:sp>
      <p:sp>
        <p:nvSpPr>
          <p:cNvPr id="88329" name="Text Box 265"/>
          <p:cNvSpPr txBox="1">
            <a:spLocks noChangeArrowheads="1"/>
          </p:cNvSpPr>
          <p:nvPr/>
        </p:nvSpPr>
        <p:spPr bwMode="auto">
          <a:xfrm>
            <a:off x="1390650" y="5786438"/>
            <a:ext cx="10366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2.8.2</a:t>
            </a:r>
          </a:p>
        </p:txBody>
      </p:sp>
      <p:grpSp>
        <p:nvGrpSpPr>
          <p:cNvPr id="6" name="Group 322"/>
          <p:cNvGrpSpPr>
            <a:grpSpLocks/>
          </p:cNvGrpSpPr>
          <p:nvPr/>
        </p:nvGrpSpPr>
        <p:grpSpPr bwMode="auto">
          <a:xfrm>
            <a:off x="2451100" y="5786438"/>
            <a:ext cx="1831975" cy="488950"/>
            <a:chOff x="1544" y="3645"/>
            <a:chExt cx="1045" cy="308"/>
          </a:xfrm>
        </p:grpSpPr>
        <p:sp>
          <p:nvSpPr>
            <p:cNvPr id="68708" name="Text Box 267"/>
            <p:cNvSpPr txBox="1">
              <a:spLocks noChangeArrowheads="1"/>
            </p:cNvSpPr>
            <p:nvPr/>
          </p:nvSpPr>
          <p:spPr bwMode="auto">
            <a:xfrm>
              <a:off x="1929" y="3645"/>
              <a:ext cx="6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a:t>
              </a:r>
              <a:r>
                <a:rPr lang="en-GB" sz="2600" b="1" baseline="30000"/>
                <a:t>2+</a:t>
              </a:r>
            </a:p>
          </p:txBody>
        </p:sp>
        <p:sp>
          <p:nvSpPr>
            <p:cNvPr id="68709" name="AutoShape 268"/>
            <p:cNvSpPr>
              <a:spLocks noChangeArrowheads="1"/>
            </p:cNvSpPr>
            <p:nvPr/>
          </p:nvSpPr>
          <p:spPr bwMode="auto">
            <a:xfrm>
              <a:off x="1544" y="3714"/>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7" name="Group 324"/>
          <p:cNvGrpSpPr>
            <a:grpSpLocks/>
          </p:cNvGrpSpPr>
          <p:nvPr/>
        </p:nvGrpSpPr>
        <p:grpSpPr bwMode="auto">
          <a:xfrm>
            <a:off x="5100638" y="820738"/>
            <a:ext cx="2435225" cy="2435225"/>
            <a:chOff x="3213" y="517"/>
            <a:chExt cx="1534" cy="1534"/>
          </a:xfrm>
        </p:grpSpPr>
        <p:grpSp>
          <p:nvGrpSpPr>
            <p:cNvPr id="68693" name="Group 318"/>
            <p:cNvGrpSpPr>
              <a:grpSpLocks/>
            </p:cNvGrpSpPr>
            <p:nvPr/>
          </p:nvGrpSpPr>
          <p:grpSpPr bwMode="auto">
            <a:xfrm>
              <a:off x="3532" y="760"/>
              <a:ext cx="893" cy="1043"/>
              <a:chOff x="3532" y="760"/>
              <a:chExt cx="893" cy="1043"/>
            </a:xfrm>
          </p:grpSpPr>
          <p:sp>
            <p:nvSpPr>
              <p:cNvPr id="68705" name="Oval 273"/>
              <p:cNvSpPr>
                <a:spLocks noChangeAspect="1" noChangeArrowheads="1"/>
              </p:cNvSpPr>
              <p:nvPr/>
            </p:nvSpPr>
            <p:spPr bwMode="auto">
              <a:xfrm>
                <a:off x="3532" y="854"/>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706" name="AutoShape 277"/>
              <p:cNvSpPr>
                <a:spLocks noChangeAspect="1" noChangeArrowheads="1"/>
              </p:cNvSpPr>
              <p:nvPr/>
            </p:nvSpPr>
            <p:spPr bwMode="auto">
              <a:xfrm rot="2700000">
                <a:off x="3885" y="76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707" name="AutoShape 278"/>
              <p:cNvSpPr>
                <a:spLocks noChangeAspect="1" noChangeArrowheads="1"/>
              </p:cNvSpPr>
              <p:nvPr/>
            </p:nvSpPr>
            <p:spPr bwMode="auto">
              <a:xfrm rot="2700000">
                <a:off x="3885" y="1615"/>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grpSp>
          <p:nvGrpSpPr>
            <p:cNvPr id="68694" name="Group 319"/>
            <p:cNvGrpSpPr>
              <a:grpSpLocks/>
            </p:cNvGrpSpPr>
            <p:nvPr/>
          </p:nvGrpSpPr>
          <p:grpSpPr bwMode="auto">
            <a:xfrm>
              <a:off x="3213" y="517"/>
              <a:ext cx="1534" cy="1534"/>
              <a:chOff x="3213" y="517"/>
              <a:chExt cx="1534" cy="1534"/>
            </a:xfrm>
          </p:grpSpPr>
          <p:sp>
            <p:nvSpPr>
              <p:cNvPr id="68696" name="Oval 272"/>
              <p:cNvSpPr>
                <a:spLocks noChangeAspect="1" noChangeArrowheads="1"/>
              </p:cNvSpPr>
              <p:nvPr/>
            </p:nvSpPr>
            <p:spPr bwMode="auto">
              <a:xfrm>
                <a:off x="3753" y="1060"/>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97" name="Oval 274"/>
              <p:cNvSpPr>
                <a:spLocks noChangeAspect="1" noChangeArrowheads="1"/>
              </p:cNvSpPr>
              <p:nvPr/>
            </p:nvSpPr>
            <p:spPr bwMode="auto">
              <a:xfrm>
                <a:off x="3285" y="5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698" name="AutoShape 275"/>
              <p:cNvSpPr>
                <a:spLocks noChangeAspect="1" noChangeArrowheads="1"/>
              </p:cNvSpPr>
              <p:nvPr/>
            </p:nvSpPr>
            <p:spPr bwMode="auto">
              <a:xfrm rot="2700000">
                <a:off x="3736" y="51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99" name="AutoShape 276"/>
              <p:cNvSpPr>
                <a:spLocks noChangeAspect="1" noChangeArrowheads="1"/>
              </p:cNvSpPr>
              <p:nvPr/>
            </p:nvSpPr>
            <p:spPr bwMode="auto">
              <a:xfrm rot="2700000">
                <a:off x="4032" y="51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700" name="AutoShape 279"/>
              <p:cNvSpPr>
                <a:spLocks noChangeAspect="1" noChangeArrowheads="1"/>
              </p:cNvSpPr>
              <p:nvPr/>
            </p:nvSpPr>
            <p:spPr bwMode="auto">
              <a:xfrm rot="8100000">
                <a:off x="4559" y="10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701" name="AutoShape 280"/>
              <p:cNvSpPr>
                <a:spLocks noChangeAspect="1" noChangeArrowheads="1"/>
              </p:cNvSpPr>
              <p:nvPr/>
            </p:nvSpPr>
            <p:spPr bwMode="auto">
              <a:xfrm rot="8100000">
                <a:off x="4559" y="133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702" name="AutoShape 281"/>
              <p:cNvSpPr>
                <a:spLocks noChangeAspect="1" noChangeArrowheads="1"/>
              </p:cNvSpPr>
              <p:nvPr/>
            </p:nvSpPr>
            <p:spPr bwMode="auto">
              <a:xfrm rot="-8100000">
                <a:off x="4035" y="186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703" name="AutoShape 282"/>
              <p:cNvSpPr>
                <a:spLocks noChangeAspect="1" noChangeArrowheads="1"/>
              </p:cNvSpPr>
              <p:nvPr/>
            </p:nvSpPr>
            <p:spPr bwMode="auto">
              <a:xfrm rot="-2700000">
                <a:off x="3213" y="13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704" name="AutoShape 291"/>
              <p:cNvSpPr>
                <a:spLocks noChangeAspect="1" noChangeArrowheads="1"/>
              </p:cNvSpPr>
              <p:nvPr/>
            </p:nvSpPr>
            <p:spPr bwMode="auto">
              <a:xfrm rot="-8100000">
                <a:off x="3736" y="186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8695" name="Text Box 283"/>
            <p:cNvSpPr txBox="1">
              <a:spLocks noChangeArrowheads="1"/>
            </p:cNvSpPr>
            <p:nvPr/>
          </p:nvSpPr>
          <p:spPr bwMode="auto">
            <a:xfrm>
              <a:off x="3792" y="1136"/>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F</a:t>
              </a:r>
            </a:p>
          </p:txBody>
        </p:sp>
      </p:grpSp>
      <p:sp>
        <p:nvSpPr>
          <p:cNvPr id="88357" name="Text Box 293"/>
          <p:cNvSpPr txBox="1">
            <a:spLocks noChangeArrowheads="1"/>
          </p:cNvSpPr>
          <p:nvPr/>
        </p:nvSpPr>
        <p:spPr bwMode="auto">
          <a:xfrm>
            <a:off x="5191125" y="3362325"/>
            <a:ext cx="876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2.7</a:t>
            </a:r>
          </a:p>
        </p:txBody>
      </p:sp>
      <p:grpSp>
        <p:nvGrpSpPr>
          <p:cNvPr id="10" name="Group 294"/>
          <p:cNvGrpSpPr>
            <a:grpSpLocks/>
          </p:cNvGrpSpPr>
          <p:nvPr/>
        </p:nvGrpSpPr>
        <p:grpSpPr bwMode="auto">
          <a:xfrm>
            <a:off x="6126163" y="3362325"/>
            <a:ext cx="1563687" cy="488950"/>
            <a:chOff x="4105" y="3814"/>
            <a:chExt cx="927" cy="308"/>
          </a:xfrm>
        </p:grpSpPr>
        <p:sp>
          <p:nvSpPr>
            <p:cNvPr id="68691" name="Text Box 295"/>
            <p:cNvSpPr txBox="1">
              <a:spLocks noChangeArrowheads="1"/>
            </p:cNvSpPr>
            <p:nvPr/>
          </p:nvSpPr>
          <p:spPr bwMode="auto">
            <a:xfrm>
              <a:off x="4450" y="3814"/>
              <a:ext cx="58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600" b="1"/>
                <a:t>[2.8]</a:t>
              </a:r>
              <a:r>
                <a:rPr lang="en-GB" sz="2600" b="1" baseline="30000"/>
                <a:t>-</a:t>
              </a:r>
            </a:p>
          </p:txBody>
        </p:sp>
        <p:sp>
          <p:nvSpPr>
            <p:cNvPr id="68692" name="AutoShape 296"/>
            <p:cNvSpPr>
              <a:spLocks noChangeArrowheads="1"/>
            </p:cNvSpPr>
            <p:nvPr/>
          </p:nvSpPr>
          <p:spPr bwMode="auto">
            <a:xfrm>
              <a:off x="4105" y="3883"/>
              <a:ext cx="369" cy="151"/>
            </a:xfrm>
            <a:prstGeom prst="rightArrow">
              <a:avLst>
                <a:gd name="adj1" fmla="val 50000"/>
                <a:gd name="adj2" fmla="val 61093"/>
              </a:avLst>
            </a:prstGeom>
            <a:solidFill>
              <a:srgbClr val="010067"/>
            </a:solidFill>
            <a:ln w="9525">
              <a:solidFill>
                <a:srgbClr val="010067"/>
              </a:solidFill>
              <a:miter lim="800000"/>
              <a:headEnd/>
              <a:tailEnd/>
            </a:ln>
          </p:spPr>
          <p:txBody>
            <a:bodyPr wrap="none" anchor="ctr"/>
            <a:lstStyle/>
            <a:p>
              <a:endParaRPr lang="en-US"/>
            </a:p>
          </p:txBody>
        </p:sp>
      </p:grpSp>
      <p:grpSp>
        <p:nvGrpSpPr>
          <p:cNvPr id="11" name="Group 325"/>
          <p:cNvGrpSpPr>
            <a:grpSpLocks/>
          </p:cNvGrpSpPr>
          <p:nvPr/>
        </p:nvGrpSpPr>
        <p:grpSpPr bwMode="auto">
          <a:xfrm>
            <a:off x="5100638" y="4021138"/>
            <a:ext cx="2435225" cy="2435225"/>
            <a:chOff x="3213" y="2533"/>
            <a:chExt cx="1534" cy="1534"/>
          </a:xfrm>
        </p:grpSpPr>
        <p:grpSp>
          <p:nvGrpSpPr>
            <p:cNvPr id="68676" name="Group 321"/>
            <p:cNvGrpSpPr>
              <a:grpSpLocks/>
            </p:cNvGrpSpPr>
            <p:nvPr/>
          </p:nvGrpSpPr>
          <p:grpSpPr bwMode="auto">
            <a:xfrm>
              <a:off x="3213" y="2533"/>
              <a:ext cx="1534" cy="1534"/>
              <a:chOff x="3213" y="2533"/>
              <a:chExt cx="1534" cy="1534"/>
            </a:xfrm>
          </p:grpSpPr>
          <p:sp>
            <p:nvSpPr>
              <p:cNvPr id="68682" name="Oval 298"/>
              <p:cNvSpPr>
                <a:spLocks noChangeAspect="1" noChangeArrowheads="1"/>
              </p:cNvSpPr>
              <p:nvPr/>
            </p:nvSpPr>
            <p:spPr bwMode="auto">
              <a:xfrm>
                <a:off x="3753" y="3076"/>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83" name="Oval 300"/>
              <p:cNvSpPr>
                <a:spLocks noChangeAspect="1" noChangeArrowheads="1"/>
              </p:cNvSpPr>
              <p:nvPr/>
            </p:nvSpPr>
            <p:spPr bwMode="auto">
              <a:xfrm>
                <a:off x="3285" y="2605"/>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684" name="AutoShape 301"/>
              <p:cNvSpPr>
                <a:spLocks noChangeAspect="1" noChangeArrowheads="1"/>
              </p:cNvSpPr>
              <p:nvPr/>
            </p:nvSpPr>
            <p:spPr bwMode="auto">
              <a:xfrm rot="2700000">
                <a:off x="3736" y="253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85" name="AutoShape 302"/>
              <p:cNvSpPr>
                <a:spLocks noChangeAspect="1" noChangeArrowheads="1"/>
              </p:cNvSpPr>
              <p:nvPr/>
            </p:nvSpPr>
            <p:spPr bwMode="auto">
              <a:xfrm rot="2700000">
                <a:off x="4032" y="253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86" name="AutoShape 305"/>
              <p:cNvSpPr>
                <a:spLocks noChangeAspect="1" noChangeArrowheads="1"/>
              </p:cNvSpPr>
              <p:nvPr/>
            </p:nvSpPr>
            <p:spPr bwMode="auto">
              <a:xfrm rot="8100000">
                <a:off x="4559" y="305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87" name="AutoShape 306"/>
              <p:cNvSpPr>
                <a:spLocks noChangeAspect="1" noChangeArrowheads="1"/>
              </p:cNvSpPr>
              <p:nvPr/>
            </p:nvSpPr>
            <p:spPr bwMode="auto">
              <a:xfrm rot="8100000">
                <a:off x="4559" y="3352"/>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88" name="AutoShape 307"/>
              <p:cNvSpPr>
                <a:spLocks noChangeAspect="1" noChangeArrowheads="1"/>
              </p:cNvSpPr>
              <p:nvPr/>
            </p:nvSpPr>
            <p:spPr bwMode="auto">
              <a:xfrm rot="-8100000">
                <a:off x="4035" y="3879"/>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89" name="AutoShape 308"/>
              <p:cNvSpPr>
                <a:spLocks noChangeAspect="1" noChangeArrowheads="1"/>
              </p:cNvSpPr>
              <p:nvPr/>
            </p:nvSpPr>
            <p:spPr bwMode="auto">
              <a:xfrm rot="-2700000">
                <a:off x="3213" y="335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90" name="AutoShape 309"/>
              <p:cNvSpPr>
                <a:spLocks noChangeAspect="1" noChangeArrowheads="1"/>
              </p:cNvSpPr>
              <p:nvPr/>
            </p:nvSpPr>
            <p:spPr bwMode="auto">
              <a:xfrm rot="-8100000">
                <a:off x="3736" y="3879"/>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8677" name="Text Box 310"/>
            <p:cNvSpPr txBox="1">
              <a:spLocks noChangeArrowheads="1"/>
            </p:cNvSpPr>
            <p:nvPr/>
          </p:nvSpPr>
          <p:spPr bwMode="auto">
            <a:xfrm>
              <a:off x="3792" y="3152"/>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F</a:t>
              </a:r>
            </a:p>
          </p:txBody>
        </p:sp>
        <p:grpSp>
          <p:nvGrpSpPr>
            <p:cNvPr id="68678" name="Group 320"/>
            <p:cNvGrpSpPr>
              <a:grpSpLocks/>
            </p:cNvGrpSpPr>
            <p:nvPr/>
          </p:nvGrpSpPr>
          <p:grpSpPr bwMode="auto">
            <a:xfrm>
              <a:off x="3532" y="2776"/>
              <a:ext cx="893" cy="1043"/>
              <a:chOff x="3532" y="2776"/>
              <a:chExt cx="893" cy="1043"/>
            </a:xfrm>
          </p:grpSpPr>
          <p:sp>
            <p:nvSpPr>
              <p:cNvPr id="68679" name="Oval 299"/>
              <p:cNvSpPr>
                <a:spLocks noChangeAspect="1" noChangeArrowheads="1"/>
              </p:cNvSpPr>
              <p:nvPr/>
            </p:nvSpPr>
            <p:spPr bwMode="auto">
              <a:xfrm>
                <a:off x="3532" y="2870"/>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680" name="AutoShape 303"/>
              <p:cNvSpPr>
                <a:spLocks noChangeAspect="1" noChangeArrowheads="1"/>
              </p:cNvSpPr>
              <p:nvPr/>
            </p:nvSpPr>
            <p:spPr bwMode="auto">
              <a:xfrm rot="2700000">
                <a:off x="3885" y="277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81" name="AutoShape 304"/>
              <p:cNvSpPr>
                <a:spLocks noChangeAspect="1" noChangeArrowheads="1"/>
              </p:cNvSpPr>
              <p:nvPr/>
            </p:nvSpPr>
            <p:spPr bwMode="auto">
              <a:xfrm rot="2700000">
                <a:off x="3885" y="3631"/>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grpSp>
      <p:grpSp>
        <p:nvGrpSpPr>
          <p:cNvPr id="14" name="Group 403"/>
          <p:cNvGrpSpPr>
            <a:grpSpLocks/>
          </p:cNvGrpSpPr>
          <p:nvPr/>
        </p:nvGrpSpPr>
        <p:grpSpPr bwMode="auto">
          <a:xfrm>
            <a:off x="1182688" y="2095500"/>
            <a:ext cx="3125787" cy="3240088"/>
            <a:chOff x="745" y="1320"/>
            <a:chExt cx="1969" cy="2041"/>
          </a:xfrm>
        </p:grpSpPr>
        <p:sp>
          <p:nvSpPr>
            <p:cNvPr id="68662" name="Rectangle 347"/>
            <p:cNvSpPr>
              <a:spLocks noChangeArrowheads="1"/>
            </p:cNvSpPr>
            <p:nvPr/>
          </p:nvSpPr>
          <p:spPr bwMode="auto">
            <a:xfrm>
              <a:off x="745" y="1320"/>
              <a:ext cx="1969" cy="2041"/>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8663" name="Group 332"/>
            <p:cNvGrpSpPr>
              <a:grpSpLocks/>
            </p:cNvGrpSpPr>
            <p:nvPr/>
          </p:nvGrpSpPr>
          <p:grpSpPr bwMode="auto">
            <a:xfrm>
              <a:off x="980" y="1616"/>
              <a:ext cx="1506" cy="1504"/>
              <a:chOff x="569" y="1815"/>
              <a:chExt cx="1506" cy="1504"/>
            </a:xfrm>
          </p:grpSpPr>
          <p:sp>
            <p:nvSpPr>
              <p:cNvPr id="68665" name="Oval 333"/>
              <p:cNvSpPr>
                <a:spLocks noChangeAspect="1" noChangeArrowheads="1"/>
              </p:cNvSpPr>
              <p:nvPr/>
            </p:nvSpPr>
            <p:spPr bwMode="auto">
              <a:xfrm>
                <a:off x="1094" y="2343"/>
                <a:ext cx="452" cy="448"/>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8666" name="Group 334"/>
              <p:cNvGrpSpPr>
                <a:grpSpLocks/>
              </p:cNvGrpSpPr>
              <p:nvPr/>
            </p:nvGrpSpPr>
            <p:grpSpPr bwMode="auto">
              <a:xfrm>
                <a:off x="569" y="1815"/>
                <a:ext cx="1506" cy="1504"/>
                <a:chOff x="569" y="1815"/>
                <a:chExt cx="1506" cy="1504"/>
              </a:xfrm>
            </p:grpSpPr>
            <p:sp>
              <p:nvSpPr>
                <p:cNvPr id="68667" name="Oval 335"/>
                <p:cNvSpPr>
                  <a:spLocks noChangeAspect="1" noChangeArrowheads="1"/>
                </p:cNvSpPr>
                <p:nvPr/>
              </p:nvSpPr>
              <p:spPr bwMode="auto">
                <a:xfrm>
                  <a:off x="626" y="1873"/>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668" name="Oval 336"/>
                <p:cNvSpPr>
                  <a:spLocks noChangeAspect="1" noChangeArrowheads="1"/>
                </p:cNvSpPr>
                <p:nvPr/>
              </p:nvSpPr>
              <p:spPr bwMode="auto">
                <a:xfrm rot="-720000">
                  <a:off x="1393" y="1816"/>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69" name="Oval 337"/>
                <p:cNvSpPr>
                  <a:spLocks noChangeAspect="1" noChangeArrowheads="1"/>
                </p:cNvSpPr>
                <p:nvPr/>
              </p:nvSpPr>
              <p:spPr bwMode="auto">
                <a:xfrm rot="-744387">
                  <a:off x="1096" y="1815"/>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70" name="Oval 338"/>
                <p:cNvSpPr>
                  <a:spLocks noChangeAspect="1" noChangeArrowheads="1"/>
                </p:cNvSpPr>
                <p:nvPr/>
              </p:nvSpPr>
              <p:spPr bwMode="auto">
                <a:xfrm rot="4680000">
                  <a:off x="1925" y="2638"/>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71" name="Oval 339"/>
                <p:cNvSpPr>
                  <a:spLocks noChangeAspect="1" noChangeArrowheads="1"/>
                </p:cNvSpPr>
                <p:nvPr/>
              </p:nvSpPr>
              <p:spPr bwMode="auto">
                <a:xfrm rot="4655613">
                  <a:off x="1926" y="234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72" name="Oval 340"/>
                <p:cNvSpPr>
                  <a:spLocks noChangeAspect="1" noChangeArrowheads="1"/>
                </p:cNvSpPr>
                <p:nvPr/>
              </p:nvSpPr>
              <p:spPr bwMode="auto">
                <a:xfrm rot="10080000">
                  <a:off x="1100" y="3169"/>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73" name="Oval 341"/>
                <p:cNvSpPr>
                  <a:spLocks noChangeAspect="1" noChangeArrowheads="1"/>
                </p:cNvSpPr>
                <p:nvPr/>
              </p:nvSpPr>
              <p:spPr bwMode="auto">
                <a:xfrm rot="10055613">
                  <a:off x="1396" y="317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74" name="Oval 342"/>
                <p:cNvSpPr>
                  <a:spLocks noChangeAspect="1" noChangeArrowheads="1"/>
                </p:cNvSpPr>
                <p:nvPr/>
              </p:nvSpPr>
              <p:spPr bwMode="auto">
                <a:xfrm rot="-6120000">
                  <a:off x="570" y="234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75" name="Oval 343"/>
                <p:cNvSpPr>
                  <a:spLocks noChangeAspect="1" noChangeArrowheads="1"/>
                </p:cNvSpPr>
                <p:nvPr/>
              </p:nvSpPr>
              <p:spPr bwMode="auto">
                <a:xfrm rot="-6144387">
                  <a:off x="569" y="264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68664" name="Text Box 344"/>
            <p:cNvSpPr txBox="1">
              <a:spLocks noChangeArrowheads="1"/>
            </p:cNvSpPr>
            <p:nvPr/>
          </p:nvSpPr>
          <p:spPr bwMode="auto">
            <a:xfrm>
              <a:off x="1533" y="2224"/>
              <a:ext cx="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Mg</a:t>
              </a:r>
            </a:p>
          </p:txBody>
        </p:sp>
      </p:grpSp>
      <p:grpSp>
        <p:nvGrpSpPr>
          <p:cNvPr id="17" name="Group 405"/>
          <p:cNvGrpSpPr>
            <a:grpSpLocks/>
          </p:cNvGrpSpPr>
          <p:nvPr/>
        </p:nvGrpSpPr>
        <p:grpSpPr bwMode="auto">
          <a:xfrm>
            <a:off x="5046663" y="787400"/>
            <a:ext cx="2511425" cy="2476500"/>
            <a:chOff x="3179" y="496"/>
            <a:chExt cx="1582" cy="1560"/>
          </a:xfrm>
        </p:grpSpPr>
        <p:sp>
          <p:nvSpPr>
            <p:cNvPr id="68648" name="Rectangle 369"/>
            <p:cNvSpPr>
              <a:spLocks noChangeArrowheads="1"/>
            </p:cNvSpPr>
            <p:nvPr/>
          </p:nvSpPr>
          <p:spPr bwMode="auto">
            <a:xfrm>
              <a:off x="3179" y="496"/>
              <a:ext cx="1582" cy="1560"/>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8649" name="Group 404"/>
            <p:cNvGrpSpPr>
              <a:grpSpLocks/>
            </p:cNvGrpSpPr>
            <p:nvPr/>
          </p:nvGrpSpPr>
          <p:grpSpPr bwMode="auto">
            <a:xfrm>
              <a:off x="3213" y="517"/>
              <a:ext cx="1534" cy="1534"/>
              <a:chOff x="3213" y="517"/>
              <a:chExt cx="1534" cy="1534"/>
            </a:xfrm>
          </p:grpSpPr>
          <p:grpSp>
            <p:nvGrpSpPr>
              <p:cNvPr id="68650" name="Group 356"/>
              <p:cNvGrpSpPr>
                <a:grpSpLocks/>
              </p:cNvGrpSpPr>
              <p:nvPr/>
            </p:nvGrpSpPr>
            <p:grpSpPr bwMode="auto">
              <a:xfrm>
                <a:off x="3213" y="517"/>
                <a:ext cx="1534" cy="1534"/>
                <a:chOff x="3213" y="517"/>
                <a:chExt cx="1534" cy="1534"/>
              </a:xfrm>
            </p:grpSpPr>
            <p:sp>
              <p:nvSpPr>
                <p:cNvPr id="68653" name="Oval 357"/>
                <p:cNvSpPr>
                  <a:spLocks noChangeAspect="1" noChangeArrowheads="1"/>
                </p:cNvSpPr>
                <p:nvPr/>
              </p:nvSpPr>
              <p:spPr bwMode="auto">
                <a:xfrm>
                  <a:off x="3753" y="1060"/>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54" name="Oval 358"/>
                <p:cNvSpPr>
                  <a:spLocks noChangeAspect="1" noChangeArrowheads="1"/>
                </p:cNvSpPr>
                <p:nvPr/>
              </p:nvSpPr>
              <p:spPr bwMode="auto">
                <a:xfrm>
                  <a:off x="3285" y="5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655" name="AutoShape 359"/>
                <p:cNvSpPr>
                  <a:spLocks noChangeAspect="1" noChangeArrowheads="1"/>
                </p:cNvSpPr>
                <p:nvPr/>
              </p:nvSpPr>
              <p:spPr bwMode="auto">
                <a:xfrm rot="2700000">
                  <a:off x="3736" y="51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56" name="AutoShape 360"/>
                <p:cNvSpPr>
                  <a:spLocks noChangeAspect="1" noChangeArrowheads="1"/>
                </p:cNvSpPr>
                <p:nvPr/>
              </p:nvSpPr>
              <p:spPr bwMode="auto">
                <a:xfrm rot="2700000">
                  <a:off x="4032" y="51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57" name="AutoShape 361"/>
                <p:cNvSpPr>
                  <a:spLocks noChangeAspect="1" noChangeArrowheads="1"/>
                </p:cNvSpPr>
                <p:nvPr/>
              </p:nvSpPr>
              <p:spPr bwMode="auto">
                <a:xfrm rot="8100000">
                  <a:off x="4559" y="10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58" name="AutoShape 362"/>
                <p:cNvSpPr>
                  <a:spLocks noChangeAspect="1" noChangeArrowheads="1"/>
                </p:cNvSpPr>
                <p:nvPr/>
              </p:nvSpPr>
              <p:spPr bwMode="auto">
                <a:xfrm rot="8100000">
                  <a:off x="4559" y="133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59" name="AutoShape 363"/>
                <p:cNvSpPr>
                  <a:spLocks noChangeAspect="1" noChangeArrowheads="1"/>
                </p:cNvSpPr>
                <p:nvPr/>
              </p:nvSpPr>
              <p:spPr bwMode="auto">
                <a:xfrm rot="-8100000">
                  <a:off x="4035" y="186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60" name="AutoShape 364"/>
                <p:cNvSpPr>
                  <a:spLocks noChangeAspect="1" noChangeArrowheads="1"/>
                </p:cNvSpPr>
                <p:nvPr/>
              </p:nvSpPr>
              <p:spPr bwMode="auto">
                <a:xfrm rot="-2700000">
                  <a:off x="3213" y="13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61" name="AutoShape 365"/>
                <p:cNvSpPr>
                  <a:spLocks noChangeAspect="1" noChangeArrowheads="1"/>
                </p:cNvSpPr>
                <p:nvPr/>
              </p:nvSpPr>
              <p:spPr bwMode="auto">
                <a:xfrm rot="-8100000">
                  <a:off x="3736" y="186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8651" name="Text Box 366"/>
              <p:cNvSpPr txBox="1">
                <a:spLocks noChangeArrowheads="1"/>
              </p:cNvSpPr>
              <p:nvPr/>
            </p:nvSpPr>
            <p:spPr bwMode="auto">
              <a:xfrm>
                <a:off x="3792" y="1136"/>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F</a:t>
                </a:r>
              </a:p>
            </p:txBody>
          </p:sp>
          <p:sp>
            <p:nvSpPr>
              <p:cNvPr id="68652" name="Oval 367"/>
              <p:cNvSpPr>
                <a:spLocks noChangeAspect="1" noChangeArrowheads="1"/>
              </p:cNvSpPr>
              <p:nvPr/>
            </p:nvSpPr>
            <p:spPr bwMode="auto">
              <a:xfrm rot="-600000">
                <a:off x="3230" y="1063"/>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nvGrpSpPr>
          <p:cNvPr id="20" name="Group 406"/>
          <p:cNvGrpSpPr>
            <a:grpSpLocks/>
          </p:cNvGrpSpPr>
          <p:nvPr/>
        </p:nvGrpSpPr>
        <p:grpSpPr bwMode="auto">
          <a:xfrm>
            <a:off x="5046663" y="3990975"/>
            <a:ext cx="2511425" cy="2476500"/>
            <a:chOff x="3179" y="2507"/>
            <a:chExt cx="1582" cy="1560"/>
          </a:xfrm>
        </p:grpSpPr>
        <p:sp>
          <p:nvSpPr>
            <p:cNvPr id="68635" name="Rectangle 372"/>
            <p:cNvSpPr>
              <a:spLocks noChangeArrowheads="1"/>
            </p:cNvSpPr>
            <p:nvPr/>
          </p:nvSpPr>
          <p:spPr bwMode="auto">
            <a:xfrm>
              <a:off x="3179" y="2507"/>
              <a:ext cx="1582" cy="1560"/>
            </a:xfrm>
            <a:prstGeom prst="rect">
              <a:avLst/>
            </a:prstGeom>
            <a:solidFill>
              <a:schemeClr val="bg1"/>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grpSp>
          <p:nvGrpSpPr>
            <p:cNvPr id="68636" name="Group 379"/>
            <p:cNvGrpSpPr>
              <a:grpSpLocks/>
            </p:cNvGrpSpPr>
            <p:nvPr/>
          </p:nvGrpSpPr>
          <p:grpSpPr bwMode="auto">
            <a:xfrm>
              <a:off x="3213" y="2528"/>
              <a:ext cx="1534" cy="1534"/>
              <a:chOff x="3213" y="517"/>
              <a:chExt cx="1534" cy="1534"/>
            </a:xfrm>
          </p:grpSpPr>
          <p:sp>
            <p:nvSpPr>
              <p:cNvPr id="68639" name="Oval 380"/>
              <p:cNvSpPr>
                <a:spLocks noChangeAspect="1" noChangeArrowheads="1"/>
              </p:cNvSpPr>
              <p:nvPr/>
            </p:nvSpPr>
            <p:spPr bwMode="auto">
              <a:xfrm>
                <a:off x="3753" y="1060"/>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640" name="Oval 381"/>
              <p:cNvSpPr>
                <a:spLocks noChangeAspect="1" noChangeArrowheads="1"/>
              </p:cNvSpPr>
              <p:nvPr/>
            </p:nvSpPr>
            <p:spPr bwMode="auto">
              <a:xfrm>
                <a:off x="3285" y="589"/>
                <a:ext cx="1389" cy="138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68641" name="AutoShape 382"/>
              <p:cNvSpPr>
                <a:spLocks noChangeAspect="1" noChangeArrowheads="1"/>
              </p:cNvSpPr>
              <p:nvPr/>
            </p:nvSpPr>
            <p:spPr bwMode="auto">
              <a:xfrm rot="2700000">
                <a:off x="3736" y="51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42" name="AutoShape 383"/>
              <p:cNvSpPr>
                <a:spLocks noChangeAspect="1" noChangeArrowheads="1"/>
              </p:cNvSpPr>
              <p:nvPr/>
            </p:nvSpPr>
            <p:spPr bwMode="auto">
              <a:xfrm rot="2700000">
                <a:off x="4032" y="517"/>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43" name="AutoShape 384"/>
              <p:cNvSpPr>
                <a:spLocks noChangeAspect="1" noChangeArrowheads="1"/>
              </p:cNvSpPr>
              <p:nvPr/>
            </p:nvSpPr>
            <p:spPr bwMode="auto">
              <a:xfrm rot="8100000">
                <a:off x="4559" y="10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44" name="AutoShape 385"/>
              <p:cNvSpPr>
                <a:spLocks noChangeAspect="1" noChangeArrowheads="1"/>
              </p:cNvSpPr>
              <p:nvPr/>
            </p:nvSpPr>
            <p:spPr bwMode="auto">
              <a:xfrm rot="8100000">
                <a:off x="4559" y="1336"/>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45" name="AutoShape 386"/>
              <p:cNvSpPr>
                <a:spLocks noChangeAspect="1" noChangeArrowheads="1"/>
              </p:cNvSpPr>
              <p:nvPr/>
            </p:nvSpPr>
            <p:spPr bwMode="auto">
              <a:xfrm rot="-8100000">
                <a:off x="4035" y="186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46" name="AutoShape 387"/>
              <p:cNvSpPr>
                <a:spLocks noChangeAspect="1" noChangeArrowheads="1"/>
              </p:cNvSpPr>
              <p:nvPr/>
            </p:nvSpPr>
            <p:spPr bwMode="auto">
              <a:xfrm rot="-2700000">
                <a:off x="3213" y="1340"/>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sp>
            <p:nvSpPr>
              <p:cNvPr id="68647" name="AutoShape 388"/>
              <p:cNvSpPr>
                <a:spLocks noChangeAspect="1" noChangeArrowheads="1"/>
              </p:cNvSpPr>
              <p:nvPr/>
            </p:nvSpPr>
            <p:spPr bwMode="auto">
              <a:xfrm rot="-8100000">
                <a:off x="3736" y="1863"/>
                <a:ext cx="188" cy="188"/>
              </a:xfrm>
              <a:prstGeom prst="star4">
                <a:avLst>
                  <a:gd name="adj" fmla="val 12500"/>
                </a:avLst>
              </a:prstGeom>
              <a:gradFill rotWithShape="1">
                <a:gsLst>
                  <a:gs pos="0">
                    <a:srgbClr val="BECBD8"/>
                  </a:gs>
                  <a:gs pos="100000">
                    <a:srgbClr val="013366"/>
                  </a:gs>
                </a:gsLst>
                <a:path path="shape">
                  <a:fillToRect l="50000" t="50000" r="50000" b="50000"/>
                </a:path>
              </a:gradFill>
              <a:ln>
                <a:noFill/>
              </a:ln>
              <a:extLst>
                <a:ext uri="{91240B29-F687-4F45-9708-019B960494DF}">
                  <a14:hiddenLine xmlns:a14="http://schemas.microsoft.com/office/drawing/2010/main" w="38100" algn="ctr">
                    <a:solidFill>
                      <a:srgbClr val="000000"/>
                    </a:solidFill>
                    <a:miter lim="800000"/>
                    <a:headEnd/>
                    <a:tailEnd/>
                  </a14:hiddenLine>
                </a:ext>
              </a:extLst>
            </p:spPr>
            <p:txBody>
              <a:bodyPr anchor="ctr">
                <a:spAutoFit/>
              </a:bodyPr>
              <a:lstStyle/>
              <a:p>
                <a:endParaRPr lang="en-US"/>
              </a:p>
            </p:txBody>
          </p:sp>
        </p:grpSp>
        <p:sp>
          <p:nvSpPr>
            <p:cNvPr id="68637" name="Text Box 389"/>
            <p:cNvSpPr txBox="1">
              <a:spLocks noChangeArrowheads="1"/>
            </p:cNvSpPr>
            <p:nvPr/>
          </p:nvSpPr>
          <p:spPr bwMode="auto">
            <a:xfrm>
              <a:off x="3792" y="3147"/>
              <a:ext cx="3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F</a:t>
              </a:r>
            </a:p>
          </p:txBody>
        </p:sp>
        <p:sp>
          <p:nvSpPr>
            <p:cNvPr id="68638" name="Oval 390"/>
            <p:cNvSpPr>
              <a:spLocks noChangeAspect="1" noChangeArrowheads="1"/>
            </p:cNvSpPr>
            <p:nvPr/>
          </p:nvSpPr>
          <p:spPr bwMode="auto">
            <a:xfrm rot="-600000">
              <a:off x="3230" y="3074"/>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22" name="Group 391"/>
          <p:cNvGrpSpPr>
            <a:grpSpLocks/>
          </p:cNvGrpSpPr>
          <p:nvPr/>
        </p:nvGrpSpPr>
        <p:grpSpPr bwMode="auto">
          <a:xfrm>
            <a:off x="1428750" y="2228850"/>
            <a:ext cx="3248025" cy="2908300"/>
            <a:chOff x="3660" y="1732"/>
            <a:chExt cx="2046" cy="1832"/>
          </a:xfrm>
        </p:grpSpPr>
        <p:sp>
          <p:nvSpPr>
            <p:cNvPr id="68632" name="Freeform 392"/>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3" name="Freeform 393"/>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4" name="Rectangle 394"/>
            <p:cNvSpPr>
              <a:spLocks noChangeArrowheads="1"/>
            </p:cNvSpPr>
            <p:nvPr/>
          </p:nvSpPr>
          <p:spPr bwMode="auto">
            <a:xfrm>
              <a:off x="5334" y="1732"/>
              <a:ext cx="3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FF3300"/>
                  </a:solidFill>
                </a:rPr>
                <a:t>2+</a:t>
              </a:r>
            </a:p>
          </p:txBody>
        </p:sp>
      </p:grpSp>
      <p:grpSp>
        <p:nvGrpSpPr>
          <p:cNvPr id="23" name="Group 395"/>
          <p:cNvGrpSpPr>
            <a:grpSpLocks/>
          </p:cNvGrpSpPr>
          <p:nvPr/>
        </p:nvGrpSpPr>
        <p:grpSpPr bwMode="auto">
          <a:xfrm>
            <a:off x="4986338" y="520700"/>
            <a:ext cx="2960687" cy="2908300"/>
            <a:chOff x="3660" y="1732"/>
            <a:chExt cx="1865" cy="1832"/>
          </a:xfrm>
        </p:grpSpPr>
        <p:sp>
          <p:nvSpPr>
            <p:cNvPr id="68629" name="Freeform 396"/>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0" name="Freeform 397"/>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31" name="Rectangle 398"/>
            <p:cNvSpPr>
              <a:spLocks noChangeArrowheads="1"/>
            </p:cNvSpPr>
            <p:nvPr/>
          </p:nvSpPr>
          <p:spPr bwMode="auto">
            <a:xfrm>
              <a:off x="5334" y="173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a:t>
              </a:r>
            </a:p>
          </p:txBody>
        </p:sp>
      </p:grpSp>
      <p:grpSp>
        <p:nvGrpSpPr>
          <p:cNvPr id="24" name="Group 399"/>
          <p:cNvGrpSpPr>
            <a:grpSpLocks/>
          </p:cNvGrpSpPr>
          <p:nvPr/>
        </p:nvGrpSpPr>
        <p:grpSpPr bwMode="auto">
          <a:xfrm>
            <a:off x="4986338" y="3695700"/>
            <a:ext cx="2960687" cy="2908300"/>
            <a:chOff x="3660" y="1732"/>
            <a:chExt cx="1865" cy="1832"/>
          </a:xfrm>
        </p:grpSpPr>
        <p:sp>
          <p:nvSpPr>
            <p:cNvPr id="68626" name="Freeform 400"/>
            <p:cNvSpPr>
              <a:spLocks/>
            </p:cNvSpPr>
            <p:nvPr/>
          </p:nvSpPr>
          <p:spPr bwMode="auto">
            <a:xfrm>
              <a:off x="3660"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7" name="Freeform 401"/>
            <p:cNvSpPr>
              <a:spLocks/>
            </p:cNvSpPr>
            <p:nvPr/>
          </p:nvSpPr>
          <p:spPr bwMode="auto">
            <a:xfrm flipH="1">
              <a:off x="5098" y="1842"/>
              <a:ext cx="215" cy="1722"/>
            </a:xfrm>
            <a:custGeom>
              <a:avLst/>
              <a:gdLst>
                <a:gd name="T0" fmla="*/ 204 w 227"/>
                <a:gd name="T1" fmla="*/ 0 h 1815"/>
                <a:gd name="T2" fmla="*/ 0 w 227"/>
                <a:gd name="T3" fmla="*/ 0 h 1815"/>
                <a:gd name="T4" fmla="*/ 0 w 227"/>
                <a:gd name="T5" fmla="*/ 1634 h 1815"/>
                <a:gd name="T6" fmla="*/ 204 w 227"/>
                <a:gd name="T7" fmla="*/ 1634 h 1815"/>
                <a:gd name="T8" fmla="*/ 0 60000 65536"/>
                <a:gd name="T9" fmla="*/ 0 60000 65536"/>
                <a:gd name="T10" fmla="*/ 0 60000 65536"/>
                <a:gd name="T11" fmla="*/ 0 60000 65536"/>
                <a:gd name="T12" fmla="*/ 0 w 227"/>
                <a:gd name="T13" fmla="*/ 0 h 1815"/>
                <a:gd name="T14" fmla="*/ 227 w 227"/>
                <a:gd name="T15" fmla="*/ 1815 h 1815"/>
              </a:gdLst>
              <a:ahLst/>
              <a:cxnLst>
                <a:cxn ang="T8">
                  <a:pos x="T0" y="T1"/>
                </a:cxn>
                <a:cxn ang="T9">
                  <a:pos x="T2" y="T3"/>
                </a:cxn>
                <a:cxn ang="T10">
                  <a:pos x="T4" y="T5"/>
                </a:cxn>
                <a:cxn ang="T11">
                  <a:pos x="T6" y="T7"/>
                </a:cxn>
              </a:cxnLst>
              <a:rect l="T12" t="T13" r="T14" b="T15"/>
              <a:pathLst>
                <a:path w="227" h="1815">
                  <a:moveTo>
                    <a:pt x="227" y="0"/>
                  </a:moveTo>
                  <a:lnTo>
                    <a:pt x="0" y="0"/>
                  </a:lnTo>
                  <a:lnTo>
                    <a:pt x="0" y="1815"/>
                  </a:lnTo>
                  <a:lnTo>
                    <a:pt x="227" y="1815"/>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8" name="Rectangle 402"/>
            <p:cNvSpPr>
              <a:spLocks noChangeArrowheads="1"/>
            </p:cNvSpPr>
            <p:nvPr/>
          </p:nvSpPr>
          <p:spPr bwMode="auto">
            <a:xfrm>
              <a:off x="5334" y="173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p>
              <a:pPr eaLnBrk="1" hangingPunct="1"/>
              <a:r>
                <a:rPr lang="en-GB" sz="2800" b="1">
                  <a:solidFill>
                    <a:srgbClr val="013366"/>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8329"/>
                                        </p:tgtEl>
                                        <p:attrNameLst>
                                          <p:attrName>style.visibility</p:attrName>
                                        </p:attrNameLst>
                                      </p:cBhvr>
                                      <p:to>
                                        <p:strVal val="visible"/>
                                      </p:to>
                                    </p:set>
                                    <p:animEffect transition="in" filter="wipe(left)">
                                      <p:cBhvr>
                                        <p:cTn id="12" dur="1000"/>
                                        <p:tgtEl>
                                          <p:spTgt spid="883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8357"/>
                                        </p:tgtEl>
                                        <p:attrNameLst>
                                          <p:attrName>style.visibility</p:attrName>
                                        </p:attrNameLst>
                                      </p:cBhvr>
                                      <p:to>
                                        <p:strVal val="visible"/>
                                      </p:to>
                                    </p:set>
                                    <p:animEffect transition="in" filter="wipe(left)">
                                      <p:cBhvr>
                                        <p:cTn id="26" dur="1000"/>
                                        <p:tgtEl>
                                          <p:spTgt spid="883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par>
                          <p:cTn id="32" fill="hold" nodeType="afterGroup">
                            <p:stCondLst>
                              <p:cond delay="500"/>
                            </p:stCondLst>
                            <p:childTnLst>
                              <p:par>
                                <p:cTn id="33" presetID="23"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10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par>
                                <p:cTn id="46" presetID="9"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childTnLst>
                          </p:cTn>
                        </p:par>
                        <p:par>
                          <p:cTn id="49" fill="hold" nodeType="afterGroup">
                            <p:stCondLst>
                              <p:cond delay="500"/>
                            </p:stCondLst>
                            <p:childTnLst>
                              <p:par>
                                <p:cTn id="50" presetID="23" presetClass="entr" presetSubtype="16"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childTnLst>
                                </p:cTn>
                              </p:par>
                            </p:childTnLst>
                          </p:cTn>
                        </p:par>
                        <p:par>
                          <p:cTn id="58" fill="hold" nodeType="afterGroup">
                            <p:stCondLst>
                              <p:cond delay="1000"/>
                            </p:stCondLst>
                            <p:childTnLst>
                              <p:par>
                                <p:cTn id="59" presetID="22" presetClass="entr" presetSubtype="8"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29" grpId="0"/>
      <p:bldP spid="8835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7"/>
          <p:cNvSpPr>
            <a:spLocks noGrp="1" noChangeArrowheads="1"/>
          </p:cNvSpPr>
          <p:nvPr>
            <p:ph type="title"/>
          </p:nvPr>
        </p:nvSpPr>
        <p:spPr>
          <a:noFill/>
        </p:spPr>
        <p:txBody>
          <a:bodyPr/>
          <a:lstStyle/>
          <a:p>
            <a:r>
              <a:rPr lang="en-GB" smtClean="0"/>
              <a:t>      Further ionic bonding</a:t>
            </a:r>
          </a:p>
        </p:txBody>
      </p:sp>
      <p:sp>
        <p:nvSpPr>
          <p:cNvPr id="89096" name="Oval 8"/>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69636" name="Rectangle 9"/>
          <p:cNvSpPr>
            <a:spLocks noChangeArrowheads="1"/>
          </p:cNvSpPr>
          <p:nvPr/>
        </p:nvSpPr>
        <p:spPr bwMode="auto">
          <a:xfrm>
            <a:off x="568325" y="701675"/>
            <a:ext cx="839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Draw simplified electron bonding diagrams for the following atoms:</a:t>
            </a:r>
          </a:p>
        </p:txBody>
      </p:sp>
      <p:sp>
        <p:nvSpPr>
          <p:cNvPr id="89099" name="Rectangle 11"/>
          <p:cNvSpPr>
            <a:spLocks noChangeArrowheads="1"/>
          </p:cNvSpPr>
          <p:nvPr/>
        </p:nvSpPr>
        <p:spPr bwMode="auto">
          <a:xfrm>
            <a:off x="563563" y="1676400"/>
            <a:ext cx="6456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457200" indent="-457200">
              <a:spcBef>
                <a:spcPct val="25000"/>
              </a:spcBef>
            </a:pPr>
            <a:r>
              <a:rPr lang="en-GB"/>
              <a:t>1. Lithium (2.1) and fluorine (2.7)</a:t>
            </a:r>
          </a:p>
        </p:txBody>
      </p:sp>
      <p:grpSp>
        <p:nvGrpSpPr>
          <p:cNvPr id="2" name="Group 18"/>
          <p:cNvGrpSpPr>
            <a:grpSpLocks/>
          </p:cNvGrpSpPr>
          <p:nvPr/>
        </p:nvGrpSpPr>
        <p:grpSpPr bwMode="auto">
          <a:xfrm>
            <a:off x="1200150" y="4346575"/>
            <a:ext cx="6743700" cy="1354138"/>
            <a:chOff x="756" y="2738"/>
            <a:chExt cx="4248" cy="853"/>
          </a:xfrm>
        </p:grpSpPr>
        <p:sp>
          <p:nvSpPr>
            <p:cNvPr id="69643" name="AutoShape 13"/>
            <p:cNvSpPr>
              <a:spLocks noChangeArrowheads="1"/>
            </p:cNvSpPr>
            <p:nvPr/>
          </p:nvSpPr>
          <p:spPr bwMode="auto">
            <a:xfrm>
              <a:off x="756" y="2738"/>
              <a:ext cx="4248" cy="853"/>
            </a:xfrm>
            <a:prstGeom prst="roundRect">
              <a:avLst>
                <a:gd name="adj" fmla="val 8347"/>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9644" name="Group 17"/>
            <p:cNvGrpSpPr>
              <a:grpSpLocks/>
            </p:cNvGrpSpPr>
            <p:nvPr/>
          </p:nvGrpSpPr>
          <p:grpSpPr bwMode="auto">
            <a:xfrm>
              <a:off x="779" y="2790"/>
              <a:ext cx="4201" cy="749"/>
              <a:chOff x="858" y="2790"/>
              <a:chExt cx="4201" cy="749"/>
            </a:xfrm>
          </p:grpSpPr>
          <p:sp>
            <p:nvSpPr>
              <p:cNvPr id="69645" name="Rectangle 14"/>
              <p:cNvSpPr>
                <a:spLocks noChangeArrowheads="1"/>
              </p:cNvSpPr>
              <p:nvPr/>
            </p:nvSpPr>
            <p:spPr bwMode="auto">
              <a:xfrm>
                <a:off x="3243" y="2791"/>
                <a:ext cx="18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r>
                  <a:rPr lang="en-GB" b="1"/>
                  <a:t>total number of electrons gained by the non-metal</a:t>
                </a:r>
              </a:p>
            </p:txBody>
          </p:sp>
          <p:sp>
            <p:nvSpPr>
              <p:cNvPr id="69646" name="Rectangle 15"/>
              <p:cNvSpPr>
                <a:spLocks noChangeArrowheads="1"/>
              </p:cNvSpPr>
              <p:nvPr/>
            </p:nvSpPr>
            <p:spPr bwMode="auto">
              <a:xfrm>
                <a:off x="858" y="2790"/>
                <a:ext cx="18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r>
                  <a:rPr lang="en-GB" b="1"/>
                  <a:t>total number of electrons lost</a:t>
                </a:r>
                <a:br>
                  <a:rPr lang="en-GB" b="1"/>
                </a:br>
                <a:r>
                  <a:rPr lang="en-GB" b="1"/>
                  <a:t>by the metal</a:t>
                </a:r>
              </a:p>
            </p:txBody>
          </p:sp>
          <p:sp>
            <p:nvSpPr>
              <p:cNvPr id="69647" name="Text Box 16"/>
              <p:cNvSpPr txBox="1">
                <a:spLocks noChangeArrowheads="1"/>
              </p:cNvSpPr>
              <p:nvPr/>
            </p:nvSpPr>
            <p:spPr bwMode="auto">
              <a:xfrm>
                <a:off x="2776" y="3020"/>
                <a:ext cx="3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sz="2800" b="1"/>
                  <a:t>=</a:t>
                </a:r>
              </a:p>
            </p:txBody>
          </p:sp>
        </p:grpSp>
      </p:grpSp>
      <p:sp>
        <p:nvSpPr>
          <p:cNvPr id="89107" name="Rectangle 19"/>
          <p:cNvSpPr>
            <a:spLocks noChangeArrowheads="1"/>
          </p:cNvSpPr>
          <p:nvPr/>
        </p:nvSpPr>
        <p:spPr bwMode="auto">
          <a:xfrm>
            <a:off x="563563" y="2176463"/>
            <a:ext cx="6065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457200" indent="-457200"/>
            <a:r>
              <a:rPr lang="en-GB"/>
              <a:t>2. Sodium (2.8.1) and sulfur (2.8.6)</a:t>
            </a:r>
          </a:p>
        </p:txBody>
      </p:sp>
      <p:sp>
        <p:nvSpPr>
          <p:cNvPr id="89108" name="Rectangle 20"/>
          <p:cNvSpPr>
            <a:spLocks noChangeArrowheads="1"/>
          </p:cNvSpPr>
          <p:nvPr/>
        </p:nvSpPr>
        <p:spPr bwMode="auto">
          <a:xfrm>
            <a:off x="563563" y="2678113"/>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3. Magnesium (2.8.2) and sulfur (2.8.6)</a:t>
            </a:r>
          </a:p>
        </p:txBody>
      </p:sp>
      <p:sp>
        <p:nvSpPr>
          <p:cNvPr id="89109" name="Rectangle 21"/>
          <p:cNvSpPr>
            <a:spLocks noChangeArrowheads="1"/>
          </p:cNvSpPr>
          <p:nvPr/>
        </p:nvSpPr>
        <p:spPr bwMode="auto">
          <a:xfrm>
            <a:off x="563563" y="3178175"/>
            <a:ext cx="555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4. Magnesium (2.8.2) and fluorine (2.7)</a:t>
            </a:r>
          </a:p>
        </p:txBody>
      </p:sp>
      <p:sp>
        <p:nvSpPr>
          <p:cNvPr id="89110" name="Rectangle 22"/>
          <p:cNvSpPr>
            <a:spLocks noChangeArrowheads="1"/>
          </p:cNvSpPr>
          <p:nvPr/>
        </p:nvSpPr>
        <p:spPr bwMode="auto">
          <a:xfrm>
            <a:off x="563563" y="3679825"/>
            <a:ext cx="5405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p>
            <a:r>
              <a:rPr lang="en-GB"/>
              <a:t>5. Aluminium (2.8.3) and nitrogen (2.5)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9"/>
                                        </p:tgtEl>
                                        <p:attrNameLst>
                                          <p:attrName>style.visibility</p:attrName>
                                        </p:attrNameLst>
                                      </p:cBhvr>
                                      <p:to>
                                        <p:strVal val="visible"/>
                                      </p:to>
                                    </p:set>
                                    <p:animEffect transition="in" filter="wipe(left)">
                                      <p:cBhvr>
                                        <p:cTn id="7" dur="1000"/>
                                        <p:tgtEl>
                                          <p:spTgt spid="89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9107"/>
                                        </p:tgtEl>
                                        <p:attrNameLst>
                                          <p:attrName>style.visibility</p:attrName>
                                        </p:attrNameLst>
                                      </p:cBhvr>
                                      <p:to>
                                        <p:strVal val="visible"/>
                                      </p:to>
                                    </p:set>
                                    <p:animEffect transition="in" filter="wipe(left)">
                                      <p:cBhvr>
                                        <p:cTn id="12" dur="1000"/>
                                        <p:tgtEl>
                                          <p:spTgt spid="891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9108"/>
                                        </p:tgtEl>
                                        <p:attrNameLst>
                                          <p:attrName>style.visibility</p:attrName>
                                        </p:attrNameLst>
                                      </p:cBhvr>
                                      <p:to>
                                        <p:strVal val="visible"/>
                                      </p:to>
                                    </p:set>
                                    <p:animEffect transition="in" filter="wipe(left)">
                                      <p:cBhvr>
                                        <p:cTn id="17" dur="1000"/>
                                        <p:tgtEl>
                                          <p:spTgt spid="891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9109"/>
                                        </p:tgtEl>
                                        <p:attrNameLst>
                                          <p:attrName>style.visibility</p:attrName>
                                        </p:attrNameLst>
                                      </p:cBhvr>
                                      <p:to>
                                        <p:strVal val="visible"/>
                                      </p:to>
                                    </p:set>
                                    <p:animEffect transition="in" filter="wipe(left)">
                                      <p:cBhvr>
                                        <p:cTn id="22" dur="1000"/>
                                        <p:tgtEl>
                                          <p:spTgt spid="891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9110"/>
                                        </p:tgtEl>
                                        <p:attrNameLst>
                                          <p:attrName>style.visibility</p:attrName>
                                        </p:attrNameLst>
                                      </p:cBhvr>
                                      <p:to>
                                        <p:strVal val="visible"/>
                                      </p:to>
                                    </p:set>
                                    <p:animEffect transition="in" filter="wipe(left)">
                                      <p:cBhvr>
                                        <p:cTn id="27" dur="1000"/>
                                        <p:tgtEl>
                                          <p:spTgt spid="891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9" grpId="0"/>
      <p:bldP spid="89107" grpId="0"/>
      <p:bldP spid="89108" grpId="0"/>
      <p:bldP spid="89109" grpId="0"/>
      <p:bldP spid="8911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AutoShape 60"/>
          <p:cNvSpPr>
            <a:spLocks noChangeArrowheads="1"/>
          </p:cNvSpPr>
          <p:nvPr/>
        </p:nvSpPr>
        <p:spPr bwMode="auto">
          <a:xfrm>
            <a:off x="1585913" y="538163"/>
            <a:ext cx="6197600" cy="676275"/>
          </a:xfrm>
          <a:prstGeom prst="roundRect">
            <a:avLst>
              <a:gd name="adj" fmla="val 43579"/>
            </a:avLst>
          </a:prstGeom>
          <a:solidFill>
            <a:srgbClr val="FF6600"/>
          </a:solidFill>
          <a:ln w="38100">
            <a:solidFill>
              <a:srgbClr val="9900CC"/>
            </a:solidFill>
            <a:round/>
            <a:headEnd/>
            <a:tailEnd/>
          </a:ln>
        </p:spPr>
        <p:txBody>
          <a:bodyPr/>
          <a:lstStyle/>
          <a:p>
            <a:pPr marL="342900" indent="-342900">
              <a:lnSpc>
                <a:spcPct val="90000"/>
              </a:lnSpc>
              <a:spcBef>
                <a:spcPct val="0"/>
              </a:spcBef>
            </a:pPr>
            <a:r>
              <a:rPr lang="en-GB" sz="3200" b="1">
                <a:solidFill>
                  <a:schemeClr val="bg1"/>
                </a:solidFill>
              </a:rPr>
              <a:t>Formulae of ionic compounds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2" name="Rectangle 18"/>
          <p:cNvSpPr>
            <a:spLocks noGrp="1" noChangeArrowheads="1"/>
          </p:cNvSpPr>
          <p:nvPr>
            <p:ph type="title"/>
          </p:nvPr>
        </p:nvSpPr>
        <p:spPr>
          <a:xfrm>
            <a:off x="0" y="0"/>
            <a:ext cx="7699375" cy="549275"/>
          </a:xfrm>
          <a:noFill/>
        </p:spPr>
        <p:txBody>
          <a:bodyPr/>
          <a:lstStyle/>
          <a:p>
            <a:r>
              <a:rPr lang="en-GB" smtClean="0"/>
              <a:t>      Formulae of ionic compounds</a:t>
            </a:r>
          </a:p>
        </p:txBody>
      </p:sp>
      <p:sp>
        <p:nvSpPr>
          <p:cNvPr id="97299" name="Oval 19"/>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97300" name="Rectangle 20"/>
          <p:cNvSpPr>
            <a:spLocks noChangeArrowheads="1"/>
          </p:cNvSpPr>
          <p:nvPr/>
        </p:nvSpPr>
        <p:spPr bwMode="auto">
          <a:xfrm>
            <a:off x="568325" y="1739900"/>
            <a:ext cx="839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To work out the formula of an ionic compound, follow this procedure:</a:t>
            </a:r>
          </a:p>
        </p:txBody>
      </p:sp>
      <p:sp>
        <p:nvSpPr>
          <p:cNvPr id="97302" name="Rectangle 22"/>
          <p:cNvSpPr>
            <a:spLocks noChangeArrowheads="1"/>
          </p:cNvSpPr>
          <p:nvPr/>
        </p:nvSpPr>
        <p:spPr bwMode="auto">
          <a:xfrm>
            <a:off x="568325" y="2743200"/>
            <a:ext cx="6456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542925" indent="-542925" eaLnBrk="1" hangingPunct="1">
              <a:spcBef>
                <a:spcPct val="20000"/>
              </a:spcBef>
              <a:tabLst>
                <a:tab pos="447675" algn="l"/>
              </a:tabLst>
            </a:pPr>
            <a:r>
              <a:rPr lang="en-GB"/>
              <a:t>1.	Write down the symbol for each atom.</a:t>
            </a:r>
          </a:p>
        </p:txBody>
      </p:sp>
      <p:sp>
        <p:nvSpPr>
          <p:cNvPr id="97303" name="Rectangle 23"/>
          <p:cNvSpPr>
            <a:spLocks noChangeArrowheads="1"/>
          </p:cNvSpPr>
          <p:nvPr/>
        </p:nvSpPr>
        <p:spPr bwMode="auto">
          <a:xfrm>
            <a:off x="568325" y="3270250"/>
            <a:ext cx="6065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457200" indent="-457200" eaLnBrk="1" hangingPunct="1">
              <a:spcBef>
                <a:spcPct val="20000"/>
              </a:spcBef>
              <a:tabLst>
                <a:tab pos="447675" algn="l"/>
              </a:tabLst>
            </a:pPr>
            <a:r>
              <a:rPr lang="en-GB"/>
              <a:t>2. 	Calculate the charge for each ion.</a:t>
            </a:r>
          </a:p>
        </p:txBody>
      </p:sp>
      <p:sp>
        <p:nvSpPr>
          <p:cNvPr id="97304" name="Rectangle 24"/>
          <p:cNvSpPr>
            <a:spLocks noChangeArrowheads="1"/>
          </p:cNvSpPr>
          <p:nvPr/>
        </p:nvSpPr>
        <p:spPr bwMode="auto">
          <a:xfrm>
            <a:off x="568325" y="3798888"/>
            <a:ext cx="8477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457200" indent="-457200">
              <a:spcBef>
                <a:spcPct val="0"/>
              </a:spcBef>
              <a:tabLst>
                <a:tab pos="447675" algn="l"/>
              </a:tabLst>
            </a:pPr>
            <a:r>
              <a:rPr lang="en-GB"/>
              <a:t>3	Balance the number of ions so the positive and negative</a:t>
            </a:r>
          </a:p>
          <a:p>
            <a:pPr marL="457200" indent="-457200">
              <a:spcBef>
                <a:spcPct val="0"/>
              </a:spcBef>
              <a:tabLst>
                <a:tab pos="447675" algn="l"/>
              </a:tabLst>
            </a:pPr>
            <a:r>
              <a:rPr lang="en-GB"/>
              <a:t>	charges equal zero. This gives a ratio of ions.</a:t>
            </a:r>
          </a:p>
        </p:txBody>
      </p:sp>
      <p:sp>
        <p:nvSpPr>
          <p:cNvPr id="97305" name="Rectangle 25"/>
          <p:cNvSpPr>
            <a:spLocks noChangeArrowheads="1"/>
          </p:cNvSpPr>
          <p:nvPr/>
        </p:nvSpPr>
        <p:spPr bwMode="auto">
          <a:xfrm>
            <a:off x="568325" y="4692650"/>
            <a:ext cx="8467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eaLnBrk="1" hangingPunct="1">
              <a:spcBef>
                <a:spcPct val="20000"/>
              </a:spcBef>
              <a:tabLst>
                <a:tab pos="447675" algn="l"/>
              </a:tabLst>
            </a:pPr>
            <a:r>
              <a:rPr lang="en-GB"/>
              <a:t>4.	Write down the formula without the ion charges – the 	metal is always written first.</a:t>
            </a:r>
          </a:p>
        </p:txBody>
      </p:sp>
      <p:sp>
        <p:nvSpPr>
          <p:cNvPr id="71689" name="Rectangle 30"/>
          <p:cNvSpPr>
            <a:spLocks noChangeArrowheads="1"/>
          </p:cNvSpPr>
          <p:nvPr/>
        </p:nvSpPr>
        <p:spPr bwMode="auto">
          <a:xfrm>
            <a:off x="568325" y="701675"/>
            <a:ext cx="839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A formula uses chemical symbols and numbers to show the ratio of atoms of each element present in the compound.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300"/>
                                        </p:tgtEl>
                                        <p:attrNameLst>
                                          <p:attrName>style.visibility</p:attrName>
                                        </p:attrNameLst>
                                      </p:cBhvr>
                                      <p:to>
                                        <p:strVal val="visible"/>
                                      </p:to>
                                    </p:set>
                                    <p:animEffect transition="in" filter="dissolve">
                                      <p:cBhvr>
                                        <p:cTn id="7" dur="500"/>
                                        <p:tgtEl>
                                          <p:spTgt spid="97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7302"/>
                                        </p:tgtEl>
                                        <p:attrNameLst>
                                          <p:attrName>style.visibility</p:attrName>
                                        </p:attrNameLst>
                                      </p:cBhvr>
                                      <p:to>
                                        <p:strVal val="visible"/>
                                      </p:to>
                                    </p:set>
                                    <p:animEffect transition="in" filter="wipe(left)">
                                      <p:cBhvr>
                                        <p:cTn id="12" dur="1000"/>
                                        <p:tgtEl>
                                          <p:spTgt spid="97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7303"/>
                                        </p:tgtEl>
                                        <p:attrNameLst>
                                          <p:attrName>style.visibility</p:attrName>
                                        </p:attrNameLst>
                                      </p:cBhvr>
                                      <p:to>
                                        <p:strVal val="visible"/>
                                      </p:to>
                                    </p:set>
                                    <p:animEffect transition="in" filter="wipe(left)">
                                      <p:cBhvr>
                                        <p:cTn id="17" dur="1000"/>
                                        <p:tgtEl>
                                          <p:spTgt spid="97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7304"/>
                                        </p:tgtEl>
                                        <p:attrNameLst>
                                          <p:attrName>style.visibility</p:attrName>
                                        </p:attrNameLst>
                                      </p:cBhvr>
                                      <p:to>
                                        <p:strVal val="visible"/>
                                      </p:to>
                                    </p:set>
                                    <p:animEffect transition="in" filter="wipe(left)">
                                      <p:cBhvr>
                                        <p:cTn id="22" dur="1000"/>
                                        <p:tgtEl>
                                          <p:spTgt spid="973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7305"/>
                                        </p:tgtEl>
                                        <p:attrNameLst>
                                          <p:attrName>style.visibility</p:attrName>
                                        </p:attrNameLst>
                                      </p:cBhvr>
                                      <p:to>
                                        <p:strVal val="visible"/>
                                      </p:to>
                                    </p:set>
                                    <p:animEffect transition="in" filter="wipe(left)">
                                      <p:cBhvr>
                                        <p:cTn id="27" dur="1000"/>
                                        <p:tgtEl>
                                          <p:spTgt spid="97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0" grpId="0"/>
      <p:bldP spid="97302" grpId="0"/>
      <p:bldP spid="97303" grpId="0"/>
      <p:bldP spid="97304" grpId="0"/>
      <p:bldP spid="97305"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85"/>
          <p:cNvGrpSpPr>
            <a:grpSpLocks/>
          </p:cNvGrpSpPr>
          <p:nvPr/>
        </p:nvGrpSpPr>
        <p:grpSpPr bwMode="auto">
          <a:xfrm>
            <a:off x="1133475" y="1255713"/>
            <a:ext cx="6673850" cy="2644775"/>
            <a:chOff x="851" y="1051"/>
            <a:chExt cx="4204" cy="1666"/>
          </a:xfrm>
        </p:grpSpPr>
        <p:sp>
          <p:nvSpPr>
            <p:cNvPr id="72733" name="AutoShape 186"/>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72734" name="AutoShape 187"/>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35" name="Line 188"/>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2736" name="Line 189"/>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2737" name="Line 190"/>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2738" name="Line 191"/>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2739" name="Line 192"/>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2740" name="Line 193"/>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aphicFrame>
        <p:nvGraphicFramePr>
          <p:cNvPr id="280770" name="Group 194"/>
          <p:cNvGraphicFramePr>
            <a:graphicFrameLocks noGrp="1"/>
          </p:cNvGraphicFramePr>
          <p:nvPr>
            <p:ph idx="1"/>
          </p:nvPr>
        </p:nvGraphicFramePr>
        <p:xfrm>
          <a:off x="1152525" y="1257300"/>
          <a:ext cx="2409825" cy="2633663"/>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8230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txBody>
                  <a:tcPr marT="45723" marB="45723" horzOverflow="overflow">
                    <a:lnL cap="flat">
                      <a:noFill/>
                    </a:lnL>
                    <a:lnR cap="flat">
                      <a:noFill/>
                    </a:lnR>
                    <a:lnT>
                      <a:noFill/>
                    </a:lnT>
                    <a:lnB>
                      <a:noFill/>
                    </a:lnB>
                    <a:lnTlToBr>
                      <a:noFill/>
                    </a:lnTlToBr>
                    <a:lnBlToTr>
                      <a:noFill/>
                    </a:lnBlToTr>
                    <a:noFill/>
                  </a:tcPr>
                </a:tc>
              </a:tr>
              <a:tr h="8961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sp>
        <p:nvSpPr>
          <p:cNvPr id="72712" name="Rectangle 26"/>
          <p:cNvSpPr>
            <a:spLocks noGrp="1" noChangeArrowheads="1"/>
          </p:cNvSpPr>
          <p:nvPr>
            <p:ph type="title"/>
          </p:nvPr>
        </p:nvSpPr>
        <p:spPr>
          <a:noFill/>
        </p:spPr>
        <p:txBody>
          <a:bodyPr/>
          <a:lstStyle/>
          <a:p>
            <a:r>
              <a:rPr lang="en-GB" smtClean="0"/>
              <a:t>      Formula of sodium fluoride</a:t>
            </a:r>
          </a:p>
        </p:txBody>
      </p:sp>
      <p:sp>
        <p:nvSpPr>
          <p:cNvPr id="280603" name="Oval 27"/>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72714" name="Rectangle 28"/>
          <p:cNvSpPr>
            <a:spLocks noChangeArrowheads="1"/>
          </p:cNvSpPr>
          <p:nvPr/>
        </p:nvSpPr>
        <p:spPr bwMode="auto">
          <a:xfrm>
            <a:off x="568325" y="701675"/>
            <a:ext cx="839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sodium fluoride?</a:t>
            </a:r>
          </a:p>
        </p:txBody>
      </p:sp>
      <p:sp>
        <p:nvSpPr>
          <p:cNvPr id="280629" name="Text Box 53"/>
          <p:cNvSpPr txBox="1">
            <a:spLocks noChangeArrowheads="1"/>
          </p:cNvSpPr>
          <p:nvPr/>
        </p:nvSpPr>
        <p:spPr bwMode="auto">
          <a:xfrm>
            <a:off x="4314825" y="12573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Na</a:t>
            </a:r>
          </a:p>
        </p:txBody>
      </p:sp>
      <p:sp>
        <p:nvSpPr>
          <p:cNvPr id="280630" name="Text Box 54"/>
          <p:cNvSpPr txBox="1">
            <a:spLocks noChangeArrowheads="1"/>
          </p:cNvSpPr>
          <p:nvPr/>
        </p:nvSpPr>
        <p:spPr bwMode="auto">
          <a:xfrm>
            <a:off x="6356350" y="12573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F</a:t>
            </a:r>
          </a:p>
        </p:txBody>
      </p:sp>
      <p:sp>
        <p:nvSpPr>
          <p:cNvPr id="280631" name="Text Box 55"/>
          <p:cNvSpPr txBox="1">
            <a:spLocks noChangeArrowheads="1"/>
          </p:cNvSpPr>
          <p:nvPr/>
        </p:nvSpPr>
        <p:spPr bwMode="auto">
          <a:xfrm>
            <a:off x="4278313" y="17145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280632" name="Text Box 56"/>
          <p:cNvSpPr txBox="1">
            <a:spLocks noChangeArrowheads="1"/>
          </p:cNvSpPr>
          <p:nvPr/>
        </p:nvSpPr>
        <p:spPr bwMode="auto">
          <a:xfrm>
            <a:off x="6372225" y="17113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280633" name="Text Box 57"/>
          <p:cNvSpPr txBox="1">
            <a:spLocks noChangeArrowheads="1"/>
          </p:cNvSpPr>
          <p:nvPr/>
        </p:nvSpPr>
        <p:spPr bwMode="auto">
          <a:xfrm>
            <a:off x="5175250" y="3427413"/>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NaF</a:t>
            </a:r>
            <a:endParaRPr lang="en-GB" baseline="-25000"/>
          </a:p>
        </p:txBody>
      </p:sp>
      <p:sp>
        <p:nvSpPr>
          <p:cNvPr id="280635" name="Rectangle 59"/>
          <p:cNvSpPr>
            <a:spLocks noChangeArrowheads="1"/>
          </p:cNvSpPr>
          <p:nvPr/>
        </p:nvSpPr>
        <p:spPr bwMode="auto">
          <a:xfrm>
            <a:off x="3767138" y="2170113"/>
            <a:ext cx="382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1 sodium ion is needed for each fluoride ion</a:t>
            </a:r>
          </a:p>
        </p:txBody>
      </p:sp>
      <p:sp>
        <p:nvSpPr>
          <p:cNvPr id="280771" name="Text Box 195"/>
          <p:cNvSpPr txBox="1">
            <a:spLocks noChangeArrowheads="1"/>
          </p:cNvSpPr>
          <p:nvPr/>
        </p:nvSpPr>
        <p:spPr bwMode="auto">
          <a:xfrm>
            <a:off x="5175250" y="299085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 : 1</a:t>
            </a:r>
            <a:endParaRPr lang="en-GB" baseline="-25000"/>
          </a:p>
        </p:txBody>
      </p:sp>
      <p:grpSp>
        <p:nvGrpSpPr>
          <p:cNvPr id="3" name="Group 218"/>
          <p:cNvGrpSpPr>
            <a:grpSpLocks/>
          </p:cNvGrpSpPr>
          <p:nvPr/>
        </p:nvGrpSpPr>
        <p:grpSpPr bwMode="auto">
          <a:xfrm>
            <a:off x="898525" y="4818063"/>
            <a:ext cx="6991350" cy="844550"/>
            <a:chOff x="566" y="3035"/>
            <a:chExt cx="4404" cy="532"/>
          </a:xfrm>
        </p:grpSpPr>
        <p:sp>
          <p:nvSpPr>
            <p:cNvPr id="72723" name="Oval 119"/>
            <p:cNvSpPr>
              <a:spLocks noChangeAspect="1" noChangeArrowheads="1"/>
            </p:cNvSpPr>
            <p:nvPr/>
          </p:nvSpPr>
          <p:spPr bwMode="auto">
            <a:xfrm>
              <a:off x="566" y="3114"/>
              <a:ext cx="453" cy="453"/>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a:t>
              </a:r>
              <a:endParaRPr lang="en-GB" sz="2800" b="1" baseline="30000"/>
            </a:p>
          </p:txBody>
        </p:sp>
        <p:sp>
          <p:nvSpPr>
            <p:cNvPr id="72724" name="Oval 120"/>
            <p:cNvSpPr>
              <a:spLocks noChangeAspect="1" noChangeArrowheads="1"/>
            </p:cNvSpPr>
            <p:nvPr/>
          </p:nvSpPr>
          <p:spPr bwMode="auto">
            <a:xfrm>
              <a:off x="3918" y="3114"/>
              <a:ext cx="453" cy="453"/>
            </a:xfrm>
            <a:prstGeom prst="ellipse">
              <a:avLst/>
            </a:prstGeom>
            <a:gradFill rotWithShape="1">
              <a:gsLst>
                <a:gs pos="0">
                  <a:srgbClr val="EBEBEB"/>
                </a:gs>
                <a:gs pos="100000">
                  <a:srgbClr val="96969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a:t>
              </a:r>
              <a:r>
                <a:rPr lang="en-GB" sz="2800" b="1" baseline="30000"/>
                <a:t>+</a:t>
              </a:r>
            </a:p>
          </p:txBody>
        </p:sp>
        <p:sp>
          <p:nvSpPr>
            <p:cNvPr id="72725" name="Oval 121"/>
            <p:cNvSpPr>
              <a:spLocks noChangeAspect="1" noChangeArrowheads="1"/>
            </p:cNvSpPr>
            <p:nvPr/>
          </p:nvSpPr>
          <p:spPr bwMode="auto">
            <a:xfrm>
              <a:off x="2299" y="3114"/>
              <a:ext cx="453" cy="453"/>
            </a:xfrm>
            <a:prstGeom prst="ellipse">
              <a:avLst/>
            </a:prstGeom>
            <a:gradFill rotWithShape="1">
              <a:gsLst>
                <a:gs pos="0">
                  <a:srgbClr val="FFFFCE"/>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Fl</a:t>
              </a:r>
              <a:endParaRPr lang="en-GB" sz="2800" b="1" baseline="30000"/>
            </a:p>
          </p:txBody>
        </p:sp>
        <p:sp>
          <p:nvSpPr>
            <p:cNvPr id="72726" name="Oval 122"/>
            <p:cNvSpPr>
              <a:spLocks noChangeAspect="1" noChangeArrowheads="1"/>
            </p:cNvSpPr>
            <p:nvPr/>
          </p:nvSpPr>
          <p:spPr bwMode="auto">
            <a:xfrm>
              <a:off x="4517" y="3114"/>
              <a:ext cx="453" cy="453"/>
            </a:xfrm>
            <a:prstGeom prst="ellipse">
              <a:avLst/>
            </a:prstGeom>
            <a:gradFill rotWithShape="1">
              <a:gsLst>
                <a:gs pos="0">
                  <a:srgbClr val="FFFFCE"/>
                </a:gs>
                <a:gs pos="100000">
                  <a:srgbClr val="FFFF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Fl</a:t>
              </a:r>
              <a:r>
                <a:rPr lang="en-GB" sz="2800" b="1" baseline="30000"/>
                <a:t>-</a:t>
              </a:r>
            </a:p>
          </p:txBody>
        </p:sp>
        <p:sp>
          <p:nvSpPr>
            <p:cNvPr id="72727" name="Text Box 125"/>
            <p:cNvSpPr txBox="1">
              <a:spLocks noChangeArrowheads="1"/>
            </p:cNvSpPr>
            <p:nvPr/>
          </p:nvSpPr>
          <p:spPr bwMode="auto">
            <a:xfrm>
              <a:off x="1075" y="3213"/>
              <a:ext cx="11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1 electron</a:t>
              </a:r>
            </a:p>
          </p:txBody>
        </p:sp>
        <p:grpSp>
          <p:nvGrpSpPr>
            <p:cNvPr id="72728" name="Group 126"/>
            <p:cNvGrpSpPr>
              <a:grpSpLocks/>
            </p:cNvGrpSpPr>
            <p:nvPr/>
          </p:nvGrpSpPr>
          <p:grpSpPr bwMode="auto">
            <a:xfrm>
              <a:off x="1148" y="3035"/>
              <a:ext cx="1057" cy="191"/>
              <a:chOff x="2477" y="3364"/>
              <a:chExt cx="1057" cy="191"/>
            </a:xfrm>
          </p:grpSpPr>
          <p:sp>
            <p:nvSpPr>
              <p:cNvPr id="72730" name="Line 127"/>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72731" name="Freeform 128"/>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2732" name="Freeform 129"/>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sp>
          <p:nvSpPr>
            <p:cNvPr id="72729" name="AutoShape 217"/>
            <p:cNvSpPr>
              <a:spLocks noChangeArrowheads="1"/>
            </p:cNvSpPr>
            <p:nvPr/>
          </p:nvSpPr>
          <p:spPr bwMode="auto">
            <a:xfrm>
              <a:off x="2950" y="3253"/>
              <a:ext cx="768" cy="208"/>
            </a:xfrm>
            <a:prstGeom prst="rightArrow">
              <a:avLst>
                <a:gd name="adj1" fmla="val 50000"/>
                <a:gd name="adj2" fmla="val 92308"/>
              </a:avLst>
            </a:prstGeom>
            <a:solidFill>
              <a:srgbClr val="010067"/>
            </a:solidFill>
            <a:ln w="9525">
              <a:solidFill>
                <a:srgbClr val="010067"/>
              </a:solidFill>
              <a:miter lim="800000"/>
              <a:headEnd/>
              <a:tailEnd/>
            </a:ln>
          </p:spPr>
          <p:txBody>
            <a:bodyPr wrap="none"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80770"/>
                                        </p:tgtEl>
                                        <p:attrNameLst>
                                          <p:attrName>style.visibility</p:attrName>
                                        </p:attrNameLst>
                                      </p:cBhvr>
                                      <p:to>
                                        <p:strVal val="visible"/>
                                      </p:to>
                                    </p:set>
                                    <p:animEffect transition="in" filter="dissolve">
                                      <p:cBhvr>
                                        <p:cTn id="10" dur="500"/>
                                        <p:tgtEl>
                                          <p:spTgt spid="2807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0629"/>
                                        </p:tgtEl>
                                        <p:attrNameLst>
                                          <p:attrName>style.visibility</p:attrName>
                                        </p:attrNameLst>
                                      </p:cBhvr>
                                      <p:to>
                                        <p:strVal val="visible"/>
                                      </p:to>
                                    </p:set>
                                    <p:animEffect transition="in" filter="dissolve">
                                      <p:cBhvr>
                                        <p:cTn id="15" dur="500"/>
                                        <p:tgtEl>
                                          <p:spTgt spid="280629"/>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80630"/>
                                        </p:tgtEl>
                                        <p:attrNameLst>
                                          <p:attrName>style.visibility</p:attrName>
                                        </p:attrNameLst>
                                      </p:cBhvr>
                                      <p:to>
                                        <p:strVal val="visible"/>
                                      </p:to>
                                    </p:set>
                                    <p:animEffect transition="in" filter="dissolve">
                                      <p:cBhvr>
                                        <p:cTn id="19" dur="500"/>
                                        <p:tgtEl>
                                          <p:spTgt spid="2806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80631"/>
                                        </p:tgtEl>
                                        <p:attrNameLst>
                                          <p:attrName>style.visibility</p:attrName>
                                        </p:attrNameLst>
                                      </p:cBhvr>
                                      <p:to>
                                        <p:strVal val="visible"/>
                                      </p:to>
                                    </p:set>
                                    <p:animEffect transition="in" filter="dissolve">
                                      <p:cBhvr>
                                        <p:cTn id="24" dur="500"/>
                                        <p:tgtEl>
                                          <p:spTgt spid="280631"/>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280632"/>
                                        </p:tgtEl>
                                        <p:attrNameLst>
                                          <p:attrName>style.visibility</p:attrName>
                                        </p:attrNameLst>
                                      </p:cBhvr>
                                      <p:to>
                                        <p:strVal val="visible"/>
                                      </p:to>
                                    </p:set>
                                    <p:animEffect transition="in" filter="dissolve">
                                      <p:cBhvr>
                                        <p:cTn id="28" dur="500"/>
                                        <p:tgtEl>
                                          <p:spTgt spid="28063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80635"/>
                                        </p:tgtEl>
                                        <p:attrNameLst>
                                          <p:attrName>style.visibility</p:attrName>
                                        </p:attrNameLst>
                                      </p:cBhvr>
                                      <p:to>
                                        <p:strVal val="visible"/>
                                      </p:to>
                                    </p:set>
                                    <p:animEffect transition="in" filter="dissolve">
                                      <p:cBhvr>
                                        <p:cTn id="33" dur="500"/>
                                        <p:tgtEl>
                                          <p:spTgt spid="28063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80771"/>
                                        </p:tgtEl>
                                        <p:attrNameLst>
                                          <p:attrName>style.visibility</p:attrName>
                                        </p:attrNameLst>
                                      </p:cBhvr>
                                      <p:to>
                                        <p:strVal val="visible"/>
                                      </p:to>
                                    </p:set>
                                    <p:animEffect transition="in" filter="dissolve">
                                      <p:cBhvr>
                                        <p:cTn id="38" dur="500"/>
                                        <p:tgtEl>
                                          <p:spTgt spid="28077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80633"/>
                                        </p:tgtEl>
                                        <p:attrNameLst>
                                          <p:attrName>style.visibility</p:attrName>
                                        </p:attrNameLst>
                                      </p:cBhvr>
                                      <p:to>
                                        <p:strVal val="visible"/>
                                      </p:to>
                                    </p:set>
                                    <p:animEffect transition="in" filter="dissolve">
                                      <p:cBhvr>
                                        <p:cTn id="43" dur="500"/>
                                        <p:tgtEl>
                                          <p:spTgt spid="28063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29" grpId="0"/>
      <p:bldP spid="280630" grpId="0"/>
      <p:bldP spid="280631" grpId="0"/>
      <p:bldP spid="280632" grpId="0"/>
      <p:bldP spid="280633" grpId="0"/>
      <p:bldP spid="280635" grpId="0"/>
      <p:bldP spid="280771"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272"/>
          <p:cNvGrpSpPr>
            <a:grpSpLocks/>
          </p:cNvGrpSpPr>
          <p:nvPr/>
        </p:nvGrpSpPr>
        <p:grpSpPr bwMode="auto">
          <a:xfrm>
            <a:off x="1133475" y="1255713"/>
            <a:ext cx="6673850" cy="2644775"/>
            <a:chOff x="851" y="1051"/>
            <a:chExt cx="4204" cy="1666"/>
          </a:xfrm>
        </p:grpSpPr>
        <p:sp>
          <p:nvSpPr>
            <p:cNvPr id="73768" name="AutoShape 273"/>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73769" name="AutoShape 274"/>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770" name="Line 275"/>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71" name="Line 276"/>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72" name="Line 277"/>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73" name="Line 278"/>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74" name="Line 279"/>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3775" name="Line 280"/>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73731" name="Rectangle 25"/>
          <p:cNvSpPr>
            <a:spLocks noGrp="1" noChangeArrowheads="1"/>
          </p:cNvSpPr>
          <p:nvPr>
            <p:ph type="title"/>
          </p:nvPr>
        </p:nvSpPr>
        <p:spPr>
          <a:noFill/>
        </p:spPr>
        <p:txBody>
          <a:bodyPr/>
          <a:lstStyle/>
          <a:p>
            <a:r>
              <a:rPr lang="en-GB" smtClean="0"/>
              <a:t>      Formula of aluminium bromide</a:t>
            </a:r>
          </a:p>
        </p:txBody>
      </p:sp>
      <p:sp>
        <p:nvSpPr>
          <p:cNvPr id="98330" name="Oval 26"/>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73733" name="Rectangle 27"/>
          <p:cNvSpPr>
            <a:spLocks noChangeArrowheads="1"/>
          </p:cNvSpPr>
          <p:nvPr/>
        </p:nvSpPr>
        <p:spPr bwMode="auto">
          <a:xfrm>
            <a:off x="568325" y="701675"/>
            <a:ext cx="839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aluminium bromide?</a:t>
            </a:r>
          </a:p>
        </p:txBody>
      </p:sp>
      <p:graphicFrame>
        <p:nvGraphicFramePr>
          <p:cNvPr id="98587" name="Group 283"/>
          <p:cNvGraphicFramePr>
            <a:graphicFrameLocks noGrp="1"/>
          </p:cNvGraphicFramePr>
          <p:nvPr>
            <p:ph idx="1"/>
          </p:nvPr>
        </p:nvGraphicFramePr>
        <p:xfrm>
          <a:off x="1152525" y="1252538"/>
          <a:ext cx="2409825" cy="2633662"/>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8230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txBody>
                  <a:tcPr marT="45723" marB="45723" horzOverflow="overflow">
                    <a:lnL cap="flat">
                      <a:noFill/>
                    </a:lnL>
                    <a:lnR cap="flat">
                      <a:noFill/>
                    </a:lnR>
                    <a:lnT>
                      <a:noFill/>
                    </a:lnT>
                    <a:lnB>
                      <a:noFill/>
                    </a:lnB>
                    <a:lnTlToBr>
                      <a:noFill/>
                    </a:lnTlToBr>
                    <a:lnBlToTr>
                      <a:noFill/>
                    </a:lnBlToTr>
                    <a:noFill/>
                  </a:tcPr>
                </a:tc>
              </a:tr>
              <a:tr h="8961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sp>
        <p:nvSpPr>
          <p:cNvPr id="98425" name="Text Box 121"/>
          <p:cNvSpPr txBox="1">
            <a:spLocks noChangeArrowheads="1"/>
          </p:cNvSpPr>
          <p:nvPr/>
        </p:nvSpPr>
        <p:spPr bwMode="auto">
          <a:xfrm>
            <a:off x="4314825" y="12573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Al</a:t>
            </a:r>
          </a:p>
        </p:txBody>
      </p:sp>
      <p:sp>
        <p:nvSpPr>
          <p:cNvPr id="98426" name="Text Box 122"/>
          <p:cNvSpPr txBox="1">
            <a:spLocks noChangeArrowheads="1"/>
          </p:cNvSpPr>
          <p:nvPr/>
        </p:nvSpPr>
        <p:spPr bwMode="auto">
          <a:xfrm>
            <a:off x="6356350" y="12573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Br</a:t>
            </a:r>
          </a:p>
        </p:txBody>
      </p:sp>
      <p:sp>
        <p:nvSpPr>
          <p:cNvPr id="98427" name="Text Box 123"/>
          <p:cNvSpPr txBox="1">
            <a:spLocks noChangeArrowheads="1"/>
          </p:cNvSpPr>
          <p:nvPr/>
        </p:nvSpPr>
        <p:spPr bwMode="auto">
          <a:xfrm>
            <a:off x="4278313" y="17145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3+</a:t>
            </a:r>
          </a:p>
        </p:txBody>
      </p:sp>
      <p:sp>
        <p:nvSpPr>
          <p:cNvPr id="98428" name="Text Box 124"/>
          <p:cNvSpPr txBox="1">
            <a:spLocks noChangeArrowheads="1"/>
          </p:cNvSpPr>
          <p:nvPr/>
        </p:nvSpPr>
        <p:spPr bwMode="auto">
          <a:xfrm>
            <a:off x="6372225" y="17113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98429" name="Text Box 125"/>
          <p:cNvSpPr txBox="1">
            <a:spLocks noChangeArrowheads="1"/>
          </p:cNvSpPr>
          <p:nvPr/>
        </p:nvSpPr>
        <p:spPr bwMode="auto">
          <a:xfrm>
            <a:off x="5176838" y="3424238"/>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AlBr</a:t>
            </a:r>
            <a:r>
              <a:rPr lang="en-GB" baseline="-25000"/>
              <a:t>3</a:t>
            </a:r>
          </a:p>
        </p:txBody>
      </p:sp>
      <p:sp>
        <p:nvSpPr>
          <p:cNvPr id="98431" name="Rectangle 127"/>
          <p:cNvSpPr>
            <a:spLocks noChangeArrowheads="1"/>
          </p:cNvSpPr>
          <p:nvPr/>
        </p:nvSpPr>
        <p:spPr bwMode="auto">
          <a:xfrm>
            <a:off x="3770313" y="2170113"/>
            <a:ext cx="382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3 bromide ions are needed for each aluminium ion</a:t>
            </a:r>
          </a:p>
        </p:txBody>
      </p:sp>
      <p:grpSp>
        <p:nvGrpSpPr>
          <p:cNvPr id="3" name="Group 286"/>
          <p:cNvGrpSpPr>
            <a:grpSpLocks/>
          </p:cNvGrpSpPr>
          <p:nvPr/>
        </p:nvGrpSpPr>
        <p:grpSpPr bwMode="auto">
          <a:xfrm>
            <a:off x="898525" y="4113213"/>
            <a:ext cx="6991350" cy="2379662"/>
            <a:chOff x="566" y="2591"/>
            <a:chExt cx="4404" cy="1499"/>
          </a:xfrm>
        </p:grpSpPr>
        <p:sp>
          <p:nvSpPr>
            <p:cNvPr id="73747" name="Oval 129"/>
            <p:cNvSpPr>
              <a:spLocks noChangeAspect="1" noChangeArrowheads="1"/>
            </p:cNvSpPr>
            <p:nvPr/>
          </p:nvSpPr>
          <p:spPr bwMode="auto">
            <a:xfrm>
              <a:off x="566" y="3114"/>
              <a:ext cx="453" cy="453"/>
            </a:xfrm>
            <a:prstGeom prst="ellipse">
              <a:avLst/>
            </a:prstGeom>
            <a:gradFill rotWithShape="1">
              <a:gsLst>
                <a:gs pos="0">
                  <a:srgbClr val="F0F0F0"/>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Al</a:t>
              </a:r>
              <a:endParaRPr lang="en-GB" sz="2800" b="1" baseline="30000"/>
            </a:p>
          </p:txBody>
        </p:sp>
        <p:sp>
          <p:nvSpPr>
            <p:cNvPr id="73748" name="Oval 131"/>
            <p:cNvSpPr>
              <a:spLocks noChangeAspect="1" noChangeArrowheads="1"/>
            </p:cNvSpPr>
            <p:nvPr/>
          </p:nvSpPr>
          <p:spPr bwMode="auto">
            <a:xfrm>
              <a:off x="2299" y="2591"/>
              <a:ext cx="453" cy="453"/>
            </a:xfrm>
            <a:prstGeom prst="ellipse">
              <a:avLst/>
            </a:prstGeom>
            <a:gradFill rotWithShape="1">
              <a:gsLst>
                <a:gs pos="0">
                  <a:srgbClr val="EBD8CE"/>
                </a:gs>
                <a:gs pos="100000">
                  <a:srgbClr val="99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Br</a:t>
              </a:r>
              <a:endParaRPr lang="en-GB" sz="2800" b="1" baseline="30000"/>
            </a:p>
          </p:txBody>
        </p:sp>
        <p:sp>
          <p:nvSpPr>
            <p:cNvPr id="73749" name="Oval 132"/>
            <p:cNvSpPr>
              <a:spLocks noChangeAspect="1" noChangeArrowheads="1"/>
            </p:cNvSpPr>
            <p:nvPr/>
          </p:nvSpPr>
          <p:spPr bwMode="auto">
            <a:xfrm>
              <a:off x="2299" y="3114"/>
              <a:ext cx="453" cy="453"/>
            </a:xfrm>
            <a:prstGeom prst="ellipse">
              <a:avLst/>
            </a:prstGeom>
            <a:gradFill rotWithShape="1">
              <a:gsLst>
                <a:gs pos="0">
                  <a:srgbClr val="EBD8CE"/>
                </a:gs>
                <a:gs pos="100000">
                  <a:srgbClr val="99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Br</a:t>
              </a:r>
              <a:endParaRPr lang="en-GB" sz="2800" b="1" baseline="30000"/>
            </a:p>
          </p:txBody>
        </p:sp>
        <p:sp>
          <p:nvSpPr>
            <p:cNvPr id="73750" name="Oval 133"/>
            <p:cNvSpPr>
              <a:spLocks noChangeAspect="1" noChangeArrowheads="1"/>
            </p:cNvSpPr>
            <p:nvPr/>
          </p:nvSpPr>
          <p:spPr bwMode="auto">
            <a:xfrm>
              <a:off x="2299" y="3637"/>
              <a:ext cx="453" cy="453"/>
            </a:xfrm>
            <a:prstGeom prst="ellipse">
              <a:avLst/>
            </a:prstGeom>
            <a:gradFill rotWithShape="1">
              <a:gsLst>
                <a:gs pos="0">
                  <a:srgbClr val="EBD8CE"/>
                </a:gs>
                <a:gs pos="100000">
                  <a:srgbClr val="99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Br</a:t>
              </a:r>
              <a:endParaRPr lang="en-GB" sz="2800" b="1" baseline="30000"/>
            </a:p>
          </p:txBody>
        </p:sp>
        <p:grpSp>
          <p:nvGrpSpPr>
            <p:cNvPr id="73751" name="Group 137"/>
            <p:cNvGrpSpPr>
              <a:grpSpLocks/>
            </p:cNvGrpSpPr>
            <p:nvPr/>
          </p:nvGrpSpPr>
          <p:grpSpPr bwMode="auto">
            <a:xfrm rot="-1069343">
              <a:off x="1158" y="2742"/>
              <a:ext cx="1057" cy="191"/>
              <a:chOff x="2477" y="3364"/>
              <a:chExt cx="1057" cy="191"/>
            </a:xfrm>
          </p:grpSpPr>
          <p:sp>
            <p:nvSpPr>
              <p:cNvPr id="73765" name="Line 138"/>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73766" name="Freeform 139"/>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3767" name="Freeform 140"/>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73752" name="Group 141"/>
            <p:cNvGrpSpPr>
              <a:grpSpLocks/>
            </p:cNvGrpSpPr>
            <p:nvPr/>
          </p:nvGrpSpPr>
          <p:grpSpPr bwMode="auto">
            <a:xfrm>
              <a:off x="1174" y="3672"/>
              <a:ext cx="1039" cy="326"/>
              <a:chOff x="868" y="3422"/>
              <a:chExt cx="1039" cy="326"/>
            </a:xfrm>
          </p:grpSpPr>
          <p:grpSp>
            <p:nvGrpSpPr>
              <p:cNvPr id="73761" name="Group 142"/>
              <p:cNvGrpSpPr>
                <a:grpSpLocks/>
              </p:cNvGrpSpPr>
              <p:nvPr/>
            </p:nvGrpSpPr>
            <p:grpSpPr bwMode="auto">
              <a:xfrm>
                <a:off x="868" y="3422"/>
                <a:ext cx="984" cy="310"/>
                <a:chOff x="868" y="3422"/>
                <a:chExt cx="984" cy="310"/>
              </a:xfrm>
            </p:grpSpPr>
            <p:sp>
              <p:nvSpPr>
                <p:cNvPr id="73763" name="Line 143"/>
                <p:cNvSpPr>
                  <a:spLocks noChangeShapeType="1"/>
                </p:cNvSpPr>
                <p:nvPr/>
              </p:nvSpPr>
              <p:spPr bwMode="auto">
                <a:xfrm rot="1069343">
                  <a:off x="893" y="3422"/>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73764" name="Freeform 144"/>
                <p:cNvSpPr>
                  <a:spLocks/>
                </p:cNvSpPr>
                <p:nvPr/>
              </p:nvSpPr>
              <p:spPr bwMode="auto">
                <a:xfrm rot="1069343" flipV="1">
                  <a:off x="868" y="3565"/>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sp>
            <p:nvSpPr>
              <p:cNvPr id="73762" name="Freeform 145"/>
              <p:cNvSpPr>
                <a:spLocks/>
              </p:cNvSpPr>
              <p:nvPr/>
            </p:nvSpPr>
            <p:spPr bwMode="auto">
              <a:xfrm rot="1069343" flipV="1">
                <a:off x="1772" y="3692"/>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73753" name="Group 285"/>
            <p:cNvGrpSpPr>
              <a:grpSpLocks/>
            </p:cNvGrpSpPr>
            <p:nvPr/>
          </p:nvGrpSpPr>
          <p:grpSpPr bwMode="auto">
            <a:xfrm>
              <a:off x="939" y="3036"/>
              <a:ext cx="1477" cy="610"/>
              <a:chOff x="939" y="3006"/>
              <a:chExt cx="1477" cy="610"/>
            </a:xfrm>
          </p:grpSpPr>
          <p:sp>
            <p:nvSpPr>
              <p:cNvPr id="73759" name="Text Box 136"/>
              <p:cNvSpPr txBox="1">
                <a:spLocks noChangeArrowheads="1"/>
              </p:cNvSpPr>
              <p:nvPr/>
            </p:nvSpPr>
            <p:spPr bwMode="auto">
              <a:xfrm>
                <a:off x="939" y="3006"/>
                <a:ext cx="1477"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lnSpc>
                    <a:spcPct val="120000"/>
                  </a:lnSpc>
                </a:pPr>
                <a:r>
                  <a:rPr lang="en-GB" b="1">
                    <a:solidFill>
                      <a:srgbClr val="013366"/>
                    </a:solidFill>
                  </a:rPr>
                  <a:t>1 electron for each atom</a:t>
                </a:r>
              </a:p>
            </p:txBody>
          </p:sp>
          <p:sp>
            <p:nvSpPr>
              <p:cNvPr id="73760" name="Line 146"/>
              <p:cNvSpPr>
                <a:spLocks noChangeShapeType="1"/>
              </p:cNvSpPr>
              <p:nvPr/>
            </p:nvSpPr>
            <p:spPr bwMode="auto">
              <a:xfrm>
                <a:off x="1286" y="3332"/>
                <a:ext cx="935" cy="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73754" name="Oval 148"/>
            <p:cNvSpPr>
              <a:spLocks noChangeAspect="1" noChangeArrowheads="1"/>
            </p:cNvSpPr>
            <p:nvPr/>
          </p:nvSpPr>
          <p:spPr bwMode="auto">
            <a:xfrm>
              <a:off x="4517" y="2591"/>
              <a:ext cx="453" cy="453"/>
            </a:xfrm>
            <a:prstGeom prst="ellipse">
              <a:avLst/>
            </a:prstGeom>
            <a:gradFill rotWithShape="1">
              <a:gsLst>
                <a:gs pos="0">
                  <a:srgbClr val="EBD8CE"/>
                </a:gs>
                <a:gs pos="100000">
                  <a:srgbClr val="99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Br</a:t>
              </a:r>
              <a:r>
                <a:rPr lang="en-GB" b="1" baseline="30000"/>
                <a:t>+</a:t>
              </a:r>
            </a:p>
          </p:txBody>
        </p:sp>
        <p:sp>
          <p:nvSpPr>
            <p:cNvPr id="73755" name="Oval 149"/>
            <p:cNvSpPr>
              <a:spLocks noChangeAspect="1" noChangeArrowheads="1"/>
            </p:cNvSpPr>
            <p:nvPr/>
          </p:nvSpPr>
          <p:spPr bwMode="auto">
            <a:xfrm>
              <a:off x="4517" y="3114"/>
              <a:ext cx="453" cy="453"/>
            </a:xfrm>
            <a:prstGeom prst="ellipse">
              <a:avLst/>
            </a:prstGeom>
            <a:gradFill rotWithShape="1">
              <a:gsLst>
                <a:gs pos="0">
                  <a:srgbClr val="EBD8CE"/>
                </a:gs>
                <a:gs pos="100000">
                  <a:srgbClr val="99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Br</a:t>
              </a:r>
              <a:r>
                <a:rPr lang="en-GB" b="1" baseline="30000"/>
                <a:t>+</a:t>
              </a:r>
            </a:p>
          </p:txBody>
        </p:sp>
        <p:sp>
          <p:nvSpPr>
            <p:cNvPr id="73756" name="Oval 150"/>
            <p:cNvSpPr>
              <a:spLocks noChangeAspect="1" noChangeArrowheads="1"/>
            </p:cNvSpPr>
            <p:nvPr/>
          </p:nvSpPr>
          <p:spPr bwMode="auto">
            <a:xfrm>
              <a:off x="4517" y="3637"/>
              <a:ext cx="453" cy="453"/>
            </a:xfrm>
            <a:prstGeom prst="ellipse">
              <a:avLst/>
            </a:prstGeom>
            <a:gradFill rotWithShape="1">
              <a:gsLst>
                <a:gs pos="0">
                  <a:srgbClr val="EBD8CE"/>
                </a:gs>
                <a:gs pos="100000">
                  <a:srgbClr val="99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Br</a:t>
              </a:r>
              <a:r>
                <a:rPr lang="en-GB" sz="2800" b="1" baseline="30000"/>
                <a:t>+</a:t>
              </a:r>
            </a:p>
          </p:txBody>
        </p:sp>
        <p:sp>
          <p:nvSpPr>
            <p:cNvPr id="73757" name="Oval 151"/>
            <p:cNvSpPr>
              <a:spLocks noChangeAspect="1" noChangeArrowheads="1"/>
            </p:cNvSpPr>
            <p:nvPr/>
          </p:nvSpPr>
          <p:spPr bwMode="auto">
            <a:xfrm>
              <a:off x="3921" y="3114"/>
              <a:ext cx="453" cy="453"/>
            </a:xfrm>
            <a:prstGeom prst="ellipse">
              <a:avLst/>
            </a:prstGeom>
            <a:gradFill rotWithShape="1">
              <a:gsLst>
                <a:gs pos="0">
                  <a:srgbClr val="F0F0F0"/>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Al</a:t>
              </a:r>
              <a:r>
                <a:rPr lang="en-GB" sz="2800" b="1" baseline="30000"/>
                <a:t>3+</a:t>
              </a:r>
            </a:p>
          </p:txBody>
        </p:sp>
        <p:sp>
          <p:nvSpPr>
            <p:cNvPr id="73758" name="AutoShape 246"/>
            <p:cNvSpPr>
              <a:spLocks noChangeArrowheads="1"/>
            </p:cNvSpPr>
            <p:nvPr/>
          </p:nvSpPr>
          <p:spPr bwMode="auto">
            <a:xfrm>
              <a:off x="2950" y="3237"/>
              <a:ext cx="768" cy="208"/>
            </a:xfrm>
            <a:prstGeom prst="rightArrow">
              <a:avLst>
                <a:gd name="adj1" fmla="val 50000"/>
                <a:gd name="adj2" fmla="val 92308"/>
              </a:avLst>
            </a:prstGeom>
            <a:solidFill>
              <a:srgbClr val="010067"/>
            </a:solidFill>
            <a:ln w="9525">
              <a:solidFill>
                <a:srgbClr val="010067"/>
              </a:solidFill>
              <a:miter lim="800000"/>
              <a:headEnd/>
              <a:tailEnd/>
            </a:ln>
          </p:spPr>
          <p:txBody>
            <a:bodyPr wrap="none" anchor="ctr"/>
            <a:lstStyle/>
            <a:p>
              <a:pPr algn="ctr"/>
              <a:endParaRPr lang="en-GB"/>
            </a:p>
          </p:txBody>
        </p:sp>
      </p:grpSp>
      <p:sp>
        <p:nvSpPr>
          <p:cNvPr id="98586" name="Text Box 282"/>
          <p:cNvSpPr txBox="1">
            <a:spLocks noChangeArrowheads="1"/>
          </p:cNvSpPr>
          <p:nvPr/>
        </p:nvSpPr>
        <p:spPr bwMode="auto">
          <a:xfrm>
            <a:off x="5175250" y="299085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 : 3</a:t>
            </a:r>
            <a:endParaRPr lang="en-GB"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98587"/>
                                        </p:tgtEl>
                                        <p:attrNameLst>
                                          <p:attrName>style.visibility</p:attrName>
                                        </p:attrNameLst>
                                      </p:cBhvr>
                                      <p:to>
                                        <p:strVal val="visible"/>
                                      </p:to>
                                    </p:set>
                                    <p:animEffect transition="in" filter="dissolve">
                                      <p:cBhvr>
                                        <p:cTn id="10" dur="500"/>
                                        <p:tgtEl>
                                          <p:spTgt spid="985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8425"/>
                                        </p:tgtEl>
                                        <p:attrNameLst>
                                          <p:attrName>style.visibility</p:attrName>
                                        </p:attrNameLst>
                                      </p:cBhvr>
                                      <p:to>
                                        <p:strVal val="visible"/>
                                      </p:to>
                                    </p:set>
                                    <p:animEffect transition="in" filter="dissolve">
                                      <p:cBhvr>
                                        <p:cTn id="15" dur="500"/>
                                        <p:tgtEl>
                                          <p:spTgt spid="98425"/>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98426"/>
                                        </p:tgtEl>
                                        <p:attrNameLst>
                                          <p:attrName>style.visibility</p:attrName>
                                        </p:attrNameLst>
                                      </p:cBhvr>
                                      <p:to>
                                        <p:strVal val="visible"/>
                                      </p:to>
                                    </p:set>
                                    <p:animEffect transition="in" filter="dissolve">
                                      <p:cBhvr>
                                        <p:cTn id="19" dur="500"/>
                                        <p:tgtEl>
                                          <p:spTgt spid="984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8427"/>
                                        </p:tgtEl>
                                        <p:attrNameLst>
                                          <p:attrName>style.visibility</p:attrName>
                                        </p:attrNameLst>
                                      </p:cBhvr>
                                      <p:to>
                                        <p:strVal val="visible"/>
                                      </p:to>
                                    </p:set>
                                    <p:animEffect transition="in" filter="dissolve">
                                      <p:cBhvr>
                                        <p:cTn id="24" dur="500"/>
                                        <p:tgtEl>
                                          <p:spTgt spid="98427"/>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98428"/>
                                        </p:tgtEl>
                                        <p:attrNameLst>
                                          <p:attrName>style.visibility</p:attrName>
                                        </p:attrNameLst>
                                      </p:cBhvr>
                                      <p:to>
                                        <p:strVal val="visible"/>
                                      </p:to>
                                    </p:set>
                                    <p:animEffect transition="in" filter="dissolve">
                                      <p:cBhvr>
                                        <p:cTn id="28" dur="500"/>
                                        <p:tgtEl>
                                          <p:spTgt spid="984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8431"/>
                                        </p:tgtEl>
                                        <p:attrNameLst>
                                          <p:attrName>style.visibility</p:attrName>
                                        </p:attrNameLst>
                                      </p:cBhvr>
                                      <p:to>
                                        <p:strVal val="visible"/>
                                      </p:to>
                                    </p:set>
                                    <p:animEffect transition="in" filter="dissolve">
                                      <p:cBhvr>
                                        <p:cTn id="33" dur="500"/>
                                        <p:tgtEl>
                                          <p:spTgt spid="9843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8586"/>
                                        </p:tgtEl>
                                        <p:attrNameLst>
                                          <p:attrName>style.visibility</p:attrName>
                                        </p:attrNameLst>
                                      </p:cBhvr>
                                      <p:to>
                                        <p:strVal val="visible"/>
                                      </p:to>
                                    </p:set>
                                    <p:animEffect transition="in" filter="dissolve">
                                      <p:cBhvr>
                                        <p:cTn id="38" dur="500"/>
                                        <p:tgtEl>
                                          <p:spTgt spid="9858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8429"/>
                                        </p:tgtEl>
                                        <p:attrNameLst>
                                          <p:attrName>style.visibility</p:attrName>
                                        </p:attrNameLst>
                                      </p:cBhvr>
                                      <p:to>
                                        <p:strVal val="visible"/>
                                      </p:to>
                                    </p:set>
                                    <p:animEffect transition="in" filter="dissolve">
                                      <p:cBhvr>
                                        <p:cTn id="43" dur="500"/>
                                        <p:tgtEl>
                                          <p:spTgt spid="9842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25" grpId="0"/>
      <p:bldP spid="98426" grpId="0"/>
      <p:bldP spid="98427" grpId="0"/>
      <p:bldP spid="98428" grpId="0"/>
      <p:bldP spid="98429" grpId="0"/>
      <p:bldP spid="98431" grpId="0"/>
      <p:bldP spid="9858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411"/>
          <p:cNvGrpSpPr>
            <a:grpSpLocks/>
          </p:cNvGrpSpPr>
          <p:nvPr/>
        </p:nvGrpSpPr>
        <p:grpSpPr bwMode="auto">
          <a:xfrm>
            <a:off x="1133475" y="1255713"/>
            <a:ext cx="6673850" cy="2644775"/>
            <a:chOff x="851" y="1051"/>
            <a:chExt cx="4204" cy="1666"/>
          </a:xfrm>
        </p:grpSpPr>
        <p:sp>
          <p:nvSpPr>
            <p:cNvPr id="74801" name="AutoShape 412"/>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74802" name="AutoShape 413"/>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803" name="Line 414"/>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4804" name="Line 415"/>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4805" name="Line 416"/>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4806" name="Line 417"/>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4807" name="Line 418"/>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4808" name="Line 419"/>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74755" name="Rectangle 32"/>
          <p:cNvSpPr>
            <a:spLocks noGrp="1" noChangeArrowheads="1"/>
          </p:cNvSpPr>
          <p:nvPr>
            <p:ph type="title"/>
          </p:nvPr>
        </p:nvSpPr>
        <p:spPr>
          <a:noFill/>
        </p:spPr>
        <p:txBody>
          <a:bodyPr/>
          <a:lstStyle/>
          <a:p>
            <a:r>
              <a:rPr lang="en-GB" smtClean="0"/>
              <a:t>      Formula of aluminium oxide</a:t>
            </a:r>
          </a:p>
        </p:txBody>
      </p:sp>
      <p:sp>
        <p:nvSpPr>
          <p:cNvPr id="74756" name="Rectangle 33"/>
          <p:cNvSpPr>
            <a:spLocks noChangeArrowheads="1"/>
          </p:cNvSpPr>
          <p:nvPr/>
        </p:nvSpPr>
        <p:spPr bwMode="auto">
          <a:xfrm>
            <a:off x="568325" y="701675"/>
            <a:ext cx="839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aluminium oxide?</a:t>
            </a:r>
          </a:p>
        </p:txBody>
      </p:sp>
      <p:sp>
        <p:nvSpPr>
          <p:cNvPr id="99362" name="Oval 34"/>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99455" name="Text Box 127"/>
          <p:cNvSpPr txBox="1">
            <a:spLocks noChangeArrowheads="1"/>
          </p:cNvSpPr>
          <p:nvPr/>
        </p:nvSpPr>
        <p:spPr bwMode="auto">
          <a:xfrm>
            <a:off x="4314825" y="12573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Al</a:t>
            </a:r>
          </a:p>
        </p:txBody>
      </p:sp>
      <p:sp>
        <p:nvSpPr>
          <p:cNvPr id="99456" name="Text Box 128"/>
          <p:cNvSpPr txBox="1">
            <a:spLocks noChangeArrowheads="1"/>
          </p:cNvSpPr>
          <p:nvPr/>
        </p:nvSpPr>
        <p:spPr bwMode="auto">
          <a:xfrm>
            <a:off x="6356350" y="12573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O</a:t>
            </a:r>
          </a:p>
        </p:txBody>
      </p:sp>
      <p:sp>
        <p:nvSpPr>
          <p:cNvPr id="99457" name="Text Box 129"/>
          <p:cNvSpPr txBox="1">
            <a:spLocks noChangeArrowheads="1"/>
          </p:cNvSpPr>
          <p:nvPr/>
        </p:nvSpPr>
        <p:spPr bwMode="auto">
          <a:xfrm>
            <a:off x="4278313" y="17145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3+</a:t>
            </a:r>
          </a:p>
        </p:txBody>
      </p:sp>
      <p:sp>
        <p:nvSpPr>
          <p:cNvPr id="99458" name="Text Box 130"/>
          <p:cNvSpPr txBox="1">
            <a:spLocks noChangeArrowheads="1"/>
          </p:cNvSpPr>
          <p:nvPr/>
        </p:nvSpPr>
        <p:spPr bwMode="auto">
          <a:xfrm>
            <a:off x="6372225" y="17113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2-</a:t>
            </a:r>
          </a:p>
        </p:txBody>
      </p:sp>
      <p:sp>
        <p:nvSpPr>
          <p:cNvPr id="99459" name="Text Box 131"/>
          <p:cNvSpPr txBox="1">
            <a:spLocks noChangeArrowheads="1"/>
          </p:cNvSpPr>
          <p:nvPr/>
        </p:nvSpPr>
        <p:spPr bwMode="auto">
          <a:xfrm>
            <a:off x="5167313" y="3424238"/>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Al</a:t>
            </a:r>
            <a:r>
              <a:rPr lang="en-GB" baseline="-25000"/>
              <a:t>2</a:t>
            </a:r>
            <a:r>
              <a:rPr lang="en-GB"/>
              <a:t>O</a:t>
            </a:r>
            <a:r>
              <a:rPr lang="en-GB" baseline="-25000"/>
              <a:t>3</a:t>
            </a:r>
          </a:p>
        </p:txBody>
      </p:sp>
      <p:sp>
        <p:nvSpPr>
          <p:cNvPr id="99460" name="Rectangle 132"/>
          <p:cNvSpPr>
            <a:spLocks noChangeArrowheads="1"/>
          </p:cNvSpPr>
          <p:nvPr/>
        </p:nvSpPr>
        <p:spPr bwMode="auto">
          <a:xfrm>
            <a:off x="3652838" y="2170113"/>
            <a:ext cx="4054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2 aluminium ions are needed for 3 oxide ions</a:t>
            </a:r>
          </a:p>
        </p:txBody>
      </p:sp>
      <p:graphicFrame>
        <p:nvGraphicFramePr>
          <p:cNvPr id="99748" name="Group 420"/>
          <p:cNvGraphicFramePr>
            <a:graphicFrameLocks noGrp="1"/>
          </p:cNvGraphicFramePr>
          <p:nvPr/>
        </p:nvGraphicFramePr>
        <p:xfrm>
          <a:off x="1150938" y="1252538"/>
          <a:ext cx="2409825" cy="2633662"/>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8230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txBody>
                  <a:tcPr marT="45723" marB="45723" horzOverflow="overflow">
                    <a:lnL cap="flat">
                      <a:noFill/>
                    </a:lnL>
                    <a:lnR cap="flat">
                      <a:noFill/>
                    </a:lnR>
                    <a:lnT>
                      <a:noFill/>
                    </a:lnT>
                    <a:lnB>
                      <a:noFill/>
                    </a:lnB>
                    <a:lnTlToBr>
                      <a:noFill/>
                    </a:lnTlToBr>
                    <a:lnBlToTr>
                      <a:noFill/>
                    </a:lnBlToTr>
                    <a:noFill/>
                  </a:tcPr>
                </a:tc>
              </a:tr>
              <a:tr h="8961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grpSp>
        <p:nvGrpSpPr>
          <p:cNvPr id="3" name="Group 433"/>
          <p:cNvGrpSpPr>
            <a:grpSpLocks/>
          </p:cNvGrpSpPr>
          <p:nvPr/>
        </p:nvGrpSpPr>
        <p:grpSpPr bwMode="auto">
          <a:xfrm>
            <a:off x="898525" y="4056063"/>
            <a:ext cx="6991350" cy="2463800"/>
            <a:chOff x="566" y="2555"/>
            <a:chExt cx="4404" cy="1552"/>
          </a:xfrm>
        </p:grpSpPr>
        <p:sp>
          <p:nvSpPr>
            <p:cNvPr id="74771" name="Oval 340"/>
            <p:cNvSpPr>
              <a:spLocks noChangeAspect="1" noChangeArrowheads="1"/>
            </p:cNvSpPr>
            <p:nvPr/>
          </p:nvSpPr>
          <p:spPr bwMode="auto">
            <a:xfrm>
              <a:off x="2299" y="2591"/>
              <a:ext cx="453" cy="45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74772" name="Oval 341"/>
            <p:cNvSpPr>
              <a:spLocks noChangeAspect="1" noChangeArrowheads="1"/>
            </p:cNvSpPr>
            <p:nvPr/>
          </p:nvSpPr>
          <p:spPr bwMode="auto">
            <a:xfrm>
              <a:off x="2299" y="3114"/>
              <a:ext cx="453" cy="45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74773" name="Oval 342"/>
            <p:cNvSpPr>
              <a:spLocks noChangeAspect="1" noChangeArrowheads="1"/>
            </p:cNvSpPr>
            <p:nvPr/>
          </p:nvSpPr>
          <p:spPr bwMode="auto">
            <a:xfrm>
              <a:off x="2299" y="3637"/>
              <a:ext cx="453" cy="45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74774" name="Oval 344"/>
            <p:cNvSpPr>
              <a:spLocks noChangeAspect="1" noChangeArrowheads="1"/>
            </p:cNvSpPr>
            <p:nvPr/>
          </p:nvSpPr>
          <p:spPr bwMode="auto">
            <a:xfrm>
              <a:off x="566" y="2608"/>
              <a:ext cx="453" cy="453"/>
            </a:xfrm>
            <a:prstGeom prst="ellipse">
              <a:avLst/>
            </a:prstGeom>
            <a:gradFill rotWithShape="1">
              <a:gsLst>
                <a:gs pos="0">
                  <a:srgbClr val="F0F0F0"/>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Al</a:t>
              </a:r>
              <a:endParaRPr lang="en-GB" sz="2800" b="1" baseline="30000"/>
            </a:p>
          </p:txBody>
        </p:sp>
        <p:sp>
          <p:nvSpPr>
            <p:cNvPr id="74775" name="Oval 345"/>
            <p:cNvSpPr>
              <a:spLocks noChangeAspect="1" noChangeArrowheads="1"/>
            </p:cNvSpPr>
            <p:nvPr/>
          </p:nvSpPr>
          <p:spPr bwMode="auto">
            <a:xfrm>
              <a:off x="566" y="3588"/>
              <a:ext cx="453" cy="453"/>
            </a:xfrm>
            <a:prstGeom prst="ellipse">
              <a:avLst/>
            </a:prstGeom>
            <a:gradFill rotWithShape="1">
              <a:gsLst>
                <a:gs pos="0">
                  <a:srgbClr val="F0F0F0"/>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Al</a:t>
              </a:r>
              <a:endParaRPr lang="en-GB" sz="2800" b="1" baseline="30000"/>
            </a:p>
          </p:txBody>
        </p:sp>
        <p:sp>
          <p:nvSpPr>
            <p:cNvPr id="74776" name="Text Box 343"/>
            <p:cNvSpPr txBox="1">
              <a:spLocks noChangeArrowheads="1"/>
            </p:cNvSpPr>
            <p:nvPr/>
          </p:nvSpPr>
          <p:spPr bwMode="auto">
            <a:xfrm>
              <a:off x="583" y="3065"/>
              <a:ext cx="149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solidFill>
                    <a:srgbClr val="013366"/>
                  </a:solidFill>
                </a:rPr>
                <a:t>2 electrons for each atom</a:t>
              </a:r>
            </a:p>
          </p:txBody>
        </p:sp>
        <p:grpSp>
          <p:nvGrpSpPr>
            <p:cNvPr id="74777" name="Group 347"/>
            <p:cNvGrpSpPr>
              <a:grpSpLocks/>
            </p:cNvGrpSpPr>
            <p:nvPr/>
          </p:nvGrpSpPr>
          <p:grpSpPr bwMode="auto">
            <a:xfrm rot="734002">
              <a:off x="1150" y="2980"/>
              <a:ext cx="1095" cy="115"/>
              <a:chOff x="2477" y="3364"/>
              <a:chExt cx="1057" cy="191"/>
            </a:xfrm>
          </p:grpSpPr>
          <p:sp>
            <p:nvSpPr>
              <p:cNvPr id="74798" name="Line 348"/>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74799" name="Freeform 349"/>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4800" name="Freeform 350"/>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74778" name="Group 351"/>
            <p:cNvGrpSpPr>
              <a:grpSpLocks/>
            </p:cNvGrpSpPr>
            <p:nvPr/>
          </p:nvGrpSpPr>
          <p:grpSpPr bwMode="auto">
            <a:xfrm>
              <a:off x="1150" y="2555"/>
              <a:ext cx="1063" cy="191"/>
              <a:chOff x="2477" y="3364"/>
              <a:chExt cx="1057" cy="191"/>
            </a:xfrm>
          </p:grpSpPr>
          <p:sp>
            <p:nvSpPr>
              <p:cNvPr id="74795" name="Line 352"/>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74796" name="Freeform 353"/>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4797" name="Freeform 354"/>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sp>
          <p:nvSpPr>
            <p:cNvPr id="74779" name="Line 355"/>
            <p:cNvSpPr>
              <a:spLocks noChangeShapeType="1"/>
            </p:cNvSpPr>
            <p:nvPr/>
          </p:nvSpPr>
          <p:spPr bwMode="auto">
            <a:xfrm>
              <a:off x="1150" y="2851"/>
              <a:ext cx="1061" cy="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74780" name="Group 357"/>
            <p:cNvGrpSpPr>
              <a:grpSpLocks/>
            </p:cNvGrpSpPr>
            <p:nvPr/>
          </p:nvGrpSpPr>
          <p:grpSpPr bwMode="auto">
            <a:xfrm rot="20865998" flipV="1">
              <a:off x="1150" y="3567"/>
              <a:ext cx="1095" cy="115"/>
              <a:chOff x="2477" y="3364"/>
              <a:chExt cx="1057" cy="191"/>
            </a:xfrm>
          </p:grpSpPr>
          <p:sp>
            <p:nvSpPr>
              <p:cNvPr id="74792" name="Line 358"/>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74793" name="Freeform 359"/>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4794" name="Freeform 360"/>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74781" name="Group 361"/>
            <p:cNvGrpSpPr>
              <a:grpSpLocks/>
            </p:cNvGrpSpPr>
            <p:nvPr/>
          </p:nvGrpSpPr>
          <p:grpSpPr bwMode="auto">
            <a:xfrm flipV="1">
              <a:off x="1150" y="3916"/>
              <a:ext cx="1063" cy="191"/>
              <a:chOff x="2477" y="3364"/>
              <a:chExt cx="1057" cy="191"/>
            </a:xfrm>
          </p:grpSpPr>
          <p:sp>
            <p:nvSpPr>
              <p:cNvPr id="74789" name="Line 362"/>
              <p:cNvSpPr>
                <a:spLocks noChangeShapeType="1"/>
              </p:cNvSpPr>
              <p:nvPr/>
            </p:nvSpPr>
            <p:spPr bwMode="auto">
              <a:xfrm flipV="1">
                <a:off x="2477" y="3504"/>
                <a:ext cx="54" cy="26"/>
              </a:xfrm>
              <a:prstGeom prst="line">
                <a:avLst/>
              </a:prstGeom>
              <a:noFill/>
              <a:ln w="50800">
                <a:solidFill>
                  <a:schemeClr val="tx1"/>
                </a:solidFill>
                <a:round/>
                <a:headEnd type="oval" w="sm" len="sm"/>
                <a:tailEnd/>
              </a:ln>
              <a:extLst>
                <a:ext uri="{909E8E84-426E-40DD-AFC4-6F175D3DCCD1}">
                  <a14:hiddenFill xmlns:a14="http://schemas.microsoft.com/office/drawing/2010/main">
                    <a:noFill/>
                  </a14:hiddenFill>
                </a:ext>
              </a:extLst>
            </p:spPr>
            <p:txBody>
              <a:bodyPr>
                <a:spAutoFit/>
              </a:bodyPr>
              <a:lstStyle/>
              <a:p>
                <a:endParaRPr lang="en-US"/>
              </a:p>
            </p:txBody>
          </p:sp>
          <p:sp>
            <p:nvSpPr>
              <p:cNvPr id="74790" name="Freeform 363"/>
              <p:cNvSpPr>
                <a:spLocks/>
              </p:cNvSpPr>
              <p:nvPr/>
            </p:nvSpPr>
            <p:spPr bwMode="auto">
              <a:xfrm>
                <a:off x="2496" y="3364"/>
                <a:ext cx="984" cy="167"/>
              </a:xfrm>
              <a:custGeom>
                <a:avLst/>
                <a:gdLst>
                  <a:gd name="T0" fmla="*/ 0 w 984"/>
                  <a:gd name="T1" fmla="*/ 156 h 167"/>
                  <a:gd name="T2" fmla="*/ 485 w 984"/>
                  <a:gd name="T3" fmla="*/ 2 h 167"/>
                  <a:gd name="T4" fmla="*/ 984 w 984"/>
                  <a:gd name="T5" fmla="*/ 167 h 167"/>
                  <a:gd name="T6" fmla="*/ 0 60000 65536"/>
                  <a:gd name="T7" fmla="*/ 0 60000 65536"/>
                  <a:gd name="T8" fmla="*/ 0 60000 65536"/>
                  <a:gd name="T9" fmla="*/ 0 w 984"/>
                  <a:gd name="T10" fmla="*/ 0 h 167"/>
                  <a:gd name="T11" fmla="*/ 984 w 984"/>
                  <a:gd name="T12" fmla="*/ 167 h 167"/>
                </a:gdLst>
                <a:ahLst/>
                <a:cxnLst>
                  <a:cxn ang="T6">
                    <a:pos x="T0" y="T1"/>
                  </a:cxn>
                  <a:cxn ang="T7">
                    <a:pos x="T2" y="T3"/>
                  </a:cxn>
                  <a:cxn ang="T8">
                    <a:pos x="T4" y="T5"/>
                  </a:cxn>
                </a:cxnLst>
                <a:rect l="T9" t="T10" r="T11" b="T12"/>
                <a:pathLst>
                  <a:path w="984" h="167">
                    <a:moveTo>
                      <a:pt x="0" y="156"/>
                    </a:moveTo>
                    <a:cubicBezTo>
                      <a:pt x="161" y="79"/>
                      <a:pt x="321" y="0"/>
                      <a:pt x="485" y="2"/>
                    </a:cubicBezTo>
                    <a:cubicBezTo>
                      <a:pt x="649" y="4"/>
                      <a:pt x="880" y="133"/>
                      <a:pt x="984" y="167"/>
                    </a:cubicBez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74791" name="Freeform 364"/>
              <p:cNvSpPr>
                <a:spLocks/>
              </p:cNvSpPr>
              <p:nvPr/>
            </p:nvSpPr>
            <p:spPr bwMode="auto">
              <a:xfrm>
                <a:off x="3399" y="3499"/>
                <a:ext cx="135" cy="56"/>
              </a:xfrm>
              <a:custGeom>
                <a:avLst/>
                <a:gdLst>
                  <a:gd name="T0" fmla="*/ 0 w 135"/>
                  <a:gd name="T1" fmla="*/ 0 h 56"/>
                  <a:gd name="T2" fmla="*/ 135 w 135"/>
                  <a:gd name="T3" fmla="*/ 56 h 56"/>
                  <a:gd name="T4" fmla="*/ 0 60000 65536"/>
                  <a:gd name="T5" fmla="*/ 0 60000 65536"/>
                  <a:gd name="T6" fmla="*/ 0 w 135"/>
                  <a:gd name="T7" fmla="*/ 0 h 56"/>
                  <a:gd name="T8" fmla="*/ 135 w 135"/>
                  <a:gd name="T9" fmla="*/ 56 h 56"/>
                </a:gdLst>
                <a:ahLst/>
                <a:cxnLst>
                  <a:cxn ang="T4">
                    <a:pos x="T0" y="T1"/>
                  </a:cxn>
                  <a:cxn ang="T5">
                    <a:pos x="T2" y="T3"/>
                  </a:cxn>
                </a:cxnLst>
                <a:rect l="T6" t="T7" r="T8" b="T9"/>
                <a:pathLst>
                  <a:path w="135" h="56">
                    <a:moveTo>
                      <a:pt x="0" y="0"/>
                    </a:moveTo>
                    <a:lnTo>
                      <a:pt x="135" y="56"/>
                    </a:lnTo>
                  </a:path>
                </a:pathLst>
              </a:custGeom>
              <a:noFill/>
              <a:ln w="50800">
                <a:solidFill>
                  <a:schemeClr val="tx1"/>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sp>
          <p:nvSpPr>
            <p:cNvPr id="74782" name="Line 365"/>
            <p:cNvSpPr>
              <a:spLocks noChangeShapeType="1"/>
            </p:cNvSpPr>
            <p:nvPr/>
          </p:nvSpPr>
          <p:spPr bwMode="auto">
            <a:xfrm flipV="1">
              <a:off x="1150" y="3823"/>
              <a:ext cx="1061" cy="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74783" name="Oval 165"/>
            <p:cNvSpPr>
              <a:spLocks noChangeAspect="1" noChangeArrowheads="1"/>
            </p:cNvSpPr>
            <p:nvPr/>
          </p:nvSpPr>
          <p:spPr bwMode="auto">
            <a:xfrm>
              <a:off x="4517" y="2591"/>
              <a:ext cx="453" cy="45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r>
                <a:rPr lang="en-GB" sz="2800" b="1" baseline="30000"/>
                <a:t>2-</a:t>
              </a:r>
            </a:p>
          </p:txBody>
        </p:sp>
        <p:sp>
          <p:nvSpPr>
            <p:cNvPr id="74784" name="Oval 166"/>
            <p:cNvSpPr>
              <a:spLocks noChangeAspect="1" noChangeArrowheads="1"/>
            </p:cNvSpPr>
            <p:nvPr/>
          </p:nvSpPr>
          <p:spPr bwMode="auto">
            <a:xfrm>
              <a:off x="4517" y="3114"/>
              <a:ext cx="453" cy="45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r>
                <a:rPr lang="en-GB" sz="2800" b="1" baseline="30000"/>
                <a:t>2-</a:t>
              </a:r>
            </a:p>
          </p:txBody>
        </p:sp>
        <p:sp>
          <p:nvSpPr>
            <p:cNvPr id="74785" name="Oval 167"/>
            <p:cNvSpPr>
              <a:spLocks noChangeAspect="1" noChangeArrowheads="1"/>
            </p:cNvSpPr>
            <p:nvPr/>
          </p:nvSpPr>
          <p:spPr bwMode="auto">
            <a:xfrm>
              <a:off x="4517" y="3637"/>
              <a:ext cx="453" cy="453"/>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r>
                <a:rPr lang="en-GB" sz="2800" b="1" baseline="30000"/>
                <a:t>2-</a:t>
              </a:r>
            </a:p>
          </p:txBody>
        </p:sp>
        <p:sp>
          <p:nvSpPr>
            <p:cNvPr id="74786" name="AutoShape 158"/>
            <p:cNvSpPr>
              <a:spLocks noChangeArrowheads="1"/>
            </p:cNvSpPr>
            <p:nvPr/>
          </p:nvSpPr>
          <p:spPr bwMode="auto">
            <a:xfrm>
              <a:off x="2950" y="3237"/>
              <a:ext cx="768" cy="208"/>
            </a:xfrm>
            <a:prstGeom prst="rightArrow">
              <a:avLst>
                <a:gd name="adj1" fmla="val 50000"/>
                <a:gd name="adj2" fmla="val 92308"/>
              </a:avLst>
            </a:prstGeom>
            <a:solidFill>
              <a:srgbClr val="010067"/>
            </a:solidFill>
            <a:ln w="9525">
              <a:solidFill>
                <a:srgbClr val="010067"/>
              </a:solidFill>
              <a:miter lim="800000"/>
              <a:headEnd/>
              <a:tailEnd/>
            </a:ln>
          </p:spPr>
          <p:txBody>
            <a:bodyPr wrap="none" anchor="ctr"/>
            <a:lstStyle/>
            <a:p>
              <a:pPr algn="ctr"/>
              <a:endParaRPr lang="en-GB"/>
            </a:p>
          </p:txBody>
        </p:sp>
        <p:sp>
          <p:nvSpPr>
            <p:cNvPr id="74787" name="Oval 168"/>
            <p:cNvSpPr>
              <a:spLocks noChangeAspect="1" noChangeArrowheads="1"/>
            </p:cNvSpPr>
            <p:nvPr/>
          </p:nvSpPr>
          <p:spPr bwMode="auto">
            <a:xfrm>
              <a:off x="3921" y="2851"/>
              <a:ext cx="453" cy="453"/>
            </a:xfrm>
            <a:prstGeom prst="ellipse">
              <a:avLst/>
            </a:prstGeom>
            <a:gradFill rotWithShape="1">
              <a:gsLst>
                <a:gs pos="0">
                  <a:srgbClr val="F0F0F0"/>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Al</a:t>
              </a:r>
              <a:r>
                <a:rPr lang="en-GB" sz="2800" b="1" baseline="30000"/>
                <a:t>3+</a:t>
              </a:r>
            </a:p>
          </p:txBody>
        </p:sp>
        <p:sp>
          <p:nvSpPr>
            <p:cNvPr id="74788" name="Oval 169"/>
            <p:cNvSpPr>
              <a:spLocks noChangeAspect="1" noChangeArrowheads="1"/>
            </p:cNvSpPr>
            <p:nvPr/>
          </p:nvSpPr>
          <p:spPr bwMode="auto">
            <a:xfrm>
              <a:off x="3921" y="3378"/>
              <a:ext cx="453" cy="453"/>
            </a:xfrm>
            <a:prstGeom prst="ellipse">
              <a:avLst/>
            </a:prstGeom>
            <a:gradFill rotWithShape="1">
              <a:gsLst>
                <a:gs pos="0">
                  <a:srgbClr val="F0F0F0"/>
                </a:gs>
                <a:gs pos="100000">
                  <a:srgbClr val="B2B2B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Al</a:t>
              </a:r>
              <a:r>
                <a:rPr lang="en-GB" sz="2800" b="1" baseline="30000"/>
                <a:t>3+</a:t>
              </a:r>
            </a:p>
          </p:txBody>
        </p:sp>
      </p:grpSp>
      <p:sp>
        <p:nvSpPr>
          <p:cNvPr id="99749" name="Text Box 421"/>
          <p:cNvSpPr txBox="1">
            <a:spLocks noChangeArrowheads="1"/>
          </p:cNvSpPr>
          <p:nvPr/>
        </p:nvSpPr>
        <p:spPr bwMode="auto">
          <a:xfrm>
            <a:off x="5175250" y="299085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2 : 3</a:t>
            </a:r>
            <a:endParaRPr lang="en-GB"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99748"/>
                                        </p:tgtEl>
                                        <p:attrNameLst>
                                          <p:attrName>style.visibility</p:attrName>
                                        </p:attrNameLst>
                                      </p:cBhvr>
                                      <p:to>
                                        <p:strVal val="visible"/>
                                      </p:to>
                                    </p:set>
                                    <p:animEffect transition="in" filter="dissolve">
                                      <p:cBhvr>
                                        <p:cTn id="10" dur="500"/>
                                        <p:tgtEl>
                                          <p:spTgt spid="997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9455"/>
                                        </p:tgtEl>
                                        <p:attrNameLst>
                                          <p:attrName>style.visibility</p:attrName>
                                        </p:attrNameLst>
                                      </p:cBhvr>
                                      <p:to>
                                        <p:strVal val="visible"/>
                                      </p:to>
                                    </p:set>
                                    <p:animEffect transition="in" filter="dissolve">
                                      <p:cBhvr>
                                        <p:cTn id="15" dur="500"/>
                                        <p:tgtEl>
                                          <p:spTgt spid="99455"/>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99456"/>
                                        </p:tgtEl>
                                        <p:attrNameLst>
                                          <p:attrName>style.visibility</p:attrName>
                                        </p:attrNameLst>
                                      </p:cBhvr>
                                      <p:to>
                                        <p:strVal val="visible"/>
                                      </p:to>
                                    </p:set>
                                    <p:animEffect transition="in" filter="dissolve">
                                      <p:cBhvr>
                                        <p:cTn id="19" dur="500"/>
                                        <p:tgtEl>
                                          <p:spTgt spid="9945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9457"/>
                                        </p:tgtEl>
                                        <p:attrNameLst>
                                          <p:attrName>style.visibility</p:attrName>
                                        </p:attrNameLst>
                                      </p:cBhvr>
                                      <p:to>
                                        <p:strVal val="visible"/>
                                      </p:to>
                                    </p:set>
                                    <p:animEffect transition="in" filter="dissolve">
                                      <p:cBhvr>
                                        <p:cTn id="24" dur="500"/>
                                        <p:tgtEl>
                                          <p:spTgt spid="99457"/>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99458"/>
                                        </p:tgtEl>
                                        <p:attrNameLst>
                                          <p:attrName>style.visibility</p:attrName>
                                        </p:attrNameLst>
                                      </p:cBhvr>
                                      <p:to>
                                        <p:strVal val="visible"/>
                                      </p:to>
                                    </p:set>
                                    <p:animEffect transition="in" filter="dissolve">
                                      <p:cBhvr>
                                        <p:cTn id="28" dur="500"/>
                                        <p:tgtEl>
                                          <p:spTgt spid="9945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9460"/>
                                        </p:tgtEl>
                                        <p:attrNameLst>
                                          <p:attrName>style.visibility</p:attrName>
                                        </p:attrNameLst>
                                      </p:cBhvr>
                                      <p:to>
                                        <p:strVal val="visible"/>
                                      </p:to>
                                    </p:set>
                                    <p:animEffect transition="in" filter="dissolve">
                                      <p:cBhvr>
                                        <p:cTn id="33" dur="500"/>
                                        <p:tgtEl>
                                          <p:spTgt spid="9946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9749"/>
                                        </p:tgtEl>
                                        <p:attrNameLst>
                                          <p:attrName>style.visibility</p:attrName>
                                        </p:attrNameLst>
                                      </p:cBhvr>
                                      <p:to>
                                        <p:strVal val="visible"/>
                                      </p:to>
                                    </p:set>
                                    <p:animEffect transition="in" filter="dissolve">
                                      <p:cBhvr>
                                        <p:cTn id="38" dur="500"/>
                                        <p:tgtEl>
                                          <p:spTgt spid="9974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9459"/>
                                        </p:tgtEl>
                                        <p:attrNameLst>
                                          <p:attrName>style.visibility</p:attrName>
                                        </p:attrNameLst>
                                      </p:cBhvr>
                                      <p:to>
                                        <p:strVal val="visible"/>
                                      </p:to>
                                    </p:set>
                                    <p:animEffect transition="in" filter="dissolve">
                                      <p:cBhvr>
                                        <p:cTn id="43" dur="500"/>
                                        <p:tgtEl>
                                          <p:spTgt spid="9945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55" grpId="0"/>
      <p:bldP spid="99456" grpId="0"/>
      <p:bldP spid="99457" grpId="0"/>
      <p:bldP spid="99458" grpId="0"/>
      <p:bldP spid="99459" grpId="0"/>
      <p:bldP spid="99460" grpId="0"/>
      <p:bldP spid="9974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98"/>
          <p:cNvGrpSpPr>
            <a:grpSpLocks/>
          </p:cNvGrpSpPr>
          <p:nvPr/>
        </p:nvGrpSpPr>
        <p:grpSpPr bwMode="auto">
          <a:xfrm>
            <a:off x="217488" y="2090738"/>
            <a:ext cx="8782050" cy="3835400"/>
            <a:chOff x="137" y="1317"/>
            <a:chExt cx="5532" cy="2416"/>
          </a:xfrm>
        </p:grpSpPr>
        <p:sp>
          <p:nvSpPr>
            <p:cNvPr id="75839" name="AutoShape 197"/>
            <p:cNvSpPr>
              <a:spLocks noChangeArrowheads="1"/>
            </p:cNvSpPr>
            <p:nvPr/>
          </p:nvSpPr>
          <p:spPr bwMode="auto">
            <a:xfrm rot="-5400000">
              <a:off x="2566" y="-1089"/>
              <a:ext cx="669" cy="5518"/>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75840" name="AutoShape 196"/>
            <p:cNvSpPr>
              <a:spLocks noChangeArrowheads="1"/>
            </p:cNvSpPr>
            <p:nvPr/>
          </p:nvSpPr>
          <p:spPr bwMode="auto">
            <a:xfrm rot="-5400000">
              <a:off x="-522" y="1995"/>
              <a:ext cx="2402" cy="106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grpSp>
          <p:nvGrpSpPr>
            <p:cNvPr id="75841" name="Group 195"/>
            <p:cNvGrpSpPr>
              <a:grpSpLocks/>
            </p:cNvGrpSpPr>
            <p:nvPr/>
          </p:nvGrpSpPr>
          <p:grpSpPr bwMode="auto">
            <a:xfrm>
              <a:off x="137" y="1317"/>
              <a:ext cx="5532" cy="2416"/>
              <a:chOff x="137" y="1163"/>
              <a:chExt cx="5532" cy="2416"/>
            </a:xfrm>
          </p:grpSpPr>
          <p:sp>
            <p:nvSpPr>
              <p:cNvPr id="75844" name="AutoShape 181"/>
              <p:cNvSpPr>
                <a:spLocks noChangeArrowheads="1"/>
              </p:cNvSpPr>
              <p:nvPr/>
            </p:nvSpPr>
            <p:spPr bwMode="auto">
              <a:xfrm>
                <a:off x="141" y="1174"/>
                <a:ext cx="5519" cy="2403"/>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845" name="Line 182"/>
              <p:cNvSpPr>
                <a:spLocks noChangeShapeType="1"/>
              </p:cNvSpPr>
              <p:nvPr/>
            </p:nvSpPr>
            <p:spPr bwMode="auto">
              <a:xfrm>
                <a:off x="1216" y="1167"/>
                <a:ext cx="0" cy="240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46" name="Line 183"/>
              <p:cNvSpPr>
                <a:spLocks noChangeShapeType="1"/>
              </p:cNvSpPr>
              <p:nvPr/>
            </p:nvSpPr>
            <p:spPr bwMode="auto">
              <a:xfrm rot="-5400000">
                <a:off x="2897" y="530"/>
                <a:ext cx="0" cy="552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47" name="Line 184"/>
              <p:cNvSpPr>
                <a:spLocks noChangeShapeType="1"/>
              </p:cNvSpPr>
              <p:nvPr/>
            </p:nvSpPr>
            <p:spPr bwMode="auto">
              <a:xfrm>
                <a:off x="149" y="1185"/>
                <a:ext cx="1068" cy="669"/>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48" name="Line 185"/>
              <p:cNvSpPr>
                <a:spLocks noChangeShapeType="1"/>
              </p:cNvSpPr>
              <p:nvPr/>
            </p:nvSpPr>
            <p:spPr bwMode="auto">
              <a:xfrm>
                <a:off x="1956" y="1163"/>
                <a:ext cx="0" cy="240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49" name="Line 186"/>
              <p:cNvSpPr>
                <a:spLocks noChangeShapeType="1"/>
              </p:cNvSpPr>
              <p:nvPr/>
            </p:nvSpPr>
            <p:spPr bwMode="auto">
              <a:xfrm>
                <a:off x="3436" y="1167"/>
                <a:ext cx="0" cy="240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50" name="Line 187"/>
              <p:cNvSpPr>
                <a:spLocks noChangeShapeType="1"/>
              </p:cNvSpPr>
              <p:nvPr/>
            </p:nvSpPr>
            <p:spPr bwMode="auto">
              <a:xfrm>
                <a:off x="2694" y="1167"/>
                <a:ext cx="0" cy="240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51" name="Line 188"/>
              <p:cNvSpPr>
                <a:spLocks noChangeShapeType="1"/>
              </p:cNvSpPr>
              <p:nvPr/>
            </p:nvSpPr>
            <p:spPr bwMode="auto">
              <a:xfrm>
                <a:off x="4176" y="1173"/>
                <a:ext cx="0" cy="240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52" name="Line 189"/>
              <p:cNvSpPr>
                <a:spLocks noChangeShapeType="1"/>
              </p:cNvSpPr>
              <p:nvPr/>
            </p:nvSpPr>
            <p:spPr bwMode="auto">
              <a:xfrm>
                <a:off x="4918" y="1169"/>
                <a:ext cx="0" cy="240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53" name="Line 190"/>
              <p:cNvSpPr>
                <a:spLocks noChangeShapeType="1"/>
              </p:cNvSpPr>
              <p:nvPr/>
            </p:nvSpPr>
            <p:spPr bwMode="auto">
              <a:xfrm rot="-5400000">
                <a:off x="2903" y="244"/>
                <a:ext cx="0" cy="552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54" name="Line 191"/>
              <p:cNvSpPr>
                <a:spLocks noChangeShapeType="1"/>
              </p:cNvSpPr>
              <p:nvPr/>
            </p:nvSpPr>
            <p:spPr bwMode="auto">
              <a:xfrm rot="-5400000">
                <a:off x="2909" y="-44"/>
                <a:ext cx="0" cy="552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55" name="Line 192"/>
              <p:cNvSpPr>
                <a:spLocks noChangeShapeType="1"/>
              </p:cNvSpPr>
              <p:nvPr/>
            </p:nvSpPr>
            <p:spPr bwMode="auto">
              <a:xfrm rot="-5400000">
                <a:off x="2907" y="-332"/>
                <a:ext cx="0" cy="552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56" name="Line 193"/>
              <p:cNvSpPr>
                <a:spLocks noChangeShapeType="1"/>
              </p:cNvSpPr>
              <p:nvPr/>
            </p:nvSpPr>
            <p:spPr bwMode="auto">
              <a:xfrm rot="-5400000">
                <a:off x="2905" y="-620"/>
                <a:ext cx="0" cy="552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5857" name="Line 194"/>
              <p:cNvSpPr>
                <a:spLocks noChangeShapeType="1"/>
              </p:cNvSpPr>
              <p:nvPr/>
            </p:nvSpPr>
            <p:spPr bwMode="auto">
              <a:xfrm rot="-5400000">
                <a:off x="2909" y="-906"/>
                <a:ext cx="0" cy="552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75842" name="Text Box 175"/>
            <p:cNvSpPr txBox="1">
              <a:spLocks noChangeArrowheads="1"/>
            </p:cNvSpPr>
            <p:nvPr/>
          </p:nvSpPr>
          <p:spPr bwMode="auto">
            <a:xfrm>
              <a:off x="493" y="1331"/>
              <a:ext cx="8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solidFill>
                    <a:srgbClr val="FF3300"/>
                  </a:solidFill>
                </a:rPr>
                <a:t>metals</a:t>
              </a:r>
            </a:p>
          </p:txBody>
        </p:sp>
        <p:sp>
          <p:nvSpPr>
            <p:cNvPr id="75843" name="Text Box 176"/>
            <p:cNvSpPr txBox="1">
              <a:spLocks noChangeArrowheads="1"/>
            </p:cNvSpPr>
            <p:nvPr/>
          </p:nvSpPr>
          <p:spPr bwMode="auto">
            <a:xfrm>
              <a:off x="148" y="1528"/>
              <a:ext cx="73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solidFill>
                    <a:srgbClr val="013366"/>
                  </a:solidFill>
                </a:rPr>
                <a:t>non-</a:t>
              </a:r>
              <a:br>
                <a:rPr lang="en-GB" b="1">
                  <a:solidFill>
                    <a:srgbClr val="013366"/>
                  </a:solidFill>
                </a:rPr>
              </a:br>
              <a:r>
                <a:rPr lang="en-GB" b="1">
                  <a:solidFill>
                    <a:srgbClr val="013366"/>
                  </a:solidFill>
                </a:rPr>
                <a:t>metals</a:t>
              </a:r>
            </a:p>
          </p:txBody>
        </p:sp>
      </p:grpSp>
      <p:graphicFrame>
        <p:nvGraphicFramePr>
          <p:cNvPr id="100647" name="Group 295"/>
          <p:cNvGraphicFramePr>
            <a:graphicFrameLocks noGrp="1"/>
          </p:cNvGraphicFramePr>
          <p:nvPr>
            <p:ph idx="1"/>
          </p:nvPr>
        </p:nvGraphicFramePr>
        <p:xfrm>
          <a:off x="228600" y="2111375"/>
          <a:ext cx="8753475" cy="3821113"/>
        </p:xfrm>
        <a:graphic>
          <a:graphicData uri="http://schemas.openxmlformats.org/drawingml/2006/table">
            <a:tbl>
              <a:tblPr/>
              <a:tblGrid>
                <a:gridCol w="1700213"/>
                <a:gridCol w="1174750"/>
                <a:gridCol w="1176337"/>
                <a:gridCol w="1174750"/>
                <a:gridCol w="1176338"/>
                <a:gridCol w="1174750"/>
                <a:gridCol w="1176337"/>
              </a:tblGrid>
              <a:tr h="1077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FF3300"/>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Li</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FF3300"/>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Ca</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FF3300"/>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Na</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FF3300"/>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Mg</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FF3300"/>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Al</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smtClean="0">
                        <a:ln>
                          <a:noFill/>
                        </a:ln>
                        <a:solidFill>
                          <a:srgbClr val="FF3300"/>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K</a:t>
                      </a:r>
                    </a:p>
                  </a:txBody>
                  <a:tcPr horzOverflow="overflow">
                    <a:lnL>
                      <a:noFill/>
                    </a:lnL>
                    <a:lnR cap="flat">
                      <a:noFill/>
                    </a:lnR>
                    <a:lnT cap="fla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F</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O</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Br</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cap="flat">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cap="flat">
                      <a:noFill/>
                    </a:lnR>
                    <a:lnT>
                      <a:noFill/>
                    </a:lnT>
                    <a:lnB>
                      <a:noFill/>
                    </a:lnB>
                    <a:lnTlToBr>
                      <a:noFill/>
                    </a:lnTlToBr>
                    <a:lnBlToTr>
                      <a:noFill/>
                    </a:lnBlToTr>
                    <a:noFill/>
                  </a:tcPr>
                </a:tc>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Cl</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25000" smtClean="0">
                        <a:ln>
                          <a:noFill/>
                        </a:ln>
                        <a:solidFill>
                          <a:srgbClr val="010066"/>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010066"/>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75829" name="Rectangle 9"/>
          <p:cNvSpPr>
            <a:spLocks noGrp="1" noChangeArrowheads="1"/>
          </p:cNvSpPr>
          <p:nvPr>
            <p:ph type="title"/>
          </p:nvPr>
        </p:nvSpPr>
        <p:spPr>
          <a:noFill/>
        </p:spPr>
        <p:txBody>
          <a:bodyPr/>
          <a:lstStyle/>
          <a:p>
            <a:r>
              <a:rPr lang="en-GB" smtClean="0"/>
              <a:t>      More ionic formulae</a:t>
            </a:r>
          </a:p>
        </p:txBody>
      </p:sp>
      <p:sp>
        <p:nvSpPr>
          <p:cNvPr id="75830" name="Rectangle 10"/>
          <p:cNvSpPr>
            <a:spLocks noChangeArrowheads="1"/>
          </p:cNvSpPr>
          <p:nvPr/>
        </p:nvSpPr>
        <p:spPr bwMode="auto">
          <a:xfrm>
            <a:off x="568325" y="701675"/>
            <a:ext cx="8396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Work out the formulae of </a:t>
            </a:r>
            <a:r>
              <a:rPr lang="en-GB" b="1"/>
              <a:t>all</a:t>
            </a:r>
            <a:r>
              <a:rPr lang="en-GB"/>
              <a:t> the possible ionic compounds from combinations of these metals and non-metals.</a:t>
            </a:r>
          </a:p>
        </p:txBody>
      </p:sp>
      <p:sp>
        <p:nvSpPr>
          <p:cNvPr id="100363" name="Oval 11"/>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75832" name="Text Box 160"/>
          <p:cNvSpPr txBox="1">
            <a:spLocks noChangeArrowheads="1"/>
          </p:cNvSpPr>
          <p:nvPr/>
        </p:nvSpPr>
        <p:spPr bwMode="auto">
          <a:xfrm>
            <a:off x="1839913" y="5476875"/>
            <a:ext cx="6030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endParaRPr lang="en-GB"/>
          </a:p>
        </p:txBody>
      </p:sp>
      <p:sp>
        <p:nvSpPr>
          <p:cNvPr id="100513" name="Text Box 161"/>
          <p:cNvSpPr txBox="1">
            <a:spLocks noChangeArrowheads="1"/>
          </p:cNvSpPr>
          <p:nvPr/>
        </p:nvSpPr>
        <p:spPr bwMode="auto">
          <a:xfrm>
            <a:off x="2103438" y="3182938"/>
            <a:ext cx="688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5225" algn="l"/>
                <a:tab pos="2333625" algn="l"/>
                <a:tab pos="3495675" algn="l"/>
                <a:tab pos="4662488" algn="l"/>
                <a:tab pos="5924550" algn="l"/>
              </a:tabLst>
              <a:defRPr sz="2400">
                <a:solidFill>
                  <a:srgbClr val="010066"/>
                </a:solidFill>
                <a:latin typeface="Arial" pitchFamily="34" charset="0"/>
              </a:defRPr>
            </a:lvl1pPr>
            <a:lvl2pPr marL="742950" indent="-285750">
              <a:tabLst>
                <a:tab pos="1165225" algn="l"/>
                <a:tab pos="2333625" algn="l"/>
                <a:tab pos="3495675" algn="l"/>
                <a:tab pos="4662488" algn="l"/>
                <a:tab pos="5924550" algn="l"/>
              </a:tabLst>
              <a:defRPr sz="2400">
                <a:solidFill>
                  <a:srgbClr val="010066"/>
                </a:solidFill>
                <a:latin typeface="Arial" pitchFamily="34" charset="0"/>
              </a:defRPr>
            </a:lvl2pPr>
            <a:lvl3pPr marL="1143000" indent="-228600">
              <a:tabLst>
                <a:tab pos="1165225" algn="l"/>
                <a:tab pos="2333625" algn="l"/>
                <a:tab pos="3495675" algn="l"/>
                <a:tab pos="4662488" algn="l"/>
                <a:tab pos="5924550" algn="l"/>
              </a:tabLst>
              <a:defRPr sz="2400">
                <a:solidFill>
                  <a:srgbClr val="010066"/>
                </a:solidFill>
                <a:latin typeface="Arial" pitchFamily="34" charset="0"/>
              </a:defRPr>
            </a:lvl3pPr>
            <a:lvl4pPr marL="1600200" indent="-228600">
              <a:tabLst>
                <a:tab pos="1165225" algn="l"/>
                <a:tab pos="2333625" algn="l"/>
                <a:tab pos="3495675" algn="l"/>
                <a:tab pos="4662488" algn="l"/>
                <a:tab pos="5924550" algn="l"/>
              </a:tabLst>
              <a:defRPr sz="2400">
                <a:solidFill>
                  <a:srgbClr val="010066"/>
                </a:solidFill>
                <a:latin typeface="Arial" pitchFamily="34" charset="0"/>
              </a:defRPr>
            </a:lvl4pPr>
            <a:lvl5pPr marL="2057400" indent="-228600">
              <a:tabLst>
                <a:tab pos="1165225" algn="l"/>
                <a:tab pos="2333625" algn="l"/>
                <a:tab pos="3495675" algn="l"/>
                <a:tab pos="4662488" algn="l"/>
                <a:tab pos="59245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165225" algn="l"/>
                <a:tab pos="2333625" algn="l"/>
                <a:tab pos="3495675" algn="l"/>
                <a:tab pos="4662488" algn="l"/>
                <a:tab pos="59245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165225" algn="l"/>
                <a:tab pos="2333625" algn="l"/>
                <a:tab pos="3495675" algn="l"/>
                <a:tab pos="4662488" algn="l"/>
                <a:tab pos="59245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165225" algn="l"/>
                <a:tab pos="2333625" algn="l"/>
                <a:tab pos="3495675" algn="l"/>
                <a:tab pos="4662488" algn="l"/>
                <a:tab pos="59245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165225" algn="l"/>
                <a:tab pos="2333625" algn="l"/>
                <a:tab pos="3495675" algn="l"/>
                <a:tab pos="4662488" algn="l"/>
                <a:tab pos="5924550" algn="l"/>
              </a:tabLst>
              <a:defRPr sz="2400">
                <a:solidFill>
                  <a:srgbClr val="010066"/>
                </a:solidFill>
                <a:latin typeface="Arial" pitchFamily="34" charset="0"/>
              </a:defRPr>
            </a:lvl9pPr>
          </a:lstStyle>
          <a:p>
            <a:r>
              <a:rPr lang="en-GB"/>
              <a:t>LiF	CaF</a:t>
            </a:r>
            <a:r>
              <a:rPr lang="en-GB" baseline="-25000"/>
              <a:t>2</a:t>
            </a:r>
            <a:r>
              <a:rPr lang="en-GB"/>
              <a:t>	NaF	MgF</a:t>
            </a:r>
            <a:r>
              <a:rPr lang="en-GB" baseline="-25000"/>
              <a:t>2</a:t>
            </a:r>
            <a:r>
              <a:rPr lang="en-GB"/>
              <a:t>	AlF</a:t>
            </a:r>
            <a:r>
              <a:rPr lang="en-GB" baseline="-25000"/>
              <a:t>3</a:t>
            </a:r>
            <a:r>
              <a:rPr lang="en-GB"/>
              <a:t>	KF</a:t>
            </a:r>
          </a:p>
        </p:txBody>
      </p:sp>
      <p:sp>
        <p:nvSpPr>
          <p:cNvPr id="100514" name="Text Box 162"/>
          <p:cNvSpPr txBox="1">
            <a:spLocks noChangeArrowheads="1"/>
          </p:cNvSpPr>
          <p:nvPr/>
        </p:nvSpPr>
        <p:spPr bwMode="auto">
          <a:xfrm>
            <a:off x="2106613" y="3632200"/>
            <a:ext cx="683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3590925" algn="l"/>
                <a:tab pos="4667250" algn="l"/>
                <a:tab pos="5924550" algn="l"/>
              </a:tabLst>
              <a:defRPr sz="2400">
                <a:solidFill>
                  <a:srgbClr val="010066"/>
                </a:solidFill>
                <a:latin typeface="Arial" pitchFamily="34" charset="0"/>
              </a:defRPr>
            </a:lvl1pPr>
            <a:lvl2pPr marL="742950" indent="-285750">
              <a:tabLst>
                <a:tab pos="1162050" algn="l"/>
                <a:tab pos="2333625" algn="l"/>
                <a:tab pos="3495675" algn="l"/>
                <a:tab pos="3590925" algn="l"/>
                <a:tab pos="4667250" algn="l"/>
                <a:tab pos="5924550" algn="l"/>
              </a:tabLst>
              <a:defRPr sz="2400">
                <a:solidFill>
                  <a:srgbClr val="010066"/>
                </a:solidFill>
                <a:latin typeface="Arial" pitchFamily="34" charset="0"/>
              </a:defRPr>
            </a:lvl2pPr>
            <a:lvl3pPr marL="1143000" indent="-228600">
              <a:tabLst>
                <a:tab pos="1162050" algn="l"/>
                <a:tab pos="2333625" algn="l"/>
                <a:tab pos="3495675" algn="l"/>
                <a:tab pos="3590925" algn="l"/>
                <a:tab pos="4667250" algn="l"/>
                <a:tab pos="5924550" algn="l"/>
              </a:tabLst>
              <a:defRPr sz="2400">
                <a:solidFill>
                  <a:srgbClr val="010066"/>
                </a:solidFill>
                <a:latin typeface="Arial" pitchFamily="34" charset="0"/>
              </a:defRPr>
            </a:lvl3pPr>
            <a:lvl4pPr marL="1600200" indent="-228600">
              <a:tabLst>
                <a:tab pos="1162050" algn="l"/>
                <a:tab pos="2333625" algn="l"/>
                <a:tab pos="3495675" algn="l"/>
                <a:tab pos="3590925" algn="l"/>
                <a:tab pos="4667250" algn="l"/>
                <a:tab pos="5924550" algn="l"/>
              </a:tabLst>
              <a:defRPr sz="2400">
                <a:solidFill>
                  <a:srgbClr val="010066"/>
                </a:solidFill>
                <a:latin typeface="Arial" pitchFamily="34" charset="0"/>
              </a:defRPr>
            </a:lvl4pPr>
            <a:lvl5pPr marL="2057400" indent="-228600">
              <a:tabLst>
                <a:tab pos="1162050" algn="l"/>
                <a:tab pos="2333625" algn="l"/>
                <a:tab pos="3495675" algn="l"/>
                <a:tab pos="3590925" algn="l"/>
                <a:tab pos="4667250" algn="l"/>
                <a:tab pos="59245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162050" algn="l"/>
                <a:tab pos="2333625" algn="l"/>
                <a:tab pos="3495675" algn="l"/>
                <a:tab pos="3590925" algn="l"/>
                <a:tab pos="4667250" algn="l"/>
                <a:tab pos="59245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162050" algn="l"/>
                <a:tab pos="2333625" algn="l"/>
                <a:tab pos="3495675" algn="l"/>
                <a:tab pos="3590925" algn="l"/>
                <a:tab pos="4667250" algn="l"/>
                <a:tab pos="59245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162050" algn="l"/>
                <a:tab pos="2333625" algn="l"/>
                <a:tab pos="3495675" algn="l"/>
                <a:tab pos="3590925" algn="l"/>
                <a:tab pos="4667250" algn="l"/>
                <a:tab pos="59245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162050" algn="l"/>
                <a:tab pos="2333625" algn="l"/>
                <a:tab pos="3495675" algn="l"/>
                <a:tab pos="3590925" algn="l"/>
                <a:tab pos="4667250" algn="l"/>
                <a:tab pos="5924550" algn="l"/>
              </a:tabLst>
              <a:defRPr sz="2400">
                <a:solidFill>
                  <a:srgbClr val="010066"/>
                </a:solidFill>
                <a:latin typeface="Arial" pitchFamily="34" charset="0"/>
              </a:defRPr>
            </a:lvl9pPr>
          </a:lstStyle>
          <a:p>
            <a:r>
              <a:rPr lang="en-GB"/>
              <a:t>Li</a:t>
            </a:r>
            <a:r>
              <a:rPr lang="en-GB" baseline="-25000"/>
              <a:t>2</a:t>
            </a:r>
            <a:r>
              <a:rPr lang="en-GB"/>
              <a:t>O	CaO	Na</a:t>
            </a:r>
            <a:r>
              <a:rPr lang="en-GB" baseline="-25000"/>
              <a:t>2</a:t>
            </a:r>
            <a:r>
              <a:rPr lang="en-GB"/>
              <a:t>O	MgO	Al</a:t>
            </a:r>
            <a:r>
              <a:rPr lang="en-GB" baseline="-25000"/>
              <a:t>2</a:t>
            </a:r>
            <a:r>
              <a:rPr lang="en-GB"/>
              <a:t>O</a:t>
            </a:r>
            <a:r>
              <a:rPr lang="en-GB" baseline="-25000"/>
              <a:t>3</a:t>
            </a:r>
            <a:r>
              <a:rPr lang="en-GB"/>
              <a:t>	K</a:t>
            </a:r>
            <a:r>
              <a:rPr lang="en-GB" baseline="-25000"/>
              <a:t>2</a:t>
            </a:r>
            <a:r>
              <a:rPr lang="en-GB"/>
              <a:t>O</a:t>
            </a:r>
          </a:p>
        </p:txBody>
      </p:sp>
      <p:sp>
        <p:nvSpPr>
          <p:cNvPr id="100515" name="Text Box 163"/>
          <p:cNvSpPr txBox="1">
            <a:spLocks noChangeArrowheads="1"/>
          </p:cNvSpPr>
          <p:nvPr/>
        </p:nvSpPr>
        <p:spPr bwMode="auto">
          <a:xfrm>
            <a:off x="2106613" y="4089400"/>
            <a:ext cx="684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009650">
              <a:tabLst>
                <a:tab pos="1162050" algn="l"/>
                <a:tab pos="2333625" algn="l"/>
                <a:tab pos="3495675" algn="l"/>
                <a:tab pos="4667250" algn="l"/>
                <a:tab pos="5924550" algn="l"/>
              </a:tabLst>
              <a:defRPr sz="2400">
                <a:solidFill>
                  <a:srgbClr val="010066"/>
                </a:solidFill>
                <a:latin typeface="Arial" pitchFamily="34" charset="0"/>
              </a:defRPr>
            </a:lvl1pPr>
            <a:lvl2pPr marL="742950" indent="-285750" defTabSz="1009650">
              <a:tabLst>
                <a:tab pos="1162050" algn="l"/>
                <a:tab pos="2333625" algn="l"/>
                <a:tab pos="3495675" algn="l"/>
                <a:tab pos="4667250" algn="l"/>
                <a:tab pos="5924550" algn="l"/>
              </a:tabLst>
              <a:defRPr sz="2400">
                <a:solidFill>
                  <a:srgbClr val="010066"/>
                </a:solidFill>
                <a:latin typeface="Arial" pitchFamily="34" charset="0"/>
              </a:defRPr>
            </a:lvl2pPr>
            <a:lvl3pPr marL="1143000" indent="-228600" defTabSz="1009650">
              <a:tabLst>
                <a:tab pos="1162050" algn="l"/>
                <a:tab pos="2333625" algn="l"/>
                <a:tab pos="3495675" algn="l"/>
                <a:tab pos="4667250" algn="l"/>
                <a:tab pos="5924550" algn="l"/>
              </a:tabLst>
              <a:defRPr sz="2400">
                <a:solidFill>
                  <a:srgbClr val="010066"/>
                </a:solidFill>
                <a:latin typeface="Arial" pitchFamily="34" charset="0"/>
              </a:defRPr>
            </a:lvl3pPr>
            <a:lvl4pPr marL="1600200" indent="-228600" defTabSz="1009650">
              <a:tabLst>
                <a:tab pos="1162050" algn="l"/>
                <a:tab pos="2333625" algn="l"/>
                <a:tab pos="3495675" algn="l"/>
                <a:tab pos="4667250" algn="l"/>
                <a:tab pos="5924550" algn="l"/>
              </a:tabLst>
              <a:defRPr sz="2400">
                <a:solidFill>
                  <a:srgbClr val="010066"/>
                </a:solidFill>
                <a:latin typeface="Arial" pitchFamily="34" charset="0"/>
              </a:defRPr>
            </a:lvl4pPr>
            <a:lvl5pPr marL="2057400" indent="-228600" defTabSz="1009650">
              <a:tabLst>
                <a:tab pos="1162050" algn="l"/>
                <a:tab pos="2333625" algn="l"/>
                <a:tab pos="3495675" algn="l"/>
                <a:tab pos="4667250" algn="l"/>
                <a:tab pos="5924550" algn="l"/>
              </a:tabLst>
              <a:defRPr sz="2400">
                <a:solidFill>
                  <a:srgbClr val="010066"/>
                </a:solidFill>
                <a:latin typeface="Arial" pitchFamily="34" charset="0"/>
              </a:defRPr>
            </a:lvl5pPr>
            <a:lvl6pPr marL="2514600" indent="-228600" defTabSz="1009650" eaLnBrk="0" fontAlgn="base" hangingPunct="0">
              <a:spcBef>
                <a:spcPct val="50000"/>
              </a:spcBef>
              <a:spcAft>
                <a:spcPct val="0"/>
              </a:spcAft>
              <a:tabLst>
                <a:tab pos="1162050" algn="l"/>
                <a:tab pos="2333625" algn="l"/>
                <a:tab pos="3495675" algn="l"/>
                <a:tab pos="4667250" algn="l"/>
                <a:tab pos="5924550" algn="l"/>
              </a:tabLst>
              <a:defRPr sz="2400">
                <a:solidFill>
                  <a:srgbClr val="010066"/>
                </a:solidFill>
                <a:latin typeface="Arial" pitchFamily="34" charset="0"/>
              </a:defRPr>
            </a:lvl6pPr>
            <a:lvl7pPr marL="2971800" indent="-228600" defTabSz="1009650" eaLnBrk="0" fontAlgn="base" hangingPunct="0">
              <a:spcBef>
                <a:spcPct val="50000"/>
              </a:spcBef>
              <a:spcAft>
                <a:spcPct val="0"/>
              </a:spcAft>
              <a:tabLst>
                <a:tab pos="1162050" algn="l"/>
                <a:tab pos="2333625" algn="l"/>
                <a:tab pos="3495675" algn="l"/>
                <a:tab pos="4667250" algn="l"/>
                <a:tab pos="5924550" algn="l"/>
              </a:tabLst>
              <a:defRPr sz="2400">
                <a:solidFill>
                  <a:srgbClr val="010066"/>
                </a:solidFill>
                <a:latin typeface="Arial" pitchFamily="34" charset="0"/>
              </a:defRPr>
            </a:lvl7pPr>
            <a:lvl8pPr marL="3429000" indent="-228600" defTabSz="1009650" eaLnBrk="0" fontAlgn="base" hangingPunct="0">
              <a:spcBef>
                <a:spcPct val="50000"/>
              </a:spcBef>
              <a:spcAft>
                <a:spcPct val="0"/>
              </a:spcAft>
              <a:tabLst>
                <a:tab pos="1162050" algn="l"/>
                <a:tab pos="2333625" algn="l"/>
                <a:tab pos="3495675" algn="l"/>
                <a:tab pos="4667250" algn="l"/>
                <a:tab pos="5924550" algn="l"/>
              </a:tabLst>
              <a:defRPr sz="2400">
                <a:solidFill>
                  <a:srgbClr val="010066"/>
                </a:solidFill>
                <a:latin typeface="Arial" pitchFamily="34" charset="0"/>
              </a:defRPr>
            </a:lvl8pPr>
            <a:lvl9pPr marL="3886200" indent="-228600" defTabSz="1009650" eaLnBrk="0" fontAlgn="base" hangingPunct="0">
              <a:spcBef>
                <a:spcPct val="50000"/>
              </a:spcBef>
              <a:spcAft>
                <a:spcPct val="0"/>
              </a:spcAft>
              <a:tabLst>
                <a:tab pos="1162050" algn="l"/>
                <a:tab pos="2333625" algn="l"/>
                <a:tab pos="3495675" algn="l"/>
                <a:tab pos="4667250" algn="l"/>
                <a:tab pos="5924550" algn="l"/>
              </a:tabLst>
              <a:defRPr sz="2400">
                <a:solidFill>
                  <a:srgbClr val="010066"/>
                </a:solidFill>
                <a:latin typeface="Arial" pitchFamily="34" charset="0"/>
              </a:defRPr>
            </a:lvl9pPr>
          </a:lstStyle>
          <a:p>
            <a:r>
              <a:rPr lang="en-GB"/>
              <a:t>Li</a:t>
            </a:r>
            <a:r>
              <a:rPr lang="en-GB" baseline="-25000"/>
              <a:t>3</a:t>
            </a:r>
            <a:r>
              <a:rPr lang="en-GB"/>
              <a:t>N	Ca</a:t>
            </a:r>
            <a:r>
              <a:rPr lang="en-GB" baseline="-25000"/>
              <a:t>3</a:t>
            </a:r>
            <a:r>
              <a:rPr lang="en-GB"/>
              <a:t>N</a:t>
            </a:r>
            <a:r>
              <a:rPr lang="en-GB" baseline="-25000"/>
              <a:t>2</a:t>
            </a:r>
            <a:r>
              <a:rPr lang="en-GB"/>
              <a:t>	Na</a:t>
            </a:r>
            <a:r>
              <a:rPr lang="en-GB" baseline="-25000"/>
              <a:t>3</a:t>
            </a:r>
            <a:r>
              <a:rPr lang="en-GB"/>
              <a:t>N	Mg</a:t>
            </a:r>
            <a:r>
              <a:rPr lang="en-GB" baseline="-25000"/>
              <a:t>3</a:t>
            </a:r>
            <a:r>
              <a:rPr lang="en-GB"/>
              <a:t>N</a:t>
            </a:r>
            <a:r>
              <a:rPr lang="en-GB" baseline="-25000"/>
              <a:t>2</a:t>
            </a:r>
            <a:r>
              <a:rPr lang="en-GB"/>
              <a:t>	AlN	K</a:t>
            </a:r>
            <a:r>
              <a:rPr lang="en-GB" baseline="-25000"/>
              <a:t>3</a:t>
            </a:r>
            <a:r>
              <a:rPr lang="en-GB"/>
              <a:t>N</a:t>
            </a:r>
          </a:p>
        </p:txBody>
      </p:sp>
      <p:sp>
        <p:nvSpPr>
          <p:cNvPr id="100516" name="Text Box 164"/>
          <p:cNvSpPr txBox="1">
            <a:spLocks noChangeArrowheads="1"/>
          </p:cNvSpPr>
          <p:nvPr/>
        </p:nvSpPr>
        <p:spPr bwMode="auto">
          <a:xfrm>
            <a:off x="2106613" y="4537075"/>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2488" algn="l"/>
                <a:tab pos="5924550" algn="l"/>
              </a:tabLst>
              <a:defRPr sz="2400">
                <a:solidFill>
                  <a:srgbClr val="010066"/>
                </a:solidFill>
                <a:latin typeface="Arial" pitchFamily="34" charset="0"/>
              </a:defRPr>
            </a:lvl1pPr>
            <a:lvl2pPr marL="742950" indent="-285750">
              <a:tabLst>
                <a:tab pos="1162050" algn="l"/>
                <a:tab pos="2333625" algn="l"/>
                <a:tab pos="3495675" algn="l"/>
                <a:tab pos="4662488" algn="l"/>
                <a:tab pos="5924550" algn="l"/>
              </a:tabLst>
              <a:defRPr sz="2400">
                <a:solidFill>
                  <a:srgbClr val="010066"/>
                </a:solidFill>
                <a:latin typeface="Arial" pitchFamily="34" charset="0"/>
              </a:defRPr>
            </a:lvl2pPr>
            <a:lvl3pPr marL="1143000" indent="-228600">
              <a:tabLst>
                <a:tab pos="1162050" algn="l"/>
                <a:tab pos="2333625" algn="l"/>
                <a:tab pos="3495675" algn="l"/>
                <a:tab pos="4662488" algn="l"/>
                <a:tab pos="5924550" algn="l"/>
              </a:tabLst>
              <a:defRPr sz="2400">
                <a:solidFill>
                  <a:srgbClr val="010066"/>
                </a:solidFill>
                <a:latin typeface="Arial" pitchFamily="34" charset="0"/>
              </a:defRPr>
            </a:lvl3pPr>
            <a:lvl4pPr marL="1600200" indent="-228600">
              <a:tabLst>
                <a:tab pos="1162050" algn="l"/>
                <a:tab pos="2333625" algn="l"/>
                <a:tab pos="3495675" algn="l"/>
                <a:tab pos="4662488" algn="l"/>
                <a:tab pos="5924550" algn="l"/>
              </a:tabLst>
              <a:defRPr sz="2400">
                <a:solidFill>
                  <a:srgbClr val="010066"/>
                </a:solidFill>
                <a:latin typeface="Arial" pitchFamily="34" charset="0"/>
              </a:defRPr>
            </a:lvl4pPr>
            <a:lvl5pPr marL="2057400" indent="-228600">
              <a:tabLst>
                <a:tab pos="1162050" algn="l"/>
                <a:tab pos="2333625" algn="l"/>
                <a:tab pos="3495675" algn="l"/>
                <a:tab pos="4662488" algn="l"/>
                <a:tab pos="59245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162050" algn="l"/>
                <a:tab pos="2333625" algn="l"/>
                <a:tab pos="3495675" algn="l"/>
                <a:tab pos="4662488" algn="l"/>
                <a:tab pos="59245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162050" algn="l"/>
                <a:tab pos="2333625" algn="l"/>
                <a:tab pos="3495675" algn="l"/>
                <a:tab pos="4662488" algn="l"/>
                <a:tab pos="59245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162050" algn="l"/>
                <a:tab pos="2333625" algn="l"/>
                <a:tab pos="3495675" algn="l"/>
                <a:tab pos="4662488" algn="l"/>
                <a:tab pos="59245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162050" algn="l"/>
                <a:tab pos="2333625" algn="l"/>
                <a:tab pos="3495675" algn="l"/>
                <a:tab pos="4662488" algn="l"/>
                <a:tab pos="5924550" algn="l"/>
              </a:tabLst>
              <a:defRPr sz="2400">
                <a:solidFill>
                  <a:srgbClr val="010066"/>
                </a:solidFill>
                <a:latin typeface="Arial" pitchFamily="34" charset="0"/>
              </a:defRPr>
            </a:lvl9pPr>
          </a:lstStyle>
          <a:p>
            <a:r>
              <a:rPr lang="en-GB"/>
              <a:t>LiBr	CaBr</a:t>
            </a:r>
            <a:r>
              <a:rPr lang="en-GB" baseline="-25000"/>
              <a:t>2</a:t>
            </a:r>
            <a:r>
              <a:rPr lang="en-GB"/>
              <a:t>	NaBr	MgBr</a:t>
            </a:r>
            <a:r>
              <a:rPr lang="en-GB" baseline="-25000"/>
              <a:t>2</a:t>
            </a:r>
            <a:r>
              <a:rPr lang="en-GB"/>
              <a:t>	AlBr</a:t>
            </a:r>
            <a:r>
              <a:rPr lang="en-GB" baseline="-25000"/>
              <a:t>3</a:t>
            </a:r>
            <a:r>
              <a:rPr lang="en-GB"/>
              <a:t>	KBr</a:t>
            </a:r>
          </a:p>
        </p:txBody>
      </p:sp>
      <p:sp>
        <p:nvSpPr>
          <p:cNvPr id="100517" name="Text Box 165"/>
          <p:cNvSpPr txBox="1">
            <a:spLocks noChangeArrowheads="1"/>
          </p:cNvSpPr>
          <p:nvPr/>
        </p:nvSpPr>
        <p:spPr bwMode="auto">
          <a:xfrm>
            <a:off x="2106613" y="4994275"/>
            <a:ext cx="690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1171575">
              <a:tabLst>
                <a:tab pos="1166813" algn="l"/>
                <a:tab pos="2333625" algn="l"/>
                <a:tab pos="3495675" algn="l"/>
                <a:tab pos="4662488" algn="l"/>
                <a:tab pos="5919788" algn="l"/>
              </a:tabLst>
              <a:defRPr sz="2400">
                <a:solidFill>
                  <a:srgbClr val="010066"/>
                </a:solidFill>
                <a:latin typeface="Arial" pitchFamily="34" charset="0"/>
              </a:defRPr>
            </a:lvl1pPr>
            <a:lvl2pPr marL="742950" indent="-285750" defTabSz="1171575">
              <a:tabLst>
                <a:tab pos="1166813" algn="l"/>
                <a:tab pos="2333625" algn="l"/>
                <a:tab pos="3495675" algn="l"/>
                <a:tab pos="4662488" algn="l"/>
                <a:tab pos="5919788" algn="l"/>
              </a:tabLst>
              <a:defRPr sz="2400">
                <a:solidFill>
                  <a:srgbClr val="010066"/>
                </a:solidFill>
                <a:latin typeface="Arial" pitchFamily="34" charset="0"/>
              </a:defRPr>
            </a:lvl2pPr>
            <a:lvl3pPr marL="1143000" indent="-228600" defTabSz="1171575">
              <a:tabLst>
                <a:tab pos="1166813" algn="l"/>
                <a:tab pos="2333625" algn="l"/>
                <a:tab pos="3495675" algn="l"/>
                <a:tab pos="4662488" algn="l"/>
                <a:tab pos="5919788" algn="l"/>
              </a:tabLst>
              <a:defRPr sz="2400">
                <a:solidFill>
                  <a:srgbClr val="010066"/>
                </a:solidFill>
                <a:latin typeface="Arial" pitchFamily="34" charset="0"/>
              </a:defRPr>
            </a:lvl3pPr>
            <a:lvl4pPr marL="1600200" indent="-228600" defTabSz="1171575">
              <a:tabLst>
                <a:tab pos="1166813" algn="l"/>
                <a:tab pos="2333625" algn="l"/>
                <a:tab pos="3495675" algn="l"/>
                <a:tab pos="4662488" algn="l"/>
                <a:tab pos="5919788" algn="l"/>
              </a:tabLst>
              <a:defRPr sz="2400">
                <a:solidFill>
                  <a:srgbClr val="010066"/>
                </a:solidFill>
                <a:latin typeface="Arial" pitchFamily="34" charset="0"/>
              </a:defRPr>
            </a:lvl4pPr>
            <a:lvl5pPr marL="2057400" indent="-228600" defTabSz="1171575">
              <a:tabLst>
                <a:tab pos="1166813" algn="l"/>
                <a:tab pos="2333625" algn="l"/>
                <a:tab pos="3495675" algn="l"/>
                <a:tab pos="4662488" algn="l"/>
                <a:tab pos="5919788" algn="l"/>
              </a:tabLst>
              <a:defRPr sz="2400">
                <a:solidFill>
                  <a:srgbClr val="010066"/>
                </a:solidFill>
                <a:latin typeface="Arial" pitchFamily="34" charset="0"/>
              </a:defRPr>
            </a:lvl5pPr>
            <a:lvl6pPr marL="2514600" indent="-228600" defTabSz="1171575" eaLnBrk="0" fontAlgn="base" hangingPunct="0">
              <a:spcBef>
                <a:spcPct val="50000"/>
              </a:spcBef>
              <a:spcAft>
                <a:spcPct val="0"/>
              </a:spcAft>
              <a:tabLst>
                <a:tab pos="1166813" algn="l"/>
                <a:tab pos="2333625" algn="l"/>
                <a:tab pos="3495675" algn="l"/>
                <a:tab pos="4662488" algn="l"/>
                <a:tab pos="5919788" algn="l"/>
              </a:tabLst>
              <a:defRPr sz="2400">
                <a:solidFill>
                  <a:srgbClr val="010066"/>
                </a:solidFill>
                <a:latin typeface="Arial" pitchFamily="34" charset="0"/>
              </a:defRPr>
            </a:lvl6pPr>
            <a:lvl7pPr marL="2971800" indent="-228600" defTabSz="1171575" eaLnBrk="0" fontAlgn="base" hangingPunct="0">
              <a:spcBef>
                <a:spcPct val="50000"/>
              </a:spcBef>
              <a:spcAft>
                <a:spcPct val="0"/>
              </a:spcAft>
              <a:tabLst>
                <a:tab pos="1166813" algn="l"/>
                <a:tab pos="2333625" algn="l"/>
                <a:tab pos="3495675" algn="l"/>
                <a:tab pos="4662488" algn="l"/>
                <a:tab pos="5919788" algn="l"/>
              </a:tabLst>
              <a:defRPr sz="2400">
                <a:solidFill>
                  <a:srgbClr val="010066"/>
                </a:solidFill>
                <a:latin typeface="Arial" pitchFamily="34" charset="0"/>
              </a:defRPr>
            </a:lvl7pPr>
            <a:lvl8pPr marL="3429000" indent="-228600" defTabSz="1171575" eaLnBrk="0" fontAlgn="base" hangingPunct="0">
              <a:spcBef>
                <a:spcPct val="50000"/>
              </a:spcBef>
              <a:spcAft>
                <a:spcPct val="0"/>
              </a:spcAft>
              <a:tabLst>
                <a:tab pos="1166813" algn="l"/>
                <a:tab pos="2333625" algn="l"/>
                <a:tab pos="3495675" algn="l"/>
                <a:tab pos="4662488" algn="l"/>
                <a:tab pos="5919788" algn="l"/>
              </a:tabLst>
              <a:defRPr sz="2400">
                <a:solidFill>
                  <a:srgbClr val="010066"/>
                </a:solidFill>
                <a:latin typeface="Arial" pitchFamily="34" charset="0"/>
              </a:defRPr>
            </a:lvl8pPr>
            <a:lvl9pPr marL="3886200" indent="-228600" defTabSz="1171575" eaLnBrk="0" fontAlgn="base" hangingPunct="0">
              <a:spcBef>
                <a:spcPct val="50000"/>
              </a:spcBef>
              <a:spcAft>
                <a:spcPct val="0"/>
              </a:spcAft>
              <a:tabLst>
                <a:tab pos="1166813" algn="l"/>
                <a:tab pos="2333625" algn="l"/>
                <a:tab pos="3495675" algn="l"/>
                <a:tab pos="4662488" algn="l"/>
                <a:tab pos="5919788" algn="l"/>
              </a:tabLst>
              <a:defRPr sz="2400">
                <a:solidFill>
                  <a:srgbClr val="010066"/>
                </a:solidFill>
                <a:latin typeface="Arial" pitchFamily="34" charset="0"/>
              </a:defRPr>
            </a:lvl9pPr>
          </a:lstStyle>
          <a:p>
            <a:r>
              <a:rPr lang="en-GB"/>
              <a:t>Li</a:t>
            </a:r>
            <a:r>
              <a:rPr lang="en-GB" baseline="-25000"/>
              <a:t>2</a:t>
            </a:r>
            <a:r>
              <a:rPr lang="en-GB"/>
              <a:t>S	CaS	Na</a:t>
            </a:r>
            <a:r>
              <a:rPr lang="en-GB" baseline="-25000"/>
              <a:t>2</a:t>
            </a:r>
            <a:r>
              <a:rPr lang="en-GB"/>
              <a:t>S	MgS	Al</a:t>
            </a:r>
            <a:r>
              <a:rPr lang="en-GB" baseline="-25000"/>
              <a:t>2</a:t>
            </a:r>
            <a:r>
              <a:rPr lang="en-GB"/>
              <a:t>S</a:t>
            </a:r>
            <a:r>
              <a:rPr lang="en-GB" baseline="-25000"/>
              <a:t>3</a:t>
            </a:r>
            <a:r>
              <a:rPr lang="en-GB"/>
              <a:t>	K</a:t>
            </a:r>
            <a:r>
              <a:rPr lang="en-GB" baseline="-25000"/>
              <a:t>2</a:t>
            </a:r>
            <a:r>
              <a:rPr lang="en-GB"/>
              <a:t>S</a:t>
            </a:r>
          </a:p>
        </p:txBody>
      </p:sp>
      <p:sp>
        <p:nvSpPr>
          <p:cNvPr id="100518" name="Text Box 166"/>
          <p:cNvSpPr txBox="1">
            <a:spLocks noChangeArrowheads="1"/>
          </p:cNvSpPr>
          <p:nvPr/>
        </p:nvSpPr>
        <p:spPr bwMode="auto">
          <a:xfrm>
            <a:off x="2106613" y="5453063"/>
            <a:ext cx="6877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162050" algn="l"/>
                <a:tab pos="2333625" algn="l"/>
                <a:tab pos="3495675" algn="l"/>
                <a:tab pos="4667250" algn="l"/>
                <a:tab pos="5924550" algn="l"/>
              </a:tabLst>
              <a:defRPr sz="2400">
                <a:solidFill>
                  <a:srgbClr val="010066"/>
                </a:solidFill>
                <a:latin typeface="Arial" pitchFamily="34" charset="0"/>
              </a:defRPr>
            </a:lvl1pPr>
            <a:lvl2pPr marL="742950" indent="-285750">
              <a:tabLst>
                <a:tab pos="1162050" algn="l"/>
                <a:tab pos="2333625" algn="l"/>
                <a:tab pos="3495675" algn="l"/>
                <a:tab pos="4667250" algn="l"/>
                <a:tab pos="5924550" algn="l"/>
              </a:tabLst>
              <a:defRPr sz="2400">
                <a:solidFill>
                  <a:srgbClr val="010066"/>
                </a:solidFill>
                <a:latin typeface="Arial" pitchFamily="34" charset="0"/>
              </a:defRPr>
            </a:lvl2pPr>
            <a:lvl3pPr marL="1143000" indent="-228600">
              <a:tabLst>
                <a:tab pos="1162050" algn="l"/>
                <a:tab pos="2333625" algn="l"/>
                <a:tab pos="3495675" algn="l"/>
                <a:tab pos="4667250" algn="l"/>
                <a:tab pos="5924550" algn="l"/>
              </a:tabLst>
              <a:defRPr sz="2400">
                <a:solidFill>
                  <a:srgbClr val="010066"/>
                </a:solidFill>
                <a:latin typeface="Arial" pitchFamily="34" charset="0"/>
              </a:defRPr>
            </a:lvl3pPr>
            <a:lvl4pPr marL="1600200" indent="-228600">
              <a:tabLst>
                <a:tab pos="1162050" algn="l"/>
                <a:tab pos="2333625" algn="l"/>
                <a:tab pos="3495675" algn="l"/>
                <a:tab pos="4667250" algn="l"/>
                <a:tab pos="5924550" algn="l"/>
              </a:tabLst>
              <a:defRPr sz="2400">
                <a:solidFill>
                  <a:srgbClr val="010066"/>
                </a:solidFill>
                <a:latin typeface="Arial" pitchFamily="34" charset="0"/>
              </a:defRPr>
            </a:lvl4pPr>
            <a:lvl5pPr marL="2057400" indent="-228600">
              <a:tabLst>
                <a:tab pos="1162050" algn="l"/>
                <a:tab pos="2333625" algn="l"/>
                <a:tab pos="3495675" algn="l"/>
                <a:tab pos="4667250" algn="l"/>
                <a:tab pos="59245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162050" algn="l"/>
                <a:tab pos="2333625" algn="l"/>
                <a:tab pos="3495675" algn="l"/>
                <a:tab pos="4667250" algn="l"/>
                <a:tab pos="59245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162050" algn="l"/>
                <a:tab pos="2333625" algn="l"/>
                <a:tab pos="3495675" algn="l"/>
                <a:tab pos="4667250" algn="l"/>
                <a:tab pos="59245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162050" algn="l"/>
                <a:tab pos="2333625" algn="l"/>
                <a:tab pos="3495675" algn="l"/>
                <a:tab pos="4667250" algn="l"/>
                <a:tab pos="59245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162050" algn="l"/>
                <a:tab pos="2333625" algn="l"/>
                <a:tab pos="3495675" algn="l"/>
                <a:tab pos="4667250" algn="l"/>
                <a:tab pos="5924550" algn="l"/>
              </a:tabLst>
              <a:defRPr sz="2400">
                <a:solidFill>
                  <a:srgbClr val="010066"/>
                </a:solidFill>
                <a:latin typeface="Arial" pitchFamily="34" charset="0"/>
              </a:defRPr>
            </a:lvl9pPr>
          </a:lstStyle>
          <a:p>
            <a:r>
              <a:rPr lang="en-GB"/>
              <a:t>LiCl	CaCl</a:t>
            </a:r>
            <a:r>
              <a:rPr lang="en-GB" baseline="-25000"/>
              <a:t>2</a:t>
            </a:r>
            <a:r>
              <a:rPr lang="en-GB"/>
              <a:t>	NaCl	MgCl</a:t>
            </a:r>
            <a:r>
              <a:rPr lang="en-GB" baseline="-25000"/>
              <a:t>2</a:t>
            </a:r>
            <a:r>
              <a:rPr lang="en-GB"/>
              <a:t>	AlCl</a:t>
            </a:r>
            <a:r>
              <a:rPr lang="en-GB" baseline="-25000"/>
              <a:t>3</a:t>
            </a:r>
            <a:r>
              <a:rPr lang="en-GB"/>
              <a:t>	KCl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0647"/>
                                        </p:tgtEl>
                                        <p:attrNameLst>
                                          <p:attrName>style.visibility</p:attrName>
                                        </p:attrNameLst>
                                      </p:cBhvr>
                                      <p:to>
                                        <p:strVal val="visible"/>
                                      </p:to>
                                    </p:set>
                                    <p:animEffect transition="in" filter="dissolve">
                                      <p:cBhvr>
                                        <p:cTn id="7" dur="500"/>
                                        <p:tgtEl>
                                          <p:spTgt spid="10064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0513"/>
                                        </p:tgtEl>
                                        <p:attrNameLst>
                                          <p:attrName>style.visibility</p:attrName>
                                        </p:attrNameLst>
                                      </p:cBhvr>
                                      <p:to>
                                        <p:strVal val="visible"/>
                                      </p:to>
                                    </p:set>
                                    <p:animEffect transition="in" filter="wipe(left)">
                                      <p:cBhvr>
                                        <p:cTn id="15" dur="2000"/>
                                        <p:tgtEl>
                                          <p:spTgt spid="1005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0514"/>
                                        </p:tgtEl>
                                        <p:attrNameLst>
                                          <p:attrName>style.visibility</p:attrName>
                                        </p:attrNameLst>
                                      </p:cBhvr>
                                      <p:to>
                                        <p:strVal val="visible"/>
                                      </p:to>
                                    </p:set>
                                    <p:animEffect transition="in" filter="wipe(left)">
                                      <p:cBhvr>
                                        <p:cTn id="20" dur="2000"/>
                                        <p:tgtEl>
                                          <p:spTgt spid="1005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0515"/>
                                        </p:tgtEl>
                                        <p:attrNameLst>
                                          <p:attrName>style.visibility</p:attrName>
                                        </p:attrNameLst>
                                      </p:cBhvr>
                                      <p:to>
                                        <p:strVal val="visible"/>
                                      </p:to>
                                    </p:set>
                                    <p:animEffect transition="in" filter="wipe(left)">
                                      <p:cBhvr>
                                        <p:cTn id="25" dur="2000"/>
                                        <p:tgtEl>
                                          <p:spTgt spid="1005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0516"/>
                                        </p:tgtEl>
                                        <p:attrNameLst>
                                          <p:attrName>style.visibility</p:attrName>
                                        </p:attrNameLst>
                                      </p:cBhvr>
                                      <p:to>
                                        <p:strVal val="visible"/>
                                      </p:to>
                                    </p:set>
                                    <p:animEffect transition="in" filter="wipe(left)">
                                      <p:cBhvr>
                                        <p:cTn id="30" dur="2000"/>
                                        <p:tgtEl>
                                          <p:spTgt spid="1005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0517"/>
                                        </p:tgtEl>
                                        <p:attrNameLst>
                                          <p:attrName>style.visibility</p:attrName>
                                        </p:attrNameLst>
                                      </p:cBhvr>
                                      <p:to>
                                        <p:strVal val="visible"/>
                                      </p:to>
                                    </p:set>
                                    <p:animEffect transition="in" filter="wipe(left)">
                                      <p:cBhvr>
                                        <p:cTn id="35" dur="2000"/>
                                        <p:tgtEl>
                                          <p:spTgt spid="1005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0518"/>
                                        </p:tgtEl>
                                        <p:attrNameLst>
                                          <p:attrName>style.visibility</p:attrName>
                                        </p:attrNameLst>
                                      </p:cBhvr>
                                      <p:to>
                                        <p:strVal val="visible"/>
                                      </p:to>
                                    </p:set>
                                    <p:animEffect transition="in" filter="wipe(left)">
                                      <p:cBhvr>
                                        <p:cTn id="40" dur="2000"/>
                                        <p:tgtEl>
                                          <p:spTgt spid="100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13" grpId="0"/>
      <p:bldP spid="100514" grpId="0"/>
      <p:bldP spid="100515" grpId="0"/>
      <p:bldP spid="100516" grpId="0"/>
      <p:bldP spid="100517" grpId="0"/>
      <p:bldP spid="100518"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00"/>
          <p:cNvGrpSpPr>
            <a:grpSpLocks/>
          </p:cNvGrpSpPr>
          <p:nvPr/>
        </p:nvGrpSpPr>
        <p:grpSpPr bwMode="auto">
          <a:xfrm>
            <a:off x="439738" y="1598613"/>
            <a:ext cx="8383587" cy="4548187"/>
            <a:chOff x="277" y="1007"/>
            <a:chExt cx="5281" cy="2865"/>
          </a:xfrm>
        </p:grpSpPr>
        <p:sp>
          <p:nvSpPr>
            <p:cNvPr id="76840" name="AutoShape 296"/>
            <p:cNvSpPr>
              <a:spLocks noChangeArrowheads="1"/>
            </p:cNvSpPr>
            <p:nvPr/>
          </p:nvSpPr>
          <p:spPr bwMode="auto">
            <a:xfrm>
              <a:off x="291" y="1015"/>
              <a:ext cx="5257" cy="278"/>
            </a:xfrm>
            <a:prstGeom prst="roundRect">
              <a:avLst>
                <a:gd name="adj" fmla="val 8486"/>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grpSp>
          <p:nvGrpSpPr>
            <p:cNvPr id="76841" name="Group 299"/>
            <p:cNvGrpSpPr>
              <a:grpSpLocks/>
            </p:cNvGrpSpPr>
            <p:nvPr/>
          </p:nvGrpSpPr>
          <p:grpSpPr bwMode="auto">
            <a:xfrm>
              <a:off x="277" y="1007"/>
              <a:ext cx="5281" cy="2865"/>
              <a:chOff x="277" y="1007"/>
              <a:chExt cx="5281" cy="2865"/>
            </a:xfrm>
          </p:grpSpPr>
          <p:sp>
            <p:nvSpPr>
              <p:cNvPr id="76842" name="AutoShape 284"/>
              <p:cNvSpPr>
                <a:spLocks noChangeArrowheads="1"/>
              </p:cNvSpPr>
              <p:nvPr/>
            </p:nvSpPr>
            <p:spPr bwMode="auto">
              <a:xfrm>
                <a:off x="285" y="1009"/>
                <a:ext cx="5263" cy="2856"/>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43" name="Line 285"/>
              <p:cNvSpPr>
                <a:spLocks noChangeShapeType="1"/>
              </p:cNvSpPr>
              <p:nvPr/>
            </p:nvSpPr>
            <p:spPr bwMode="auto">
              <a:xfrm>
                <a:off x="1372" y="1008"/>
                <a:ext cx="0" cy="2854"/>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6844" name="Line 286"/>
              <p:cNvSpPr>
                <a:spLocks noChangeShapeType="1"/>
              </p:cNvSpPr>
              <p:nvPr/>
            </p:nvSpPr>
            <p:spPr bwMode="auto">
              <a:xfrm rot="-5400000">
                <a:off x="2919" y="716"/>
                <a:ext cx="0" cy="5277"/>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6845" name="Line 287"/>
              <p:cNvSpPr>
                <a:spLocks noChangeShapeType="1"/>
              </p:cNvSpPr>
              <p:nvPr/>
            </p:nvSpPr>
            <p:spPr bwMode="auto">
              <a:xfrm rot="-5400000">
                <a:off x="2917" y="309"/>
                <a:ext cx="0" cy="526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6846" name="Line 288"/>
              <p:cNvSpPr>
                <a:spLocks noChangeShapeType="1"/>
              </p:cNvSpPr>
              <p:nvPr/>
            </p:nvSpPr>
            <p:spPr bwMode="auto">
              <a:xfrm rot="-5400000">
                <a:off x="2914" y="-100"/>
                <a:ext cx="0" cy="5257"/>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6847" name="Line 289"/>
              <p:cNvSpPr>
                <a:spLocks noChangeShapeType="1"/>
              </p:cNvSpPr>
              <p:nvPr/>
            </p:nvSpPr>
            <p:spPr bwMode="auto">
              <a:xfrm rot="-5400000">
                <a:off x="2918" y="-509"/>
                <a:ext cx="0" cy="525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6848" name="Line 290"/>
              <p:cNvSpPr>
                <a:spLocks noChangeShapeType="1"/>
              </p:cNvSpPr>
              <p:nvPr/>
            </p:nvSpPr>
            <p:spPr bwMode="auto">
              <a:xfrm rot="-5400000">
                <a:off x="2916" y="-934"/>
                <a:ext cx="0" cy="5277"/>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6849" name="Line 291"/>
              <p:cNvSpPr>
                <a:spLocks noChangeShapeType="1"/>
              </p:cNvSpPr>
              <p:nvPr/>
            </p:nvSpPr>
            <p:spPr bwMode="auto">
              <a:xfrm rot="-5400000">
                <a:off x="2920" y="-1342"/>
                <a:ext cx="0" cy="5277"/>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6850" name="Line 292"/>
              <p:cNvSpPr>
                <a:spLocks noChangeShapeType="1"/>
              </p:cNvSpPr>
              <p:nvPr/>
            </p:nvSpPr>
            <p:spPr bwMode="auto">
              <a:xfrm>
                <a:off x="2363" y="1018"/>
                <a:ext cx="0" cy="2854"/>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6851" name="Line 293"/>
              <p:cNvSpPr>
                <a:spLocks noChangeShapeType="1"/>
              </p:cNvSpPr>
              <p:nvPr/>
            </p:nvSpPr>
            <p:spPr bwMode="auto">
              <a:xfrm>
                <a:off x="3396" y="1007"/>
                <a:ext cx="0" cy="2854"/>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76803" name="Rectangle 68"/>
          <p:cNvSpPr>
            <a:spLocks noGrp="1" noChangeArrowheads="1"/>
          </p:cNvSpPr>
          <p:nvPr>
            <p:ph type="title"/>
          </p:nvPr>
        </p:nvSpPr>
        <p:spPr/>
        <p:txBody>
          <a:bodyPr/>
          <a:lstStyle/>
          <a:p>
            <a:r>
              <a:rPr lang="en-GB" smtClean="0"/>
              <a:t>      Compound ions</a:t>
            </a:r>
          </a:p>
        </p:txBody>
      </p:sp>
      <p:sp>
        <p:nvSpPr>
          <p:cNvPr id="76804" name="Rectangle 69"/>
          <p:cNvSpPr>
            <a:spLocks noChangeArrowheads="1"/>
          </p:cNvSpPr>
          <p:nvPr/>
        </p:nvSpPr>
        <p:spPr bwMode="auto">
          <a:xfrm>
            <a:off x="568325" y="7016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0"/>
              </a:spcBef>
            </a:pPr>
            <a:r>
              <a:rPr lang="en-GB"/>
              <a:t>Ionic compounds can contain ions consisting of groups of atoms rather than a single atom. These are </a:t>
            </a:r>
            <a:r>
              <a:rPr lang="en-GB" b="1">
                <a:solidFill>
                  <a:srgbClr val="FF6600"/>
                </a:solidFill>
              </a:rPr>
              <a:t>compound ions</a:t>
            </a:r>
            <a:r>
              <a:rPr lang="en-GB"/>
              <a:t>.</a:t>
            </a:r>
          </a:p>
        </p:txBody>
      </p:sp>
      <p:sp>
        <p:nvSpPr>
          <p:cNvPr id="101446" name="Oval 70"/>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01518" name="Oval 142"/>
          <p:cNvSpPr>
            <a:spLocks noChangeAspect="1" noChangeArrowheads="1"/>
          </p:cNvSpPr>
          <p:nvPr/>
        </p:nvSpPr>
        <p:spPr bwMode="auto">
          <a:xfrm>
            <a:off x="5487988" y="2093913"/>
            <a:ext cx="566737"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24" name="Oval 148"/>
          <p:cNvSpPr>
            <a:spLocks noChangeAspect="1" noChangeArrowheads="1"/>
          </p:cNvSpPr>
          <p:nvPr/>
        </p:nvSpPr>
        <p:spPr bwMode="auto">
          <a:xfrm>
            <a:off x="6148388" y="2093913"/>
            <a:ext cx="566737" cy="566737"/>
          </a:xfrm>
          <a:prstGeom prst="ellipse">
            <a:avLst/>
          </a:prstGeom>
          <a:gradFill rotWithShape="1">
            <a:gsLst>
              <a:gs pos="0">
                <a:schemeClr val="bg1"/>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H</a:t>
            </a:r>
            <a:endParaRPr lang="en-GB" sz="2800" b="1" baseline="30000"/>
          </a:p>
        </p:txBody>
      </p:sp>
      <p:sp>
        <p:nvSpPr>
          <p:cNvPr id="101525" name="Oval 149"/>
          <p:cNvSpPr>
            <a:spLocks noChangeAspect="1" noChangeArrowheads="1"/>
          </p:cNvSpPr>
          <p:nvPr/>
        </p:nvSpPr>
        <p:spPr bwMode="auto">
          <a:xfrm>
            <a:off x="5487988" y="2741613"/>
            <a:ext cx="566737" cy="566737"/>
          </a:xfrm>
          <a:prstGeom prst="ellipse">
            <a:avLst/>
          </a:prstGeom>
          <a:gradFill rotWithShape="1">
            <a:gsLst>
              <a:gs pos="0">
                <a:srgbClr val="FFF4C6"/>
              </a:gs>
              <a:gs pos="100000">
                <a:srgbClr val="FFCC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S</a:t>
            </a:r>
            <a:endParaRPr lang="en-GB" sz="2800" b="1" baseline="30000"/>
          </a:p>
        </p:txBody>
      </p:sp>
      <p:sp>
        <p:nvSpPr>
          <p:cNvPr id="101526" name="Oval 150"/>
          <p:cNvSpPr>
            <a:spLocks noChangeAspect="1" noChangeArrowheads="1"/>
          </p:cNvSpPr>
          <p:nvPr/>
        </p:nvSpPr>
        <p:spPr bwMode="auto">
          <a:xfrm>
            <a:off x="5487988" y="3402013"/>
            <a:ext cx="566737" cy="566737"/>
          </a:xfrm>
          <a:prstGeom prst="ellipse">
            <a:avLst/>
          </a:prstGeom>
          <a:gradFill rotWithShape="1">
            <a:gsLst>
              <a:gs pos="0">
                <a:srgbClr val="C5D3FF"/>
              </a:gs>
              <a:gs pos="100000">
                <a:srgbClr val="33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t>
            </a:r>
            <a:endParaRPr lang="en-GB" sz="2800" b="1" baseline="30000"/>
          </a:p>
        </p:txBody>
      </p:sp>
      <p:sp>
        <p:nvSpPr>
          <p:cNvPr id="101527" name="Oval 151"/>
          <p:cNvSpPr>
            <a:spLocks noChangeAspect="1" noChangeArrowheads="1"/>
          </p:cNvSpPr>
          <p:nvPr/>
        </p:nvSpPr>
        <p:spPr bwMode="auto">
          <a:xfrm>
            <a:off x="5487988" y="4059238"/>
            <a:ext cx="566737" cy="566737"/>
          </a:xfrm>
          <a:prstGeom prst="ellipse">
            <a:avLst/>
          </a:prstGeom>
          <a:gradFill rotWithShape="1">
            <a:gsLst>
              <a:gs pos="0">
                <a:srgbClr val="C6C6C6"/>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C</a:t>
            </a:r>
            <a:endParaRPr lang="en-GB" sz="2800" b="1" baseline="30000"/>
          </a:p>
        </p:txBody>
      </p:sp>
      <p:sp>
        <p:nvSpPr>
          <p:cNvPr id="101528" name="Oval 152"/>
          <p:cNvSpPr>
            <a:spLocks noChangeAspect="1" noChangeArrowheads="1"/>
          </p:cNvSpPr>
          <p:nvPr/>
        </p:nvSpPr>
        <p:spPr bwMode="auto">
          <a:xfrm>
            <a:off x="6810375" y="2741613"/>
            <a:ext cx="566738"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29" name="Oval 153"/>
          <p:cNvSpPr>
            <a:spLocks noChangeAspect="1" noChangeArrowheads="1"/>
          </p:cNvSpPr>
          <p:nvPr/>
        </p:nvSpPr>
        <p:spPr bwMode="auto">
          <a:xfrm>
            <a:off x="6148388" y="2741613"/>
            <a:ext cx="566737"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0" name="Oval 154"/>
          <p:cNvSpPr>
            <a:spLocks noChangeAspect="1" noChangeArrowheads="1"/>
          </p:cNvSpPr>
          <p:nvPr/>
        </p:nvSpPr>
        <p:spPr bwMode="auto">
          <a:xfrm>
            <a:off x="7472363" y="2741613"/>
            <a:ext cx="566737"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1" name="Oval 155"/>
          <p:cNvSpPr>
            <a:spLocks noChangeAspect="1" noChangeArrowheads="1"/>
          </p:cNvSpPr>
          <p:nvPr/>
        </p:nvSpPr>
        <p:spPr bwMode="auto">
          <a:xfrm>
            <a:off x="6810375" y="3402013"/>
            <a:ext cx="566738"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2" name="Oval 156"/>
          <p:cNvSpPr>
            <a:spLocks noChangeAspect="1" noChangeArrowheads="1"/>
          </p:cNvSpPr>
          <p:nvPr/>
        </p:nvSpPr>
        <p:spPr bwMode="auto">
          <a:xfrm>
            <a:off x="6148388" y="3402013"/>
            <a:ext cx="566737"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3" name="Oval 157"/>
          <p:cNvSpPr>
            <a:spLocks noChangeAspect="1" noChangeArrowheads="1"/>
          </p:cNvSpPr>
          <p:nvPr/>
        </p:nvSpPr>
        <p:spPr bwMode="auto">
          <a:xfrm>
            <a:off x="8134350" y="2741613"/>
            <a:ext cx="566738"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4" name="Oval 158"/>
          <p:cNvSpPr>
            <a:spLocks noChangeAspect="1" noChangeArrowheads="1"/>
          </p:cNvSpPr>
          <p:nvPr/>
        </p:nvSpPr>
        <p:spPr bwMode="auto">
          <a:xfrm>
            <a:off x="7472363" y="4059238"/>
            <a:ext cx="566737"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6" name="Oval 160"/>
          <p:cNvSpPr>
            <a:spLocks noChangeAspect="1" noChangeArrowheads="1"/>
          </p:cNvSpPr>
          <p:nvPr/>
        </p:nvSpPr>
        <p:spPr bwMode="auto">
          <a:xfrm>
            <a:off x="6810375" y="4059238"/>
            <a:ext cx="566738"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7" name="Oval 161"/>
          <p:cNvSpPr>
            <a:spLocks noChangeAspect="1" noChangeArrowheads="1"/>
          </p:cNvSpPr>
          <p:nvPr/>
        </p:nvSpPr>
        <p:spPr bwMode="auto">
          <a:xfrm>
            <a:off x="6148388" y="4059238"/>
            <a:ext cx="566737"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8" name="Oval 162"/>
          <p:cNvSpPr>
            <a:spLocks noChangeAspect="1" noChangeArrowheads="1"/>
          </p:cNvSpPr>
          <p:nvPr/>
        </p:nvSpPr>
        <p:spPr bwMode="auto">
          <a:xfrm>
            <a:off x="6810375" y="5446713"/>
            <a:ext cx="566738"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39" name="Oval 163"/>
          <p:cNvSpPr>
            <a:spLocks noChangeAspect="1" noChangeArrowheads="1"/>
          </p:cNvSpPr>
          <p:nvPr/>
        </p:nvSpPr>
        <p:spPr bwMode="auto">
          <a:xfrm>
            <a:off x="7472363" y="5446713"/>
            <a:ext cx="566737"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40" name="Oval 164"/>
          <p:cNvSpPr>
            <a:spLocks noChangeAspect="1" noChangeArrowheads="1"/>
          </p:cNvSpPr>
          <p:nvPr/>
        </p:nvSpPr>
        <p:spPr bwMode="auto">
          <a:xfrm>
            <a:off x="8134350" y="5446713"/>
            <a:ext cx="566738"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41" name="Oval 165"/>
          <p:cNvSpPr>
            <a:spLocks noChangeAspect="1" noChangeArrowheads="1"/>
          </p:cNvSpPr>
          <p:nvPr/>
        </p:nvSpPr>
        <p:spPr bwMode="auto">
          <a:xfrm>
            <a:off x="5487988" y="5446713"/>
            <a:ext cx="566737" cy="566737"/>
          </a:xfrm>
          <a:prstGeom prst="ellipse">
            <a:avLst/>
          </a:prstGeom>
          <a:gradFill rotWithShape="1">
            <a:gsLst>
              <a:gs pos="0">
                <a:schemeClr val="bg1"/>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H</a:t>
            </a:r>
            <a:endParaRPr lang="en-GB" sz="2800" b="1" baseline="30000"/>
          </a:p>
        </p:txBody>
      </p:sp>
      <p:sp>
        <p:nvSpPr>
          <p:cNvPr id="101542" name="Oval 166"/>
          <p:cNvSpPr>
            <a:spLocks noChangeAspect="1" noChangeArrowheads="1"/>
          </p:cNvSpPr>
          <p:nvPr/>
        </p:nvSpPr>
        <p:spPr bwMode="auto">
          <a:xfrm>
            <a:off x="6148388" y="4711700"/>
            <a:ext cx="566737" cy="566738"/>
          </a:xfrm>
          <a:prstGeom prst="ellipse">
            <a:avLst/>
          </a:prstGeom>
          <a:gradFill rotWithShape="1">
            <a:gsLst>
              <a:gs pos="0">
                <a:schemeClr val="bg1"/>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H</a:t>
            </a:r>
            <a:endParaRPr lang="en-GB" sz="2800" b="1" baseline="30000"/>
          </a:p>
        </p:txBody>
      </p:sp>
      <p:sp>
        <p:nvSpPr>
          <p:cNvPr id="101543" name="Oval 167"/>
          <p:cNvSpPr>
            <a:spLocks noChangeAspect="1" noChangeArrowheads="1"/>
          </p:cNvSpPr>
          <p:nvPr/>
        </p:nvSpPr>
        <p:spPr bwMode="auto">
          <a:xfrm>
            <a:off x="6810375" y="4711700"/>
            <a:ext cx="566738" cy="566738"/>
          </a:xfrm>
          <a:prstGeom prst="ellipse">
            <a:avLst/>
          </a:prstGeom>
          <a:gradFill rotWithShape="1">
            <a:gsLst>
              <a:gs pos="0">
                <a:schemeClr val="bg1"/>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H</a:t>
            </a:r>
            <a:endParaRPr lang="en-GB" sz="2800" b="1" baseline="30000"/>
          </a:p>
        </p:txBody>
      </p:sp>
      <p:sp>
        <p:nvSpPr>
          <p:cNvPr id="101544" name="Oval 168"/>
          <p:cNvSpPr>
            <a:spLocks noChangeAspect="1" noChangeArrowheads="1"/>
          </p:cNvSpPr>
          <p:nvPr/>
        </p:nvSpPr>
        <p:spPr bwMode="auto">
          <a:xfrm>
            <a:off x="7472363" y="4711700"/>
            <a:ext cx="566737" cy="566738"/>
          </a:xfrm>
          <a:prstGeom prst="ellipse">
            <a:avLst/>
          </a:prstGeom>
          <a:gradFill rotWithShape="1">
            <a:gsLst>
              <a:gs pos="0">
                <a:schemeClr val="bg1"/>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H</a:t>
            </a:r>
            <a:endParaRPr lang="en-GB" sz="2800" b="1" baseline="30000"/>
          </a:p>
        </p:txBody>
      </p:sp>
      <p:sp>
        <p:nvSpPr>
          <p:cNvPr id="101545" name="Oval 169"/>
          <p:cNvSpPr>
            <a:spLocks noChangeAspect="1" noChangeArrowheads="1"/>
          </p:cNvSpPr>
          <p:nvPr/>
        </p:nvSpPr>
        <p:spPr bwMode="auto">
          <a:xfrm>
            <a:off x="8134350" y="4711700"/>
            <a:ext cx="566738" cy="566738"/>
          </a:xfrm>
          <a:prstGeom prst="ellipse">
            <a:avLst/>
          </a:prstGeom>
          <a:gradFill rotWithShape="1">
            <a:gsLst>
              <a:gs pos="0">
                <a:schemeClr val="bg1"/>
              </a:gs>
              <a:gs pos="100000">
                <a:srgbClr val="DDDDDD"/>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H</a:t>
            </a:r>
            <a:endParaRPr lang="en-GB" sz="2800" b="1" baseline="30000"/>
          </a:p>
        </p:txBody>
      </p:sp>
      <p:sp>
        <p:nvSpPr>
          <p:cNvPr id="101546" name="Oval 170"/>
          <p:cNvSpPr>
            <a:spLocks noChangeAspect="1" noChangeArrowheads="1"/>
          </p:cNvSpPr>
          <p:nvPr/>
        </p:nvSpPr>
        <p:spPr bwMode="auto">
          <a:xfrm>
            <a:off x="7472363" y="3402013"/>
            <a:ext cx="566737" cy="566737"/>
          </a:xfrm>
          <a:prstGeom prst="ellipse">
            <a:avLst/>
          </a:prstGeom>
          <a:gradFill rotWithShape="1">
            <a:gsLst>
              <a:gs pos="0">
                <a:srgbClr val="FFFFFF"/>
              </a:gs>
              <a:gs pos="100000">
                <a:srgbClr val="DB030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O</a:t>
            </a:r>
            <a:endParaRPr lang="en-GB" sz="2800" b="1" baseline="30000"/>
          </a:p>
        </p:txBody>
      </p:sp>
      <p:sp>
        <p:nvSpPr>
          <p:cNvPr id="101547" name="Oval 171"/>
          <p:cNvSpPr>
            <a:spLocks noChangeAspect="1" noChangeArrowheads="1"/>
          </p:cNvSpPr>
          <p:nvPr/>
        </p:nvSpPr>
        <p:spPr bwMode="auto">
          <a:xfrm>
            <a:off x="5487988" y="4711700"/>
            <a:ext cx="566737" cy="566738"/>
          </a:xfrm>
          <a:prstGeom prst="ellipse">
            <a:avLst/>
          </a:prstGeom>
          <a:gradFill rotWithShape="1">
            <a:gsLst>
              <a:gs pos="0">
                <a:srgbClr val="C5D3FF"/>
              </a:gs>
              <a:gs pos="100000">
                <a:srgbClr val="33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N</a:t>
            </a:r>
            <a:endParaRPr lang="en-GB" sz="2800" b="1" baseline="30000"/>
          </a:p>
        </p:txBody>
      </p:sp>
      <p:sp>
        <p:nvSpPr>
          <p:cNvPr id="101548" name="Oval 172"/>
          <p:cNvSpPr>
            <a:spLocks noChangeAspect="1" noChangeArrowheads="1"/>
          </p:cNvSpPr>
          <p:nvPr/>
        </p:nvSpPr>
        <p:spPr bwMode="auto">
          <a:xfrm>
            <a:off x="6148388" y="5446713"/>
            <a:ext cx="566737" cy="566737"/>
          </a:xfrm>
          <a:prstGeom prst="ellipse">
            <a:avLst/>
          </a:prstGeom>
          <a:gradFill rotWithShape="1">
            <a:gsLst>
              <a:gs pos="0">
                <a:srgbClr val="C6C6C6"/>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r>
              <a:rPr lang="en-GB" sz="2800" b="1"/>
              <a:t>C</a:t>
            </a:r>
            <a:endParaRPr lang="en-GB" sz="2800" b="1" baseline="30000"/>
          </a:p>
        </p:txBody>
      </p:sp>
      <p:sp>
        <p:nvSpPr>
          <p:cNvPr id="101567" name="Text Box 191"/>
          <p:cNvSpPr txBox="1">
            <a:spLocks noChangeArrowheads="1"/>
          </p:cNvSpPr>
          <p:nvPr/>
        </p:nvSpPr>
        <p:spPr bwMode="auto">
          <a:xfrm>
            <a:off x="481013" y="2133600"/>
            <a:ext cx="461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87750" algn="l"/>
              </a:tabLst>
              <a:defRPr sz="2400">
                <a:solidFill>
                  <a:srgbClr val="010066"/>
                </a:solidFill>
                <a:latin typeface="Arial" pitchFamily="34" charset="0"/>
              </a:defRPr>
            </a:lvl1pPr>
            <a:lvl2pPr marL="742950" indent="-285750">
              <a:tabLst>
                <a:tab pos="1885950" algn="l"/>
                <a:tab pos="3587750" algn="l"/>
              </a:tabLst>
              <a:defRPr sz="2400">
                <a:solidFill>
                  <a:srgbClr val="010066"/>
                </a:solidFill>
                <a:latin typeface="Arial" pitchFamily="34" charset="0"/>
              </a:defRPr>
            </a:lvl2pPr>
            <a:lvl3pPr marL="1143000" indent="-228600">
              <a:tabLst>
                <a:tab pos="1885950" algn="l"/>
                <a:tab pos="3587750" algn="l"/>
              </a:tabLst>
              <a:defRPr sz="2400">
                <a:solidFill>
                  <a:srgbClr val="010066"/>
                </a:solidFill>
                <a:latin typeface="Arial" pitchFamily="34" charset="0"/>
              </a:defRPr>
            </a:lvl3pPr>
            <a:lvl4pPr marL="1600200" indent="-228600">
              <a:tabLst>
                <a:tab pos="1885950" algn="l"/>
                <a:tab pos="3587750" algn="l"/>
              </a:tabLst>
              <a:defRPr sz="2400">
                <a:solidFill>
                  <a:srgbClr val="010066"/>
                </a:solidFill>
                <a:latin typeface="Arial" pitchFamily="34" charset="0"/>
              </a:defRPr>
            </a:lvl4pPr>
            <a:lvl5pPr marL="2057400" indent="-228600">
              <a:tabLst>
                <a:tab pos="1885950" algn="l"/>
                <a:tab pos="35877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9pPr>
          </a:lstStyle>
          <a:p>
            <a:r>
              <a:rPr lang="en-GB"/>
              <a:t>hydroxide	OH</a:t>
            </a:r>
            <a:r>
              <a:rPr lang="en-GB" baseline="30000"/>
              <a:t>-</a:t>
            </a:r>
            <a:r>
              <a:rPr lang="en-GB"/>
              <a:t>	1-</a:t>
            </a:r>
          </a:p>
        </p:txBody>
      </p:sp>
      <p:sp>
        <p:nvSpPr>
          <p:cNvPr id="101568" name="Text Box 192"/>
          <p:cNvSpPr txBox="1">
            <a:spLocks noChangeArrowheads="1"/>
          </p:cNvSpPr>
          <p:nvPr/>
        </p:nvSpPr>
        <p:spPr bwMode="auto">
          <a:xfrm>
            <a:off x="493713" y="2790825"/>
            <a:ext cx="439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90925" algn="l"/>
              </a:tabLst>
              <a:defRPr sz="2400">
                <a:solidFill>
                  <a:srgbClr val="010066"/>
                </a:solidFill>
                <a:latin typeface="Arial" pitchFamily="34" charset="0"/>
              </a:defRPr>
            </a:lvl1pPr>
            <a:lvl2pPr marL="742950" indent="-285750">
              <a:tabLst>
                <a:tab pos="1885950" algn="l"/>
                <a:tab pos="3590925" algn="l"/>
              </a:tabLst>
              <a:defRPr sz="2400">
                <a:solidFill>
                  <a:srgbClr val="010066"/>
                </a:solidFill>
                <a:latin typeface="Arial" pitchFamily="34" charset="0"/>
              </a:defRPr>
            </a:lvl2pPr>
            <a:lvl3pPr marL="1143000" indent="-228600">
              <a:tabLst>
                <a:tab pos="1885950" algn="l"/>
                <a:tab pos="3590925" algn="l"/>
              </a:tabLst>
              <a:defRPr sz="2400">
                <a:solidFill>
                  <a:srgbClr val="010066"/>
                </a:solidFill>
                <a:latin typeface="Arial" pitchFamily="34" charset="0"/>
              </a:defRPr>
            </a:lvl3pPr>
            <a:lvl4pPr marL="1600200" indent="-228600">
              <a:tabLst>
                <a:tab pos="1885950" algn="l"/>
                <a:tab pos="3590925" algn="l"/>
              </a:tabLst>
              <a:defRPr sz="2400">
                <a:solidFill>
                  <a:srgbClr val="010066"/>
                </a:solidFill>
                <a:latin typeface="Arial" pitchFamily="34" charset="0"/>
              </a:defRPr>
            </a:lvl4pPr>
            <a:lvl5pPr marL="2057400" indent="-228600">
              <a:tabLst>
                <a:tab pos="1885950" algn="l"/>
                <a:tab pos="3590925"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885950" algn="l"/>
                <a:tab pos="3590925"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885950" algn="l"/>
                <a:tab pos="3590925"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885950" algn="l"/>
                <a:tab pos="3590925"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885950" algn="l"/>
                <a:tab pos="3590925" algn="l"/>
              </a:tabLst>
              <a:defRPr sz="2400">
                <a:solidFill>
                  <a:srgbClr val="010066"/>
                </a:solidFill>
                <a:latin typeface="Arial" pitchFamily="34" charset="0"/>
              </a:defRPr>
            </a:lvl9pPr>
          </a:lstStyle>
          <a:p>
            <a:r>
              <a:rPr lang="en-GB"/>
              <a:t>sulfate	SO</a:t>
            </a:r>
            <a:r>
              <a:rPr lang="en-GB" baseline="-25000"/>
              <a:t>4</a:t>
            </a:r>
            <a:r>
              <a:rPr lang="en-GB" baseline="30000"/>
              <a:t>2-</a:t>
            </a:r>
            <a:r>
              <a:rPr lang="en-GB"/>
              <a:t>	2-</a:t>
            </a:r>
          </a:p>
        </p:txBody>
      </p:sp>
      <p:sp>
        <p:nvSpPr>
          <p:cNvPr id="101569" name="Text Box 193"/>
          <p:cNvSpPr txBox="1">
            <a:spLocks noChangeArrowheads="1"/>
          </p:cNvSpPr>
          <p:nvPr/>
        </p:nvSpPr>
        <p:spPr bwMode="auto">
          <a:xfrm>
            <a:off x="490538" y="3419475"/>
            <a:ext cx="443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704975" algn="l"/>
                <a:tab pos="1885950" algn="l"/>
                <a:tab pos="3590925" algn="l"/>
              </a:tabLst>
              <a:defRPr sz="2400">
                <a:solidFill>
                  <a:srgbClr val="010066"/>
                </a:solidFill>
                <a:latin typeface="Arial" pitchFamily="34" charset="0"/>
              </a:defRPr>
            </a:lvl1pPr>
            <a:lvl2pPr marL="742950" indent="-285750">
              <a:tabLst>
                <a:tab pos="1704975" algn="l"/>
                <a:tab pos="1885950" algn="l"/>
                <a:tab pos="3590925" algn="l"/>
              </a:tabLst>
              <a:defRPr sz="2400">
                <a:solidFill>
                  <a:srgbClr val="010066"/>
                </a:solidFill>
                <a:latin typeface="Arial" pitchFamily="34" charset="0"/>
              </a:defRPr>
            </a:lvl2pPr>
            <a:lvl3pPr marL="1143000" indent="-228600">
              <a:tabLst>
                <a:tab pos="1704975" algn="l"/>
                <a:tab pos="1885950" algn="l"/>
                <a:tab pos="3590925" algn="l"/>
              </a:tabLst>
              <a:defRPr sz="2400">
                <a:solidFill>
                  <a:srgbClr val="010066"/>
                </a:solidFill>
                <a:latin typeface="Arial" pitchFamily="34" charset="0"/>
              </a:defRPr>
            </a:lvl3pPr>
            <a:lvl4pPr marL="1600200" indent="-228600">
              <a:tabLst>
                <a:tab pos="1704975" algn="l"/>
                <a:tab pos="1885950" algn="l"/>
                <a:tab pos="3590925" algn="l"/>
              </a:tabLst>
              <a:defRPr sz="2400">
                <a:solidFill>
                  <a:srgbClr val="010066"/>
                </a:solidFill>
                <a:latin typeface="Arial" pitchFamily="34" charset="0"/>
              </a:defRPr>
            </a:lvl4pPr>
            <a:lvl5pPr marL="2057400" indent="-228600">
              <a:tabLst>
                <a:tab pos="1704975" algn="l"/>
                <a:tab pos="1885950" algn="l"/>
                <a:tab pos="3590925"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704975" algn="l"/>
                <a:tab pos="1885950" algn="l"/>
                <a:tab pos="3590925"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704975" algn="l"/>
                <a:tab pos="1885950" algn="l"/>
                <a:tab pos="3590925"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704975" algn="l"/>
                <a:tab pos="1885950" algn="l"/>
                <a:tab pos="3590925"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704975" algn="l"/>
                <a:tab pos="1885950" algn="l"/>
                <a:tab pos="3590925" algn="l"/>
              </a:tabLst>
              <a:defRPr sz="2400">
                <a:solidFill>
                  <a:srgbClr val="010066"/>
                </a:solidFill>
                <a:latin typeface="Arial" pitchFamily="34" charset="0"/>
              </a:defRPr>
            </a:lvl9pPr>
          </a:lstStyle>
          <a:p>
            <a:r>
              <a:rPr lang="en-GB"/>
              <a:t>nitrate		NO</a:t>
            </a:r>
            <a:r>
              <a:rPr lang="en-GB" baseline="-25000"/>
              <a:t>3</a:t>
            </a:r>
            <a:r>
              <a:rPr lang="en-GB" baseline="30000"/>
              <a:t>-</a:t>
            </a:r>
            <a:r>
              <a:rPr lang="en-GB"/>
              <a:t>	3-</a:t>
            </a:r>
          </a:p>
        </p:txBody>
      </p:sp>
      <p:sp>
        <p:nvSpPr>
          <p:cNvPr id="101570" name="Text Box 194"/>
          <p:cNvSpPr txBox="1">
            <a:spLocks noChangeArrowheads="1"/>
          </p:cNvSpPr>
          <p:nvPr/>
        </p:nvSpPr>
        <p:spPr bwMode="auto">
          <a:xfrm>
            <a:off x="493713" y="4095750"/>
            <a:ext cx="455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87750" algn="l"/>
              </a:tabLst>
              <a:defRPr sz="2400">
                <a:solidFill>
                  <a:srgbClr val="010066"/>
                </a:solidFill>
                <a:latin typeface="Arial" pitchFamily="34" charset="0"/>
              </a:defRPr>
            </a:lvl1pPr>
            <a:lvl2pPr marL="742950" indent="-285750">
              <a:tabLst>
                <a:tab pos="1885950" algn="l"/>
                <a:tab pos="3587750" algn="l"/>
              </a:tabLst>
              <a:defRPr sz="2400">
                <a:solidFill>
                  <a:srgbClr val="010066"/>
                </a:solidFill>
                <a:latin typeface="Arial" pitchFamily="34" charset="0"/>
              </a:defRPr>
            </a:lvl2pPr>
            <a:lvl3pPr marL="1143000" indent="-228600">
              <a:tabLst>
                <a:tab pos="1885950" algn="l"/>
                <a:tab pos="3587750" algn="l"/>
              </a:tabLst>
              <a:defRPr sz="2400">
                <a:solidFill>
                  <a:srgbClr val="010066"/>
                </a:solidFill>
                <a:latin typeface="Arial" pitchFamily="34" charset="0"/>
              </a:defRPr>
            </a:lvl3pPr>
            <a:lvl4pPr marL="1600200" indent="-228600">
              <a:tabLst>
                <a:tab pos="1885950" algn="l"/>
                <a:tab pos="3587750" algn="l"/>
              </a:tabLst>
              <a:defRPr sz="2400">
                <a:solidFill>
                  <a:srgbClr val="010066"/>
                </a:solidFill>
                <a:latin typeface="Arial" pitchFamily="34" charset="0"/>
              </a:defRPr>
            </a:lvl4pPr>
            <a:lvl5pPr marL="2057400" indent="-228600">
              <a:tabLst>
                <a:tab pos="1885950" algn="l"/>
                <a:tab pos="35877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9pPr>
          </a:lstStyle>
          <a:p>
            <a:r>
              <a:rPr lang="en-GB"/>
              <a:t>carbonate	CO</a:t>
            </a:r>
            <a:r>
              <a:rPr lang="en-GB" baseline="-25000"/>
              <a:t>3</a:t>
            </a:r>
            <a:r>
              <a:rPr lang="en-GB" baseline="30000"/>
              <a:t>2-</a:t>
            </a:r>
            <a:r>
              <a:rPr lang="en-GB"/>
              <a:t>	2-</a:t>
            </a:r>
          </a:p>
        </p:txBody>
      </p:sp>
      <p:sp>
        <p:nvSpPr>
          <p:cNvPr id="101571" name="Text Box 195"/>
          <p:cNvSpPr txBox="1">
            <a:spLocks noChangeArrowheads="1"/>
          </p:cNvSpPr>
          <p:nvPr/>
        </p:nvSpPr>
        <p:spPr bwMode="auto">
          <a:xfrm>
            <a:off x="493713" y="4733925"/>
            <a:ext cx="4629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87750" algn="l"/>
              </a:tabLst>
              <a:defRPr sz="2400">
                <a:solidFill>
                  <a:srgbClr val="010066"/>
                </a:solidFill>
                <a:latin typeface="Arial" pitchFamily="34" charset="0"/>
              </a:defRPr>
            </a:lvl1pPr>
            <a:lvl2pPr marL="742950" indent="-285750">
              <a:tabLst>
                <a:tab pos="1885950" algn="l"/>
                <a:tab pos="3587750" algn="l"/>
              </a:tabLst>
              <a:defRPr sz="2400">
                <a:solidFill>
                  <a:srgbClr val="010066"/>
                </a:solidFill>
                <a:latin typeface="Arial" pitchFamily="34" charset="0"/>
              </a:defRPr>
            </a:lvl2pPr>
            <a:lvl3pPr marL="1143000" indent="-228600">
              <a:tabLst>
                <a:tab pos="1885950" algn="l"/>
                <a:tab pos="3587750" algn="l"/>
              </a:tabLst>
              <a:defRPr sz="2400">
                <a:solidFill>
                  <a:srgbClr val="010066"/>
                </a:solidFill>
                <a:latin typeface="Arial" pitchFamily="34" charset="0"/>
              </a:defRPr>
            </a:lvl3pPr>
            <a:lvl4pPr marL="1600200" indent="-228600">
              <a:tabLst>
                <a:tab pos="1885950" algn="l"/>
                <a:tab pos="3587750" algn="l"/>
              </a:tabLst>
              <a:defRPr sz="2400">
                <a:solidFill>
                  <a:srgbClr val="010066"/>
                </a:solidFill>
                <a:latin typeface="Arial" pitchFamily="34" charset="0"/>
              </a:defRPr>
            </a:lvl4pPr>
            <a:lvl5pPr marL="2057400" indent="-228600">
              <a:tabLst>
                <a:tab pos="1885950" algn="l"/>
                <a:tab pos="35877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885950" algn="l"/>
                <a:tab pos="3587750" algn="l"/>
              </a:tabLst>
              <a:defRPr sz="2400">
                <a:solidFill>
                  <a:srgbClr val="010066"/>
                </a:solidFill>
                <a:latin typeface="Arial" pitchFamily="34" charset="0"/>
              </a:defRPr>
            </a:lvl9pPr>
          </a:lstStyle>
          <a:p>
            <a:r>
              <a:rPr lang="en-GB"/>
              <a:t>ammonium	NH</a:t>
            </a:r>
            <a:r>
              <a:rPr lang="en-GB" baseline="-25000"/>
              <a:t>4</a:t>
            </a:r>
            <a:r>
              <a:rPr lang="en-GB" baseline="30000"/>
              <a:t>+</a:t>
            </a:r>
            <a:r>
              <a:rPr lang="en-GB"/>
              <a:t>	1+</a:t>
            </a:r>
          </a:p>
        </p:txBody>
      </p:sp>
      <p:sp>
        <p:nvSpPr>
          <p:cNvPr id="101580" name="Text Box 204"/>
          <p:cNvSpPr txBox="1">
            <a:spLocks noChangeArrowheads="1"/>
          </p:cNvSpPr>
          <p:nvPr/>
        </p:nvSpPr>
        <p:spPr bwMode="auto">
          <a:xfrm>
            <a:off x="481013" y="1590675"/>
            <a:ext cx="820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defTabSz="942975">
              <a:tabLst>
                <a:tab pos="1790700" algn="l"/>
                <a:tab pos="3314700" algn="l"/>
                <a:tab pos="4933950" algn="l"/>
              </a:tabLst>
              <a:defRPr sz="2400">
                <a:solidFill>
                  <a:srgbClr val="010066"/>
                </a:solidFill>
                <a:latin typeface="Arial" pitchFamily="34" charset="0"/>
              </a:defRPr>
            </a:lvl1pPr>
            <a:lvl2pPr marL="742950" indent="-285750" defTabSz="942975">
              <a:tabLst>
                <a:tab pos="1790700" algn="l"/>
                <a:tab pos="3314700" algn="l"/>
                <a:tab pos="4933950" algn="l"/>
              </a:tabLst>
              <a:defRPr sz="2400">
                <a:solidFill>
                  <a:srgbClr val="010066"/>
                </a:solidFill>
                <a:latin typeface="Arial" pitchFamily="34" charset="0"/>
              </a:defRPr>
            </a:lvl2pPr>
            <a:lvl3pPr marL="1143000" indent="-228600" defTabSz="942975">
              <a:tabLst>
                <a:tab pos="1790700" algn="l"/>
                <a:tab pos="3314700" algn="l"/>
                <a:tab pos="4933950" algn="l"/>
              </a:tabLst>
              <a:defRPr sz="2400">
                <a:solidFill>
                  <a:srgbClr val="010066"/>
                </a:solidFill>
                <a:latin typeface="Arial" pitchFamily="34" charset="0"/>
              </a:defRPr>
            </a:lvl3pPr>
            <a:lvl4pPr marL="1600200" indent="-228600" defTabSz="942975">
              <a:tabLst>
                <a:tab pos="1790700" algn="l"/>
                <a:tab pos="3314700" algn="l"/>
                <a:tab pos="4933950" algn="l"/>
              </a:tabLst>
              <a:defRPr sz="2400">
                <a:solidFill>
                  <a:srgbClr val="010066"/>
                </a:solidFill>
                <a:latin typeface="Arial" pitchFamily="34" charset="0"/>
              </a:defRPr>
            </a:lvl4pPr>
            <a:lvl5pPr marL="2057400" indent="-228600" defTabSz="942975">
              <a:tabLst>
                <a:tab pos="1790700" algn="l"/>
                <a:tab pos="3314700" algn="l"/>
                <a:tab pos="4933950" algn="l"/>
              </a:tabLst>
              <a:defRPr sz="2400">
                <a:solidFill>
                  <a:srgbClr val="010066"/>
                </a:solidFill>
                <a:latin typeface="Arial" pitchFamily="34" charset="0"/>
              </a:defRPr>
            </a:lvl5pPr>
            <a:lvl6pPr marL="2514600" indent="-228600" defTabSz="942975" eaLnBrk="0" fontAlgn="base" hangingPunct="0">
              <a:spcBef>
                <a:spcPct val="50000"/>
              </a:spcBef>
              <a:spcAft>
                <a:spcPct val="0"/>
              </a:spcAft>
              <a:tabLst>
                <a:tab pos="1790700" algn="l"/>
                <a:tab pos="3314700" algn="l"/>
                <a:tab pos="4933950" algn="l"/>
              </a:tabLst>
              <a:defRPr sz="2400">
                <a:solidFill>
                  <a:srgbClr val="010066"/>
                </a:solidFill>
                <a:latin typeface="Arial" pitchFamily="34" charset="0"/>
              </a:defRPr>
            </a:lvl6pPr>
            <a:lvl7pPr marL="2971800" indent="-228600" defTabSz="942975" eaLnBrk="0" fontAlgn="base" hangingPunct="0">
              <a:spcBef>
                <a:spcPct val="50000"/>
              </a:spcBef>
              <a:spcAft>
                <a:spcPct val="0"/>
              </a:spcAft>
              <a:tabLst>
                <a:tab pos="1790700" algn="l"/>
                <a:tab pos="3314700" algn="l"/>
                <a:tab pos="4933950" algn="l"/>
              </a:tabLst>
              <a:defRPr sz="2400">
                <a:solidFill>
                  <a:srgbClr val="010066"/>
                </a:solidFill>
                <a:latin typeface="Arial" pitchFamily="34" charset="0"/>
              </a:defRPr>
            </a:lvl7pPr>
            <a:lvl8pPr marL="3429000" indent="-228600" defTabSz="942975" eaLnBrk="0" fontAlgn="base" hangingPunct="0">
              <a:spcBef>
                <a:spcPct val="50000"/>
              </a:spcBef>
              <a:spcAft>
                <a:spcPct val="0"/>
              </a:spcAft>
              <a:tabLst>
                <a:tab pos="1790700" algn="l"/>
                <a:tab pos="3314700" algn="l"/>
                <a:tab pos="4933950" algn="l"/>
              </a:tabLst>
              <a:defRPr sz="2400">
                <a:solidFill>
                  <a:srgbClr val="010066"/>
                </a:solidFill>
                <a:latin typeface="Arial" pitchFamily="34" charset="0"/>
              </a:defRPr>
            </a:lvl8pPr>
            <a:lvl9pPr marL="3886200" indent="-228600" defTabSz="942975" eaLnBrk="0" fontAlgn="base" hangingPunct="0">
              <a:spcBef>
                <a:spcPct val="50000"/>
              </a:spcBef>
              <a:spcAft>
                <a:spcPct val="0"/>
              </a:spcAft>
              <a:tabLst>
                <a:tab pos="1790700" algn="l"/>
                <a:tab pos="3314700" algn="l"/>
                <a:tab pos="4933950" algn="l"/>
              </a:tabLst>
              <a:defRPr sz="2400">
                <a:solidFill>
                  <a:srgbClr val="010066"/>
                </a:solidFill>
                <a:latin typeface="Arial" pitchFamily="34" charset="0"/>
              </a:defRPr>
            </a:lvl9pPr>
          </a:lstStyle>
          <a:p>
            <a:r>
              <a:rPr lang="en-GB" b="1"/>
              <a:t>Ion	Formula	Charge	Atoms present</a:t>
            </a:r>
          </a:p>
        </p:txBody>
      </p:sp>
      <p:grpSp>
        <p:nvGrpSpPr>
          <p:cNvPr id="4" name="Group 301"/>
          <p:cNvGrpSpPr>
            <a:grpSpLocks/>
          </p:cNvGrpSpPr>
          <p:nvPr/>
        </p:nvGrpSpPr>
        <p:grpSpPr bwMode="auto">
          <a:xfrm>
            <a:off x="490538" y="5267325"/>
            <a:ext cx="4545012" cy="822325"/>
            <a:chOff x="309" y="3318"/>
            <a:chExt cx="2863" cy="518"/>
          </a:xfrm>
        </p:grpSpPr>
        <p:sp>
          <p:nvSpPr>
            <p:cNvPr id="76838" name="Text Box 196"/>
            <p:cNvSpPr txBox="1">
              <a:spLocks noChangeArrowheads="1"/>
            </p:cNvSpPr>
            <p:nvPr/>
          </p:nvSpPr>
          <p:spPr bwMode="auto">
            <a:xfrm>
              <a:off x="309" y="3318"/>
              <a:ext cx="10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87750" algn="l"/>
                  <a:tab pos="3771900" algn="l"/>
                </a:tabLst>
                <a:defRPr sz="2400">
                  <a:solidFill>
                    <a:srgbClr val="010066"/>
                  </a:solidFill>
                  <a:latin typeface="Arial" pitchFamily="34" charset="0"/>
                </a:defRPr>
              </a:lvl1pPr>
              <a:lvl2pPr marL="742950" indent="-285750">
                <a:tabLst>
                  <a:tab pos="1885950" algn="l"/>
                  <a:tab pos="3587750" algn="l"/>
                  <a:tab pos="3771900" algn="l"/>
                </a:tabLst>
                <a:defRPr sz="2400">
                  <a:solidFill>
                    <a:srgbClr val="010066"/>
                  </a:solidFill>
                  <a:latin typeface="Arial" pitchFamily="34" charset="0"/>
                </a:defRPr>
              </a:lvl2pPr>
              <a:lvl3pPr marL="1143000" indent="-228600">
                <a:tabLst>
                  <a:tab pos="1885950" algn="l"/>
                  <a:tab pos="3587750" algn="l"/>
                  <a:tab pos="3771900" algn="l"/>
                </a:tabLst>
                <a:defRPr sz="2400">
                  <a:solidFill>
                    <a:srgbClr val="010066"/>
                  </a:solidFill>
                  <a:latin typeface="Arial" pitchFamily="34" charset="0"/>
                </a:defRPr>
              </a:lvl3pPr>
              <a:lvl4pPr marL="1600200" indent="-228600">
                <a:tabLst>
                  <a:tab pos="1885950" algn="l"/>
                  <a:tab pos="3587750" algn="l"/>
                  <a:tab pos="3771900" algn="l"/>
                </a:tabLst>
                <a:defRPr sz="2400">
                  <a:solidFill>
                    <a:srgbClr val="010066"/>
                  </a:solidFill>
                  <a:latin typeface="Arial" pitchFamily="34" charset="0"/>
                </a:defRPr>
              </a:lvl4pPr>
              <a:lvl5pPr marL="2057400" indent="-228600">
                <a:tabLst>
                  <a:tab pos="1885950" algn="l"/>
                  <a:tab pos="3587750" algn="l"/>
                  <a:tab pos="377190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885950" algn="l"/>
                  <a:tab pos="3587750" algn="l"/>
                  <a:tab pos="377190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885950" algn="l"/>
                  <a:tab pos="3587750" algn="l"/>
                  <a:tab pos="377190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885950" algn="l"/>
                  <a:tab pos="3587750" algn="l"/>
                  <a:tab pos="377190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885950" algn="l"/>
                  <a:tab pos="3587750" algn="l"/>
                  <a:tab pos="3771900" algn="l"/>
                </a:tabLst>
                <a:defRPr sz="2400">
                  <a:solidFill>
                    <a:srgbClr val="010066"/>
                  </a:solidFill>
                  <a:latin typeface="Arial" pitchFamily="34" charset="0"/>
                </a:defRPr>
              </a:lvl9pPr>
            </a:lstStyle>
            <a:p>
              <a:pPr>
                <a:spcBef>
                  <a:spcPct val="0"/>
                </a:spcBef>
              </a:pPr>
              <a:r>
                <a:rPr lang="en-GB"/>
                <a:t>hydrogen-</a:t>
              </a:r>
              <a:r>
                <a:rPr lang="en-GB">
                  <a:solidFill>
                    <a:schemeClr val="tx1"/>
                  </a:solidFill>
                </a:rPr>
                <a:t/>
              </a:r>
              <a:br>
                <a:rPr lang="en-GB">
                  <a:solidFill>
                    <a:schemeClr val="tx1"/>
                  </a:solidFill>
                </a:rPr>
              </a:br>
              <a:r>
                <a:rPr lang="en-GB"/>
                <a:t>carbonate</a:t>
              </a:r>
            </a:p>
          </p:txBody>
        </p:sp>
        <p:sp>
          <p:nvSpPr>
            <p:cNvPr id="76839" name="Text Box 295"/>
            <p:cNvSpPr txBox="1">
              <a:spLocks noChangeArrowheads="1"/>
            </p:cNvSpPr>
            <p:nvPr/>
          </p:nvSpPr>
          <p:spPr bwMode="auto">
            <a:xfrm>
              <a:off x="1503" y="3439"/>
              <a:ext cx="16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706563" algn="l"/>
                  <a:tab pos="3587750" algn="l"/>
                  <a:tab pos="3771900" algn="l"/>
                </a:tabLst>
                <a:defRPr sz="2400">
                  <a:solidFill>
                    <a:srgbClr val="010066"/>
                  </a:solidFill>
                  <a:latin typeface="Arial" pitchFamily="34" charset="0"/>
                </a:defRPr>
              </a:lvl1pPr>
              <a:lvl2pPr marL="742950" indent="-285750">
                <a:tabLst>
                  <a:tab pos="1706563" algn="l"/>
                  <a:tab pos="3587750" algn="l"/>
                  <a:tab pos="3771900" algn="l"/>
                </a:tabLst>
                <a:defRPr sz="2400">
                  <a:solidFill>
                    <a:srgbClr val="010066"/>
                  </a:solidFill>
                  <a:latin typeface="Arial" pitchFamily="34" charset="0"/>
                </a:defRPr>
              </a:lvl2pPr>
              <a:lvl3pPr marL="1143000" indent="-228600">
                <a:tabLst>
                  <a:tab pos="1706563" algn="l"/>
                  <a:tab pos="3587750" algn="l"/>
                  <a:tab pos="3771900" algn="l"/>
                </a:tabLst>
                <a:defRPr sz="2400">
                  <a:solidFill>
                    <a:srgbClr val="010066"/>
                  </a:solidFill>
                  <a:latin typeface="Arial" pitchFamily="34" charset="0"/>
                </a:defRPr>
              </a:lvl3pPr>
              <a:lvl4pPr marL="1600200" indent="-228600">
                <a:tabLst>
                  <a:tab pos="1706563" algn="l"/>
                  <a:tab pos="3587750" algn="l"/>
                  <a:tab pos="3771900" algn="l"/>
                </a:tabLst>
                <a:defRPr sz="2400">
                  <a:solidFill>
                    <a:srgbClr val="010066"/>
                  </a:solidFill>
                  <a:latin typeface="Arial" pitchFamily="34" charset="0"/>
                </a:defRPr>
              </a:lvl4pPr>
              <a:lvl5pPr marL="2057400" indent="-228600">
                <a:tabLst>
                  <a:tab pos="1706563" algn="l"/>
                  <a:tab pos="3587750" algn="l"/>
                  <a:tab pos="377190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706563" algn="l"/>
                  <a:tab pos="3587750" algn="l"/>
                  <a:tab pos="377190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706563" algn="l"/>
                  <a:tab pos="3587750" algn="l"/>
                  <a:tab pos="377190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706563" algn="l"/>
                  <a:tab pos="3587750" algn="l"/>
                  <a:tab pos="377190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706563" algn="l"/>
                  <a:tab pos="3587750" algn="l"/>
                  <a:tab pos="3771900" algn="l"/>
                </a:tabLst>
                <a:defRPr sz="2400">
                  <a:solidFill>
                    <a:srgbClr val="010066"/>
                  </a:solidFill>
                  <a:latin typeface="Arial" pitchFamily="34" charset="0"/>
                </a:defRPr>
              </a:lvl9pPr>
            </a:lstStyle>
            <a:p>
              <a:pPr>
                <a:spcBef>
                  <a:spcPct val="0"/>
                </a:spcBef>
              </a:pPr>
              <a:r>
                <a:rPr lang="en-GB"/>
                <a:t>HCO</a:t>
              </a:r>
              <a:r>
                <a:rPr lang="en-GB" baseline="-25000"/>
                <a:t>3</a:t>
              </a:r>
              <a:r>
                <a:rPr lang="en-GB" baseline="30000"/>
                <a:t>-</a:t>
              </a:r>
              <a:r>
                <a:rPr lang="en-GB"/>
                <a:t>	3-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580"/>
                                        </p:tgtEl>
                                        <p:attrNameLst>
                                          <p:attrName>style.visibility</p:attrName>
                                        </p:attrNameLst>
                                      </p:cBhvr>
                                      <p:to>
                                        <p:strVal val="visible"/>
                                      </p:to>
                                    </p:set>
                                    <p:animEffect transition="in" filter="dissolve">
                                      <p:cBhvr>
                                        <p:cTn id="10" dur="500"/>
                                        <p:tgtEl>
                                          <p:spTgt spid="1015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1567"/>
                                        </p:tgtEl>
                                        <p:attrNameLst>
                                          <p:attrName>style.visibility</p:attrName>
                                        </p:attrNameLst>
                                      </p:cBhvr>
                                      <p:to>
                                        <p:strVal val="visible"/>
                                      </p:to>
                                    </p:set>
                                    <p:animEffect transition="in" filter="wipe(left)">
                                      <p:cBhvr>
                                        <p:cTn id="15" dur="1000"/>
                                        <p:tgtEl>
                                          <p:spTgt spid="101567"/>
                                        </p:tgtEl>
                                      </p:cBhvr>
                                    </p:animEffect>
                                  </p:childTnLst>
                                </p:cTn>
                              </p:par>
                            </p:childTnLst>
                          </p:cTn>
                        </p:par>
                        <p:par>
                          <p:cTn id="16" fill="hold" nodeType="afterGroup">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01518"/>
                                        </p:tgtEl>
                                        <p:attrNameLst>
                                          <p:attrName>style.visibility</p:attrName>
                                        </p:attrNameLst>
                                      </p:cBhvr>
                                      <p:to>
                                        <p:strVal val="visible"/>
                                      </p:to>
                                    </p:set>
                                    <p:anim calcmode="lin" valueType="num">
                                      <p:cBhvr additive="base">
                                        <p:cTn id="19" dur="500" fill="hold"/>
                                        <p:tgtEl>
                                          <p:spTgt spid="101518"/>
                                        </p:tgtEl>
                                        <p:attrNameLst>
                                          <p:attrName>ppt_x</p:attrName>
                                        </p:attrNameLst>
                                      </p:cBhvr>
                                      <p:tavLst>
                                        <p:tav tm="0">
                                          <p:val>
                                            <p:strVal val="1+#ppt_w/2"/>
                                          </p:val>
                                        </p:tav>
                                        <p:tav tm="100000">
                                          <p:val>
                                            <p:strVal val="#ppt_x"/>
                                          </p:val>
                                        </p:tav>
                                      </p:tavLst>
                                    </p:anim>
                                    <p:anim calcmode="lin" valueType="num">
                                      <p:cBhvr additive="base">
                                        <p:cTn id="20" dur="500" fill="hold"/>
                                        <p:tgtEl>
                                          <p:spTgt spid="10151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101524"/>
                                        </p:tgtEl>
                                        <p:attrNameLst>
                                          <p:attrName>style.visibility</p:attrName>
                                        </p:attrNameLst>
                                      </p:cBhvr>
                                      <p:to>
                                        <p:strVal val="visible"/>
                                      </p:to>
                                    </p:set>
                                    <p:anim calcmode="lin" valueType="num">
                                      <p:cBhvr additive="base">
                                        <p:cTn id="24" dur="500" fill="hold"/>
                                        <p:tgtEl>
                                          <p:spTgt spid="101524"/>
                                        </p:tgtEl>
                                        <p:attrNameLst>
                                          <p:attrName>ppt_x</p:attrName>
                                        </p:attrNameLst>
                                      </p:cBhvr>
                                      <p:tavLst>
                                        <p:tav tm="0">
                                          <p:val>
                                            <p:strVal val="1+#ppt_w/2"/>
                                          </p:val>
                                        </p:tav>
                                        <p:tav tm="100000">
                                          <p:val>
                                            <p:strVal val="#ppt_x"/>
                                          </p:val>
                                        </p:tav>
                                      </p:tavLst>
                                    </p:anim>
                                    <p:anim calcmode="lin" valueType="num">
                                      <p:cBhvr additive="base">
                                        <p:cTn id="25" dur="500" fill="hold"/>
                                        <p:tgtEl>
                                          <p:spTgt spid="10152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1568"/>
                                        </p:tgtEl>
                                        <p:attrNameLst>
                                          <p:attrName>style.visibility</p:attrName>
                                        </p:attrNameLst>
                                      </p:cBhvr>
                                      <p:to>
                                        <p:strVal val="visible"/>
                                      </p:to>
                                    </p:set>
                                    <p:animEffect transition="in" filter="wipe(left)">
                                      <p:cBhvr>
                                        <p:cTn id="30" dur="1000"/>
                                        <p:tgtEl>
                                          <p:spTgt spid="101568"/>
                                        </p:tgtEl>
                                      </p:cBhvr>
                                    </p:animEffect>
                                  </p:childTnLst>
                                </p:cTn>
                              </p:par>
                            </p:childTnLst>
                          </p:cTn>
                        </p:par>
                        <p:par>
                          <p:cTn id="31" fill="hold" nodeType="afterGroup">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01525"/>
                                        </p:tgtEl>
                                        <p:attrNameLst>
                                          <p:attrName>style.visibility</p:attrName>
                                        </p:attrNameLst>
                                      </p:cBhvr>
                                      <p:to>
                                        <p:strVal val="visible"/>
                                      </p:to>
                                    </p:set>
                                    <p:anim calcmode="lin" valueType="num">
                                      <p:cBhvr additive="base">
                                        <p:cTn id="34" dur="500" fill="hold"/>
                                        <p:tgtEl>
                                          <p:spTgt spid="101525"/>
                                        </p:tgtEl>
                                        <p:attrNameLst>
                                          <p:attrName>ppt_x</p:attrName>
                                        </p:attrNameLst>
                                      </p:cBhvr>
                                      <p:tavLst>
                                        <p:tav tm="0">
                                          <p:val>
                                            <p:strVal val="1+#ppt_w/2"/>
                                          </p:val>
                                        </p:tav>
                                        <p:tav tm="100000">
                                          <p:val>
                                            <p:strVal val="#ppt_x"/>
                                          </p:val>
                                        </p:tav>
                                      </p:tavLst>
                                    </p:anim>
                                    <p:anim calcmode="lin" valueType="num">
                                      <p:cBhvr additive="base">
                                        <p:cTn id="35" dur="500" fill="hold"/>
                                        <p:tgtEl>
                                          <p:spTgt spid="101525"/>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101529"/>
                                        </p:tgtEl>
                                        <p:attrNameLst>
                                          <p:attrName>style.visibility</p:attrName>
                                        </p:attrNameLst>
                                      </p:cBhvr>
                                      <p:to>
                                        <p:strVal val="visible"/>
                                      </p:to>
                                    </p:set>
                                    <p:anim calcmode="lin" valueType="num">
                                      <p:cBhvr additive="base">
                                        <p:cTn id="39" dur="500" fill="hold"/>
                                        <p:tgtEl>
                                          <p:spTgt spid="101529"/>
                                        </p:tgtEl>
                                        <p:attrNameLst>
                                          <p:attrName>ppt_x</p:attrName>
                                        </p:attrNameLst>
                                      </p:cBhvr>
                                      <p:tavLst>
                                        <p:tav tm="0">
                                          <p:val>
                                            <p:strVal val="1+#ppt_w/2"/>
                                          </p:val>
                                        </p:tav>
                                        <p:tav tm="100000">
                                          <p:val>
                                            <p:strVal val="#ppt_x"/>
                                          </p:val>
                                        </p:tav>
                                      </p:tavLst>
                                    </p:anim>
                                    <p:anim calcmode="lin" valueType="num">
                                      <p:cBhvr additive="base">
                                        <p:cTn id="40" dur="500" fill="hold"/>
                                        <p:tgtEl>
                                          <p:spTgt spid="101529"/>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000"/>
                            </p:stCondLst>
                            <p:childTnLst>
                              <p:par>
                                <p:cTn id="42" presetID="2" presetClass="entr" presetSubtype="2" fill="hold" grpId="0" nodeType="afterEffect">
                                  <p:stCondLst>
                                    <p:cond delay="0"/>
                                  </p:stCondLst>
                                  <p:childTnLst>
                                    <p:set>
                                      <p:cBhvr>
                                        <p:cTn id="43" dur="1" fill="hold">
                                          <p:stCondLst>
                                            <p:cond delay="0"/>
                                          </p:stCondLst>
                                        </p:cTn>
                                        <p:tgtEl>
                                          <p:spTgt spid="101528"/>
                                        </p:tgtEl>
                                        <p:attrNameLst>
                                          <p:attrName>style.visibility</p:attrName>
                                        </p:attrNameLst>
                                      </p:cBhvr>
                                      <p:to>
                                        <p:strVal val="visible"/>
                                      </p:to>
                                    </p:set>
                                    <p:anim calcmode="lin" valueType="num">
                                      <p:cBhvr additive="base">
                                        <p:cTn id="44" dur="500" fill="hold"/>
                                        <p:tgtEl>
                                          <p:spTgt spid="101528"/>
                                        </p:tgtEl>
                                        <p:attrNameLst>
                                          <p:attrName>ppt_x</p:attrName>
                                        </p:attrNameLst>
                                      </p:cBhvr>
                                      <p:tavLst>
                                        <p:tav tm="0">
                                          <p:val>
                                            <p:strVal val="1+#ppt_w/2"/>
                                          </p:val>
                                        </p:tav>
                                        <p:tav tm="100000">
                                          <p:val>
                                            <p:strVal val="#ppt_x"/>
                                          </p:val>
                                        </p:tav>
                                      </p:tavLst>
                                    </p:anim>
                                    <p:anim calcmode="lin" valueType="num">
                                      <p:cBhvr additive="base">
                                        <p:cTn id="45" dur="500" fill="hold"/>
                                        <p:tgtEl>
                                          <p:spTgt spid="101528"/>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2500"/>
                            </p:stCondLst>
                            <p:childTnLst>
                              <p:par>
                                <p:cTn id="47" presetID="2" presetClass="entr" presetSubtype="2" fill="hold" grpId="0" nodeType="afterEffect">
                                  <p:stCondLst>
                                    <p:cond delay="0"/>
                                  </p:stCondLst>
                                  <p:childTnLst>
                                    <p:set>
                                      <p:cBhvr>
                                        <p:cTn id="48" dur="1" fill="hold">
                                          <p:stCondLst>
                                            <p:cond delay="0"/>
                                          </p:stCondLst>
                                        </p:cTn>
                                        <p:tgtEl>
                                          <p:spTgt spid="101530"/>
                                        </p:tgtEl>
                                        <p:attrNameLst>
                                          <p:attrName>style.visibility</p:attrName>
                                        </p:attrNameLst>
                                      </p:cBhvr>
                                      <p:to>
                                        <p:strVal val="visible"/>
                                      </p:to>
                                    </p:set>
                                    <p:anim calcmode="lin" valueType="num">
                                      <p:cBhvr additive="base">
                                        <p:cTn id="49" dur="500" fill="hold"/>
                                        <p:tgtEl>
                                          <p:spTgt spid="101530"/>
                                        </p:tgtEl>
                                        <p:attrNameLst>
                                          <p:attrName>ppt_x</p:attrName>
                                        </p:attrNameLst>
                                      </p:cBhvr>
                                      <p:tavLst>
                                        <p:tav tm="0">
                                          <p:val>
                                            <p:strVal val="1+#ppt_w/2"/>
                                          </p:val>
                                        </p:tav>
                                        <p:tav tm="100000">
                                          <p:val>
                                            <p:strVal val="#ppt_x"/>
                                          </p:val>
                                        </p:tav>
                                      </p:tavLst>
                                    </p:anim>
                                    <p:anim calcmode="lin" valueType="num">
                                      <p:cBhvr additive="base">
                                        <p:cTn id="50" dur="500" fill="hold"/>
                                        <p:tgtEl>
                                          <p:spTgt spid="101530"/>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3000"/>
                            </p:stCondLst>
                            <p:childTnLst>
                              <p:par>
                                <p:cTn id="52" presetID="2" presetClass="entr" presetSubtype="2" fill="hold" grpId="0" nodeType="afterEffect">
                                  <p:stCondLst>
                                    <p:cond delay="0"/>
                                  </p:stCondLst>
                                  <p:childTnLst>
                                    <p:set>
                                      <p:cBhvr>
                                        <p:cTn id="53" dur="1" fill="hold">
                                          <p:stCondLst>
                                            <p:cond delay="0"/>
                                          </p:stCondLst>
                                        </p:cTn>
                                        <p:tgtEl>
                                          <p:spTgt spid="101533"/>
                                        </p:tgtEl>
                                        <p:attrNameLst>
                                          <p:attrName>style.visibility</p:attrName>
                                        </p:attrNameLst>
                                      </p:cBhvr>
                                      <p:to>
                                        <p:strVal val="visible"/>
                                      </p:to>
                                    </p:set>
                                    <p:anim calcmode="lin" valueType="num">
                                      <p:cBhvr additive="base">
                                        <p:cTn id="54" dur="500" fill="hold"/>
                                        <p:tgtEl>
                                          <p:spTgt spid="101533"/>
                                        </p:tgtEl>
                                        <p:attrNameLst>
                                          <p:attrName>ppt_x</p:attrName>
                                        </p:attrNameLst>
                                      </p:cBhvr>
                                      <p:tavLst>
                                        <p:tav tm="0">
                                          <p:val>
                                            <p:strVal val="1+#ppt_w/2"/>
                                          </p:val>
                                        </p:tav>
                                        <p:tav tm="100000">
                                          <p:val>
                                            <p:strVal val="#ppt_x"/>
                                          </p:val>
                                        </p:tav>
                                      </p:tavLst>
                                    </p:anim>
                                    <p:anim calcmode="lin" valueType="num">
                                      <p:cBhvr additive="base">
                                        <p:cTn id="55" dur="500" fill="hold"/>
                                        <p:tgtEl>
                                          <p:spTgt spid="101533"/>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1569"/>
                                        </p:tgtEl>
                                        <p:attrNameLst>
                                          <p:attrName>style.visibility</p:attrName>
                                        </p:attrNameLst>
                                      </p:cBhvr>
                                      <p:to>
                                        <p:strVal val="visible"/>
                                      </p:to>
                                    </p:set>
                                    <p:animEffect transition="in" filter="wipe(left)">
                                      <p:cBhvr>
                                        <p:cTn id="60" dur="1000"/>
                                        <p:tgtEl>
                                          <p:spTgt spid="101569"/>
                                        </p:tgtEl>
                                      </p:cBhvr>
                                    </p:animEffect>
                                  </p:childTnLst>
                                </p:cTn>
                              </p:par>
                            </p:childTnLst>
                          </p:cTn>
                        </p:par>
                        <p:par>
                          <p:cTn id="61" fill="hold" nodeType="afterGroup">
                            <p:stCondLst>
                              <p:cond delay="1000"/>
                            </p:stCondLst>
                            <p:childTnLst>
                              <p:par>
                                <p:cTn id="62" presetID="2" presetClass="entr" presetSubtype="2" fill="hold" grpId="0" nodeType="afterEffect">
                                  <p:stCondLst>
                                    <p:cond delay="0"/>
                                  </p:stCondLst>
                                  <p:childTnLst>
                                    <p:set>
                                      <p:cBhvr>
                                        <p:cTn id="63" dur="1" fill="hold">
                                          <p:stCondLst>
                                            <p:cond delay="0"/>
                                          </p:stCondLst>
                                        </p:cTn>
                                        <p:tgtEl>
                                          <p:spTgt spid="101526"/>
                                        </p:tgtEl>
                                        <p:attrNameLst>
                                          <p:attrName>style.visibility</p:attrName>
                                        </p:attrNameLst>
                                      </p:cBhvr>
                                      <p:to>
                                        <p:strVal val="visible"/>
                                      </p:to>
                                    </p:set>
                                    <p:anim calcmode="lin" valueType="num">
                                      <p:cBhvr additive="base">
                                        <p:cTn id="64" dur="500" fill="hold"/>
                                        <p:tgtEl>
                                          <p:spTgt spid="101526"/>
                                        </p:tgtEl>
                                        <p:attrNameLst>
                                          <p:attrName>ppt_x</p:attrName>
                                        </p:attrNameLst>
                                      </p:cBhvr>
                                      <p:tavLst>
                                        <p:tav tm="0">
                                          <p:val>
                                            <p:strVal val="1+#ppt_w/2"/>
                                          </p:val>
                                        </p:tav>
                                        <p:tav tm="100000">
                                          <p:val>
                                            <p:strVal val="#ppt_x"/>
                                          </p:val>
                                        </p:tav>
                                      </p:tavLst>
                                    </p:anim>
                                    <p:anim calcmode="lin" valueType="num">
                                      <p:cBhvr additive="base">
                                        <p:cTn id="65" dur="500" fill="hold"/>
                                        <p:tgtEl>
                                          <p:spTgt spid="101526"/>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1500"/>
                            </p:stCondLst>
                            <p:childTnLst>
                              <p:par>
                                <p:cTn id="67" presetID="2" presetClass="entr" presetSubtype="2" fill="hold" grpId="0" nodeType="afterEffect">
                                  <p:stCondLst>
                                    <p:cond delay="0"/>
                                  </p:stCondLst>
                                  <p:childTnLst>
                                    <p:set>
                                      <p:cBhvr>
                                        <p:cTn id="68" dur="1" fill="hold">
                                          <p:stCondLst>
                                            <p:cond delay="0"/>
                                          </p:stCondLst>
                                        </p:cTn>
                                        <p:tgtEl>
                                          <p:spTgt spid="101532"/>
                                        </p:tgtEl>
                                        <p:attrNameLst>
                                          <p:attrName>style.visibility</p:attrName>
                                        </p:attrNameLst>
                                      </p:cBhvr>
                                      <p:to>
                                        <p:strVal val="visible"/>
                                      </p:to>
                                    </p:set>
                                    <p:anim calcmode="lin" valueType="num">
                                      <p:cBhvr additive="base">
                                        <p:cTn id="69" dur="500" fill="hold"/>
                                        <p:tgtEl>
                                          <p:spTgt spid="101532"/>
                                        </p:tgtEl>
                                        <p:attrNameLst>
                                          <p:attrName>ppt_x</p:attrName>
                                        </p:attrNameLst>
                                      </p:cBhvr>
                                      <p:tavLst>
                                        <p:tav tm="0">
                                          <p:val>
                                            <p:strVal val="1+#ppt_w/2"/>
                                          </p:val>
                                        </p:tav>
                                        <p:tav tm="100000">
                                          <p:val>
                                            <p:strVal val="#ppt_x"/>
                                          </p:val>
                                        </p:tav>
                                      </p:tavLst>
                                    </p:anim>
                                    <p:anim calcmode="lin" valueType="num">
                                      <p:cBhvr additive="base">
                                        <p:cTn id="70" dur="500" fill="hold"/>
                                        <p:tgtEl>
                                          <p:spTgt spid="101532"/>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2000"/>
                            </p:stCondLst>
                            <p:childTnLst>
                              <p:par>
                                <p:cTn id="72" presetID="2" presetClass="entr" presetSubtype="2" fill="hold" grpId="0" nodeType="afterEffect">
                                  <p:stCondLst>
                                    <p:cond delay="0"/>
                                  </p:stCondLst>
                                  <p:childTnLst>
                                    <p:set>
                                      <p:cBhvr>
                                        <p:cTn id="73" dur="1" fill="hold">
                                          <p:stCondLst>
                                            <p:cond delay="0"/>
                                          </p:stCondLst>
                                        </p:cTn>
                                        <p:tgtEl>
                                          <p:spTgt spid="101531"/>
                                        </p:tgtEl>
                                        <p:attrNameLst>
                                          <p:attrName>style.visibility</p:attrName>
                                        </p:attrNameLst>
                                      </p:cBhvr>
                                      <p:to>
                                        <p:strVal val="visible"/>
                                      </p:to>
                                    </p:set>
                                    <p:anim calcmode="lin" valueType="num">
                                      <p:cBhvr additive="base">
                                        <p:cTn id="74" dur="500" fill="hold"/>
                                        <p:tgtEl>
                                          <p:spTgt spid="101531"/>
                                        </p:tgtEl>
                                        <p:attrNameLst>
                                          <p:attrName>ppt_x</p:attrName>
                                        </p:attrNameLst>
                                      </p:cBhvr>
                                      <p:tavLst>
                                        <p:tav tm="0">
                                          <p:val>
                                            <p:strVal val="1+#ppt_w/2"/>
                                          </p:val>
                                        </p:tav>
                                        <p:tav tm="100000">
                                          <p:val>
                                            <p:strVal val="#ppt_x"/>
                                          </p:val>
                                        </p:tav>
                                      </p:tavLst>
                                    </p:anim>
                                    <p:anim calcmode="lin" valueType="num">
                                      <p:cBhvr additive="base">
                                        <p:cTn id="75" dur="500" fill="hold"/>
                                        <p:tgtEl>
                                          <p:spTgt spid="101531"/>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2500"/>
                            </p:stCondLst>
                            <p:childTnLst>
                              <p:par>
                                <p:cTn id="77" presetID="2" presetClass="entr" presetSubtype="2" fill="hold" grpId="0" nodeType="afterEffect">
                                  <p:stCondLst>
                                    <p:cond delay="0"/>
                                  </p:stCondLst>
                                  <p:childTnLst>
                                    <p:set>
                                      <p:cBhvr>
                                        <p:cTn id="78" dur="1" fill="hold">
                                          <p:stCondLst>
                                            <p:cond delay="0"/>
                                          </p:stCondLst>
                                        </p:cTn>
                                        <p:tgtEl>
                                          <p:spTgt spid="101546"/>
                                        </p:tgtEl>
                                        <p:attrNameLst>
                                          <p:attrName>style.visibility</p:attrName>
                                        </p:attrNameLst>
                                      </p:cBhvr>
                                      <p:to>
                                        <p:strVal val="visible"/>
                                      </p:to>
                                    </p:set>
                                    <p:anim calcmode="lin" valueType="num">
                                      <p:cBhvr additive="base">
                                        <p:cTn id="79" dur="500" fill="hold"/>
                                        <p:tgtEl>
                                          <p:spTgt spid="101546"/>
                                        </p:tgtEl>
                                        <p:attrNameLst>
                                          <p:attrName>ppt_x</p:attrName>
                                        </p:attrNameLst>
                                      </p:cBhvr>
                                      <p:tavLst>
                                        <p:tav tm="0">
                                          <p:val>
                                            <p:strVal val="1+#ppt_w/2"/>
                                          </p:val>
                                        </p:tav>
                                        <p:tav tm="100000">
                                          <p:val>
                                            <p:strVal val="#ppt_x"/>
                                          </p:val>
                                        </p:tav>
                                      </p:tavLst>
                                    </p:anim>
                                    <p:anim calcmode="lin" valueType="num">
                                      <p:cBhvr additive="base">
                                        <p:cTn id="80" dur="500" fill="hold"/>
                                        <p:tgtEl>
                                          <p:spTgt spid="101546"/>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01570"/>
                                        </p:tgtEl>
                                        <p:attrNameLst>
                                          <p:attrName>style.visibility</p:attrName>
                                        </p:attrNameLst>
                                      </p:cBhvr>
                                      <p:to>
                                        <p:strVal val="visible"/>
                                      </p:to>
                                    </p:set>
                                    <p:animEffect transition="in" filter="wipe(left)">
                                      <p:cBhvr>
                                        <p:cTn id="85" dur="1000"/>
                                        <p:tgtEl>
                                          <p:spTgt spid="101570"/>
                                        </p:tgtEl>
                                      </p:cBhvr>
                                    </p:animEffect>
                                  </p:childTnLst>
                                </p:cTn>
                              </p:par>
                            </p:childTnLst>
                          </p:cTn>
                        </p:par>
                        <p:par>
                          <p:cTn id="86" fill="hold" nodeType="afterGroup">
                            <p:stCondLst>
                              <p:cond delay="1000"/>
                            </p:stCondLst>
                            <p:childTnLst>
                              <p:par>
                                <p:cTn id="87" presetID="2" presetClass="entr" presetSubtype="2" fill="hold" grpId="0" nodeType="afterEffect">
                                  <p:stCondLst>
                                    <p:cond delay="0"/>
                                  </p:stCondLst>
                                  <p:childTnLst>
                                    <p:set>
                                      <p:cBhvr>
                                        <p:cTn id="88" dur="1" fill="hold">
                                          <p:stCondLst>
                                            <p:cond delay="0"/>
                                          </p:stCondLst>
                                        </p:cTn>
                                        <p:tgtEl>
                                          <p:spTgt spid="101527"/>
                                        </p:tgtEl>
                                        <p:attrNameLst>
                                          <p:attrName>style.visibility</p:attrName>
                                        </p:attrNameLst>
                                      </p:cBhvr>
                                      <p:to>
                                        <p:strVal val="visible"/>
                                      </p:to>
                                    </p:set>
                                    <p:anim calcmode="lin" valueType="num">
                                      <p:cBhvr additive="base">
                                        <p:cTn id="89" dur="500" fill="hold"/>
                                        <p:tgtEl>
                                          <p:spTgt spid="101527"/>
                                        </p:tgtEl>
                                        <p:attrNameLst>
                                          <p:attrName>ppt_x</p:attrName>
                                        </p:attrNameLst>
                                      </p:cBhvr>
                                      <p:tavLst>
                                        <p:tav tm="0">
                                          <p:val>
                                            <p:strVal val="1+#ppt_w/2"/>
                                          </p:val>
                                        </p:tav>
                                        <p:tav tm="100000">
                                          <p:val>
                                            <p:strVal val="#ppt_x"/>
                                          </p:val>
                                        </p:tav>
                                      </p:tavLst>
                                    </p:anim>
                                    <p:anim calcmode="lin" valueType="num">
                                      <p:cBhvr additive="base">
                                        <p:cTn id="90" dur="500" fill="hold"/>
                                        <p:tgtEl>
                                          <p:spTgt spid="101527"/>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1500"/>
                            </p:stCondLst>
                            <p:childTnLst>
                              <p:par>
                                <p:cTn id="92" presetID="2" presetClass="entr" presetSubtype="2" fill="hold" grpId="0" nodeType="afterEffect">
                                  <p:stCondLst>
                                    <p:cond delay="0"/>
                                  </p:stCondLst>
                                  <p:childTnLst>
                                    <p:set>
                                      <p:cBhvr>
                                        <p:cTn id="93" dur="1" fill="hold">
                                          <p:stCondLst>
                                            <p:cond delay="0"/>
                                          </p:stCondLst>
                                        </p:cTn>
                                        <p:tgtEl>
                                          <p:spTgt spid="101537"/>
                                        </p:tgtEl>
                                        <p:attrNameLst>
                                          <p:attrName>style.visibility</p:attrName>
                                        </p:attrNameLst>
                                      </p:cBhvr>
                                      <p:to>
                                        <p:strVal val="visible"/>
                                      </p:to>
                                    </p:set>
                                    <p:anim calcmode="lin" valueType="num">
                                      <p:cBhvr additive="base">
                                        <p:cTn id="94" dur="500" fill="hold"/>
                                        <p:tgtEl>
                                          <p:spTgt spid="101537"/>
                                        </p:tgtEl>
                                        <p:attrNameLst>
                                          <p:attrName>ppt_x</p:attrName>
                                        </p:attrNameLst>
                                      </p:cBhvr>
                                      <p:tavLst>
                                        <p:tav tm="0">
                                          <p:val>
                                            <p:strVal val="1+#ppt_w/2"/>
                                          </p:val>
                                        </p:tav>
                                        <p:tav tm="100000">
                                          <p:val>
                                            <p:strVal val="#ppt_x"/>
                                          </p:val>
                                        </p:tav>
                                      </p:tavLst>
                                    </p:anim>
                                    <p:anim calcmode="lin" valueType="num">
                                      <p:cBhvr additive="base">
                                        <p:cTn id="95" dur="500" fill="hold"/>
                                        <p:tgtEl>
                                          <p:spTgt spid="101537"/>
                                        </p:tgtEl>
                                        <p:attrNameLst>
                                          <p:attrName>ppt_y</p:attrName>
                                        </p:attrNameLst>
                                      </p:cBhvr>
                                      <p:tavLst>
                                        <p:tav tm="0">
                                          <p:val>
                                            <p:strVal val="#ppt_y"/>
                                          </p:val>
                                        </p:tav>
                                        <p:tav tm="100000">
                                          <p:val>
                                            <p:strVal val="#ppt_y"/>
                                          </p:val>
                                        </p:tav>
                                      </p:tavLst>
                                    </p:anim>
                                  </p:childTnLst>
                                </p:cTn>
                              </p:par>
                            </p:childTnLst>
                          </p:cTn>
                        </p:par>
                        <p:par>
                          <p:cTn id="96" fill="hold" nodeType="afterGroup">
                            <p:stCondLst>
                              <p:cond delay="2000"/>
                            </p:stCondLst>
                            <p:childTnLst>
                              <p:par>
                                <p:cTn id="97" presetID="2" presetClass="entr" presetSubtype="2" fill="hold" grpId="0" nodeType="afterEffect">
                                  <p:stCondLst>
                                    <p:cond delay="0"/>
                                  </p:stCondLst>
                                  <p:childTnLst>
                                    <p:set>
                                      <p:cBhvr>
                                        <p:cTn id="98" dur="1" fill="hold">
                                          <p:stCondLst>
                                            <p:cond delay="0"/>
                                          </p:stCondLst>
                                        </p:cTn>
                                        <p:tgtEl>
                                          <p:spTgt spid="101536"/>
                                        </p:tgtEl>
                                        <p:attrNameLst>
                                          <p:attrName>style.visibility</p:attrName>
                                        </p:attrNameLst>
                                      </p:cBhvr>
                                      <p:to>
                                        <p:strVal val="visible"/>
                                      </p:to>
                                    </p:set>
                                    <p:anim calcmode="lin" valueType="num">
                                      <p:cBhvr additive="base">
                                        <p:cTn id="99" dur="500" fill="hold"/>
                                        <p:tgtEl>
                                          <p:spTgt spid="101536"/>
                                        </p:tgtEl>
                                        <p:attrNameLst>
                                          <p:attrName>ppt_x</p:attrName>
                                        </p:attrNameLst>
                                      </p:cBhvr>
                                      <p:tavLst>
                                        <p:tav tm="0">
                                          <p:val>
                                            <p:strVal val="1+#ppt_w/2"/>
                                          </p:val>
                                        </p:tav>
                                        <p:tav tm="100000">
                                          <p:val>
                                            <p:strVal val="#ppt_x"/>
                                          </p:val>
                                        </p:tav>
                                      </p:tavLst>
                                    </p:anim>
                                    <p:anim calcmode="lin" valueType="num">
                                      <p:cBhvr additive="base">
                                        <p:cTn id="100" dur="500" fill="hold"/>
                                        <p:tgtEl>
                                          <p:spTgt spid="101536"/>
                                        </p:tgtEl>
                                        <p:attrNameLst>
                                          <p:attrName>ppt_y</p:attrName>
                                        </p:attrNameLst>
                                      </p:cBhvr>
                                      <p:tavLst>
                                        <p:tav tm="0">
                                          <p:val>
                                            <p:strVal val="#ppt_y"/>
                                          </p:val>
                                        </p:tav>
                                        <p:tav tm="100000">
                                          <p:val>
                                            <p:strVal val="#ppt_y"/>
                                          </p:val>
                                        </p:tav>
                                      </p:tavLst>
                                    </p:anim>
                                  </p:childTnLst>
                                </p:cTn>
                              </p:par>
                            </p:childTnLst>
                          </p:cTn>
                        </p:par>
                        <p:par>
                          <p:cTn id="101" fill="hold" nodeType="afterGroup">
                            <p:stCondLst>
                              <p:cond delay="2500"/>
                            </p:stCondLst>
                            <p:childTnLst>
                              <p:par>
                                <p:cTn id="102" presetID="2" presetClass="entr" presetSubtype="2" fill="hold" grpId="0" nodeType="afterEffect">
                                  <p:stCondLst>
                                    <p:cond delay="0"/>
                                  </p:stCondLst>
                                  <p:childTnLst>
                                    <p:set>
                                      <p:cBhvr>
                                        <p:cTn id="103" dur="1" fill="hold">
                                          <p:stCondLst>
                                            <p:cond delay="0"/>
                                          </p:stCondLst>
                                        </p:cTn>
                                        <p:tgtEl>
                                          <p:spTgt spid="101534"/>
                                        </p:tgtEl>
                                        <p:attrNameLst>
                                          <p:attrName>style.visibility</p:attrName>
                                        </p:attrNameLst>
                                      </p:cBhvr>
                                      <p:to>
                                        <p:strVal val="visible"/>
                                      </p:to>
                                    </p:set>
                                    <p:anim calcmode="lin" valueType="num">
                                      <p:cBhvr additive="base">
                                        <p:cTn id="104" dur="500" fill="hold"/>
                                        <p:tgtEl>
                                          <p:spTgt spid="101534"/>
                                        </p:tgtEl>
                                        <p:attrNameLst>
                                          <p:attrName>ppt_x</p:attrName>
                                        </p:attrNameLst>
                                      </p:cBhvr>
                                      <p:tavLst>
                                        <p:tav tm="0">
                                          <p:val>
                                            <p:strVal val="1+#ppt_w/2"/>
                                          </p:val>
                                        </p:tav>
                                        <p:tav tm="100000">
                                          <p:val>
                                            <p:strVal val="#ppt_x"/>
                                          </p:val>
                                        </p:tav>
                                      </p:tavLst>
                                    </p:anim>
                                    <p:anim calcmode="lin" valueType="num">
                                      <p:cBhvr additive="base">
                                        <p:cTn id="105" dur="500" fill="hold"/>
                                        <p:tgtEl>
                                          <p:spTgt spid="101534"/>
                                        </p:tgtEl>
                                        <p:attrNameLst>
                                          <p:attrName>ppt_y</p:attrName>
                                        </p:attrNameLst>
                                      </p:cBhvr>
                                      <p:tavLst>
                                        <p:tav tm="0">
                                          <p:val>
                                            <p:strVal val="#ppt_y"/>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01571"/>
                                        </p:tgtEl>
                                        <p:attrNameLst>
                                          <p:attrName>style.visibility</p:attrName>
                                        </p:attrNameLst>
                                      </p:cBhvr>
                                      <p:to>
                                        <p:strVal val="visible"/>
                                      </p:to>
                                    </p:set>
                                    <p:animEffect transition="in" filter="wipe(left)">
                                      <p:cBhvr>
                                        <p:cTn id="110" dur="1000"/>
                                        <p:tgtEl>
                                          <p:spTgt spid="101571"/>
                                        </p:tgtEl>
                                      </p:cBhvr>
                                    </p:animEffect>
                                  </p:childTnLst>
                                </p:cTn>
                              </p:par>
                            </p:childTnLst>
                          </p:cTn>
                        </p:par>
                        <p:par>
                          <p:cTn id="111" fill="hold" nodeType="afterGroup">
                            <p:stCondLst>
                              <p:cond delay="1000"/>
                            </p:stCondLst>
                            <p:childTnLst>
                              <p:par>
                                <p:cTn id="112" presetID="2" presetClass="entr" presetSubtype="2" fill="hold" grpId="0" nodeType="afterEffect">
                                  <p:stCondLst>
                                    <p:cond delay="0"/>
                                  </p:stCondLst>
                                  <p:childTnLst>
                                    <p:set>
                                      <p:cBhvr>
                                        <p:cTn id="113" dur="1" fill="hold">
                                          <p:stCondLst>
                                            <p:cond delay="0"/>
                                          </p:stCondLst>
                                        </p:cTn>
                                        <p:tgtEl>
                                          <p:spTgt spid="101547"/>
                                        </p:tgtEl>
                                        <p:attrNameLst>
                                          <p:attrName>style.visibility</p:attrName>
                                        </p:attrNameLst>
                                      </p:cBhvr>
                                      <p:to>
                                        <p:strVal val="visible"/>
                                      </p:to>
                                    </p:set>
                                    <p:anim calcmode="lin" valueType="num">
                                      <p:cBhvr additive="base">
                                        <p:cTn id="114" dur="500" fill="hold"/>
                                        <p:tgtEl>
                                          <p:spTgt spid="101547"/>
                                        </p:tgtEl>
                                        <p:attrNameLst>
                                          <p:attrName>ppt_x</p:attrName>
                                        </p:attrNameLst>
                                      </p:cBhvr>
                                      <p:tavLst>
                                        <p:tav tm="0">
                                          <p:val>
                                            <p:strVal val="1+#ppt_w/2"/>
                                          </p:val>
                                        </p:tav>
                                        <p:tav tm="100000">
                                          <p:val>
                                            <p:strVal val="#ppt_x"/>
                                          </p:val>
                                        </p:tav>
                                      </p:tavLst>
                                    </p:anim>
                                    <p:anim calcmode="lin" valueType="num">
                                      <p:cBhvr additive="base">
                                        <p:cTn id="115" dur="500" fill="hold"/>
                                        <p:tgtEl>
                                          <p:spTgt spid="101547"/>
                                        </p:tgtEl>
                                        <p:attrNameLst>
                                          <p:attrName>ppt_y</p:attrName>
                                        </p:attrNameLst>
                                      </p:cBhvr>
                                      <p:tavLst>
                                        <p:tav tm="0">
                                          <p:val>
                                            <p:strVal val="#ppt_y"/>
                                          </p:val>
                                        </p:tav>
                                        <p:tav tm="100000">
                                          <p:val>
                                            <p:strVal val="#ppt_y"/>
                                          </p:val>
                                        </p:tav>
                                      </p:tavLst>
                                    </p:anim>
                                  </p:childTnLst>
                                </p:cTn>
                              </p:par>
                            </p:childTnLst>
                          </p:cTn>
                        </p:par>
                        <p:par>
                          <p:cTn id="116" fill="hold" nodeType="afterGroup">
                            <p:stCondLst>
                              <p:cond delay="1500"/>
                            </p:stCondLst>
                            <p:childTnLst>
                              <p:par>
                                <p:cTn id="117" presetID="2" presetClass="entr" presetSubtype="2" fill="hold" grpId="0" nodeType="afterEffect">
                                  <p:stCondLst>
                                    <p:cond delay="0"/>
                                  </p:stCondLst>
                                  <p:childTnLst>
                                    <p:set>
                                      <p:cBhvr>
                                        <p:cTn id="118" dur="1" fill="hold">
                                          <p:stCondLst>
                                            <p:cond delay="0"/>
                                          </p:stCondLst>
                                        </p:cTn>
                                        <p:tgtEl>
                                          <p:spTgt spid="101542"/>
                                        </p:tgtEl>
                                        <p:attrNameLst>
                                          <p:attrName>style.visibility</p:attrName>
                                        </p:attrNameLst>
                                      </p:cBhvr>
                                      <p:to>
                                        <p:strVal val="visible"/>
                                      </p:to>
                                    </p:set>
                                    <p:anim calcmode="lin" valueType="num">
                                      <p:cBhvr additive="base">
                                        <p:cTn id="119" dur="500" fill="hold"/>
                                        <p:tgtEl>
                                          <p:spTgt spid="101542"/>
                                        </p:tgtEl>
                                        <p:attrNameLst>
                                          <p:attrName>ppt_x</p:attrName>
                                        </p:attrNameLst>
                                      </p:cBhvr>
                                      <p:tavLst>
                                        <p:tav tm="0">
                                          <p:val>
                                            <p:strVal val="1+#ppt_w/2"/>
                                          </p:val>
                                        </p:tav>
                                        <p:tav tm="100000">
                                          <p:val>
                                            <p:strVal val="#ppt_x"/>
                                          </p:val>
                                        </p:tav>
                                      </p:tavLst>
                                    </p:anim>
                                    <p:anim calcmode="lin" valueType="num">
                                      <p:cBhvr additive="base">
                                        <p:cTn id="120" dur="500" fill="hold"/>
                                        <p:tgtEl>
                                          <p:spTgt spid="101542"/>
                                        </p:tgtEl>
                                        <p:attrNameLst>
                                          <p:attrName>ppt_y</p:attrName>
                                        </p:attrNameLst>
                                      </p:cBhvr>
                                      <p:tavLst>
                                        <p:tav tm="0">
                                          <p:val>
                                            <p:strVal val="#ppt_y"/>
                                          </p:val>
                                        </p:tav>
                                        <p:tav tm="100000">
                                          <p:val>
                                            <p:strVal val="#ppt_y"/>
                                          </p:val>
                                        </p:tav>
                                      </p:tavLst>
                                    </p:anim>
                                  </p:childTnLst>
                                </p:cTn>
                              </p:par>
                            </p:childTnLst>
                          </p:cTn>
                        </p:par>
                        <p:par>
                          <p:cTn id="121" fill="hold" nodeType="afterGroup">
                            <p:stCondLst>
                              <p:cond delay="2000"/>
                            </p:stCondLst>
                            <p:childTnLst>
                              <p:par>
                                <p:cTn id="122" presetID="2" presetClass="entr" presetSubtype="2" fill="hold" grpId="0" nodeType="afterEffect">
                                  <p:stCondLst>
                                    <p:cond delay="0"/>
                                  </p:stCondLst>
                                  <p:childTnLst>
                                    <p:set>
                                      <p:cBhvr>
                                        <p:cTn id="123" dur="1" fill="hold">
                                          <p:stCondLst>
                                            <p:cond delay="0"/>
                                          </p:stCondLst>
                                        </p:cTn>
                                        <p:tgtEl>
                                          <p:spTgt spid="101543"/>
                                        </p:tgtEl>
                                        <p:attrNameLst>
                                          <p:attrName>style.visibility</p:attrName>
                                        </p:attrNameLst>
                                      </p:cBhvr>
                                      <p:to>
                                        <p:strVal val="visible"/>
                                      </p:to>
                                    </p:set>
                                    <p:anim calcmode="lin" valueType="num">
                                      <p:cBhvr additive="base">
                                        <p:cTn id="124" dur="500" fill="hold"/>
                                        <p:tgtEl>
                                          <p:spTgt spid="101543"/>
                                        </p:tgtEl>
                                        <p:attrNameLst>
                                          <p:attrName>ppt_x</p:attrName>
                                        </p:attrNameLst>
                                      </p:cBhvr>
                                      <p:tavLst>
                                        <p:tav tm="0">
                                          <p:val>
                                            <p:strVal val="1+#ppt_w/2"/>
                                          </p:val>
                                        </p:tav>
                                        <p:tav tm="100000">
                                          <p:val>
                                            <p:strVal val="#ppt_x"/>
                                          </p:val>
                                        </p:tav>
                                      </p:tavLst>
                                    </p:anim>
                                    <p:anim calcmode="lin" valueType="num">
                                      <p:cBhvr additive="base">
                                        <p:cTn id="125" dur="500" fill="hold"/>
                                        <p:tgtEl>
                                          <p:spTgt spid="101543"/>
                                        </p:tgtEl>
                                        <p:attrNameLst>
                                          <p:attrName>ppt_y</p:attrName>
                                        </p:attrNameLst>
                                      </p:cBhvr>
                                      <p:tavLst>
                                        <p:tav tm="0">
                                          <p:val>
                                            <p:strVal val="#ppt_y"/>
                                          </p:val>
                                        </p:tav>
                                        <p:tav tm="100000">
                                          <p:val>
                                            <p:strVal val="#ppt_y"/>
                                          </p:val>
                                        </p:tav>
                                      </p:tavLst>
                                    </p:anim>
                                  </p:childTnLst>
                                </p:cTn>
                              </p:par>
                            </p:childTnLst>
                          </p:cTn>
                        </p:par>
                        <p:par>
                          <p:cTn id="126" fill="hold" nodeType="afterGroup">
                            <p:stCondLst>
                              <p:cond delay="2500"/>
                            </p:stCondLst>
                            <p:childTnLst>
                              <p:par>
                                <p:cTn id="127" presetID="2" presetClass="entr" presetSubtype="2" fill="hold" grpId="0" nodeType="afterEffect">
                                  <p:stCondLst>
                                    <p:cond delay="0"/>
                                  </p:stCondLst>
                                  <p:childTnLst>
                                    <p:set>
                                      <p:cBhvr>
                                        <p:cTn id="128" dur="1" fill="hold">
                                          <p:stCondLst>
                                            <p:cond delay="0"/>
                                          </p:stCondLst>
                                        </p:cTn>
                                        <p:tgtEl>
                                          <p:spTgt spid="101544"/>
                                        </p:tgtEl>
                                        <p:attrNameLst>
                                          <p:attrName>style.visibility</p:attrName>
                                        </p:attrNameLst>
                                      </p:cBhvr>
                                      <p:to>
                                        <p:strVal val="visible"/>
                                      </p:to>
                                    </p:set>
                                    <p:anim calcmode="lin" valueType="num">
                                      <p:cBhvr additive="base">
                                        <p:cTn id="129" dur="500" fill="hold"/>
                                        <p:tgtEl>
                                          <p:spTgt spid="101544"/>
                                        </p:tgtEl>
                                        <p:attrNameLst>
                                          <p:attrName>ppt_x</p:attrName>
                                        </p:attrNameLst>
                                      </p:cBhvr>
                                      <p:tavLst>
                                        <p:tav tm="0">
                                          <p:val>
                                            <p:strVal val="1+#ppt_w/2"/>
                                          </p:val>
                                        </p:tav>
                                        <p:tav tm="100000">
                                          <p:val>
                                            <p:strVal val="#ppt_x"/>
                                          </p:val>
                                        </p:tav>
                                      </p:tavLst>
                                    </p:anim>
                                    <p:anim calcmode="lin" valueType="num">
                                      <p:cBhvr additive="base">
                                        <p:cTn id="130" dur="500" fill="hold"/>
                                        <p:tgtEl>
                                          <p:spTgt spid="101544"/>
                                        </p:tgtEl>
                                        <p:attrNameLst>
                                          <p:attrName>ppt_y</p:attrName>
                                        </p:attrNameLst>
                                      </p:cBhvr>
                                      <p:tavLst>
                                        <p:tav tm="0">
                                          <p:val>
                                            <p:strVal val="#ppt_y"/>
                                          </p:val>
                                        </p:tav>
                                        <p:tav tm="100000">
                                          <p:val>
                                            <p:strVal val="#ppt_y"/>
                                          </p:val>
                                        </p:tav>
                                      </p:tavLst>
                                    </p:anim>
                                  </p:childTnLst>
                                </p:cTn>
                              </p:par>
                            </p:childTnLst>
                          </p:cTn>
                        </p:par>
                        <p:par>
                          <p:cTn id="131" fill="hold" nodeType="afterGroup">
                            <p:stCondLst>
                              <p:cond delay="3000"/>
                            </p:stCondLst>
                            <p:childTnLst>
                              <p:par>
                                <p:cTn id="132" presetID="2" presetClass="entr" presetSubtype="2" fill="hold" grpId="0" nodeType="afterEffect">
                                  <p:stCondLst>
                                    <p:cond delay="0"/>
                                  </p:stCondLst>
                                  <p:childTnLst>
                                    <p:set>
                                      <p:cBhvr>
                                        <p:cTn id="133" dur="1" fill="hold">
                                          <p:stCondLst>
                                            <p:cond delay="0"/>
                                          </p:stCondLst>
                                        </p:cTn>
                                        <p:tgtEl>
                                          <p:spTgt spid="101545"/>
                                        </p:tgtEl>
                                        <p:attrNameLst>
                                          <p:attrName>style.visibility</p:attrName>
                                        </p:attrNameLst>
                                      </p:cBhvr>
                                      <p:to>
                                        <p:strVal val="visible"/>
                                      </p:to>
                                    </p:set>
                                    <p:anim calcmode="lin" valueType="num">
                                      <p:cBhvr additive="base">
                                        <p:cTn id="134" dur="500" fill="hold"/>
                                        <p:tgtEl>
                                          <p:spTgt spid="101545"/>
                                        </p:tgtEl>
                                        <p:attrNameLst>
                                          <p:attrName>ppt_x</p:attrName>
                                        </p:attrNameLst>
                                      </p:cBhvr>
                                      <p:tavLst>
                                        <p:tav tm="0">
                                          <p:val>
                                            <p:strVal val="1+#ppt_w/2"/>
                                          </p:val>
                                        </p:tav>
                                        <p:tav tm="100000">
                                          <p:val>
                                            <p:strVal val="#ppt_x"/>
                                          </p:val>
                                        </p:tav>
                                      </p:tavLst>
                                    </p:anim>
                                    <p:anim calcmode="lin" valueType="num">
                                      <p:cBhvr additive="base">
                                        <p:cTn id="135" dur="500" fill="hold"/>
                                        <p:tgtEl>
                                          <p:spTgt spid="101545"/>
                                        </p:tgtEl>
                                        <p:attrNameLst>
                                          <p:attrName>ppt_y</p:attrName>
                                        </p:attrNameLst>
                                      </p:cBhvr>
                                      <p:tavLst>
                                        <p:tav tm="0">
                                          <p:val>
                                            <p:strVal val="#ppt_y"/>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nodeType="clickEffect">
                                  <p:stCondLst>
                                    <p:cond delay="0"/>
                                  </p:stCondLst>
                                  <p:childTnLst>
                                    <p:set>
                                      <p:cBhvr>
                                        <p:cTn id="139" dur="1" fill="hold">
                                          <p:stCondLst>
                                            <p:cond delay="0"/>
                                          </p:stCondLst>
                                        </p:cTn>
                                        <p:tgtEl>
                                          <p:spTgt spid="4"/>
                                        </p:tgtEl>
                                        <p:attrNameLst>
                                          <p:attrName>style.visibility</p:attrName>
                                        </p:attrNameLst>
                                      </p:cBhvr>
                                      <p:to>
                                        <p:strVal val="visible"/>
                                      </p:to>
                                    </p:set>
                                    <p:animEffect transition="in" filter="wipe(left)">
                                      <p:cBhvr>
                                        <p:cTn id="140" dur="1000"/>
                                        <p:tgtEl>
                                          <p:spTgt spid="4"/>
                                        </p:tgtEl>
                                      </p:cBhvr>
                                    </p:animEffect>
                                  </p:childTnLst>
                                </p:cTn>
                              </p:par>
                            </p:childTnLst>
                          </p:cTn>
                        </p:par>
                        <p:par>
                          <p:cTn id="141" fill="hold" nodeType="afterGroup">
                            <p:stCondLst>
                              <p:cond delay="1000"/>
                            </p:stCondLst>
                            <p:childTnLst>
                              <p:par>
                                <p:cTn id="142" presetID="2" presetClass="entr" presetSubtype="2" fill="hold" grpId="0" nodeType="afterEffect">
                                  <p:stCondLst>
                                    <p:cond delay="0"/>
                                  </p:stCondLst>
                                  <p:childTnLst>
                                    <p:set>
                                      <p:cBhvr>
                                        <p:cTn id="143" dur="1" fill="hold">
                                          <p:stCondLst>
                                            <p:cond delay="0"/>
                                          </p:stCondLst>
                                        </p:cTn>
                                        <p:tgtEl>
                                          <p:spTgt spid="101541"/>
                                        </p:tgtEl>
                                        <p:attrNameLst>
                                          <p:attrName>style.visibility</p:attrName>
                                        </p:attrNameLst>
                                      </p:cBhvr>
                                      <p:to>
                                        <p:strVal val="visible"/>
                                      </p:to>
                                    </p:set>
                                    <p:anim calcmode="lin" valueType="num">
                                      <p:cBhvr additive="base">
                                        <p:cTn id="144" dur="500" fill="hold"/>
                                        <p:tgtEl>
                                          <p:spTgt spid="101541"/>
                                        </p:tgtEl>
                                        <p:attrNameLst>
                                          <p:attrName>ppt_x</p:attrName>
                                        </p:attrNameLst>
                                      </p:cBhvr>
                                      <p:tavLst>
                                        <p:tav tm="0">
                                          <p:val>
                                            <p:strVal val="1+#ppt_w/2"/>
                                          </p:val>
                                        </p:tav>
                                        <p:tav tm="100000">
                                          <p:val>
                                            <p:strVal val="#ppt_x"/>
                                          </p:val>
                                        </p:tav>
                                      </p:tavLst>
                                    </p:anim>
                                    <p:anim calcmode="lin" valueType="num">
                                      <p:cBhvr additive="base">
                                        <p:cTn id="145" dur="500" fill="hold"/>
                                        <p:tgtEl>
                                          <p:spTgt spid="101541"/>
                                        </p:tgtEl>
                                        <p:attrNameLst>
                                          <p:attrName>ppt_y</p:attrName>
                                        </p:attrNameLst>
                                      </p:cBhvr>
                                      <p:tavLst>
                                        <p:tav tm="0">
                                          <p:val>
                                            <p:strVal val="#ppt_y"/>
                                          </p:val>
                                        </p:tav>
                                        <p:tav tm="100000">
                                          <p:val>
                                            <p:strVal val="#ppt_y"/>
                                          </p:val>
                                        </p:tav>
                                      </p:tavLst>
                                    </p:anim>
                                  </p:childTnLst>
                                </p:cTn>
                              </p:par>
                            </p:childTnLst>
                          </p:cTn>
                        </p:par>
                        <p:par>
                          <p:cTn id="146" fill="hold" nodeType="afterGroup">
                            <p:stCondLst>
                              <p:cond delay="1500"/>
                            </p:stCondLst>
                            <p:childTnLst>
                              <p:par>
                                <p:cTn id="147" presetID="2" presetClass="entr" presetSubtype="2" fill="hold" grpId="0" nodeType="afterEffect">
                                  <p:stCondLst>
                                    <p:cond delay="0"/>
                                  </p:stCondLst>
                                  <p:childTnLst>
                                    <p:set>
                                      <p:cBhvr>
                                        <p:cTn id="148" dur="1" fill="hold">
                                          <p:stCondLst>
                                            <p:cond delay="0"/>
                                          </p:stCondLst>
                                        </p:cTn>
                                        <p:tgtEl>
                                          <p:spTgt spid="101548"/>
                                        </p:tgtEl>
                                        <p:attrNameLst>
                                          <p:attrName>style.visibility</p:attrName>
                                        </p:attrNameLst>
                                      </p:cBhvr>
                                      <p:to>
                                        <p:strVal val="visible"/>
                                      </p:to>
                                    </p:set>
                                    <p:anim calcmode="lin" valueType="num">
                                      <p:cBhvr additive="base">
                                        <p:cTn id="149" dur="500" fill="hold"/>
                                        <p:tgtEl>
                                          <p:spTgt spid="101548"/>
                                        </p:tgtEl>
                                        <p:attrNameLst>
                                          <p:attrName>ppt_x</p:attrName>
                                        </p:attrNameLst>
                                      </p:cBhvr>
                                      <p:tavLst>
                                        <p:tav tm="0">
                                          <p:val>
                                            <p:strVal val="1+#ppt_w/2"/>
                                          </p:val>
                                        </p:tav>
                                        <p:tav tm="100000">
                                          <p:val>
                                            <p:strVal val="#ppt_x"/>
                                          </p:val>
                                        </p:tav>
                                      </p:tavLst>
                                    </p:anim>
                                    <p:anim calcmode="lin" valueType="num">
                                      <p:cBhvr additive="base">
                                        <p:cTn id="150" dur="500" fill="hold"/>
                                        <p:tgtEl>
                                          <p:spTgt spid="101548"/>
                                        </p:tgtEl>
                                        <p:attrNameLst>
                                          <p:attrName>ppt_y</p:attrName>
                                        </p:attrNameLst>
                                      </p:cBhvr>
                                      <p:tavLst>
                                        <p:tav tm="0">
                                          <p:val>
                                            <p:strVal val="#ppt_y"/>
                                          </p:val>
                                        </p:tav>
                                        <p:tav tm="100000">
                                          <p:val>
                                            <p:strVal val="#ppt_y"/>
                                          </p:val>
                                        </p:tav>
                                      </p:tavLst>
                                    </p:anim>
                                  </p:childTnLst>
                                </p:cTn>
                              </p:par>
                            </p:childTnLst>
                          </p:cTn>
                        </p:par>
                        <p:par>
                          <p:cTn id="151" fill="hold" nodeType="afterGroup">
                            <p:stCondLst>
                              <p:cond delay="2000"/>
                            </p:stCondLst>
                            <p:childTnLst>
                              <p:par>
                                <p:cTn id="152" presetID="2" presetClass="entr" presetSubtype="2" fill="hold" grpId="0" nodeType="afterEffect">
                                  <p:stCondLst>
                                    <p:cond delay="0"/>
                                  </p:stCondLst>
                                  <p:childTnLst>
                                    <p:set>
                                      <p:cBhvr>
                                        <p:cTn id="153" dur="1" fill="hold">
                                          <p:stCondLst>
                                            <p:cond delay="0"/>
                                          </p:stCondLst>
                                        </p:cTn>
                                        <p:tgtEl>
                                          <p:spTgt spid="101538"/>
                                        </p:tgtEl>
                                        <p:attrNameLst>
                                          <p:attrName>style.visibility</p:attrName>
                                        </p:attrNameLst>
                                      </p:cBhvr>
                                      <p:to>
                                        <p:strVal val="visible"/>
                                      </p:to>
                                    </p:set>
                                    <p:anim calcmode="lin" valueType="num">
                                      <p:cBhvr additive="base">
                                        <p:cTn id="154" dur="500" fill="hold"/>
                                        <p:tgtEl>
                                          <p:spTgt spid="101538"/>
                                        </p:tgtEl>
                                        <p:attrNameLst>
                                          <p:attrName>ppt_x</p:attrName>
                                        </p:attrNameLst>
                                      </p:cBhvr>
                                      <p:tavLst>
                                        <p:tav tm="0">
                                          <p:val>
                                            <p:strVal val="1+#ppt_w/2"/>
                                          </p:val>
                                        </p:tav>
                                        <p:tav tm="100000">
                                          <p:val>
                                            <p:strVal val="#ppt_x"/>
                                          </p:val>
                                        </p:tav>
                                      </p:tavLst>
                                    </p:anim>
                                    <p:anim calcmode="lin" valueType="num">
                                      <p:cBhvr additive="base">
                                        <p:cTn id="155" dur="500" fill="hold"/>
                                        <p:tgtEl>
                                          <p:spTgt spid="101538"/>
                                        </p:tgtEl>
                                        <p:attrNameLst>
                                          <p:attrName>ppt_y</p:attrName>
                                        </p:attrNameLst>
                                      </p:cBhvr>
                                      <p:tavLst>
                                        <p:tav tm="0">
                                          <p:val>
                                            <p:strVal val="#ppt_y"/>
                                          </p:val>
                                        </p:tav>
                                        <p:tav tm="100000">
                                          <p:val>
                                            <p:strVal val="#ppt_y"/>
                                          </p:val>
                                        </p:tav>
                                      </p:tavLst>
                                    </p:anim>
                                  </p:childTnLst>
                                </p:cTn>
                              </p:par>
                            </p:childTnLst>
                          </p:cTn>
                        </p:par>
                        <p:par>
                          <p:cTn id="156" fill="hold" nodeType="afterGroup">
                            <p:stCondLst>
                              <p:cond delay="2500"/>
                            </p:stCondLst>
                            <p:childTnLst>
                              <p:par>
                                <p:cTn id="157" presetID="2" presetClass="entr" presetSubtype="2" fill="hold" grpId="0" nodeType="afterEffect">
                                  <p:stCondLst>
                                    <p:cond delay="0"/>
                                  </p:stCondLst>
                                  <p:childTnLst>
                                    <p:set>
                                      <p:cBhvr>
                                        <p:cTn id="158" dur="1" fill="hold">
                                          <p:stCondLst>
                                            <p:cond delay="0"/>
                                          </p:stCondLst>
                                        </p:cTn>
                                        <p:tgtEl>
                                          <p:spTgt spid="101539"/>
                                        </p:tgtEl>
                                        <p:attrNameLst>
                                          <p:attrName>style.visibility</p:attrName>
                                        </p:attrNameLst>
                                      </p:cBhvr>
                                      <p:to>
                                        <p:strVal val="visible"/>
                                      </p:to>
                                    </p:set>
                                    <p:anim calcmode="lin" valueType="num">
                                      <p:cBhvr additive="base">
                                        <p:cTn id="159" dur="500" fill="hold"/>
                                        <p:tgtEl>
                                          <p:spTgt spid="101539"/>
                                        </p:tgtEl>
                                        <p:attrNameLst>
                                          <p:attrName>ppt_x</p:attrName>
                                        </p:attrNameLst>
                                      </p:cBhvr>
                                      <p:tavLst>
                                        <p:tav tm="0">
                                          <p:val>
                                            <p:strVal val="1+#ppt_w/2"/>
                                          </p:val>
                                        </p:tav>
                                        <p:tav tm="100000">
                                          <p:val>
                                            <p:strVal val="#ppt_x"/>
                                          </p:val>
                                        </p:tav>
                                      </p:tavLst>
                                    </p:anim>
                                    <p:anim calcmode="lin" valueType="num">
                                      <p:cBhvr additive="base">
                                        <p:cTn id="160" dur="500" fill="hold"/>
                                        <p:tgtEl>
                                          <p:spTgt spid="101539"/>
                                        </p:tgtEl>
                                        <p:attrNameLst>
                                          <p:attrName>ppt_y</p:attrName>
                                        </p:attrNameLst>
                                      </p:cBhvr>
                                      <p:tavLst>
                                        <p:tav tm="0">
                                          <p:val>
                                            <p:strVal val="#ppt_y"/>
                                          </p:val>
                                        </p:tav>
                                        <p:tav tm="100000">
                                          <p:val>
                                            <p:strVal val="#ppt_y"/>
                                          </p:val>
                                        </p:tav>
                                      </p:tavLst>
                                    </p:anim>
                                  </p:childTnLst>
                                </p:cTn>
                              </p:par>
                            </p:childTnLst>
                          </p:cTn>
                        </p:par>
                        <p:par>
                          <p:cTn id="161" fill="hold" nodeType="afterGroup">
                            <p:stCondLst>
                              <p:cond delay="3000"/>
                            </p:stCondLst>
                            <p:childTnLst>
                              <p:par>
                                <p:cTn id="162" presetID="2" presetClass="entr" presetSubtype="2" fill="hold" grpId="0" nodeType="afterEffect">
                                  <p:stCondLst>
                                    <p:cond delay="0"/>
                                  </p:stCondLst>
                                  <p:childTnLst>
                                    <p:set>
                                      <p:cBhvr>
                                        <p:cTn id="163" dur="1" fill="hold">
                                          <p:stCondLst>
                                            <p:cond delay="0"/>
                                          </p:stCondLst>
                                        </p:cTn>
                                        <p:tgtEl>
                                          <p:spTgt spid="101540"/>
                                        </p:tgtEl>
                                        <p:attrNameLst>
                                          <p:attrName>style.visibility</p:attrName>
                                        </p:attrNameLst>
                                      </p:cBhvr>
                                      <p:to>
                                        <p:strVal val="visible"/>
                                      </p:to>
                                    </p:set>
                                    <p:anim calcmode="lin" valueType="num">
                                      <p:cBhvr additive="base">
                                        <p:cTn id="164" dur="500" fill="hold"/>
                                        <p:tgtEl>
                                          <p:spTgt spid="101540"/>
                                        </p:tgtEl>
                                        <p:attrNameLst>
                                          <p:attrName>ppt_x</p:attrName>
                                        </p:attrNameLst>
                                      </p:cBhvr>
                                      <p:tavLst>
                                        <p:tav tm="0">
                                          <p:val>
                                            <p:strVal val="1+#ppt_w/2"/>
                                          </p:val>
                                        </p:tav>
                                        <p:tav tm="100000">
                                          <p:val>
                                            <p:strVal val="#ppt_x"/>
                                          </p:val>
                                        </p:tav>
                                      </p:tavLst>
                                    </p:anim>
                                    <p:anim calcmode="lin" valueType="num">
                                      <p:cBhvr additive="base">
                                        <p:cTn id="165" dur="500" fill="hold"/>
                                        <p:tgtEl>
                                          <p:spTgt spid="101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18" grpId="0" animBg="1"/>
      <p:bldP spid="101524" grpId="0" animBg="1"/>
      <p:bldP spid="101525" grpId="0" animBg="1"/>
      <p:bldP spid="101526" grpId="0" animBg="1"/>
      <p:bldP spid="101527" grpId="0" animBg="1"/>
      <p:bldP spid="101528" grpId="0" animBg="1"/>
      <p:bldP spid="101529" grpId="0" animBg="1"/>
      <p:bldP spid="101530" grpId="0" animBg="1"/>
      <p:bldP spid="101531" grpId="0" animBg="1"/>
      <p:bldP spid="101532" grpId="0" animBg="1"/>
      <p:bldP spid="101533" grpId="0" animBg="1"/>
      <p:bldP spid="101534" grpId="0" animBg="1"/>
      <p:bldP spid="101536" grpId="0" animBg="1"/>
      <p:bldP spid="101537" grpId="0" animBg="1"/>
      <p:bldP spid="101538" grpId="0" animBg="1"/>
      <p:bldP spid="101539" grpId="0" animBg="1"/>
      <p:bldP spid="101540" grpId="0" animBg="1"/>
      <p:bldP spid="101541" grpId="0" animBg="1"/>
      <p:bldP spid="101542" grpId="0" animBg="1"/>
      <p:bldP spid="101543" grpId="0" animBg="1"/>
      <p:bldP spid="101544" grpId="0" animBg="1"/>
      <p:bldP spid="101545" grpId="0" animBg="1"/>
      <p:bldP spid="101546" grpId="0" animBg="1"/>
      <p:bldP spid="101547" grpId="0" animBg="1"/>
      <p:bldP spid="101548" grpId="0" animBg="1"/>
      <p:bldP spid="101567" grpId="0"/>
      <p:bldP spid="101568" grpId="0"/>
      <p:bldP spid="101569" grpId="0"/>
      <p:bldP spid="101570" grpId="0"/>
      <p:bldP spid="101571" grpId="0"/>
      <p:bldP spid="10158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Rectangle 10"/>
          <p:cNvSpPr>
            <a:spLocks noGrp="1" noChangeArrowheads="1"/>
          </p:cNvSpPr>
          <p:nvPr>
            <p:ph type="title"/>
          </p:nvPr>
        </p:nvSpPr>
        <p:spPr>
          <a:noFill/>
        </p:spPr>
        <p:txBody>
          <a:bodyPr/>
          <a:lstStyle/>
          <a:p>
            <a:r>
              <a:rPr lang="en-GB" smtClean="0"/>
              <a:t>      More complicated formulae</a:t>
            </a:r>
          </a:p>
        </p:txBody>
      </p:sp>
      <p:sp>
        <p:nvSpPr>
          <p:cNvPr id="102411" name="Oval 11"/>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77828" name="Rectangle 12"/>
          <p:cNvSpPr>
            <a:spLocks noChangeArrowheads="1"/>
          </p:cNvSpPr>
          <p:nvPr/>
        </p:nvSpPr>
        <p:spPr bwMode="auto">
          <a:xfrm>
            <a:off x="568325" y="701675"/>
            <a:ext cx="83962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Working out the formulae for compounds containing compound ions is the same as for simple ionic compounds. The compound ion is treated as a </a:t>
            </a:r>
            <a:r>
              <a:rPr lang="en-GB" b="1"/>
              <a:t>single particle</a:t>
            </a:r>
            <a:r>
              <a:rPr lang="en-GB"/>
              <a:t>, not individual particles.</a:t>
            </a:r>
          </a:p>
        </p:txBody>
      </p:sp>
      <p:sp>
        <p:nvSpPr>
          <p:cNvPr id="102415" name="Rectangle 15"/>
          <p:cNvSpPr>
            <a:spLocks noChangeArrowheads="1"/>
          </p:cNvSpPr>
          <p:nvPr/>
        </p:nvSpPr>
        <p:spPr bwMode="auto">
          <a:xfrm>
            <a:off x="534988" y="2411413"/>
            <a:ext cx="6456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542925" indent="-542925" eaLnBrk="1" hangingPunct="1">
              <a:spcBef>
                <a:spcPct val="20000"/>
              </a:spcBef>
              <a:tabLst>
                <a:tab pos="447675" algn="l"/>
              </a:tabLst>
            </a:pPr>
            <a:r>
              <a:rPr lang="en-GB"/>
              <a:t>1.	Write down the symbol for each atom.</a:t>
            </a:r>
          </a:p>
        </p:txBody>
      </p:sp>
      <p:sp>
        <p:nvSpPr>
          <p:cNvPr id="102416" name="Rectangle 16"/>
          <p:cNvSpPr>
            <a:spLocks noChangeArrowheads="1"/>
          </p:cNvSpPr>
          <p:nvPr/>
        </p:nvSpPr>
        <p:spPr bwMode="auto">
          <a:xfrm>
            <a:off x="534988" y="2938463"/>
            <a:ext cx="6065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457200" indent="-457200" eaLnBrk="1" hangingPunct="1">
              <a:spcBef>
                <a:spcPct val="20000"/>
              </a:spcBef>
              <a:tabLst>
                <a:tab pos="447675" algn="l"/>
              </a:tabLst>
            </a:pPr>
            <a:r>
              <a:rPr lang="en-GB"/>
              <a:t>2. 	Calculate the charge for each ion.</a:t>
            </a:r>
          </a:p>
        </p:txBody>
      </p:sp>
      <p:sp>
        <p:nvSpPr>
          <p:cNvPr id="102417" name="Rectangle 17"/>
          <p:cNvSpPr>
            <a:spLocks noChangeArrowheads="1"/>
          </p:cNvSpPr>
          <p:nvPr/>
        </p:nvSpPr>
        <p:spPr bwMode="auto">
          <a:xfrm>
            <a:off x="534988" y="3467100"/>
            <a:ext cx="8477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marL="457200" indent="-457200">
              <a:spcBef>
                <a:spcPct val="0"/>
              </a:spcBef>
              <a:tabLst>
                <a:tab pos="447675" algn="l"/>
              </a:tabLst>
            </a:pPr>
            <a:r>
              <a:rPr lang="en-GB"/>
              <a:t>3	Balance the number of ions so the positive and negative</a:t>
            </a:r>
          </a:p>
          <a:p>
            <a:pPr marL="457200" indent="-457200">
              <a:spcBef>
                <a:spcPct val="0"/>
              </a:spcBef>
              <a:tabLst>
                <a:tab pos="447675" algn="l"/>
              </a:tabLst>
            </a:pPr>
            <a:r>
              <a:rPr lang="en-GB"/>
              <a:t>	charges equal zero. This gives a ratio of ions.</a:t>
            </a:r>
          </a:p>
        </p:txBody>
      </p:sp>
      <p:sp>
        <p:nvSpPr>
          <p:cNvPr id="102418" name="Rectangle 18"/>
          <p:cNvSpPr>
            <a:spLocks noChangeArrowheads="1"/>
          </p:cNvSpPr>
          <p:nvPr/>
        </p:nvSpPr>
        <p:spPr bwMode="auto">
          <a:xfrm>
            <a:off x="534988" y="4360863"/>
            <a:ext cx="8475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eaLnBrk="1" hangingPunct="1">
              <a:spcBef>
                <a:spcPct val="20000"/>
              </a:spcBef>
              <a:tabLst>
                <a:tab pos="447675" algn="l"/>
              </a:tabLst>
            </a:pPr>
            <a:r>
              <a:rPr lang="en-GB"/>
              <a:t>4.	Write down the formula without the ion charges. If more 	than one compound ion is required, brackets must be put 	around the ion, before the number.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15"/>
                                        </p:tgtEl>
                                        <p:attrNameLst>
                                          <p:attrName>style.visibility</p:attrName>
                                        </p:attrNameLst>
                                      </p:cBhvr>
                                      <p:to>
                                        <p:strVal val="visible"/>
                                      </p:to>
                                    </p:set>
                                    <p:animEffect transition="in" filter="wipe(left)">
                                      <p:cBhvr>
                                        <p:cTn id="7" dur="1000"/>
                                        <p:tgtEl>
                                          <p:spTgt spid="102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16"/>
                                        </p:tgtEl>
                                        <p:attrNameLst>
                                          <p:attrName>style.visibility</p:attrName>
                                        </p:attrNameLst>
                                      </p:cBhvr>
                                      <p:to>
                                        <p:strVal val="visible"/>
                                      </p:to>
                                    </p:set>
                                    <p:animEffect transition="in" filter="wipe(left)">
                                      <p:cBhvr>
                                        <p:cTn id="12" dur="1000"/>
                                        <p:tgtEl>
                                          <p:spTgt spid="1024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17"/>
                                        </p:tgtEl>
                                        <p:attrNameLst>
                                          <p:attrName>style.visibility</p:attrName>
                                        </p:attrNameLst>
                                      </p:cBhvr>
                                      <p:to>
                                        <p:strVal val="visible"/>
                                      </p:to>
                                    </p:set>
                                    <p:animEffect transition="in" filter="wipe(left)">
                                      <p:cBhvr>
                                        <p:cTn id="17" dur="1000"/>
                                        <p:tgtEl>
                                          <p:spTgt spid="1024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18"/>
                                        </p:tgtEl>
                                        <p:attrNameLst>
                                          <p:attrName>style.visibility</p:attrName>
                                        </p:attrNameLst>
                                      </p:cBhvr>
                                      <p:to>
                                        <p:strVal val="visible"/>
                                      </p:to>
                                    </p:set>
                                    <p:animEffect transition="in" filter="wipe(left)">
                                      <p:cBhvr>
                                        <p:cTn id="22" dur="1000"/>
                                        <p:tgtEl>
                                          <p:spTgt spid="102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5" grpId="0"/>
      <p:bldP spid="102416" grpId="0"/>
      <p:bldP spid="102417" grpId="0"/>
      <p:bldP spid="1024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1" name="Rectangle 61"/>
          <p:cNvSpPr>
            <a:spLocks noGrp="1" noChangeArrowheads="1"/>
          </p:cNvSpPr>
          <p:nvPr>
            <p:ph type="title"/>
          </p:nvPr>
        </p:nvSpPr>
        <p:spPr>
          <a:noFill/>
        </p:spPr>
        <p:txBody>
          <a:bodyPr/>
          <a:lstStyle/>
          <a:p>
            <a:r>
              <a:rPr lang="en-GB" smtClean="0"/>
              <a:t>      Element or compound?</a:t>
            </a:r>
          </a:p>
        </p:txBody>
      </p:sp>
    </p:spTree>
    <p:controls>
      <mc:AlternateContent xmlns:mc="http://schemas.openxmlformats.org/markup-compatibility/2006">
        <mc:Choice xmlns:v="urn:schemas-microsoft-com:vml" Requires="v">
          <p:control spid="205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5"/>
          <p:cNvGrpSpPr>
            <a:grpSpLocks/>
          </p:cNvGrpSpPr>
          <p:nvPr/>
        </p:nvGrpSpPr>
        <p:grpSpPr bwMode="auto">
          <a:xfrm>
            <a:off x="1350963" y="1668463"/>
            <a:ext cx="6673850" cy="2644775"/>
            <a:chOff x="851" y="1051"/>
            <a:chExt cx="4204" cy="1666"/>
          </a:xfrm>
        </p:grpSpPr>
        <p:sp>
          <p:nvSpPr>
            <p:cNvPr id="78866" name="AutoShape 51"/>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78867" name="AutoShape 53"/>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68" name="Line 54"/>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69" name="Line 55"/>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70" name="Line 56"/>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71" name="Line 57"/>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72" name="Line 58"/>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8873" name="Line 64"/>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aphicFrame>
        <p:nvGraphicFramePr>
          <p:cNvPr id="289853" name="Group 61"/>
          <p:cNvGraphicFramePr>
            <a:graphicFrameLocks noGrp="1"/>
          </p:cNvGraphicFramePr>
          <p:nvPr/>
        </p:nvGraphicFramePr>
        <p:xfrm>
          <a:off x="1368425" y="1665288"/>
          <a:ext cx="2409825" cy="2633662"/>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1261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txBody>
                  <a:tcPr marT="45723" marB="45723" horzOverflow="overflow">
                    <a:lnL cap="flat">
                      <a:noFill/>
                    </a:lnL>
                    <a:lnR cap="flat">
                      <a:noFill/>
                    </a:lnR>
                    <a:ln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sp>
        <p:nvSpPr>
          <p:cNvPr id="78856" name="Rectangle 5"/>
          <p:cNvSpPr>
            <a:spLocks noGrp="1" noChangeArrowheads="1"/>
          </p:cNvSpPr>
          <p:nvPr>
            <p:ph type="title"/>
          </p:nvPr>
        </p:nvSpPr>
        <p:spPr>
          <a:noFill/>
        </p:spPr>
        <p:txBody>
          <a:bodyPr/>
          <a:lstStyle/>
          <a:p>
            <a:r>
              <a:rPr lang="en-GB" smtClean="0"/>
              <a:t>      Formula of lithium nitrate</a:t>
            </a:r>
          </a:p>
        </p:txBody>
      </p:sp>
      <p:sp>
        <p:nvSpPr>
          <p:cNvPr id="78857" name="Rectangle 6"/>
          <p:cNvSpPr>
            <a:spLocks noChangeArrowheads="1"/>
          </p:cNvSpPr>
          <p:nvPr/>
        </p:nvSpPr>
        <p:spPr bwMode="auto">
          <a:xfrm>
            <a:off x="568325" y="701675"/>
            <a:ext cx="564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lithium nitrate?</a:t>
            </a:r>
          </a:p>
        </p:txBody>
      </p:sp>
      <p:sp>
        <p:nvSpPr>
          <p:cNvPr id="289799" name="Oval 7"/>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289832" name="Text Box 40"/>
          <p:cNvSpPr txBox="1">
            <a:spLocks noChangeArrowheads="1"/>
          </p:cNvSpPr>
          <p:nvPr/>
        </p:nvSpPr>
        <p:spPr bwMode="auto">
          <a:xfrm>
            <a:off x="4511675" y="16732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Li</a:t>
            </a:r>
          </a:p>
        </p:txBody>
      </p:sp>
      <p:sp>
        <p:nvSpPr>
          <p:cNvPr id="289833" name="Text Box 41"/>
          <p:cNvSpPr txBox="1">
            <a:spLocks noChangeArrowheads="1"/>
          </p:cNvSpPr>
          <p:nvPr/>
        </p:nvSpPr>
        <p:spPr bwMode="auto">
          <a:xfrm>
            <a:off x="6457950" y="16732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NO</a:t>
            </a:r>
            <a:r>
              <a:rPr lang="en-GB" baseline="-25000"/>
              <a:t>3</a:t>
            </a:r>
          </a:p>
        </p:txBody>
      </p:sp>
      <p:sp>
        <p:nvSpPr>
          <p:cNvPr id="289834" name="Text Box 42"/>
          <p:cNvSpPr txBox="1">
            <a:spLocks noChangeArrowheads="1"/>
          </p:cNvSpPr>
          <p:nvPr/>
        </p:nvSpPr>
        <p:spPr bwMode="auto">
          <a:xfrm>
            <a:off x="4475163" y="21304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289835" name="Text Box 43"/>
          <p:cNvSpPr txBox="1">
            <a:spLocks noChangeArrowheads="1"/>
          </p:cNvSpPr>
          <p:nvPr/>
        </p:nvSpPr>
        <p:spPr bwMode="auto">
          <a:xfrm>
            <a:off x="6473825" y="21272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289836" name="Text Box 44"/>
          <p:cNvSpPr txBox="1">
            <a:spLocks noChangeArrowheads="1"/>
          </p:cNvSpPr>
          <p:nvPr/>
        </p:nvSpPr>
        <p:spPr bwMode="auto">
          <a:xfrm>
            <a:off x="5391150" y="383540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LiNO</a:t>
            </a:r>
            <a:r>
              <a:rPr lang="en-GB" baseline="-25000"/>
              <a:t>3</a:t>
            </a:r>
          </a:p>
        </p:txBody>
      </p:sp>
      <p:sp>
        <p:nvSpPr>
          <p:cNvPr id="289837" name="Rectangle 45"/>
          <p:cNvSpPr>
            <a:spLocks noChangeArrowheads="1"/>
          </p:cNvSpPr>
          <p:nvPr/>
        </p:nvSpPr>
        <p:spPr bwMode="auto">
          <a:xfrm>
            <a:off x="3983038" y="2586038"/>
            <a:ext cx="3825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1 lithium ion is needed for each nitrate ion</a:t>
            </a:r>
          </a:p>
        </p:txBody>
      </p:sp>
      <p:sp>
        <p:nvSpPr>
          <p:cNvPr id="289854" name="Text Box 62"/>
          <p:cNvSpPr txBox="1">
            <a:spLocks noChangeArrowheads="1"/>
          </p:cNvSpPr>
          <p:nvPr/>
        </p:nvSpPr>
        <p:spPr bwMode="auto">
          <a:xfrm>
            <a:off x="5391150" y="3382963"/>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 : 1</a:t>
            </a:r>
            <a:endParaRPr lang="en-GB"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89853"/>
                                        </p:tgtEl>
                                        <p:attrNameLst>
                                          <p:attrName>style.visibility</p:attrName>
                                        </p:attrNameLst>
                                      </p:cBhvr>
                                      <p:to>
                                        <p:strVal val="visible"/>
                                      </p:to>
                                    </p:set>
                                    <p:animEffect transition="in" filter="dissolve">
                                      <p:cBhvr>
                                        <p:cTn id="10" dur="500"/>
                                        <p:tgtEl>
                                          <p:spTgt spid="2898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9832"/>
                                        </p:tgtEl>
                                        <p:attrNameLst>
                                          <p:attrName>style.visibility</p:attrName>
                                        </p:attrNameLst>
                                      </p:cBhvr>
                                      <p:to>
                                        <p:strVal val="visible"/>
                                      </p:to>
                                    </p:set>
                                    <p:animEffect transition="in" filter="dissolve">
                                      <p:cBhvr>
                                        <p:cTn id="15" dur="500"/>
                                        <p:tgtEl>
                                          <p:spTgt spid="289832"/>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89833"/>
                                        </p:tgtEl>
                                        <p:attrNameLst>
                                          <p:attrName>style.visibility</p:attrName>
                                        </p:attrNameLst>
                                      </p:cBhvr>
                                      <p:to>
                                        <p:strVal val="visible"/>
                                      </p:to>
                                    </p:set>
                                    <p:animEffect transition="in" filter="dissolve">
                                      <p:cBhvr>
                                        <p:cTn id="19" dur="500"/>
                                        <p:tgtEl>
                                          <p:spTgt spid="28983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89834"/>
                                        </p:tgtEl>
                                        <p:attrNameLst>
                                          <p:attrName>style.visibility</p:attrName>
                                        </p:attrNameLst>
                                      </p:cBhvr>
                                      <p:to>
                                        <p:strVal val="visible"/>
                                      </p:to>
                                    </p:set>
                                    <p:animEffect transition="in" filter="dissolve">
                                      <p:cBhvr>
                                        <p:cTn id="24" dur="500"/>
                                        <p:tgtEl>
                                          <p:spTgt spid="289834"/>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289835"/>
                                        </p:tgtEl>
                                        <p:attrNameLst>
                                          <p:attrName>style.visibility</p:attrName>
                                        </p:attrNameLst>
                                      </p:cBhvr>
                                      <p:to>
                                        <p:strVal val="visible"/>
                                      </p:to>
                                    </p:set>
                                    <p:animEffect transition="in" filter="dissolve">
                                      <p:cBhvr>
                                        <p:cTn id="28" dur="500"/>
                                        <p:tgtEl>
                                          <p:spTgt spid="2898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89837"/>
                                        </p:tgtEl>
                                        <p:attrNameLst>
                                          <p:attrName>style.visibility</p:attrName>
                                        </p:attrNameLst>
                                      </p:cBhvr>
                                      <p:to>
                                        <p:strVal val="visible"/>
                                      </p:to>
                                    </p:set>
                                    <p:animEffect transition="in" filter="dissolve">
                                      <p:cBhvr>
                                        <p:cTn id="33" dur="500"/>
                                        <p:tgtEl>
                                          <p:spTgt spid="2898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89854"/>
                                        </p:tgtEl>
                                        <p:attrNameLst>
                                          <p:attrName>style.visibility</p:attrName>
                                        </p:attrNameLst>
                                      </p:cBhvr>
                                      <p:to>
                                        <p:strVal val="visible"/>
                                      </p:to>
                                    </p:set>
                                    <p:animEffect transition="in" filter="dissolve">
                                      <p:cBhvr>
                                        <p:cTn id="38" dur="500"/>
                                        <p:tgtEl>
                                          <p:spTgt spid="28985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89836"/>
                                        </p:tgtEl>
                                        <p:attrNameLst>
                                          <p:attrName>style.visibility</p:attrName>
                                        </p:attrNameLst>
                                      </p:cBhvr>
                                      <p:to>
                                        <p:strVal val="visible"/>
                                      </p:to>
                                    </p:set>
                                    <p:animEffect transition="in" filter="dissolve">
                                      <p:cBhvr>
                                        <p:cTn id="43" dur="500"/>
                                        <p:tgtEl>
                                          <p:spTgt spid="289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32" grpId="0"/>
      <p:bldP spid="289833" grpId="0"/>
      <p:bldP spid="289834" grpId="0"/>
      <p:bldP spid="289835" grpId="0"/>
      <p:bldP spid="289836" grpId="0"/>
      <p:bldP spid="289837" grpId="0"/>
      <p:bldP spid="289854"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90"/>
          <p:cNvGrpSpPr>
            <a:grpSpLocks/>
          </p:cNvGrpSpPr>
          <p:nvPr/>
        </p:nvGrpSpPr>
        <p:grpSpPr bwMode="auto">
          <a:xfrm>
            <a:off x="1349375" y="1668463"/>
            <a:ext cx="6673850" cy="2644775"/>
            <a:chOff x="851" y="1051"/>
            <a:chExt cx="4204" cy="1666"/>
          </a:xfrm>
        </p:grpSpPr>
        <p:sp>
          <p:nvSpPr>
            <p:cNvPr id="79893" name="AutoShape 191"/>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79894" name="AutoShape 192"/>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895" name="Line 193"/>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96" name="Line 194"/>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97" name="Line 195"/>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98" name="Line 196"/>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899" name="Line 197"/>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9900" name="Line 198"/>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79875" name="Rectangle 10"/>
          <p:cNvSpPr>
            <a:spLocks noChangeArrowheads="1"/>
          </p:cNvSpPr>
          <p:nvPr/>
        </p:nvSpPr>
        <p:spPr bwMode="auto">
          <a:xfrm>
            <a:off x="568325" y="701675"/>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magnesium nitrate?</a:t>
            </a:r>
          </a:p>
        </p:txBody>
      </p:sp>
      <p:sp>
        <p:nvSpPr>
          <p:cNvPr id="103435" name="Oval 11"/>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nvGrpSpPr>
          <p:cNvPr id="3" name="Group 54"/>
          <p:cNvGrpSpPr>
            <a:grpSpLocks/>
          </p:cNvGrpSpPr>
          <p:nvPr/>
        </p:nvGrpSpPr>
        <p:grpSpPr bwMode="auto">
          <a:xfrm>
            <a:off x="241300" y="4554538"/>
            <a:ext cx="8723313" cy="822325"/>
            <a:chOff x="152" y="2637"/>
            <a:chExt cx="5495" cy="518"/>
          </a:xfrm>
        </p:grpSpPr>
        <p:sp>
          <p:nvSpPr>
            <p:cNvPr id="79891" name="Rectangle 51"/>
            <p:cNvSpPr>
              <a:spLocks noChangeArrowheads="1"/>
            </p:cNvSpPr>
            <p:nvPr/>
          </p:nvSpPr>
          <p:spPr bwMode="auto">
            <a:xfrm>
              <a:off x="358" y="2637"/>
              <a:ext cx="528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The brackets around NO</a:t>
              </a:r>
              <a:r>
                <a:rPr lang="en-GB" baseline="-25000"/>
                <a:t>3</a:t>
              </a:r>
              <a:r>
                <a:rPr lang="en-GB"/>
                <a:t> indicate that the ‘2’ refers to a complete nitrate ion.</a:t>
              </a:r>
            </a:p>
          </p:txBody>
        </p:sp>
        <p:sp>
          <p:nvSpPr>
            <p:cNvPr id="103476" name="Oval 52"/>
            <p:cNvSpPr>
              <a:spLocks noChangeAspect="1" noChangeArrowheads="1"/>
            </p:cNvSpPr>
            <p:nvPr/>
          </p:nvSpPr>
          <p:spPr bwMode="auto">
            <a:xfrm>
              <a:off x="152" y="2705"/>
              <a:ext cx="159" cy="159"/>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sp>
        <p:nvSpPr>
          <p:cNvPr id="79878" name="Rectangle 55"/>
          <p:cNvSpPr>
            <a:spLocks noGrp="1" noChangeArrowheads="1"/>
          </p:cNvSpPr>
          <p:nvPr>
            <p:ph type="title"/>
          </p:nvPr>
        </p:nvSpPr>
        <p:spPr>
          <a:noFill/>
        </p:spPr>
        <p:txBody>
          <a:bodyPr/>
          <a:lstStyle/>
          <a:p>
            <a:r>
              <a:rPr lang="en-GB" smtClean="0"/>
              <a:t>      Formula of magnesium nitrate</a:t>
            </a:r>
          </a:p>
        </p:txBody>
      </p:sp>
      <p:graphicFrame>
        <p:nvGraphicFramePr>
          <p:cNvPr id="103624" name="Group 200"/>
          <p:cNvGraphicFramePr>
            <a:graphicFrameLocks noGrp="1"/>
          </p:cNvGraphicFramePr>
          <p:nvPr/>
        </p:nvGraphicFramePr>
        <p:xfrm>
          <a:off x="1368425" y="1670050"/>
          <a:ext cx="2409825" cy="2633663"/>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8230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txBody>
                  <a:tcPr marT="45723" marB="45723" horzOverflow="overflow">
                    <a:lnL cap="flat">
                      <a:noFill/>
                    </a:lnL>
                    <a:lnR cap="flat">
                      <a:noFill/>
                    </a:lnR>
                    <a:lnT>
                      <a:noFill/>
                    </a:lnT>
                    <a:lnB>
                      <a:noFill/>
                    </a:lnB>
                    <a:lnTlToBr>
                      <a:noFill/>
                    </a:lnTlToBr>
                    <a:lnBlToTr>
                      <a:noFill/>
                    </a:lnBlToTr>
                    <a:noFill/>
                  </a:tcPr>
                </a:tc>
              </a:tr>
              <a:tr h="8961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sp>
        <p:nvSpPr>
          <p:cNvPr id="103577" name="Text Box 153"/>
          <p:cNvSpPr txBox="1">
            <a:spLocks noChangeArrowheads="1"/>
          </p:cNvSpPr>
          <p:nvPr/>
        </p:nvSpPr>
        <p:spPr bwMode="auto">
          <a:xfrm>
            <a:off x="4511675" y="16732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Mg</a:t>
            </a:r>
          </a:p>
        </p:txBody>
      </p:sp>
      <p:sp>
        <p:nvSpPr>
          <p:cNvPr id="103578" name="Text Box 154"/>
          <p:cNvSpPr txBox="1">
            <a:spLocks noChangeArrowheads="1"/>
          </p:cNvSpPr>
          <p:nvPr/>
        </p:nvSpPr>
        <p:spPr bwMode="auto">
          <a:xfrm>
            <a:off x="6457950" y="16732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NO</a:t>
            </a:r>
            <a:r>
              <a:rPr lang="en-GB" baseline="-25000"/>
              <a:t>3</a:t>
            </a:r>
          </a:p>
        </p:txBody>
      </p:sp>
      <p:sp>
        <p:nvSpPr>
          <p:cNvPr id="103579" name="Text Box 155"/>
          <p:cNvSpPr txBox="1">
            <a:spLocks noChangeArrowheads="1"/>
          </p:cNvSpPr>
          <p:nvPr/>
        </p:nvSpPr>
        <p:spPr bwMode="auto">
          <a:xfrm>
            <a:off x="4475163" y="21304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2+</a:t>
            </a:r>
          </a:p>
        </p:txBody>
      </p:sp>
      <p:sp>
        <p:nvSpPr>
          <p:cNvPr id="103580" name="Text Box 156"/>
          <p:cNvSpPr txBox="1">
            <a:spLocks noChangeArrowheads="1"/>
          </p:cNvSpPr>
          <p:nvPr/>
        </p:nvSpPr>
        <p:spPr bwMode="auto">
          <a:xfrm>
            <a:off x="6473825" y="21272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103581" name="Rectangle 157"/>
          <p:cNvSpPr>
            <a:spLocks noChangeArrowheads="1"/>
          </p:cNvSpPr>
          <p:nvPr/>
        </p:nvSpPr>
        <p:spPr bwMode="auto">
          <a:xfrm>
            <a:off x="4021138" y="2586038"/>
            <a:ext cx="3743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2 nitrate ions are needed for each magnesium ion</a:t>
            </a:r>
          </a:p>
        </p:txBody>
      </p:sp>
      <p:sp>
        <p:nvSpPr>
          <p:cNvPr id="103582" name="Text Box 158"/>
          <p:cNvSpPr txBox="1">
            <a:spLocks noChangeArrowheads="1"/>
          </p:cNvSpPr>
          <p:nvPr/>
        </p:nvSpPr>
        <p:spPr bwMode="auto">
          <a:xfrm>
            <a:off x="5092700" y="384016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Mg(NO</a:t>
            </a:r>
            <a:r>
              <a:rPr lang="en-GB" baseline="-25000"/>
              <a:t>3</a:t>
            </a:r>
            <a:r>
              <a:rPr lang="en-GB"/>
              <a:t>)</a:t>
            </a:r>
            <a:r>
              <a:rPr lang="en-GB" baseline="-25000"/>
              <a:t>2</a:t>
            </a:r>
          </a:p>
        </p:txBody>
      </p:sp>
      <p:sp>
        <p:nvSpPr>
          <p:cNvPr id="103623" name="Text Box 199"/>
          <p:cNvSpPr txBox="1">
            <a:spLocks noChangeArrowheads="1"/>
          </p:cNvSpPr>
          <p:nvPr/>
        </p:nvSpPr>
        <p:spPr bwMode="auto">
          <a:xfrm>
            <a:off x="5387975" y="3408363"/>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 : 2</a:t>
            </a:r>
            <a:endParaRPr lang="en-GB"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03624"/>
                                        </p:tgtEl>
                                        <p:attrNameLst>
                                          <p:attrName>style.visibility</p:attrName>
                                        </p:attrNameLst>
                                      </p:cBhvr>
                                      <p:to>
                                        <p:strVal val="visible"/>
                                      </p:to>
                                    </p:set>
                                    <p:animEffect transition="in" filter="dissolve">
                                      <p:cBhvr>
                                        <p:cTn id="10" dur="500"/>
                                        <p:tgtEl>
                                          <p:spTgt spid="1036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3577"/>
                                        </p:tgtEl>
                                        <p:attrNameLst>
                                          <p:attrName>style.visibility</p:attrName>
                                        </p:attrNameLst>
                                      </p:cBhvr>
                                      <p:to>
                                        <p:strVal val="visible"/>
                                      </p:to>
                                    </p:set>
                                    <p:animEffect transition="in" filter="dissolve">
                                      <p:cBhvr>
                                        <p:cTn id="15" dur="500"/>
                                        <p:tgtEl>
                                          <p:spTgt spid="103577"/>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03578"/>
                                        </p:tgtEl>
                                        <p:attrNameLst>
                                          <p:attrName>style.visibility</p:attrName>
                                        </p:attrNameLst>
                                      </p:cBhvr>
                                      <p:to>
                                        <p:strVal val="visible"/>
                                      </p:to>
                                    </p:set>
                                    <p:animEffect transition="in" filter="dissolve">
                                      <p:cBhvr>
                                        <p:cTn id="19" dur="500"/>
                                        <p:tgtEl>
                                          <p:spTgt spid="10357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3579"/>
                                        </p:tgtEl>
                                        <p:attrNameLst>
                                          <p:attrName>style.visibility</p:attrName>
                                        </p:attrNameLst>
                                      </p:cBhvr>
                                      <p:to>
                                        <p:strVal val="visible"/>
                                      </p:to>
                                    </p:set>
                                    <p:animEffect transition="in" filter="dissolve">
                                      <p:cBhvr>
                                        <p:cTn id="24" dur="500"/>
                                        <p:tgtEl>
                                          <p:spTgt spid="103579"/>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03580"/>
                                        </p:tgtEl>
                                        <p:attrNameLst>
                                          <p:attrName>style.visibility</p:attrName>
                                        </p:attrNameLst>
                                      </p:cBhvr>
                                      <p:to>
                                        <p:strVal val="visible"/>
                                      </p:to>
                                    </p:set>
                                    <p:animEffect transition="in" filter="dissolve">
                                      <p:cBhvr>
                                        <p:cTn id="28" dur="500"/>
                                        <p:tgtEl>
                                          <p:spTgt spid="1035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3581"/>
                                        </p:tgtEl>
                                        <p:attrNameLst>
                                          <p:attrName>style.visibility</p:attrName>
                                        </p:attrNameLst>
                                      </p:cBhvr>
                                      <p:to>
                                        <p:strVal val="visible"/>
                                      </p:to>
                                    </p:set>
                                    <p:animEffect transition="in" filter="dissolve">
                                      <p:cBhvr>
                                        <p:cTn id="33" dur="500"/>
                                        <p:tgtEl>
                                          <p:spTgt spid="10358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3623"/>
                                        </p:tgtEl>
                                        <p:attrNameLst>
                                          <p:attrName>style.visibility</p:attrName>
                                        </p:attrNameLst>
                                      </p:cBhvr>
                                      <p:to>
                                        <p:strVal val="visible"/>
                                      </p:to>
                                    </p:set>
                                    <p:animEffect transition="in" filter="dissolve">
                                      <p:cBhvr>
                                        <p:cTn id="38" dur="500"/>
                                        <p:tgtEl>
                                          <p:spTgt spid="10362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3582"/>
                                        </p:tgtEl>
                                        <p:attrNameLst>
                                          <p:attrName>style.visibility</p:attrName>
                                        </p:attrNameLst>
                                      </p:cBhvr>
                                      <p:to>
                                        <p:strVal val="visible"/>
                                      </p:to>
                                    </p:set>
                                    <p:animEffect transition="in" filter="dissolve">
                                      <p:cBhvr>
                                        <p:cTn id="43" dur="500"/>
                                        <p:tgtEl>
                                          <p:spTgt spid="10358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77" grpId="0"/>
      <p:bldP spid="103578" grpId="0"/>
      <p:bldP spid="103579" grpId="0"/>
      <p:bldP spid="103580" grpId="0"/>
      <p:bldP spid="103581" grpId="0"/>
      <p:bldP spid="103582" grpId="0"/>
      <p:bldP spid="10362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35"/>
          <p:cNvGrpSpPr>
            <a:grpSpLocks/>
          </p:cNvGrpSpPr>
          <p:nvPr/>
        </p:nvGrpSpPr>
        <p:grpSpPr bwMode="auto">
          <a:xfrm>
            <a:off x="1349375" y="1668463"/>
            <a:ext cx="6673850" cy="2644775"/>
            <a:chOff x="851" y="1051"/>
            <a:chExt cx="4204" cy="1666"/>
          </a:xfrm>
        </p:grpSpPr>
        <p:sp>
          <p:nvSpPr>
            <p:cNvPr id="80917" name="AutoShape 136"/>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80918" name="AutoShape 137"/>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19" name="Line 138"/>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920" name="Line 139"/>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921" name="Line 140"/>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922" name="Line 141"/>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923" name="Line 142"/>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0924" name="Line 143"/>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0899" name="Rectangle 10"/>
          <p:cNvSpPr>
            <a:spLocks noGrp="1" noChangeArrowheads="1"/>
          </p:cNvSpPr>
          <p:nvPr>
            <p:ph type="title"/>
          </p:nvPr>
        </p:nvSpPr>
        <p:spPr>
          <a:noFill/>
        </p:spPr>
        <p:txBody>
          <a:bodyPr/>
          <a:lstStyle/>
          <a:p>
            <a:r>
              <a:rPr lang="en-GB" smtClean="0"/>
              <a:t>      Formula of sodium sulfate</a:t>
            </a:r>
          </a:p>
        </p:txBody>
      </p:sp>
      <p:sp>
        <p:nvSpPr>
          <p:cNvPr id="80900" name="Rectangle 11"/>
          <p:cNvSpPr>
            <a:spLocks noChangeArrowheads="1"/>
          </p:cNvSpPr>
          <p:nvPr/>
        </p:nvSpPr>
        <p:spPr bwMode="auto">
          <a:xfrm>
            <a:off x="568325" y="701675"/>
            <a:ext cx="606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sodium sulfate?</a:t>
            </a:r>
          </a:p>
        </p:txBody>
      </p:sp>
      <p:sp>
        <p:nvSpPr>
          <p:cNvPr id="104460" name="Oval 12"/>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04515" name="Text Box 67"/>
          <p:cNvSpPr txBox="1">
            <a:spLocks noChangeArrowheads="1"/>
          </p:cNvSpPr>
          <p:nvPr/>
        </p:nvSpPr>
        <p:spPr bwMode="auto">
          <a:xfrm>
            <a:off x="4511675" y="16732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Na</a:t>
            </a:r>
          </a:p>
        </p:txBody>
      </p:sp>
      <p:sp>
        <p:nvSpPr>
          <p:cNvPr id="104516" name="Text Box 68"/>
          <p:cNvSpPr txBox="1">
            <a:spLocks noChangeArrowheads="1"/>
          </p:cNvSpPr>
          <p:nvPr/>
        </p:nvSpPr>
        <p:spPr bwMode="auto">
          <a:xfrm>
            <a:off x="6572250" y="16732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SO</a:t>
            </a:r>
            <a:r>
              <a:rPr lang="en-GB" baseline="-25000"/>
              <a:t>4</a:t>
            </a:r>
          </a:p>
        </p:txBody>
      </p:sp>
      <p:sp>
        <p:nvSpPr>
          <p:cNvPr id="104517" name="Text Box 69"/>
          <p:cNvSpPr txBox="1">
            <a:spLocks noChangeArrowheads="1"/>
          </p:cNvSpPr>
          <p:nvPr/>
        </p:nvSpPr>
        <p:spPr bwMode="auto">
          <a:xfrm>
            <a:off x="4475163" y="21304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104518" name="Text Box 70"/>
          <p:cNvSpPr txBox="1">
            <a:spLocks noChangeArrowheads="1"/>
          </p:cNvSpPr>
          <p:nvPr/>
        </p:nvSpPr>
        <p:spPr bwMode="auto">
          <a:xfrm>
            <a:off x="6588125" y="21272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2-</a:t>
            </a:r>
          </a:p>
        </p:txBody>
      </p:sp>
      <p:sp>
        <p:nvSpPr>
          <p:cNvPr id="104519" name="Rectangle 71"/>
          <p:cNvSpPr>
            <a:spLocks noChangeArrowheads="1"/>
          </p:cNvSpPr>
          <p:nvPr/>
        </p:nvSpPr>
        <p:spPr bwMode="auto">
          <a:xfrm>
            <a:off x="4021138" y="2586038"/>
            <a:ext cx="3743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2 sodium ions are needed for each sulfate ion</a:t>
            </a:r>
          </a:p>
        </p:txBody>
      </p:sp>
      <p:sp>
        <p:nvSpPr>
          <p:cNvPr id="104520" name="Text Box 72"/>
          <p:cNvSpPr txBox="1">
            <a:spLocks noChangeArrowheads="1"/>
          </p:cNvSpPr>
          <p:nvPr/>
        </p:nvSpPr>
        <p:spPr bwMode="auto">
          <a:xfrm>
            <a:off x="5054600" y="38385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Na</a:t>
            </a:r>
            <a:r>
              <a:rPr lang="en-GB" baseline="-25000"/>
              <a:t>2</a:t>
            </a:r>
            <a:r>
              <a:rPr lang="en-GB"/>
              <a:t>SO</a:t>
            </a:r>
            <a:r>
              <a:rPr lang="en-GB" baseline="-25000"/>
              <a:t>4</a:t>
            </a:r>
          </a:p>
        </p:txBody>
      </p:sp>
      <p:graphicFrame>
        <p:nvGraphicFramePr>
          <p:cNvPr id="104582" name="Group 134"/>
          <p:cNvGraphicFramePr>
            <a:graphicFrameLocks noGrp="1"/>
          </p:cNvGraphicFramePr>
          <p:nvPr/>
        </p:nvGraphicFramePr>
        <p:xfrm>
          <a:off x="1365250" y="1668463"/>
          <a:ext cx="2409825" cy="2633662"/>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8230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txBody>
                  <a:tcPr marT="45723" marB="45723" horzOverflow="overflow">
                    <a:lnL cap="flat">
                      <a:noFill/>
                    </a:lnL>
                    <a:lnR cap="flat">
                      <a:noFill/>
                    </a:lnR>
                    <a:lnT>
                      <a:noFill/>
                    </a:lnT>
                    <a:lnB>
                      <a:noFill/>
                    </a:lnB>
                    <a:lnTlToBr>
                      <a:noFill/>
                    </a:lnTlToBr>
                    <a:lnBlToTr>
                      <a:noFill/>
                    </a:lnBlToTr>
                    <a:noFill/>
                  </a:tcPr>
                </a:tc>
              </a:tr>
              <a:tr h="8961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grpSp>
        <p:nvGrpSpPr>
          <p:cNvPr id="3" name="Group 123"/>
          <p:cNvGrpSpPr>
            <a:grpSpLocks/>
          </p:cNvGrpSpPr>
          <p:nvPr/>
        </p:nvGrpSpPr>
        <p:grpSpPr bwMode="auto">
          <a:xfrm>
            <a:off x="241300" y="4556125"/>
            <a:ext cx="8723313" cy="822325"/>
            <a:chOff x="152" y="2630"/>
            <a:chExt cx="5495" cy="518"/>
          </a:xfrm>
        </p:grpSpPr>
        <p:sp>
          <p:nvSpPr>
            <p:cNvPr id="80915" name="Rectangle 121"/>
            <p:cNvSpPr>
              <a:spLocks noChangeArrowheads="1"/>
            </p:cNvSpPr>
            <p:nvPr/>
          </p:nvSpPr>
          <p:spPr bwMode="auto">
            <a:xfrm>
              <a:off x="358" y="2630"/>
              <a:ext cx="528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Although ‘Na’ contains 2 letters, it represents a single atom, so no brackets are required.</a:t>
              </a:r>
            </a:p>
          </p:txBody>
        </p:sp>
        <p:sp>
          <p:nvSpPr>
            <p:cNvPr id="104570" name="Oval 122"/>
            <p:cNvSpPr>
              <a:spLocks noChangeAspect="1" noChangeArrowheads="1"/>
            </p:cNvSpPr>
            <p:nvPr/>
          </p:nvSpPr>
          <p:spPr bwMode="auto">
            <a:xfrm>
              <a:off x="152" y="2698"/>
              <a:ext cx="159" cy="159"/>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sp>
        <p:nvSpPr>
          <p:cNvPr id="104592" name="Text Box 144"/>
          <p:cNvSpPr txBox="1">
            <a:spLocks noChangeArrowheads="1"/>
          </p:cNvSpPr>
          <p:nvPr/>
        </p:nvSpPr>
        <p:spPr bwMode="auto">
          <a:xfrm>
            <a:off x="5387975" y="3408363"/>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2 : 1</a:t>
            </a:r>
            <a:endParaRPr lang="en-GB"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04582"/>
                                        </p:tgtEl>
                                        <p:attrNameLst>
                                          <p:attrName>style.visibility</p:attrName>
                                        </p:attrNameLst>
                                      </p:cBhvr>
                                      <p:to>
                                        <p:strVal val="visible"/>
                                      </p:to>
                                    </p:set>
                                    <p:animEffect transition="in" filter="dissolve">
                                      <p:cBhvr>
                                        <p:cTn id="10" dur="500"/>
                                        <p:tgtEl>
                                          <p:spTgt spid="1045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4515"/>
                                        </p:tgtEl>
                                        <p:attrNameLst>
                                          <p:attrName>style.visibility</p:attrName>
                                        </p:attrNameLst>
                                      </p:cBhvr>
                                      <p:to>
                                        <p:strVal val="visible"/>
                                      </p:to>
                                    </p:set>
                                    <p:animEffect transition="in" filter="dissolve">
                                      <p:cBhvr>
                                        <p:cTn id="15" dur="500"/>
                                        <p:tgtEl>
                                          <p:spTgt spid="104515"/>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04516"/>
                                        </p:tgtEl>
                                        <p:attrNameLst>
                                          <p:attrName>style.visibility</p:attrName>
                                        </p:attrNameLst>
                                      </p:cBhvr>
                                      <p:to>
                                        <p:strVal val="visible"/>
                                      </p:to>
                                    </p:set>
                                    <p:animEffect transition="in" filter="dissolve">
                                      <p:cBhvr>
                                        <p:cTn id="19" dur="500"/>
                                        <p:tgtEl>
                                          <p:spTgt spid="1045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4517"/>
                                        </p:tgtEl>
                                        <p:attrNameLst>
                                          <p:attrName>style.visibility</p:attrName>
                                        </p:attrNameLst>
                                      </p:cBhvr>
                                      <p:to>
                                        <p:strVal val="visible"/>
                                      </p:to>
                                    </p:set>
                                    <p:animEffect transition="in" filter="dissolve">
                                      <p:cBhvr>
                                        <p:cTn id="24" dur="500"/>
                                        <p:tgtEl>
                                          <p:spTgt spid="104517"/>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04518"/>
                                        </p:tgtEl>
                                        <p:attrNameLst>
                                          <p:attrName>style.visibility</p:attrName>
                                        </p:attrNameLst>
                                      </p:cBhvr>
                                      <p:to>
                                        <p:strVal val="visible"/>
                                      </p:to>
                                    </p:set>
                                    <p:animEffect transition="in" filter="dissolve">
                                      <p:cBhvr>
                                        <p:cTn id="28" dur="500"/>
                                        <p:tgtEl>
                                          <p:spTgt spid="1045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4519"/>
                                        </p:tgtEl>
                                        <p:attrNameLst>
                                          <p:attrName>style.visibility</p:attrName>
                                        </p:attrNameLst>
                                      </p:cBhvr>
                                      <p:to>
                                        <p:strVal val="visible"/>
                                      </p:to>
                                    </p:set>
                                    <p:animEffect transition="in" filter="dissolve">
                                      <p:cBhvr>
                                        <p:cTn id="33" dur="500"/>
                                        <p:tgtEl>
                                          <p:spTgt spid="1045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4592"/>
                                        </p:tgtEl>
                                        <p:attrNameLst>
                                          <p:attrName>style.visibility</p:attrName>
                                        </p:attrNameLst>
                                      </p:cBhvr>
                                      <p:to>
                                        <p:strVal val="visible"/>
                                      </p:to>
                                    </p:set>
                                    <p:animEffect transition="in" filter="dissolve">
                                      <p:cBhvr>
                                        <p:cTn id="38" dur="500"/>
                                        <p:tgtEl>
                                          <p:spTgt spid="10459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4520"/>
                                        </p:tgtEl>
                                        <p:attrNameLst>
                                          <p:attrName>style.visibility</p:attrName>
                                        </p:attrNameLst>
                                      </p:cBhvr>
                                      <p:to>
                                        <p:strVal val="visible"/>
                                      </p:to>
                                    </p:set>
                                    <p:animEffect transition="in" filter="dissolve">
                                      <p:cBhvr>
                                        <p:cTn id="43" dur="500"/>
                                        <p:tgtEl>
                                          <p:spTgt spid="10452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15" grpId="0"/>
      <p:bldP spid="104516" grpId="0"/>
      <p:bldP spid="104517" grpId="0"/>
      <p:bldP spid="104518" grpId="0"/>
      <p:bldP spid="104519" grpId="0"/>
      <p:bldP spid="104520" grpId="0"/>
      <p:bldP spid="104592"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1349375" y="1668463"/>
            <a:ext cx="6673850" cy="2644775"/>
            <a:chOff x="851" y="1051"/>
            <a:chExt cx="4204" cy="1666"/>
          </a:xfrm>
        </p:grpSpPr>
        <p:sp>
          <p:nvSpPr>
            <p:cNvPr id="81938" name="AutoShape 92"/>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81939" name="AutoShape 93"/>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940" name="Line 94"/>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1941" name="Line 95"/>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1942" name="Line 96"/>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1943" name="Line 97"/>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1944" name="Line 98"/>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1945" name="Line 99"/>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aphicFrame>
        <p:nvGraphicFramePr>
          <p:cNvPr id="105573" name="Group 101"/>
          <p:cNvGraphicFramePr>
            <a:graphicFrameLocks noGrp="1"/>
          </p:cNvGraphicFramePr>
          <p:nvPr/>
        </p:nvGraphicFramePr>
        <p:xfrm>
          <a:off x="1365250" y="1668463"/>
          <a:ext cx="2409825" cy="2633662"/>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8230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txBody>
                  <a:tcPr marT="45723" marB="45723" horzOverflow="overflow">
                    <a:lnL cap="flat">
                      <a:noFill/>
                    </a:lnL>
                    <a:lnR cap="flat">
                      <a:noFill/>
                    </a:lnR>
                    <a:lnT>
                      <a:noFill/>
                    </a:lnT>
                    <a:lnB>
                      <a:noFill/>
                    </a:lnB>
                    <a:lnTlToBr>
                      <a:noFill/>
                    </a:lnTlToBr>
                    <a:lnBlToTr>
                      <a:noFill/>
                    </a:lnBlToTr>
                    <a:noFill/>
                  </a:tcPr>
                </a:tc>
              </a:tr>
              <a:tr h="8961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sp>
        <p:nvSpPr>
          <p:cNvPr id="105505" name="Rectangle 33"/>
          <p:cNvSpPr>
            <a:spLocks noChangeArrowheads="1"/>
          </p:cNvSpPr>
          <p:nvPr/>
        </p:nvSpPr>
        <p:spPr bwMode="auto">
          <a:xfrm>
            <a:off x="3797300" y="2586038"/>
            <a:ext cx="4205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3 hydroxide ions are needed for each aluminium ion</a:t>
            </a:r>
          </a:p>
        </p:txBody>
      </p:sp>
      <p:sp>
        <p:nvSpPr>
          <p:cNvPr id="81929" name="Rectangle 17"/>
          <p:cNvSpPr>
            <a:spLocks noGrp="1" noChangeArrowheads="1"/>
          </p:cNvSpPr>
          <p:nvPr>
            <p:ph type="title"/>
          </p:nvPr>
        </p:nvSpPr>
        <p:spPr>
          <a:noFill/>
        </p:spPr>
        <p:txBody>
          <a:bodyPr/>
          <a:lstStyle/>
          <a:p>
            <a:r>
              <a:rPr lang="en-GB" smtClean="0"/>
              <a:t>      Formula of aluminium hydroxide</a:t>
            </a:r>
          </a:p>
        </p:txBody>
      </p:sp>
      <p:sp>
        <p:nvSpPr>
          <p:cNvPr id="81930" name="Rectangle 18"/>
          <p:cNvSpPr>
            <a:spLocks noChangeArrowheads="1"/>
          </p:cNvSpPr>
          <p:nvPr/>
        </p:nvSpPr>
        <p:spPr bwMode="auto">
          <a:xfrm>
            <a:off x="568325" y="701675"/>
            <a:ext cx="717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aluminium hydroxide?</a:t>
            </a:r>
          </a:p>
        </p:txBody>
      </p:sp>
      <p:sp>
        <p:nvSpPr>
          <p:cNvPr id="105491" name="Oval 19"/>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05501" name="Text Box 29"/>
          <p:cNvSpPr txBox="1">
            <a:spLocks noChangeArrowheads="1"/>
          </p:cNvSpPr>
          <p:nvPr/>
        </p:nvSpPr>
        <p:spPr bwMode="auto">
          <a:xfrm>
            <a:off x="4511675" y="16732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Al</a:t>
            </a:r>
          </a:p>
        </p:txBody>
      </p:sp>
      <p:sp>
        <p:nvSpPr>
          <p:cNvPr id="105502" name="Text Box 30"/>
          <p:cNvSpPr txBox="1">
            <a:spLocks noChangeArrowheads="1"/>
          </p:cNvSpPr>
          <p:nvPr/>
        </p:nvSpPr>
        <p:spPr bwMode="auto">
          <a:xfrm>
            <a:off x="6457950" y="16732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OH</a:t>
            </a:r>
            <a:endParaRPr lang="en-GB" baseline="-25000"/>
          </a:p>
        </p:txBody>
      </p:sp>
      <p:sp>
        <p:nvSpPr>
          <p:cNvPr id="105503" name="Text Box 31"/>
          <p:cNvSpPr txBox="1">
            <a:spLocks noChangeArrowheads="1"/>
          </p:cNvSpPr>
          <p:nvPr/>
        </p:nvSpPr>
        <p:spPr bwMode="auto">
          <a:xfrm>
            <a:off x="4475163" y="21304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3+</a:t>
            </a:r>
          </a:p>
        </p:txBody>
      </p:sp>
      <p:sp>
        <p:nvSpPr>
          <p:cNvPr id="105504" name="Text Box 32"/>
          <p:cNvSpPr txBox="1">
            <a:spLocks noChangeArrowheads="1"/>
          </p:cNvSpPr>
          <p:nvPr/>
        </p:nvSpPr>
        <p:spPr bwMode="auto">
          <a:xfrm>
            <a:off x="6473825" y="21272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105506" name="Text Box 34"/>
          <p:cNvSpPr txBox="1">
            <a:spLocks noChangeArrowheads="1"/>
          </p:cNvSpPr>
          <p:nvPr/>
        </p:nvSpPr>
        <p:spPr bwMode="auto">
          <a:xfrm>
            <a:off x="5095875" y="3840163"/>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Al(OH)</a:t>
            </a:r>
            <a:r>
              <a:rPr lang="en-GB" baseline="-25000"/>
              <a:t>3</a:t>
            </a:r>
          </a:p>
        </p:txBody>
      </p:sp>
      <p:sp>
        <p:nvSpPr>
          <p:cNvPr id="105572" name="Text Box 100"/>
          <p:cNvSpPr txBox="1">
            <a:spLocks noChangeArrowheads="1"/>
          </p:cNvSpPr>
          <p:nvPr/>
        </p:nvSpPr>
        <p:spPr bwMode="auto">
          <a:xfrm>
            <a:off x="5387975" y="3408363"/>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 : 3</a:t>
            </a:r>
            <a:endParaRPr lang="en-GB"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05573"/>
                                        </p:tgtEl>
                                        <p:attrNameLst>
                                          <p:attrName>style.visibility</p:attrName>
                                        </p:attrNameLst>
                                      </p:cBhvr>
                                      <p:to>
                                        <p:strVal val="visible"/>
                                      </p:to>
                                    </p:set>
                                    <p:animEffect transition="in" filter="dissolve">
                                      <p:cBhvr>
                                        <p:cTn id="10" dur="500"/>
                                        <p:tgtEl>
                                          <p:spTgt spid="1055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5501"/>
                                        </p:tgtEl>
                                        <p:attrNameLst>
                                          <p:attrName>style.visibility</p:attrName>
                                        </p:attrNameLst>
                                      </p:cBhvr>
                                      <p:to>
                                        <p:strVal val="visible"/>
                                      </p:to>
                                    </p:set>
                                    <p:animEffect transition="in" filter="dissolve">
                                      <p:cBhvr>
                                        <p:cTn id="15" dur="500"/>
                                        <p:tgtEl>
                                          <p:spTgt spid="105501"/>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05502"/>
                                        </p:tgtEl>
                                        <p:attrNameLst>
                                          <p:attrName>style.visibility</p:attrName>
                                        </p:attrNameLst>
                                      </p:cBhvr>
                                      <p:to>
                                        <p:strVal val="visible"/>
                                      </p:to>
                                    </p:set>
                                    <p:animEffect transition="in" filter="dissolve">
                                      <p:cBhvr>
                                        <p:cTn id="19" dur="500"/>
                                        <p:tgtEl>
                                          <p:spTgt spid="10550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5503"/>
                                        </p:tgtEl>
                                        <p:attrNameLst>
                                          <p:attrName>style.visibility</p:attrName>
                                        </p:attrNameLst>
                                      </p:cBhvr>
                                      <p:to>
                                        <p:strVal val="visible"/>
                                      </p:to>
                                    </p:set>
                                    <p:animEffect transition="in" filter="dissolve">
                                      <p:cBhvr>
                                        <p:cTn id="24" dur="500"/>
                                        <p:tgtEl>
                                          <p:spTgt spid="105503"/>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05504"/>
                                        </p:tgtEl>
                                        <p:attrNameLst>
                                          <p:attrName>style.visibility</p:attrName>
                                        </p:attrNameLst>
                                      </p:cBhvr>
                                      <p:to>
                                        <p:strVal val="visible"/>
                                      </p:to>
                                    </p:set>
                                    <p:animEffect transition="in" filter="dissolve">
                                      <p:cBhvr>
                                        <p:cTn id="28" dur="500"/>
                                        <p:tgtEl>
                                          <p:spTgt spid="1055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5505"/>
                                        </p:tgtEl>
                                        <p:attrNameLst>
                                          <p:attrName>style.visibility</p:attrName>
                                        </p:attrNameLst>
                                      </p:cBhvr>
                                      <p:to>
                                        <p:strVal val="visible"/>
                                      </p:to>
                                    </p:set>
                                    <p:animEffect transition="in" filter="dissolve">
                                      <p:cBhvr>
                                        <p:cTn id="33" dur="500"/>
                                        <p:tgtEl>
                                          <p:spTgt spid="10550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5572"/>
                                        </p:tgtEl>
                                        <p:attrNameLst>
                                          <p:attrName>style.visibility</p:attrName>
                                        </p:attrNameLst>
                                      </p:cBhvr>
                                      <p:to>
                                        <p:strVal val="visible"/>
                                      </p:to>
                                    </p:set>
                                    <p:animEffect transition="in" filter="dissolve">
                                      <p:cBhvr>
                                        <p:cTn id="38" dur="500"/>
                                        <p:tgtEl>
                                          <p:spTgt spid="10557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5506"/>
                                        </p:tgtEl>
                                        <p:attrNameLst>
                                          <p:attrName>style.visibility</p:attrName>
                                        </p:attrNameLst>
                                      </p:cBhvr>
                                      <p:to>
                                        <p:strVal val="visible"/>
                                      </p:to>
                                    </p:set>
                                    <p:animEffect transition="in" filter="dissolve">
                                      <p:cBhvr>
                                        <p:cTn id="43" dur="500"/>
                                        <p:tgtEl>
                                          <p:spTgt spid="105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05" grpId="0"/>
      <p:bldP spid="105501" grpId="0"/>
      <p:bldP spid="105502" grpId="0"/>
      <p:bldP spid="105503" grpId="0"/>
      <p:bldP spid="105504" grpId="0"/>
      <p:bldP spid="105506" grpId="0"/>
      <p:bldP spid="10557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40"/>
          <p:cNvGrpSpPr>
            <a:grpSpLocks/>
          </p:cNvGrpSpPr>
          <p:nvPr/>
        </p:nvGrpSpPr>
        <p:grpSpPr bwMode="auto">
          <a:xfrm>
            <a:off x="1349375" y="1668463"/>
            <a:ext cx="6673850" cy="2644775"/>
            <a:chOff x="851" y="1051"/>
            <a:chExt cx="4204" cy="1666"/>
          </a:xfrm>
        </p:grpSpPr>
        <p:sp>
          <p:nvSpPr>
            <p:cNvPr id="82962" name="AutoShape 141"/>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82963" name="AutoShape 142"/>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64" name="Line 143"/>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965" name="Line 144"/>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966" name="Line 145"/>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967" name="Line 146"/>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968" name="Line 147"/>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969" name="Line 148"/>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2947" name="Rectangle 92"/>
          <p:cNvSpPr>
            <a:spLocks noGrp="1" noChangeArrowheads="1"/>
          </p:cNvSpPr>
          <p:nvPr>
            <p:ph type="title"/>
          </p:nvPr>
        </p:nvSpPr>
        <p:spPr>
          <a:noFill/>
        </p:spPr>
        <p:txBody>
          <a:bodyPr/>
          <a:lstStyle/>
          <a:p>
            <a:r>
              <a:rPr lang="en-GB" smtClean="0"/>
              <a:t>      Formula of ammonium sulfate</a:t>
            </a:r>
          </a:p>
        </p:txBody>
      </p:sp>
      <p:sp>
        <p:nvSpPr>
          <p:cNvPr id="82948" name="Rectangle 93"/>
          <p:cNvSpPr>
            <a:spLocks noChangeArrowheads="1"/>
          </p:cNvSpPr>
          <p:nvPr/>
        </p:nvSpPr>
        <p:spPr bwMode="auto">
          <a:xfrm>
            <a:off x="568325" y="701675"/>
            <a:ext cx="717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ammonium sulfate?</a:t>
            </a:r>
          </a:p>
        </p:txBody>
      </p:sp>
      <p:sp>
        <p:nvSpPr>
          <p:cNvPr id="106590" name="Oval 94"/>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06600" name="Text Box 104"/>
          <p:cNvSpPr txBox="1">
            <a:spLocks noChangeArrowheads="1"/>
          </p:cNvSpPr>
          <p:nvPr/>
        </p:nvSpPr>
        <p:spPr bwMode="auto">
          <a:xfrm>
            <a:off x="4511675" y="1673225"/>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NH</a:t>
            </a:r>
            <a:r>
              <a:rPr lang="en-GB" baseline="-25000"/>
              <a:t>4</a:t>
            </a:r>
          </a:p>
        </p:txBody>
      </p:sp>
      <p:sp>
        <p:nvSpPr>
          <p:cNvPr id="106601" name="Text Box 105"/>
          <p:cNvSpPr txBox="1">
            <a:spLocks noChangeArrowheads="1"/>
          </p:cNvSpPr>
          <p:nvPr/>
        </p:nvSpPr>
        <p:spPr bwMode="auto">
          <a:xfrm>
            <a:off x="6457950" y="16732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SO</a:t>
            </a:r>
            <a:r>
              <a:rPr lang="en-GB" baseline="-25000"/>
              <a:t>4</a:t>
            </a:r>
          </a:p>
        </p:txBody>
      </p:sp>
      <p:sp>
        <p:nvSpPr>
          <p:cNvPr id="106602" name="Text Box 106"/>
          <p:cNvSpPr txBox="1">
            <a:spLocks noChangeArrowheads="1"/>
          </p:cNvSpPr>
          <p:nvPr/>
        </p:nvSpPr>
        <p:spPr bwMode="auto">
          <a:xfrm>
            <a:off x="4475163" y="21304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1+</a:t>
            </a:r>
          </a:p>
        </p:txBody>
      </p:sp>
      <p:sp>
        <p:nvSpPr>
          <p:cNvPr id="106603" name="Text Box 107"/>
          <p:cNvSpPr txBox="1">
            <a:spLocks noChangeArrowheads="1"/>
          </p:cNvSpPr>
          <p:nvPr/>
        </p:nvSpPr>
        <p:spPr bwMode="auto">
          <a:xfrm>
            <a:off x="6473825" y="21272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2-</a:t>
            </a:r>
          </a:p>
        </p:txBody>
      </p:sp>
      <p:sp>
        <p:nvSpPr>
          <p:cNvPr id="106604" name="Rectangle 108"/>
          <p:cNvSpPr>
            <a:spLocks noChangeArrowheads="1"/>
          </p:cNvSpPr>
          <p:nvPr/>
        </p:nvSpPr>
        <p:spPr bwMode="auto">
          <a:xfrm>
            <a:off x="3944938" y="2586038"/>
            <a:ext cx="39036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2 ammonium ions are needed for each sulfate ion</a:t>
            </a:r>
          </a:p>
        </p:txBody>
      </p:sp>
      <p:sp>
        <p:nvSpPr>
          <p:cNvPr id="106605" name="Text Box 109"/>
          <p:cNvSpPr txBox="1">
            <a:spLocks noChangeArrowheads="1"/>
          </p:cNvSpPr>
          <p:nvPr/>
        </p:nvSpPr>
        <p:spPr bwMode="auto">
          <a:xfrm>
            <a:off x="5024438" y="3848100"/>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(NH</a:t>
            </a:r>
            <a:r>
              <a:rPr lang="en-GB" baseline="-25000"/>
              <a:t>4</a:t>
            </a:r>
            <a:r>
              <a:rPr lang="en-GB"/>
              <a:t>)</a:t>
            </a:r>
            <a:r>
              <a:rPr lang="en-GB" baseline="-25000"/>
              <a:t>2</a:t>
            </a:r>
            <a:r>
              <a:rPr lang="en-GB"/>
              <a:t>SO</a:t>
            </a:r>
            <a:r>
              <a:rPr lang="en-GB" baseline="-25000"/>
              <a:t>4</a:t>
            </a:r>
          </a:p>
        </p:txBody>
      </p:sp>
      <p:graphicFrame>
        <p:nvGraphicFramePr>
          <p:cNvPr id="106645" name="Group 149"/>
          <p:cNvGraphicFramePr>
            <a:graphicFrameLocks noGrp="1"/>
          </p:cNvGraphicFramePr>
          <p:nvPr/>
        </p:nvGraphicFramePr>
        <p:xfrm>
          <a:off x="1365250" y="1668463"/>
          <a:ext cx="2409825" cy="2633662"/>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8230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txBody>
                  <a:tcPr marT="45723" marB="45723" horzOverflow="overflow">
                    <a:lnL cap="flat">
                      <a:noFill/>
                    </a:lnL>
                    <a:lnR cap="flat">
                      <a:noFill/>
                    </a:lnR>
                    <a:lnT>
                      <a:noFill/>
                    </a:lnT>
                    <a:lnB>
                      <a:noFill/>
                    </a:lnB>
                    <a:lnTlToBr>
                      <a:noFill/>
                    </a:lnTlToBr>
                    <a:lnBlToTr>
                      <a:noFill/>
                    </a:lnBlToTr>
                    <a:noFill/>
                  </a:tcPr>
                </a:tc>
              </a:tr>
              <a:tr h="8961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sp>
        <p:nvSpPr>
          <p:cNvPr id="106646" name="Text Box 150"/>
          <p:cNvSpPr txBox="1">
            <a:spLocks noChangeArrowheads="1"/>
          </p:cNvSpPr>
          <p:nvPr/>
        </p:nvSpPr>
        <p:spPr bwMode="auto">
          <a:xfrm>
            <a:off x="5387975" y="3408363"/>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2 : 1</a:t>
            </a:r>
            <a:endParaRPr lang="en-GB"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06645"/>
                                        </p:tgtEl>
                                        <p:attrNameLst>
                                          <p:attrName>style.visibility</p:attrName>
                                        </p:attrNameLst>
                                      </p:cBhvr>
                                      <p:to>
                                        <p:strVal val="visible"/>
                                      </p:to>
                                    </p:set>
                                    <p:animEffect transition="in" filter="dissolve">
                                      <p:cBhvr>
                                        <p:cTn id="10" dur="500"/>
                                        <p:tgtEl>
                                          <p:spTgt spid="10664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6600"/>
                                        </p:tgtEl>
                                        <p:attrNameLst>
                                          <p:attrName>style.visibility</p:attrName>
                                        </p:attrNameLst>
                                      </p:cBhvr>
                                      <p:to>
                                        <p:strVal val="visible"/>
                                      </p:to>
                                    </p:set>
                                    <p:animEffect transition="in" filter="dissolve">
                                      <p:cBhvr>
                                        <p:cTn id="15" dur="500"/>
                                        <p:tgtEl>
                                          <p:spTgt spid="106600"/>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06601"/>
                                        </p:tgtEl>
                                        <p:attrNameLst>
                                          <p:attrName>style.visibility</p:attrName>
                                        </p:attrNameLst>
                                      </p:cBhvr>
                                      <p:to>
                                        <p:strVal val="visible"/>
                                      </p:to>
                                    </p:set>
                                    <p:animEffect transition="in" filter="dissolve">
                                      <p:cBhvr>
                                        <p:cTn id="19" dur="500"/>
                                        <p:tgtEl>
                                          <p:spTgt spid="1066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6602"/>
                                        </p:tgtEl>
                                        <p:attrNameLst>
                                          <p:attrName>style.visibility</p:attrName>
                                        </p:attrNameLst>
                                      </p:cBhvr>
                                      <p:to>
                                        <p:strVal val="visible"/>
                                      </p:to>
                                    </p:set>
                                    <p:animEffect transition="in" filter="dissolve">
                                      <p:cBhvr>
                                        <p:cTn id="24" dur="500"/>
                                        <p:tgtEl>
                                          <p:spTgt spid="106602"/>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06603"/>
                                        </p:tgtEl>
                                        <p:attrNameLst>
                                          <p:attrName>style.visibility</p:attrName>
                                        </p:attrNameLst>
                                      </p:cBhvr>
                                      <p:to>
                                        <p:strVal val="visible"/>
                                      </p:to>
                                    </p:set>
                                    <p:animEffect transition="in" filter="dissolve">
                                      <p:cBhvr>
                                        <p:cTn id="28" dur="500"/>
                                        <p:tgtEl>
                                          <p:spTgt spid="1066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6604"/>
                                        </p:tgtEl>
                                        <p:attrNameLst>
                                          <p:attrName>style.visibility</p:attrName>
                                        </p:attrNameLst>
                                      </p:cBhvr>
                                      <p:to>
                                        <p:strVal val="visible"/>
                                      </p:to>
                                    </p:set>
                                    <p:animEffect transition="in" filter="dissolve">
                                      <p:cBhvr>
                                        <p:cTn id="33" dur="500"/>
                                        <p:tgtEl>
                                          <p:spTgt spid="10660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6646"/>
                                        </p:tgtEl>
                                        <p:attrNameLst>
                                          <p:attrName>style.visibility</p:attrName>
                                        </p:attrNameLst>
                                      </p:cBhvr>
                                      <p:to>
                                        <p:strVal val="visible"/>
                                      </p:to>
                                    </p:set>
                                    <p:animEffect transition="in" filter="dissolve">
                                      <p:cBhvr>
                                        <p:cTn id="38" dur="500"/>
                                        <p:tgtEl>
                                          <p:spTgt spid="1066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06605"/>
                                        </p:tgtEl>
                                        <p:attrNameLst>
                                          <p:attrName>style.visibility</p:attrName>
                                        </p:attrNameLst>
                                      </p:cBhvr>
                                      <p:to>
                                        <p:strVal val="visible"/>
                                      </p:to>
                                    </p:set>
                                    <p:animEffect transition="in" filter="dissolve">
                                      <p:cBhvr>
                                        <p:cTn id="43" dur="500"/>
                                        <p:tgtEl>
                                          <p:spTgt spid="106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00" grpId="0"/>
      <p:bldP spid="106601" grpId="0"/>
      <p:bldP spid="106602" grpId="0"/>
      <p:bldP spid="106603" grpId="0"/>
      <p:bldP spid="106604" grpId="0"/>
      <p:bldP spid="106646"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43"/>
          <p:cNvGrpSpPr>
            <a:grpSpLocks/>
          </p:cNvGrpSpPr>
          <p:nvPr/>
        </p:nvGrpSpPr>
        <p:grpSpPr bwMode="auto">
          <a:xfrm>
            <a:off x="1349375" y="1668463"/>
            <a:ext cx="6673850" cy="2644775"/>
            <a:chOff x="851" y="1051"/>
            <a:chExt cx="4204" cy="1666"/>
          </a:xfrm>
        </p:grpSpPr>
        <p:sp>
          <p:nvSpPr>
            <p:cNvPr id="83989" name="AutoShape 144"/>
            <p:cNvSpPr>
              <a:spLocks noChangeArrowheads="1"/>
            </p:cNvSpPr>
            <p:nvPr/>
          </p:nvSpPr>
          <p:spPr bwMode="auto">
            <a:xfrm rot="-5400000">
              <a:off x="790" y="1124"/>
              <a:ext cx="1661" cy="1516"/>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83990" name="AutoShape 145"/>
            <p:cNvSpPr>
              <a:spLocks noChangeArrowheads="1"/>
            </p:cNvSpPr>
            <p:nvPr/>
          </p:nvSpPr>
          <p:spPr bwMode="auto">
            <a:xfrm>
              <a:off x="861" y="1056"/>
              <a:ext cx="4190" cy="1661"/>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991" name="Line 146"/>
            <p:cNvSpPr>
              <a:spLocks noChangeShapeType="1"/>
            </p:cNvSpPr>
            <p:nvPr/>
          </p:nvSpPr>
          <p:spPr bwMode="auto">
            <a:xfrm>
              <a:off x="2382" y="1061"/>
              <a:ext cx="0" cy="164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2" name="Line 147"/>
            <p:cNvSpPr>
              <a:spLocks noChangeShapeType="1"/>
            </p:cNvSpPr>
            <p:nvPr/>
          </p:nvSpPr>
          <p:spPr bwMode="auto">
            <a:xfrm rot="-5400000">
              <a:off x="2959" y="-759"/>
              <a:ext cx="0" cy="419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3" name="Line 148"/>
            <p:cNvSpPr>
              <a:spLocks noChangeShapeType="1"/>
            </p:cNvSpPr>
            <p:nvPr/>
          </p:nvSpPr>
          <p:spPr bwMode="auto">
            <a:xfrm rot="-5400000">
              <a:off x="2951" y="-474"/>
              <a:ext cx="0" cy="419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4" name="Line 149"/>
            <p:cNvSpPr>
              <a:spLocks noChangeShapeType="1"/>
            </p:cNvSpPr>
            <p:nvPr/>
          </p:nvSpPr>
          <p:spPr bwMode="auto">
            <a:xfrm rot="-5400000">
              <a:off x="2951" y="44"/>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5" name="Line 150"/>
            <p:cNvSpPr>
              <a:spLocks noChangeShapeType="1"/>
            </p:cNvSpPr>
            <p:nvPr/>
          </p:nvSpPr>
          <p:spPr bwMode="auto">
            <a:xfrm>
              <a:off x="3718" y="1051"/>
              <a:ext cx="0" cy="57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3996" name="Line 151"/>
            <p:cNvSpPr>
              <a:spLocks noChangeShapeType="1"/>
            </p:cNvSpPr>
            <p:nvPr/>
          </p:nvSpPr>
          <p:spPr bwMode="auto">
            <a:xfrm rot="-5400000">
              <a:off x="2951" y="315"/>
              <a:ext cx="0" cy="42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83971" name="Rectangle 53"/>
          <p:cNvSpPr>
            <a:spLocks noGrp="1" noChangeArrowheads="1"/>
          </p:cNvSpPr>
          <p:nvPr>
            <p:ph type="title"/>
          </p:nvPr>
        </p:nvSpPr>
        <p:spPr>
          <a:noFill/>
        </p:spPr>
        <p:txBody>
          <a:bodyPr/>
          <a:lstStyle/>
          <a:p>
            <a:r>
              <a:rPr lang="en-GB" smtClean="0"/>
              <a:t>      Formula of aluminium carbonate</a:t>
            </a:r>
          </a:p>
        </p:txBody>
      </p:sp>
      <p:sp>
        <p:nvSpPr>
          <p:cNvPr id="83972" name="Rectangle 54"/>
          <p:cNvSpPr>
            <a:spLocks noChangeArrowheads="1"/>
          </p:cNvSpPr>
          <p:nvPr/>
        </p:nvSpPr>
        <p:spPr bwMode="auto">
          <a:xfrm>
            <a:off x="568325" y="701675"/>
            <a:ext cx="717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What is the formula of aluminium carbonate?</a:t>
            </a:r>
          </a:p>
        </p:txBody>
      </p:sp>
      <p:sp>
        <p:nvSpPr>
          <p:cNvPr id="107575" name="Oval 5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107585" name="Text Box 65"/>
          <p:cNvSpPr txBox="1">
            <a:spLocks noChangeArrowheads="1"/>
          </p:cNvSpPr>
          <p:nvPr/>
        </p:nvSpPr>
        <p:spPr bwMode="auto">
          <a:xfrm>
            <a:off x="4511675" y="1673225"/>
            <a:ext cx="83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Al</a:t>
            </a:r>
            <a:endParaRPr lang="en-GB" baseline="-25000"/>
          </a:p>
        </p:txBody>
      </p:sp>
      <p:sp>
        <p:nvSpPr>
          <p:cNvPr id="107586" name="Text Box 66"/>
          <p:cNvSpPr txBox="1">
            <a:spLocks noChangeArrowheads="1"/>
          </p:cNvSpPr>
          <p:nvPr/>
        </p:nvSpPr>
        <p:spPr bwMode="auto">
          <a:xfrm>
            <a:off x="6457950" y="1673225"/>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CO</a:t>
            </a:r>
            <a:r>
              <a:rPr lang="en-GB" baseline="-25000"/>
              <a:t>3</a:t>
            </a:r>
          </a:p>
        </p:txBody>
      </p:sp>
      <p:sp>
        <p:nvSpPr>
          <p:cNvPr id="107587" name="Text Box 67"/>
          <p:cNvSpPr txBox="1">
            <a:spLocks noChangeArrowheads="1"/>
          </p:cNvSpPr>
          <p:nvPr/>
        </p:nvSpPr>
        <p:spPr bwMode="auto">
          <a:xfrm>
            <a:off x="4475163" y="213042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3+</a:t>
            </a:r>
          </a:p>
        </p:txBody>
      </p:sp>
      <p:sp>
        <p:nvSpPr>
          <p:cNvPr id="107588" name="Text Box 68"/>
          <p:cNvSpPr txBox="1">
            <a:spLocks noChangeArrowheads="1"/>
          </p:cNvSpPr>
          <p:nvPr/>
        </p:nvSpPr>
        <p:spPr bwMode="auto">
          <a:xfrm>
            <a:off x="6473825" y="212725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2-</a:t>
            </a:r>
          </a:p>
        </p:txBody>
      </p:sp>
      <p:sp>
        <p:nvSpPr>
          <p:cNvPr id="107589" name="Rectangle 69"/>
          <p:cNvSpPr>
            <a:spLocks noChangeArrowheads="1"/>
          </p:cNvSpPr>
          <p:nvPr/>
        </p:nvSpPr>
        <p:spPr bwMode="auto">
          <a:xfrm>
            <a:off x="3897313" y="2586038"/>
            <a:ext cx="3992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gn="ctr">
              <a:spcBef>
                <a:spcPct val="20000"/>
              </a:spcBef>
            </a:pPr>
            <a:r>
              <a:rPr lang="en-GB"/>
              <a:t>2 aluminium ions are needed for 3 carbonate ions</a:t>
            </a:r>
          </a:p>
        </p:txBody>
      </p:sp>
      <p:sp>
        <p:nvSpPr>
          <p:cNvPr id="107590" name="Text Box 70"/>
          <p:cNvSpPr txBox="1">
            <a:spLocks noChangeArrowheads="1"/>
          </p:cNvSpPr>
          <p:nvPr/>
        </p:nvSpPr>
        <p:spPr bwMode="auto">
          <a:xfrm>
            <a:off x="5024438" y="3840163"/>
            <a:ext cx="173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Al</a:t>
            </a:r>
            <a:r>
              <a:rPr lang="en-GB" baseline="-25000"/>
              <a:t>2</a:t>
            </a:r>
            <a:r>
              <a:rPr lang="en-GB"/>
              <a:t>(CO</a:t>
            </a:r>
            <a:r>
              <a:rPr lang="en-GB" baseline="-25000"/>
              <a:t>3</a:t>
            </a:r>
            <a:r>
              <a:rPr lang="en-GB"/>
              <a:t>)</a:t>
            </a:r>
            <a:r>
              <a:rPr lang="en-GB" baseline="-25000"/>
              <a:t>3</a:t>
            </a:r>
          </a:p>
        </p:txBody>
      </p:sp>
      <p:graphicFrame>
        <p:nvGraphicFramePr>
          <p:cNvPr id="107672" name="Group 152"/>
          <p:cNvGraphicFramePr>
            <a:graphicFrameLocks noGrp="1"/>
          </p:cNvGraphicFramePr>
          <p:nvPr/>
        </p:nvGraphicFramePr>
        <p:xfrm>
          <a:off x="1365250" y="1668463"/>
          <a:ext cx="2409825" cy="2633662"/>
        </p:xfrm>
        <a:graphic>
          <a:graphicData uri="http://schemas.openxmlformats.org/drawingml/2006/table">
            <a:tbl>
              <a:tblPr/>
              <a:tblGrid>
                <a:gridCol w="2409825"/>
              </a:tblGrid>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Symbol</a:t>
                      </a:r>
                    </a:p>
                  </a:txBody>
                  <a:tcPr marT="45723" marB="45723" horzOverflow="overflow">
                    <a:lnL cap="flat">
                      <a:noFill/>
                    </a:lnL>
                    <a:lnR cap="flat">
                      <a:noFill/>
                    </a:lnR>
                    <a:lnT cap="flat">
                      <a:noFill/>
                    </a:lnT>
                    <a:lnB>
                      <a:noFill/>
                    </a:lnB>
                    <a:lnTlToBr>
                      <a:noFill/>
                    </a:lnTlToBr>
                    <a:lnBlToTr>
                      <a:noFill/>
                    </a:lnBlToTr>
                    <a:noFill/>
                  </a:tcPr>
                </a:tc>
              </a:tr>
              <a:tr h="457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Ion charge</a:t>
                      </a:r>
                    </a:p>
                  </a:txBody>
                  <a:tcPr marT="45723" marB="45723" horzOverflow="overflow">
                    <a:lnL cap="flat">
                      <a:noFill/>
                    </a:lnL>
                    <a:lnR cap="flat">
                      <a:noFill/>
                    </a:lnR>
                    <a:lnT>
                      <a:noFill/>
                    </a:lnT>
                    <a:lnB>
                      <a:noFill/>
                    </a:lnB>
                    <a:lnTlToBr>
                      <a:noFill/>
                    </a:lnTlToBr>
                    <a:lnBlToTr>
                      <a:noFill/>
                    </a:lnBlToTr>
                    <a:noFill/>
                  </a:tcPr>
                </a:tc>
              </a:tr>
              <a:tr h="8230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Balance the number of ions</a:t>
                      </a:r>
                    </a:p>
                  </a:txBody>
                  <a:tcPr marT="45723" marB="45723" horzOverflow="overflow">
                    <a:lnL cap="flat">
                      <a:noFill/>
                    </a:lnL>
                    <a:lnR cap="flat">
                      <a:noFill/>
                    </a:lnR>
                    <a:lnT>
                      <a:noFill/>
                    </a:lnT>
                    <a:lnB>
                      <a:noFill/>
                    </a:lnB>
                    <a:lnTlToBr>
                      <a:noFill/>
                    </a:lnTlToBr>
                    <a:lnBlToTr>
                      <a:noFill/>
                    </a:lnBlToTr>
                    <a:noFill/>
                  </a:tcPr>
                </a:tc>
              </a:tr>
              <a:tr h="8961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Ratio of ions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Formula</a:t>
                      </a:r>
                    </a:p>
                  </a:txBody>
                  <a:tcPr marT="45723" marB="45723" horzOverflow="overflow">
                    <a:lnL cap="flat">
                      <a:noFill/>
                    </a:lnL>
                    <a:lnR cap="flat">
                      <a:noFill/>
                    </a:lnR>
                    <a:lnT>
                      <a:noFill/>
                    </a:lnT>
                    <a:lnB cap="flat">
                      <a:noFill/>
                    </a:lnB>
                    <a:lnTlToBr>
                      <a:noFill/>
                    </a:lnTlToBr>
                    <a:lnBlToTr>
                      <a:noFill/>
                    </a:lnBlToTr>
                    <a:noFill/>
                  </a:tcPr>
                </a:tc>
              </a:tr>
            </a:tbl>
          </a:graphicData>
        </a:graphic>
      </p:graphicFrame>
      <p:grpSp>
        <p:nvGrpSpPr>
          <p:cNvPr id="3" name="Group 116"/>
          <p:cNvGrpSpPr>
            <a:grpSpLocks/>
          </p:cNvGrpSpPr>
          <p:nvPr/>
        </p:nvGrpSpPr>
        <p:grpSpPr bwMode="auto">
          <a:xfrm>
            <a:off x="236538" y="4594225"/>
            <a:ext cx="8723312" cy="822325"/>
            <a:chOff x="152" y="2630"/>
            <a:chExt cx="5495" cy="518"/>
          </a:xfrm>
        </p:grpSpPr>
        <p:sp>
          <p:nvSpPr>
            <p:cNvPr id="83987" name="Rectangle 117"/>
            <p:cNvSpPr>
              <a:spLocks noChangeArrowheads="1"/>
            </p:cNvSpPr>
            <p:nvPr/>
          </p:nvSpPr>
          <p:spPr bwMode="auto">
            <a:xfrm>
              <a:off x="358" y="2630"/>
              <a:ext cx="528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Although ‘Al’ contains 2 letters, it represents a single atom, so no brackets are required.</a:t>
              </a:r>
            </a:p>
          </p:txBody>
        </p:sp>
        <p:sp>
          <p:nvSpPr>
            <p:cNvPr id="107638" name="Oval 118"/>
            <p:cNvSpPr>
              <a:spLocks noChangeAspect="1" noChangeArrowheads="1"/>
            </p:cNvSpPr>
            <p:nvPr/>
          </p:nvSpPr>
          <p:spPr bwMode="auto">
            <a:xfrm>
              <a:off x="152" y="2698"/>
              <a:ext cx="159" cy="159"/>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sp>
        <p:nvSpPr>
          <p:cNvPr id="107673" name="Text Box 153"/>
          <p:cNvSpPr txBox="1">
            <a:spLocks noChangeArrowheads="1"/>
          </p:cNvSpPr>
          <p:nvPr/>
        </p:nvSpPr>
        <p:spPr bwMode="auto">
          <a:xfrm>
            <a:off x="5387975" y="3408363"/>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a:t>2 : 3</a:t>
            </a:r>
            <a:endParaRPr lang="en-GB" baseline="-25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07672"/>
                                        </p:tgtEl>
                                        <p:attrNameLst>
                                          <p:attrName>style.visibility</p:attrName>
                                        </p:attrNameLst>
                                      </p:cBhvr>
                                      <p:to>
                                        <p:strVal val="visible"/>
                                      </p:to>
                                    </p:set>
                                    <p:animEffect transition="in" filter="dissolve">
                                      <p:cBhvr>
                                        <p:cTn id="10" dur="500"/>
                                        <p:tgtEl>
                                          <p:spTgt spid="1076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7585"/>
                                        </p:tgtEl>
                                        <p:attrNameLst>
                                          <p:attrName>style.visibility</p:attrName>
                                        </p:attrNameLst>
                                      </p:cBhvr>
                                      <p:to>
                                        <p:strVal val="visible"/>
                                      </p:to>
                                    </p:set>
                                    <p:animEffect transition="in" filter="dissolve">
                                      <p:cBhvr>
                                        <p:cTn id="15" dur="500"/>
                                        <p:tgtEl>
                                          <p:spTgt spid="107585"/>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07586"/>
                                        </p:tgtEl>
                                        <p:attrNameLst>
                                          <p:attrName>style.visibility</p:attrName>
                                        </p:attrNameLst>
                                      </p:cBhvr>
                                      <p:to>
                                        <p:strVal val="visible"/>
                                      </p:to>
                                    </p:set>
                                    <p:animEffect transition="in" filter="dissolve">
                                      <p:cBhvr>
                                        <p:cTn id="19" dur="500"/>
                                        <p:tgtEl>
                                          <p:spTgt spid="1075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7587"/>
                                        </p:tgtEl>
                                        <p:attrNameLst>
                                          <p:attrName>style.visibility</p:attrName>
                                        </p:attrNameLst>
                                      </p:cBhvr>
                                      <p:to>
                                        <p:strVal val="visible"/>
                                      </p:to>
                                    </p:set>
                                    <p:animEffect transition="in" filter="dissolve">
                                      <p:cBhvr>
                                        <p:cTn id="24" dur="500"/>
                                        <p:tgtEl>
                                          <p:spTgt spid="107587"/>
                                        </p:tgtEl>
                                      </p:cBhvr>
                                    </p:animEffect>
                                  </p:childTnLst>
                                </p:cTn>
                              </p:par>
                            </p:childTnLst>
                          </p:cTn>
                        </p:par>
                        <p:par>
                          <p:cTn id="25" fill="hold" nodeType="afterGroup">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07588"/>
                                        </p:tgtEl>
                                        <p:attrNameLst>
                                          <p:attrName>style.visibility</p:attrName>
                                        </p:attrNameLst>
                                      </p:cBhvr>
                                      <p:to>
                                        <p:strVal val="visible"/>
                                      </p:to>
                                    </p:set>
                                    <p:animEffect transition="in" filter="dissolve">
                                      <p:cBhvr>
                                        <p:cTn id="28" dur="500"/>
                                        <p:tgtEl>
                                          <p:spTgt spid="1075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7589"/>
                                        </p:tgtEl>
                                        <p:attrNameLst>
                                          <p:attrName>style.visibility</p:attrName>
                                        </p:attrNameLst>
                                      </p:cBhvr>
                                      <p:to>
                                        <p:strVal val="visible"/>
                                      </p:to>
                                    </p:set>
                                    <p:animEffect transition="in" filter="dissolve">
                                      <p:cBhvr>
                                        <p:cTn id="33" dur="500"/>
                                        <p:tgtEl>
                                          <p:spTgt spid="10758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7673"/>
                                        </p:tgtEl>
                                        <p:attrNameLst>
                                          <p:attrName>style.visibility</p:attrName>
                                        </p:attrNameLst>
                                      </p:cBhvr>
                                      <p:to>
                                        <p:strVal val="visible"/>
                                      </p:to>
                                    </p:set>
                                    <p:animEffect transition="in" filter="dissolve">
                                      <p:cBhvr>
                                        <p:cTn id="38" dur="500"/>
                                        <p:tgtEl>
                                          <p:spTgt spid="1076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7590"/>
                                        </p:tgtEl>
                                        <p:attrNameLst>
                                          <p:attrName>style.visibility</p:attrName>
                                        </p:attrNameLst>
                                      </p:cBhvr>
                                      <p:to>
                                        <p:strVal val="visible"/>
                                      </p:to>
                                    </p:set>
                                    <p:animEffect transition="in" filter="dissolve">
                                      <p:cBhvr>
                                        <p:cTn id="43" dur="500"/>
                                        <p:tgtEl>
                                          <p:spTgt spid="10759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dissolv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85" grpId="0"/>
      <p:bldP spid="107586" grpId="0"/>
      <p:bldP spid="107587" grpId="0"/>
      <p:bldP spid="107588" grpId="0"/>
      <p:bldP spid="107589" grpId="0"/>
      <p:bldP spid="107590" grpId="0"/>
      <p:bldP spid="10767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AutoShape 23"/>
          <p:cNvSpPr>
            <a:spLocks noChangeArrowheads="1"/>
          </p:cNvSpPr>
          <p:nvPr/>
        </p:nvSpPr>
        <p:spPr bwMode="auto">
          <a:xfrm>
            <a:off x="973138" y="836613"/>
            <a:ext cx="7197725" cy="719137"/>
          </a:xfrm>
          <a:prstGeom prst="roundRect">
            <a:avLst>
              <a:gd name="adj" fmla="val 43579"/>
            </a:avLst>
          </a:prstGeom>
          <a:solidFill>
            <a:srgbClr val="010066"/>
          </a:solidFill>
          <a:ln w="63500">
            <a:solidFill>
              <a:srgbClr val="9900CC"/>
            </a:solidFill>
            <a:round/>
            <a:headEnd/>
            <a:tailEnd/>
          </a:ln>
        </p:spPr>
        <p:txBody>
          <a:bodyPr/>
          <a:lstStyle/>
          <a:p>
            <a:pPr marL="342900" indent="-342900" algn="ctr">
              <a:lnSpc>
                <a:spcPct val="90000"/>
              </a:lnSpc>
              <a:spcBef>
                <a:spcPct val="0"/>
              </a:spcBef>
            </a:pPr>
            <a:endParaRPr lang="en-GB" sz="3600">
              <a:solidFill>
                <a:schemeClr val="bg1"/>
              </a:solidFill>
            </a:endParaRPr>
          </a:p>
        </p:txBody>
      </p:sp>
      <p:sp>
        <p:nvSpPr>
          <p:cNvPr id="84995" name="AutoShape 35"/>
          <p:cNvSpPr>
            <a:spLocks noChangeArrowheads="1"/>
          </p:cNvSpPr>
          <p:nvPr/>
        </p:nvSpPr>
        <p:spPr bwMode="auto">
          <a:xfrm>
            <a:off x="1506538" y="862013"/>
            <a:ext cx="6410325" cy="681037"/>
          </a:xfrm>
          <a:prstGeom prst="roundRect">
            <a:avLst>
              <a:gd name="adj" fmla="val 43579"/>
            </a:avLst>
          </a:prstGeom>
          <a:solidFill>
            <a:srgbClr val="FF6600"/>
          </a:solidFill>
          <a:ln w="38100">
            <a:solidFill>
              <a:srgbClr val="9900CC"/>
            </a:solidFill>
            <a:round/>
            <a:headEnd/>
            <a:tailEnd/>
          </a:ln>
        </p:spPr>
        <p:txBody>
          <a:bodyPr/>
          <a:lstStyle/>
          <a:p>
            <a:pPr marL="342900" indent="-342900">
              <a:lnSpc>
                <a:spcPct val="90000"/>
              </a:lnSpc>
              <a:spcBef>
                <a:spcPct val="0"/>
              </a:spcBef>
            </a:pPr>
            <a:r>
              <a:rPr lang="en-GB" sz="3200" b="1">
                <a:solidFill>
                  <a:schemeClr val="bg1"/>
                </a:solidFill>
              </a:rPr>
              <a:t>Properties of ionic compounds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59"/>
          <p:cNvGrpSpPr>
            <a:grpSpLocks/>
          </p:cNvGrpSpPr>
          <p:nvPr/>
        </p:nvGrpSpPr>
        <p:grpSpPr bwMode="auto">
          <a:xfrm>
            <a:off x="3148013" y="3048000"/>
            <a:ext cx="2173287" cy="1820863"/>
            <a:chOff x="2331" y="2219"/>
            <a:chExt cx="1369" cy="1147"/>
          </a:xfrm>
        </p:grpSpPr>
        <p:sp>
          <p:nvSpPr>
            <p:cNvPr id="86152" name="Oval 229"/>
            <p:cNvSpPr>
              <a:spLocks noChangeAspect="1" noChangeArrowheads="1"/>
            </p:cNvSpPr>
            <p:nvPr/>
          </p:nvSpPr>
          <p:spPr bwMode="auto">
            <a:xfrm>
              <a:off x="2373" y="226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53" name="Oval 230"/>
            <p:cNvSpPr>
              <a:spLocks noChangeAspect="1" noChangeArrowheads="1"/>
            </p:cNvSpPr>
            <p:nvPr/>
          </p:nvSpPr>
          <p:spPr bwMode="auto">
            <a:xfrm flipV="1">
              <a:off x="2549" y="2219"/>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54" name="Oval 231"/>
            <p:cNvSpPr>
              <a:spLocks noChangeAspect="1" noChangeArrowheads="1"/>
            </p:cNvSpPr>
            <p:nvPr/>
          </p:nvSpPr>
          <p:spPr bwMode="auto">
            <a:xfrm>
              <a:off x="2808" y="226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55" name="Oval 232"/>
            <p:cNvSpPr>
              <a:spLocks noChangeAspect="1" noChangeArrowheads="1"/>
            </p:cNvSpPr>
            <p:nvPr/>
          </p:nvSpPr>
          <p:spPr bwMode="auto">
            <a:xfrm flipV="1">
              <a:off x="2983" y="222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56" name="Oval 233"/>
            <p:cNvSpPr>
              <a:spLocks noChangeAspect="1" noChangeArrowheads="1"/>
            </p:cNvSpPr>
            <p:nvPr/>
          </p:nvSpPr>
          <p:spPr bwMode="auto">
            <a:xfrm>
              <a:off x="3242" y="226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57" name="Oval 234"/>
            <p:cNvSpPr>
              <a:spLocks noChangeAspect="1" noChangeArrowheads="1"/>
            </p:cNvSpPr>
            <p:nvPr/>
          </p:nvSpPr>
          <p:spPr bwMode="auto">
            <a:xfrm flipV="1">
              <a:off x="3417" y="222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58" name="Oval 235"/>
            <p:cNvSpPr>
              <a:spLocks noChangeAspect="1" noChangeArrowheads="1"/>
            </p:cNvSpPr>
            <p:nvPr/>
          </p:nvSpPr>
          <p:spPr bwMode="auto">
            <a:xfrm>
              <a:off x="3025" y="247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59" name="Oval 236"/>
            <p:cNvSpPr>
              <a:spLocks noChangeAspect="1" noChangeArrowheads="1"/>
            </p:cNvSpPr>
            <p:nvPr/>
          </p:nvSpPr>
          <p:spPr bwMode="auto">
            <a:xfrm flipV="1">
              <a:off x="2331" y="243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60" name="Oval 237"/>
            <p:cNvSpPr>
              <a:spLocks noChangeAspect="1" noChangeArrowheads="1"/>
            </p:cNvSpPr>
            <p:nvPr/>
          </p:nvSpPr>
          <p:spPr bwMode="auto">
            <a:xfrm>
              <a:off x="2591" y="247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61" name="Oval 238"/>
            <p:cNvSpPr>
              <a:spLocks noChangeAspect="1" noChangeArrowheads="1"/>
            </p:cNvSpPr>
            <p:nvPr/>
          </p:nvSpPr>
          <p:spPr bwMode="auto">
            <a:xfrm flipV="1">
              <a:off x="2766" y="243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62" name="Oval 239"/>
            <p:cNvSpPr>
              <a:spLocks noChangeAspect="1" noChangeArrowheads="1"/>
            </p:cNvSpPr>
            <p:nvPr/>
          </p:nvSpPr>
          <p:spPr bwMode="auto">
            <a:xfrm>
              <a:off x="3459" y="247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63" name="Oval 240"/>
            <p:cNvSpPr>
              <a:spLocks noChangeAspect="1" noChangeArrowheads="1"/>
            </p:cNvSpPr>
            <p:nvPr/>
          </p:nvSpPr>
          <p:spPr bwMode="auto">
            <a:xfrm flipV="1">
              <a:off x="3200" y="243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64" name="Oval 241"/>
            <p:cNvSpPr>
              <a:spLocks noChangeAspect="1" noChangeArrowheads="1"/>
            </p:cNvSpPr>
            <p:nvPr/>
          </p:nvSpPr>
          <p:spPr bwMode="auto">
            <a:xfrm>
              <a:off x="2373" y="269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65" name="Oval 242"/>
            <p:cNvSpPr>
              <a:spLocks noChangeAspect="1" noChangeArrowheads="1"/>
            </p:cNvSpPr>
            <p:nvPr/>
          </p:nvSpPr>
          <p:spPr bwMode="auto">
            <a:xfrm>
              <a:off x="2808" y="269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66" name="Oval 243"/>
            <p:cNvSpPr>
              <a:spLocks noChangeAspect="1" noChangeArrowheads="1"/>
            </p:cNvSpPr>
            <p:nvPr/>
          </p:nvSpPr>
          <p:spPr bwMode="auto">
            <a:xfrm>
              <a:off x="3242" y="269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67" name="Oval 244"/>
            <p:cNvSpPr>
              <a:spLocks noChangeAspect="1" noChangeArrowheads="1"/>
            </p:cNvSpPr>
            <p:nvPr/>
          </p:nvSpPr>
          <p:spPr bwMode="auto">
            <a:xfrm>
              <a:off x="2591" y="290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68" name="Oval 245"/>
            <p:cNvSpPr>
              <a:spLocks noChangeAspect="1" noChangeArrowheads="1"/>
            </p:cNvSpPr>
            <p:nvPr/>
          </p:nvSpPr>
          <p:spPr bwMode="auto">
            <a:xfrm>
              <a:off x="3025" y="290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69" name="Oval 246"/>
            <p:cNvSpPr>
              <a:spLocks noChangeAspect="1" noChangeArrowheads="1"/>
            </p:cNvSpPr>
            <p:nvPr/>
          </p:nvSpPr>
          <p:spPr bwMode="auto">
            <a:xfrm>
              <a:off x="3459" y="290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70" name="Oval 247"/>
            <p:cNvSpPr>
              <a:spLocks noChangeAspect="1" noChangeArrowheads="1"/>
            </p:cNvSpPr>
            <p:nvPr/>
          </p:nvSpPr>
          <p:spPr bwMode="auto">
            <a:xfrm>
              <a:off x="2373" y="312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71" name="Oval 248"/>
            <p:cNvSpPr>
              <a:spLocks noChangeAspect="1" noChangeArrowheads="1"/>
            </p:cNvSpPr>
            <p:nvPr/>
          </p:nvSpPr>
          <p:spPr bwMode="auto">
            <a:xfrm>
              <a:off x="2808" y="312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72" name="Oval 249"/>
            <p:cNvSpPr>
              <a:spLocks noChangeAspect="1" noChangeArrowheads="1"/>
            </p:cNvSpPr>
            <p:nvPr/>
          </p:nvSpPr>
          <p:spPr bwMode="auto">
            <a:xfrm>
              <a:off x="3242" y="312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73" name="Oval 250"/>
            <p:cNvSpPr>
              <a:spLocks noChangeAspect="1" noChangeArrowheads="1"/>
            </p:cNvSpPr>
            <p:nvPr/>
          </p:nvSpPr>
          <p:spPr bwMode="auto">
            <a:xfrm flipV="1">
              <a:off x="2549" y="264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74" name="Oval 251"/>
            <p:cNvSpPr>
              <a:spLocks noChangeAspect="1" noChangeArrowheads="1"/>
            </p:cNvSpPr>
            <p:nvPr/>
          </p:nvSpPr>
          <p:spPr bwMode="auto">
            <a:xfrm flipV="1">
              <a:off x="2983" y="264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75" name="Oval 252"/>
            <p:cNvSpPr>
              <a:spLocks noChangeAspect="1" noChangeArrowheads="1"/>
            </p:cNvSpPr>
            <p:nvPr/>
          </p:nvSpPr>
          <p:spPr bwMode="auto">
            <a:xfrm flipV="1">
              <a:off x="3417" y="264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76" name="Oval 253"/>
            <p:cNvSpPr>
              <a:spLocks noChangeAspect="1" noChangeArrowheads="1"/>
            </p:cNvSpPr>
            <p:nvPr/>
          </p:nvSpPr>
          <p:spPr bwMode="auto">
            <a:xfrm flipV="1">
              <a:off x="2331" y="286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77" name="Oval 254"/>
            <p:cNvSpPr>
              <a:spLocks noChangeAspect="1" noChangeArrowheads="1"/>
            </p:cNvSpPr>
            <p:nvPr/>
          </p:nvSpPr>
          <p:spPr bwMode="auto">
            <a:xfrm flipV="1">
              <a:off x="2766" y="286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78" name="Oval 255"/>
            <p:cNvSpPr>
              <a:spLocks noChangeAspect="1" noChangeArrowheads="1"/>
            </p:cNvSpPr>
            <p:nvPr/>
          </p:nvSpPr>
          <p:spPr bwMode="auto">
            <a:xfrm flipV="1">
              <a:off x="3200" y="286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79" name="Oval 256"/>
            <p:cNvSpPr>
              <a:spLocks noChangeAspect="1" noChangeArrowheads="1"/>
            </p:cNvSpPr>
            <p:nvPr/>
          </p:nvSpPr>
          <p:spPr bwMode="auto">
            <a:xfrm flipV="1">
              <a:off x="2549" y="3082"/>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80" name="Oval 257"/>
            <p:cNvSpPr>
              <a:spLocks noChangeAspect="1" noChangeArrowheads="1"/>
            </p:cNvSpPr>
            <p:nvPr/>
          </p:nvSpPr>
          <p:spPr bwMode="auto">
            <a:xfrm flipV="1">
              <a:off x="2983" y="308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81" name="Oval 258"/>
            <p:cNvSpPr>
              <a:spLocks noChangeAspect="1" noChangeArrowheads="1"/>
            </p:cNvSpPr>
            <p:nvPr/>
          </p:nvSpPr>
          <p:spPr bwMode="auto">
            <a:xfrm flipV="1">
              <a:off x="3417" y="3082"/>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grpSp>
        <p:nvGrpSpPr>
          <p:cNvPr id="3" name="Group 293"/>
          <p:cNvGrpSpPr>
            <a:grpSpLocks/>
          </p:cNvGrpSpPr>
          <p:nvPr/>
        </p:nvGrpSpPr>
        <p:grpSpPr bwMode="auto">
          <a:xfrm>
            <a:off x="3292475" y="3190875"/>
            <a:ext cx="2173288" cy="1820863"/>
            <a:chOff x="622" y="2787"/>
            <a:chExt cx="1369" cy="1147"/>
          </a:xfrm>
        </p:grpSpPr>
        <p:sp>
          <p:nvSpPr>
            <p:cNvPr id="86121" name="Oval 294"/>
            <p:cNvSpPr>
              <a:spLocks noChangeAspect="1" noChangeArrowheads="1"/>
            </p:cNvSpPr>
            <p:nvPr/>
          </p:nvSpPr>
          <p:spPr bwMode="auto">
            <a:xfrm flipV="1">
              <a:off x="622" y="2787"/>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22" name="Oval 295"/>
            <p:cNvSpPr>
              <a:spLocks noChangeAspect="1" noChangeArrowheads="1"/>
            </p:cNvSpPr>
            <p:nvPr/>
          </p:nvSpPr>
          <p:spPr bwMode="auto">
            <a:xfrm>
              <a:off x="881" y="283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23" name="Oval 296"/>
            <p:cNvSpPr>
              <a:spLocks noChangeAspect="1" noChangeArrowheads="1"/>
            </p:cNvSpPr>
            <p:nvPr/>
          </p:nvSpPr>
          <p:spPr bwMode="auto">
            <a:xfrm flipV="1">
              <a:off x="1056" y="278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24" name="Oval 297"/>
            <p:cNvSpPr>
              <a:spLocks noChangeAspect="1" noChangeArrowheads="1"/>
            </p:cNvSpPr>
            <p:nvPr/>
          </p:nvSpPr>
          <p:spPr bwMode="auto">
            <a:xfrm>
              <a:off x="1315" y="283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25" name="Oval 298"/>
            <p:cNvSpPr>
              <a:spLocks noChangeAspect="1" noChangeArrowheads="1"/>
            </p:cNvSpPr>
            <p:nvPr/>
          </p:nvSpPr>
          <p:spPr bwMode="auto">
            <a:xfrm flipV="1">
              <a:off x="1490" y="278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26" name="Oval 299"/>
            <p:cNvSpPr>
              <a:spLocks noChangeAspect="1" noChangeArrowheads="1"/>
            </p:cNvSpPr>
            <p:nvPr/>
          </p:nvSpPr>
          <p:spPr bwMode="auto">
            <a:xfrm>
              <a:off x="1098" y="304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27" name="Oval 300"/>
            <p:cNvSpPr>
              <a:spLocks noChangeAspect="1" noChangeArrowheads="1"/>
            </p:cNvSpPr>
            <p:nvPr/>
          </p:nvSpPr>
          <p:spPr bwMode="auto">
            <a:xfrm>
              <a:off x="664" y="304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28" name="Oval 301"/>
            <p:cNvSpPr>
              <a:spLocks noChangeAspect="1" noChangeArrowheads="1"/>
            </p:cNvSpPr>
            <p:nvPr/>
          </p:nvSpPr>
          <p:spPr bwMode="auto">
            <a:xfrm flipV="1">
              <a:off x="839" y="300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29" name="Oval 302"/>
            <p:cNvSpPr>
              <a:spLocks noChangeAspect="1" noChangeArrowheads="1"/>
            </p:cNvSpPr>
            <p:nvPr/>
          </p:nvSpPr>
          <p:spPr bwMode="auto">
            <a:xfrm>
              <a:off x="1532" y="304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30" name="Oval 303"/>
            <p:cNvSpPr>
              <a:spLocks noChangeAspect="1" noChangeArrowheads="1"/>
            </p:cNvSpPr>
            <p:nvPr/>
          </p:nvSpPr>
          <p:spPr bwMode="auto">
            <a:xfrm flipV="1">
              <a:off x="1273" y="300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31" name="Oval 304"/>
            <p:cNvSpPr>
              <a:spLocks noChangeAspect="1" noChangeArrowheads="1"/>
            </p:cNvSpPr>
            <p:nvPr/>
          </p:nvSpPr>
          <p:spPr bwMode="auto">
            <a:xfrm>
              <a:off x="881" y="325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32" name="Oval 305"/>
            <p:cNvSpPr>
              <a:spLocks noChangeAspect="1" noChangeArrowheads="1"/>
            </p:cNvSpPr>
            <p:nvPr/>
          </p:nvSpPr>
          <p:spPr bwMode="auto">
            <a:xfrm>
              <a:off x="1315" y="325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33" name="Oval 306"/>
            <p:cNvSpPr>
              <a:spLocks noChangeAspect="1" noChangeArrowheads="1"/>
            </p:cNvSpPr>
            <p:nvPr/>
          </p:nvSpPr>
          <p:spPr bwMode="auto">
            <a:xfrm>
              <a:off x="664" y="347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34" name="Oval 307"/>
            <p:cNvSpPr>
              <a:spLocks noChangeAspect="1" noChangeArrowheads="1"/>
            </p:cNvSpPr>
            <p:nvPr/>
          </p:nvSpPr>
          <p:spPr bwMode="auto">
            <a:xfrm>
              <a:off x="1098" y="347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35" name="Oval 308"/>
            <p:cNvSpPr>
              <a:spLocks noChangeAspect="1" noChangeArrowheads="1"/>
            </p:cNvSpPr>
            <p:nvPr/>
          </p:nvSpPr>
          <p:spPr bwMode="auto">
            <a:xfrm>
              <a:off x="1532" y="347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36" name="Oval 309"/>
            <p:cNvSpPr>
              <a:spLocks noChangeAspect="1" noChangeArrowheads="1"/>
            </p:cNvSpPr>
            <p:nvPr/>
          </p:nvSpPr>
          <p:spPr bwMode="auto">
            <a:xfrm>
              <a:off x="881" y="3693"/>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37" name="Oval 310"/>
            <p:cNvSpPr>
              <a:spLocks noChangeAspect="1" noChangeArrowheads="1"/>
            </p:cNvSpPr>
            <p:nvPr/>
          </p:nvSpPr>
          <p:spPr bwMode="auto">
            <a:xfrm>
              <a:off x="1315" y="3693"/>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38" name="Oval 311"/>
            <p:cNvSpPr>
              <a:spLocks noChangeAspect="1" noChangeArrowheads="1"/>
            </p:cNvSpPr>
            <p:nvPr/>
          </p:nvSpPr>
          <p:spPr bwMode="auto">
            <a:xfrm flipV="1">
              <a:off x="622" y="321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39" name="Oval 312"/>
            <p:cNvSpPr>
              <a:spLocks noChangeAspect="1" noChangeArrowheads="1"/>
            </p:cNvSpPr>
            <p:nvPr/>
          </p:nvSpPr>
          <p:spPr bwMode="auto">
            <a:xfrm flipV="1">
              <a:off x="1056" y="321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40" name="Oval 313"/>
            <p:cNvSpPr>
              <a:spLocks noChangeAspect="1" noChangeArrowheads="1"/>
            </p:cNvSpPr>
            <p:nvPr/>
          </p:nvSpPr>
          <p:spPr bwMode="auto">
            <a:xfrm flipV="1">
              <a:off x="1490" y="321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nvGrpSpPr>
            <p:cNvPr id="86141" name="Group 314"/>
            <p:cNvGrpSpPr>
              <a:grpSpLocks/>
            </p:cNvGrpSpPr>
            <p:nvPr/>
          </p:nvGrpSpPr>
          <p:grpSpPr bwMode="auto">
            <a:xfrm>
              <a:off x="1708" y="2830"/>
              <a:ext cx="283" cy="1062"/>
              <a:chOff x="1780" y="2836"/>
              <a:chExt cx="283" cy="1062"/>
            </a:xfrm>
          </p:grpSpPr>
          <p:sp>
            <p:nvSpPr>
              <p:cNvPr id="86147" name="Oval 315"/>
              <p:cNvSpPr>
                <a:spLocks noChangeAspect="1" noChangeArrowheads="1"/>
              </p:cNvSpPr>
              <p:nvPr/>
            </p:nvSpPr>
            <p:spPr bwMode="auto">
              <a:xfrm>
                <a:off x="1822" y="283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48" name="Oval 316"/>
              <p:cNvSpPr>
                <a:spLocks noChangeAspect="1" noChangeArrowheads="1"/>
              </p:cNvSpPr>
              <p:nvPr/>
            </p:nvSpPr>
            <p:spPr bwMode="auto">
              <a:xfrm flipV="1">
                <a:off x="1780" y="301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49" name="Oval 317"/>
              <p:cNvSpPr>
                <a:spLocks noChangeAspect="1" noChangeArrowheads="1"/>
              </p:cNvSpPr>
              <p:nvPr/>
            </p:nvSpPr>
            <p:spPr bwMode="auto">
              <a:xfrm>
                <a:off x="1822" y="326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50" name="Oval 318"/>
              <p:cNvSpPr>
                <a:spLocks noChangeAspect="1" noChangeArrowheads="1"/>
              </p:cNvSpPr>
              <p:nvPr/>
            </p:nvSpPr>
            <p:spPr bwMode="auto">
              <a:xfrm>
                <a:off x="1822" y="3699"/>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51" name="Oval 319"/>
              <p:cNvSpPr>
                <a:spLocks noChangeAspect="1" noChangeArrowheads="1"/>
              </p:cNvSpPr>
              <p:nvPr/>
            </p:nvSpPr>
            <p:spPr bwMode="auto">
              <a:xfrm flipV="1">
                <a:off x="1780" y="343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sp>
          <p:nvSpPr>
            <p:cNvPr id="86142" name="Oval 320"/>
            <p:cNvSpPr>
              <a:spLocks noChangeAspect="1" noChangeArrowheads="1"/>
            </p:cNvSpPr>
            <p:nvPr/>
          </p:nvSpPr>
          <p:spPr bwMode="auto">
            <a:xfrm flipV="1">
              <a:off x="839" y="343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43" name="Oval 321"/>
            <p:cNvSpPr>
              <a:spLocks noChangeAspect="1" noChangeArrowheads="1"/>
            </p:cNvSpPr>
            <p:nvPr/>
          </p:nvSpPr>
          <p:spPr bwMode="auto">
            <a:xfrm flipV="1">
              <a:off x="1273" y="3432"/>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44" name="Oval 322"/>
            <p:cNvSpPr>
              <a:spLocks noChangeAspect="1" noChangeArrowheads="1"/>
            </p:cNvSpPr>
            <p:nvPr/>
          </p:nvSpPr>
          <p:spPr bwMode="auto">
            <a:xfrm flipV="1">
              <a:off x="622" y="365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45" name="Oval 323"/>
            <p:cNvSpPr>
              <a:spLocks noChangeAspect="1" noChangeArrowheads="1"/>
            </p:cNvSpPr>
            <p:nvPr/>
          </p:nvSpPr>
          <p:spPr bwMode="auto">
            <a:xfrm flipV="1">
              <a:off x="1056" y="365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46" name="Oval 324"/>
            <p:cNvSpPr>
              <a:spLocks noChangeAspect="1" noChangeArrowheads="1"/>
            </p:cNvSpPr>
            <p:nvPr/>
          </p:nvSpPr>
          <p:spPr bwMode="auto">
            <a:xfrm flipV="1">
              <a:off x="1490" y="365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sp>
        <p:nvSpPr>
          <p:cNvPr id="86020" name="Rectangle 2"/>
          <p:cNvSpPr>
            <a:spLocks noGrp="1" noChangeArrowheads="1"/>
          </p:cNvSpPr>
          <p:nvPr>
            <p:ph type="title"/>
          </p:nvPr>
        </p:nvSpPr>
        <p:spPr>
          <a:noFill/>
        </p:spPr>
        <p:txBody>
          <a:bodyPr/>
          <a:lstStyle/>
          <a:p>
            <a:r>
              <a:rPr lang="en-GB" smtClean="0"/>
              <a:t>      Ionic lattices</a:t>
            </a:r>
          </a:p>
        </p:txBody>
      </p:sp>
      <p:sp>
        <p:nvSpPr>
          <p:cNvPr id="86021" name="Rectangle 157"/>
          <p:cNvSpPr>
            <a:spLocks noChangeArrowheads="1"/>
          </p:cNvSpPr>
          <p:nvPr/>
        </p:nvSpPr>
        <p:spPr bwMode="auto">
          <a:xfrm>
            <a:off x="568325" y="70167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In an ionic compound, millions and millions of ions are packed together in a regular cubic arrangement, joined by ionic bonds. This forms a giant 3D structure called an </a:t>
            </a:r>
            <a:r>
              <a:rPr lang="en-GB" b="1">
                <a:solidFill>
                  <a:srgbClr val="FF6600"/>
                </a:solidFill>
              </a:rPr>
              <a:t>ionic lattice</a:t>
            </a:r>
            <a:r>
              <a:rPr lang="en-GB"/>
              <a:t>.</a:t>
            </a:r>
          </a:p>
        </p:txBody>
      </p:sp>
      <p:sp>
        <p:nvSpPr>
          <p:cNvPr id="311454" name="Oval 158"/>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nvGrpSpPr>
          <p:cNvPr id="5" name="Group 159"/>
          <p:cNvGrpSpPr>
            <a:grpSpLocks/>
          </p:cNvGrpSpPr>
          <p:nvPr/>
        </p:nvGrpSpPr>
        <p:grpSpPr bwMode="auto">
          <a:xfrm>
            <a:off x="1976438" y="1984375"/>
            <a:ext cx="5180012" cy="4514850"/>
            <a:chOff x="1257" y="1322"/>
            <a:chExt cx="3263" cy="2844"/>
          </a:xfrm>
        </p:grpSpPr>
        <p:sp>
          <p:nvSpPr>
            <p:cNvPr id="86117" name="AutoShape 160"/>
            <p:cNvSpPr>
              <a:spLocks noChangeArrowheads="1"/>
            </p:cNvSpPr>
            <p:nvPr/>
          </p:nvSpPr>
          <p:spPr bwMode="auto">
            <a:xfrm rot="-5400000">
              <a:off x="2637" y="1464"/>
              <a:ext cx="492" cy="208"/>
            </a:xfrm>
            <a:prstGeom prst="rightArrow">
              <a:avLst>
                <a:gd name="adj1" fmla="val 50000"/>
                <a:gd name="adj2" fmla="val 59135"/>
              </a:avLst>
            </a:prstGeom>
            <a:solidFill>
              <a:srgbClr val="010067"/>
            </a:solidFill>
            <a:ln w="9525">
              <a:solidFill>
                <a:srgbClr val="010067"/>
              </a:solidFill>
              <a:miter lim="800000"/>
              <a:headEnd/>
              <a:tailEnd/>
            </a:ln>
          </p:spPr>
          <p:txBody>
            <a:bodyPr wrap="none" anchor="ctr"/>
            <a:lstStyle/>
            <a:p>
              <a:endParaRPr lang="en-US"/>
            </a:p>
          </p:txBody>
        </p:sp>
        <p:sp>
          <p:nvSpPr>
            <p:cNvPr id="86118" name="AutoShape 161"/>
            <p:cNvSpPr>
              <a:spLocks noChangeArrowheads="1"/>
            </p:cNvSpPr>
            <p:nvPr/>
          </p:nvSpPr>
          <p:spPr bwMode="auto">
            <a:xfrm rot="5400000" flipV="1">
              <a:off x="2637" y="3816"/>
              <a:ext cx="492" cy="208"/>
            </a:xfrm>
            <a:prstGeom prst="rightArrow">
              <a:avLst>
                <a:gd name="adj1" fmla="val 50000"/>
                <a:gd name="adj2" fmla="val 59135"/>
              </a:avLst>
            </a:prstGeom>
            <a:solidFill>
              <a:srgbClr val="010067"/>
            </a:solidFill>
            <a:ln w="9525">
              <a:solidFill>
                <a:srgbClr val="010067"/>
              </a:solidFill>
              <a:miter lim="800000"/>
              <a:headEnd/>
              <a:tailEnd/>
            </a:ln>
          </p:spPr>
          <p:txBody>
            <a:bodyPr wrap="none" anchor="ctr"/>
            <a:lstStyle/>
            <a:p>
              <a:endParaRPr lang="en-US"/>
            </a:p>
          </p:txBody>
        </p:sp>
        <p:sp>
          <p:nvSpPr>
            <p:cNvPr id="86119" name="AutoShape 162"/>
            <p:cNvSpPr>
              <a:spLocks noChangeArrowheads="1"/>
            </p:cNvSpPr>
            <p:nvPr/>
          </p:nvSpPr>
          <p:spPr bwMode="auto">
            <a:xfrm rot="10800000">
              <a:off x="1257" y="2638"/>
              <a:ext cx="492" cy="208"/>
            </a:xfrm>
            <a:prstGeom prst="rightArrow">
              <a:avLst>
                <a:gd name="adj1" fmla="val 50000"/>
                <a:gd name="adj2" fmla="val 59135"/>
              </a:avLst>
            </a:prstGeom>
            <a:solidFill>
              <a:srgbClr val="010067"/>
            </a:solidFill>
            <a:ln w="9525">
              <a:solidFill>
                <a:srgbClr val="010067"/>
              </a:solidFill>
              <a:miter lim="800000"/>
              <a:headEnd/>
              <a:tailEnd/>
            </a:ln>
          </p:spPr>
          <p:txBody>
            <a:bodyPr wrap="none" anchor="ctr"/>
            <a:lstStyle/>
            <a:p>
              <a:endParaRPr lang="en-US"/>
            </a:p>
          </p:txBody>
        </p:sp>
        <p:sp>
          <p:nvSpPr>
            <p:cNvPr id="86120" name="AutoShape 163"/>
            <p:cNvSpPr>
              <a:spLocks noChangeArrowheads="1"/>
            </p:cNvSpPr>
            <p:nvPr/>
          </p:nvSpPr>
          <p:spPr bwMode="auto">
            <a:xfrm>
              <a:off x="4028" y="2638"/>
              <a:ext cx="492" cy="208"/>
            </a:xfrm>
            <a:prstGeom prst="rightArrow">
              <a:avLst>
                <a:gd name="adj1" fmla="val 50000"/>
                <a:gd name="adj2" fmla="val 59135"/>
              </a:avLst>
            </a:prstGeom>
            <a:solidFill>
              <a:srgbClr val="010067"/>
            </a:solidFill>
            <a:ln w="9525">
              <a:solidFill>
                <a:srgbClr val="010067"/>
              </a:solidFill>
              <a:miter lim="800000"/>
              <a:headEnd/>
              <a:tailEnd/>
            </a:ln>
          </p:spPr>
          <p:txBody>
            <a:bodyPr wrap="none" anchor="ctr"/>
            <a:lstStyle/>
            <a:p>
              <a:endParaRPr lang="en-US"/>
            </a:p>
          </p:txBody>
        </p:sp>
      </p:grpSp>
      <p:sp>
        <p:nvSpPr>
          <p:cNvPr id="311463" name="Oval 167"/>
          <p:cNvSpPr>
            <a:spLocks noChangeAspect="1" noChangeArrowheads="1"/>
          </p:cNvSpPr>
          <p:nvPr/>
        </p:nvSpPr>
        <p:spPr bwMode="auto">
          <a:xfrm>
            <a:off x="3500438" y="3403600"/>
            <a:ext cx="315912"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64" name="Oval 168"/>
          <p:cNvSpPr>
            <a:spLocks noChangeAspect="1" noChangeArrowheads="1"/>
          </p:cNvSpPr>
          <p:nvPr/>
        </p:nvSpPr>
        <p:spPr bwMode="auto">
          <a:xfrm flipV="1">
            <a:off x="3779838" y="3335338"/>
            <a:ext cx="449262" cy="449262"/>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65" name="Oval 169"/>
          <p:cNvSpPr>
            <a:spLocks noChangeAspect="1" noChangeArrowheads="1"/>
          </p:cNvSpPr>
          <p:nvPr/>
        </p:nvSpPr>
        <p:spPr bwMode="auto">
          <a:xfrm>
            <a:off x="4191000" y="3403600"/>
            <a:ext cx="315913"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66" name="Oval 170"/>
          <p:cNvSpPr>
            <a:spLocks noChangeAspect="1" noChangeArrowheads="1"/>
          </p:cNvSpPr>
          <p:nvPr/>
        </p:nvSpPr>
        <p:spPr bwMode="auto">
          <a:xfrm flipV="1">
            <a:off x="4468813" y="3336925"/>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67" name="Oval 171"/>
          <p:cNvSpPr>
            <a:spLocks noChangeAspect="1" noChangeArrowheads="1"/>
          </p:cNvSpPr>
          <p:nvPr/>
        </p:nvSpPr>
        <p:spPr bwMode="auto">
          <a:xfrm>
            <a:off x="4879975" y="3403600"/>
            <a:ext cx="315913"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68" name="Oval 172"/>
          <p:cNvSpPr>
            <a:spLocks noChangeAspect="1" noChangeArrowheads="1"/>
          </p:cNvSpPr>
          <p:nvPr/>
        </p:nvSpPr>
        <p:spPr bwMode="auto">
          <a:xfrm flipV="1">
            <a:off x="5157788" y="3336925"/>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69" name="Oval 173"/>
          <p:cNvSpPr>
            <a:spLocks noChangeAspect="1" noChangeArrowheads="1"/>
          </p:cNvSpPr>
          <p:nvPr/>
        </p:nvSpPr>
        <p:spPr bwMode="auto">
          <a:xfrm>
            <a:off x="4535488" y="3746500"/>
            <a:ext cx="315912"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70" name="Oval 174"/>
          <p:cNvSpPr>
            <a:spLocks noChangeAspect="1" noChangeArrowheads="1"/>
          </p:cNvSpPr>
          <p:nvPr/>
        </p:nvSpPr>
        <p:spPr bwMode="auto">
          <a:xfrm flipV="1">
            <a:off x="3433763" y="3679825"/>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71" name="Oval 175"/>
          <p:cNvSpPr>
            <a:spLocks noChangeAspect="1" noChangeArrowheads="1"/>
          </p:cNvSpPr>
          <p:nvPr/>
        </p:nvSpPr>
        <p:spPr bwMode="auto">
          <a:xfrm>
            <a:off x="3846513" y="3746500"/>
            <a:ext cx="315912"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72" name="Oval 176"/>
          <p:cNvSpPr>
            <a:spLocks noChangeAspect="1" noChangeArrowheads="1"/>
          </p:cNvSpPr>
          <p:nvPr/>
        </p:nvSpPr>
        <p:spPr bwMode="auto">
          <a:xfrm flipV="1">
            <a:off x="4124325" y="3679825"/>
            <a:ext cx="449263"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73" name="Oval 177"/>
          <p:cNvSpPr>
            <a:spLocks noChangeAspect="1" noChangeArrowheads="1"/>
          </p:cNvSpPr>
          <p:nvPr/>
        </p:nvSpPr>
        <p:spPr bwMode="auto">
          <a:xfrm>
            <a:off x="5224463" y="3746500"/>
            <a:ext cx="315912"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74" name="Oval 178"/>
          <p:cNvSpPr>
            <a:spLocks noChangeAspect="1" noChangeArrowheads="1"/>
          </p:cNvSpPr>
          <p:nvPr/>
        </p:nvSpPr>
        <p:spPr bwMode="auto">
          <a:xfrm flipV="1">
            <a:off x="4813300" y="3679825"/>
            <a:ext cx="449263"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75" name="Oval 179"/>
          <p:cNvSpPr>
            <a:spLocks noChangeAspect="1" noChangeArrowheads="1"/>
          </p:cNvSpPr>
          <p:nvPr/>
        </p:nvSpPr>
        <p:spPr bwMode="auto">
          <a:xfrm>
            <a:off x="3500438" y="4083050"/>
            <a:ext cx="315912"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76" name="Oval 180"/>
          <p:cNvSpPr>
            <a:spLocks noChangeAspect="1" noChangeArrowheads="1"/>
          </p:cNvSpPr>
          <p:nvPr/>
        </p:nvSpPr>
        <p:spPr bwMode="auto">
          <a:xfrm>
            <a:off x="4191000" y="4083050"/>
            <a:ext cx="315913"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77" name="Oval 181"/>
          <p:cNvSpPr>
            <a:spLocks noChangeAspect="1" noChangeArrowheads="1"/>
          </p:cNvSpPr>
          <p:nvPr/>
        </p:nvSpPr>
        <p:spPr bwMode="auto">
          <a:xfrm>
            <a:off x="4879975" y="4083050"/>
            <a:ext cx="315913"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78" name="Oval 182"/>
          <p:cNvSpPr>
            <a:spLocks noChangeAspect="1" noChangeArrowheads="1"/>
          </p:cNvSpPr>
          <p:nvPr/>
        </p:nvSpPr>
        <p:spPr bwMode="auto">
          <a:xfrm>
            <a:off x="3846513" y="4425950"/>
            <a:ext cx="315912"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79" name="Oval 183"/>
          <p:cNvSpPr>
            <a:spLocks noChangeAspect="1" noChangeArrowheads="1"/>
          </p:cNvSpPr>
          <p:nvPr/>
        </p:nvSpPr>
        <p:spPr bwMode="auto">
          <a:xfrm>
            <a:off x="4535488" y="4425950"/>
            <a:ext cx="315912"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80" name="Oval 184"/>
          <p:cNvSpPr>
            <a:spLocks noChangeAspect="1" noChangeArrowheads="1"/>
          </p:cNvSpPr>
          <p:nvPr/>
        </p:nvSpPr>
        <p:spPr bwMode="auto">
          <a:xfrm>
            <a:off x="5224463" y="4425950"/>
            <a:ext cx="315912" cy="315913"/>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81" name="Oval 185"/>
          <p:cNvSpPr>
            <a:spLocks noChangeAspect="1" noChangeArrowheads="1"/>
          </p:cNvSpPr>
          <p:nvPr/>
        </p:nvSpPr>
        <p:spPr bwMode="auto">
          <a:xfrm>
            <a:off x="3500438" y="4773613"/>
            <a:ext cx="315912" cy="315912"/>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82" name="Oval 186"/>
          <p:cNvSpPr>
            <a:spLocks noChangeAspect="1" noChangeArrowheads="1"/>
          </p:cNvSpPr>
          <p:nvPr/>
        </p:nvSpPr>
        <p:spPr bwMode="auto">
          <a:xfrm>
            <a:off x="4191000" y="4773613"/>
            <a:ext cx="315913" cy="315912"/>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83" name="Oval 187"/>
          <p:cNvSpPr>
            <a:spLocks noChangeAspect="1" noChangeArrowheads="1"/>
          </p:cNvSpPr>
          <p:nvPr/>
        </p:nvSpPr>
        <p:spPr bwMode="auto">
          <a:xfrm>
            <a:off x="4879975" y="4773613"/>
            <a:ext cx="315913" cy="315912"/>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311485" name="Oval 189"/>
          <p:cNvSpPr>
            <a:spLocks noChangeAspect="1" noChangeArrowheads="1"/>
          </p:cNvSpPr>
          <p:nvPr/>
        </p:nvSpPr>
        <p:spPr bwMode="auto">
          <a:xfrm flipV="1">
            <a:off x="3779838" y="4016375"/>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86" name="Oval 190"/>
          <p:cNvSpPr>
            <a:spLocks noChangeAspect="1" noChangeArrowheads="1"/>
          </p:cNvSpPr>
          <p:nvPr/>
        </p:nvSpPr>
        <p:spPr bwMode="auto">
          <a:xfrm flipV="1">
            <a:off x="4468813" y="4016375"/>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87" name="Oval 191"/>
          <p:cNvSpPr>
            <a:spLocks noChangeAspect="1" noChangeArrowheads="1"/>
          </p:cNvSpPr>
          <p:nvPr/>
        </p:nvSpPr>
        <p:spPr bwMode="auto">
          <a:xfrm flipV="1">
            <a:off x="5157788" y="4016375"/>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88" name="Oval 192"/>
          <p:cNvSpPr>
            <a:spLocks noChangeAspect="1" noChangeArrowheads="1"/>
          </p:cNvSpPr>
          <p:nvPr/>
        </p:nvSpPr>
        <p:spPr bwMode="auto">
          <a:xfrm flipV="1">
            <a:off x="3433763" y="4359275"/>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89" name="Oval 193"/>
          <p:cNvSpPr>
            <a:spLocks noChangeAspect="1" noChangeArrowheads="1"/>
          </p:cNvSpPr>
          <p:nvPr/>
        </p:nvSpPr>
        <p:spPr bwMode="auto">
          <a:xfrm flipV="1">
            <a:off x="4124325" y="4357688"/>
            <a:ext cx="449263" cy="449262"/>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90" name="Oval 194"/>
          <p:cNvSpPr>
            <a:spLocks noChangeAspect="1" noChangeArrowheads="1"/>
          </p:cNvSpPr>
          <p:nvPr/>
        </p:nvSpPr>
        <p:spPr bwMode="auto">
          <a:xfrm flipV="1">
            <a:off x="4813300" y="4359275"/>
            <a:ext cx="449263"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91" name="Oval 195"/>
          <p:cNvSpPr>
            <a:spLocks noChangeAspect="1" noChangeArrowheads="1"/>
          </p:cNvSpPr>
          <p:nvPr/>
        </p:nvSpPr>
        <p:spPr bwMode="auto">
          <a:xfrm flipV="1">
            <a:off x="3779838" y="4705350"/>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92" name="Oval 196"/>
          <p:cNvSpPr>
            <a:spLocks noChangeAspect="1" noChangeArrowheads="1"/>
          </p:cNvSpPr>
          <p:nvPr/>
        </p:nvSpPr>
        <p:spPr bwMode="auto">
          <a:xfrm flipV="1">
            <a:off x="4468813" y="4706938"/>
            <a:ext cx="449262" cy="449262"/>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311493" name="Oval 197"/>
          <p:cNvSpPr>
            <a:spLocks noChangeAspect="1" noChangeArrowheads="1"/>
          </p:cNvSpPr>
          <p:nvPr/>
        </p:nvSpPr>
        <p:spPr bwMode="auto">
          <a:xfrm flipV="1">
            <a:off x="5157788" y="4705350"/>
            <a:ext cx="449262" cy="44926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nvGrpSpPr>
          <p:cNvPr id="6" name="Group 292"/>
          <p:cNvGrpSpPr>
            <a:grpSpLocks/>
          </p:cNvGrpSpPr>
          <p:nvPr/>
        </p:nvGrpSpPr>
        <p:grpSpPr bwMode="auto">
          <a:xfrm>
            <a:off x="3576638" y="3475038"/>
            <a:ext cx="2173287" cy="1820862"/>
            <a:chOff x="622" y="2787"/>
            <a:chExt cx="1369" cy="1147"/>
          </a:xfrm>
        </p:grpSpPr>
        <p:sp>
          <p:nvSpPr>
            <p:cNvPr id="86086" name="Oval 262"/>
            <p:cNvSpPr>
              <a:spLocks noChangeAspect="1" noChangeArrowheads="1"/>
            </p:cNvSpPr>
            <p:nvPr/>
          </p:nvSpPr>
          <p:spPr bwMode="auto">
            <a:xfrm flipV="1">
              <a:off x="622" y="2787"/>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87" name="Oval 263"/>
            <p:cNvSpPr>
              <a:spLocks noChangeAspect="1" noChangeArrowheads="1"/>
            </p:cNvSpPr>
            <p:nvPr/>
          </p:nvSpPr>
          <p:spPr bwMode="auto">
            <a:xfrm>
              <a:off x="881" y="283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88" name="Oval 264"/>
            <p:cNvSpPr>
              <a:spLocks noChangeAspect="1" noChangeArrowheads="1"/>
            </p:cNvSpPr>
            <p:nvPr/>
          </p:nvSpPr>
          <p:spPr bwMode="auto">
            <a:xfrm flipV="1">
              <a:off x="1056" y="278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89" name="Oval 265"/>
            <p:cNvSpPr>
              <a:spLocks noChangeAspect="1" noChangeArrowheads="1"/>
            </p:cNvSpPr>
            <p:nvPr/>
          </p:nvSpPr>
          <p:spPr bwMode="auto">
            <a:xfrm>
              <a:off x="1315" y="283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90" name="Oval 266"/>
            <p:cNvSpPr>
              <a:spLocks noChangeAspect="1" noChangeArrowheads="1"/>
            </p:cNvSpPr>
            <p:nvPr/>
          </p:nvSpPr>
          <p:spPr bwMode="auto">
            <a:xfrm flipV="1">
              <a:off x="1490" y="278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91" name="Oval 267"/>
            <p:cNvSpPr>
              <a:spLocks noChangeAspect="1" noChangeArrowheads="1"/>
            </p:cNvSpPr>
            <p:nvPr/>
          </p:nvSpPr>
          <p:spPr bwMode="auto">
            <a:xfrm>
              <a:off x="1098" y="304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92" name="Oval 269"/>
            <p:cNvSpPr>
              <a:spLocks noChangeAspect="1" noChangeArrowheads="1"/>
            </p:cNvSpPr>
            <p:nvPr/>
          </p:nvSpPr>
          <p:spPr bwMode="auto">
            <a:xfrm>
              <a:off x="664" y="304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93" name="Oval 270"/>
            <p:cNvSpPr>
              <a:spLocks noChangeAspect="1" noChangeArrowheads="1"/>
            </p:cNvSpPr>
            <p:nvPr/>
          </p:nvSpPr>
          <p:spPr bwMode="auto">
            <a:xfrm flipV="1">
              <a:off x="839" y="300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94" name="Oval 271"/>
            <p:cNvSpPr>
              <a:spLocks noChangeAspect="1" noChangeArrowheads="1"/>
            </p:cNvSpPr>
            <p:nvPr/>
          </p:nvSpPr>
          <p:spPr bwMode="auto">
            <a:xfrm>
              <a:off x="1532" y="304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95" name="Oval 272"/>
            <p:cNvSpPr>
              <a:spLocks noChangeAspect="1" noChangeArrowheads="1"/>
            </p:cNvSpPr>
            <p:nvPr/>
          </p:nvSpPr>
          <p:spPr bwMode="auto">
            <a:xfrm flipV="1">
              <a:off x="1273" y="300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96" name="Oval 274"/>
            <p:cNvSpPr>
              <a:spLocks noChangeAspect="1" noChangeArrowheads="1"/>
            </p:cNvSpPr>
            <p:nvPr/>
          </p:nvSpPr>
          <p:spPr bwMode="auto">
            <a:xfrm>
              <a:off x="881" y="325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97" name="Oval 275"/>
            <p:cNvSpPr>
              <a:spLocks noChangeAspect="1" noChangeArrowheads="1"/>
            </p:cNvSpPr>
            <p:nvPr/>
          </p:nvSpPr>
          <p:spPr bwMode="auto">
            <a:xfrm>
              <a:off x="1315" y="325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98" name="Oval 276"/>
            <p:cNvSpPr>
              <a:spLocks noChangeAspect="1" noChangeArrowheads="1"/>
            </p:cNvSpPr>
            <p:nvPr/>
          </p:nvSpPr>
          <p:spPr bwMode="auto">
            <a:xfrm>
              <a:off x="664" y="347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99" name="Oval 277"/>
            <p:cNvSpPr>
              <a:spLocks noChangeAspect="1" noChangeArrowheads="1"/>
            </p:cNvSpPr>
            <p:nvPr/>
          </p:nvSpPr>
          <p:spPr bwMode="auto">
            <a:xfrm>
              <a:off x="1098" y="347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00" name="Oval 278"/>
            <p:cNvSpPr>
              <a:spLocks noChangeAspect="1" noChangeArrowheads="1"/>
            </p:cNvSpPr>
            <p:nvPr/>
          </p:nvSpPr>
          <p:spPr bwMode="auto">
            <a:xfrm>
              <a:off x="1532" y="347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01" name="Oval 280"/>
            <p:cNvSpPr>
              <a:spLocks noChangeAspect="1" noChangeArrowheads="1"/>
            </p:cNvSpPr>
            <p:nvPr/>
          </p:nvSpPr>
          <p:spPr bwMode="auto">
            <a:xfrm>
              <a:off x="881" y="3693"/>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02" name="Oval 281"/>
            <p:cNvSpPr>
              <a:spLocks noChangeAspect="1" noChangeArrowheads="1"/>
            </p:cNvSpPr>
            <p:nvPr/>
          </p:nvSpPr>
          <p:spPr bwMode="auto">
            <a:xfrm>
              <a:off x="1315" y="3693"/>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03" name="Oval 282"/>
            <p:cNvSpPr>
              <a:spLocks noChangeAspect="1" noChangeArrowheads="1"/>
            </p:cNvSpPr>
            <p:nvPr/>
          </p:nvSpPr>
          <p:spPr bwMode="auto">
            <a:xfrm flipV="1">
              <a:off x="622" y="321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04" name="Oval 283"/>
            <p:cNvSpPr>
              <a:spLocks noChangeAspect="1" noChangeArrowheads="1"/>
            </p:cNvSpPr>
            <p:nvPr/>
          </p:nvSpPr>
          <p:spPr bwMode="auto">
            <a:xfrm flipV="1">
              <a:off x="1056" y="321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05" name="Oval 284"/>
            <p:cNvSpPr>
              <a:spLocks noChangeAspect="1" noChangeArrowheads="1"/>
            </p:cNvSpPr>
            <p:nvPr/>
          </p:nvSpPr>
          <p:spPr bwMode="auto">
            <a:xfrm flipV="1">
              <a:off x="1490" y="321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nvGrpSpPr>
            <p:cNvPr id="86106" name="Group 291"/>
            <p:cNvGrpSpPr>
              <a:grpSpLocks/>
            </p:cNvGrpSpPr>
            <p:nvPr/>
          </p:nvGrpSpPr>
          <p:grpSpPr bwMode="auto">
            <a:xfrm>
              <a:off x="1708" y="2830"/>
              <a:ext cx="283" cy="1062"/>
              <a:chOff x="1780" y="2836"/>
              <a:chExt cx="283" cy="1062"/>
            </a:xfrm>
          </p:grpSpPr>
          <p:sp>
            <p:nvSpPr>
              <p:cNvPr id="86112" name="Oval 261"/>
              <p:cNvSpPr>
                <a:spLocks noChangeAspect="1" noChangeArrowheads="1"/>
              </p:cNvSpPr>
              <p:nvPr/>
            </p:nvSpPr>
            <p:spPr bwMode="auto">
              <a:xfrm>
                <a:off x="1822" y="283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13" name="Oval 268"/>
              <p:cNvSpPr>
                <a:spLocks noChangeAspect="1" noChangeArrowheads="1"/>
              </p:cNvSpPr>
              <p:nvPr/>
            </p:nvSpPr>
            <p:spPr bwMode="auto">
              <a:xfrm flipV="1">
                <a:off x="1780" y="301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14" name="Oval 273"/>
              <p:cNvSpPr>
                <a:spLocks noChangeAspect="1" noChangeArrowheads="1"/>
              </p:cNvSpPr>
              <p:nvPr/>
            </p:nvSpPr>
            <p:spPr bwMode="auto">
              <a:xfrm>
                <a:off x="1822" y="326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15" name="Oval 279"/>
              <p:cNvSpPr>
                <a:spLocks noChangeAspect="1" noChangeArrowheads="1"/>
              </p:cNvSpPr>
              <p:nvPr/>
            </p:nvSpPr>
            <p:spPr bwMode="auto">
              <a:xfrm>
                <a:off x="1822" y="3699"/>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116" name="Oval 285"/>
              <p:cNvSpPr>
                <a:spLocks noChangeAspect="1" noChangeArrowheads="1"/>
              </p:cNvSpPr>
              <p:nvPr/>
            </p:nvSpPr>
            <p:spPr bwMode="auto">
              <a:xfrm flipV="1">
                <a:off x="1780" y="343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sp>
          <p:nvSpPr>
            <p:cNvPr id="86107" name="Oval 286"/>
            <p:cNvSpPr>
              <a:spLocks noChangeAspect="1" noChangeArrowheads="1"/>
            </p:cNvSpPr>
            <p:nvPr/>
          </p:nvSpPr>
          <p:spPr bwMode="auto">
            <a:xfrm flipV="1">
              <a:off x="839" y="343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08" name="Oval 287"/>
            <p:cNvSpPr>
              <a:spLocks noChangeAspect="1" noChangeArrowheads="1"/>
            </p:cNvSpPr>
            <p:nvPr/>
          </p:nvSpPr>
          <p:spPr bwMode="auto">
            <a:xfrm flipV="1">
              <a:off x="1273" y="3432"/>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09" name="Oval 288"/>
            <p:cNvSpPr>
              <a:spLocks noChangeAspect="1" noChangeArrowheads="1"/>
            </p:cNvSpPr>
            <p:nvPr/>
          </p:nvSpPr>
          <p:spPr bwMode="auto">
            <a:xfrm flipV="1">
              <a:off x="622" y="365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10" name="Oval 289"/>
            <p:cNvSpPr>
              <a:spLocks noChangeAspect="1" noChangeArrowheads="1"/>
            </p:cNvSpPr>
            <p:nvPr/>
          </p:nvSpPr>
          <p:spPr bwMode="auto">
            <a:xfrm flipV="1">
              <a:off x="1056" y="365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111" name="Oval 290"/>
            <p:cNvSpPr>
              <a:spLocks noChangeAspect="1" noChangeArrowheads="1"/>
            </p:cNvSpPr>
            <p:nvPr/>
          </p:nvSpPr>
          <p:spPr bwMode="auto">
            <a:xfrm flipV="1">
              <a:off x="1490" y="365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grpSp>
        <p:nvGrpSpPr>
          <p:cNvPr id="8" name="Group 228"/>
          <p:cNvGrpSpPr>
            <a:grpSpLocks/>
          </p:cNvGrpSpPr>
          <p:nvPr/>
        </p:nvGrpSpPr>
        <p:grpSpPr bwMode="auto">
          <a:xfrm>
            <a:off x="3724275" y="3619500"/>
            <a:ext cx="2173288" cy="1820863"/>
            <a:chOff x="2331" y="2219"/>
            <a:chExt cx="1369" cy="1147"/>
          </a:xfrm>
        </p:grpSpPr>
        <p:sp>
          <p:nvSpPr>
            <p:cNvPr id="86056" name="Oval 198"/>
            <p:cNvSpPr>
              <a:spLocks noChangeAspect="1" noChangeArrowheads="1"/>
            </p:cNvSpPr>
            <p:nvPr/>
          </p:nvSpPr>
          <p:spPr bwMode="auto">
            <a:xfrm>
              <a:off x="2373" y="226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57" name="Oval 199"/>
            <p:cNvSpPr>
              <a:spLocks noChangeAspect="1" noChangeArrowheads="1"/>
            </p:cNvSpPr>
            <p:nvPr/>
          </p:nvSpPr>
          <p:spPr bwMode="auto">
            <a:xfrm flipV="1">
              <a:off x="2549" y="2219"/>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58" name="Oval 200"/>
            <p:cNvSpPr>
              <a:spLocks noChangeAspect="1" noChangeArrowheads="1"/>
            </p:cNvSpPr>
            <p:nvPr/>
          </p:nvSpPr>
          <p:spPr bwMode="auto">
            <a:xfrm>
              <a:off x="2808" y="226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59" name="Oval 201"/>
            <p:cNvSpPr>
              <a:spLocks noChangeAspect="1" noChangeArrowheads="1"/>
            </p:cNvSpPr>
            <p:nvPr/>
          </p:nvSpPr>
          <p:spPr bwMode="auto">
            <a:xfrm flipV="1">
              <a:off x="2983" y="222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60" name="Oval 202"/>
            <p:cNvSpPr>
              <a:spLocks noChangeAspect="1" noChangeArrowheads="1"/>
            </p:cNvSpPr>
            <p:nvPr/>
          </p:nvSpPr>
          <p:spPr bwMode="auto">
            <a:xfrm>
              <a:off x="3242" y="226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61" name="Oval 203"/>
            <p:cNvSpPr>
              <a:spLocks noChangeAspect="1" noChangeArrowheads="1"/>
            </p:cNvSpPr>
            <p:nvPr/>
          </p:nvSpPr>
          <p:spPr bwMode="auto">
            <a:xfrm flipV="1">
              <a:off x="3417" y="222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62" name="Oval 204"/>
            <p:cNvSpPr>
              <a:spLocks noChangeAspect="1" noChangeArrowheads="1"/>
            </p:cNvSpPr>
            <p:nvPr/>
          </p:nvSpPr>
          <p:spPr bwMode="auto">
            <a:xfrm>
              <a:off x="3025" y="247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63" name="Oval 205"/>
            <p:cNvSpPr>
              <a:spLocks noChangeAspect="1" noChangeArrowheads="1"/>
            </p:cNvSpPr>
            <p:nvPr/>
          </p:nvSpPr>
          <p:spPr bwMode="auto">
            <a:xfrm flipV="1">
              <a:off x="2331" y="243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64" name="Oval 206"/>
            <p:cNvSpPr>
              <a:spLocks noChangeAspect="1" noChangeArrowheads="1"/>
            </p:cNvSpPr>
            <p:nvPr/>
          </p:nvSpPr>
          <p:spPr bwMode="auto">
            <a:xfrm>
              <a:off x="2591" y="247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65" name="Oval 207"/>
            <p:cNvSpPr>
              <a:spLocks noChangeAspect="1" noChangeArrowheads="1"/>
            </p:cNvSpPr>
            <p:nvPr/>
          </p:nvSpPr>
          <p:spPr bwMode="auto">
            <a:xfrm flipV="1">
              <a:off x="2766" y="243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66" name="Oval 208"/>
            <p:cNvSpPr>
              <a:spLocks noChangeAspect="1" noChangeArrowheads="1"/>
            </p:cNvSpPr>
            <p:nvPr/>
          </p:nvSpPr>
          <p:spPr bwMode="auto">
            <a:xfrm>
              <a:off x="3459" y="247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67" name="Oval 209"/>
            <p:cNvSpPr>
              <a:spLocks noChangeAspect="1" noChangeArrowheads="1"/>
            </p:cNvSpPr>
            <p:nvPr/>
          </p:nvSpPr>
          <p:spPr bwMode="auto">
            <a:xfrm flipV="1">
              <a:off x="3200" y="243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68" name="Oval 210"/>
            <p:cNvSpPr>
              <a:spLocks noChangeAspect="1" noChangeArrowheads="1"/>
            </p:cNvSpPr>
            <p:nvPr/>
          </p:nvSpPr>
          <p:spPr bwMode="auto">
            <a:xfrm>
              <a:off x="2373" y="269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69" name="Oval 211"/>
            <p:cNvSpPr>
              <a:spLocks noChangeAspect="1" noChangeArrowheads="1"/>
            </p:cNvSpPr>
            <p:nvPr/>
          </p:nvSpPr>
          <p:spPr bwMode="auto">
            <a:xfrm>
              <a:off x="2808" y="269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70" name="Oval 212"/>
            <p:cNvSpPr>
              <a:spLocks noChangeAspect="1" noChangeArrowheads="1"/>
            </p:cNvSpPr>
            <p:nvPr/>
          </p:nvSpPr>
          <p:spPr bwMode="auto">
            <a:xfrm>
              <a:off x="3242" y="269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71" name="Oval 213"/>
            <p:cNvSpPr>
              <a:spLocks noChangeAspect="1" noChangeArrowheads="1"/>
            </p:cNvSpPr>
            <p:nvPr/>
          </p:nvSpPr>
          <p:spPr bwMode="auto">
            <a:xfrm>
              <a:off x="2591" y="290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72" name="Oval 214"/>
            <p:cNvSpPr>
              <a:spLocks noChangeAspect="1" noChangeArrowheads="1"/>
            </p:cNvSpPr>
            <p:nvPr/>
          </p:nvSpPr>
          <p:spPr bwMode="auto">
            <a:xfrm>
              <a:off x="3025" y="290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73" name="Oval 215"/>
            <p:cNvSpPr>
              <a:spLocks noChangeAspect="1" noChangeArrowheads="1"/>
            </p:cNvSpPr>
            <p:nvPr/>
          </p:nvSpPr>
          <p:spPr bwMode="auto">
            <a:xfrm>
              <a:off x="3459" y="2906"/>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74" name="Oval 216"/>
            <p:cNvSpPr>
              <a:spLocks noChangeAspect="1" noChangeArrowheads="1"/>
            </p:cNvSpPr>
            <p:nvPr/>
          </p:nvSpPr>
          <p:spPr bwMode="auto">
            <a:xfrm>
              <a:off x="2373" y="312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75" name="Oval 217"/>
            <p:cNvSpPr>
              <a:spLocks noChangeAspect="1" noChangeArrowheads="1"/>
            </p:cNvSpPr>
            <p:nvPr/>
          </p:nvSpPr>
          <p:spPr bwMode="auto">
            <a:xfrm>
              <a:off x="2808" y="312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76" name="Oval 218"/>
            <p:cNvSpPr>
              <a:spLocks noChangeAspect="1" noChangeArrowheads="1"/>
            </p:cNvSpPr>
            <p:nvPr/>
          </p:nvSpPr>
          <p:spPr bwMode="auto">
            <a:xfrm>
              <a:off x="3242" y="312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86077" name="Oval 219"/>
            <p:cNvSpPr>
              <a:spLocks noChangeAspect="1" noChangeArrowheads="1"/>
            </p:cNvSpPr>
            <p:nvPr/>
          </p:nvSpPr>
          <p:spPr bwMode="auto">
            <a:xfrm flipV="1">
              <a:off x="2549" y="264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78" name="Oval 220"/>
            <p:cNvSpPr>
              <a:spLocks noChangeAspect="1" noChangeArrowheads="1"/>
            </p:cNvSpPr>
            <p:nvPr/>
          </p:nvSpPr>
          <p:spPr bwMode="auto">
            <a:xfrm flipV="1">
              <a:off x="2983" y="264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79" name="Oval 221"/>
            <p:cNvSpPr>
              <a:spLocks noChangeAspect="1" noChangeArrowheads="1"/>
            </p:cNvSpPr>
            <p:nvPr/>
          </p:nvSpPr>
          <p:spPr bwMode="auto">
            <a:xfrm flipV="1">
              <a:off x="3417" y="264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80" name="Oval 222"/>
            <p:cNvSpPr>
              <a:spLocks noChangeAspect="1" noChangeArrowheads="1"/>
            </p:cNvSpPr>
            <p:nvPr/>
          </p:nvSpPr>
          <p:spPr bwMode="auto">
            <a:xfrm flipV="1">
              <a:off x="2331" y="286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81" name="Oval 223"/>
            <p:cNvSpPr>
              <a:spLocks noChangeAspect="1" noChangeArrowheads="1"/>
            </p:cNvSpPr>
            <p:nvPr/>
          </p:nvSpPr>
          <p:spPr bwMode="auto">
            <a:xfrm flipV="1">
              <a:off x="2766" y="286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82" name="Oval 224"/>
            <p:cNvSpPr>
              <a:spLocks noChangeAspect="1" noChangeArrowheads="1"/>
            </p:cNvSpPr>
            <p:nvPr/>
          </p:nvSpPr>
          <p:spPr bwMode="auto">
            <a:xfrm flipV="1">
              <a:off x="3200" y="286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83" name="Oval 225"/>
            <p:cNvSpPr>
              <a:spLocks noChangeAspect="1" noChangeArrowheads="1"/>
            </p:cNvSpPr>
            <p:nvPr/>
          </p:nvSpPr>
          <p:spPr bwMode="auto">
            <a:xfrm flipV="1">
              <a:off x="2549" y="3082"/>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84" name="Oval 226"/>
            <p:cNvSpPr>
              <a:spLocks noChangeAspect="1" noChangeArrowheads="1"/>
            </p:cNvSpPr>
            <p:nvPr/>
          </p:nvSpPr>
          <p:spPr bwMode="auto">
            <a:xfrm flipV="1">
              <a:off x="2983" y="308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86085" name="Oval 227"/>
            <p:cNvSpPr>
              <a:spLocks noChangeAspect="1" noChangeArrowheads="1"/>
            </p:cNvSpPr>
            <p:nvPr/>
          </p:nvSpPr>
          <p:spPr bwMode="auto">
            <a:xfrm flipV="1">
              <a:off x="3417" y="3082"/>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1476"/>
                                        </p:tgtEl>
                                        <p:attrNameLst>
                                          <p:attrName>style.visibility</p:attrName>
                                        </p:attrNameLst>
                                      </p:cBhvr>
                                      <p:to>
                                        <p:strVal val="visible"/>
                                      </p:to>
                                    </p:set>
                                    <p:anim calcmode="lin" valueType="num">
                                      <p:cBhvr additive="base">
                                        <p:cTn id="7" dur="300" fill="hold"/>
                                        <p:tgtEl>
                                          <p:spTgt spid="311476"/>
                                        </p:tgtEl>
                                        <p:attrNameLst>
                                          <p:attrName>ppt_x</p:attrName>
                                        </p:attrNameLst>
                                      </p:cBhvr>
                                      <p:tavLst>
                                        <p:tav tm="0">
                                          <p:val>
                                            <p:strVal val="0-#ppt_w/2"/>
                                          </p:val>
                                        </p:tav>
                                        <p:tav tm="100000">
                                          <p:val>
                                            <p:strVal val="#ppt_x"/>
                                          </p:val>
                                        </p:tav>
                                      </p:tavLst>
                                    </p:anim>
                                    <p:anim calcmode="lin" valueType="num">
                                      <p:cBhvr additive="base">
                                        <p:cTn id="8" dur="300" fill="hold"/>
                                        <p:tgtEl>
                                          <p:spTgt spid="3114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2" fill="hold" grpId="0" nodeType="afterEffect">
                                  <p:stCondLst>
                                    <p:cond delay="0"/>
                                  </p:stCondLst>
                                  <p:childTnLst>
                                    <p:set>
                                      <p:cBhvr>
                                        <p:cTn id="11" dur="1" fill="hold">
                                          <p:stCondLst>
                                            <p:cond delay="0"/>
                                          </p:stCondLst>
                                        </p:cTn>
                                        <p:tgtEl>
                                          <p:spTgt spid="311486"/>
                                        </p:tgtEl>
                                        <p:attrNameLst>
                                          <p:attrName>style.visibility</p:attrName>
                                        </p:attrNameLst>
                                      </p:cBhvr>
                                      <p:to>
                                        <p:strVal val="visible"/>
                                      </p:to>
                                    </p:set>
                                    <p:anim calcmode="lin" valueType="num">
                                      <p:cBhvr additive="base">
                                        <p:cTn id="12" dur="300" fill="hold"/>
                                        <p:tgtEl>
                                          <p:spTgt spid="311486"/>
                                        </p:tgtEl>
                                        <p:attrNameLst>
                                          <p:attrName>ppt_x</p:attrName>
                                        </p:attrNameLst>
                                      </p:cBhvr>
                                      <p:tavLst>
                                        <p:tav tm="0">
                                          <p:val>
                                            <p:strVal val="1+#ppt_w/2"/>
                                          </p:val>
                                        </p:tav>
                                        <p:tav tm="100000">
                                          <p:val>
                                            <p:strVal val="#ppt_x"/>
                                          </p:val>
                                        </p:tav>
                                      </p:tavLst>
                                    </p:anim>
                                    <p:anim calcmode="lin" valueType="num">
                                      <p:cBhvr additive="base">
                                        <p:cTn id="13" dur="300" fill="hold"/>
                                        <p:tgtEl>
                                          <p:spTgt spid="31148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600"/>
                            </p:stCondLst>
                            <p:childTnLst>
                              <p:par>
                                <p:cTn id="15" presetID="2" presetClass="entr" presetSubtype="6" fill="hold" grpId="0" nodeType="afterEffect">
                                  <p:stCondLst>
                                    <p:cond delay="0"/>
                                  </p:stCondLst>
                                  <p:childTnLst>
                                    <p:set>
                                      <p:cBhvr>
                                        <p:cTn id="16" dur="1" fill="hold">
                                          <p:stCondLst>
                                            <p:cond delay="0"/>
                                          </p:stCondLst>
                                        </p:cTn>
                                        <p:tgtEl>
                                          <p:spTgt spid="311479"/>
                                        </p:tgtEl>
                                        <p:attrNameLst>
                                          <p:attrName>style.visibility</p:attrName>
                                        </p:attrNameLst>
                                      </p:cBhvr>
                                      <p:to>
                                        <p:strVal val="visible"/>
                                      </p:to>
                                    </p:set>
                                    <p:anim calcmode="lin" valueType="num">
                                      <p:cBhvr additive="base">
                                        <p:cTn id="17" dur="300" fill="hold"/>
                                        <p:tgtEl>
                                          <p:spTgt spid="311479"/>
                                        </p:tgtEl>
                                        <p:attrNameLst>
                                          <p:attrName>ppt_x</p:attrName>
                                        </p:attrNameLst>
                                      </p:cBhvr>
                                      <p:tavLst>
                                        <p:tav tm="0">
                                          <p:val>
                                            <p:strVal val="1+#ppt_w/2"/>
                                          </p:val>
                                        </p:tav>
                                        <p:tav tm="100000">
                                          <p:val>
                                            <p:strVal val="#ppt_x"/>
                                          </p:val>
                                        </p:tav>
                                      </p:tavLst>
                                    </p:anim>
                                    <p:anim calcmode="lin" valueType="num">
                                      <p:cBhvr additive="base">
                                        <p:cTn id="18" dur="300" fill="hold"/>
                                        <p:tgtEl>
                                          <p:spTgt spid="31147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900"/>
                            </p:stCondLst>
                            <p:childTnLst>
                              <p:par>
                                <p:cTn id="20" presetID="2" presetClass="entr" presetSubtype="4" fill="hold" grpId="0" nodeType="afterEffect">
                                  <p:stCondLst>
                                    <p:cond delay="0"/>
                                  </p:stCondLst>
                                  <p:childTnLst>
                                    <p:set>
                                      <p:cBhvr>
                                        <p:cTn id="21" dur="1" fill="hold">
                                          <p:stCondLst>
                                            <p:cond delay="0"/>
                                          </p:stCondLst>
                                        </p:cTn>
                                        <p:tgtEl>
                                          <p:spTgt spid="311489"/>
                                        </p:tgtEl>
                                        <p:attrNameLst>
                                          <p:attrName>style.visibility</p:attrName>
                                        </p:attrNameLst>
                                      </p:cBhvr>
                                      <p:to>
                                        <p:strVal val="visible"/>
                                      </p:to>
                                    </p:set>
                                    <p:anim calcmode="lin" valueType="num">
                                      <p:cBhvr additive="base">
                                        <p:cTn id="22" dur="300" fill="hold"/>
                                        <p:tgtEl>
                                          <p:spTgt spid="311489"/>
                                        </p:tgtEl>
                                        <p:attrNameLst>
                                          <p:attrName>ppt_x</p:attrName>
                                        </p:attrNameLst>
                                      </p:cBhvr>
                                      <p:tavLst>
                                        <p:tav tm="0">
                                          <p:val>
                                            <p:strVal val="#ppt_x"/>
                                          </p:val>
                                        </p:tav>
                                        <p:tav tm="100000">
                                          <p:val>
                                            <p:strVal val="#ppt_x"/>
                                          </p:val>
                                        </p:tav>
                                      </p:tavLst>
                                    </p:anim>
                                    <p:anim calcmode="lin" valueType="num">
                                      <p:cBhvr additive="base">
                                        <p:cTn id="23" dur="300" fill="hold"/>
                                        <p:tgtEl>
                                          <p:spTgt spid="31148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200"/>
                            </p:stCondLst>
                            <p:childTnLst>
                              <p:par>
                                <p:cTn id="25" presetID="2" presetClass="entr" presetSubtype="12" fill="hold" grpId="0" nodeType="afterEffect">
                                  <p:stCondLst>
                                    <p:cond delay="0"/>
                                  </p:stCondLst>
                                  <p:childTnLst>
                                    <p:set>
                                      <p:cBhvr>
                                        <p:cTn id="26" dur="1" fill="hold">
                                          <p:stCondLst>
                                            <p:cond delay="0"/>
                                          </p:stCondLst>
                                        </p:cTn>
                                        <p:tgtEl>
                                          <p:spTgt spid="311478"/>
                                        </p:tgtEl>
                                        <p:attrNameLst>
                                          <p:attrName>style.visibility</p:attrName>
                                        </p:attrNameLst>
                                      </p:cBhvr>
                                      <p:to>
                                        <p:strVal val="visible"/>
                                      </p:to>
                                    </p:set>
                                    <p:anim calcmode="lin" valueType="num">
                                      <p:cBhvr additive="base">
                                        <p:cTn id="27" dur="300" fill="hold"/>
                                        <p:tgtEl>
                                          <p:spTgt spid="311478"/>
                                        </p:tgtEl>
                                        <p:attrNameLst>
                                          <p:attrName>ppt_x</p:attrName>
                                        </p:attrNameLst>
                                      </p:cBhvr>
                                      <p:tavLst>
                                        <p:tav tm="0">
                                          <p:val>
                                            <p:strVal val="0-#ppt_w/2"/>
                                          </p:val>
                                        </p:tav>
                                        <p:tav tm="100000">
                                          <p:val>
                                            <p:strVal val="#ppt_x"/>
                                          </p:val>
                                        </p:tav>
                                      </p:tavLst>
                                    </p:anim>
                                    <p:anim calcmode="lin" valueType="num">
                                      <p:cBhvr additive="base">
                                        <p:cTn id="28" dur="300" fill="hold"/>
                                        <p:tgtEl>
                                          <p:spTgt spid="31147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311485"/>
                                        </p:tgtEl>
                                        <p:attrNameLst>
                                          <p:attrName>style.visibility</p:attrName>
                                        </p:attrNameLst>
                                      </p:cBhvr>
                                      <p:to>
                                        <p:strVal val="visible"/>
                                      </p:to>
                                    </p:set>
                                    <p:anim calcmode="lin" valueType="num">
                                      <p:cBhvr additive="base">
                                        <p:cTn id="32" dur="300" fill="hold"/>
                                        <p:tgtEl>
                                          <p:spTgt spid="311485"/>
                                        </p:tgtEl>
                                        <p:attrNameLst>
                                          <p:attrName>ppt_x</p:attrName>
                                        </p:attrNameLst>
                                      </p:cBhvr>
                                      <p:tavLst>
                                        <p:tav tm="0">
                                          <p:val>
                                            <p:strVal val="0-#ppt_w/2"/>
                                          </p:val>
                                        </p:tav>
                                        <p:tav tm="100000">
                                          <p:val>
                                            <p:strVal val="#ppt_x"/>
                                          </p:val>
                                        </p:tav>
                                      </p:tavLst>
                                    </p:anim>
                                    <p:anim calcmode="lin" valueType="num">
                                      <p:cBhvr additive="base">
                                        <p:cTn id="33" dur="300" fill="hold"/>
                                        <p:tgtEl>
                                          <p:spTgt spid="31148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800"/>
                            </p:stCondLst>
                            <p:childTnLst>
                              <p:par>
                                <p:cTn id="35" presetID="2" presetClass="entr" presetSubtype="9" fill="hold" grpId="0" nodeType="afterEffect">
                                  <p:stCondLst>
                                    <p:cond delay="0"/>
                                  </p:stCondLst>
                                  <p:childTnLst>
                                    <p:set>
                                      <p:cBhvr>
                                        <p:cTn id="36" dur="1" fill="hold">
                                          <p:stCondLst>
                                            <p:cond delay="0"/>
                                          </p:stCondLst>
                                        </p:cTn>
                                        <p:tgtEl>
                                          <p:spTgt spid="311471"/>
                                        </p:tgtEl>
                                        <p:attrNameLst>
                                          <p:attrName>style.visibility</p:attrName>
                                        </p:attrNameLst>
                                      </p:cBhvr>
                                      <p:to>
                                        <p:strVal val="visible"/>
                                      </p:to>
                                    </p:set>
                                    <p:anim calcmode="lin" valueType="num">
                                      <p:cBhvr additive="base">
                                        <p:cTn id="37" dur="300" fill="hold"/>
                                        <p:tgtEl>
                                          <p:spTgt spid="311471"/>
                                        </p:tgtEl>
                                        <p:attrNameLst>
                                          <p:attrName>ppt_x</p:attrName>
                                        </p:attrNameLst>
                                      </p:cBhvr>
                                      <p:tavLst>
                                        <p:tav tm="0">
                                          <p:val>
                                            <p:strVal val="0-#ppt_w/2"/>
                                          </p:val>
                                        </p:tav>
                                        <p:tav tm="100000">
                                          <p:val>
                                            <p:strVal val="#ppt_x"/>
                                          </p:val>
                                        </p:tav>
                                      </p:tavLst>
                                    </p:anim>
                                    <p:anim calcmode="lin" valueType="num">
                                      <p:cBhvr additive="base">
                                        <p:cTn id="38" dur="300" fill="hold"/>
                                        <p:tgtEl>
                                          <p:spTgt spid="311471"/>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2100"/>
                            </p:stCondLst>
                            <p:childTnLst>
                              <p:par>
                                <p:cTn id="40" presetID="2" presetClass="entr" presetSubtype="1" fill="hold" grpId="0" nodeType="afterEffect">
                                  <p:stCondLst>
                                    <p:cond delay="0"/>
                                  </p:stCondLst>
                                  <p:childTnLst>
                                    <p:set>
                                      <p:cBhvr>
                                        <p:cTn id="41" dur="1" fill="hold">
                                          <p:stCondLst>
                                            <p:cond delay="0"/>
                                          </p:stCondLst>
                                        </p:cTn>
                                        <p:tgtEl>
                                          <p:spTgt spid="311472"/>
                                        </p:tgtEl>
                                        <p:attrNameLst>
                                          <p:attrName>style.visibility</p:attrName>
                                        </p:attrNameLst>
                                      </p:cBhvr>
                                      <p:to>
                                        <p:strVal val="visible"/>
                                      </p:to>
                                    </p:set>
                                    <p:anim calcmode="lin" valueType="num">
                                      <p:cBhvr additive="base">
                                        <p:cTn id="42" dur="300" fill="hold"/>
                                        <p:tgtEl>
                                          <p:spTgt spid="311472"/>
                                        </p:tgtEl>
                                        <p:attrNameLst>
                                          <p:attrName>ppt_x</p:attrName>
                                        </p:attrNameLst>
                                      </p:cBhvr>
                                      <p:tavLst>
                                        <p:tav tm="0">
                                          <p:val>
                                            <p:strVal val="#ppt_x"/>
                                          </p:val>
                                        </p:tav>
                                        <p:tav tm="100000">
                                          <p:val>
                                            <p:strVal val="#ppt_x"/>
                                          </p:val>
                                        </p:tav>
                                      </p:tavLst>
                                    </p:anim>
                                    <p:anim calcmode="lin" valueType="num">
                                      <p:cBhvr additive="base">
                                        <p:cTn id="43" dur="300" fill="hold"/>
                                        <p:tgtEl>
                                          <p:spTgt spid="311472"/>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2400"/>
                            </p:stCondLst>
                            <p:childTnLst>
                              <p:par>
                                <p:cTn id="45" presetID="2" presetClass="entr" presetSubtype="1" fill="hold" grpId="0" nodeType="afterEffect">
                                  <p:stCondLst>
                                    <p:cond delay="0"/>
                                  </p:stCondLst>
                                  <p:childTnLst>
                                    <p:set>
                                      <p:cBhvr>
                                        <p:cTn id="46" dur="1" fill="hold">
                                          <p:stCondLst>
                                            <p:cond delay="0"/>
                                          </p:stCondLst>
                                        </p:cTn>
                                        <p:tgtEl>
                                          <p:spTgt spid="311469"/>
                                        </p:tgtEl>
                                        <p:attrNameLst>
                                          <p:attrName>style.visibility</p:attrName>
                                        </p:attrNameLst>
                                      </p:cBhvr>
                                      <p:to>
                                        <p:strVal val="visible"/>
                                      </p:to>
                                    </p:set>
                                    <p:anim calcmode="lin" valueType="num">
                                      <p:cBhvr additive="base">
                                        <p:cTn id="47" dur="300" fill="hold"/>
                                        <p:tgtEl>
                                          <p:spTgt spid="311469"/>
                                        </p:tgtEl>
                                        <p:attrNameLst>
                                          <p:attrName>ppt_x</p:attrName>
                                        </p:attrNameLst>
                                      </p:cBhvr>
                                      <p:tavLst>
                                        <p:tav tm="0">
                                          <p:val>
                                            <p:strVal val="#ppt_x"/>
                                          </p:val>
                                        </p:tav>
                                        <p:tav tm="100000">
                                          <p:val>
                                            <p:strVal val="#ppt_x"/>
                                          </p:val>
                                        </p:tav>
                                      </p:tavLst>
                                    </p:anim>
                                    <p:anim calcmode="lin" valueType="num">
                                      <p:cBhvr additive="base">
                                        <p:cTn id="48" dur="300" fill="hold"/>
                                        <p:tgtEl>
                                          <p:spTgt spid="311469"/>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2700"/>
                            </p:stCondLst>
                            <p:childTnLst>
                              <p:par>
                                <p:cTn id="50" presetID="2" presetClass="entr" presetSubtype="3" fill="hold" grpId="0" nodeType="afterEffect">
                                  <p:stCondLst>
                                    <p:cond delay="0"/>
                                  </p:stCondLst>
                                  <p:childTnLst>
                                    <p:set>
                                      <p:cBhvr>
                                        <p:cTn id="51" dur="1" fill="hold">
                                          <p:stCondLst>
                                            <p:cond delay="0"/>
                                          </p:stCondLst>
                                        </p:cTn>
                                        <p:tgtEl>
                                          <p:spTgt spid="311474"/>
                                        </p:tgtEl>
                                        <p:attrNameLst>
                                          <p:attrName>style.visibility</p:attrName>
                                        </p:attrNameLst>
                                      </p:cBhvr>
                                      <p:to>
                                        <p:strVal val="visible"/>
                                      </p:to>
                                    </p:set>
                                    <p:anim calcmode="lin" valueType="num">
                                      <p:cBhvr additive="base">
                                        <p:cTn id="52" dur="300" fill="hold"/>
                                        <p:tgtEl>
                                          <p:spTgt spid="311474"/>
                                        </p:tgtEl>
                                        <p:attrNameLst>
                                          <p:attrName>ppt_x</p:attrName>
                                        </p:attrNameLst>
                                      </p:cBhvr>
                                      <p:tavLst>
                                        <p:tav tm="0">
                                          <p:val>
                                            <p:strVal val="1+#ppt_w/2"/>
                                          </p:val>
                                        </p:tav>
                                        <p:tav tm="100000">
                                          <p:val>
                                            <p:strVal val="#ppt_x"/>
                                          </p:val>
                                        </p:tav>
                                      </p:tavLst>
                                    </p:anim>
                                    <p:anim calcmode="lin" valueType="num">
                                      <p:cBhvr additive="base">
                                        <p:cTn id="53" dur="300" fill="hold"/>
                                        <p:tgtEl>
                                          <p:spTgt spid="311474"/>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3000"/>
                            </p:stCondLst>
                            <p:childTnLst>
                              <p:par>
                                <p:cTn id="55" presetID="2" presetClass="entr" presetSubtype="2" fill="hold" grpId="0" nodeType="afterEffect">
                                  <p:stCondLst>
                                    <p:cond delay="0"/>
                                  </p:stCondLst>
                                  <p:childTnLst>
                                    <p:set>
                                      <p:cBhvr>
                                        <p:cTn id="56" dur="1" fill="hold">
                                          <p:stCondLst>
                                            <p:cond delay="0"/>
                                          </p:stCondLst>
                                        </p:cTn>
                                        <p:tgtEl>
                                          <p:spTgt spid="311477"/>
                                        </p:tgtEl>
                                        <p:attrNameLst>
                                          <p:attrName>style.visibility</p:attrName>
                                        </p:attrNameLst>
                                      </p:cBhvr>
                                      <p:to>
                                        <p:strVal val="visible"/>
                                      </p:to>
                                    </p:set>
                                    <p:anim calcmode="lin" valueType="num">
                                      <p:cBhvr additive="base">
                                        <p:cTn id="57" dur="300" fill="hold"/>
                                        <p:tgtEl>
                                          <p:spTgt spid="311477"/>
                                        </p:tgtEl>
                                        <p:attrNameLst>
                                          <p:attrName>ppt_x</p:attrName>
                                        </p:attrNameLst>
                                      </p:cBhvr>
                                      <p:tavLst>
                                        <p:tav tm="0">
                                          <p:val>
                                            <p:strVal val="1+#ppt_w/2"/>
                                          </p:val>
                                        </p:tav>
                                        <p:tav tm="100000">
                                          <p:val>
                                            <p:strVal val="#ppt_x"/>
                                          </p:val>
                                        </p:tav>
                                      </p:tavLst>
                                    </p:anim>
                                    <p:anim calcmode="lin" valueType="num">
                                      <p:cBhvr additive="base">
                                        <p:cTn id="58" dur="300" fill="hold"/>
                                        <p:tgtEl>
                                          <p:spTgt spid="311477"/>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3300"/>
                            </p:stCondLst>
                            <p:childTnLst>
                              <p:par>
                                <p:cTn id="60" presetID="2" presetClass="entr" presetSubtype="2" fill="hold" grpId="0" nodeType="afterEffect">
                                  <p:stCondLst>
                                    <p:cond delay="0"/>
                                  </p:stCondLst>
                                  <p:childTnLst>
                                    <p:set>
                                      <p:cBhvr>
                                        <p:cTn id="61" dur="1" fill="hold">
                                          <p:stCondLst>
                                            <p:cond delay="0"/>
                                          </p:stCondLst>
                                        </p:cTn>
                                        <p:tgtEl>
                                          <p:spTgt spid="311490"/>
                                        </p:tgtEl>
                                        <p:attrNameLst>
                                          <p:attrName>style.visibility</p:attrName>
                                        </p:attrNameLst>
                                      </p:cBhvr>
                                      <p:to>
                                        <p:strVal val="visible"/>
                                      </p:to>
                                    </p:set>
                                    <p:anim calcmode="lin" valueType="num">
                                      <p:cBhvr additive="base">
                                        <p:cTn id="62" dur="300" fill="hold"/>
                                        <p:tgtEl>
                                          <p:spTgt spid="311490"/>
                                        </p:tgtEl>
                                        <p:attrNameLst>
                                          <p:attrName>ppt_x</p:attrName>
                                        </p:attrNameLst>
                                      </p:cBhvr>
                                      <p:tavLst>
                                        <p:tav tm="0">
                                          <p:val>
                                            <p:strVal val="1+#ppt_w/2"/>
                                          </p:val>
                                        </p:tav>
                                        <p:tav tm="100000">
                                          <p:val>
                                            <p:strVal val="#ppt_x"/>
                                          </p:val>
                                        </p:tav>
                                      </p:tavLst>
                                    </p:anim>
                                    <p:anim calcmode="lin" valueType="num">
                                      <p:cBhvr additive="base">
                                        <p:cTn id="63" dur="300" fill="hold"/>
                                        <p:tgtEl>
                                          <p:spTgt spid="311490"/>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3600"/>
                            </p:stCondLst>
                            <p:childTnLst>
                              <p:par>
                                <p:cTn id="65" presetID="2" presetClass="entr" presetSubtype="6" fill="hold" grpId="0" nodeType="afterEffect">
                                  <p:stCondLst>
                                    <p:cond delay="0"/>
                                  </p:stCondLst>
                                  <p:childTnLst>
                                    <p:set>
                                      <p:cBhvr>
                                        <p:cTn id="66" dur="1" fill="hold">
                                          <p:stCondLst>
                                            <p:cond delay="0"/>
                                          </p:stCondLst>
                                        </p:cTn>
                                        <p:tgtEl>
                                          <p:spTgt spid="311483"/>
                                        </p:tgtEl>
                                        <p:attrNameLst>
                                          <p:attrName>style.visibility</p:attrName>
                                        </p:attrNameLst>
                                      </p:cBhvr>
                                      <p:to>
                                        <p:strVal val="visible"/>
                                      </p:to>
                                    </p:set>
                                    <p:anim calcmode="lin" valueType="num">
                                      <p:cBhvr additive="base">
                                        <p:cTn id="67" dur="300" fill="hold"/>
                                        <p:tgtEl>
                                          <p:spTgt spid="311483"/>
                                        </p:tgtEl>
                                        <p:attrNameLst>
                                          <p:attrName>ppt_x</p:attrName>
                                        </p:attrNameLst>
                                      </p:cBhvr>
                                      <p:tavLst>
                                        <p:tav tm="0">
                                          <p:val>
                                            <p:strVal val="1+#ppt_w/2"/>
                                          </p:val>
                                        </p:tav>
                                        <p:tav tm="100000">
                                          <p:val>
                                            <p:strVal val="#ppt_x"/>
                                          </p:val>
                                        </p:tav>
                                      </p:tavLst>
                                    </p:anim>
                                    <p:anim calcmode="lin" valueType="num">
                                      <p:cBhvr additive="base">
                                        <p:cTn id="68" dur="300" fill="hold"/>
                                        <p:tgtEl>
                                          <p:spTgt spid="311483"/>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3900"/>
                            </p:stCondLst>
                            <p:childTnLst>
                              <p:par>
                                <p:cTn id="70" presetID="2" presetClass="entr" presetSubtype="4" fill="hold" grpId="0" nodeType="afterEffect">
                                  <p:stCondLst>
                                    <p:cond delay="0"/>
                                  </p:stCondLst>
                                  <p:childTnLst>
                                    <p:set>
                                      <p:cBhvr>
                                        <p:cTn id="71" dur="1" fill="hold">
                                          <p:stCondLst>
                                            <p:cond delay="0"/>
                                          </p:stCondLst>
                                        </p:cTn>
                                        <p:tgtEl>
                                          <p:spTgt spid="311492"/>
                                        </p:tgtEl>
                                        <p:attrNameLst>
                                          <p:attrName>style.visibility</p:attrName>
                                        </p:attrNameLst>
                                      </p:cBhvr>
                                      <p:to>
                                        <p:strVal val="visible"/>
                                      </p:to>
                                    </p:set>
                                    <p:anim calcmode="lin" valueType="num">
                                      <p:cBhvr additive="base">
                                        <p:cTn id="72" dur="300" fill="hold"/>
                                        <p:tgtEl>
                                          <p:spTgt spid="311492"/>
                                        </p:tgtEl>
                                        <p:attrNameLst>
                                          <p:attrName>ppt_x</p:attrName>
                                        </p:attrNameLst>
                                      </p:cBhvr>
                                      <p:tavLst>
                                        <p:tav tm="0">
                                          <p:val>
                                            <p:strVal val="#ppt_x"/>
                                          </p:val>
                                        </p:tav>
                                        <p:tav tm="100000">
                                          <p:val>
                                            <p:strVal val="#ppt_x"/>
                                          </p:val>
                                        </p:tav>
                                      </p:tavLst>
                                    </p:anim>
                                    <p:anim calcmode="lin" valueType="num">
                                      <p:cBhvr additive="base">
                                        <p:cTn id="73" dur="300" fill="hold"/>
                                        <p:tgtEl>
                                          <p:spTgt spid="311492"/>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4200"/>
                            </p:stCondLst>
                            <p:childTnLst>
                              <p:par>
                                <p:cTn id="75" presetID="2" presetClass="entr" presetSubtype="4" fill="hold" grpId="0" nodeType="afterEffect">
                                  <p:stCondLst>
                                    <p:cond delay="0"/>
                                  </p:stCondLst>
                                  <p:childTnLst>
                                    <p:set>
                                      <p:cBhvr>
                                        <p:cTn id="76" dur="1" fill="hold">
                                          <p:stCondLst>
                                            <p:cond delay="0"/>
                                          </p:stCondLst>
                                        </p:cTn>
                                        <p:tgtEl>
                                          <p:spTgt spid="311482"/>
                                        </p:tgtEl>
                                        <p:attrNameLst>
                                          <p:attrName>style.visibility</p:attrName>
                                        </p:attrNameLst>
                                      </p:cBhvr>
                                      <p:to>
                                        <p:strVal val="visible"/>
                                      </p:to>
                                    </p:set>
                                    <p:anim calcmode="lin" valueType="num">
                                      <p:cBhvr additive="base">
                                        <p:cTn id="77" dur="300" fill="hold"/>
                                        <p:tgtEl>
                                          <p:spTgt spid="311482"/>
                                        </p:tgtEl>
                                        <p:attrNameLst>
                                          <p:attrName>ppt_x</p:attrName>
                                        </p:attrNameLst>
                                      </p:cBhvr>
                                      <p:tavLst>
                                        <p:tav tm="0">
                                          <p:val>
                                            <p:strVal val="#ppt_x"/>
                                          </p:val>
                                        </p:tav>
                                        <p:tav tm="100000">
                                          <p:val>
                                            <p:strVal val="#ppt_x"/>
                                          </p:val>
                                        </p:tav>
                                      </p:tavLst>
                                    </p:anim>
                                    <p:anim calcmode="lin" valueType="num">
                                      <p:cBhvr additive="base">
                                        <p:cTn id="78" dur="300" fill="hold"/>
                                        <p:tgtEl>
                                          <p:spTgt spid="311482"/>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4500"/>
                            </p:stCondLst>
                            <p:childTnLst>
                              <p:par>
                                <p:cTn id="80" presetID="2" presetClass="entr" presetSubtype="4" fill="hold" grpId="0" nodeType="afterEffect">
                                  <p:stCondLst>
                                    <p:cond delay="0"/>
                                  </p:stCondLst>
                                  <p:childTnLst>
                                    <p:set>
                                      <p:cBhvr>
                                        <p:cTn id="81" dur="1" fill="hold">
                                          <p:stCondLst>
                                            <p:cond delay="0"/>
                                          </p:stCondLst>
                                        </p:cTn>
                                        <p:tgtEl>
                                          <p:spTgt spid="311491"/>
                                        </p:tgtEl>
                                        <p:attrNameLst>
                                          <p:attrName>style.visibility</p:attrName>
                                        </p:attrNameLst>
                                      </p:cBhvr>
                                      <p:to>
                                        <p:strVal val="visible"/>
                                      </p:to>
                                    </p:set>
                                    <p:anim calcmode="lin" valueType="num">
                                      <p:cBhvr additive="base">
                                        <p:cTn id="82" dur="300" fill="hold"/>
                                        <p:tgtEl>
                                          <p:spTgt spid="311491"/>
                                        </p:tgtEl>
                                        <p:attrNameLst>
                                          <p:attrName>ppt_x</p:attrName>
                                        </p:attrNameLst>
                                      </p:cBhvr>
                                      <p:tavLst>
                                        <p:tav tm="0">
                                          <p:val>
                                            <p:strVal val="#ppt_x"/>
                                          </p:val>
                                        </p:tav>
                                        <p:tav tm="100000">
                                          <p:val>
                                            <p:strVal val="#ppt_x"/>
                                          </p:val>
                                        </p:tav>
                                      </p:tavLst>
                                    </p:anim>
                                    <p:anim calcmode="lin" valueType="num">
                                      <p:cBhvr additive="base">
                                        <p:cTn id="83" dur="300" fill="hold"/>
                                        <p:tgtEl>
                                          <p:spTgt spid="311491"/>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4800"/>
                            </p:stCondLst>
                            <p:childTnLst>
                              <p:par>
                                <p:cTn id="85" presetID="2" presetClass="entr" presetSubtype="12" fill="hold" grpId="0" nodeType="afterEffect">
                                  <p:stCondLst>
                                    <p:cond delay="0"/>
                                  </p:stCondLst>
                                  <p:childTnLst>
                                    <p:set>
                                      <p:cBhvr>
                                        <p:cTn id="86" dur="1" fill="hold">
                                          <p:stCondLst>
                                            <p:cond delay="0"/>
                                          </p:stCondLst>
                                        </p:cTn>
                                        <p:tgtEl>
                                          <p:spTgt spid="311481"/>
                                        </p:tgtEl>
                                        <p:attrNameLst>
                                          <p:attrName>style.visibility</p:attrName>
                                        </p:attrNameLst>
                                      </p:cBhvr>
                                      <p:to>
                                        <p:strVal val="visible"/>
                                      </p:to>
                                    </p:set>
                                    <p:anim calcmode="lin" valueType="num">
                                      <p:cBhvr additive="base">
                                        <p:cTn id="87" dur="300" fill="hold"/>
                                        <p:tgtEl>
                                          <p:spTgt spid="311481"/>
                                        </p:tgtEl>
                                        <p:attrNameLst>
                                          <p:attrName>ppt_x</p:attrName>
                                        </p:attrNameLst>
                                      </p:cBhvr>
                                      <p:tavLst>
                                        <p:tav tm="0">
                                          <p:val>
                                            <p:strVal val="0-#ppt_w/2"/>
                                          </p:val>
                                        </p:tav>
                                        <p:tav tm="100000">
                                          <p:val>
                                            <p:strVal val="#ppt_x"/>
                                          </p:val>
                                        </p:tav>
                                      </p:tavLst>
                                    </p:anim>
                                    <p:anim calcmode="lin" valueType="num">
                                      <p:cBhvr additive="base">
                                        <p:cTn id="88" dur="300" fill="hold"/>
                                        <p:tgtEl>
                                          <p:spTgt spid="311481"/>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5100"/>
                            </p:stCondLst>
                            <p:childTnLst>
                              <p:par>
                                <p:cTn id="90" presetID="2" presetClass="entr" presetSubtype="8" fill="hold" grpId="0" nodeType="afterEffect">
                                  <p:stCondLst>
                                    <p:cond delay="0"/>
                                  </p:stCondLst>
                                  <p:childTnLst>
                                    <p:set>
                                      <p:cBhvr>
                                        <p:cTn id="91" dur="1" fill="hold">
                                          <p:stCondLst>
                                            <p:cond delay="0"/>
                                          </p:stCondLst>
                                        </p:cTn>
                                        <p:tgtEl>
                                          <p:spTgt spid="311488"/>
                                        </p:tgtEl>
                                        <p:attrNameLst>
                                          <p:attrName>style.visibility</p:attrName>
                                        </p:attrNameLst>
                                      </p:cBhvr>
                                      <p:to>
                                        <p:strVal val="visible"/>
                                      </p:to>
                                    </p:set>
                                    <p:anim calcmode="lin" valueType="num">
                                      <p:cBhvr additive="base">
                                        <p:cTn id="92" dur="300" fill="hold"/>
                                        <p:tgtEl>
                                          <p:spTgt spid="311488"/>
                                        </p:tgtEl>
                                        <p:attrNameLst>
                                          <p:attrName>ppt_x</p:attrName>
                                        </p:attrNameLst>
                                      </p:cBhvr>
                                      <p:tavLst>
                                        <p:tav tm="0">
                                          <p:val>
                                            <p:strVal val="0-#ppt_w/2"/>
                                          </p:val>
                                        </p:tav>
                                        <p:tav tm="100000">
                                          <p:val>
                                            <p:strVal val="#ppt_x"/>
                                          </p:val>
                                        </p:tav>
                                      </p:tavLst>
                                    </p:anim>
                                    <p:anim calcmode="lin" valueType="num">
                                      <p:cBhvr additive="base">
                                        <p:cTn id="93" dur="300" fill="hold"/>
                                        <p:tgtEl>
                                          <p:spTgt spid="311488"/>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5400"/>
                            </p:stCondLst>
                            <p:childTnLst>
                              <p:par>
                                <p:cTn id="95" presetID="2" presetClass="entr" presetSubtype="8" fill="hold" grpId="0" nodeType="afterEffect">
                                  <p:stCondLst>
                                    <p:cond delay="0"/>
                                  </p:stCondLst>
                                  <p:childTnLst>
                                    <p:set>
                                      <p:cBhvr>
                                        <p:cTn id="96" dur="1" fill="hold">
                                          <p:stCondLst>
                                            <p:cond delay="0"/>
                                          </p:stCondLst>
                                        </p:cTn>
                                        <p:tgtEl>
                                          <p:spTgt spid="311475"/>
                                        </p:tgtEl>
                                        <p:attrNameLst>
                                          <p:attrName>style.visibility</p:attrName>
                                        </p:attrNameLst>
                                      </p:cBhvr>
                                      <p:to>
                                        <p:strVal val="visible"/>
                                      </p:to>
                                    </p:set>
                                    <p:anim calcmode="lin" valueType="num">
                                      <p:cBhvr additive="base">
                                        <p:cTn id="97" dur="300" fill="hold"/>
                                        <p:tgtEl>
                                          <p:spTgt spid="311475"/>
                                        </p:tgtEl>
                                        <p:attrNameLst>
                                          <p:attrName>ppt_x</p:attrName>
                                        </p:attrNameLst>
                                      </p:cBhvr>
                                      <p:tavLst>
                                        <p:tav tm="0">
                                          <p:val>
                                            <p:strVal val="0-#ppt_w/2"/>
                                          </p:val>
                                        </p:tav>
                                        <p:tav tm="100000">
                                          <p:val>
                                            <p:strVal val="#ppt_x"/>
                                          </p:val>
                                        </p:tav>
                                      </p:tavLst>
                                    </p:anim>
                                    <p:anim calcmode="lin" valueType="num">
                                      <p:cBhvr additive="base">
                                        <p:cTn id="98" dur="300" fill="hold"/>
                                        <p:tgtEl>
                                          <p:spTgt spid="311475"/>
                                        </p:tgtEl>
                                        <p:attrNameLst>
                                          <p:attrName>ppt_y</p:attrName>
                                        </p:attrNameLst>
                                      </p:cBhvr>
                                      <p:tavLst>
                                        <p:tav tm="0">
                                          <p:val>
                                            <p:strVal val="#ppt_y"/>
                                          </p:val>
                                        </p:tav>
                                        <p:tav tm="100000">
                                          <p:val>
                                            <p:strVal val="#ppt_y"/>
                                          </p:val>
                                        </p:tav>
                                      </p:tavLst>
                                    </p:anim>
                                  </p:childTnLst>
                                </p:cTn>
                              </p:par>
                            </p:childTnLst>
                          </p:cTn>
                        </p:par>
                        <p:par>
                          <p:cTn id="99" fill="hold" nodeType="afterGroup">
                            <p:stCondLst>
                              <p:cond delay="5700"/>
                            </p:stCondLst>
                            <p:childTnLst>
                              <p:par>
                                <p:cTn id="100" presetID="2" presetClass="entr" presetSubtype="8" fill="hold" grpId="0" nodeType="afterEffect">
                                  <p:stCondLst>
                                    <p:cond delay="0"/>
                                  </p:stCondLst>
                                  <p:childTnLst>
                                    <p:set>
                                      <p:cBhvr>
                                        <p:cTn id="101" dur="1" fill="hold">
                                          <p:stCondLst>
                                            <p:cond delay="0"/>
                                          </p:stCondLst>
                                        </p:cTn>
                                        <p:tgtEl>
                                          <p:spTgt spid="311470"/>
                                        </p:tgtEl>
                                        <p:attrNameLst>
                                          <p:attrName>style.visibility</p:attrName>
                                        </p:attrNameLst>
                                      </p:cBhvr>
                                      <p:to>
                                        <p:strVal val="visible"/>
                                      </p:to>
                                    </p:set>
                                    <p:anim calcmode="lin" valueType="num">
                                      <p:cBhvr additive="base">
                                        <p:cTn id="102" dur="300" fill="hold"/>
                                        <p:tgtEl>
                                          <p:spTgt spid="311470"/>
                                        </p:tgtEl>
                                        <p:attrNameLst>
                                          <p:attrName>ppt_x</p:attrName>
                                        </p:attrNameLst>
                                      </p:cBhvr>
                                      <p:tavLst>
                                        <p:tav tm="0">
                                          <p:val>
                                            <p:strVal val="0-#ppt_w/2"/>
                                          </p:val>
                                        </p:tav>
                                        <p:tav tm="100000">
                                          <p:val>
                                            <p:strVal val="#ppt_x"/>
                                          </p:val>
                                        </p:tav>
                                      </p:tavLst>
                                    </p:anim>
                                    <p:anim calcmode="lin" valueType="num">
                                      <p:cBhvr additive="base">
                                        <p:cTn id="103" dur="300" fill="hold"/>
                                        <p:tgtEl>
                                          <p:spTgt spid="311470"/>
                                        </p:tgtEl>
                                        <p:attrNameLst>
                                          <p:attrName>ppt_y</p:attrName>
                                        </p:attrNameLst>
                                      </p:cBhvr>
                                      <p:tavLst>
                                        <p:tav tm="0">
                                          <p:val>
                                            <p:strVal val="#ppt_y"/>
                                          </p:val>
                                        </p:tav>
                                        <p:tav tm="100000">
                                          <p:val>
                                            <p:strVal val="#ppt_y"/>
                                          </p:val>
                                        </p:tav>
                                      </p:tavLst>
                                    </p:anim>
                                  </p:childTnLst>
                                </p:cTn>
                              </p:par>
                            </p:childTnLst>
                          </p:cTn>
                        </p:par>
                        <p:par>
                          <p:cTn id="104" fill="hold" nodeType="afterGroup">
                            <p:stCondLst>
                              <p:cond delay="6000"/>
                            </p:stCondLst>
                            <p:childTnLst>
                              <p:par>
                                <p:cTn id="105" presetID="2" presetClass="entr" presetSubtype="9" fill="hold" grpId="0" nodeType="afterEffect">
                                  <p:stCondLst>
                                    <p:cond delay="0"/>
                                  </p:stCondLst>
                                  <p:childTnLst>
                                    <p:set>
                                      <p:cBhvr>
                                        <p:cTn id="106" dur="1" fill="hold">
                                          <p:stCondLst>
                                            <p:cond delay="0"/>
                                          </p:stCondLst>
                                        </p:cTn>
                                        <p:tgtEl>
                                          <p:spTgt spid="311463"/>
                                        </p:tgtEl>
                                        <p:attrNameLst>
                                          <p:attrName>style.visibility</p:attrName>
                                        </p:attrNameLst>
                                      </p:cBhvr>
                                      <p:to>
                                        <p:strVal val="visible"/>
                                      </p:to>
                                    </p:set>
                                    <p:anim calcmode="lin" valueType="num">
                                      <p:cBhvr additive="base">
                                        <p:cTn id="107" dur="300" fill="hold"/>
                                        <p:tgtEl>
                                          <p:spTgt spid="311463"/>
                                        </p:tgtEl>
                                        <p:attrNameLst>
                                          <p:attrName>ppt_x</p:attrName>
                                        </p:attrNameLst>
                                      </p:cBhvr>
                                      <p:tavLst>
                                        <p:tav tm="0">
                                          <p:val>
                                            <p:strVal val="0-#ppt_w/2"/>
                                          </p:val>
                                        </p:tav>
                                        <p:tav tm="100000">
                                          <p:val>
                                            <p:strVal val="#ppt_x"/>
                                          </p:val>
                                        </p:tav>
                                      </p:tavLst>
                                    </p:anim>
                                    <p:anim calcmode="lin" valueType="num">
                                      <p:cBhvr additive="base">
                                        <p:cTn id="108" dur="300" fill="hold"/>
                                        <p:tgtEl>
                                          <p:spTgt spid="311463"/>
                                        </p:tgtEl>
                                        <p:attrNameLst>
                                          <p:attrName>ppt_y</p:attrName>
                                        </p:attrNameLst>
                                      </p:cBhvr>
                                      <p:tavLst>
                                        <p:tav tm="0">
                                          <p:val>
                                            <p:strVal val="0-#ppt_h/2"/>
                                          </p:val>
                                        </p:tav>
                                        <p:tav tm="100000">
                                          <p:val>
                                            <p:strVal val="#ppt_y"/>
                                          </p:val>
                                        </p:tav>
                                      </p:tavLst>
                                    </p:anim>
                                  </p:childTnLst>
                                </p:cTn>
                              </p:par>
                            </p:childTnLst>
                          </p:cTn>
                        </p:par>
                        <p:par>
                          <p:cTn id="109" fill="hold" nodeType="afterGroup">
                            <p:stCondLst>
                              <p:cond delay="6300"/>
                            </p:stCondLst>
                            <p:childTnLst>
                              <p:par>
                                <p:cTn id="110" presetID="2" presetClass="entr" presetSubtype="1" fill="hold" grpId="0" nodeType="afterEffect">
                                  <p:stCondLst>
                                    <p:cond delay="0"/>
                                  </p:stCondLst>
                                  <p:childTnLst>
                                    <p:set>
                                      <p:cBhvr>
                                        <p:cTn id="111" dur="1" fill="hold">
                                          <p:stCondLst>
                                            <p:cond delay="0"/>
                                          </p:stCondLst>
                                        </p:cTn>
                                        <p:tgtEl>
                                          <p:spTgt spid="311464"/>
                                        </p:tgtEl>
                                        <p:attrNameLst>
                                          <p:attrName>style.visibility</p:attrName>
                                        </p:attrNameLst>
                                      </p:cBhvr>
                                      <p:to>
                                        <p:strVal val="visible"/>
                                      </p:to>
                                    </p:set>
                                    <p:anim calcmode="lin" valueType="num">
                                      <p:cBhvr additive="base">
                                        <p:cTn id="112" dur="300" fill="hold"/>
                                        <p:tgtEl>
                                          <p:spTgt spid="311464"/>
                                        </p:tgtEl>
                                        <p:attrNameLst>
                                          <p:attrName>ppt_x</p:attrName>
                                        </p:attrNameLst>
                                      </p:cBhvr>
                                      <p:tavLst>
                                        <p:tav tm="0">
                                          <p:val>
                                            <p:strVal val="#ppt_x"/>
                                          </p:val>
                                        </p:tav>
                                        <p:tav tm="100000">
                                          <p:val>
                                            <p:strVal val="#ppt_x"/>
                                          </p:val>
                                        </p:tav>
                                      </p:tavLst>
                                    </p:anim>
                                    <p:anim calcmode="lin" valueType="num">
                                      <p:cBhvr additive="base">
                                        <p:cTn id="113" dur="300" fill="hold"/>
                                        <p:tgtEl>
                                          <p:spTgt spid="311464"/>
                                        </p:tgtEl>
                                        <p:attrNameLst>
                                          <p:attrName>ppt_y</p:attrName>
                                        </p:attrNameLst>
                                      </p:cBhvr>
                                      <p:tavLst>
                                        <p:tav tm="0">
                                          <p:val>
                                            <p:strVal val="0-#ppt_h/2"/>
                                          </p:val>
                                        </p:tav>
                                        <p:tav tm="100000">
                                          <p:val>
                                            <p:strVal val="#ppt_y"/>
                                          </p:val>
                                        </p:tav>
                                      </p:tavLst>
                                    </p:anim>
                                  </p:childTnLst>
                                </p:cTn>
                              </p:par>
                            </p:childTnLst>
                          </p:cTn>
                        </p:par>
                        <p:par>
                          <p:cTn id="114" fill="hold" nodeType="afterGroup">
                            <p:stCondLst>
                              <p:cond delay="6600"/>
                            </p:stCondLst>
                            <p:childTnLst>
                              <p:par>
                                <p:cTn id="115" presetID="2" presetClass="entr" presetSubtype="1" fill="hold" grpId="0" nodeType="afterEffect">
                                  <p:stCondLst>
                                    <p:cond delay="0"/>
                                  </p:stCondLst>
                                  <p:childTnLst>
                                    <p:set>
                                      <p:cBhvr>
                                        <p:cTn id="116" dur="1" fill="hold">
                                          <p:stCondLst>
                                            <p:cond delay="0"/>
                                          </p:stCondLst>
                                        </p:cTn>
                                        <p:tgtEl>
                                          <p:spTgt spid="311465"/>
                                        </p:tgtEl>
                                        <p:attrNameLst>
                                          <p:attrName>style.visibility</p:attrName>
                                        </p:attrNameLst>
                                      </p:cBhvr>
                                      <p:to>
                                        <p:strVal val="visible"/>
                                      </p:to>
                                    </p:set>
                                    <p:anim calcmode="lin" valueType="num">
                                      <p:cBhvr additive="base">
                                        <p:cTn id="117" dur="300" fill="hold"/>
                                        <p:tgtEl>
                                          <p:spTgt spid="311465"/>
                                        </p:tgtEl>
                                        <p:attrNameLst>
                                          <p:attrName>ppt_x</p:attrName>
                                        </p:attrNameLst>
                                      </p:cBhvr>
                                      <p:tavLst>
                                        <p:tav tm="0">
                                          <p:val>
                                            <p:strVal val="#ppt_x"/>
                                          </p:val>
                                        </p:tav>
                                        <p:tav tm="100000">
                                          <p:val>
                                            <p:strVal val="#ppt_x"/>
                                          </p:val>
                                        </p:tav>
                                      </p:tavLst>
                                    </p:anim>
                                    <p:anim calcmode="lin" valueType="num">
                                      <p:cBhvr additive="base">
                                        <p:cTn id="118" dur="300" fill="hold"/>
                                        <p:tgtEl>
                                          <p:spTgt spid="311465"/>
                                        </p:tgtEl>
                                        <p:attrNameLst>
                                          <p:attrName>ppt_y</p:attrName>
                                        </p:attrNameLst>
                                      </p:cBhvr>
                                      <p:tavLst>
                                        <p:tav tm="0">
                                          <p:val>
                                            <p:strVal val="0-#ppt_h/2"/>
                                          </p:val>
                                        </p:tav>
                                        <p:tav tm="100000">
                                          <p:val>
                                            <p:strVal val="#ppt_y"/>
                                          </p:val>
                                        </p:tav>
                                      </p:tavLst>
                                    </p:anim>
                                  </p:childTnLst>
                                </p:cTn>
                              </p:par>
                            </p:childTnLst>
                          </p:cTn>
                        </p:par>
                        <p:par>
                          <p:cTn id="119" fill="hold" nodeType="afterGroup">
                            <p:stCondLst>
                              <p:cond delay="6900"/>
                            </p:stCondLst>
                            <p:childTnLst>
                              <p:par>
                                <p:cTn id="120" presetID="2" presetClass="entr" presetSubtype="1" fill="hold" grpId="0" nodeType="afterEffect">
                                  <p:stCondLst>
                                    <p:cond delay="0"/>
                                  </p:stCondLst>
                                  <p:childTnLst>
                                    <p:set>
                                      <p:cBhvr>
                                        <p:cTn id="121" dur="1" fill="hold">
                                          <p:stCondLst>
                                            <p:cond delay="0"/>
                                          </p:stCondLst>
                                        </p:cTn>
                                        <p:tgtEl>
                                          <p:spTgt spid="311466"/>
                                        </p:tgtEl>
                                        <p:attrNameLst>
                                          <p:attrName>style.visibility</p:attrName>
                                        </p:attrNameLst>
                                      </p:cBhvr>
                                      <p:to>
                                        <p:strVal val="visible"/>
                                      </p:to>
                                    </p:set>
                                    <p:anim calcmode="lin" valueType="num">
                                      <p:cBhvr additive="base">
                                        <p:cTn id="122" dur="300" fill="hold"/>
                                        <p:tgtEl>
                                          <p:spTgt spid="311466"/>
                                        </p:tgtEl>
                                        <p:attrNameLst>
                                          <p:attrName>ppt_x</p:attrName>
                                        </p:attrNameLst>
                                      </p:cBhvr>
                                      <p:tavLst>
                                        <p:tav tm="0">
                                          <p:val>
                                            <p:strVal val="#ppt_x"/>
                                          </p:val>
                                        </p:tav>
                                        <p:tav tm="100000">
                                          <p:val>
                                            <p:strVal val="#ppt_x"/>
                                          </p:val>
                                        </p:tav>
                                      </p:tavLst>
                                    </p:anim>
                                    <p:anim calcmode="lin" valueType="num">
                                      <p:cBhvr additive="base">
                                        <p:cTn id="123" dur="300" fill="hold"/>
                                        <p:tgtEl>
                                          <p:spTgt spid="311466"/>
                                        </p:tgtEl>
                                        <p:attrNameLst>
                                          <p:attrName>ppt_y</p:attrName>
                                        </p:attrNameLst>
                                      </p:cBhvr>
                                      <p:tavLst>
                                        <p:tav tm="0">
                                          <p:val>
                                            <p:strVal val="0-#ppt_h/2"/>
                                          </p:val>
                                        </p:tav>
                                        <p:tav tm="100000">
                                          <p:val>
                                            <p:strVal val="#ppt_y"/>
                                          </p:val>
                                        </p:tav>
                                      </p:tavLst>
                                    </p:anim>
                                  </p:childTnLst>
                                </p:cTn>
                              </p:par>
                            </p:childTnLst>
                          </p:cTn>
                        </p:par>
                        <p:par>
                          <p:cTn id="124" fill="hold" nodeType="afterGroup">
                            <p:stCondLst>
                              <p:cond delay="7200"/>
                            </p:stCondLst>
                            <p:childTnLst>
                              <p:par>
                                <p:cTn id="125" presetID="2" presetClass="entr" presetSubtype="1" fill="hold" grpId="0" nodeType="afterEffect">
                                  <p:stCondLst>
                                    <p:cond delay="0"/>
                                  </p:stCondLst>
                                  <p:childTnLst>
                                    <p:set>
                                      <p:cBhvr>
                                        <p:cTn id="126" dur="1" fill="hold">
                                          <p:stCondLst>
                                            <p:cond delay="0"/>
                                          </p:stCondLst>
                                        </p:cTn>
                                        <p:tgtEl>
                                          <p:spTgt spid="311467"/>
                                        </p:tgtEl>
                                        <p:attrNameLst>
                                          <p:attrName>style.visibility</p:attrName>
                                        </p:attrNameLst>
                                      </p:cBhvr>
                                      <p:to>
                                        <p:strVal val="visible"/>
                                      </p:to>
                                    </p:set>
                                    <p:anim calcmode="lin" valueType="num">
                                      <p:cBhvr additive="base">
                                        <p:cTn id="127" dur="300" fill="hold"/>
                                        <p:tgtEl>
                                          <p:spTgt spid="311467"/>
                                        </p:tgtEl>
                                        <p:attrNameLst>
                                          <p:attrName>ppt_x</p:attrName>
                                        </p:attrNameLst>
                                      </p:cBhvr>
                                      <p:tavLst>
                                        <p:tav tm="0">
                                          <p:val>
                                            <p:strVal val="#ppt_x"/>
                                          </p:val>
                                        </p:tav>
                                        <p:tav tm="100000">
                                          <p:val>
                                            <p:strVal val="#ppt_x"/>
                                          </p:val>
                                        </p:tav>
                                      </p:tavLst>
                                    </p:anim>
                                    <p:anim calcmode="lin" valueType="num">
                                      <p:cBhvr additive="base">
                                        <p:cTn id="128" dur="300" fill="hold"/>
                                        <p:tgtEl>
                                          <p:spTgt spid="311467"/>
                                        </p:tgtEl>
                                        <p:attrNameLst>
                                          <p:attrName>ppt_y</p:attrName>
                                        </p:attrNameLst>
                                      </p:cBhvr>
                                      <p:tavLst>
                                        <p:tav tm="0">
                                          <p:val>
                                            <p:strVal val="0-#ppt_h/2"/>
                                          </p:val>
                                        </p:tav>
                                        <p:tav tm="100000">
                                          <p:val>
                                            <p:strVal val="#ppt_y"/>
                                          </p:val>
                                        </p:tav>
                                      </p:tavLst>
                                    </p:anim>
                                  </p:childTnLst>
                                </p:cTn>
                              </p:par>
                            </p:childTnLst>
                          </p:cTn>
                        </p:par>
                        <p:par>
                          <p:cTn id="129" fill="hold" nodeType="afterGroup">
                            <p:stCondLst>
                              <p:cond delay="7500"/>
                            </p:stCondLst>
                            <p:childTnLst>
                              <p:par>
                                <p:cTn id="130" presetID="2" presetClass="entr" presetSubtype="3" fill="hold" grpId="0" nodeType="afterEffect">
                                  <p:stCondLst>
                                    <p:cond delay="0"/>
                                  </p:stCondLst>
                                  <p:childTnLst>
                                    <p:set>
                                      <p:cBhvr>
                                        <p:cTn id="131" dur="1" fill="hold">
                                          <p:stCondLst>
                                            <p:cond delay="0"/>
                                          </p:stCondLst>
                                        </p:cTn>
                                        <p:tgtEl>
                                          <p:spTgt spid="311468"/>
                                        </p:tgtEl>
                                        <p:attrNameLst>
                                          <p:attrName>style.visibility</p:attrName>
                                        </p:attrNameLst>
                                      </p:cBhvr>
                                      <p:to>
                                        <p:strVal val="visible"/>
                                      </p:to>
                                    </p:set>
                                    <p:anim calcmode="lin" valueType="num">
                                      <p:cBhvr additive="base">
                                        <p:cTn id="132" dur="300" fill="hold"/>
                                        <p:tgtEl>
                                          <p:spTgt spid="311468"/>
                                        </p:tgtEl>
                                        <p:attrNameLst>
                                          <p:attrName>ppt_x</p:attrName>
                                        </p:attrNameLst>
                                      </p:cBhvr>
                                      <p:tavLst>
                                        <p:tav tm="0">
                                          <p:val>
                                            <p:strVal val="1+#ppt_w/2"/>
                                          </p:val>
                                        </p:tav>
                                        <p:tav tm="100000">
                                          <p:val>
                                            <p:strVal val="#ppt_x"/>
                                          </p:val>
                                        </p:tav>
                                      </p:tavLst>
                                    </p:anim>
                                    <p:anim calcmode="lin" valueType="num">
                                      <p:cBhvr additive="base">
                                        <p:cTn id="133" dur="300" fill="hold"/>
                                        <p:tgtEl>
                                          <p:spTgt spid="311468"/>
                                        </p:tgtEl>
                                        <p:attrNameLst>
                                          <p:attrName>ppt_y</p:attrName>
                                        </p:attrNameLst>
                                      </p:cBhvr>
                                      <p:tavLst>
                                        <p:tav tm="0">
                                          <p:val>
                                            <p:strVal val="0-#ppt_h/2"/>
                                          </p:val>
                                        </p:tav>
                                        <p:tav tm="100000">
                                          <p:val>
                                            <p:strVal val="#ppt_y"/>
                                          </p:val>
                                        </p:tav>
                                      </p:tavLst>
                                    </p:anim>
                                  </p:childTnLst>
                                </p:cTn>
                              </p:par>
                            </p:childTnLst>
                          </p:cTn>
                        </p:par>
                        <p:par>
                          <p:cTn id="134" fill="hold" nodeType="afterGroup">
                            <p:stCondLst>
                              <p:cond delay="7800"/>
                            </p:stCondLst>
                            <p:childTnLst>
                              <p:par>
                                <p:cTn id="135" presetID="2" presetClass="entr" presetSubtype="2" fill="hold" grpId="0" nodeType="afterEffect">
                                  <p:stCondLst>
                                    <p:cond delay="0"/>
                                  </p:stCondLst>
                                  <p:childTnLst>
                                    <p:set>
                                      <p:cBhvr>
                                        <p:cTn id="136" dur="1" fill="hold">
                                          <p:stCondLst>
                                            <p:cond delay="0"/>
                                          </p:stCondLst>
                                        </p:cTn>
                                        <p:tgtEl>
                                          <p:spTgt spid="311473"/>
                                        </p:tgtEl>
                                        <p:attrNameLst>
                                          <p:attrName>style.visibility</p:attrName>
                                        </p:attrNameLst>
                                      </p:cBhvr>
                                      <p:to>
                                        <p:strVal val="visible"/>
                                      </p:to>
                                    </p:set>
                                    <p:anim calcmode="lin" valueType="num">
                                      <p:cBhvr additive="base">
                                        <p:cTn id="137" dur="300" fill="hold"/>
                                        <p:tgtEl>
                                          <p:spTgt spid="311473"/>
                                        </p:tgtEl>
                                        <p:attrNameLst>
                                          <p:attrName>ppt_x</p:attrName>
                                        </p:attrNameLst>
                                      </p:cBhvr>
                                      <p:tavLst>
                                        <p:tav tm="0">
                                          <p:val>
                                            <p:strVal val="1+#ppt_w/2"/>
                                          </p:val>
                                        </p:tav>
                                        <p:tav tm="100000">
                                          <p:val>
                                            <p:strVal val="#ppt_x"/>
                                          </p:val>
                                        </p:tav>
                                      </p:tavLst>
                                    </p:anim>
                                    <p:anim calcmode="lin" valueType="num">
                                      <p:cBhvr additive="base">
                                        <p:cTn id="138" dur="300" fill="hold"/>
                                        <p:tgtEl>
                                          <p:spTgt spid="311473"/>
                                        </p:tgtEl>
                                        <p:attrNameLst>
                                          <p:attrName>ppt_y</p:attrName>
                                        </p:attrNameLst>
                                      </p:cBhvr>
                                      <p:tavLst>
                                        <p:tav tm="0">
                                          <p:val>
                                            <p:strVal val="#ppt_y"/>
                                          </p:val>
                                        </p:tav>
                                        <p:tav tm="100000">
                                          <p:val>
                                            <p:strVal val="#ppt_y"/>
                                          </p:val>
                                        </p:tav>
                                      </p:tavLst>
                                    </p:anim>
                                  </p:childTnLst>
                                </p:cTn>
                              </p:par>
                            </p:childTnLst>
                          </p:cTn>
                        </p:par>
                        <p:par>
                          <p:cTn id="139" fill="hold" nodeType="afterGroup">
                            <p:stCondLst>
                              <p:cond delay="8100"/>
                            </p:stCondLst>
                            <p:childTnLst>
                              <p:par>
                                <p:cTn id="140" presetID="2" presetClass="entr" presetSubtype="2" fill="hold" grpId="0" nodeType="afterEffect">
                                  <p:stCondLst>
                                    <p:cond delay="0"/>
                                  </p:stCondLst>
                                  <p:childTnLst>
                                    <p:set>
                                      <p:cBhvr>
                                        <p:cTn id="141" dur="1" fill="hold">
                                          <p:stCondLst>
                                            <p:cond delay="0"/>
                                          </p:stCondLst>
                                        </p:cTn>
                                        <p:tgtEl>
                                          <p:spTgt spid="311487"/>
                                        </p:tgtEl>
                                        <p:attrNameLst>
                                          <p:attrName>style.visibility</p:attrName>
                                        </p:attrNameLst>
                                      </p:cBhvr>
                                      <p:to>
                                        <p:strVal val="visible"/>
                                      </p:to>
                                    </p:set>
                                    <p:anim calcmode="lin" valueType="num">
                                      <p:cBhvr additive="base">
                                        <p:cTn id="142" dur="300" fill="hold"/>
                                        <p:tgtEl>
                                          <p:spTgt spid="311487"/>
                                        </p:tgtEl>
                                        <p:attrNameLst>
                                          <p:attrName>ppt_x</p:attrName>
                                        </p:attrNameLst>
                                      </p:cBhvr>
                                      <p:tavLst>
                                        <p:tav tm="0">
                                          <p:val>
                                            <p:strVal val="1+#ppt_w/2"/>
                                          </p:val>
                                        </p:tav>
                                        <p:tav tm="100000">
                                          <p:val>
                                            <p:strVal val="#ppt_x"/>
                                          </p:val>
                                        </p:tav>
                                      </p:tavLst>
                                    </p:anim>
                                    <p:anim calcmode="lin" valueType="num">
                                      <p:cBhvr additive="base">
                                        <p:cTn id="143" dur="300" fill="hold"/>
                                        <p:tgtEl>
                                          <p:spTgt spid="311487"/>
                                        </p:tgtEl>
                                        <p:attrNameLst>
                                          <p:attrName>ppt_y</p:attrName>
                                        </p:attrNameLst>
                                      </p:cBhvr>
                                      <p:tavLst>
                                        <p:tav tm="0">
                                          <p:val>
                                            <p:strVal val="#ppt_y"/>
                                          </p:val>
                                        </p:tav>
                                        <p:tav tm="100000">
                                          <p:val>
                                            <p:strVal val="#ppt_y"/>
                                          </p:val>
                                        </p:tav>
                                      </p:tavLst>
                                    </p:anim>
                                  </p:childTnLst>
                                </p:cTn>
                              </p:par>
                            </p:childTnLst>
                          </p:cTn>
                        </p:par>
                        <p:par>
                          <p:cTn id="144" fill="hold" nodeType="afterGroup">
                            <p:stCondLst>
                              <p:cond delay="8400"/>
                            </p:stCondLst>
                            <p:childTnLst>
                              <p:par>
                                <p:cTn id="145" presetID="2" presetClass="entr" presetSubtype="2" fill="hold" grpId="0" nodeType="afterEffect">
                                  <p:stCondLst>
                                    <p:cond delay="0"/>
                                  </p:stCondLst>
                                  <p:childTnLst>
                                    <p:set>
                                      <p:cBhvr>
                                        <p:cTn id="146" dur="1" fill="hold">
                                          <p:stCondLst>
                                            <p:cond delay="0"/>
                                          </p:stCondLst>
                                        </p:cTn>
                                        <p:tgtEl>
                                          <p:spTgt spid="311480"/>
                                        </p:tgtEl>
                                        <p:attrNameLst>
                                          <p:attrName>style.visibility</p:attrName>
                                        </p:attrNameLst>
                                      </p:cBhvr>
                                      <p:to>
                                        <p:strVal val="visible"/>
                                      </p:to>
                                    </p:set>
                                    <p:anim calcmode="lin" valueType="num">
                                      <p:cBhvr additive="base">
                                        <p:cTn id="147" dur="300" fill="hold"/>
                                        <p:tgtEl>
                                          <p:spTgt spid="311480"/>
                                        </p:tgtEl>
                                        <p:attrNameLst>
                                          <p:attrName>ppt_x</p:attrName>
                                        </p:attrNameLst>
                                      </p:cBhvr>
                                      <p:tavLst>
                                        <p:tav tm="0">
                                          <p:val>
                                            <p:strVal val="1+#ppt_w/2"/>
                                          </p:val>
                                        </p:tav>
                                        <p:tav tm="100000">
                                          <p:val>
                                            <p:strVal val="#ppt_x"/>
                                          </p:val>
                                        </p:tav>
                                      </p:tavLst>
                                    </p:anim>
                                    <p:anim calcmode="lin" valueType="num">
                                      <p:cBhvr additive="base">
                                        <p:cTn id="148" dur="300" fill="hold"/>
                                        <p:tgtEl>
                                          <p:spTgt spid="311480"/>
                                        </p:tgtEl>
                                        <p:attrNameLst>
                                          <p:attrName>ppt_y</p:attrName>
                                        </p:attrNameLst>
                                      </p:cBhvr>
                                      <p:tavLst>
                                        <p:tav tm="0">
                                          <p:val>
                                            <p:strVal val="#ppt_y"/>
                                          </p:val>
                                        </p:tav>
                                        <p:tav tm="100000">
                                          <p:val>
                                            <p:strVal val="#ppt_y"/>
                                          </p:val>
                                        </p:tav>
                                      </p:tavLst>
                                    </p:anim>
                                  </p:childTnLst>
                                </p:cTn>
                              </p:par>
                            </p:childTnLst>
                          </p:cTn>
                        </p:par>
                        <p:par>
                          <p:cTn id="149" fill="hold" nodeType="afterGroup">
                            <p:stCondLst>
                              <p:cond delay="8700"/>
                            </p:stCondLst>
                            <p:childTnLst>
                              <p:par>
                                <p:cTn id="150" presetID="2" presetClass="entr" presetSubtype="6" fill="hold" grpId="0" nodeType="afterEffect">
                                  <p:stCondLst>
                                    <p:cond delay="0"/>
                                  </p:stCondLst>
                                  <p:childTnLst>
                                    <p:set>
                                      <p:cBhvr>
                                        <p:cTn id="151" dur="1" fill="hold">
                                          <p:stCondLst>
                                            <p:cond delay="0"/>
                                          </p:stCondLst>
                                        </p:cTn>
                                        <p:tgtEl>
                                          <p:spTgt spid="311493"/>
                                        </p:tgtEl>
                                        <p:attrNameLst>
                                          <p:attrName>style.visibility</p:attrName>
                                        </p:attrNameLst>
                                      </p:cBhvr>
                                      <p:to>
                                        <p:strVal val="visible"/>
                                      </p:to>
                                    </p:set>
                                    <p:anim calcmode="lin" valueType="num">
                                      <p:cBhvr additive="base">
                                        <p:cTn id="152" dur="300" fill="hold"/>
                                        <p:tgtEl>
                                          <p:spTgt spid="311493"/>
                                        </p:tgtEl>
                                        <p:attrNameLst>
                                          <p:attrName>ppt_x</p:attrName>
                                        </p:attrNameLst>
                                      </p:cBhvr>
                                      <p:tavLst>
                                        <p:tav tm="0">
                                          <p:val>
                                            <p:strVal val="1+#ppt_w/2"/>
                                          </p:val>
                                        </p:tav>
                                        <p:tav tm="100000">
                                          <p:val>
                                            <p:strVal val="#ppt_x"/>
                                          </p:val>
                                        </p:tav>
                                      </p:tavLst>
                                    </p:anim>
                                    <p:anim calcmode="lin" valueType="num">
                                      <p:cBhvr additive="base">
                                        <p:cTn id="153" dur="300" fill="hold"/>
                                        <p:tgtEl>
                                          <p:spTgt spid="311493"/>
                                        </p:tgtEl>
                                        <p:attrNameLst>
                                          <p:attrName>ppt_y</p:attrName>
                                        </p:attrNameLst>
                                      </p:cBhvr>
                                      <p:tavLst>
                                        <p:tav tm="0">
                                          <p:val>
                                            <p:strVal val="1+#ppt_h/2"/>
                                          </p:val>
                                        </p:tav>
                                        <p:tav tm="100000">
                                          <p:val>
                                            <p:strVal val="#ppt_y"/>
                                          </p:val>
                                        </p:tav>
                                      </p:tavLst>
                                    </p:anim>
                                  </p:childTnLst>
                                </p:cTn>
                              </p:par>
                            </p:childTnLst>
                          </p:cTn>
                        </p:par>
                        <p:par>
                          <p:cTn id="154" fill="hold" nodeType="afterGroup">
                            <p:stCondLst>
                              <p:cond delay="9000"/>
                            </p:stCondLst>
                            <p:childTnLst>
                              <p:par>
                                <p:cTn id="155" presetID="23" presetClass="entr" presetSubtype="16" fill="hold" nodeType="afterEffect">
                                  <p:stCondLst>
                                    <p:cond delay="0"/>
                                  </p:stCondLst>
                                  <p:childTnLst>
                                    <p:set>
                                      <p:cBhvr>
                                        <p:cTn id="156" dur="1" fill="hold">
                                          <p:stCondLst>
                                            <p:cond delay="0"/>
                                          </p:stCondLst>
                                        </p:cTn>
                                        <p:tgtEl>
                                          <p:spTgt spid="3"/>
                                        </p:tgtEl>
                                        <p:attrNameLst>
                                          <p:attrName>style.visibility</p:attrName>
                                        </p:attrNameLst>
                                      </p:cBhvr>
                                      <p:to>
                                        <p:strVal val="visible"/>
                                      </p:to>
                                    </p:set>
                                    <p:anim calcmode="lin" valueType="num">
                                      <p:cBhvr>
                                        <p:cTn id="157" dur="500" fill="hold"/>
                                        <p:tgtEl>
                                          <p:spTgt spid="3"/>
                                        </p:tgtEl>
                                        <p:attrNameLst>
                                          <p:attrName>ppt_w</p:attrName>
                                        </p:attrNameLst>
                                      </p:cBhvr>
                                      <p:tavLst>
                                        <p:tav tm="0">
                                          <p:val>
                                            <p:fltVal val="0"/>
                                          </p:val>
                                        </p:tav>
                                        <p:tav tm="100000">
                                          <p:val>
                                            <p:strVal val="#ppt_w"/>
                                          </p:val>
                                        </p:tav>
                                      </p:tavLst>
                                    </p:anim>
                                    <p:anim calcmode="lin" valueType="num">
                                      <p:cBhvr>
                                        <p:cTn id="158" dur="500" fill="hold"/>
                                        <p:tgtEl>
                                          <p:spTgt spid="3"/>
                                        </p:tgtEl>
                                        <p:attrNameLst>
                                          <p:attrName>ppt_h</p:attrName>
                                        </p:attrNameLst>
                                      </p:cBhvr>
                                      <p:tavLst>
                                        <p:tav tm="0">
                                          <p:val>
                                            <p:fltVal val="0"/>
                                          </p:val>
                                        </p:tav>
                                        <p:tav tm="100000">
                                          <p:val>
                                            <p:strVal val="#ppt_h"/>
                                          </p:val>
                                        </p:tav>
                                      </p:tavLst>
                                    </p:anim>
                                  </p:childTnLst>
                                </p:cTn>
                              </p:par>
                            </p:childTnLst>
                          </p:cTn>
                        </p:par>
                        <p:par>
                          <p:cTn id="159" fill="hold" nodeType="afterGroup">
                            <p:stCondLst>
                              <p:cond delay="9500"/>
                            </p:stCondLst>
                            <p:childTnLst>
                              <p:par>
                                <p:cTn id="160" presetID="23" presetClass="entr" presetSubtype="16" fill="hold" nodeType="afterEffect">
                                  <p:stCondLst>
                                    <p:cond delay="0"/>
                                  </p:stCondLst>
                                  <p:childTnLst>
                                    <p:set>
                                      <p:cBhvr>
                                        <p:cTn id="161" dur="1" fill="hold">
                                          <p:stCondLst>
                                            <p:cond delay="0"/>
                                          </p:stCondLst>
                                        </p:cTn>
                                        <p:tgtEl>
                                          <p:spTgt spid="2"/>
                                        </p:tgtEl>
                                        <p:attrNameLst>
                                          <p:attrName>style.visibility</p:attrName>
                                        </p:attrNameLst>
                                      </p:cBhvr>
                                      <p:to>
                                        <p:strVal val="visible"/>
                                      </p:to>
                                    </p:set>
                                    <p:anim calcmode="lin" valueType="num">
                                      <p:cBhvr>
                                        <p:cTn id="162" dur="500" fill="hold"/>
                                        <p:tgtEl>
                                          <p:spTgt spid="2"/>
                                        </p:tgtEl>
                                        <p:attrNameLst>
                                          <p:attrName>ppt_w</p:attrName>
                                        </p:attrNameLst>
                                      </p:cBhvr>
                                      <p:tavLst>
                                        <p:tav tm="0">
                                          <p:val>
                                            <p:fltVal val="0"/>
                                          </p:val>
                                        </p:tav>
                                        <p:tav tm="100000">
                                          <p:val>
                                            <p:strVal val="#ppt_w"/>
                                          </p:val>
                                        </p:tav>
                                      </p:tavLst>
                                    </p:anim>
                                    <p:anim calcmode="lin" valueType="num">
                                      <p:cBhvr>
                                        <p:cTn id="163" dur="500" fill="hold"/>
                                        <p:tgtEl>
                                          <p:spTgt spid="2"/>
                                        </p:tgtEl>
                                        <p:attrNameLst>
                                          <p:attrName>ppt_h</p:attrName>
                                        </p:attrNameLst>
                                      </p:cBhvr>
                                      <p:tavLst>
                                        <p:tav tm="0">
                                          <p:val>
                                            <p:fltVal val="0"/>
                                          </p:val>
                                        </p:tav>
                                        <p:tav tm="100000">
                                          <p:val>
                                            <p:strVal val="#ppt_h"/>
                                          </p:val>
                                        </p:tav>
                                      </p:tavLst>
                                    </p:anim>
                                  </p:childTnLst>
                                </p:cTn>
                              </p:par>
                            </p:childTnLst>
                          </p:cTn>
                        </p:par>
                        <p:par>
                          <p:cTn id="164" fill="hold" nodeType="afterGroup">
                            <p:stCondLst>
                              <p:cond delay="10000"/>
                            </p:stCondLst>
                            <p:childTnLst>
                              <p:par>
                                <p:cTn id="165" presetID="23" presetClass="entr" presetSubtype="16" fill="hold" nodeType="after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fill="hold"/>
                                        <p:tgtEl>
                                          <p:spTgt spid="6"/>
                                        </p:tgtEl>
                                        <p:attrNameLst>
                                          <p:attrName>ppt_w</p:attrName>
                                        </p:attrNameLst>
                                      </p:cBhvr>
                                      <p:tavLst>
                                        <p:tav tm="0">
                                          <p:val>
                                            <p:fltVal val="0"/>
                                          </p:val>
                                        </p:tav>
                                        <p:tav tm="100000">
                                          <p:val>
                                            <p:strVal val="#ppt_w"/>
                                          </p:val>
                                        </p:tav>
                                      </p:tavLst>
                                    </p:anim>
                                    <p:anim calcmode="lin" valueType="num">
                                      <p:cBhvr>
                                        <p:cTn id="168" dur="500" fill="hold"/>
                                        <p:tgtEl>
                                          <p:spTgt spid="6"/>
                                        </p:tgtEl>
                                        <p:attrNameLst>
                                          <p:attrName>ppt_h</p:attrName>
                                        </p:attrNameLst>
                                      </p:cBhvr>
                                      <p:tavLst>
                                        <p:tav tm="0">
                                          <p:val>
                                            <p:fltVal val="0"/>
                                          </p:val>
                                        </p:tav>
                                        <p:tav tm="100000">
                                          <p:val>
                                            <p:strVal val="#ppt_h"/>
                                          </p:val>
                                        </p:tav>
                                      </p:tavLst>
                                    </p:anim>
                                  </p:childTnLst>
                                </p:cTn>
                              </p:par>
                            </p:childTnLst>
                          </p:cTn>
                        </p:par>
                        <p:par>
                          <p:cTn id="169" fill="hold" nodeType="afterGroup">
                            <p:stCondLst>
                              <p:cond delay="10500"/>
                            </p:stCondLst>
                            <p:childTnLst>
                              <p:par>
                                <p:cTn id="170" presetID="23" presetClass="entr" presetSubtype="16" fill="hold" nodeType="afterEffect">
                                  <p:stCondLst>
                                    <p:cond delay="0"/>
                                  </p:stCondLst>
                                  <p:childTnLst>
                                    <p:set>
                                      <p:cBhvr>
                                        <p:cTn id="171" dur="1" fill="hold">
                                          <p:stCondLst>
                                            <p:cond delay="0"/>
                                          </p:stCondLst>
                                        </p:cTn>
                                        <p:tgtEl>
                                          <p:spTgt spid="8"/>
                                        </p:tgtEl>
                                        <p:attrNameLst>
                                          <p:attrName>style.visibility</p:attrName>
                                        </p:attrNameLst>
                                      </p:cBhvr>
                                      <p:to>
                                        <p:strVal val="visible"/>
                                      </p:to>
                                    </p:set>
                                    <p:anim calcmode="lin" valueType="num">
                                      <p:cBhvr>
                                        <p:cTn id="172" dur="500" fill="hold"/>
                                        <p:tgtEl>
                                          <p:spTgt spid="8"/>
                                        </p:tgtEl>
                                        <p:attrNameLst>
                                          <p:attrName>ppt_w</p:attrName>
                                        </p:attrNameLst>
                                      </p:cBhvr>
                                      <p:tavLst>
                                        <p:tav tm="0">
                                          <p:val>
                                            <p:fltVal val="0"/>
                                          </p:val>
                                        </p:tav>
                                        <p:tav tm="100000">
                                          <p:val>
                                            <p:strVal val="#ppt_w"/>
                                          </p:val>
                                        </p:tav>
                                      </p:tavLst>
                                    </p:anim>
                                    <p:anim calcmode="lin" valueType="num">
                                      <p:cBhvr>
                                        <p:cTn id="173" dur="500" fill="hold"/>
                                        <p:tgtEl>
                                          <p:spTgt spid="8"/>
                                        </p:tgtEl>
                                        <p:attrNameLst>
                                          <p:attrName>ppt_h</p:attrName>
                                        </p:attrNameLst>
                                      </p:cBhvr>
                                      <p:tavLst>
                                        <p:tav tm="0">
                                          <p:val>
                                            <p:fltVal val="0"/>
                                          </p:val>
                                        </p:tav>
                                        <p:tav tm="100000">
                                          <p:val>
                                            <p:strVal val="#ppt_h"/>
                                          </p:val>
                                        </p:tav>
                                      </p:tavLst>
                                    </p:anim>
                                  </p:childTnLst>
                                </p:cTn>
                              </p:par>
                            </p:childTnLst>
                          </p:cTn>
                        </p:par>
                        <p:par>
                          <p:cTn id="174" fill="hold" nodeType="afterGroup">
                            <p:stCondLst>
                              <p:cond delay="11000"/>
                            </p:stCondLst>
                            <p:childTnLst>
                              <p:par>
                                <p:cTn id="175" presetID="23" presetClass="entr" presetSubtype="16" fill="hold" nodeType="afterEffect">
                                  <p:stCondLst>
                                    <p:cond delay="0"/>
                                  </p:stCondLst>
                                  <p:childTnLst>
                                    <p:set>
                                      <p:cBhvr>
                                        <p:cTn id="176" dur="1" fill="hold">
                                          <p:stCondLst>
                                            <p:cond delay="0"/>
                                          </p:stCondLst>
                                        </p:cTn>
                                        <p:tgtEl>
                                          <p:spTgt spid="5"/>
                                        </p:tgtEl>
                                        <p:attrNameLst>
                                          <p:attrName>style.visibility</p:attrName>
                                        </p:attrNameLst>
                                      </p:cBhvr>
                                      <p:to>
                                        <p:strVal val="visible"/>
                                      </p:to>
                                    </p:set>
                                    <p:anim calcmode="lin" valueType="num">
                                      <p:cBhvr>
                                        <p:cTn id="177" dur="500" fill="hold"/>
                                        <p:tgtEl>
                                          <p:spTgt spid="5"/>
                                        </p:tgtEl>
                                        <p:attrNameLst>
                                          <p:attrName>ppt_w</p:attrName>
                                        </p:attrNameLst>
                                      </p:cBhvr>
                                      <p:tavLst>
                                        <p:tav tm="0">
                                          <p:val>
                                            <p:fltVal val="0"/>
                                          </p:val>
                                        </p:tav>
                                        <p:tav tm="100000">
                                          <p:val>
                                            <p:strVal val="#ppt_w"/>
                                          </p:val>
                                        </p:tav>
                                      </p:tavLst>
                                    </p:anim>
                                    <p:anim calcmode="lin" valueType="num">
                                      <p:cBhvr>
                                        <p:cTn id="17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463" grpId="0" animBg="1"/>
      <p:bldP spid="311464" grpId="0" animBg="1"/>
      <p:bldP spid="311465" grpId="0" animBg="1"/>
      <p:bldP spid="311466" grpId="0" animBg="1"/>
      <p:bldP spid="311467" grpId="0" animBg="1"/>
      <p:bldP spid="311468" grpId="0" animBg="1"/>
      <p:bldP spid="311469" grpId="0" animBg="1"/>
      <p:bldP spid="311470" grpId="0" animBg="1"/>
      <p:bldP spid="311471" grpId="0" animBg="1"/>
      <p:bldP spid="311472" grpId="0" animBg="1"/>
      <p:bldP spid="311473" grpId="0" animBg="1"/>
      <p:bldP spid="311474" grpId="0" animBg="1"/>
      <p:bldP spid="311475" grpId="0" animBg="1"/>
      <p:bldP spid="311476" grpId="0" animBg="1"/>
      <p:bldP spid="311477" grpId="0" animBg="1"/>
      <p:bldP spid="311478" grpId="0" animBg="1"/>
      <p:bldP spid="311479" grpId="0" animBg="1"/>
      <p:bldP spid="311480" grpId="0" animBg="1"/>
      <p:bldP spid="311481" grpId="0" animBg="1"/>
      <p:bldP spid="311482" grpId="0" animBg="1"/>
      <p:bldP spid="311483" grpId="0" animBg="1"/>
      <p:bldP spid="311485" grpId="0" animBg="1"/>
      <p:bldP spid="311486" grpId="0" animBg="1"/>
      <p:bldP spid="311487" grpId="0" animBg="1"/>
      <p:bldP spid="311488" grpId="0" animBg="1"/>
      <p:bldP spid="311489" grpId="0" animBg="1"/>
      <p:bldP spid="311490" grpId="0" animBg="1"/>
      <p:bldP spid="311491" grpId="0" animBg="1"/>
      <p:bldP spid="311492" grpId="0" animBg="1"/>
      <p:bldP spid="31149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a:noFill/>
        </p:spPr>
        <p:txBody>
          <a:bodyPr/>
          <a:lstStyle/>
          <a:p>
            <a:r>
              <a:rPr lang="en-GB" smtClean="0"/>
              <a:t>      Ionic lattices and crystals</a:t>
            </a:r>
          </a:p>
        </p:txBody>
      </p:sp>
      <p:sp>
        <p:nvSpPr>
          <p:cNvPr id="87043" name="Rectangle 4"/>
          <p:cNvSpPr>
            <a:spLocks noChangeArrowheads="1"/>
          </p:cNvSpPr>
          <p:nvPr/>
        </p:nvSpPr>
        <p:spPr bwMode="auto">
          <a:xfrm>
            <a:off x="568325" y="701675"/>
            <a:ext cx="8037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The structure of the lattice means that the ionic compound forms a crystal. This has flat sides and straight edges.</a:t>
            </a:r>
          </a:p>
        </p:txBody>
      </p:sp>
      <p:sp>
        <p:nvSpPr>
          <p:cNvPr id="307205"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87045" name="Rectangle 7"/>
          <p:cNvSpPr>
            <a:spLocks noChangeArrowheads="1"/>
          </p:cNvSpPr>
          <p:nvPr/>
        </p:nvSpPr>
        <p:spPr bwMode="auto">
          <a:xfrm>
            <a:off x="1371600" y="2619375"/>
            <a:ext cx="17145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nchor="ctr">
            <a:spAutoFit/>
          </a:bodyPr>
          <a:lstStyle/>
          <a:p>
            <a:endParaRPr lang="en-US"/>
          </a:p>
        </p:txBody>
      </p:sp>
      <p:sp>
        <p:nvSpPr>
          <p:cNvPr id="307212" name="Rectangle 12"/>
          <p:cNvSpPr>
            <a:spLocks noChangeArrowheads="1"/>
          </p:cNvSpPr>
          <p:nvPr/>
        </p:nvSpPr>
        <p:spPr bwMode="auto">
          <a:xfrm>
            <a:off x="568325" y="5578475"/>
            <a:ext cx="8037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b="1"/>
              <a:t>All</a:t>
            </a:r>
            <a:r>
              <a:rPr lang="en-GB"/>
              <a:t> ionic compounds form lattices and crystals when solid.</a:t>
            </a:r>
          </a:p>
        </p:txBody>
      </p:sp>
      <p:sp>
        <p:nvSpPr>
          <p:cNvPr id="307217" name="Text Box 17"/>
          <p:cNvSpPr txBox="1">
            <a:spLocks noChangeArrowheads="1"/>
          </p:cNvSpPr>
          <p:nvPr/>
        </p:nvSpPr>
        <p:spPr bwMode="auto">
          <a:xfrm>
            <a:off x="6254750" y="3011488"/>
            <a:ext cx="269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These are crystals of sodium chloride</a:t>
            </a:r>
          </a:p>
        </p:txBody>
      </p:sp>
      <p:pic>
        <p:nvPicPr>
          <p:cNvPr id="307218" name="Picture 18" descr="nacl_crystals_SPL_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638300"/>
            <a:ext cx="5532438"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7218"/>
                                        </p:tgtEl>
                                        <p:attrNameLst>
                                          <p:attrName>style.visibility</p:attrName>
                                        </p:attrNameLst>
                                      </p:cBhvr>
                                      <p:to>
                                        <p:strVal val="visible"/>
                                      </p:to>
                                    </p:set>
                                    <p:animEffect transition="in" filter="dissolve">
                                      <p:cBhvr>
                                        <p:cTn id="7" dur="500"/>
                                        <p:tgtEl>
                                          <p:spTgt spid="3072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217"/>
                                        </p:tgtEl>
                                        <p:attrNameLst>
                                          <p:attrName>style.visibility</p:attrName>
                                        </p:attrNameLst>
                                      </p:cBhvr>
                                      <p:to>
                                        <p:strVal val="visible"/>
                                      </p:to>
                                    </p:set>
                                    <p:animEffect transition="in" filter="dissolve">
                                      <p:cBhvr>
                                        <p:cTn id="10" dur="500"/>
                                        <p:tgtEl>
                                          <p:spTgt spid="3072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7212"/>
                                        </p:tgtEl>
                                        <p:attrNameLst>
                                          <p:attrName>style.visibility</p:attrName>
                                        </p:attrNameLst>
                                      </p:cBhvr>
                                      <p:to>
                                        <p:strVal val="visible"/>
                                      </p:to>
                                    </p:set>
                                    <p:animEffect transition="in" filter="dissolve">
                                      <p:cBhvr>
                                        <p:cTn id="15" dur="500"/>
                                        <p:tgtEl>
                                          <p:spTgt spid="307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2" grpId="0"/>
      <p:bldP spid="307217"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Rectangle 3"/>
          <p:cNvSpPr>
            <a:spLocks noGrp="1" noChangeArrowheads="1"/>
          </p:cNvSpPr>
          <p:nvPr>
            <p:ph type="title"/>
          </p:nvPr>
        </p:nvSpPr>
        <p:spPr>
          <a:noFill/>
        </p:spPr>
        <p:txBody>
          <a:bodyPr/>
          <a:lstStyle/>
          <a:p>
            <a:r>
              <a:rPr lang="en-GB" smtClean="0"/>
              <a:t>      Heating ionic compounds</a:t>
            </a:r>
          </a:p>
        </p:txBody>
      </p:sp>
      <p:sp>
        <p:nvSpPr>
          <p:cNvPr id="88067" name="Rectangle 4"/>
          <p:cNvSpPr>
            <a:spLocks noChangeArrowheads="1"/>
          </p:cNvSpPr>
          <p:nvPr/>
        </p:nvSpPr>
        <p:spPr bwMode="auto">
          <a:xfrm>
            <a:off x="568325" y="70167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Ionic bonds are strong and require a lot of heat to break them. This means that ionic compounds are solid at room temperature.</a:t>
            </a:r>
          </a:p>
        </p:txBody>
      </p:sp>
      <p:sp>
        <p:nvSpPr>
          <p:cNvPr id="308229"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308230" name="Rectangle 6"/>
          <p:cNvSpPr>
            <a:spLocks noChangeArrowheads="1"/>
          </p:cNvSpPr>
          <p:nvPr/>
        </p:nvSpPr>
        <p:spPr bwMode="auto">
          <a:xfrm>
            <a:off x="568325" y="2039938"/>
            <a:ext cx="83804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A larger ionic charge produces stronger ionic bonds, which means that more heat is required to break the bonds.</a:t>
            </a:r>
          </a:p>
        </p:txBody>
      </p:sp>
      <p:grpSp>
        <p:nvGrpSpPr>
          <p:cNvPr id="2" name="Group 44"/>
          <p:cNvGrpSpPr>
            <a:grpSpLocks/>
          </p:cNvGrpSpPr>
          <p:nvPr/>
        </p:nvGrpSpPr>
        <p:grpSpPr bwMode="auto">
          <a:xfrm>
            <a:off x="874713" y="3063875"/>
            <a:ext cx="7392987" cy="2452688"/>
            <a:chOff x="497" y="2158"/>
            <a:chExt cx="4657" cy="1545"/>
          </a:xfrm>
        </p:grpSpPr>
        <p:grpSp>
          <p:nvGrpSpPr>
            <p:cNvPr id="88077" name="Group 43"/>
            <p:cNvGrpSpPr>
              <a:grpSpLocks/>
            </p:cNvGrpSpPr>
            <p:nvPr/>
          </p:nvGrpSpPr>
          <p:grpSpPr bwMode="auto">
            <a:xfrm>
              <a:off x="497" y="2158"/>
              <a:ext cx="4515" cy="1545"/>
              <a:chOff x="497" y="2158"/>
              <a:chExt cx="4515" cy="1545"/>
            </a:xfrm>
          </p:grpSpPr>
          <p:sp>
            <p:nvSpPr>
              <p:cNvPr id="88079" name="AutoShape 41"/>
              <p:cNvSpPr>
                <a:spLocks noChangeArrowheads="1"/>
              </p:cNvSpPr>
              <p:nvPr/>
            </p:nvSpPr>
            <p:spPr bwMode="auto">
              <a:xfrm>
                <a:off x="507" y="2158"/>
                <a:ext cx="4505" cy="567"/>
              </a:xfrm>
              <a:prstGeom prst="roundRect">
                <a:avLst>
                  <a:gd name="adj" fmla="val 8486"/>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grpSp>
            <p:nvGrpSpPr>
              <p:cNvPr id="88080" name="Group 42"/>
              <p:cNvGrpSpPr>
                <a:grpSpLocks/>
              </p:cNvGrpSpPr>
              <p:nvPr/>
            </p:nvGrpSpPr>
            <p:grpSpPr bwMode="auto">
              <a:xfrm>
                <a:off x="497" y="2160"/>
                <a:ext cx="4514" cy="1543"/>
                <a:chOff x="497" y="2160"/>
                <a:chExt cx="4514" cy="1543"/>
              </a:xfrm>
            </p:grpSpPr>
            <p:sp>
              <p:nvSpPr>
                <p:cNvPr id="88081" name="AutoShape 31"/>
                <p:cNvSpPr>
                  <a:spLocks noChangeArrowheads="1"/>
                </p:cNvSpPr>
                <p:nvPr/>
              </p:nvSpPr>
              <p:spPr bwMode="auto">
                <a:xfrm>
                  <a:off x="510" y="2160"/>
                  <a:ext cx="4501" cy="1533"/>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082" name="Line 32"/>
                <p:cNvSpPr>
                  <a:spLocks noChangeShapeType="1"/>
                </p:cNvSpPr>
                <p:nvPr/>
              </p:nvSpPr>
              <p:spPr bwMode="auto">
                <a:xfrm>
                  <a:off x="1770" y="2160"/>
                  <a:ext cx="0" cy="1543"/>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8083" name="Line 33"/>
                <p:cNvSpPr>
                  <a:spLocks noChangeShapeType="1"/>
                </p:cNvSpPr>
                <p:nvPr/>
              </p:nvSpPr>
              <p:spPr bwMode="auto">
                <a:xfrm>
                  <a:off x="2786" y="2160"/>
                  <a:ext cx="0" cy="1538"/>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8084" name="Line 34"/>
                <p:cNvSpPr>
                  <a:spLocks noChangeShapeType="1"/>
                </p:cNvSpPr>
                <p:nvPr/>
              </p:nvSpPr>
              <p:spPr bwMode="auto">
                <a:xfrm rot="-5400000">
                  <a:off x="2754" y="469"/>
                  <a:ext cx="0" cy="4506"/>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8085" name="Line 36"/>
                <p:cNvSpPr>
                  <a:spLocks noChangeShapeType="1"/>
                </p:cNvSpPr>
                <p:nvPr/>
              </p:nvSpPr>
              <p:spPr bwMode="auto">
                <a:xfrm rot="-5400000">
                  <a:off x="2748" y="973"/>
                  <a:ext cx="0" cy="4502"/>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8086" name="Line 37"/>
                <p:cNvSpPr>
                  <a:spLocks noChangeShapeType="1"/>
                </p:cNvSpPr>
                <p:nvPr/>
              </p:nvSpPr>
              <p:spPr bwMode="auto">
                <a:xfrm>
                  <a:off x="3930" y="2160"/>
                  <a:ext cx="0" cy="152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sp>
          <p:nvSpPr>
            <p:cNvPr id="88078" name="Text Box 26"/>
            <p:cNvSpPr txBox="1">
              <a:spLocks noChangeArrowheads="1"/>
            </p:cNvSpPr>
            <p:nvPr/>
          </p:nvSpPr>
          <p:spPr bwMode="auto">
            <a:xfrm>
              <a:off x="606" y="2160"/>
              <a:ext cx="45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590925" algn="l"/>
                  <a:tab pos="5381625" algn="l"/>
                </a:tabLst>
                <a:defRPr sz="2400">
                  <a:solidFill>
                    <a:srgbClr val="010066"/>
                  </a:solidFill>
                  <a:latin typeface="Arial" pitchFamily="34" charset="0"/>
                </a:defRPr>
              </a:lvl1pPr>
              <a:lvl2pPr marL="742950" indent="-285750">
                <a:tabLst>
                  <a:tab pos="1885950" algn="l"/>
                  <a:tab pos="3590925" algn="l"/>
                  <a:tab pos="5381625" algn="l"/>
                </a:tabLst>
                <a:defRPr sz="2400">
                  <a:solidFill>
                    <a:srgbClr val="010066"/>
                  </a:solidFill>
                  <a:latin typeface="Arial" pitchFamily="34" charset="0"/>
                </a:defRPr>
              </a:lvl2pPr>
              <a:lvl3pPr marL="1143000" indent="-228600">
                <a:tabLst>
                  <a:tab pos="1885950" algn="l"/>
                  <a:tab pos="3590925" algn="l"/>
                  <a:tab pos="5381625" algn="l"/>
                </a:tabLst>
                <a:defRPr sz="2400">
                  <a:solidFill>
                    <a:srgbClr val="010066"/>
                  </a:solidFill>
                  <a:latin typeface="Arial" pitchFamily="34" charset="0"/>
                </a:defRPr>
              </a:lvl3pPr>
              <a:lvl4pPr marL="1600200" indent="-228600">
                <a:tabLst>
                  <a:tab pos="1885950" algn="l"/>
                  <a:tab pos="3590925" algn="l"/>
                  <a:tab pos="5381625" algn="l"/>
                </a:tabLst>
                <a:defRPr sz="2400">
                  <a:solidFill>
                    <a:srgbClr val="010066"/>
                  </a:solidFill>
                  <a:latin typeface="Arial" pitchFamily="34" charset="0"/>
                </a:defRPr>
              </a:lvl4pPr>
              <a:lvl5pPr marL="2057400" indent="-228600">
                <a:tabLst>
                  <a:tab pos="1885950" algn="l"/>
                  <a:tab pos="3590925" algn="l"/>
                  <a:tab pos="5381625"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885950" algn="l"/>
                  <a:tab pos="3590925" algn="l"/>
                  <a:tab pos="5381625"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885950" algn="l"/>
                  <a:tab pos="3590925" algn="l"/>
                  <a:tab pos="5381625"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885950" algn="l"/>
                  <a:tab pos="3590925" algn="l"/>
                  <a:tab pos="5381625"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885950" algn="l"/>
                  <a:tab pos="3590925" algn="l"/>
                  <a:tab pos="5381625" algn="l"/>
                </a:tabLst>
                <a:defRPr sz="2400">
                  <a:solidFill>
                    <a:srgbClr val="010066"/>
                  </a:solidFill>
                  <a:latin typeface="Arial" pitchFamily="34" charset="0"/>
                </a:defRPr>
              </a:lvl9pPr>
            </a:lstStyle>
            <a:p>
              <a:pPr>
                <a:spcBef>
                  <a:spcPct val="0"/>
                </a:spcBef>
              </a:pPr>
              <a:r>
                <a:rPr lang="en-GB" b="1"/>
                <a:t>Compound	Ion 	Melting	Boiling</a:t>
              </a:r>
            </a:p>
            <a:p>
              <a:pPr>
                <a:spcBef>
                  <a:spcPct val="0"/>
                </a:spcBef>
              </a:pPr>
              <a:r>
                <a:rPr lang="en-GB" b="1"/>
                <a:t>	charges</a:t>
              </a:r>
              <a:r>
                <a:rPr lang="en-GB"/>
                <a:t> </a:t>
              </a:r>
              <a:r>
                <a:rPr lang="en-GB" b="1"/>
                <a:t>	point (</a:t>
              </a:r>
              <a:r>
                <a:rPr lang="en-US" b="1">
                  <a:cs typeface="Arial" pitchFamily="34" charset="0"/>
                </a:rPr>
                <a:t>°</a:t>
              </a:r>
              <a:r>
                <a:rPr lang="en-GB" b="1"/>
                <a:t>C)	point (</a:t>
              </a:r>
              <a:r>
                <a:rPr lang="en-US" b="1"/>
                <a:t>°</a:t>
              </a:r>
              <a:r>
                <a:rPr lang="en-GB" b="1"/>
                <a:t>C)</a:t>
              </a:r>
            </a:p>
          </p:txBody>
        </p:sp>
      </p:grpSp>
      <p:grpSp>
        <p:nvGrpSpPr>
          <p:cNvPr id="5" name="Group 45"/>
          <p:cNvGrpSpPr>
            <a:grpSpLocks/>
          </p:cNvGrpSpPr>
          <p:nvPr/>
        </p:nvGrpSpPr>
        <p:grpSpPr bwMode="auto">
          <a:xfrm>
            <a:off x="1047750" y="3914775"/>
            <a:ext cx="6837363" cy="822325"/>
            <a:chOff x="606" y="2694"/>
            <a:chExt cx="4307" cy="518"/>
          </a:xfrm>
        </p:grpSpPr>
        <p:sp>
          <p:nvSpPr>
            <p:cNvPr id="88075" name="Text Box 28"/>
            <p:cNvSpPr txBox="1">
              <a:spLocks noChangeArrowheads="1"/>
            </p:cNvSpPr>
            <p:nvPr/>
          </p:nvSpPr>
          <p:spPr bwMode="auto">
            <a:xfrm>
              <a:off x="606" y="2694"/>
              <a:ext cx="80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943350" algn="l"/>
                  <a:tab pos="5648325" algn="l"/>
                  <a:tab pos="5743575" algn="l"/>
                </a:tabLst>
                <a:defRPr sz="2400">
                  <a:solidFill>
                    <a:srgbClr val="010066"/>
                  </a:solidFill>
                  <a:latin typeface="Arial" pitchFamily="34" charset="0"/>
                </a:defRPr>
              </a:lvl1pPr>
              <a:lvl2pPr marL="742950" indent="-285750">
                <a:tabLst>
                  <a:tab pos="1885950" algn="l"/>
                  <a:tab pos="3943350" algn="l"/>
                  <a:tab pos="5648325" algn="l"/>
                  <a:tab pos="5743575" algn="l"/>
                </a:tabLst>
                <a:defRPr sz="2400">
                  <a:solidFill>
                    <a:srgbClr val="010066"/>
                  </a:solidFill>
                  <a:latin typeface="Arial" pitchFamily="34" charset="0"/>
                </a:defRPr>
              </a:lvl2pPr>
              <a:lvl3pPr marL="1143000" indent="-228600">
                <a:tabLst>
                  <a:tab pos="1885950" algn="l"/>
                  <a:tab pos="3943350" algn="l"/>
                  <a:tab pos="5648325" algn="l"/>
                  <a:tab pos="5743575" algn="l"/>
                </a:tabLst>
                <a:defRPr sz="2400">
                  <a:solidFill>
                    <a:srgbClr val="010066"/>
                  </a:solidFill>
                  <a:latin typeface="Arial" pitchFamily="34" charset="0"/>
                </a:defRPr>
              </a:lvl3pPr>
              <a:lvl4pPr marL="1600200" indent="-228600">
                <a:tabLst>
                  <a:tab pos="1885950" algn="l"/>
                  <a:tab pos="3943350" algn="l"/>
                  <a:tab pos="5648325" algn="l"/>
                  <a:tab pos="5743575" algn="l"/>
                </a:tabLst>
                <a:defRPr sz="2400">
                  <a:solidFill>
                    <a:srgbClr val="010066"/>
                  </a:solidFill>
                  <a:latin typeface="Arial" pitchFamily="34" charset="0"/>
                </a:defRPr>
              </a:lvl4pPr>
              <a:lvl5pPr marL="2057400" indent="-228600">
                <a:tabLst>
                  <a:tab pos="1885950" algn="l"/>
                  <a:tab pos="3943350" algn="l"/>
                  <a:tab pos="5648325" algn="l"/>
                  <a:tab pos="5743575"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885950" algn="l"/>
                  <a:tab pos="3943350" algn="l"/>
                  <a:tab pos="5648325" algn="l"/>
                  <a:tab pos="5743575"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885950" algn="l"/>
                  <a:tab pos="3943350" algn="l"/>
                  <a:tab pos="5648325" algn="l"/>
                  <a:tab pos="5743575"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885950" algn="l"/>
                  <a:tab pos="3943350" algn="l"/>
                  <a:tab pos="5648325" algn="l"/>
                  <a:tab pos="5743575"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885950" algn="l"/>
                  <a:tab pos="3943350" algn="l"/>
                  <a:tab pos="5648325" algn="l"/>
                  <a:tab pos="5743575" algn="l"/>
                </a:tabLst>
                <a:defRPr sz="2400">
                  <a:solidFill>
                    <a:srgbClr val="010066"/>
                  </a:solidFill>
                  <a:latin typeface="Arial" pitchFamily="34" charset="0"/>
                </a:defRPr>
              </a:lvl9pPr>
            </a:lstStyle>
            <a:p>
              <a:pPr>
                <a:spcBef>
                  <a:spcPct val="0"/>
                </a:spcBef>
              </a:pPr>
              <a:r>
                <a:rPr lang="en-GB"/>
                <a:t>sodium</a:t>
              </a:r>
            </a:p>
            <a:p>
              <a:pPr>
                <a:spcBef>
                  <a:spcPct val="0"/>
                </a:spcBef>
              </a:pPr>
              <a:r>
                <a:rPr lang="en-GB"/>
                <a:t>chloride</a:t>
              </a:r>
            </a:p>
          </p:txBody>
        </p:sp>
        <p:sp>
          <p:nvSpPr>
            <p:cNvPr id="88076" name="Rectangle 38"/>
            <p:cNvSpPr>
              <a:spLocks noChangeArrowheads="1"/>
            </p:cNvSpPr>
            <p:nvPr/>
          </p:nvSpPr>
          <p:spPr bwMode="auto">
            <a:xfrm>
              <a:off x="1790" y="2832"/>
              <a:ext cx="31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defTabSz="1943100">
                <a:tabLst>
                  <a:tab pos="1704975" algn="l"/>
                  <a:tab pos="3495675" algn="l"/>
                </a:tabLst>
              </a:pPr>
              <a:r>
                <a:rPr lang="en-GB"/>
                <a:t>1</a:t>
              </a:r>
              <a:r>
                <a:rPr lang="en-GB" baseline="30000"/>
                <a:t>+</a:t>
              </a:r>
              <a:r>
                <a:rPr lang="en-GB"/>
                <a:t> and 1</a:t>
              </a:r>
              <a:r>
                <a:rPr lang="en-GB" baseline="30000"/>
                <a:t>-</a:t>
              </a:r>
              <a:r>
                <a:rPr lang="en-GB"/>
                <a:t>	801	1,413</a:t>
              </a:r>
            </a:p>
          </p:txBody>
        </p:sp>
      </p:grpSp>
      <p:grpSp>
        <p:nvGrpSpPr>
          <p:cNvPr id="6" name="Group 46"/>
          <p:cNvGrpSpPr>
            <a:grpSpLocks/>
          </p:cNvGrpSpPr>
          <p:nvPr/>
        </p:nvGrpSpPr>
        <p:grpSpPr bwMode="auto">
          <a:xfrm>
            <a:off x="1047750" y="4692650"/>
            <a:ext cx="6837363" cy="822325"/>
            <a:chOff x="606" y="3184"/>
            <a:chExt cx="4307" cy="518"/>
          </a:xfrm>
        </p:grpSpPr>
        <p:sp>
          <p:nvSpPr>
            <p:cNvPr id="88073" name="Text Box 30"/>
            <p:cNvSpPr txBox="1">
              <a:spLocks noChangeArrowheads="1"/>
            </p:cNvSpPr>
            <p:nvPr/>
          </p:nvSpPr>
          <p:spPr bwMode="auto">
            <a:xfrm>
              <a:off x="606" y="3184"/>
              <a:ext cx="11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tabLst>
                  <a:tab pos="1885950" algn="l"/>
                  <a:tab pos="3943350" algn="l"/>
                  <a:tab pos="5648325" algn="l"/>
                </a:tabLst>
                <a:defRPr sz="2400">
                  <a:solidFill>
                    <a:srgbClr val="010066"/>
                  </a:solidFill>
                  <a:latin typeface="Arial" pitchFamily="34" charset="0"/>
                </a:defRPr>
              </a:lvl1pPr>
              <a:lvl2pPr marL="742950" indent="-285750">
                <a:tabLst>
                  <a:tab pos="1885950" algn="l"/>
                  <a:tab pos="3943350" algn="l"/>
                  <a:tab pos="5648325" algn="l"/>
                </a:tabLst>
                <a:defRPr sz="2400">
                  <a:solidFill>
                    <a:srgbClr val="010066"/>
                  </a:solidFill>
                  <a:latin typeface="Arial" pitchFamily="34" charset="0"/>
                </a:defRPr>
              </a:lvl2pPr>
              <a:lvl3pPr marL="1143000" indent="-228600">
                <a:tabLst>
                  <a:tab pos="1885950" algn="l"/>
                  <a:tab pos="3943350" algn="l"/>
                  <a:tab pos="5648325" algn="l"/>
                </a:tabLst>
                <a:defRPr sz="2400">
                  <a:solidFill>
                    <a:srgbClr val="010066"/>
                  </a:solidFill>
                  <a:latin typeface="Arial" pitchFamily="34" charset="0"/>
                </a:defRPr>
              </a:lvl3pPr>
              <a:lvl4pPr marL="1600200" indent="-228600">
                <a:tabLst>
                  <a:tab pos="1885950" algn="l"/>
                  <a:tab pos="3943350" algn="l"/>
                  <a:tab pos="5648325" algn="l"/>
                </a:tabLst>
                <a:defRPr sz="2400">
                  <a:solidFill>
                    <a:srgbClr val="010066"/>
                  </a:solidFill>
                  <a:latin typeface="Arial" pitchFamily="34" charset="0"/>
                </a:defRPr>
              </a:lvl4pPr>
              <a:lvl5pPr marL="2057400" indent="-228600">
                <a:tabLst>
                  <a:tab pos="1885950" algn="l"/>
                  <a:tab pos="3943350" algn="l"/>
                  <a:tab pos="5648325"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1885950" algn="l"/>
                  <a:tab pos="3943350" algn="l"/>
                  <a:tab pos="5648325"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1885950" algn="l"/>
                  <a:tab pos="3943350" algn="l"/>
                  <a:tab pos="5648325"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1885950" algn="l"/>
                  <a:tab pos="3943350" algn="l"/>
                  <a:tab pos="5648325"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1885950" algn="l"/>
                  <a:tab pos="3943350" algn="l"/>
                  <a:tab pos="5648325" algn="l"/>
                </a:tabLst>
                <a:defRPr sz="2400">
                  <a:solidFill>
                    <a:srgbClr val="010066"/>
                  </a:solidFill>
                  <a:latin typeface="Arial" pitchFamily="34" charset="0"/>
                </a:defRPr>
              </a:lvl9pPr>
            </a:lstStyle>
            <a:p>
              <a:pPr>
                <a:spcBef>
                  <a:spcPct val="0"/>
                </a:spcBef>
              </a:pPr>
              <a:r>
                <a:rPr lang="en-GB"/>
                <a:t>magnesium</a:t>
              </a:r>
            </a:p>
            <a:p>
              <a:pPr>
                <a:spcBef>
                  <a:spcPct val="0"/>
                </a:spcBef>
              </a:pPr>
              <a:r>
                <a:rPr lang="en-GB"/>
                <a:t>oxide</a:t>
              </a:r>
            </a:p>
          </p:txBody>
        </p:sp>
        <p:sp>
          <p:nvSpPr>
            <p:cNvPr id="88074" name="Rectangle 39"/>
            <p:cNvSpPr>
              <a:spLocks noChangeArrowheads="1"/>
            </p:cNvSpPr>
            <p:nvPr/>
          </p:nvSpPr>
          <p:spPr bwMode="auto">
            <a:xfrm>
              <a:off x="1790" y="3310"/>
              <a:ext cx="31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defTabSz="1943100">
                <a:tabLst>
                  <a:tab pos="1704975" algn="l"/>
                  <a:tab pos="3495675" algn="l"/>
                </a:tabLst>
              </a:pPr>
              <a:r>
                <a:rPr lang="en-GB"/>
                <a:t>2</a:t>
              </a:r>
              <a:r>
                <a:rPr lang="en-GB" baseline="30000"/>
                <a:t>+</a:t>
              </a:r>
              <a:r>
                <a:rPr lang="en-GB"/>
                <a:t> and 2</a:t>
              </a:r>
              <a:r>
                <a:rPr lang="en-GB" baseline="30000"/>
                <a:t>-</a:t>
              </a:r>
              <a:r>
                <a:rPr lang="en-GB"/>
                <a:t>	2,852	3,600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230"/>
                                        </p:tgtEl>
                                        <p:attrNameLst>
                                          <p:attrName>style.visibility</p:attrName>
                                        </p:attrNameLst>
                                      </p:cBhvr>
                                      <p:to>
                                        <p:strVal val="visible"/>
                                      </p:to>
                                    </p:set>
                                    <p:animEffect transition="in" filter="dissolve">
                                      <p:cBhvr>
                                        <p:cTn id="7" dur="500"/>
                                        <p:tgtEl>
                                          <p:spTgt spid="30823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9"/>
          <p:cNvGrpSpPr>
            <a:grpSpLocks/>
          </p:cNvGrpSpPr>
          <p:nvPr/>
        </p:nvGrpSpPr>
        <p:grpSpPr bwMode="auto">
          <a:xfrm>
            <a:off x="5486400" y="1663700"/>
            <a:ext cx="3536950" cy="3425825"/>
            <a:chOff x="3086" y="1019"/>
            <a:chExt cx="2304" cy="2232"/>
          </a:xfrm>
        </p:grpSpPr>
        <p:sp>
          <p:nvSpPr>
            <p:cNvPr id="37921" name="Oval 100"/>
            <p:cNvSpPr>
              <a:spLocks noChangeArrowheads="1"/>
            </p:cNvSpPr>
            <p:nvPr/>
          </p:nvSpPr>
          <p:spPr bwMode="auto">
            <a:xfrm>
              <a:off x="3150" y="1069"/>
              <a:ext cx="2177" cy="2177"/>
            </a:xfrm>
            <a:prstGeom prst="ellipse">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7922" name="Oval 101"/>
            <p:cNvSpPr>
              <a:spLocks noChangeArrowheads="1"/>
            </p:cNvSpPr>
            <p:nvPr/>
          </p:nvSpPr>
          <p:spPr bwMode="auto">
            <a:xfrm>
              <a:off x="3437" y="1354"/>
              <a:ext cx="1602" cy="156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37923" name="Oval 102"/>
            <p:cNvSpPr>
              <a:spLocks noChangeArrowheads="1"/>
            </p:cNvSpPr>
            <p:nvPr/>
          </p:nvSpPr>
          <p:spPr bwMode="auto">
            <a:xfrm>
              <a:off x="3127" y="1059"/>
              <a:ext cx="2222" cy="21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37924" name="Oval 103"/>
            <p:cNvSpPr>
              <a:spLocks noChangeArrowheads="1"/>
            </p:cNvSpPr>
            <p:nvPr/>
          </p:nvSpPr>
          <p:spPr bwMode="auto">
            <a:xfrm>
              <a:off x="4195" y="1318"/>
              <a:ext cx="90" cy="86"/>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25" name="Oval 104"/>
            <p:cNvSpPr>
              <a:spLocks noChangeArrowheads="1"/>
            </p:cNvSpPr>
            <p:nvPr/>
          </p:nvSpPr>
          <p:spPr bwMode="auto">
            <a:xfrm>
              <a:off x="4191" y="2869"/>
              <a:ext cx="90" cy="86"/>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26" name="Oval 105"/>
            <p:cNvSpPr>
              <a:spLocks noChangeArrowheads="1"/>
            </p:cNvSpPr>
            <p:nvPr/>
          </p:nvSpPr>
          <p:spPr bwMode="auto">
            <a:xfrm>
              <a:off x="4048" y="1019"/>
              <a:ext cx="90" cy="86"/>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spcBef>
                  <a:spcPct val="0"/>
                </a:spcBef>
              </a:pPr>
              <a:endParaRPr lang="en-GB">
                <a:solidFill>
                  <a:schemeClr val="tx1"/>
                </a:solidFill>
              </a:endParaRPr>
            </a:p>
          </p:txBody>
        </p:sp>
        <p:sp>
          <p:nvSpPr>
            <p:cNvPr id="37927" name="Oval 106"/>
            <p:cNvSpPr>
              <a:spLocks noChangeArrowheads="1"/>
            </p:cNvSpPr>
            <p:nvPr/>
          </p:nvSpPr>
          <p:spPr bwMode="auto">
            <a:xfrm>
              <a:off x="3086" y="2245"/>
              <a:ext cx="90" cy="86"/>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28" name="Oval 107"/>
            <p:cNvSpPr>
              <a:spLocks noChangeArrowheads="1"/>
            </p:cNvSpPr>
            <p:nvPr/>
          </p:nvSpPr>
          <p:spPr bwMode="auto">
            <a:xfrm>
              <a:off x="4333" y="3165"/>
              <a:ext cx="90" cy="86"/>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29" name="Oval 108"/>
            <p:cNvSpPr>
              <a:spLocks noChangeArrowheads="1"/>
            </p:cNvSpPr>
            <p:nvPr/>
          </p:nvSpPr>
          <p:spPr bwMode="auto">
            <a:xfrm>
              <a:off x="5300" y="1977"/>
              <a:ext cx="90" cy="86"/>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7891" name="Rectangle 43"/>
          <p:cNvSpPr>
            <a:spLocks noGrp="1" noChangeArrowheads="1"/>
          </p:cNvSpPr>
          <p:nvPr>
            <p:ph type="title"/>
          </p:nvPr>
        </p:nvSpPr>
        <p:spPr/>
        <p:txBody>
          <a:bodyPr/>
          <a:lstStyle/>
          <a:p>
            <a:r>
              <a:rPr lang="en-GB" smtClean="0"/>
              <a:t>      Subatomic particles</a:t>
            </a:r>
          </a:p>
        </p:txBody>
      </p:sp>
      <p:sp>
        <p:nvSpPr>
          <p:cNvPr id="69680" name="Oval 48"/>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37893" name="Rectangle 49"/>
          <p:cNvSpPr>
            <a:spLocks noChangeArrowheads="1"/>
          </p:cNvSpPr>
          <p:nvPr/>
        </p:nvSpPr>
        <p:spPr bwMode="auto">
          <a:xfrm>
            <a:off x="568325" y="701675"/>
            <a:ext cx="7748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0"/>
              </a:spcBef>
            </a:pPr>
            <a:r>
              <a:rPr lang="en-GB"/>
              <a:t>Atoms consist of three types of subatomic particles:</a:t>
            </a:r>
          </a:p>
        </p:txBody>
      </p:sp>
      <p:sp>
        <p:nvSpPr>
          <p:cNvPr id="69683" name="Oval 51"/>
          <p:cNvSpPr>
            <a:spLocks noChangeArrowheads="1"/>
          </p:cNvSpPr>
          <p:nvPr/>
        </p:nvSpPr>
        <p:spPr bwMode="auto">
          <a:xfrm>
            <a:off x="2195513" y="2133600"/>
            <a:ext cx="576262" cy="552450"/>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84" name="Text Box 52"/>
          <p:cNvSpPr txBox="1">
            <a:spLocks noChangeArrowheads="1"/>
          </p:cNvSpPr>
          <p:nvPr/>
        </p:nvSpPr>
        <p:spPr bwMode="auto">
          <a:xfrm>
            <a:off x="301625" y="2151063"/>
            <a:ext cx="15906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2800" b="1">
                <a:solidFill>
                  <a:srgbClr val="FF3300"/>
                </a:solidFill>
              </a:rPr>
              <a:t>proton</a:t>
            </a:r>
          </a:p>
        </p:txBody>
      </p:sp>
      <p:sp>
        <p:nvSpPr>
          <p:cNvPr id="69685" name="Oval 53"/>
          <p:cNvSpPr>
            <a:spLocks noChangeArrowheads="1"/>
          </p:cNvSpPr>
          <p:nvPr/>
        </p:nvSpPr>
        <p:spPr bwMode="auto">
          <a:xfrm>
            <a:off x="2197100" y="3089275"/>
            <a:ext cx="576263" cy="552450"/>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86" name="Text Box 54"/>
          <p:cNvSpPr txBox="1">
            <a:spLocks noChangeArrowheads="1"/>
          </p:cNvSpPr>
          <p:nvPr/>
        </p:nvSpPr>
        <p:spPr bwMode="auto">
          <a:xfrm>
            <a:off x="258763" y="3106738"/>
            <a:ext cx="1762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2800" b="1">
                <a:solidFill>
                  <a:srgbClr val="009999"/>
                </a:solidFill>
              </a:rPr>
              <a:t>neutron</a:t>
            </a:r>
          </a:p>
        </p:txBody>
      </p:sp>
      <p:sp>
        <p:nvSpPr>
          <p:cNvPr id="69687" name="Oval 55"/>
          <p:cNvSpPr>
            <a:spLocks noChangeArrowheads="1"/>
          </p:cNvSpPr>
          <p:nvPr/>
        </p:nvSpPr>
        <p:spPr bwMode="auto">
          <a:xfrm>
            <a:off x="2305050" y="4130675"/>
            <a:ext cx="360363" cy="34607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9688" name="Text Box 56"/>
          <p:cNvSpPr txBox="1">
            <a:spLocks noChangeArrowheads="1"/>
          </p:cNvSpPr>
          <p:nvPr/>
        </p:nvSpPr>
        <p:spPr bwMode="auto">
          <a:xfrm>
            <a:off x="304800" y="4044950"/>
            <a:ext cx="1790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sz="2800" b="1">
                <a:solidFill>
                  <a:srgbClr val="013366"/>
                </a:solidFill>
              </a:rPr>
              <a:t>electron</a:t>
            </a:r>
          </a:p>
        </p:txBody>
      </p:sp>
      <p:sp>
        <p:nvSpPr>
          <p:cNvPr id="69707" name="Line 75"/>
          <p:cNvSpPr>
            <a:spLocks noChangeShapeType="1"/>
          </p:cNvSpPr>
          <p:nvPr/>
        </p:nvSpPr>
        <p:spPr bwMode="auto">
          <a:xfrm>
            <a:off x="2882900" y="4297363"/>
            <a:ext cx="4425950" cy="736600"/>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9708" name="Line 76"/>
          <p:cNvSpPr>
            <a:spLocks noChangeShapeType="1"/>
          </p:cNvSpPr>
          <p:nvPr/>
        </p:nvSpPr>
        <p:spPr bwMode="auto">
          <a:xfrm>
            <a:off x="2882900" y="4297363"/>
            <a:ext cx="4206875" cy="261937"/>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3" name="Group 78"/>
          <p:cNvGrpSpPr>
            <a:grpSpLocks/>
          </p:cNvGrpSpPr>
          <p:nvPr/>
        </p:nvGrpSpPr>
        <p:grpSpPr bwMode="auto">
          <a:xfrm>
            <a:off x="6823075" y="2997200"/>
            <a:ext cx="863600" cy="757238"/>
            <a:chOff x="930" y="1916"/>
            <a:chExt cx="544" cy="477"/>
          </a:xfrm>
        </p:grpSpPr>
        <p:sp>
          <p:nvSpPr>
            <p:cNvPr id="37907" name="Oval 79"/>
            <p:cNvSpPr>
              <a:spLocks noChangeArrowheads="1"/>
            </p:cNvSpPr>
            <p:nvPr/>
          </p:nvSpPr>
          <p:spPr bwMode="auto">
            <a:xfrm>
              <a:off x="1111" y="1916"/>
              <a:ext cx="182" cy="175"/>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08" name="Oval 80"/>
            <p:cNvSpPr>
              <a:spLocks noChangeArrowheads="1"/>
            </p:cNvSpPr>
            <p:nvPr/>
          </p:nvSpPr>
          <p:spPr bwMode="auto">
            <a:xfrm>
              <a:off x="930" y="2069"/>
              <a:ext cx="181" cy="174"/>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09" name="Oval 81"/>
            <p:cNvSpPr>
              <a:spLocks noChangeArrowheads="1"/>
            </p:cNvSpPr>
            <p:nvPr/>
          </p:nvSpPr>
          <p:spPr bwMode="auto">
            <a:xfrm>
              <a:off x="1111" y="2072"/>
              <a:ext cx="182" cy="175"/>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0" name="Oval 82"/>
            <p:cNvSpPr>
              <a:spLocks noChangeArrowheads="1"/>
            </p:cNvSpPr>
            <p:nvPr/>
          </p:nvSpPr>
          <p:spPr bwMode="auto">
            <a:xfrm>
              <a:off x="976" y="1933"/>
              <a:ext cx="181" cy="174"/>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1" name="Oval 83"/>
            <p:cNvSpPr>
              <a:spLocks noChangeArrowheads="1"/>
            </p:cNvSpPr>
            <p:nvPr/>
          </p:nvSpPr>
          <p:spPr bwMode="auto">
            <a:xfrm>
              <a:off x="975" y="1985"/>
              <a:ext cx="182" cy="175"/>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2" name="Oval 84"/>
            <p:cNvSpPr>
              <a:spLocks noChangeArrowheads="1"/>
            </p:cNvSpPr>
            <p:nvPr/>
          </p:nvSpPr>
          <p:spPr bwMode="auto">
            <a:xfrm>
              <a:off x="1111" y="2218"/>
              <a:ext cx="182" cy="175"/>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3" name="Oval 85"/>
            <p:cNvSpPr>
              <a:spLocks noChangeArrowheads="1"/>
            </p:cNvSpPr>
            <p:nvPr/>
          </p:nvSpPr>
          <p:spPr bwMode="auto">
            <a:xfrm>
              <a:off x="976" y="2205"/>
              <a:ext cx="181" cy="174"/>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4" name="Oval 86"/>
            <p:cNvSpPr>
              <a:spLocks noChangeArrowheads="1"/>
            </p:cNvSpPr>
            <p:nvPr/>
          </p:nvSpPr>
          <p:spPr bwMode="auto">
            <a:xfrm>
              <a:off x="1247" y="2205"/>
              <a:ext cx="181" cy="174"/>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5" name="Oval 87"/>
            <p:cNvSpPr>
              <a:spLocks noChangeArrowheads="1"/>
            </p:cNvSpPr>
            <p:nvPr/>
          </p:nvSpPr>
          <p:spPr bwMode="auto">
            <a:xfrm>
              <a:off x="1202" y="2145"/>
              <a:ext cx="182" cy="175"/>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6" name="Oval 88"/>
            <p:cNvSpPr>
              <a:spLocks noChangeArrowheads="1"/>
            </p:cNvSpPr>
            <p:nvPr/>
          </p:nvSpPr>
          <p:spPr bwMode="auto">
            <a:xfrm>
              <a:off x="1247" y="1985"/>
              <a:ext cx="182" cy="175"/>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7" name="Oval 89"/>
            <p:cNvSpPr>
              <a:spLocks noChangeArrowheads="1"/>
            </p:cNvSpPr>
            <p:nvPr/>
          </p:nvSpPr>
          <p:spPr bwMode="auto">
            <a:xfrm>
              <a:off x="1247" y="1933"/>
              <a:ext cx="181" cy="174"/>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8" name="Oval 90"/>
            <p:cNvSpPr>
              <a:spLocks noChangeArrowheads="1"/>
            </p:cNvSpPr>
            <p:nvPr/>
          </p:nvSpPr>
          <p:spPr bwMode="auto">
            <a:xfrm>
              <a:off x="1020" y="2145"/>
              <a:ext cx="182" cy="175"/>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19" name="Oval 91"/>
            <p:cNvSpPr>
              <a:spLocks noChangeArrowheads="1"/>
            </p:cNvSpPr>
            <p:nvPr/>
          </p:nvSpPr>
          <p:spPr bwMode="auto">
            <a:xfrm>
              <a:off x="1075" y="2043"/>
              <a:ext cx="181" cy="174"/>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20" name="Oval 92"/>
            <p:cNvSpPr>
              <a:spLocks noChangeArrowheads="1"/>
            </p:cNvSpPr>
            <p:nvPr/>
          </p:nvSpPr>
          <p:spPr bwMode="auto">
            <a:xfrm>
              <a:off x="1293" y="2069"/>
              <a:ext cx="181" cy="174"/>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9725" name="Rectangle 93"/>
          <p:cNvSpPr>
            <a:spLocks noChangeArrowheads="1"/>
          </p:cNvSpPr>
          <p:nvPr/>
        </p:nvSpPr>
        <p:spPr bwMode="auto">
          <a:xfrm>
            <a:off x="2814638" y="4652963"/>
            <a:ext cx="30241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0"/>
              </a:spcBef>
            </a:pPr>
            <a:r>
              <a:rPr lang="en-GB"/>
              <a:t>orbit the nucleus in layers called </a:t>
            </a:r>
            <a:r>
              <a:rPr lang="en-GB" b="1"/>
              <a:t>shells</a:t>
            </a:r>
            <a:endParaRPr lang="en-GB"/>
          </a:p>
        </p:txBody>
      </p:sp>
      <p:sp>
        <p:nvSpPr>
          <p:cNvPr id="69726" name="Rectangle 94"/>
          <p:cNvSpPr>
            <a:spLocks noChangeArrowheads="1"/>
          </p:cNvSpPr>
          <p:nvPr/>
        </p:nvSpPr>
        <p:spPr bwMode="auto">
          <a:xfrm>
            <a:off x="2814638" y="2576513"/>
            <a:ext cx="299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0"/>
              </a:spcBef>
            </a:pPr>
            <a:r>
              <a:rPr lang="en-GB"/>
              <a:t>exist in</a:t>
            </a:r>
            <a:br>
              <a:rPr lang="en-GB"/>
            </a:br>
            <a:r>
              <a:rPr lang="en-GB"/>
              <a:t>the dense </a:t>
            </a:r>
            <a:r>
              <a:rPr lang="en-GB" b="1"/>
              <a:t>nucleus</a:t>
            </a:r>
            <a:endParaRPr lang="en-GB"/>
          </a:p>
        </p:txBody>
      </p:sp>
      <p:sp>
        <p:nvSpPr>
          <p:cNvPr id="69730" name="Line 98"/>
          <p:cNvSpPr>
            <a:spLocks noChangeShapeType="1"/>
          </p:cNvSpPr>
          <p:nvPr/>
        </p:nvSpPr>
        <p:spPr bwMode="auto">
          <a:xfrm>
            <a:off x="2879725" y="2463800"/>
            <a:ext cx="4273550" cy="852488"/>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69709" name="Line 77"/>
          <p:cNvSpPr>
            <a:spLocks noChangeShapeType="1"/>
          </p:cNvSpPr>
          <p:nvPr/>
        </p:nvSpPr>
        <p:spPr bwMode="auto">
          <a:xfrm>
            <a:off x="2882900" y="3362325"/>
            <a:ext cx="4203700" cy="161925"/>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84"/>
                                        </p:tgtEl>
                                        <p:attrNameLst>
                                          <p:attrName>style.visibility</p:attrName>
                                        </p:attrNameLst>
                                      </p:cBhvr>
                                      <p:to>
                                        <p:strVal val="visible"/>
                                      </p:to>
                                    </p:set>
                                    <p:anim calcmode="lin" valueType="num">
                                      <p:cBhvr additive="base">
                                        <p:cTn id="7" dur="500" fill="hold"/>
                                        <p:tgtEl>
                                          <p:spTgt spid="69684"/>
                                        </p:tgtEl>
                                        <p:attrNameLst>
                                          <p:attrName>ppt_x</p:attrName>
                                        </p:attrNameLst>
                                      </p:cBhvr>
                                      <p:tavLst>
                                        <p:tav tm="0">
                                          <p:val>
                                            <p:strVal val="0-#ppt_w/2"/>
                                          </p:val>
                                        </p:tav>
                                        <p:tav tm="100000">
                                          <p:val>
                                            <p:strVal val="#ppt_x"/>
                                          </p:val>
                                        </p:tav>
                                      </p:tavLst>
                                    </p:anim>
                                    <p:anim calcmode="lin" valueType="num">
                                      <p:cBhvr additive="base">
                                        <p:cTn id="8" dur="500" fill="hold"/>
                                        <p:tgtEl>
                                          <p:spTgt spid="6968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9683"/>
                                        </p:tgtEl>
                                        <p:attrNameLst>
                                          <p:attrName>style.visibility</p:attrName>
                                        </p:attrNameLst>
                                      </p:cBhvr>
                                      <p:to>
                                        <p:strVal val="visible"/>
                                      </p:to>
                                    </p:set>
                                    <p:anim calcmode="lin" valueType="num">
                                      <p:cBhvr additive="base">
                                        <p:cTn id="11" dur="1000" fill="hold"/>
                                        <p:tgtEl>
                                          <p:spTgt spid="69683"/>
                                        </p:tgtEl>
                                        <p:attrNameLst>
                                          <p:attrName>ppt_x</p:attrName>
                                        </p:attrNameLst>
                                      </p:cBhvr>
                                      <p:tavLst>
                                        <p:tav tm="0">
                                          <p:val>
                                            <p:strVal val="1+#ppt_w/2"/>
                                          </p:val>
                                        </p:tav>
                                        <p:tav tm="100000">
                                          <p:val>
                                            <p:strVal val="#ppt_x"/>
                                          </p:val>
                                        </p:tav>
                                      </p:tavLst>
                                    </p:anim>
                                    <p:anim calcmode="lin" valueType="num">
                                      <p:cBhvr additive="base">
                                        <p:cTn id="12" dur="1000" fill="hold"/>
                                        <p:tgtEl>
                                          <p:spTgt spid="6968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9686"/>
                                        </p:tgtEl>
                                        <p:attrNameLst>
                                          <p:attrName>style.visibility</p:attrName>
                                        </p:attrNameLst>
                                      </p:cBhvr>
                                      <p:to>
                                        <p:strVal val="visible"/>
                                      </p:to>
                                    </p:set>
                                    <p:anim calcmode="lin" valueType="num">
                                      <p:cBhvr additive="base">
                                        <p:cTn id="16" dur="500" fill="hold"/>
                                        <p:tgtEl>
                                          <p:spTgt spid="69686"/>
                                        </p:tgtEl>
                                        <p:attrNameLst>
                                          <p:attrName>ppt_x</p:attrName>
                                        </p:attrNameLst>
                                      </p:cBhvr>
                                      <p:tavLst>
                                        <p:tav tm="0">
                                          <p:val>
                                            <p:strVal val="0-#ppt_w/2"/>
                                          </p:val>
                                        </p:tav>
                                        <p:tav tm="100000">
                                          <p:val>
                                            <p:strVal val="#ppt_x"/>
                                          </p:val>
                                        </p:tav>
                                      </p:tavLst>
                                    </p:anim>
                                    <p:anim calcmode="lin" valueType="num">
                                      <p:cBhvr additive="base">
                                        <p:cTn id="17" dur="500" fill="hold"/>
                                        <p:tgtEl>
                                          <p:spTgt spid="69686"/>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69685"/>
                                        </p:tgtEl>
                                        <p:attrNameLst>
                                          <p:attrName>style.visibility</p:attrName>
                                        </p:attrNameLst>
                                      </p:cBhvr>
                                      <p:to>
                                        <p:strVal val="visible"/>
                                      </p:to>
                                    </p:set>
                                    <p:anim calcmode="lin" valueType="num">
                                      <p:cBhvr additive="base">
                                        <p:cTn id="20" dur="1000" fill="hold"/>
                                        <p:tgtEl>
                                          <p:spTgt spid="69685"/>
                                        </p:tgtEl>
                                        <p:attrNameLst>
                                          <p:attrName>ppt_x</p:attrName>
                                        </p:attrNameLst>
                                      </p:cBhvr>
                                      <p:tavLst>
                                        <p:tav tm="0">
                                          <p:val>
                                            <p:strVal val="1+#ppt_w/2"/>
                                          </p:val>
                                        </p:tav>
                                        <p:tav tm="100000">
                                          <p:val>
                                            <p:strVal val="#ppt_x"/>
                                          </p:val>
                                        </p:tav>
                                      </p:tavLst>
                                    </p:anim>
                                    <p:anim calcmode="lin" valueType="num">
                                      <p:cBhvr additive="base">
                                        <p:cTn id="21" dur="1000" fill="hold"/>
                                        <p:tgtEl>
                                          <p:spTgt spid="6968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69688"/>
                                        </p:tgtEl>
                                        <p:attrNameLst>
                                          <p:attrName>style.visibility</p:attrName>
                                        </p:attrNameLst>
                                      </p:cBhvr>
                                      <p:to>
                                        <p:strVal val="visible"/>
                                      </p:to>
                                    </p:set>
                                    <p:anim calcmode="lin" valueType="num">
                                      <p:cBhvr additive="base">
                                        <p:cTn id="25" dur="500" fill="hold"/>
                                        <p:tgtEl>
                                          <p:spTgt spid="69688"/>
                                        </p:tgtEl>
                                        <p:attrNameLst>
                                          <p:attrName>ppt_x</p:attrName>
                                        </p:attrNameLst>
                                      </p:cBhvr>
                                      <p:tavLst>
                                        <p:tav tm="0">
                                          <p:val>
                                            <p:strVal val="0-#ppt_w/2"/>
                                          </p:val>
                                        </p:tav>
                                        <p:tav tm="100000">
                                          <p:val>
                                            <p:strVal val="#ppt_x"/>
                                          </p:val>
                                        </p:tav>
                                      </p:tavLst>
                                    </p:anim>
                                    <p:anim calcmode="lin" valueType="num">
                                      <p:cBhvr additive="base">
                                        <p:cTn id="26" dur="500" fill="hold"/>
                                        <p:tgtEl>
                                          <p:spTgt spid="6968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9687"/>
                                        </p:tgtEl>
                                        <p:attrNameLst>
                                          <p:attrName>style.visibility</p:attrName>
                                        </p:attrNameLst>
                                      </p:cBhvr>
                                      <p:to>
                                        <p:strVal val="visible"/>
                                      </p:to>
                                    </p:set>
                                    <p:anim calcmode="lin" valueType="num">
                                      <p:cBhvr additive="base">
                                        <p:cTn id="29" dur="1000" fill="hold"/>
                                        <p:tgtEl>
                                          <p:spTgt spid="69687"/>
                                        </p:tgtEl>
                                        <p:attrNameLst>
                                          <p:attrName>ppt_x</p:attrName>
                                        </p:attrNameLst>
                                      </p:cBhvr>
                                      <p:tavLst>
                                        <p:tav tm="0">
                                          <p:val>
                                            <p:strVal val="1+#ppt_w/2"/>
                                          </p:val>
                                        </p:tav>
                                        <p:tav tm="100000">
                                          <p:val>
                                            <p:strVal val="#ppt_x"/>
                                          </p:val>
                                        </p:tav>
                                      </p:tavLst>
                                    </p:anim>
                                    <p:anim calcmode="lin" valueType="num">
                                      <p:cBhvr additive="base">
                                        <p:cTn id="30" dur="1000" fill="hold"/>
                                        <p:tgtEl>
                                          <p:spTgt spid="6968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709"/>
                                        </p:tgtEl>
                                        <p:attrNameLst>
                                          <p:attrName>style.visibility</p:attrName>
                                        </p:attrNameLst>
                                      </p:cBhvr>
                                      <p:to>
                                        <p:strVal val="visible"/>
                                      </p:to>
                                    </p:set>
                                    <p:animEffect transition="in" filter="wipe(left)">
                                      <p:cBhvr>
                                        <p:cTn id="35" dur="1000"/>
                                        <p:tgtEl>
                                          <p:spTgt spid="6970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9730"/>
                                        </p:tgtEl>
                                        <p:attrNameLst>
                                          <p:attrName>style.visibility</p:attrName>
                                        </p:attrNameLst>
                                      </p:cBhvr>
                                      <p:to>
                                        <p:strVal val="visible"/>
                                      </p:to>
                                    </p:set>
                                    <p:animEffect transition="in" filter="wipe(left)">
                                      <p:cBhvr>
                                        <p:cTn id="38" dur="1000"/>
                                        <p:tgtEl>
                                          <p:spTgt spid="69730"/>
                                        </p:tgtEl>
                                      </p:cBhvr>
                                    </p:animEffect>
                                  </p:childTnLst>
                                </p:cTn>
                              </p:par>
                              <p:par>
                                <p:cTn id="39" presetID="23" presetClass="entr" presetSubtype="16"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childTnLst>
                                </p:cTn>
                              </p:par>
                              <p:par>
                                <p:cTn id="43" presetID="9" presetClass="entr" presetSubtype="0" fill="hold" grpId="0" nodeType="withEffect">
                                  <p:stCondLst>
                                    <p:cond delay="0"/>
                                  </p:stCondLst>
                                  <p:childTnLst>
                                    <p:set>
                                      <p:cBhvr>
                                        <p:cTn id="44" dur="1" fill="hold">
                                          <p:stCondLst>
                                            <p:cond delay="0"/>
                                          </p:stCondLst>
                                        </p:cTn>
                                        <p:tgtEl>
                                          <p:spTgt spid="69726"/>
                                        </p:tgtEl>
                                        <p:attrNameLst>
                                          <p:attrName>style.visibility</p:attrName>
                                        </p:attrNameLst>
                                      </p:cBhvr>
                                      <p:to>
                                        <p:strVal val="visible"/>
                                      </p:to>
                                    </p:set>
                                    <p:animEffect transition="in" filter="dissolve">
                                      <p:cBhvr>
                                        <p:cTn id="45" dur="500"/>
                                        <p:tgtEl>
                                          <p:spTgt spid="6972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9708"/>
                                        </p:tgtEl>
                                        <p:attrNameLst>
                                          <p:attrName>style.visibility</p:attrName>
                                        </p:attrNameLst>
                                      </p:cBhvr>
                                      <p:to>
                                        <p:strVal val="visible"/>
                                      </p:to>
                                    </p:set>
                                    <p:animEffect transition="in" filter="wipe(left)">
                                      <p:cBhvr>
                                        <p:cTn id="50" dur="1000"/>
                                        <p:tgtEl>
                                          <p:spTgt spid="6970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9707"/>
                                        </p:tgtEl>
                                        <p:attrNameLst>
                                          <p:attrName>style.visibility</p:attrName>
                                        </p:attrNameLst>
                                      </p:cBhvr>
                                      <p:to>
                                        <p:strVal val="visible"/>
                                      </p:to>
                                    </p:set>
                                    <p:animEffect transition="in" filter="wipe(left)">
                                      <p:cBhvr>
                                        <p:cTn id="53" dur="1000"/>
                                        <p:tgtEl>
                                          <p:spTgt spid="6970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9725"/>
                                        </p:tgtEl>
                                        <p:attrNameLst>
                                          <p:attrName>style.visibility</p:attrName>
                                        </p:attrNameLst>
                                      </p:cBhvr>
                                      <p:to>
                                        <p:strVal val="visible"/>
                                      </p:to>
                                    </p:set>
                                    <p:animEffect transition="in" filter="wipe(left)">
                                      <p:cBhvr>
                                        <p:cTn id="56" dur="1000"/>
                                        <p:tgtEl>
                                          <p:spTgt spid="69725"/>
                                        </p:tgtEl>
                                      </p:cBhvr>
                                    </p:animEffect>
                                  </p:childTnLst>
                                </p:cTn>
                              </p:par>
                              <p:par>
                                <p:cTn id="57" presetID="23" presetClass="entr" presetSubtype="16"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1000" fill="hold"/>
                                        <p:tgtEl>
                                          <p:spTgt spid="2"/>
                                        </p:tgtEl>
                                        <p:attrNameLst>
                                          <p:attrName>ppt_w</p:attrName>
                                        </p:attrNameLst>
                                      </p:cBhvr>
                                      <p:tavLst>
                                        <p:tav tm="0">
                                          <p:val>
                                            <p:fltVal val="0"/>
                                          </p:val>
                                        </p:tav>
                                        <p:tav tm="100000">
                                          <p:val>
                                            <p:strVal val="#ppt_w"/>
                                          </p:val>
                                        </p:tav>
                                      </p:tavLst>
                                    </p:anim>
                                    <p:anim calcmode="lin" valueType="num">
                                      <p:cBhvr>
                                        <p:cTn id="60"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83" grpId="0" animBg="1"/>
      <p:bldP spid="69684" grpId="0"/>
      <p:bldP spid="69685" grpId="0" animBg="1"/>
      <p:bldP spid="69686" grpId="0"/>
      <p:bldP spid="69687" grpId="0" animBg="1"/>
      <p:bldP spid="69688" grpId="0"/>
      <p:bldP spid="69707" grpId="0" animBg="1"/>
      <p:bldP spid="69708" grpId="0" animBg="1"/>
      <p:bldP spid="69725" grpId="0"/>
      <p:bldP spid="69726" grpId="0"/>
      <p:bldP spid="69730" grpId="0" animBg="1"/>
      <p:bldP spid="69709"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90" name="Rectangle 3"/>
          <p:cNvSpPr>
            <a:spLocks noGrp="1" noChangeArrowheads="1"/>
          </p:cNvSpPr>
          <p:nvPr>
            <p:ph type="title"/>
          </p:nvPr>
        </p:nvSpPr>
        <p:spPr>
          <a:xfrm>
            <a:off x="0" y="0"/>
            <a:ext cx="8310563" cy="549275"/>
          </a:xfrm>
          <a:noFill/>
        </p:spPr>
        <p:txBody>
          <a:bodyPr/>
          <a:lstStyle/>
          <a:p>
            <a:r>
              <a:rPr lang="en-GB" smtClean="0"/>
              <a:t>      Electricity, solubility and ionic compounds</a:t>
            </a:r>
          </a:p>
        </p:txBody>
      </p:sp>
      <p:sp>
        <p:nvSpPr>
          <p:cNvPr id="89091" name="Rectangle 4"/>
          <p:cNvSpPr>
            <a:spLocks noChangeArrowheads="1"/>
          </p:cNvSpPr>
          <p:nvPr/>
        </p:nvSpPr>
        <p:spPr bwMode="auto">
          <a:xfrm>
            <a:off x="568325" y="701675"/>
            <a:ext cx="8575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Ionic compounds do not conduct electricity when they are solid because the ions are packed together and cannot move.</a:t>
            </a:r>
          </a:p>
        </p:txBody>
      </p:sp>
      <p:sp>
        <p:nvSpPr>
          <p:cNvPr id="309253"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309254" name="Rectangle 6"/>
          <p:cNvSpPr>
            <a:spLocks noChangeArrowheads="1"/>
          </p:cNvSpPr>
          <p:nvPr/>
        </p:nvSpPr>
        <p:spPr bwMode="auto">
          <a:xfrm>
            <a:off x="568325" y="1717675"/>
            <a:ext cx="8575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When molten, however, the lattice breaks up and the ions are free to move. Because they are charged particles, they can carry an electric current.</a:t>
            </a:r>
          </a:p>
        </p:txBody>
      </p:sp>
      <p:sp>
        <p:nvSpPr>
          <p:cNvPr id="309256" name="Rectangle 8"/>
          <p:cNvSpPr>
            <a:spLocks noChangeArrowheads="1"/>
          </p:cNvSpPr>
          <p:nvPr/>
        </p:nvSpPr>
        <p:spPr bwMode="auto">
          <a:xfrm>
            <a:off x="568325" y="4705350"/>
            <a:ext cx="8461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When dissolved, the ions are free to move and can carry an electric current.</a:t>
            </a:r>
          </a:p>
        </p:txBody>
      </p:sp>
      <p:grpSp>
        <p:nvGrpSpPr>
          <p:cNvPr id="2" name="Group 11"/>
          <p:cNvGrpSpPr>
            <a:grpSpLocks/>
          </p:cNvGrpSpPr>
          <p:nvPr/>
        </p:nvGrpSpPr>
        <p:grpSpPr bwMode="auto">
          <a:xfrm>
            <a:off x="241300" y="3295650"/>
            <a:ext cx="8902700" cy="1187450"/>
            <a:chOff x="152" y="2076"/>
            <a:chExt cx="5608" cy="748"/>
          </a:xfrm>
        </p:grpSpPr>
        <p:sp>
          <p:nvSpPr>
            <p:cNvPr id="89096" name="Rectangle 7"/>
            <p:cNvSpPr>
              <a:spLocks noChangeArrowheads="1"/>
            </p:cNvSpPr>
            <p:nvPr/>
          </p:nvSpPr>
          <p:spPr bwMode="auto">
            <a:xfrm>
              <a:off x="358" y="2076"/>
              <a:ext cx="540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Ionic compounds are usually soluble in water because water molecules have a slight electrical charge and can attract the ions away from the lattice.</a:t>
              </a:r>
            </a:p>
          </p:txBody>
        </p:sp>
        <p:sp>
          <p:nvSpPr>
            <p:cNvPr id="309258" name="Oval 10"/>
            <p:cNvSpPr>
              <a:spLocks noChangeAspect="1" noChangeArrowheads="1"/>
            </p:cNvSpPr>
            <p:nvPr/>
          </p:nvSpPr>
          <p:spPr bwMode="auto">
            <a:xfrm>
              <a:off x="152" y="2140"/>
              <a:ext cx="159" cy="159"/>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9254"/>
                                        </p:tgtEl>
                                        <p:attrNameLst>
                                          <p:attrName>style.visibility</p:attrName>
                                        </p:attrNameLst>
                                      </p:cBhvr>
                                      <p:to>
                                        <p:strVal val="visible"/>
                                      </p:to>
                                    </p:set>
                                    <p:animEffect transition="in" filter="dissolve">
                                      <p:cBhvr>
                                        <p:cTn id="7" dur="500"/>
                                        <p:tgtEl>
                                          <p:spTgt spid="309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9256"/>
                                        </p:tgtEl>
                                        <p:attrNameLst>
                                          <p:attrName>style.visibility</p:attrName>
                                        </p:attrNameLst>
                                      </p:cBhvr>
                                      <p:to>
                                        <p:strVal val="visible"/>
                                      </p:to>
                                    </p:set>
                                    <p:animEffect transition="in" filter="dissolve">
                                      <p:cBhvr>
                                        <p:cTn id="17" dur="500"/>
                                        <p:tgtEl>
                                          <p:spTgt spid="30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4" grpId="0"/>
      <p:bldP spid="30925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Rectangle 3"/>
          <p:cNvSpPr>
            <a:spLocks noGrp="1" noChangeArrowheads="1"/>
          </p:cNvSpPr>
          <p:nvPr>
            <p:ph type="title"/>
          </p:nvPr>
        </p:nvSpPr>
        <p:spPr>
          <a:noFill/>
        </p:spPr>
        <p:txBody>
          <a:bodyPr/>
          <a:lstStyle/>
          <a:p>
            <a:r>
              <a:rPr lang="en-GB" smtClean="0"/>
              <a:t>      Strength of ionic compounds</a:t>
            </a:r>
          </a:p>
        </p:txBody>
      </p:sp>
      <p:sp>
        <p:nvSpPr>
          <p:cNvPr id="90115" name="Rectangle 4"/>
          <p:cNvSpPr>
            <a:spLocks noChangeArrowheads="1"/>
          </p:cNvSpPr>
          <p:nvPr/>
        </p:nvSpPr>
        <p:spPr bwMode="auto">
          <a:xfrm>
            <a:off x="568325" y="701675"/>
            <a:ext cx="844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20000"/>
              </a:spcBef>
            </a:pPr>
            <a:r>
              <a:rPr lang="en-GB"/>
              <a:t>Ionic compounds are brittle – they shatter when they are hit.</a:t>
            </a:r>
          </a:p>
        </p:txBody>
      </p:sp>
      <p:sp>
        <p:nvSpPr>
          <p:cNvPr id="310277" name="Oval 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90117" name="Text Box 87"/>
          <p:cNvSpPr txBox="1">
            <a:spLocks noChangeArrowheads="1"/>
          </p:cNvSpPr>
          <p:nvPr/>
        </p:nvSpPr>
        <p:spPr bwMode="auto">
          <a:xfrm>
            <a:off x="819150" y="4467225"/>
            <a:ext cx="405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endParaRPr lang="en-GB"/>
          </a:p>
        </p:txBody>
      </p:sp>
      <p:sp>
        <p:nvSpPr>
          <p:cNvPr id="90118" name="Text Box 88"/>
          <p:cNvSpPr txBox="1">
            <a:spLocks noChangeArrowheads="1"/>
          </p:cNvSpPr>
          <p:nvPr/>
        </p:nvSpPr>
        <p:spPr bwMode="auto">
          <a:xfrm>
            <a:off x="1495425" y="4438650"/>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endParaRPr lang="en-GB"/>
          </a:p>
        </p:txBody>
      </p:sp>
      <p:sp>
        <p:nvSpPr>
          <p:cNvPr id="310361" name="Text Box 89"/>
          <p:cNvSpPr txBox="1">
            <a:spLocks noChangeArrowheads="1"/>
          </p:cNvSpPr>
          <p:nvPr/>
        </p:nvSpPr>
        <p:spPr bwMode="auto">
          <a:xfrm>
            <a:off x="492125" y="4521200"/>
            <a:ext cx="43100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When the lattice is hit, a layer of ions is shifted so that ions with the same charges are lined up together.</a:t>
            </a:r>
          </a:p>
        </p:txBody>
      </p:sp>
      <p:sp>
        <p:nvSpPr>
          <p:cNvPr id="310362" name="Text Box 90"/>
          <p:cNvSpPr txBox="1">
            <a:spLocks noChangeArrowheads="1"/>
          </p:cNvSpPr>
          <p:nvPr/>
        </p:nvSpPr>
        <p:spPr bwMode="auto">
          <a:xfrm>
            <a:off x="5207000" y="4521200"/>
            <a:ext cx="36290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These like charges repel each other, thereby splitting the lattice.</a:t>
            </a:r>
          </a:p>
        </p:txBody>
      </p:sp>
      <p:sp>
        <p:nvSpPr>
          <p:cNvPr id="310372" name="AutoShape 100"/>
          <p:cNvSpPr>
            <a:spLocks noChangeArrowheads="1"/>
          </p:cNvSpPr>
          <p:nvPr/>
        </p:nvSpPr>
        <p:spPr bwMode="auto">
          <a:xfrm>
            <a:off x="4775200" y="2484438"/>
            <a:ext cx="781050" cy="330200"/>
          </a:xfrm>
          <a:prstGeom prst="rightArrow">
            <a:avLst>
              <a:gd name="adj1" fmla="val 50000"/>
              <a:gd name="adj2" fmla="val 59135"/>
            </a:avLst>
          </a:prstGeom>
          <a:solidFill>
            <a:srgbClr val="010067"/>
          </a:solidFill>
          <a:ln w="9525">
            <a:solidFill>
              <a:srgbClr val="010067"/>
            </a:solidFill>
            <a:miter lim="800000"/>
            <a:headEnd/>
            <a:tailEnd/>
          </a:ln>
        </p:spPr>
        <p:txBody>
          <a:bodyPr wrap="none" anchor="ctr"/>
          <a:lstStyle/>
          <a:p>
            <a:endParaRPr lang="en-US"/>
          </a:p>
        </p:txBody>
      </p:sp>
      <p:grpSp>
        <p:nvGrpSpPr>
          <p:cNvPr id="2" name="Group 129"/>
          <p:cNvGrpSpPr>
            <a:grpSpLocks/>
          </p:cNvGrpSpPr>
          <p:nvPr/>
        </p:nvGrpSpPr>
        <p:grpSpPr bwMode="auto">
          <a:xfrm>
            <a:off x="600075" y="1724025"/>
            <a:ext cx="992188" cy="846138"/>
            <a:chOff x="1289" y="2557"/>
            <a:chExt cx="625" cy="533"/>
          </a:xfrm>
        </p:grpSpPr>
        <p:sp>
          <p:nvSpPr>
            <p:cNvPr id="90209" name="AutoShape 130"/>
            <p:cNvSpPr>
              <a:spLocks noChangeArrowheads="1"/>
            </p:cNvSpPr>
            <p:nvPr/>
          </p:nvSpPr>
          <p:spPr bwMode="auto">
            <a:xfrm>
              <a:off x="1340" y="2882"/>
              <a:ext cx="556" cy="208"/>
            </a:xfrm>
            <a:prstGeom prst="rightArrow">
              <a:avLst>
                <a:gd name="adj1" fmla="val 50000"/>
                <a:gd name="adj2" fmla="val 66827"/>
              </a:avLst>
            </a:prstGeom>
            <a:gradFill rotWithShape="1">
              <a:gsLst>
                <a:gs pos="0">
                  <a:srgbClr val="FF6600"/>
                </a:gs>
                <a:gs pos="100000">
                  <a:srgbClr val="A241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solidFill>
                  <a:srgbClr val="FF6600"/>
                </a:solidFill>
              </a:endParaRPr>
            </a:p>
          </p:txBody>
        </p:sp>
        <p:sp>
          <p:nvSpPr>
            <p:cNvPr id="90210" name="Text Box 131"/>
            <p:cNvSpPr txBox="1">
              <a:spLocks noChangeArrowheads="1"/>
            </p:cNvSpPr>
            <p:nvPr/>
          </p:nvSpPr>
          <p:spPr bwMode="auto">
            <a:xfrm>
              <a:off x="1289" y="2557"/>
              <a:ext cx="6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force</a:t>
              </a:r>
            </a:p>
          </p:txBody>
        </p:sp>
      </p:grpSp>
      <p:sp>
        <p:nvSpPr>
          <p:cNvPr id="310409" name="Text Box 137"/>
          <p:cNvSpPr txBox="1">
            <a:spLocks noChangeArrowheads="1"/>
          </p:cNvSpPr>
          <p:nvPr/>
        </p:nvSpPr>
        <p:spPr bwMode="auto">
          <a:xfrm>
            <a:off x="7437438" y="2844800"/>
            <a:ext cx="160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b="1"/>
              <a:t>repulsion</a:t>
            </a:r>
          </a:p>
        </p:txBody>
      </p:sp>
      <p:sp>
        <p:nvSpPr>
          <p:cNvPr id="310413" name="AutoShape 141"/>
          <p:cNvSpPr>
            <a:spLocks noChangeArrowheads="1"/>
          </p:cNvSpPr>
          <p:nvPr/>
        </p:nvSpPr>
        <p:spPr bwMode="auto">
          <a:xfrm rot="5400000">
            <a:off x="8272463" y="3638550"/>
            <a:ext cx="882650" cy="330200"/>
          </a:xfrm>
          <a:prstGeom prst="rightArrow">
            <a:avLst>
              <a:gd name="adj1" fmla="val 50000"/>
              <a:gd name="adj2" fmla="val 66827"/>
            </a:avLst>
          </a:prstGeom>
          <a:gradFill rotWithShape="1">
            <a:gsLst>
              <a:gs pos="0">
                <a:srgbClr val="FF6600"/>
              </a:gs>
              <a:gs pos="100000">
                <a:srgbClr val="A241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a:endParaRPr lang="en-GB">
              <a:solidFill>
                <a:srgbClr val="FF6600"/>
              </a:solidFill>
            </a:endParaRPr>
          </a:p>
        </p:txBody>
      </p:sp>
      <p:sp>
        <p:nvSpPr>
          <p:cNvPr id="310415" name="AutoShape 143"/>
          <p:cNvSpPr>
            <a:spLocks noChangeArrowheads="1"/>
          </p:cNvSpPr>
          <p:nvPr/>
        </p:nvSpPr>
        <p:spPr bwMode="auto">
          <a:xfrm rot="16200000" flipV="1">
            <a:off x="8272463" y="2241550"/>
            <a:ext cx="882650" cy="330200"/>
          </a:xfrm>
          <a:prstGeom prst="rightArrow">
            <a:avLst>
              <a:gd name="adj1" fmla="val 50000"/>
              <a:gd name="adj2" fmla="val 66827"/>
            </a:avLst>
          </a:prstGeom>
          <a:gradFill rotWithShape="1">
            <a:gsLst>
              <a:gs pos="0">
                <a:srgbClr val="FF6600"/>
              </a:gs>
              <a:gs pos="100000">
                <a:srgbClr val="A241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lgn="ctr"/>
            <a:endParaRPr lang="en-GB">
              <a:solidFill>
                <a:srgbClr val="FF6600"/>
              </a:solidFill>
            </a:endParaRPr>
          </a:p>
        </p:txBody>
      </p:sp>
      <p:grpSp>
        <p:nvGrpSpPr>
          <p:cNvPr id="3" name="Group 175"/>
          <p:cNvGrpSpPr>
            <a:grpSpLocks/>
          </p:cNvGrpSpPr>
          <p:nvPr/>
        </p:nvGrpSpPr>
        <p:grpSpPr bwMode="auto">
          <a:xfrm>
            <a:off x="1925638" y="1912938"/>
            <a:ext cx="1828800" cy="1820862"/>
            <a:chOff x="2577" y="721"/>
            <a:chExt cx="1152" cy="1147"/>
          </a:xfrm>
        </p:grpSpPr>
        <p:sp>
          <p:nvSpPr>
            <p:cNvPr id="90184" name="Oval 145"/>
            <p:cNvSpPr>
              <a:spLocks noChangeAspect="1" noChangeArrowheads="1"/>
            </p:cNvSpPr>
            <p:nvPr/>
          </p:nvSpPr>
          <p:spPr bwMode="auto">
            <a:xfrm>
              <a:off x="2619" y="76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85" name="Oval 146"/>
            <p:cNvSpPr>
              <a:spLocks noChangeAspect="1" noChangeArrowheads="1"/>
            </p:cNvSpPr>
            <p:nvPr/>
          </p:nvSpPr>
          <p:spPr bwMode="auto">
            <a:xfrm flipV="1">
              <a:off x="2795" y="72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86" name="Oval 147"/>
            <p:cNvSpPr>
              <a:spLocks noChangeAspect="1" noChangeArrowheads="1"/>
            </p:cNvSpPr>
            <p:nvPr/>
          </p:nvSpPr>
          <p:spPr bwMode="auto">
            <a:xfrm>
              <a:off x="3054" y="76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87" name="Oval 148"/>
            <p:cNvSpPr>
              <a:spLocks noChangeAspect="1" noChangeArrowheads="1"/>
            </p:cNvSpPr>
            <p:nvPr/>
          </p:nvSpPr>
          <p:spPr bwMode="auto">
            <a:xfrm flipV="1">
              <a:off x="3229" y="722"/>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88" name="Oval 149"/>
            <p:cNvSpPr>
              <a:spLocks noChangeAspect="1" noChangeArrowheads="1"/>
            </p:cNvSpPr>
            <p:nvPr/>
          </p:nvSpPr>
          <p:spPr bwMode="auto">
            <a:xfrm>
              <a:off x="3488" y="764"/>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89" name="Oval 151"/>
            <p:cNvSpPr>
              <a:spLocks noChangeAspect="1" noChangeArrowheads="1"/>
            </p:cNvSpPr>
            <p:nvPr/>
          </p:nvSpPr>
          <p:spPr bwMode="auto">
            <a:xfrm>
              <a:off x="3271" y="98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90" name="Oval 152"/>
            <p:cNvSpPr>
              <a:spLocks noChangeAspect="1" noChangeArrowheads="1"/>
            </p:cNvSpPr>
            <p:nvPr/>
          </p:nvSpPr>
          <p:spPr bwMode="auto">
            <a:xfrm flipV="1">
              <a:off x="2577" y="93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91" name="Oval 153"/>
            <p:cNvSpPr>
              <a:spLocks noChangeAspect="1" noChangeArrowheads="1"/>
            </p:cNvSpPr>
            <p:nvPr/>
          </p:nvSpPr>
          <p:spPr bwMode="auto">
            <a:xfrm>
              <a:off x="2837" y="980"/>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92" name="Oval 154"/>
            <p:cNvSpPr>
              <a:spLocks noChangeAspect="1" noChangeArrowheads="1"/>
            </p:cNvSpPr>
            <p:nvPr/>
          </p:nvSpPr>
          <p:spPr bwMode="auto">
            <a:xfrm flipV="1">
              <a:off x="3012" y="93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93" name="Oval 156"/>
            <p:cNvSpPr>
              <a:spLocks noChangeAspect="1" noChangeArrowheads="1"/>
            </p:cNvSpPr>
            <p:nvPr/>
          </p:nvSpPr>
          <p:spPr bwMode="auto">
            <a:xfrm flipV="1">
              <a:off x="3446" y="938"/>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94" name="Oval 157"/>
            <p:cNvSpPr>
              <a:spLocks noChangeAspect="1" noChangeArrowheads="1"/>
            </p:cNvSpPr>
            <p:nvPr/>
          </p:nvSpPr>
          <p:spPr bwMode="auto">
            <a:xfrm>
              <a:off x="2619" y="119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95" name="Oval 158"/>
            <p:cNvSpPr>
              <a:spLocks noChangeAspect="1" noChangeArrowheads="1"/>
            </p:cNvSpPr>
            <p:nvPr/>
          </p:nvSpPr>
          <p:spPr bwMode="auto">
            <a:xfrm>
              <a:off x="3054" y="119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96" name="Oval 159"/>
            <p:cNvSpPr>
              <a:spLocks noChangeAspect="1" noChangeArrowheads="1"/>
            </p:cNvSpPr>
            <p:nvPr/>
          </p:nvSpPr>
          <p:spPr bwMode="auto">
            <a:xfrm>
              <a:off x="3488" y="119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97" name="Oval 160"/>
            <p:cNvSpPr>
              <a:spLocks noChangeAspect="1" noChangeArrowheads="1"/>
            </p:cNvSpPr>
            <p:nvPr/>
          </p:nvSpPr>
          <p:spPr bwMode="auto">
            <a:xfrm>
              <a:off x="2837" y="140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98" name="Oval 161"/>
            <p:cNvSpPr>
              <a:spLocks noChangeAspect="1" noChangeArrowheads="1"/>
            </p:cNvSpPr>
            <p:nvPr/>
          </p:nvSpPr>
          <p:spPr bwMode="auto">
            <a:xfrm>
              <a:off x="3271" y="1408"/>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99" name="Oval 163"/>
            <p:cNvSpPr>
              <a:spLocks noChangeAspect="1" noChangeArrowheads="1"/>
            </p:cNvSpPr>
            <p:nvPr/>
          </p:nvSpPr>
          <p:spPr bwMode="auto">
            <a:xfrm>
              <a:off x="2619" y="162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200" name="Oval 164"/>
            <p:cNvSpPr>
              <a:spLocks noChangeAspect="1" noChangeArrowheads="1"/>
            </p:cNvSpPr>
            <p:nvPr/>
          </p:nvSpPr>
          <p:spPr bwMode="auto">
            <a:xfrm>
              <a:off x="3054" y="162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201" name="Oval 165"/>
            <p:cNvSpPr>
              <a:spLocks noChangeAspect="1" noChangeArrowheads="1"/>
            </p:cNvSpPr>
            <p:nvPr/>
          </p:nvSpPr>
          <p:spPr bwMode="auto">
            <a:xfrm>
              <a:off x="3488" y="162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202" name="Oval 166"/>
            <p:cNvSpPr>
              <a:spLocks noChangeAspect="1" noChangeArrowheads="1"/>
            </p:cNvSpPr>
            <p:nvPr/>
          </p:nvSpPr>
          <p:spPr bwMode="auto">
            <a:xfrm flipV="1">
              <a:off x="2795" y="115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203" name="Oval 167"/>
            <p:cNvSpPr>
              <a:spLocks noChangeAspect="1" noChangeArrowheads="1"/>
            </p:cNvSpPr>
            <p:nvPr/>
          </p:nvSpPr>
          <p:spPr bwMode="auto">
            <a:xfrm flipV="1">
              <a:off x="3229" y="115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204" name="Oval 169"/>
            <p:cNvSpPr>
              <a:spLocks noChangeAspect="1" noChangeArrowheads="1"/>
            </p:cNvSpPr>
            <p:nvPr/>
          </p:nvSpPr>
          <p:spPr bwMode="auto">
            <a:xfrm flipV="1">
              <a:off x="2577" y="136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205" name="Oval 170"/>
            <p:cNvSpPr>
              <a:spLocks noChangeAspect="1" noChangeArrowheads="1"/>
            </p:cNvSpPr>
            <p:nvPr/>
          </p:nvSpPr>
          <p:spPr bwMode="auto">
            <a:xfrm flipV="1">
              <a:off x="3012" y="1365"/>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206" name="Oval 171"/>
            <p:cNvSpPr>
              <a:spLocks noChangeAspect="1" noChangeArrowheads="1"/>
            </p:cNvSpPr>
            <p:nvPr/>
          </p:nvSpPr>
          <p:spPr bwMode="auto">
            <a:xfrm flipV="1">
              <a:off x="3446" y="136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207" name="Oval 172"/>
            <p:cNvSpPr>
              <a:spLocks noChangeAspect="1" noChangeArrowheads="1"/>
            </p:cNvSpPr>
            <p:nvPr/>
          </p:nvSpPr>
          <p:spPr bwMode="auto">
            <a:xfrm flipV="1">
              <a:off x="2795" y="1584"/>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208" name="Oval 173"/>
            <p:cNvSpPr>
              <a:spLocks noChangeAspect="1" noChangeArrowheads="1"/>
            </p:cNvSpPr>
            <p:nvPr/>
          </p:nvSpPr>
          <p:spPr bwMode="auto">
            <a:xfrm flipV="1">
              <a:off x="3229" y="1585"/>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grpSp>
        <p:nvGrpSpPr>
          <p:cNvPr id="4" name="Group 206"/>
          <p:cNvGrpSpPr>
            <a:grpSpLocks/>
          </p:cNvGrpSpPr>
          <p:nvPr/>
        </p:nvGrpSpPr>
        <p:grpSpPr bwMode="auto">
          <a:xfrm>
            <a:off x="1893888" y="1825625"/>
            <a:ext cx="2270125" cy="1930400"/>
            <a:chOff x="1187" y="1148"/>
            <a:chExt cx="1430" cy="1216"/>
          </a:xfrm>
        </p:grpSpPr>
        <p:sp>
          <p:nvSpPr>
            <p:cNvPr id="90155" name="Rectangle 102"/>
            <p:cNvSpPr>
              <a:spLocks noChangeArrowheads="1"/>
            </p:cNvSpPr>
            <p:nvPr/>
          </p:nvSpPr>
          <p:spPr bwMode="auto">
            <a:xfrm>
              <a:off x="1187" y="1148"/>
              <a:ext cx="1430" cy="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90156" name="Group 204"/>
            <p:cNvGrpSpPr>
              <a:grpSpLocks/>
            </p:cNvGrpSpPr>
            <p:nvPr/>
          </p:nvGrpSpPr>
          <p:grpSpPr bwMode="auto">
            <a:xfrm>
              <a:off x="1208" y="1202"/>
              <a:ext cx="1368" cy="1147"/>
              <a:chOff x="2377" y="736"/>
              <a:chExt cx="1368" cy="1147"/>
            </a:xfrm>
          </p:grpSpPr>
          <p:grpSp>
            <p:nvGrpSpPr>
              <p:cNvPr id="90157" name="Group 202"/>
              <p:cNvGrpSpPr>
                <a:grpSpLocks/>
              </p:cNvGrpSpPr>
              <p:nvPr/>
            </p:nvGrpSpPr>
            <p:grpSpPr bwMode="auto">
              <a:xfrm>
                <a:off x="2593" y="736"/>
                <a:ext cx="1152" cy="712"/>
                <a:chOff x="2593" y="736"/>
                <a:chExt cx="1152" cy="712"/>
              </a:xfrm>
            </p:grpSpPr>
            <p:sp>
              <p:nvSpPr>
                <p:cNvPr id="90169" name="Oval 177"/>
                <p:cNvSpPr>
                  <a:spLocks noChangeAspect="1" noChangeArrowheads="1"/>
                </p:cNvSpPr>
                <p:nvPr/>
              </p:nvSpPr>
              <p:spPr bwMode="auto">
                <a:xfrm>
                  <a:off x="2635" y="779"/>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70" name="Oval 178"/>
                <p:cNvSpPr>
                  <a:spLocks noChangeAspect="1" noChangeArrowheads="1"/>
                </p:cNvSpPr>
                <p:nvPr/>
              </p:nvSpPr>
              <p:spPr bwMode="auto">
                <a:xfrm flipV="1">
                  <a:off x="2811" y="73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71" name="Oval 179"/>
                <p:cNvSpPr>
                  <a:spLocks noChangeAspect="1" noChangeArrowheads="1"/>
                </p:cNvSpPr>
                <p:nvPr/>
              </p:nvSpPr>
              <p:spPr bwMode="auto">
                <a:xfrm>
                  <a:off x="3070" y="779"/>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72" name="Oval 180"/>
                <p:cNvSpPr>
                  <a:spLocks noChangeAspect="1" noChangeArrowheads="1"/>
                </p:cNvSpPr>
                <p:nvPr/>
              </p:nvSpPr>
              <p:spPr bwMode="auto">
                <a:xfrm flipV="1">
                  <a:off x="3245" y="737"/>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73" name="Oval 181"/>
                <p:cNvSpPr>
                  <a:spLocks noChangeAspect="1" noChangeArrowheads="1"/>
                </p:cNvSpPr>
                <p:nvPr/>
              </p:nvSpPr>
              <p:spPr bwMode="auto">
                <a:xfrm>
                  <a:off x="3504" y="779"/>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74" name="Oval 182"/>
                <p:cNvSpPr>
                  <a:spLocks noChangeAspect="1" noChangeArrowheads="1"/>
                </p:cNvSpPr>
                <p:nvPr/>
              </p:nvSpPr>
              <p:spPr bwMode="auto">
                <a:xfrm>
                  <a:off x="3287" y="99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75" name="Oval 183"/>
                <p:cNvSpPr>
                  <a:spLocks noChangeAspect="1" noChangeArrowheads="1"/>
                </p:cNvSpPr>
                <p:nvPr/>
              </p:nvSpPr>
              <p:spPr bwMode="auto">
                <a:xfrm flipV="1">
                  <a:off x="2593" y="95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76" name="Oval 184"/>
                <p:cNvSpPr>
                  <a:spLocks noChangeAspect="1" noChangeArrowheads="1"/>
                </p:cNvSpPr>
                <p:nvPr/>
              </p:nvSpPr>
              <p:spPr bwMode="auto">
                <a:xfrm>
                  <a:off x="2853" y="99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77" name="Oval 185"/>
                <p:cNvSpPr>
                  <a:spLocks noChangeAspect="1" noChangeArrowheads="1"/>
                </p:cNvSpPr>
                <p:nvPr/>
              </p:nvSpPr>
              <p:spPr bwMode="auto">
                <a:xfrm flipV="1">
                  <a:off x="3028" y="95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78" name="Oval 186"/>
                <p:cNvSpPr>
                  <a:spLocks noChangeAspect="1" noChangeArrowheads="1"/>
                </p:cNvSpPr>
                <p:nvPr/>
              </p:nvSpPr>
              <p:spPr bwMode="auto">
                <a:xfrm flipV="1">
                  <a:off x="3462" y="95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79" name="Oval 187"/>
                <p:cNvSpPr>
                  <a:spLocks noChangeAspect="1" noChangeArrowheads="1"/>
                </p:cNvSpPr>
                <p:nvPr/>
              </p:nvSpPr>
              <p:spPr bwMode="auto">
                <a:xfrm>
                  <a:off x="2635" y="120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80" name="Oval 188"/>
                <p:cNvSpPr>
                  <a:spLocks noChangeAspect="1" noChangeArrowheads="1"/>
                </p:cNvSpPr>
                <p:nvPr/>
              </p:nvSpPr>
              <p:spPr bwMode="auto">
                <a:xfrm>
                  <a:off x="3070" y="120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81" name="Oval 189"/>
                <p:cNvSpPr>
                  <a:spLocks noChangeAspect="1" noChangeArrowheads="1"/>
                </p:cNvSpPr>
                <p:nvPr/>
              </p:nvSpPr>
              <p:spPr bwMode="auto">
                <a:xfrm>
                  <a:off x="3504" y="120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82" name="Oval 195"/>
                <p:cNvSpPr>
                  <a:spLocks noChangeAspect="1" noChangeArrowheads="1"/>
                </p:cNvSpPr>
                <p:nvPr/>
              </p:nvSpPr>
              <p:spPr bwMode="auto">
                <a:xfrm flipV="1">
                  <a:off x="2811" y="1165"/>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83" name="Oval 196"/>
                <p:cNvSpPr>
                  <a:spLocks noChangeAspect="1" noChangeArrowheads="1"/>
                </p:cNvSpPr>
                <p:nvPr/>
              </p:nvSpPr>
              <p:spPr bwMode="auto">
                <a:xfrm flipV="1">
                  <a:off x="3245" y="1165"/>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grpSp>
            <p:nvGrpSpPr>
              <p:cNvPr id="90158" name="Group 203"/>
              <p:cNvGrpSpPr>
                <a:grpSpLocks/>
              </p:cNvGrpSpPr>
              <p:nvPr/>
            </p:nvGrpSpPr>
            <p:grpSpPr bwMode="auto">
              <a:xfrm>
                <a:off x="2377" y="1380"/>
                <a:ext cx="1152" cy="503"/>
                <a:chOff x="2593" y="1380"/>
                <a:chExt cx="1152" cy="503"/>
              </a:xfrm>
            </p:grpSpPr>
            <p:sp>
              <p:nvSpPr>
                <p:cNvPr id="90159" name="Oval 190"/>
                <p:cNvSpPr>
                  <a:spLocks noChangeAspect="1" noChangeArrowheads="1"/>
                </p:cNvSpPr>
                <p:nvPr/>
              </p:nvSpPr>
              <p:spPr bwMode="auto">
                <a:xfrm>
                  <a:off x="2853" y="1423"/>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60" name="Oval 191"/>
                <p:cNvSpPr>
                  <a:spLocks noChangeAspect="1" noChangeArrowheads="1"/>
                </p:cNvSpPr>
                <p:nvPr/>
              </p:nvSpPr>
              <p:spPr bwMode="auto">
                <a:xfrm>
                  <a:off x="3287" y="1423"/>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61" name="Oval 192"/>
                <p:cNvSpPr>
                  <a:spLocks noChangeAspect="1" noChangeArrowheads="1"/>
                </p:cNvSpPr>
                <p:nvPr/>
              </p:nvSpPr>
              <p:spPr bwMode="auto">
                <a:xfrm>
                  <a:off x="2635" y="164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62" name="Oval 193"/>
                <p:cNvSpPr>
                  <a:spLocks noChangeAspect="1" noChangeArrowheads="1"/>
                </p:cNvSpPr>
                <p:nvPr/>
              </p:nvSpPr>
              <p:spPr bwMode="auto">
                <a:xfrm>
                  <a:off x="3070" y="164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63" name="Oval 194"/>
                <p:cNvSpPr>
                  <a:spLocks noChangeAspect="1" noChangeArrowheads="1"/>
                </p:cNvSpPr>
                <p:nvPr/>
              </p:nvSpPr>
              <p:spPr bwMode="auto">
                <a:xfrm>
                  <a:off x="3504" y="164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64" name="Oval 197"/>
                <p:cNvSpPr>
                  <a:spLocks noChangeAspect="1" noChangeArrowheads="1"/>
                </p:cNvSpPr>
                <p:nvPr/>
              </p:nvSpPr>
              <p:spPr bwMode="auto">
                <a:xfrm flipV="1">
                  <a:off x="2593" y="138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65" name="Oval 198"/>
                <p:cNvSpPr>
                  <a:spLocks noChangeAspect="1" noChangeArrowheads="1"/>
                </p:cNvSpPr>
                <p:nvPr/>
              </p:nvSpPr>
              <p:spPr bwMode="auto">
                <a:xfrm flipV="1">
                  <a:off x="3028" y="138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66" name="Oval 199"/>
                <p:cNvSpPr>
                  <a:spLocks noChangeAspect="1" noChangeArrowheads="1"/>
                </p:cNvSpPr>
                <p:nvPr/>
              </p:nvSpPr>
              <p:spPr bwMode="auto">
                <a:xfrm flipV="1">
                  <a:off x="3462" y="138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67" name="Oval 200"/>
                <p:cNvSpPr>
                  <a:spLocks noChangeAspect="1" noChangeArrowheads="1"/>
                </p:cNvSpPr>
                <p:nvPr/>
              </p:nvSpPr>
              <p:spPr bwMode="auto">
                <a:xfrm flipV="1">
                  <a:off x="2811" y="1599"/>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68" name="Oval 201"/>
                <p:cNvSpPr>
                  <a:spLocks noChangeAspect="1" noChangeArrowheads="1"/>
                </p:cNvSpPr>
                <p:nvPr/>
              </p:nvSpPr>
              <p:spPr bwMode="auto">
                <a:xfrm flipV="1">
                  <a:off x="3245" y="160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grpSp>
      </p:grpSp>
      <p:grpSp>
        <p:nvGrpSpPr>
          <p:cNvPr id="8" name="Group 210"/>
          <p:cNvGrpSpPr>
            <a:grpSpLocks/>
          </p:cNvGrpSpPr>
          <p:nvPr/>
        </p:nvGrpSpPr>
        <p:grpSpPr bwMode="auto">
          <a:xfrm>
            <a:off x="6399213" y="1779588"/>
            <a:ext cx="1828800" cy="1130300"/>
            <a:chOff x="2593" y="736"/>
            <a:chExt cx="1152" cy="712"/>
          </a:xfrm>
        </p:grpSpPr>
        <p:sp>
          <p:nvSpPr>
            <p:cNvPr id="90140" name="Oval 211"/>
            <p:cNvSpPr>
              <a:spLocks noChangeAspect="1" noChangeArrowheads="1"/>
            </p:cNvSpPr>
            <p:nvPr/>
          </p:nvSpPr>
          <p:spPr bwMode="auto">
            <a:xfrm>
              <a:off x="2635" y="779"/>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41" name="Oval 212"/>
            <p:cNvSpPr>
              <a:spLocks noChangeAspect="1" noChangeArrowheads="1"/>
            </p:cNvSpPr>
            <p:nvPr/>
          </p:nvSpPr>
          <p:spPr bwMode="auto">
            <a:xfrm flipV="1">
              <a:off x="2811" y="736"/>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42" name="Oval 213"/>
            <p:cNvSpPr>
              <a:spLocks noChangeAspect="1" noChangeArrowheads="1"/>
            </p:cNvSpPr>
            <p:nvPr/>
          </p:nvSpPr>
          <p:spPr bwMode="auto">
            <a:xfrm>
              <a:off x="3070" y="779"/>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43" name="Oval 214"/>
            <p:cNvSpPr>
              <a:spLocks noChangeAspect="1" noChangeArrowheads="1"/>
            </p:cNvSpPr>
            <p:nvPr/>
          </p:nvSpPr>
          <p:spPr bwMode="auto">
            <a:xfrm flipV="1">
              <a:off x="3245" y="737"/>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44" name="Oval 215"/>
            <p:cNvSpPr>
              <a:spLocks noChangeAspect="1" noChangeArrowheads="1"/>
            </p:cNvSpPr>
            <p:nvPr/>
          </p:nvSpPr>
          <p:spPr bwMode="auto">
            <a:xfrm>
              <a:off x="3504" y="779"/>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45" name="Oval 216"/>
            <p:cNvSpPr>
              <a:spLocks noChangeAspect="1" noChangeArrowheads="1"/>
            </p:cNvSpPr>
            <p:nvPr/>
          </p:nvSpPr>
          <p:spPr bwMode="auto">
            <a:xfrm>
              <a:off x="3287" y="99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46" name="Oval 217"/>
            <p:cNvSpPr>
              <a:spLocks noChangeAspect="1" noChangeArrowheads="1"/>
            </p:cNvSpPr>
            <p:nvPr/>
          </p:nvSpPr>
          <p:spPr bwMode="auto">
            <a:xfrm flipV="1">
              <a:off x="2593" y="95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47" name="Oval 218"/>
            <p:cNvSpPr>
              <a:spLocks noChangeAspect="1" noChangeArrowheads="1"/>
            </p:cNvSpPr>
            <p:nvPr/>
          </p:nvSpPr>
          <p:spPr bwMode="auto">
            <a:xfrm>
              <a:off x="2853" y="995"/>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48" name="Oval 219"/>
            <p:cNvSpPr>
              <a:spLocks noChangeAspect="1" noChangeArrowheads="1"/>
            </p:cNvSpPr>
            <p:nvPr/>
          </p:nvSpPr>
          <p:spPr bwMode="auto">
            <a:xfrm flipV="1">
              <a:off x="3028" y="95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49" name="Oval 220"/>
            <p:cNvSpPr>
              <a:spLocks noChangeAspect="1" noChangeArrowheads="1"/>
            </p:cNvSpPr>
            <p:nvPr/>
          </p:nvSpPr>
          <p:spPr bwMode="auto">
            <a:xfrm flipV="1">
              <a:off x="3462" y="953"/>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50" name="Oval 221"/>
            <p:cNvSpPr>
              <a:spLocks noChangeAspect="1" noChangeArrowheads="1"/>
            </p:cNvSpPr>
            <p:nvPr/>
          </p:nvSpPr>
          <p:spPr bwMode="auto">
            <a:xfrm>
              <a:off x="2635" y="120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51" name="Oval 222"/>
            <p:cNvSpPr>
              <a:spLocks noChangeAspect="1" noChangeArrowheads="1"/>
            </p:cNvSpPr>
            <p:nvPr/>
          </p:nvSpPr>
          <p:spPr bwMode="auto">
            <a:xfrm>
              <a:off x="3070" y="120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52" name="Oval 223"/>
            <p:cNvSpPr>
              <a:spLocks noChangeAspect="1" noChangeArrowheads="1"/>
            </p:cNvSpPr>
            <p:nvPr/>
          </p:nvSpPr>
          <p:spPr bwMode="auto">
            <a:xfrm>
              <a:off x="3504" y="1207"/>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53" name="Oval 224"/>
            <p:cNvSpPr>
              <a:spLocks noChangeAspect="1" noChangeArrowheads="1"/>
            </p:cNvSpPr>
            <p:nvPr/>
          </p:nvSpPr>
          <p:spPr bwMode="auto">
            <a:xfrm flipV="1">
              <a:off x="2811" y="1165"/>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54" name="Oval 225"/>
            <p:cNvSpPr>
              <a:spLocks noChangeAspect="1" noChangeArrowheads="1"/>
            </p:cNvSpPr>
            <p:nvPr/>
          </p:nvSpPr>
          <p:spPr bwMode="auto">
            <a:xfrm flipV="1">
              <a:off x="3245" y="1165"/>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grpSp>
        <p:nvGrpSpPr>
          <p:cNvPr id="9" name="Group 226"/>
          <p:cNvGrpSpPr>
            <a:grpSpLocks/>
          </p:cNvGrpSpPr>
          <p:nvPr/>
        </p:nvGrpSpPr>
        <p:grpSpPr bwMode="auto">
          <a:xfrm>
            <a:off x="6002338" y="3270250"/>
            <a:ext cx="1828800" cy="798513"/>
            <a:chOff x="2593" y="1380"/>
            <a:chExt cx="1152" cy="503"/>
          </a:xfrm>
        </p:grpSpPr>
        <p:sp>
          <p:nvSpPr>
            <p:cNvPr id="90130" name="Oval 227"/>
            <p:cNvSpPr>
              <a:spLocks noChangeAspect="1" noChangeArrowheads="1"/>
            </p:cNvSpPr>
            <p:nvPr/>
          </p:nvSpPr>
          <p:spPr bwMode="auto">
            <a:xfrm>
              <a:off x="2853" y="1423"/>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31" name="Oval 228"/>
            <p:cNvSpPr>
              <a:spLocks noChangeAspect="1" noChangeArrowheads="1"/>
            </p:cNvSpPr>
            <p:nvPr/>
          </p:nvSpPr>
          <p:spPr bwMode="auto">
            <a:xfrm>
              <a:off x="3287" y="1423"/>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32" name="Oval 229"/>
            <p:cNvSpPr>
              <a:spLocks noChangeAspect="1" noChangeArrowheads="1"/>
            </p:cNvSpPr>
            <p:nvPr/>
          </p:nvSpPr>
          <p:spPr bwMode="auto">
            <a:xfrm>
              <a:off x="2635" y="164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33" name="Oval 230"/>
            <p:cNvSpPr>
              <a:spLocks noChangeAspect="1" noChangeArrowheads="1"/>
            </p:cNvSpPr>
            <p:nvPr/>
          </p:nvSpPr>
          <p:spPr bwMode="auto">
            <a:xfrm>
              <a:off x="3070" y="164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34" name="Oval 231"/>
            <p:cNvSpPr>
              <a:spLocks noChangeAspect="1" noChangeArrowheads="1"/>
            </p:cNvSpPr>
            <p:nvPr/>
          </p:nvSpPr>
          <p:spPr bwMode="auto">
            <a:xfrm>
              <a:off x="3504" y="1642"/>
              <a:ext cx="199" cy="199"/>
            </a:xfrm>
            <a:prstGeom prst="ellipse">
              <a:avLst/>
            </a:prstGeom>
            <a:gradFill rotWithShape="1">
              <a:gsLst>
                <a:gs pos="0">
                  <a:srgbClr val="EBEBEB"/>
                </a:gs>
                <a:gs pos="100000">
                  <a:srgbClr val="969696"/>
                </a:gs>
              </a:gsLst>
              <a:path path="shape">
                <a:fillToRect l="50000" t="50000" r="50000" b="50000"/>
              </a:path>
            </a:gradFill>
            <a:ln w="9525">
              <a:solidFill>
                <a:schemeClr val="tx1"/>
              </a:solidFill>
              <a:round/>
              <a:headEnd/>
              <a:tailEnd/>
            </a:ln>
          </p:spPr>
          <p:txBody>
            <a:bodyPr wrap="none" anchor="ctr"/>
            <a:lstStyle/>
            <a:p>
              <a:pPr algn="ctr">
                <a:lnSpc>
                  <a:spcPct val="95000"/>
                </a:lnSpc>
                <a:spcBef>
                  <a:spcPct val="0"/>
                </a:spcBef>
              </a:pPr>
              <a:r>
                <a:rPr lang="en-GB" sz="2800" b="1"/>
                <a:t>+</a:t>
              </a:r>
            </a:p>
          </p:txBody>
        </p:sp>
        <p:sp>
          <p:nvSpPr>
            <p:cNvPr id="90135" name="Oval 232"/>
            <p:cNvSpPr>
              <a:spLocks noChangeAspect="1" noChangeArrowheads="1"/>
            </p:cNvSpPr>
            <p:nvPr/>
          </p:nvSpPr>
          <p:spPr bwMode="auto">
            <a:xfrm flipV="1">
              <a:off x="2593" y="138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36" name="Oval 233"/>
            <p:cNvSpPr>
              <a:spLocks noChangeAspect="1" noChangeArrowheads="1"/>
            </p:cNvSpPr>
            <p:nvPr/>
          </p:nvSpPr>
          <p:spPr bwMode="auto">
            <a:xfrm flipV="1">
              <a:off x="3028" y="138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37" name="Oval 234"/>
            <p:cNvSpPr>
              <a:spLocks noChangeAspect="1" noChangeArrowheads="1"/>
            </p:cNvSpPr>
            <p:nvPr/>
          </p:nvSpPr>
          <p:spPr bwMode="auto">
            <a:xfrm flipV="1">
              <a:off x="3462" y="1381"/>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38" name="Oval 235"/>
            <p:cNvSpPr>
              <a:spLocks noChangeAspect="1" noChangeArrowheads="1"/>
            </p:cNvSpPr>
            <p:nvPr/>
          </p:nvSpPr>
          <p:spPr bwMode="auto">
            <a:xfrm flipV="1">
              <a:off x="2811" y="1599"/>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sp>
          <p:nvSpPr>
            <p:cNvPr id="90139" name="Oval 236"/>
            <p:cNvSpPr>
              <a:spLocks noChangeAspect="1" noChangeArrowheads="1"/>
            </p:cNvSpPr>
            <p:nvPr/>
          </p:nvSpPr>
          <p:spPr bwMode="auto">
            <a:xfrm flipV="1">
              <a:off x="3245" y="1600"/>
              <a:ext cx="283" cy="283"/>
            </a:xfrm>
            <a:prstGeom prst="ellipse">
              <a:avLst/>
            </a:prstGeom>
            <a:gradFill rotWithShape="1">
              <a:gsLst>
                <a:gs pos="0">
                  <a:srgbClr val="EBFFD8"/>
                </a:gs>
                <a:gs pos="100000">
                  <a:srgbClr val="99FF33"/>
                </a:gs>
              </a:gsLst>
              <a:path path="shape">
                <a:fillToRect l="50000" t="50000" r="50000" b="50000"/>
              </a:path>
            </a:gradFill>
            <a:ln w="9525">
              <a:solidFill>
                <a:schemeClr val="tx1"/>
              </a:solidFill>
              <a:round/>
              <a:headEnd/>
              <a:tailEnd/>
            </a:ln>
          </p:spPr>
          <p:txBody>
            <a:bodyPr wrap="none" anchor="ctr"/>
            <a:lstStyle/>
            <a:p>
              <a:pPr algn="ctr">
                <a:lnSpc>
                  <a:spcPct val="65000"/>
                </a:lnSpc>
                <a:spcBef>
                  <a:spcPct val="0"/>
                </a:spcBef>
              </a:pPr>
              <a:r>
                <a:rPr lang="en-GB" sz="2800" b="1"/>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10361"/>
                                        </p:tgtEl>
                                        <p:attrNameLst>
                                          <p:attrName>style.visibility</p:attrName>
                                        </p:attrNameLst>
                                      </p:cBhvr>
                                      <p:to>
                                        <p:strVal val="visible"/>
                                      </p:to>
                                    </p:set>
                                    <p:animEffect transition="in" filter="dissolve">
                                      <p:cBhvr>
                                        <p:cTn id="13" dur="500"/>
                                        <p:tgtEl>
                                          <p:spTgt spid="310361"/>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nodeType="afterGroup">
                            <p:stCondLst>
                              <p:cond delay="1500"/>
                            </p:stCondLst>
                            <p:childTnLst>
                              <p:par>
                                <p:cTn id="19" presetID="9"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10362"/>
                                        </p:tgtEl>
                                        <p:attrNameLst>
                                          <p:attrName>style.visibility</p:attrName>
                                        </p:attrNameLst>
                                      </p:cBhvr>
                                      <p:to>
                                        <p:strVal val="visible"/>
                                      </p:to>
                                    </p:set>
                                    <p:animEffect transition="in" filter="dissolve">
                                      <p:cBhvr>
                                        <p:cTn id="26" dur="500"/>
                                        <p:tgtEl>
                                          <p:spTgt spid="310362"/>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10372"/>
                                        </p:tgtEl>
                                        <p:attrNameLst>
                                          <p:attrName>style.visibility</p:attrName>
                                        </p:attrNameLst>
                                      </p:cBhvr>
                                      <p:to>
                                        <p:strVal val="visible"/>
                                      </p:to>
                                    </p:set>
                                    <p:animEffect transition="in" filter="wipe(left)">
                                      <p:cBhvr>
                                        <p:cTn id="30" dur="500"/>
                                        <p:tgtEl>
                                          <p:spTgt spid="310372"/>
                                        </p:tgtEl>
                                      </p:cBhvr>
                                    </p:animEffect>
                                  </p:childTnLst>
                                </p:cTn>
                              </p:par>
                            </p:childTnLst>
                          </p:cTn>
                        </p:par>
                        <p:par>
                          <p:cTn id="31" fill="hold" nodeType="afterGroup">
                            <p:stCondLst>
                              <p:cond delay="1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1000"/>
                                        <p:tgtEl>
                                          <p:spTgt spid="8"/>
                                        </p:tgtEl>
                                      </p:cBhvr>
                                    </p:animEffect>
                                  </p:childTnLst>
                                </p:cTn>
                              </p:par>
                              <p:par>
                                <p:cTn id="35" presetID="22" presetClass="entr" presetSubtype="1"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1000"/>
                                        <p:tgtEl>
                                          <p:spTgt spid="9"/>
                                        </p:tgtEl>
                                      </p:cBhvr>
                                    </p:animEffect>
                                  </p:childTnLst>
                                </p:cTn>
                              </p:par>
                            </p:childTnLst>
                          </p:cTn>
                        </p:par>
                        <p:par>
                          <p:cTn id="38" fill="hold" nodeType="afterGroup">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10409"/>
                                        </p:tgtEl>
                                        <p:attrNameLst>
                                          <p:attrName>style.visibility</p:attrName>
                                        </p:attrNameLst>
                                      </p:cBhvr>
                                      <p:to>
                                        <p:strVal val="visible"/>
                                      </p:to>
                                    </p:set>
                                    <p:animEffect transition="in" filter="wipe(left)">
                                      <p:cBhvr>
                                        <p:cTn id="41" dur="1000"/>
                                        <p:tgtEl>
                                          <p:spTgt spid="31040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0415"/>
                                        </p:tgtEl>
                                        <p:attrNameLst>
                                          <p:attrName>style.visibility</p:attrName>
                                        </p:attrNameLst>
                                      </p:cBhvr>
                                      <p:to>
                                        <p:strVal val="visible"/>
                                      </p:to>
                                    </p:set>
                                    <p:animEffect transition="in" filter="wipe(down)">
                                      <p:cBhvr>
                                        <p:cTn id="44" dur="1000"/>
                                        <p:tgtEl>
                                          <p:spTgt spid="31041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10413"/>
                                        </p:tgtEl>
                                        <p:attrNameLst>
                                          <p:attrName>style.visibility</p:attrName>
                                        </p:attrNameLst>
                                      </p:cBhvr>
                                      <p:to>
                                        <p:strVal val="visible"/>
                                      </p:to>
                                    </p:set>
                                    <p:animEffect transition="in" filter="wipe(up)">
                                      <p:cBhvr>
                                        <p:cTn id="47" dur="1000"/>
                                        <p:tgtEl>
                                          <p:spTgt spid="310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61" grpId="0"/>
      <p:bldP spid="310362" grpId="0"/>
      <p:bldP spid="310372" grpId="0" animBg="1"/>
      <p:bldP spid="310409" grpId="0"/>
      <p:bldP spid="310413" grpId="0" animBg="1"/>
      <p:bldP spid="31041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9"/>
          <p:cNvSpPr>
            <a:spLocks noGrp="1" noChangeArrowheads="1"/>
          </p:cNvSpPr>
          <p:nvPr>
            <p:ph type="title"/>
          </p:nvPr>
        </p:nvSpPr>
        <p:spPr>
          <a:noFill/>
        </p:spPr>
        <p:txBody>
          <a:bodyPr/>
          <a:lstStyle/>
          <a:p>
            <a:r>
              <a:rPr lang="en-GB" smtClean="0"/>
              <a:t>      Properties of ionic compounds</a:t>
            </a:r>
          </a:p>
        </p:txBody>
      </p:sp>
    </p:spTree>
    <p:controls>
      <mc:AlternateContent xmlns:mc="http://schemas.openxmlformats.org/markup-compatibility/2006">
        <mc:Choice xmlns:v="urn:schemas-microsoft-com:vml" Requires="v">
          <p:control spid="7170" name="ShockwaveFlash1" r:id="rId2" imgW="8699111" imgH="5308229"/>
        </mc:Choice>
        <mc:Fallback>
          <p:control name="ShockwaveFlash1" r:id="rId2" imgW="8699111" imgH="5308229">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AutoShape 60"/>
          <p:cNvSpPr>
            <a:spLocks noChangeArrowheads="1"/>
          </p:cNvSpPr>
          <p:nvPr/>
        </p:nvSpPr>
        <p:spPr bwMode="auto">
          <a:xfrm>
            <a:off x="2500313" y="496888"/>
            <a:ext cx="4095750" cy="681037"/>
          </a:xfrm>
          <a:prstGeom prst="roundRect">
            <a:avLst>
              <a:gd name="adj" fmla="val 43579"/>
            </a:avLst>
          </a:prstGeom>
          <a:solidFill>
            <a:srgbClr val="FF6600"/>
          </a:solidFill>
          <a:ln w="38100">
            <a:solidFill>
              <a:srgbClr val="9900CC"/>
            </a:solidFill>
            <a:round/>
            <a:headEnd/>
            <a:tailEnd/>
          </a:ln>
        </p:spPr>
        <p:txBody>
          <a:bodyPr/>
          <a:lstStyle/>
          <a:p>
            <a:pPr marL="342900" indent="-342900">
              <a:lnSpc>
                <a:spcPct val="90000"/>
              </a:lnSpc>
              <a:spcBef>
                <a:spcPct val="0"/>
              </a:spcBef>
            </a:pPr>
            <a:r>
              <a:rPr lang="en-GB" sz="3200" b="1">
                <a:solidFill>
                  <a:schemeClr val="bg1"/>
                </a:solidFill>
              </a:rPr>
              <a:t>Summary activities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p:txBody>
          <a:bodyPr/>
          <a:lstStyle/>
          <a:p>
            <a:r>
              <a:rPr lang="en-GB" smtClean="0"/>
              <a:t>      Glossary</a:t>
            </a:r>
          </a:p>
        </p:txBody>
      </p:sp>
      <p:sp>
        <p:nvSpPr>
          <p:cNvPr id="92163" name="Rectangle 7"/>
          <p:cNvSpPr>
            <a:spLocks noChangeArrowheads="1"/>
          </p:cNvSpPr>
          <p:nvPr/>
        </p:nvSpPr>
        <p:spPr bwMode="auto">
          <a:xfrm>
            <a:off x="241300" y="636588"/>
            <a:ext cx="8826500"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pPr>
              <a:lnSpc>
                <a:spcPct val="90000"/>
              </a:lnSpc>
              <a:spcBef>
                <a:spcPct val="0"/>
              </a:spcBef>
              <a:buFont typeface="Wingdings" pitchFamily="2" charset="2"/>
              <a:buNone/>
              <a:tabLst>
                <a:tab pos="361950" algn="l"/>
              </a:tabLst>
            </a:pPr>
            <a:r>
              <a:rPr lang="en-GB" sz="2800" b="1">
                <a:solidFill>
                  <a:srgbClr val="FF6600"/>
                </a:solidFill>
                <a:sym typeface="Webdings" pitchFamily="18" charset="2"/>
              </a:rPr>
              <a:t></a:t>
            </a:r>
            <a:r>
              <a:rPr lang="en-GB" b="1">
                <a:solidFill>
                  <a:srgbClr val="FF6600"/>
                </a:solidFill>
                <a:sym typeface="Webdings" pitchFamily="18" charset="2"/>
              </a:rPr>
              <a:t>	</a:t>
            </a:r>
            <a:r>
              <a:rPr lang="en-GB" sz="2800" b="1">
                <a:solidFill>
                  <a:srgbClr val="FF6600"/>
                </a:solidFill>
              </a:rPr>
              <a:t>bond</a:t>
            </a:r>
            <a:r>
              <a:rPr lang="en-GB">
                <a:solidFill>
                  <a:srgbClr val="FF6600"/>
                </a:solidFill>
              </a:rPr>
              <a:t> </a:t>
            </a:r>
            <a:r>
              <a:rPr lang="en-GB" sz="2800" b="1">
                <a:solidFill>
                  <a:srgbClr val="FF6600"/>
                </a:solidFill>
              </a:rPr>
              <a:t>–</a:t>
            </a:r>
            <a:r>
              <a:rPr lang="en-GB"/>
              <a:t> A strong force that joins atoms or ions together in  	molecules and giant lattices.</a:t>
            </a:r>
          </a:p>
          <a:p>
            <a:pPr>
              <a:lnSpc>
                <a:spcPct val="90000"/>
              </a:lnSpc>
              <a:spcBef>
                <a:spcPct val="0"/>
              </a:spcBef>
              <a:buFont typeface="Wingdings" pitchFamily="2" charset="2"/>
              <a:buNone/>
              <a:tabLst>
                <a:tab pos="361950" algn="l"/>
              </a:tabLst>
            </a:pPr>
            <a:r>
              <a:rPr lang="en-GB" sz="2800" b="1">
                <a:solidFill>
                  <a:srgbClr val="FF6600"/>
                </a:solidFill>
                <a:sym typeface="Webdings" pitchFamily="18" charset="2"/>
              </a:rPr>
              <a:t></a:t>
            </a:r>
            <a:r>
              <a:rPr lang="en-GB"/>
              <a:t>	</a:t>
            </a:r>
            <a:r>
              <a:rPr lang="en-GB" sz="2800" b="1">
                <a:solidFill>
                  <a:srgbClr val="FF6600"/>
                </a:solidFill>
              </a:rPr>
              <a:t>compound ion</a:t>
            </a:r>
            <a:r>
              <a:rPr lang="en-GB"/>
              <a:t> </a:t>
            </a:r>
            <a:r>
              <a:rPr lang="en-GB" sz="2800" b="1">
                <a:solidFill>
                  <a:srgbClr val="FF6600"/>
                </a:solidFill>
              </a:rPr>
              <a:t>–</a:t>
            </a:r>
            <a:r>
              <a:rPr lang="en-GB"/>
              <a:t> An ion made up of a group of atoms,	rather than one single atom.</a:t>
            </a:r>
          </a:p>
          <a:p>
            <a:pPr>
              <a:lnSpc>
                <a:spcPct val="90000"/>
              </a:lnSpc>
              <a:spcBef>
                <a:spcPct val="0"/>
              </a:spcBef>
              <a:buFont typeface="Wingdings" pitchFamily="2" charset="2"/>
              <a:buNone/>
              <a:tabLst>
                <a:tab pos="361950" algn="l"/>
              </a:tabLst>
            </a:pPr>
            <a:r>
              <a:rPr lang="en-GB" sz="2800" b="1">
                <a:solidFill>
                  <a:srgbClr val="FF6600"/>
                </a:solidFill>
                <a:sym typeface="Webdings" pitchFamily="18" charset="2"/>
              </a:rPr>
              <a:t></a:t>
            </a:r>
            <a:r>
              <a:rPr lang="en-GB"/>
              <a:t>	</a:t>
            </a:r>
            <a:r>
              <a:rPr lang="en-GB" sz="2800" b="1">
                <a:solidFill>
                  <a:srgbClr val="FF6600"/>
                </a:solidFill>
              </a:rPr>
              <a:t>ionic bond</a:t>
            </a:r>
            <a:r>
              <a:rPr lang="en-GB"/>
              <a:t> </a:t>
            </a:r>
            <a:r>
              <a:rPr lang="en-GB" sz="2800" b="1">
                <a:solidFill>
                  <a:srgbClr val="FF6600"/>
                </a:solidFill>
              </a:rPr>
              <a:t>–</a:t>
            </a:r>
            <a:r>
              <a:rPr lang="en-GB"/>
              <a:t> The electrostatic force of attraction between 	oppositely charged ions.</a:t>
            </a:r>
          </a:p>
          <a:p>
            <a:pPr>
              <a:lnSpc>
                <a:spcPct val="90000"/>
              </a:lnSpc>
              <a:spcBef>
                <a:spcPct val="0"/>
              </a:spcBef>
              <a:buFont typeface="Wingdings" pitchFamily="2" charset="2"/>
              <a:buNone/>
              <a:tabLst>
                <a:tab pos="361950" algn="l"/>
              </a:tabLst>
            </a:pPr>
            <a:r>
              <a:rPr lang="en-GB" sz="2800" b="1">
                <a:solidFill>
                  <a:srgbClr val="FF6600"/>
                </a:solidFill>
                <a:sym typeface="Webdings" pitchFamily="18" charset="2"/>
              </a:rPr>
              <a:t></a:t>
            </a:r>
            <a:r>
              <a:rPr lang="en-GB"/>
              <a:t>	</a:t>
            </a:r>
            <a:r>
              <a:rPr lang="en-GB" sz="2800" b="1">
                <a:solidFill>
                  <a:srgbClr val="FF6600"/>
                </a:solidFill>
              </a:rPr>
              <a:t>ionic compound</a:t>
            </a:r>
            <a:r>
              <a:rPr lang="en-GB"/>
              <a:t> </a:t>
            </a:r>
            <a:r>
              <a:rPr lang="en-GB" sz="2800" b="1">
                <a:solidFill>
                  <a:srgbClr val="FF6600"/>
                </a:solidFill>
              </a:rPr>
              <a:t>–</a:t>
            </a:r>
            <a:r>
              <a:rPr lang="en-GB"/>
              <a:t> A compound made up of ions.</a:t>
            </a:r>
          </a:p>
          <a:p>
            <a:pPr>
              <a:lnSpc>
                <a:spcPct val="90000"/>
              </a:lnSpc>
              <a:spcBef>
                <a:spcPct val="0"/>
              </a:spcBef>
              <a:buFont typeface="Wingdings" pitchFamily="2" charset="2"/>
              <a:buNone/>
              <a:tabLst>
                <a:tab pos="361950" algn="l"/>
              </a:tabLst>
            </a:pPr>
            <a:r>
              <a:rPr lang="en-GB" sz="2800" b="1">
                <a:solidFill>
                  <a:srgbClr val="FF6600"/>
                </a:solidFill>
                <a:sym typeface="Webdings" pitchFamily="18" charset="2"/>
              </a:rPr>
              <a:t></a:t>
            </a:r>
            <a:r>
              <a:rPr lang="en-GB"/>
              <a:t>	</a:t>
            </a:r>
            <a:r>
              <a:rPr lang="en-GB" sz="2800" b="1">
                <a:solidFill>
                  <a:srgbClr val="FF6600"/>
                </a:solidFill>
              </a:rPr>
              <a:t>ionic lattice</a:t>
            </a:r>
            <a:r>
              <a:rPr lang="en-GB"/>
              <a:t> </a:t>
            </a:r>
            <a:r>
              <a:rPr lang="en-GB" sz="2800" b="1">
                <a:solidFill>
                  <a:srgbClr val="FF6600"/>
                </a:solidFill>
              </a:rPr>
              <a:t>–</a:t>
            </a:r>
            <a:r>
              <a:rPr lang="en-GB"/>
              <a:t> A giant 3D structure of closely packed, 	oppositely-charged ions.</a:t>
            </a:r>
          </a:p>
          <a:p>
            <a:pPr>
              <a:lnSpc>
                <a:spcPct val="90000"/>
              </a:lnSpc>
              <a:spcBef>
                <a:spcPct val="0"/>
              </a:spcBef>
              <a:buFont typeface="Webdings" pitchFamily="18" charset="2"/>
              <a:buNone/>
              <a:tabLst>
                <a:tab pos="361950" algn="l"/>
              </a:tabLst>
            </a:pPr>
            <a:r>
              <a:rPr lang="en-GB" sz="2800" b="1">
                <a:solidFill>
                  <a:srgbClr val="FF6600"/>
                </a:solidFill>
                <a:sym typeface="Webdings" pitchFamily="18" charset="2"/>
              </a:rPr>
              <a:t></a:t>
            </a:r>
            <a:r>
              <a:rPr lang="en-GB"/>
              <a:t>	</a:t>
            </a:r>
            <a:r>
              <a:rPr lang="en-GB" sz="2800" b="1">
                <a:solidFill>
                  <a:srgbClr val="FF6600"/>
                </a:solidFill>
              </a:rPr>
              <a:t>negative ion</a:t>
            </a:r>
            <a:r>
              <a:rPr lang="en-GB"/>
              <a:t> </a:t>
            </a:r>
            <a:r>
              <a:rPr lang="en-GB" sz="2800" b="1">
                <a:solidFill>
                  <a:srgbClr val="FF6600"/>
                </a:solidFill>
              </a:rPr>
              <a:t>–</a:t>
            </a:r>
            <a:r>
              <a:rPr lang="en-GB"/>
              <a:t> An atom or group of atoms that has gained 	electrons and so has a negative charge.</a:t>
            </a:r>
          </a:p>
          <a:p>
            <a:pPr>
              <a:lnSpc>
                <a:spcPct val="90000"/>
              </a:lnSpc>
              <a:spcBef>
                <a:spcPct val="0"/>
              </a:spcBef>
              <a:buFont typeface="Webdings" pitchFamily="18" charset="2"/>
              <a:buNone/>
              <a:tabLst>
                <a:tab pos="361950" algn="l"/>
              </a:tabLst>
            </a:pPr>
            <a:r>
              <a:rPr lang="en-GB" sz="2800" b="1">
                <a:solidFill>
                  <a:srgbClr val="FF6600"/>
                </a:solidFill>
                <a:sym typeface="Webdings" pitchFamily="18" charset="2"/>
              </a:rPr>
              <a:t>	</a:t>
            </a:r>
            <a:r>
              <a:rPr lang="en-GB" sz="2800" b="1">
                <a:solidFill>
                  <a:srgbClr val="FF6600"/>
                </a:solidFill>
              </a:rPr>
              <a:t>noble gas</a:t>
            </a:r>
            <a:r>
              <a:rPr lang="en-GB"/>
              <a:t> </a:t>
            </a:r>
            <a:r>
              <a:rPr lang="en-GB" sz="2800" b="1">
                <a:solidFill>
                  <a:srgbClr val="FF6600"/>
                </a:solidFill>
              </a:rPr>
              <a:t>–</a:t>
            </a:r>
            <a:r>
              <a:rPr lang="en-GB"/>
              <a:t> An element that has a full outer electron shell 	and so is very stable and unreactive.</a:t>
            </a:r>
          </a:p>
          <a:p>
            <a:pPr>
              <a:lnSpc>
                <a:spcPct val="90000"/>
              </a:lnSpc>
              <a:spcBef>
                <a:spcPct val="0"/>
              </a:spcBef>
              <a:buFont typeface="Wingdings" pitchFamily="2" charset="2"/>
              <a:buNone/>
              <a:tabLst>
                <a:tab pos="361950" algn="l"/>
              </a:tabLst>
            </a:pPr>
            <a:r>
              <a:rPr lang="en-GB" sz="2800" b="1">
                <a:solidFill>
                  <a:srgbClr val="FF6600"/>
                </a:solidFill>
                <a:sym typeface="Webdings" pitchFamily="18" charset="2"/>
              </a:rPr>
              <a:t></a:t>
            </a:r>
            <a:r>
              <a:rPr lang="en-GB"/>
              <a:t>	</a:t>
            </a:r>
            <a:r>
              <a:rPr lang="en-GB" sz="2800" b="1">
                <a:solidFill>
                  <a:srgbClr val="FF6600"/>
                </a:solidFill>
              </a:rPr>
              <a:t>positive ion</a:t>
            </a:r>
            <a:r>
              <a:rPr lang="en-GB"/>
              <a:t> </a:t>
            </a:r>
            <a:r>
              <a:rPr lang="en-GB" sz="2800" b="1">
                <a:solidFill>
                  <a:srgbClr val="FF6600"/>
                </a:solidFill>
              </a:rPr>
              <a:t>–</a:t>
            </a:r>
            <a:r>
              <a:rPr lang="en-GB"/>
              <a:t> An atom or group of atoms that has lost 	electrons and so has a positive charge.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31"/>
          <p:cNvGrpSpPr>
            <a:grpSpLocks/>
          </p:cNvGrpSpPr>
          <p:nvPr/>
        </p:nvGrpSpPr>
        <p:grpSpPr bwMode="auto">
          <a:xfrm>
            <a:off x="1985963" y="1614488"/>
            <a:ext cx="5176837" cy="930275"/>
            <a:chOff x="969" y="1017"/>
            <a:chExt cx="3261" cy="586"/>
          </a:xfrm>
        </p:grpSpPr>
        <p:sp>
          <p:nvSpPr>
            <p:cNvPr id="38971" name="AutoShape 31"/>
            <p:cNvSpPr>
              <a:spLocks noChangeArrowheads="1"/>
            </p:cNvSpPr>
            <p:nvPr/>
          </p:nvSpPr>
          <p:spPr bwMode="auto">
            <a:xfrm rot="-5400000">
              <a:off x="1101" y="890"/>
              <a:ext cx="578" cy="832"/>
            </a:xfrm>
            <a:prstGeom prst="roundRect">
              <a:avLst>
                <a:gd name="adj" fmla="val 0"/>
              </a:avLst>
            </a:prstGeom>
            <a:solidFill>
              <a:srgbClr val="E1B7F7"/>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sp>
          <p:nvSpPr>
            <p:cNvPr id="38972" name="Line 62"/>
            <p:cNvSpPr>
              <a:spLocks noChangeShapeType="1"/>
            </p:cNvSpPr>
            <p:nvPr/>
          </p:nvSpPr>
          <p:spPr bwMode="auto">
            <a:xfrm>
              <a:off x="2531" y="1024"/>
              <a:ext cx="0" cy="571"/>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73" name="Line 106"/>
            <p:cNvSpPr>
              <a:spLocks noChangeShapeType="1"/>
            </p:cNvSpPr>
            <p:nvPr/>
          </p:nvSpPr>
          <p:spPr bwMode="auto">
            <a:xfrm>
              <a:off x="3360" y="1029"/>
              <a:ext cx="0" cy="574"/>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74" name="Line 63"/>
            <p:cNvSpPr>
              <a:spLocks noChangeShapeType="1"/>
            </p:cNvSpPr>
            <p:nvPr/>
          </p:nvSpPr>
          <p:spPr bwMode="auto">
            <a:xfrm rot="-5400000">
              <a:off x="2598" y="-317"/>
              <a:ext cx="0" cy="3257"/>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75" name="AutoShape 60"/>
            <p:cNvSpPr>
              <a:spLocks noChangeArrowheads="1"/>
            </p:cNvSpPr>
            <p:nvPr/>
          </p:nvSpPr>
          <p:spPr bwMode="auto">
            <a:xfrm>
              <a:off x="973" y="1024"/>
              <a:ext cx="3257" cy="573"/>
            </a:xfrm>
            <a:prstGeom prst="roundRect">
              <a:avLst>
                <a:gd name="adj" fmla="val 1708"/>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70786" name="Group 130"/>
          <p:cNvGraphicFramePr>
            <a:graphicFrameLocks noGrp="1"/>
          </p:cNvGraphicFramePr>
          <p:nvPr>
            <p:ph idx="1"/>
          </p:nvPr>
        </p:nvGraphicFramePr>
        <p:xfrm>
          <a:off x="2000250" y="1628775"/>
          <a:ext cx="5153025" cy="914400"/>
        </p:xfrm>
        <a:graphic>
          <a:graphicData uri="http://schemas.openxmlformats.org/drawingml/2006/table">
            <a:tbl>
              <a:tblPr/>
              <a:tblGrid>
                <a:gridCol w="1317625"/>
                <a:gridCol w="1147763"/>
                <a:gridCol w="1317625"/>
                <a:gridCol w="1370012"/>
              </a:tblGrid>
              <a:tr h="282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Particle</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proton</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09999"/>
                          </a:solidFill>
                          <a:effectLst/>
                          <a:latin typeface="Arial" charset="0"/>
                        </a:rPr>
                        <a:t>neutron</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electron</a:t>
                      </a:r>
                    </a:p>
                  </a:txBody>
                  <a:tcPr horzOverflow="overflow">
                    <a:lnL>
                      <a:noFill/>
                    </a:lnL>
                    <a:lnR cap="flat">
                      <a:noFill/>
                    </a:lnR>
                    <a:lnT cap="flat">
                      <a:noFill/>
                    </a:lnT>
                    <a:lnB>
                      <a:noFill/>
                    </a:lnB>
                    <a:lnTlToBr>
                      <a:noFill/>
                    </a:lnTlToBr>
                    <a:lnBlToTr>
                      <a:noFill/>
                    </a:lnBlToTr>
                    <a:noFill/>
                  </a:tcPr>
                </a:tc>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0066"/>
                          </a:solidFill>
                          <a:effectLst/>
                          <a:latin typeface="Arial" charset="0"/>
                        </a:rPr>
                        <a:t>Charge</a:t>
                      </a:r>
                    </a:p>
                  </a:txBody>
                  <a:tcPr horzOverflow="overflow">
                    <a:lnL cap="flat">
                      <a:noFill/>
                    </a:lnL>
                    <a:lnR>
                      <a:noFill/>
                    </a:lnR>
                    <a:lnT>
                      <a:noFill/>
                    </a:lnT>
                    <a:lnB cap="flat">
                      <a:noFill/>
                    </a:lnB>
                    <a:lnTlToBr>
                      <a:noFill/>
                    </a:lnTlToBr>
                    <a:lnBlToTr>
                      <a:noFill/>
                    </a:lnBlToTr>
                    <a:noFill/>
                  </a:tcPr>
                </a:tc>
                <a:tc>
                  <a:txBody>
                    <a:bodyPr/>
                    <a:lstStyle/>
                    <a:p>
                      <a:pPr marL="266700"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FF3300"/>
                          </a:solidFill>
                          <a:effectLst/>
                          <a:latin typeface="Arial" charset="0"/>
                        </a:rPr>
                        <a:t>+1</a:t>
                      </a:r>
                    </a:p>
                  </a:txBody>
                  <a:tcPr horzOverflow="overflow">
                    <a:lnL>
                      <a:noFill/>
                    </a:lnL>
                    <a:lnR>
                      <a:noFill/>
                    </a:lnR>
                    <a:lnT>
                      <a:noFill/>
                    </a:lnT>
                    <a:lnB cap="flat">
                      <a:noFill/>
                    </a:lnB>
                    <a:lnTlToBr>
                      <a:noFill/>
                    </a:lnTlToBr>
                    <a:lnBlToTr>
                      <a:noFill/>
                    </a:lnBlToTr>
                    <a:noFill/>
                  </a:tcPr>
                </a:tc>
                <a:tc>
                  <a:txBody>
                    <a:bodyPr/>
                    <a:lstStyle/>
                    <a:p>
                      <a:pPr marL="447675"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09999"/>
                          </a:solidFill>
                          <a:effectLst/>
                          <a:latin typeface="Arial" charset="0"/>
                        </a:rPr>
                        <a:t>0</a:t>
                      </a:r>
                    </a:p>
                  </a:txBody>
                  <a:tcPr horzOverflow="overflow">
                    <a:lnL>
                      <a:noFill/>
                    </a:lnL>
                    <a:lnR>
                      <a:noFill/>
                    </a:lnR>
                    <a:lnT>
                      <a:noFill/>
                    </a:lnT>
                    <a:lnB cap="flat">
                      <a:noFill/>
                    </a:lnB>
                    <a:lnTlToBr>
                      <a:noFill/>
                    </a:lnTlToBr>
                    <a:lnBlToTr>
                      <a:noFill/>
                    </a:lnBlToTr>
                    <a:noFill/>
                  </a:tcPr>
                </a:tc>
                <a:tc>
                  <a:txBody>
                    <a:bodyPr/>
                    <a:lstStyle/>
                    <a:p>
                      <a:pPr marL="447675" marR="0" lvl="0" indent="0" algn="l" defTabSz="914400" rtl="0" eaLnBrk="0" fontAlgn="base" latinLnBrk="0" hangingPunct="0">
                        <a:lnSpc>
                          <a:spcPct val="100000"/>
                        </a:lnSpc>
                        <a:spcBef>
                          <a:spcPct val="20000"/>
                        </a:spcBef>
                        <a:spcAft>
                          <a:spcPct val="0"/>
                        </a:spcAft>
                        <a:buClrTx/>
                        <a:buSzTx/>
                        <a:buFontTx/>
                        <a:buNone/>
                        <a:tabLst/>
                      </a:pPr>
                      <a:r>
                        <a:rPr kumimoji="0" lang="en-GB" sz="2400" b="1" i="0" u="none" strike="noStrike" cap="none" normalizeH="0" baseline="0" smtClean="0">
                          <a:ln>
                            <a:noFill/>
                          </a:ln>
                          <a:solidFill>
                            <a:srgbClr val="013366"/>
                          </a:solidFill>
                          <a:effectLst/>
                          <a:latin typeface="Arial" charset="0"/>
                        </a:rPr>
                        <a:t>-1</a:t>
                      </a:r>
                    </a:p>
                  </a:txBody>
                  <a:tcPr horzOverflow="overflow">
                    <a:lnL>
                      <a:noFill/>
                    </a:lnL>
                    <a:lnR cap="flat">
                      <a:noFill/>
                    </a:lnR>
                    <a:lnT>
                      <a:noFill/>
                    </a:lnT>
                    <a:lnB cap="flat">
                      <a:noFill/>
                    </a:lnB>
                    <a:lnTlToBr>
                      <a:noFill/>
                    </a:lnTlToBr>
                    <a:lnBlToTr>
                      <a:noFill/>
                    </a:lnBlToTr>
                    <a:noFill/>
                  </a:tcPr>
                </a:tc>
              </a:tr>
            </a:tbl>
          </a:graphicData>
        </a:graphic>
      </p:graphicFrame>
      <p:sp>
        <p:nvSpPr>
          <p:cNvPr id="70717" name="Line 61"/>
          <p:cNvSpPr>
            <a:spLocks noChangeShapeType="1"/>
          </p:cNvSpPr>
          <p:nvPr/>
        </p:nvSpPr>
        <p:spPr bwMode="auto">
          <a:xfrm>
            <a:off x="3314700" y="1620838"/>
            <a:ext cx="0" cy="917575"/>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70660" name="Text Box 4"/>
          <p:cNvSpPr txBox="1">
            <a:spLocks noChangeArrowheads="1"/>
          </p:cNvSpPr>
          <p:nvPr/>
        </p:nvSpPr>
        <p:spPr bwMode="auto">
          <a:xfrm>
            <a:off x="568325" y="2695575"/>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a:t>Atoms have </a:t>
            </a:r>
            <a:r>
              <a:rPr lang="en-GB" b="1"/>
              <a:t>equal numbers</a:t>
            </a:r>
            <a:r>
              <a:rPr lang="en-GB"/>
              <a:t> of protons and electrons, which means their overall charge is </a:t>
            </a:r>
            <a:r>
              <a:rPr lang="en-GB" b="1"/>
              <a:t>zero</a:t>
            </a:r>
            <a:r>
              <a:rPr lang="en-GB"/>
              <a:t>.</a:t>
            </a:r>
          </a:p>
        </p:txBody>
      </p:sp>
      <p:sp>
        <p:nvSpPr>
          <p:cNvPr id="70667" name="Text Box 11"/>
          <p:cNvSpPr txBox="1">
            <a:spLocks noChangeArrowheads="1"/>
          </p:cNvSpPr>
          <p:nvPr/>
        </p:nvSpPr>
        <p:spPr bwMode="auto">
          <a:xfrm>
            <a:off x="568325" y="3727450"/>
            <a:ext cx="315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r>
              <a:rPr lang="en-GB"/>
              <a:t>For example, fluorine:</a:t>
            </a:r>
          </a:p>
        </p:txBody>
      </p:sp>
      <p:sp>
        <p:nvSpPr>
          <p:cNvPr id="38927" name="Rectangle 24"/>
          <p:cNvSpPr>
            <a:spLocks noGrp="1" noChangeArrowheads="1"/>
          </p:cNvSpPr>
          <p:nvPr>
            <p:ph type="title"/>
          </p:nvPr>
        </p:nvSpPr>
        <p:spPr/>
        <p:txBody>
          <a:bodyPr/>
          <a:lstStyle/>
          <a:p>
            <a:r>
              <a:rPr lang="en-GB" smtClean="0"/>
              <a:t>      Atoms and electrical charge</a:t>
            </a:r>
          </a:p>
        </p:txBody>
      </p:sp>
      <p:sp>
        <p:nvSpPr>
          <p:cNvPr id="38928" name="Rectangle 26"/>
          <p:cNvSpPr>
            <a:spLocks noChangeArrowheads="1"/>
          </p:cNvSpPr>
          <p:nvPr/>
        </p:nvSpPr>
        <p:spPr bwMode="auto">
          <a:xfrm>
            <a:off x="568325" y="701675"/>
            <a:ext cx="8429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0"/>
              </a:spcBef>
            </a:pPr>
            <a:r>
              <a:rPr lang="en-GB"/>
              <a:t>An important feature of subatomic particles is their electrical charge:</a:t>
            </a:r>
          </a:p>
        </p:txBody>
      </p:sp>
      <p:sp>
        <p:nvSpPr>
          <p:cNvPr id="70683" name="Oval 27"/>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pic>
        <p:nvPicPr>
          <p:cNvPr id="70789" name="Picture 133" descr="C1_gfx_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4567238"/>
            <a:ext cx="108267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822" name="Text Box 166"/>
          <p:cNvSpPr txBox="1">
            <a:spLocks noChangeArrowheads="1"/>
          </p:cNvSpPr>
          <p:nvPr/>
        </p:nvSpPr>
        <p:spPr bwMode="auto">
          <a:xfrm>
            <a:off x="2403475" y="4457700"/>
            <a:ext cx="301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FF3300"/>
                </a:solidFill>
              </a:rPr>
              <a:t>9 protons	=	+9</a:t>
            </a:r>
          </a:p>
        </p:txBody>
      </p:sp>
      <p:sp>
        <p:nvSpPr>
          <p:cNvPr id="70823" name="Text Box 167"/>
          <p:cNvSpPr txBox="1">
            <a:spLocks noChangeArrowheads="1"/>
          </p:cNvSpPr>
          <p:nvPr/>
        </p:nvSpPr>
        <p:spPr bwMode="auto">
          <a:xfrm>
            <a:off x="2403475" y="4946650"/>
            <a:ext cx="294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13366"/>
                </a:solidFill>
              </a:rPr>
              <a:t>9 electrons	=	-9</a:t>
            </a:r>
          </a:p>
        </p:txBody>
      </p:sp>
      <p:sp>
        <p:nvSpPr>
          <p:cNvPr id="70824" name="Text Box 168"/>
          <p:cNvSpPr txBox="1">
            <a:spLocks noChangeArrowheads="1"/>
          </p:cNvSpPr>
          <p:nvPr/>
        </p:nvSpPr>
        <p:spPr bwMode="auto">
          <a:xfrm>
            <a:off x="2403475" y="5435600"/>
            <a:ext cx="282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2066925" algn="l"/>
                <a:tab pos="2419350" algn="l"/>
              </a:tabLst>
              <a:defRPr sz="2400">
                <a:solidFill>
                  <a:srgbClr val="010066"/>
                </a:solidFill>
                <a:latin typeface="Arial" pitchFamily="34" charset="0"/>
              </a:defRPr>
            </a:lvl1pPr>
            <a:lvl2pPr marL="742950" indent="-285750">
              <a:tabLst>
                <a:tab pos="2066925" algn="l"/>
                <a:tab pos="2419350" algn="l"/>
              </a:tabLst>
              <a:defRPr sz="2400">
                <a:solidFill>
                  <a:srgbClr val="010066"/>
                </a:solidFill>
                <a:latin typeface="Arial" pitchFamily="34" charset="0"/>
              </a:defRPr>
            </a:lvl2pPr>
            <a:lvl3pPr marL="1143000" indent="-228600">
              <a:tabLst>
                <a:tab pos="2066925" algn="l"/>
                <a:tab pos="2419350" algn="l"/>
              </a:tabLst>
              <a:defRPr sz="2400">
                <a:solidFill>
                  <a:srgbClr val="010066"/>
                </a:solidFill>
                <a:latin typeface="Arial" pitchFamily="34" charset="0"/>
              </a:defRPr>
            </a:lvl3pPr>
            <a:lvl4pPr marL="1600200" indent="-228600">
              <a:tabLst>
                <a:tab pos="2066925" algn="l"/>
                <a:tab pos="2419350" algn="l"/>
              </a:tabLst>
              <a:defRPr sz="2400">
                <a:solidFill>
                  <a:srgbClr val="010066"/>
                </a:solidFill>
                <a:latin typeface="Arial" pitchFamily="34" charset="0"/>
              </a:defRPr>
            </a:lvl4pPr>
            <a:lvl5pPr marL="2057400" indent="-228600">
              <a:tabLst>
                <a:tab pos="2066925" algn="l"/>
                <a:tab pos="2419350" algn="l"/>
              </a:tabLst>
              <a:defRPr sz="2400">
                <a:solidFill>
                  <a:srgbClr val="010066"/>
                </a:solidFill>
                <a:latin typeface="Arial" pitchFamily="34" charset="0"/>
              </a:defRPr>
            </a:lvl5pPr>
            <a:lvl6pPr marL="25146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solidFill>
                  <a:srgbClr val="009999"/>
                </a:solidFill>
              </a:rPr>
              <a:t>10 neutrons	=	0</a:t>
            </a:r>
          </a:p>
        </p:txBody>
      </p:sp>
      <p:grpSp>
        <p:nvGrpSpPr>
          <p:cNvPr id="3" name="Group 176"/>
          <p:cNvGrpSpPr>
            <a:grpSpLocks/>
          </p:cNvGrpSpPr>
          <p:nvPr/>
        </p:nvGrpSpPr>
        <p:grpSpPr bwMode="auto">
          <a:xfrm>
            <a:off x="2371725" y="5915025"/>
            <a:ext cx="2971800" cy="492125"/>
            <a:chOff x="1494" y="3726"/>
            <a:chExt cx="1872" cy="310"/>
          </a:xfrm>
        </p:grpSpPr>
        <p:sp>
          <p:nvSpPr>
            <p:cNvPr id="38968" name="Text Box 169"/>
            <p:cNvSpPr txBox="1">
              <a:spLocks noChangeArrowheads="1"/>
            </p:cNvSpPr>
            <p:nvPr/>
          </p:nvSpPr>
          <p:spPr bwMode="auto">
            <a:xfrm>
              <a:off x="1514" y="3732"/>
              <a:ext cx="17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1057275">
                <a:tabLst>
                  <a:tab pos="2066925" algn="l"/>
                  <a:tab pos="2419350" algn="l"/>
                </a:tabLst>
                <a:defRPr sz="2400">
                  <a:solidFill>
                    <a:srgbClr val="010066"/>
                  </a:solidFill>
                  <a:latin typeface="Arial" pitchFamily="34" charset="0"/>
                </a:defRPr>
              </a:lvl1pPr>
              <a:lvl2pPr marL="742950" indent="-285750" defTabSz="1057275">
                <a:tabLst>
                  <a:tab pos="2066925" algn="l"/>
                  <a:tab pos="2419350" algn="l"/>
                </a:tabLst>
                <a:defRPr sz="2400">
                  <a:solidFill>
                    <a:srgbClr val="010066"/>
                  </a:solidFill>
                  <a:latin typeface="Arial" pitchFamily="34" charset="0"/>
                </a:defRPr>
              </a:lvl2pPr>
              <a:lvl3pPr marL="1143000" indent="-228600" defTabSz="1057275">
                <a:tabLst>
                  <a:tab pos="2066925" algn="l"/>
                  <a:tab pos="2419350" algn="l"/>
                </a:tabLst>
                <a:defRPr sz="2400">
                  <a:solidFill>
                    <a:srgbClr val="010066"/>
                  </a:solidFill>
                  <a:latin typeface="Arial" pitchFamily="34" charset="0"/>
                </a:defRPr>
              </a:lvl3pPr>
              <a:lvl4pPr marL="1600200" indent="-228600" defTabSz="1057275">
                <a:tabLst>
                  <a:tab pos="2066925" algn="l"/>
                  <a:tab pos="2419350" algn="l"/>
                </a:tabLst>
                <a:defRPr sz="2400">
                  <a:solidFill>
                    <a:srgbClr val="010066"/>
                  </a:solidFill>
                  <a:latin typeface="Arial" pitchFamily="34" charset="0"/>
                </a:defRPr>
              </a:lvl4pPr>
              <a:lvl5pPr marL="2057400" indent="-228600" defTabSz="1057275">
                <a:tabLst>
                  <a:tab pos="2066925" algn="l"/>
                  <a:tab pos="2419350" algn="l"/>
                </a:tabLst>
                <a:defRPr sz="2400">
                  <a:solidFill>
                    <a:srgbClr val="010066"/>
                  </a:solidFill>
                  <a:latin typeface="Arial" pitchFamily="34" charset="0"/>
                </a:defRPr>
              </a:lvl5pPr>
              <a:lvl6pPr marL="25146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6pPr>
              <a:lvl7pPr marL="29718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7pPr>
              <a:lvl8pPr marL="34290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8pPr>
              <a:lvl9pPr marL="3886200" indent="-228600" defTabSz="1057275" eaLnBrk="0" fontAlgn="base" hangingPunct="0">
                <a:spcBef>
                  <a:spcPct val="50000"/>
                </a:spcBef>
                <a:spcAft>
                  <a:spcPct val="0"/>
                </a:spcAft>
                <a:tabLst>
                  <a:tab pos="2066925" algn="l"/>
                  <a:tab pos="2419350" algn="l"/>
                </a:tabLst>
                <a:defRPr sz="2400">
                  <a:solidFill>
                    <a:srgbClr val="010066"/>
                  </a:solidFill>
                  <a:latin typeface="Arial" pitchFamily="34" charset="0"/>
                </a:defRPr>
              </a:lvl9pPr>
            </a:lstStyle>
            <a:p>
              <a:r>
                <a:rPr lang="en-GB" b="1"/>
                <a:t>Total charge	=	0</a:t>
              </a:r>
            </a:p>
          </p:txBody>
        </p:sp>
        <p:sp>
          <p:nvSpPr>
            <p:cNvPr id="38969" name="Line 174"/>
            <p:cNvSpPr>
              <a:spLocks noChangeShapeType="1"/>
            </p:cNvSpPr>
            <p:nvPr/>
          </p:nvSpPr>
          <p:spPr bwMode="auto">
            <a:xfrm>
              <a:off x="1494" y="3726"/>
              <a:ext cx="1872"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8970" name="Line 175"/>
            <p:cNvSpPr>
              <a:spLocks noChangeShapeType="1"/>
            </p:cNvSpPr>
            <p:nvPr/>
          </p:nvSpPr>
          <p:spPr bwMode="auto">
            <a:xfrm>
              <a:off x="1494" y="4036"/>
              <a:ext cx="1872" cy="0"/>
            </a:xfrm>
            <a:prstGeom prst="line">
              <a:avLst/>
            </a:prstGeom>
            <a:noFill/>
            <a:ln w="381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4" name="Group 218"/>
          <p:cNvGrpSpPr>
            <a:grpSpLocks/>
          </p:cNvGrpSpPr>
          <p:nvPr/>
        </p:nvGrpSpPr>
        <p:grpSpPr bwMode="auto">
          <a:xfrm>
            <a:off x="5864225" y="3671888"/>
            <a:ext cx="2784475" cy="2732087"/>
            <a:chOff x="3734" y="2353"/>
            <a:chExt cx="1754" cy="1721"/>
          </a:xfrm>
        </p:grpSpPr>
        <p:sp>
          <p:nvSpPr>
            <p:cNvPr id="38936" name="Oval 135"/>
            <p:cNvSpPr>
              <a:spLocks noChangeArrowheads="1"/>
            </p:cNvSpPr>
            <p:nvPr/>
          </p:nvSpPr>
          <p:spPr bwMode="auto">
            <a:xfrm>
              <a:off x="3828" y="2441"/>
              <a:ext cx="1565" cy="1546"/>
            </a:xfrm>
            <a:prstGeom prst="ellipse">
              <a:avLst/>
            </a:prstGeom>
            <a:gradFill rotWithShape="1">
              <a:gsLst>
                <a:gs pos="0">
                  <a:schemeClr val="accent1"/>
                </a:gs>
                <a:gs pos="100000">
                  <a:schemeClr val="bg1"/>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en-US"/>
            </a:p>
          </p:txBody>
        </p:sp>
        <p:grpSp>
          <p:nvGrpSpPr>
            <p:cNvPr id="38937" name="Group 217"/>
            <p:cNvGrpSpPr>
              <a:grpSpLocks/>
            </p:cNvGrpSpPr>
            <p:nvPr/>
          </p:nvGrpSpPr>
          <p:grpSpPr bwMode="auto">
            <a:xfrm>
              <a:off x="4428" y="3041"/>
              <a:ext cx="365" cy="345"/>
              <a:chOff x="4388" y="3050"/>
              <a:chExt cx="365" cy="345"/>
            </a:xfrm>
          </p:grpSpPr>
          <p:sp>
            <p:nvSpPr>
              <p:cNvPr id="38950" name="Oval 144"/>
              <p:cNvSpPr>
                <a:spLocks noChangeArrowheads="1"/>
              </p:cNvSpPr>
              <p:nvPr/>
            </p:nvSpPr>
            <p:spPr bwMode="auto">
              <a:xfrm>
                <a:off x="4518" y="3057"/>
                <a:ext cx="132"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1" name="Oval 145"/>
              <p:cNvSpPr>
                <a:spLocks noChangeArrowheads="1"/>
              </p:cNvSpPr>
              <p:nvPr/>
            </p:nvSpPr>
            <p:spPr bwMode="auto">
              <a:xfrm>
                <a:off x="4388" y="3165"/>
                <a:ext cx="130" cy="124"/>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2" name="Oval 146"/>
              <p:cNvSpPr>
                <a:spLocks noChangeArrowheads="1"/>
              </p:cNvSpPr>
              <p:nvPr/>
            </p:nvSpPr>
            <p:spPr bwMode="auto">
              <a:xfrm>
                <a:off x="4518" y="3168"/>
                <a:ext cx="132"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3" name="Oval 147"/>
              <p:cNvSpPr>
                <a:spLocks noChangeArrowheads="1"/>
              </p:cNvSpPr>
              <p:nvPr/>
            </p:nvSpPr>
            <p:spPr bwMode="auto">
              <a:xfrm>
                <a:off x="4421" y="3069"/>
                <a:ext cx="131" cy="123"/>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4" name="Oval 148"/>
              <p:cNvSpPr>
                <a:spLocks noChangeArrowheads="1"/>
              </p:cNvSpPr>
              <p:nvPr/>
            </p:nvSpPr>
            <p:spPr bwMode="auto">
              <a:xfrm>
                <a:off x="4420" y="3106"/>
                <a:ext cx="132"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5" name="Oval 149"/>
              <p:cNvSpPr>
                <a:spLocks noChangeArrowheads="1"/>
              </p:cNvSpPr>
              <p:nvPr/>
            </p:nvSpPr>
            <p:spPr bwMode="auto">
              <a:xfrm>
                <a:off x="4518" y="3271"/>
                <a:ext cx="132"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6" name="Oval 150"/>
              <p:cNvSpPr>
                <a:spLocks noChangeArrowheads="1"/>
              </p:cNvSpPr>
              <p:nvPr/>
            </p:nvSpPr>
            <p:spPr bwMode="auto">
              <a:xfrm>
                <a:off x="4421" y="3262"/>
                <a:ext cx="131" cy="123"/>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7" name="Oval 151"/>
              <p:cNvSpPr>
                <a:spLocks noChangeArrowheads="1"/>
              </p:cNvSpPr>
              <p:nvPr/>
            </p:nvSpPr>
            <p:spPr bwMode="auto">
              <a:xfrm>
                <a:off x="4616" y="3262"/>
                <a:ext cx="131" cy="123"/>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8" name="Oval 152"/>
              <p:cNvSpPr>
                <a:spLocks noChangeArrowheads="1"/>
              </p:cNvSpPr>
              <p:nvPr/>
            </p:nvSpPr>
            <p:spPr bwMode="auto">
              <a:xfrm>
                <a:off x="4584" y="3219"/>
                <a:ext cx="131"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59" name="Oval 153"/>
              <p:cNvSpPr>
                <a:spLocks noChangeArrowheads="1"/>
              </p:cNvSpPr>
              <p:nvPr/>
            </p:nvSpPr>
            <p:spPr bwMode="auto">
              <a:xfrm>
                <a:off x="4622" y="3171"/>
                <a:ext cx="131" cy="123"/>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0" name="Oval 154"/>
              <p:cNvSpPr>
                <a:spLocks noChangeArrowheads="1"/>
              </p:cNvSpPr>
              <p:nvPr/>
            </p:nvSpPr>
            <p:spPr bwMode="auto">
              <a:xfrm>
                <a:off x="4588" y="3069"/>
                <a:ext cx="131" cy="123"/>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1" name="Oval 155"/>
              <p:cNvSpPr>
                <a:spLocks noChangeArrowheads="1"/>
              </p:cNvSpPr>
              <p:nvPr/>
            </p:nvSpPr>
            <p:spPr bwMode="auto">
              <a:xfrm>
                <a:off x="4616" y="3106"/>
                <a:ext cx="132"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2" name="Oval 156"/>
              <p:cNvSpPr>
                <a:spLocks noChangeArrowheads="1"/>
              </p:cNvSpPr>
              <p:nvPr/>
            </p:nvSpPr>
            <p:spPr bwMode="auto">
              <a:xfrm>
                <a:off x="4453" y="3219"/>
                <a:ext cx="131"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3" name="Oval 157"/>
              <p:cNvSpPr>
                <a:spLocks noChangeArrowheads="1"/>
              </p:cNvSpPr>
              <p:nvPr/>
            </p:nvSpPr>
            <p:spPr bwMode="auto">
              <a:xfrm>
                <a:off x="4512" y="3050"/>
                <a:ext cx="132"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4" name="Oval 158"/>
              <p:cNvSpPr>
                <a:spLocks noChangeArrowheads="1"/>
              </p:cNvSpPr>
              <p:nvPr/>
            </p:nvSpPr>
            <p:spPr bwMode="auto">
              <a:xfrm>
                <a:off x="4513" y="3258"/>
                <a:ext cx="132"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5" name="Oval 159"/>
              <p:cNvSpPr>
                <a:spLocks noChangeArrowheads="1"/>
              </p:cNvSpPr>
              <p:nvPr/>
            </p:nvSpPr>
            <p:spPr bwMode="auto">
              <a:xfrm>
                <a:off x="4407" y="3215"/>
                <a:ext cx="131" cy="123"/>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6" name="Oval 160"/>
              <p:cNvSpPr>
                <a:spLocks noChangeArrowheads="1"/>
              </p:cNvSpPr>
              <p:nvPr/>
            </p:nvSpPr>
            <p:spPr bwMode="auto">
              <a:xfrm>
                <a:off x="4513" y="3153"/>
                <a:ext cx="131" cy="123"/>
              </a:xfrm>
              <a:prstGeom prst="ellipse">
                <a:avLst/>
              </a:prstGeom>
              <a:gradFill rotWithShape="0">
                <a:gsLst>
                  <a:gs pos="0">
                    <a:srgbClr val="FFB9B9"/>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67" name="Oval 162"/>
              <p:cNvSpPr>
                <a:spLocks noChangeArrowheads="1"/>
              </p:cNvSpPr>
              <p:nvPr/>
            </p:nvSpPr>
            <p:spPr bwMode="auto">
              <a:xfrm>
                <a:off x="4602" y="3218"/>
                <a:ext cx="132" cy="124"/>
              </a:xfrm>
              <a:prstGeom prst="ellipse">
                <a:avLst/>
              </a:prstGeom>
              <a:gradFill rotWithShape="1">
                <a:gsLst>
                  <a:gs pos="0">
                    <a:srgbClr val="C7E3D5"/>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938" name="Group 215"/>
            <p:cNvGrpSpPr>
              <a:grpSpLocks/>
            </p:cNvGrpSpPr>
            <p:nvPr/>
          </p:nvGrpSpPr>
          <p:grpSpPr bwMode="auto">
            <a:xfrm>
              <a:off x="3734" y="2353"/>
              <a:ext cx="1754" cy="1721"/>
              <a:chOff x="506" y="860"/>
              <a:chExt cx="1754" cy="1721"/>
            </a:xfrm>
          </p:grpSpPr>
          <p:sp>
            <p:nvSpPr>
              <p:cNvPr id="38939" name="Oval 179"/>
              <p:cNvSpPr>
                <a:spLocks noChangeArrowheads="1"/>
              </p:cNvSpPr>
              <p:nvPr/>
            </p:nvSpPr>
            <p:spPr bwMode="auto">
              <a:xfrm>
                <a:off x="529" y="891"/>
                <a:ext cx="1697" cy="1659"/>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38940" name="Oval 181"/>
              <p:cNvSpPr>
                <a:spLocks noChangeArrowheads="1"/>
              </p:cNvSpPr>
              <p:nvPr/>
            </p:nvSpPr>
            <p:spPr bwMode="auto">
              <a:xfrm>
                <a:off x="1228" y="860"/>
                <a:ext cx="72"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41" name="Oval 182"/>
              <p:cNvSpPr>
                <a:spLocks noChangeArrowheads="1"/>
              </p:cNvSpPr>
              <p:nvPr/>
            </p:nvSpPr>
            <p:spPr bwMode="auto">
              <a:xfrm>
                <a:off x="1227" y="2511"/>
                <a:ext cx="73"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42" name="Oval 203"/>
              <p:cNvSpPr>
                <a:spLocks noChangeArrowheads="1"/>
              </p:cNvSpPr>
              <p:nvPr/>
            </p:nvSpPr>
            <p:spPr bwMode="auto">
              <a:xfrm>
                <a:off x="874" y="1231"/>
                <a:ext cx="1008" cy="978"/>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38943" name="Oval 204"/>
              <p:cNvSpPr>
                <a:spLocks noChangeArrowheads="1"/>
              </p:cNvSpPr>
              <p:nvPr/>
            </p:nvSpPr>
            <p:spPr bwMode="auto">
              <a:xfrm>
                <a:off x="1341" y="1198"/>
                <a:ext cx="72"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44" name="Oval 205"/>
              <p:cNvSpPr>
                <a:spLocks noChangeArrowheads="1"/>
              </p:cNvSpPr>
              <p:nvPr/>
            </p:nvSpPr>
            <p:spPr bwMode="auto">
              <a:xfrm>
                <a:off x="1341" y="2179"/>
                <a:ext cx="72"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45" name="Oval 206"/>
              <p:cNvSpPr>
                <a:spLocks noChangeArrowheads="1"/>
              </p:cNvSpPr>
              <p:nvPr/>
            </p:nvSpPr>
            <p:spPr bwMode="auto">
              <a:xfrm>
                <a:off x="1456" y="860"/>
                <a:ext cx="72"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46" name="Oval 207"/>
              <p:cNvSpPr>
                <a:spLocks noChangeArrowheads="1"/>
              </p:cNvSpPr>
              <p:nvPr/>
            </p:nvSpPr>
            <p:spPr bwMode="auto">
              <a:xfrm>
                <a:off x="2188" y="1794"/>
                <a:ext cx="72"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47" name="Oval 208"/>
              <p:cNvSpPr>
                <a:spLocks noChangeArrowheads="1"/>
              </p:cNvSpPr>
              <p:nvPr/>
            </p:nvSpPr>
            <p:spPr bwMode="auto">
              <a:xfrm>
                <a:off x="1456" y="2511"/>
                <a:ext cx="72"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48" name="Oval 209"/>
              <p:cNvSpPr>
                <a:spLocks noChangeArrowheads="1"/>
              </p:cNvSpPr>
              <p:nvPr/>
            </p:nvSpPr>
            <p:spPr bwMode="auto">
              <a:xfrm>
                <a:off x="506" y="1794"/>
                <a:ext cx="72"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49" name="Oval 211"/>
              <p:cNvSpPr>
                <a:spLocks noChangeArrowheads="1"/>
              </p:cNvSpPr>
              <p:nvPr/>
            </p:nvSpPr>
            <p:spPr bwMode="auto">
              <a:xfrm>
                <a:off x="2188" y="1574"/>
                <a:ext cx="72" cy="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70786"/>
                                        </p:tgtEl>
                                        <p:attrNameLst>
                                          <p:attrName>style.visibility</p:attrName>
                                        </p:attrNameLst>
                                      </p:cBhvr>
                                      <p:to>
                                        <p:strVal val="visible"/>
                                      </p:to>
                                    </p:set>
                                    <p:animEffect transition="in" filter="dissolve">
                                      <p:cBhvr>
                                        <p:cTn id="10" dur="500"/>
                                        <p:tgtEl>
                                          <p:spTgt spid="7078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0717"/>
                                        </p:tgtEl>
                                        <p:attrNameLst>
                                          <p:attrName>style.visibility</p:attrName>
                                        </p:attrNameLst>
                                      </p:cBhvr>
                                      <p:to>
                                        <p:strVal val="visible"/>
                                      </p:to>
                                    </p:set>
                                    <p:animEffect transition="in" filter="dissolve">
                                      <p:cBhvr>
                                        <p:cTn id="13" dur="500"/>
                                        <p:tgtEl>
                                          <p:spTgt spid="707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0660"/>
                                        </p:tgtEl>
                                        <p:attrNameLst>
                                          <p:attrName>style.visibility</p:attrName>
                                        </p:attrNameLst>
                                      </p:cBhvr>
                                      <p:to>
                                        <p:strVal val="visible"/>
                                      </p:to>
                                    </p:set>
                                    <p:animEffect transition="in" filter="dissolve">
                                      <p:cBhvr>
                                        <p:cTn id="18" dur="500"/>
                                        <p:tgtEl>
                                          <p:spTgt spid="706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0667"/>
                                        </p:tgtEl>
                                        <p:attrNameLst>
                                          <p:attrName>style.visibility</p:attrName>
                                        </p:attrNameLst>
                                      </p:cBhvr>
                                      <p:to>
                                        <p:strVal val="visible"/>
                                      </p:to>
                                    </p:set>
                                    <p:animEffect transition="in" filter="dissolve">
                                      <p:cBhvr>
                                        <p:cTn id="23" dur="500"/>
                                        <p:tgtEl>
                                          <p:spTgt spid="70667"/>
                                        </p:tgtEl>
                                      </p:cBhvr>
                                    </p:animEffect>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70789"/>
                                        </p:tgtEl>
                                        <p:attrNameLst>
                                          <p:attrName>style.visibility</p:attrName>
                                        </p:attrNameLst>
                                      </p:cBhvr>
                                      <p:to>
                                        <p:strVal val="visible"/>
                                      </p:to>
                                    </p:set>
                                    <p:animEffect transition="in" filter="wipe(up)">
                                      <p:cBhvr>
                                        <p:cTn id="27" dur="1000"/>
                                        <p:tgtEl>
                                          <p:spTgt spid="70789"/>
                                        </p:tgtEl>
                                      </p:cBhvr>
                                    </p:animEffect>
                                  </p:childTnLst>
                                </p:cTn>
                              </p:par>
                              <p:par>
                                <p:cTn id="28" presetID="23" presetClass="entr" presetSubtype="16"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0822"/>
                                        </p:tgtEl>
                                        <p:attrNameLst>
                                          <p:attrName>style.visibility</p:attrName>
                                        </p:attrNameLst>
                                      </p:cBhvr>
                                      <p:to>
                                        <p:strVal val="visible"/>
                                      </p:to>
                                    </p:set>
                                    <p:animEffect transition="in" filter="wipe(left)">
                                      <p:cBhvr>
                                        <p:cTn id="36" dur="1000"/>
                                        <p:tgtEl>
                                          <p:spTgt spid="70822"/>
                                        </p:tgtEl>
                                      </p:cBhvr>
                                    </p:animEffect>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0823"/>
                                        </p:tgtEl>
                                        <p:attrNameLst>
                                          <p:attrName>style.visibility</p:attrName>
                                        </p:attrNameLst>
                                      </p:cBhvr>
                                      <p:to>
                                        <p:strVal val="visible"/>
                                      </p:to>
                                    </p:set>
                                    <p:animEffect transition="in" filter="wipe(left)">
                                      <p:cBhvr>
                                        <p:cTn id="40" dur="1000"/>
                                        <p:tgtEl>
                                          <p:spTgt spid="70823"/>
                                        </p:tgtEl>
                                      </p:cBhvr>
                                    </p:animEffect>
                                  </p:childTnLst>
                                </p:cTn>
                              </p:par>
                            </p:childTnLst>
                          </p:cTn>
                        </p:par>
                        <p:par>
                          <p:cTn id="41" fill="hold" nodeType="afterGroup">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0824"/>
                                        </p:tgtEl>
                                        <p:attrNameLst>
                                          <p:attrName>style.visibility</p:attrName>
                                        </p:attrNameLst>
                                      </p:cBhvr>
                                      <p:to>
                                        <p:strVal val="visible"/>
                                      </p:to>
                                    </p:set>
                                    <p:animEffect transition="in" filter="wipe(left)">
                                      <p:cBhvr>
                                        <p:cTn id="44" dur="1000"/>
                                        <p:tgtEl>
                                          <p:spTgt spid="70824"/>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7" grpId="0" animBg="1"/>
      <p:bldP spid="70660" grpId="0"/>
      <p:bldP spid="70667" grpId="0"/>
      <p:bldP spid="70822" grpId="0"/>
      <p:bldP spid="70823" grpId="0"/>
      <p:bldP spid="708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74"/>
          <p:cNvSpPr>
            <a:spLocks noGrp="1" noChangeArrowheads="1"/>
          </p:cNvSpPr>
          <p:nvPr>
            <p:ph type="title"/>
          </p:nvPr>
        </p:nvSpPr>
        <p:spPr/>
        <p:txBody>
          <a:bodyPr/>
          <a:lstStyle/>
          <a:p>
            <a:r>
              <a:rPr lang="en-GB" smtClean="0"/>
              <a:t>      Full electron shells</a:t>
            </a:r>
          </a:p>
        </p:txBody>
      </p:sp>
      <p:sp>
        <p:nvSpPr>
          <p:cNvPr id="39939" name="Rectangle 76"/>
          <p:cNvSpPr>
            <a:spLocks noChangeArrowheads="1"/>
          </p:cNvSpPr>
          <p:nvPr/>
        </p:nvSpPr>
        <p:spPr bwMode="auto">
          <a:xfrm>
            <a:off x="568325" y="701675"/>
            <a:ext cx="8151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Each shell has a maximum number of electrons that it can hold. Electrons will fill the shells nearest the nucleus first.</a:t>
            </a:r>
          </a:p>
          <a:p>
            <a:pPr eaLnBrk="1" hangingPunct="1">
              <a:spcBef>
                <a:spcPct val="0"/>
              </a:spcBef>
            </a:pPr>
            <a:endParaRPr lang="en-GB"/>
          </a:p>
        </p:txBody>
      </p:sp>
      <p:sp>
        <p:nvSpPr>
          <p:cNvPr id="71757" name="Oval 77"/>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nvGrpSpPr>
          <p:cNvPr id="2" name="Group 81"/>
          <p:cNvGrpSpPr>
            <a:grpSpLocks/>
          </p:cNvGrpSpPr>
          <p:nvPr/>
        </p:nvGrpSpPr>
        <p:grpSpPr bwMode="auto">
          <a:xfrm>
            <a:off x="241300" y="5254625"/>
            <a:ext cx="8689975" cy="822325"/>
            <a:chOff x="152" y="2602"/>
            <a:chExt cx="5474" cy="518"/>
          </a:xfrm>
        </p:grpSpPr>
        <p:sp>
          <p:nvSpPr>
            <p:cNvPr id="39980" name="Rectangle 78"/>
            <p:cNvSpPr>
              <a:spLocks noChangeArrowheads="1"/>
            </p:cNvSpPr>
            <p:nvPr/>
          </p:nvSpPr>
          <p:spPr bwMode="auto">
            <a:xfrm>
              <a:off x="358" y="2602"/>
              <a:ext cx="526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p>
              <a:r>
                <a:rPr lang="en-GB"/>
                <a:t>Atoms of </a:t>
              </a:r>
              <a:r>
                <a:rPr lang="en-GB" b="1">
                  <a:solidFill>
                    <a:srgbClr val="FF6600"/>
                  </a:solidFill>
                </a:rPr>
                <a:t>noble gases</a:t>
              </a:r>
              <a:r>
                <a:rPr lang="en-GB"/>
                <a:t> have completely full outer shells. This makes them very </a:t>
              </a:r>
              <a:r>
                <a:rPr lang="en-GB" b="1"/>
                <a:t>unreactive</a:t>
              </a:r>
              <a:r>
                <a:rPr lang="en-GB"/>
                <a:t> or </a:t>
              </a:r>
              <a:r>
                <a:rPr lang="en-GB" b="1"/>
                <a:t>stable</a:t>
              </a:r>
              <a:r>
                <a:rPr lang="en-GB"/>
                <a:t>.</a:t>
              </a:r>
            </a:p>
          </p:txBody>
        </p:sp>
        <p:sp>
          <p:nvSpPr>
            <p:cNvPr id="71760" name="Oval 80"/>
            <p:cNvSpPr>
              <a:spLocks noChangeAspect="1" noChangeArrowheads="1"/>
            </p:cNvSpPr>
            <p:nvPr/>
          </p:nvSpPr>
          <p:spPr bwMode="auto">
            <a:xfrm>
              <a:off x="152" y="2674"/>
              <a:ext cx="159" cy="159"/>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grpSp>
        <p:nvGrpSpPr>
          <p:cNvPr id="3" name="Group 171"/>
          <p:cNvGrpSpPr>
            <a:grpSpLocks/>
          </p:cNvGrpSpPr>
          <p:nvPr/>
        </p:nvGrpSpPr>
        <p:grpSpPr bwMode="auto">
          <a:xfrm>
            <a:off x="2987675" y="1660525"/>
            <a:ext cx="3192463" cy="3198813"/>
            <a:chOff x="1882" y="1046"/>
            <a:chExt cx="2011" cy="2015"/>
          </a:xfrm>
        </p:grpSpPr>
        <p:sp>
          <p:nvSpPr>
            <p:cNvPr id="39955" name="Oval 122"/>
            <p:cNvSpPr>
              <a:spLocks noChangeAspect="1" noChangeArrowheads="1"/>
            </p:cNvSpPr>
            <p:nvPr/>
          </p:nvSpPr>
          <p:spPr bwMode="auto">
            <a:xfrm>
              <a:off x="2662" y="1830"/>
              <a:ext cx="452" cy="446"/>
            </a:xfrm>
            <a:prstGeom prst="ellipse">
              <a:avLst/>
            </a:prstGeom>
            <a:gradFill rotWithShape="0">
              <a:gsLst>
                <a:gs pos="0">
                  <a:srgbClr val="FF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56" name="Oval 124"/>
            <p:cNvSpPr>
              <a:spLocks noChangeAspect="1" noChangeArrowheads="1"/>
            </p:cNvSpPr>
            <p:nvPr/>
          </p:nvSpPr>
          <p:spPr bwMode="auto">
            <a:xfrm>
              <a:off x="2441" y="1624"/>
              <a:ext cx="893" cy="856"/>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39957" name="Oval 125"/>
            <p:cNvSpPr>
              <a:spLocks noChangeAspect="1" noChangeArrowheads="1"/>
            </p:cNvSpPr>
            <p:nvPr/>
          </p:nvSpPr>
          <p:spPr bwMode="auto">
            <a:xfrm>
              <a:off x="2813" y="2401"/>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58" name="Oval 126"/>
            <p:cNvSpPr>
              <a:spLocks noChangeAspect="1" noChangeArrowheads="1"/>
            </p:cNvSpPr>
            <p:nvPr/>
          </p:nvSpPr>
          <p:spPr bwMode="auto">
            <a:xfrm>
              <a:off x="2813" y="1557"/>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39959" name="Group 128"/>
            <p:cNvGrpSpPr>
              <a:grpSpLocks noChangeAspect="1"/>
            </p:cNvGrpSpPr>
            <p:nvPr/>
          </p:nvGrpSpPr>
          <p:grpSpPr bwMode="auto">
            <a:xfrm>
              <a:off x="2194" y="1301"/>
              <a:ext cx="1389" cy="1447"/>
              <a:chOff x="1769" y="1115"/>
              <a:chExt cx="1587" cy="1653"/>
            </a:xfrm>
          </p:grpSpPr>
          <p:sp>
            <p:nvSpPr>
              <p:cNvPr id="39977" name="Oval 129"/>
              <p:cNvSpPr>
                <a:spLocks noChangeAspect="1" noChangeArrowheads="1"/>
              </p:cNvSpPr>
              <p:nvPr/>
            </p:nvSpPr>
            <p:spPr bwMode="auto">
              <a:xfrm>
                <a:off x="1769" y="1181"/>
                <a:ext cx="1587" cy="1587"/>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39978" name="Oval 130"/>
              <p:cNvSpPr>
                <a:spLocks noChangeAspect="1" noChangeArrowheads="1"/>
              </p:cNvSpPr>
              <p:nvPr/>
            </p:nvSpPr>
            <p:spPr bwMode="auto">
              <a:xfrm rot="-720000">
                <a:off x="2645" y="1116"/>
                <a:ext cx="171" cy="1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79" name="Oval 131"/>
              <p:cNvSpPr>
                <a:spLocks noChangeAspect="1" noChangeArrowheads="1"/>
              </p:cNvSpPr>
              <p:nvPr/>
            </p:nvSpPr>
            <p:spPr bwMode="auto">
              <a:xfrm rot="-744387">
                <a:off x="2306" y="1115"/>
                <a:ext cx="171" cy="1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960" name="Oval 132"/>
            <p:cNvSpPr>
              <a:spLocks noChangeAspect="1" noChangeArrowheads="1"/>
            </p:cNvSpPr>
            <p:nvPr/>
          </p:nvSpPr>
          <p:spPr bwMode="auto">
            <a:xfrm rot="4680000">
              <a:off x="3493" y="2124"/>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61" name="Oval 133"/>
            <p:cNvSpPr>
              <a:spLocks noChangeAspect="1" noChangeArrowheads="1"/>
            </p:cNvSpPr>
            <p:nvPr/>
          </p:nvSpPr>
          <p:spPr bwMode="auto">
            <a:xfrm rot="4655613">
              <a:off x="3494" y="1827"/>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62" name="Oval 134"/>
            <p:cNvSpPr>
              <a:spLocks noChangeAspect="1" noChangeArrowheads="1"/>
            </p:cNvSpPr>
            <p:nvPr/>
          </p:nvSpPr>
          <p:spPr bwMode="auto">
            <a:xfrm rot="10080000">
              <a:off x="2668" y="2655"/>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63" name="Oval 135"/>
            <p:cNvSpPr>
              <a:spLocks noChangeAspect="1" noChangeArrowheads="1"/>
            </p:cNvSpPr>
            <p:nvPr/>
          </p:nvSpPr>
          <p:spPr bwMode="auto">
            <a:xfrm rot="10055613">
              <a:off x="2964" y="2656"/>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64" name="Oval 136"/>
            <p:cNvSpPr>
              <a:spLocks noChangeAspect="1" noChangeArrowheads="1"/>
            </p:cNvSpPr>
            <p:nvPr/>
          </p:nvSpPr>
          <p:spPr bwMode="auto">
            <a:xfrm rot="-6120000">
              <a:off x="2138" y="1830"/>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65" name="Oval 137"/>
            <p:cNvSpPr>
              <a:spLocks noChangeAspect="1" noChangeArrowheads="1"/>
            </p:cNvSpPr>
            <p:nvPr/>
          </p:nvSpPr>
          <p:spPr bwMode="auto">
            <a:xfrm rot="-6144387">
              <a:off x="2137" y="2127"/>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39966" name="Group 168"/>
            <p:cNvGrpSpPr>
              <a:grpSpLocks/>
            </p:cNvGrpSpPr>
            <p:nvPr/>
          </p:nvGrpSpPr>
          <p:grpSpPr bwMode="auto">
            <a:xfrm>
              <a:off x="1882" y="1046"/>
              <a:ext cx="2011" cy="2015"/>
              <a:chOff x="1882" y="1046"/>
              <a:chExt cx="2011" cy="2015"/>
            </a:xfrm>
          </p:grpSpPr>
          <p:grpSp>
            <p:nvGrpSpPr>
              <p:cNvPr id="39967" name="Group 139"/>
              <p:cNvGrpSpPr>
                <a:grpSpLocks noChangeAspect="1"/>
              </p:cNvGrpSpPr>
              <p:nvPr/>
            </p:nvGrpSpPr>
            <p:grpSpPr bwMode="auto">
              <a:xfrm>
                <a:off x="1945" y="1046"/>
                <a:ext cx="1886" cy="1950"/>
                <a:chOff x="1485" y="824"/>
                <a:chExt cx="2154" cy="2227"/>
              </a:xfrm>
            </p:grpSpPr>
            <p:sp>
              <p:nvSpPr>
                <p:cNvPr id="39974" name="Oval 140"/>
                <p:cNvSpPr>
                  <a:spLocks noChangeAspect="1" noChangeArrowheads="1"/>
                </p:cNvSpPr>
                <p:nvPr/>
              </p:nvSpPr>
              <p:spPr bwMode="auto">
                <a:xfrm>
                  <a:off x="1485" y="897"/>
                  <a:ext cx="2154" cy="2154"/>
                </a:xfrm>
                <a:prstGeom prst="ellipse">
                  <a:avLst/>
                </a:prstGeom>
                <a:noFill/>
                <a:ln w="9525" cap="rnd">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39975" name="Oval 141"/>
                <p:cNvSpPr>
                  <a:spLocks noChangeAspect="1" noChangeArrowheads="1"/>
                </p:cNvSpPr>
                <p:nvPr/>
              </p:nvSpPr>
              <p:spPr bwMode="auto">
                <a:xfrm rot="-600000">
                  <a:off x="2645" y="824"/>
                  <a:ext cx="171" cy="1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76" name="Oval 142"/>
                <p:cNvSpPr>
                  <a:spLocks noChangeAspect="1" noChangeArrowheads="1"/>
                </p:cNvSpPr>
                <p:nvPr/>
              </p:nvSpPr>
              <p:spPr bwMode="auto">
                <a:xfrm rot="-603199">
                  <a:off x="2306" y="824"/>
                  <a:ext cx="171" cy="170"/>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9968" name="Oval 143"/>
              <p:cNvSpPr>
                <a:spLocks noChangeAspect="1" noChangeArrowheads="1"/>
              </p:cNvSpPr>
              <p:nvPr/>
            </p:nvSpPr>
            <p:spPr bwMode="auto">
              <a:xfrm rot="4800000">
                <a:off x="3744" y="2127"/>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69" name="Oval 144"/>
              <p:cNvSpPr>
                <a:spLocks noChangeAspect="1" noChangeArrowheads="1"/>
              </p:cNvSpPr>
              <p:nvPr/>
            </p:nvSpPr>
            <p:spPr bwMode="auto">
              <a:xfrm rot="4796801">
                <a:off x="3744" y="1830"/>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70" name="Oval 145"/>
              <p:cNvSpPr>
                <a:spLocks noChangeAspect="1" noChangeArrowheads="1"/>
              </p:cNvSpPr>
              <p:nvPr/>
            </p:nvSpPr>
            <p:spPr bwMode="auto">
              <a:xfrm rot="10200000">
                <a:off x="2666" y="2912"/>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71" name="Oval 146"/>
              <p:cNvSpPr>
                <a:spLocks noChangeAspect="1" noChangeArrowheads="1"/>
              </p:cNvSpPr>
              <p:nvPr/>
            </p:nvSpPr>
            <p:spPr bwMode="auto">
              <a:xfrm rot="10196801">
                <a:off x="2962" y="2912"/>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72" name="Oval 147"/>
              <p:cNvSpPr>
                <a:spLocks noChangeAspect="1" noChangeArrowheads="1"/>
              </p:cNvSpPr>
              <p:nvPr/>
            </p:nvSpPr>
            <p:spPr bwMode="auto">
              <a:xfrm rot="-6000000">
                <a:off x="1882" y="1831"/>
                <a:ext cx="149"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73" name="Oval 148"/>
              <p:cNvSpPr>
                <a:spLocks noChangeAspect="1" noChangeArrowheads="1"/>
              </p:cNvSpPr>
              <p:nvPr/>
            </p:nvSpPr>
            <p:spPr bwMode="auto">
              <a:xfrm rot="-6003199">
                <a:off x="1882" y="2127"/>
                <a:ext cx="150" cy="149"/>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71854" name="Oval 174"/>
          <p:cNvSpPr>
            <a:spLocks noChangeArrowheads="1"/>
          </p:cNvSpPr>
          <p:nvPr/>
        </p:nvSpPr>
        <p:spPr bwMode="auto">
          <a:xfrm>
            <a:off x="3881438" y="2589213"/>
            <a:ext cx="1419225" cy="1341437"/>
          </a:xfrm>
          <a:prstGeom prst="ellipse">
            <a:avLst/>
          </a:prstGeom>
          <a:noFill/>
          <a:ln w="228600">
            <a:solidFill>
              <a:srgbClr val="FF330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71855" name="Oval 175"/>
          <p:cNvSpPr>
            <a:spLocks noChangeArrowheads="1"/>
          </p:cNvSpPr>
          <p:nvPr/>
        </p:nvSpPr>
        <p:spPr bwMode="auto">
          <a:xfrm>
            <a:off x="3486150" y="2160588"/>
            <a:ext cx="2209800" cy="2203450"/>
          </a:xfrm>
          <a:prstGeom prst="ellipse">
            <a:avLst/>
          </a:prstGeom>
          <a:noFill/>
          <a:ln w="228600">
            <a:solidFill>
              <a:srgbClr val="FF330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sp>
        <p:nvSpPr>
          <p:cNvPr id="71856" name="Oval 176"/>
          <p:cNvSpPr>
            <a:spLocks noChangeArrowheads="1"/>
          </p:cNvSpPr>
          <p:nvPr/>
        </p:nvSpPr>
        <p:spPr bwMode="auto">
          <a:xfrm>
            <a:off x="3084513" y="1765300"/>
            <a:ext cx="2995612" cy="2995613"/>
          </a:xfrm>
          <a:prstGeom prst="ellipse">
            <a:avLst/>
          </a:prstGeom>
          <a:noFill/>
          <a:ln w="228600">
            <a:solidFill>
              <a:srgbClr val="FF3300">
                <a:alpha val="50195"/>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0"/>
              </a:spcBef>
            </a:pPr>
            <a:endParaRPr lang="en-GB">
              <a:solidFill>
                <a:schemeClr val="tx1"/>
              </a:solidFill>
            </a:endParaRPr>
          </a:p>
        </p:txBody>
      </p:sp>
      <p:grpSp>
        <p:nvGrpSpPr>
          <p:cNvPr id="7" name="Group 166"/>
          <p:cNvGrpSpPr>
            <a:grpSpLocks/>
          </p:cNvGrpSpPr>
          <p:nvPr/>
        </p:nvGrpSpPr>
        <p:grpSpPr bwMode="auto">
          <a:xfrm>
            <a:off x="222250" y="2051050"/>
            <a:ext cx="4127500" cy="1077913"/>
            <a:chOff x="140" y="1244"/>
            <a:chExt cx="2600" cy="679"/>
          </a:xfrm>
        </p:grpSpPr>
        <p:sp>
          <p:nvSpPr>
            <p:cNvPr id="39953" name="Line 153"/>
            <p:cNvSpPr>
              <a:spLocks noChangeShapeType="1"/>
            </p:cNvSpPr>
            <p:nvPr/>
          </p:nvSpPr>
          <p:spPr bwMode="auto">
            <a:xfrm>
              <a:off x="1588" y="1581"/>
              <a:ext cx="1152" cy="3"/>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9954" name="Text Box 157"/>
            <p:cNvSpPr txBox="1">
              <a:spLocks noChangeArrowheads="1"/>
            </p:cNvSpPr>
            <p:nvPr/>
          </p:nvSpPr>
          <p:spPr bwMode="auto">
            <a:xfrm>
              <a:off x="140" y="1244"/>
              <a:ext cx="142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lnSpc>
                  <a:spcPct val="90000"/>
                </a:lnSpc>
                <a:spcBef>
                  <a:spcPct val="0"/>
                </a:spcBef>
              </a:pPr>
              <a:r>
                <a:rPr lang="en-GB" b="1"/>
                <a:t>1</a:t>
              </a:r>
              <a:r>
                <a:rPr lang="en-GB" b="1" baseline="30000"/>
                <a:t>st</a:t>
              </a:r>
              <a:r>
                <a:rPr lang="en-GB" b="1"/>
                <a:t> shell holds</a:t>
              </a:r>
              <a:br>
                <a:rPr lang="en-GB" b="1"/>
              </a:br>
              <a:r>
                <a:rPr lang="en-GB" b="1"/>
                <a:t>a maximum of</a:t>
              </a:r>
              <a:br>
                <a:rPr lang="en-GB" b="1"/>
              </a:br>
              <a:r>
                <a:rPr lang="en-GB" b="1"/>
                <a:t>2 electrons</a:t>
              </a:r>
            </a:p>
          </p:txBody>
        </p:sp>
      </p:grpSp>
      <p:grpSp>
        <p:nvGrpSpPr>
          <p:cNvPr id="8" name="Group 165"/>
          <p:cNvGrpSpPr>
            <a:grpSpLocks/>
          </p:cNvGrpSpPr>
          <p:nvPr/>
        </p:nvGrpSpPr>
        <p:grpSpPr bwMode="auto">
          <a:xfrm>
            <a:off x="5043488" y="1582738"/>
            <a:ext cx="3913187" cy="1187450"/>
            <a:chOff x="3177" y="949"/>
            <a:chExt cx="2465" cy="748"/>
          </a:xfrm>
        </p:grpSpPr>
        <p:sp>
          <p:nvSpPr>
            <p:cNvPr id="39951" name="Text Box 154"/>
            <p:cNvSpPr txBox="1">
              <a:spLocks noChangeArrowheads="1"/>
            </p:cNvSpPr>
            <p:nvPr/>
          </p:nvSpPr>
          <p:spPr bwMode="auto">
            <a:xfrm>
              <a:off x="4164" y="949"/>
              <a:ext cx="147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2</a:t>
              </a:r>
              <a:r>
                <a:rPr lang="en-GB" b="1" baseline="30000"/>
                <a:t>nd</a:t>
              </a:r>
              <a:r>
                <a:rPr lang="en-GB" b="1"/>
                <a:t> shell holds</a:t>
              </a:r>
              <a:br>
                <a:rPr lang="en-GB" b="1"/>
              </a:br>
              <a:r>
                <a:rPr lang="en-GB" b="1"/>
                <a:t>a maximum of</a:t>
              </a:r>
              <a:br>
                <a:rPr lang="en-GB" b="1"/>
              </a:br>
              <a:r>
                <a:rPr lang="en-GB" b="1"/>
                <a:t>8 electrons</a:t>
              </a:r>
            </a:p>
          </p:txBody>
        </p:sp>
        <p:sp>
          <p:nvSpPr>
            <p:cNvPr id="39952" name="Line 156"/>
            <p:cNvSpPr>
              <a:spLocks noChangeShapeType="1"/>
            </p:cNvSpPr>
            <p:nvPr/>
          </p:nvSpPr>
          <p:spPr bwMode="auto">
            <a:xfrm flipH="1" flipV="1">
              <a:off x="3177" y="1327"/>
              <a:ext cx="969" cy="1"/>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9" name="Group 164"/>
          <p:cNvGrpSpPr>
            <a:grpSpLocks/>
          </p:cNvGrpSpPr>
          <p:nvPr/>
        </p:nvGrpSpPr>
        <p:grpSpPr bwMode="auto">
          <a:xfrm>
            <a:off x="5087938" y="4137025"/>
            <a:ext cx="3944937" cy="1187450"/>
            <a:chOff x="3205" y="2558"/>
            <a:chExt cx="2485" cy="748"/>
          </a:xfrm>
        </p:grpSpPr>
        <p:sp>
          <p:nvSpPr>
            <p:cNvPr id="39949" name="Text Box 151"/>
            <p:cNvSpPr txBox="1">
              <a:spLocks noChangeArrowheads="1"/>
            </p:cNvSpPr>
            <p:nvPr/>
          </p:nvSpPr>
          <p:spPr bwMode="auto">
            <a:xfrm>
              <a:off x="4254" y="2558"/>
              <a:ext cx="143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lgn="ctr"/>
              <a:r>
                <a:rPr lang="en-GB" b="1"/>
                <a:t>3</a:t>
              </a:r>
              <a:r>
                <a:rPr lang="en-GB" b="1" baseline="30000"/>
                <a:t>rd</a:t>
              </a:r>
              <a:r>
                <a:rPr lang="en-GB" b="1"/>
                <a:t> shell holds</a:t>
              </a:r>
              <a:br>
                <a:rPr lang="en-GB" b="1"/>
              </a:br>
              <a:r>
                <a:rPr lang="en-GB" b="1"/>
                <a:t>a maximum of</a:t>
              </a:r>
              <a:br>
                <a:rPr lang="en-GB" b="1"/>
              </a:br>
              <a:r>
                <a:rPr lang="en-GB" b="1"/>
                <a:t>8 electrons</a:t>
              </a:r>
            </a:p>
          </p:txBody>
        </p:sp>
        <p:sp>
          <p:nvSpPr>
            <p:cNvPr id="39950" name="Line 158"/>
            <p:cNvSpPr>
              <a:spLocks noChangeShapeType="1"/>
            </p:cNvSpPr>
            <p:nvPr/>
          </p:nvSpPr>
          <p:spPr bwMode="auto">
            <a:xfrm flipH="1" flipV="1">
              <a:off x="3205" y="2938"/>
              <a:ext cx="1029" cy="2"/>
            </a:xfrm>
            <a:prstGeom prst="line">
              <a:avLst/>
            </a:prstGeom>
            <a:noFill/>
            <a:ln w="50800">
              <a:solidFill>
                <a:schemeClr val="tx1"/>
              </a:solidFill>
              <a:round/>
              <a:headEnd type="oval" w="sm" len="sm"/>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71854"/>
                                        </p:tgtEl>
                                        <p:attrNameLst>
                                          <p:attrName>style.visibility</p:attrName>
                                        </p:attrNameLst>
                                      </p:cBhvr>
                                      <p:to>
                                        <p:strVal val="visible"/>
                                      </p:to>
                                    </p:set>
                                    <p:animEffect transition="in" filter="dissolve">
                                      <p:cBhvr>
                                        <p:cTn id="17" dur="500"/>
                                        <p:tgtEl>
                                          <p:spTgt spid="718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1000"/>
                                        <p:tgtEl>
                                          <p:spTgt spid="8"/>
                                        </p:tgtEl>
                                      </p:cBhvr>
                                    </p:animEffect>
                                  </p:childTnLst>
                                </p:cTn>
                              </p:par>
                            </p:childTnLst>
                          </p:cTn>
                        </p:par>
                        <p:par>
                          <p:cTn id="23" fill="hold" nodeType="afterGroup">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71855"/>
                                        </p:tgtEl>
                                        <p:attrNameLst>
                                          <p:attrName>style.visibility</p:attrName>
                                        </p:attrNameLst>
                                      </p:cBhvr>
                                      <p:to>
                                        <p:strVal val="visible"/>
                                      </p:to>
                                    </p:set>
                                    <p:animEffect transition="in" filter="dissolve">
                                      <p:cBhvr>
                                        <p:cTn id="26" dur="500"/>
                                        <p:tgtEl>
                                          <p:spTgt spid="718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1000"/>
                                        <p:tgtEl>
                                          <p:spTgt spid="9"/>
                                        </p:tgtEl>
                                      </p:cBhvr>
                                    </p:animEffect>
                                  </p:childTnLst>
                                </p:cTn>
                              </p:par>
                            </p:childTnLst>
                          </p:cTn>
                        </p:par>
                        <p:par>
                          <p:cTn id="32" fill="hold" nodeType="afterGroup">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71856"/>
                                        </p:tgtEl>
                                        <p:attrNameLst>
                                          <p:attrName>style.visibility</p:attrName>
                                        </p:attrNameLst>
                                      </p:cBhvr>
                                      <p:to>
                                        <p:strVal val="visible"/>
                                      </p:to>
                                    </p:set>
                                    <p:animEffect transition="in" filter="dissolve">
                                      <p:cBhvr>
                                        <p:cTn id="35" dur="500"/>
                                        <p:tgtEl>
                                          <p:spTgt spid="7185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4" grpId="0" animBg="1"/>
      <p:bldP spid="71855" grpId="0" animBg="1"/>
      <p:bldP spid="7185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17"/>
          <p:cNvSpPr>
            <a:spLocks noGrp="1" noChangeArrowheads="1"/>
          </p:cNvSpPr>
          <p:nvPr>
            <p:ph type="title"/>
          </p:nvPr>
        </p:nvSpPr>
        <p:spPr/>
        <p:txBody>
          <a:bodyPr/>
          <a:lstStyle/>
          <a:p>
            <a:r>
              <a:rPr lang="en-GB" smtClean="0"/>
              <a:t>      Types of bonding</a:t>
            </a:r>
          </a:p>
        </p:txBody>
      </p:sp>
      <p:sp>
        <p:nvSpPr>
          <p:cNvPr id="40963" name="Rectangle 18"/>
          <p:cNvSpPr>
            <a:spLocks noChangeArrowheads="1"/>
          </p:cNvSpPr>
          <p:nvPr/>
        </p:nvSpPr>
        <p:spPr bwMode="auto">
          <a:xfrm>
            <a:off x="568325" y="701675"/>
            <a:ext cx="8151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Atoms can be bonded in three different ways:</a:t>
            </a:r>
          </a:p>
        </p:txBody>
      </p:sp>
      <p:sp>
        <p:nvSpPr>
          <p:cNvPr id="72723" name="Oval 19"/>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sp>
        <p:nvSpPr>
          <p:cNvPr id="72724" name="Rectangle 20"/>
          <p:cNvSpPr>
            <a:spLocks noChangeArrowheads="1"/>
          </p:cNvSpPr>
          <p:nvPr/>
        </p:nvSpPr>
        <p:spPr bwMode="auto">
          <a:xfrm>
            <a:off x="568325" y="5384800"/>
            <a:ext cx="7661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All types of bonding involve changes in the number of electrons in the outer shells of atoms.</a:t>
            </a:r>
          </a:p>
        </p:txBody>
      </p:sp>
      <p:grpSp>
        <p:nvGrpSpPr>
          <p:cNvPr id="2" name="Group 36"/>
          <p:cNvGrpSpPr>
            <a:grpSpLocks/>
          </p:cNvGrpSpPr>
          <p:nvPr/>
        </p:nvGrpSpPr>
        <p:grpSpPr bwMode="auto">
          <a:xfrm>
            <a:off x="241300" y="4010025"/>
            <a:ext cx="8902700" cy="1187450"/>
            <a:chOff x="152" y="2526"/>
            <a:chExt cx="5608" cy="748"/>
          </a:xfrm>
        </p:grpSpPr>
        <p:sp>
          <p:nvSpPr>
            <p:cNvPr id="40979" name="Rectangle 24"/>
            <p:cNvSpPr>
              <a:spLocks noChangeArrowheads="1"/>
            </p:cNvSpPr>
            <p:nvPr/>
          </p:nvSpPr>
          <p:spPr bwMode="auto">
            <a:xfrm>
              <a:off x="358" y="2526"/>
              <a:ext cx="540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1" hangingPunct="1">
                <a:spcBef>
                  <a:spcPct val="0"/>
                </a:spcBef>
              </a:pPr>
              <a:r>
                <a:rPr lang="en-GB"/>
                <a:t>Bonding occurs because atoms with incomplete outer electron shells are unstable. By forming bonds, atoms completely fill their outer shells and become stable.</a:t>
              </a:r>
            </a:p>
          </p:txBody>
        </p:sp>
        <p:sp>
          <p:nvSpPr>
            <p:cNvPr id="72729" name="Oval 25"/>
            <p:cNvSpPr>
              <a:spLocks noChangeAspect="1" noChangeArrowheads="1"/>
            </p:cNvSpPr>
            <p:nvPr/>
          </p:nvSpPr>
          <p:spPr bwMode="auto">
            <a:xfrm>
              <a:off x="152" y="2584"/>
              <a:ext cx="159" cy="159"/>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latin typeface="Arial" charset="0"/>
              </a:endParaRPr>
            </a:p>
          </p:txBody>
        </p:sp>
      </p:grpSp>
      <p:grpSp>
        <p:nvGrpSpPr>
          <p:cNvPr id="3" name="Group 39"/>
          <p:cNvGrpSpPr>
            <a:grpSpLocks/>
          </p:cNvGrpSpPr>
          <p:nvPr/>
        </p:nvGrpSpPr>
        <p:grpSpPr bwMode="auto">
          <a:xfrm>
            <a:off x="568325" y="1509713"/>
            <a:ext cx="8512175" cy="581025"/>
            <a:chOff x="358" y="951"/>
            <a:chExt cx="5362" cy="366"/>
          </a:xfrm>
        </p:grpSpPr>
        <p:sp>
          <p:nvSpPr>
            <p:cNvPr id="40976" name="Text Box 5"/>
            <p:cNvSpPr txBox="1">
              <a:spLocks noChangeArrowheads="1"/>
            </p:cNvSpPr>
            <p:nvPr/>
          </p:nvSpPr>
          <p:spPr bwMode="auto">
            <a:xfrm>
              <a:off x="358" y="966"/>
              <a:ext cx="137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b="1"/>
                <a:t>Ionic bonding</a:t>
              </a:r>
            </a:p>
          </p:txBody>
        </p:sp>
        <p:sp>
          <p:nvSpPr>
            <p:cNvPr id="40977" name="Text Box 8"/>
            <p:cNvSpPr txBox="1">
              <a:spLocks noChangeArrowheads="1"/>
            </p:cNvSpPr>
            <p:nvPr/>
          </p:nvSpPr>
          <p:spPr bwMode="auto">
            <a:xfrm>
              <a:off x="3122" y="966"/>
              <a:ext cx="25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Metal and non-metal atoms</a:t>
              </a:r>
            </a:p>
          </p:txBody>
        </p:sp>
        <p:sp>
          <p:nvSpPr>
            <p:cNvPr id="40978" name="AutoShape 21"/>
            <p:cNvSpPr>
              <a:spLocks noChangeArrowheads="1"/>
            </p:cNvSpPr>
            <p:nvPr/>
          </p:nvSpPr>
          <p:spPr bwMode="auto">
            <a:xfrm>
              <a:off x="2245" y="951"/>
              <a:ext cx="756" cy="366"/>
            </a:xfrm>
            <a:prstGeom prst="rightArrow">
              <a:avLst>
                <a:gd name="adj1" fmla="val 62843"/>
                <a:gd name="adj2" fmla="val 64014"/>
              </a:avLst>
            </a:prstGeom>
            <a:gradFill rotWithShape="1">
              <a:gsLst>
                <a:gs pos="0">
                  <a:srgbClr val="823400"/>
                </a:gs>
                <a:gs pos="50000">
                  <a:srgbClr val="FF6600"/>
                </a:gs>
                <a:gs pos="100000">
                  <a:srgbClr val="8234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grpSp>
      <p:grpSp>
        <p:nvGrpSpPr>
          <p:cNvPr id="4" name="Group 40"/>
          <p:cNvGrpSpPr>
            <a:grpSpLocks/>
          </p:cNvGrpSpPr>
          <p:nvPr/>
        </p:nvGrpSpPr>
        <p:grpSpPr bwMode="auto">
          <a:xfrm>
            <a:off x="568325" y="2324100"/>
            <a:ext cx="7759700" cy="581025"/>
            <a:chOff x="358" y="1464"/>
            <a:chExt cx="4888" cy="366"/>
          </a:xfrm>
        </p:grpSpPr>
        <p:sp>
          <p:nvSpPr>
            <p:cNvPr id="40973" name="Text Box 9"/>
            <p:cNvSpPr txBox="1">
              <a:spLocks noChangeArrowheads="1"/>
            </p:cNvSpPr>
            <p:nvPr/>
          </p:nvSpPr>
          <p:spPr bwMode="auto">
            <a:xfrm>
              <a:off x="358" y="1491"/>
              <a:ext cx="17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b="1"/>
                <a:t>Covalent bonding</a:t>
              </a:r>
              <a:r>
                <a:rPr lang="en-GB"/>
                <a:t> </a:t>
              </a:r>
            </a:p>
          </p:txBody>
        </p:sp>
        <p:sp>
          <p:nvSpPr>
            <p:cNvPr id="40974" name="Text Box 12"/>
            <p:cNvSpPr txBox="1">
              <a:spLocks noChangeArrowheads="1"/>
            </p:cNvSpPr>
            <p:nvPr/>
          </p:nvSpPr>
          <p:spPr bwMode="auto">
            <a:xfrm>
              <a:off x="3122" y="1491"/>
              <a:ext cx="21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Non-metal atoms only</a:t>
              </a:r>
            </a:p>
          </p:txBody>
        </p:sp>
        <p:sp>
          <p:nvSpPr>
            <p:cNvPr id="40975" name="AutoShape 31"/>
            <p:cNvSpPr>
              <a:spLocks noChangeArrowheads="1"/>
            </p:cNvSpPr>
            <p:nvPr/>
          </p:nvSpPr>
          <p:spPr bwMode="auto">
            <a:xfrm>
              <a:off x="2245" y="1464"/>
              <a:ext cx="756" cy="366"/>
            </a:xfrm>
            <a:prstGeom prst="rightArrow">
              <a:avLst>
                <a:gd name="adj1" fmla="val 62843"/>
                <a:gd name="adj2" fmla="val 64014"/>
              </a:avLst>
            </a:prstGeom>
            <a:gradFill rotWithShape="1">
              <a:gsLst>
                <a:gs pos="0">
                  <a:srgbClr val="823400"/>
                </a:gs>
                <a:gs pos="50000">
                  <a:srgbClr val="FF6600"/>
                </a:gs>
                <a:gs pos="100000">
                  <a:srgbClr val="8234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grpSp>
      <p:grpSp>
        <p:nvGrpSpPr>
          <p:cNvPr id="5" name="Group 41"/>
          <p:cNvGrpSpPr>
            <a:grpSpLocks/>
          </p:cNvGrpSpPr>
          <p:nvPr/>
        </p:nvGrpSpPr>
        <p:grpSpPr bwMode="auto">
          <a:xfrm>
            <a:off x="568325" y="3138488"/>
            <a:ext cx="7083425" cy="581025"/>
            <a:chOff x="358" y="1977"/>
            <a:chExt cx="4462" cy="366"/>
          </a:xfrm>
        </p:grpSpPr>
        <p:sp>
          <p:nvSpPr>
            <p:cNvPr id="40970" name="Text Box 13"/>
            <p:cNvSpPr txBox="1">
              <a:spLocks noChangeArrowheads="1"/>
            </p:cNvSpPr>
            <p:nvPr/>
          </p:nvSpPr>
          <p:spPr bwMode="auto">
            <a:xfrm>
              <a:off x="358" y="2016"/>
              <a:ext cx="16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a:spcBef>
                  <a:spcPct val="0"/>
                </a:spcBef>
              </a:pPr>
              <a:r>
                <a:rPr lang="en-GB" b="1"/>
                <a:t>Metallic bonding</a:t>
              </a:r>
            </a:p>
          </p:txBody>
        </p:sp>
        <p:sp>
          <p:nvSpPr>
            <p:cNvPr id="40971" name="Text Box 16"/>
            <p:cNvSpPr txBox="1">
              <a:spLocks noChangeArrowheads="1"/>
            </p:cNvSpPr>
            <p:nvPr/>
          </p:nvSpPr>
          <p:spPr bwMode="auto">
            <a:xfrm>
              <a:off x="3122" y="2016"/>
              <a:ext cx="16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10066"/>
                  </a:solidFill>
                  <a:latin typeface="Arial" pitchFamily="34" charset="0"/>
                </a:defRPr>
              </a:lvl1pPr>
              <a:lvl2pPr marL="742950" indent="-285750">
                <a:defRPr sz="2400">
                  <a:solidFill>
                    <a:srgbClr val="010066"/>
                  </a:solidFill>
                  <a:latin typeface="Arial" pitchFamily="34" charset="0"/>
                </a:defRPr>
              </a:lvl2pPr>
              <a:lvl3pPr marL="1143000" indent="-228600">
                <a:defRPr sz="2400">
                  <a:solidFill>
                    <a:srgbClr val="010066"/>
                  </a:solidFill>
                  <a:latin typeface="Arial" pitchFamily="34" charset="0"/>
                </a:defRPr>
              </a:lvl3pPr>
              <a:lvl4pPr marL="1600200" indent="-228600">
                <a:defRPr sz="2400">
                  <a:solidFill>
                    <a:srgbClr val="010066"/>
                  </a:solidFill>
                  <a:latin typeface="Arial" pitchFamily="34" charset="0"/>
                </a:defRPr>
              </a:lvl4pPr>
              <a:lvl5pPr marL="2057400" indent="-228600">
                <a:defRPr sz="2400">
                  <a:solidFill>
                    <a:srgbClr val="010066"/>
                  </a:solidFill>
                  <a:latin typeface="Arial" pitchFamily="34" charset="0"/>
                </a:defRPr>
              </a:lvl5pPr>
              <a:lvl6pPr marL="2514600" indent="-228600" eaLnBrk="0" fontAlgn="base" hangingPunct="0">
                <a:spcBef>
                  <a:spcPct val="50000"/>
                </a:spcBef>
                <a:spcAft>
                  <a:spcPct val="0"/>
                </a:spcAft>
                <a:defRPr sz="2400">
                  <a:solidFill>
                    <a:srgbClr val="010066"/>
                  </a:solidFill>
                  <a:latin typeface="Arial" pitchFamily="34" charset="0"/>
                </a:defRPr>
              </a:lvl6pPr>
              <a:lvl7pPr marL="2971800" indent="-228600" eaLnBrk="0" fontAlgn="base" hangingPunct="0">
                <a:spcBef>
                  <a:spcPct val="50000"/>
                </a:spcBef>
                <a:spcAft>
                  <a:spcPct val="0"/>
                </a:spcAft>
                <a:defRPr sz="2400">
                  <a:solidFill>
                    <a:srgbClr val="010066"/>
                  </a:solidFill>
                  <a:latin typeface="Arial" pitchFamily="34" charset="0"/>
                </a:defRPr>
              </a:lvl7pPr>
              <a:lvl8pPr marL="3429000" indent="-228600" eaLnBrk="0" fontAlgn="base" hangingPunct="0">
                <a:spcBef>
                  <a:spcPct val="50000"/>
                </a:spcBef>
                <a:spcAft>
                  <a:spcPct val="0"/>
                </a:spcAft>
                <a:defRPr sz="2400">
                  <a:solidFill>
                    <a:srgbClr val="010066"/>
                  </a:solidFill>
                  <a:latin typeface="Arial" pitchFamily="34" charset="0"/>
                </a:defRPr>
              </a:lvl8pPr>
              <a:lvl9pPr marL="3886200" indent="-228600" eaLnBrk="0" fontAlgn="base" hangingPunct="0">
                <a:spcBef>
                  <a:spcPct val="50000"/>
                </a:spcBef>
                <a:spcAft>
                  <a:spcPct val="0"/>
                </a:spcAft>
                <a:defRPr sz="2400">
                  <a:solidFill>
                    <a:srgbClr val="010066"/>
                  </a:solidFill>
                  <a:latin typeface="Arial" pitchFamily="34" charset="0"/>
                </a:defRPr>
              </a:lvl9pPr>
            </a:lstStyle>
            <a:p>
              <a:pPr eaLnBrk="1" hangingPunct="1"/>
              <a:r>
                <a:rPr lang="en-GB" b="1"/>
                <a:t>Metal atoms only</a:t>
              </a:r>
            </a:p>
          </p:txBody>
        </p:sp>
        <p:sp>
          <p:nvSpPr>
            <p:cNvPr id="40972" name="AutoShape 32"/>
            <p:cNvSpPr>
              <a:spLocks noChangeArrowheads="1"/>
            </p:cNvSpPr>
            <p:nvPr/>
          </p:nvSpPr>
          <p:spPr bwMode="auto">
            <a:xfrm>
              <a:off x="2245" y="1977"/>
              <a:ext cx="756" cy="366"/>
            </a:xfrm>
            <a:prstGeom prst="rightArrow">
              <a:avLst>
                <a:gd name="adj1" fmla="val 62843"/>
                <a:gd name="adj2" fmla="val 64014"/>
              </a:avLst>
            </a:prstGeom>
            <a:gradFill rotWithShape="1">
              <a:gsLst>
                <a:gs pos="0">
                  <a:srgbClr val="823400"/>
                </a:gs>
                <a:gs pos="50000">
                  <a:srgbClr val="FF6600"/>
                </a:gs>
                <a:gs pos="100000">
                  <a:srgbClr val="823400"/>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2724"/>
                                        </p:tgtEl>
                                        <p:attrNameLst>
                                          <p:attrName>style.visibility</p:attrName>
                                        </p:attrNameLst>
                                      </p:cBhvr>
                                      <p:to>
                                        <p:strVal val="visible"/>
                                      </p:to>
                                    </p:set>
                                    <p:animEffect transition="in" filter="dissolve">
                                      <p:cBhvr>
                                        <p:cTn id="25" dur="500"/>
                                        <p:tgtEl>
                                          <p:spTgt spid="72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4"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6361</TotalTime>
  <Words>3207</Words>
  <Application>Microsoft Office PowerPoint</Application>
  <PresentationFormat>On-screen Show (4:3)</PresentationFormat>
  <Paragraphs>906</Paragraphs>
  <Slides>64</Slides>
  <Notes>35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1" baseType="lpstr">
      <vt:lpstr>Arial</vt:lpstr>
      <vt:lpstr>Times New Roman</vt:lpstr>
      <vt:lpstr>Wingdings</vt:lpstr>
      <vt:lpstr>Webdings</vt:lpstr>
      <vt:lpstr>Blank Presentation</vt:lpstr>
      <vt:lpstr>Custom Design</vt:lpstr>
      <vt:lpstr>Micrografx Picture Publisher 7 Image</vt:lpstr>
      <vt:lpstr>PowerPoint Presentation</vt:lpstr>
      <vt:lpstr>      Elements</vt:lpstr>
      <vt:lpstr>      Compounds</vt:lpstr>
      <vt:lpstr>      Properties of compounds</vt:lpstr>
      <vt:lpstr>      Element or compound?</vt:lpstr>
      <vt:lpstr>      Subatomic particles</vt:lpstr>
      <vt:lpstr>      Atoms and electrical charge</vt:lpstr>
      <vt:lpstr>      Full electron shells</vt:lpstr>
      <vt:lpstr>      Types of bonding</vt:lpstr>
      <vt:lpstr>PowerPoint Presentation</vt:lpstr>
      <vt:lpstr>      From atoms to ions</vt:lpstr>
      <vt:lpstr>      Atoms and electron changes</vt:lpstr>
      <vt:lpstr>      Charges on ions</vt:lpstr>
      <vt:lpstr>      Positive ions</vt:lpstr>
      <vt:lpstr>      The sodium ion</vt:lpstr>
      <vt:lpstr>      The magnesium ion</vt:lpstr>
      <vt:lpstr>      Negative ions</vt:lpstr>
      <vt:lpstr>      The fluoride ion</vt:lpstr>
      <vt:lpstr>      The sulfide ion</vt:lpstr>
      <vt:lpstr>      Building an ion</vt:lpstr>
      <vt:lpstr>      Calculating ion charges</vt:lpstr>
      <vt:lpstr>      Transition metal ions</vt:lpstr>
      <vt:lpstr>      Comparing electron configurations</vt:lpstr>
      <vt:lpstr>      Comparing positive and negative ions</vt:lpstr>
      <vt:lpstr>PowerPoint Presentation</vt:lpstr>
      <vt:lpstr>      Ionic compounds</vt:lpstr>
      <vt:lpstr>      Sodium chloride: part 1</vt:lpstr>
      <vt:lpstr>      Sodium chloride: part 2</vt:lpstr>
      <vt:lpstr>      Sodium chloride: part 3</vt:lpstr>
      <vt:lpstr>      Magnesium oxide: part 1</vt:lpstr>
      <vt:lpstr>      Magnesium oxide: part 2</vt:lpstr>
      <vt:lpstr>      Magnesium oxide: part 3</vt:lpstr>
      <vt:lpstr>      Formation of an ionic bond</vt:lpstr>
      <vt:lpstr>      Simplified bonding diagrams</vt:lpstr>
      <vt:lpstr>      Drawing simplified bonding diagrams</vt:lpstr>
      <vt:lpstr>      More complicated ionic bonding</vt:lpstr>
      <vt:lpstr>      Sodium oxide</vt:lpstr>
      <vt:lpstr>      Magnesium chloride</vt:lpstr>
      <vt:lpstr>      Bonding in lithium oxide</vt:lpstr>
      <vt:lpstr>      Bonding in magnesium fluoride</vt:lpstr>
      <vt:lpstr>      Further ionic bonding</vt:lpstr>
      <vt:lpstr>PowerPoint Presentation</vt:lpstr>
      <vt:lpstr>      Formulae of ionic compounds</vt:lpstr>
      <vt:lpstr>      Formula of sodium fluoride</vt:lpstr>
      <vt:lpstr>      Formula of aluminium bromide</vt:lpstr>
      <vt:lpstr>      Formula of aluminium oxide</vt:lpstr>
      <vt:lpstr>      More ionic formulae</vt:lpstr>
      <vt:lpstr>      Compound ions</vt:lpstr>
      <vt:lpstr>      More complicated formulae</vt:lpstr>
      <vt:lpstr>      Formula of lithium nitrate</vt:lpstr>
      <vt:lpstr>      Formula of magnesium nitrate</vt:lpstr>
      <vt:lpstr>      Formula of sodium sulfate</vt:lpstr>
      <vt:lpstr>      Formula of aluminium hydroxide</vt:lpstr>
      <vt:lpstr>      Formula of ammonium sulfate</vt:lpstr>
      <vt:lpstr>      Formula of aluminium carbonate</vt:lpstr>
      <vt:lpstr>PowerPoint Presentation</vt:lpstr>
      <vt:lpstr>      Ionic lattices</vt:lpstr>
      <vt:lpstr>      Ionic lattices and crystals</vt:lpstr>
      <vt:lpstr>      Heating ionic compounds</vt:lpstr>
      <vt:lpstr>      Electricity, solubility and ionic compounds</vt:lpstr>
      <vt:lpstr>      Strength of ionic compounds</vt:lpstr>
      <vt:lpstr>      Properties of ionic compounds</vt:lpstr>
      <vt:lpstr>PowerPoint Presentation</vt:lpstr>
      <vt:lpstr>      Glossary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Ionic Bonding</dc:title>
  <dc:subject>KS4 Chemistry</dc:subject>
  <dc:creator>Boardworks Ltd</dc:creator>
  <cp:lastModifiedBy>Teacher E-Solutions</cp:lastModifiedBy>
  <cp:revision>545</cp:revision>
  <dcterms:created xsi:type="dcterms:W3CDTF">2001-09-14T17:12:25Z</dcterms:created>
  <dcterms:modified xsi:type="dcterms:W3CDTF">2019-01-18T16:39:20Z</dcterms:modified>
</cp:coreProperties>
</file>