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77" r:id="rId4"/>
    <p:sldId id="282" r:id="rId5"/>
    <p:sldId id="259" r:id="rId6"/>
    <p:sldId id="278" r:id="rId7"/>
    <p:sldId id="302" r:id="rId8"/>
    <p:sldId id="261" r:id="rId9"/>
    <p:sldId id="304" r:id="rId10"/>
    <p:sldId id="267" r:id="rId11"/>
    <p:sldId id="264" r:id="rId12"/>
    <p:sldId id="262" r:id="rId13"/>
    <p:sldId id="265" r:id="rId14"/>
    <p:sldId id="266" r:id="rId15"/>
    <p:sldId id="269" r:id="rId16"/>
    <p:sldId id="270" r:id="rId17"/>
    <p:sldId id="271" r:id="rId18"/>
    <p:sldId id="272" r:id="rId19"/>
    <p:sldId id="273" r:id="rId20"/>
    <p:sldId id="274" r:id="rId21"/>
    <p:sldId id="275" r:id="rId22"/>
    <p:sldId id="276" r:id="rId23"/>
    <p:sldId id="279" r:id="rId24"/>
    <p:sldId id="280" r:id="rId25"/>
    <p:sldId id="281" r:id="rId26"/>
    <p:sldId id="285" r:id="rId27"/>
    <p:sldId id="284" r:id="rId28"/>
    <p:sldId id="286" r:id="rId29"/>
    <p:sldId id="288" r:id="rId30"/>
    <p:sldId id="287" r:id="rId31"/>
    <p:sldId id="289" r:id="rId32"/>
    <p:sldId id="290" r:id="rId33"/>
    <p:sldId id="293" r:id="rId34"/>
    <p:sldId id="292" r:id="rId35"/>
    <p:sldId id="294" r:id="rId36"/>
    <p:sldId id="295" r:id="rId37"/>
    <p:sldId id="303" r:id="rId38"/>
    <p:sldId id="296" r:id="rId39"/>
    <p:sldId id="297" r:id="rId40"/>
    <p:sldId id="298" r:id="rId41"/>
    <p:sldId id="299" r:id="rId42"/>
    <p:sldId id="300" r:id="rId43"/>
    <p:sldId id="301" r:id="rId44"/>
  </p:sldIdLst>
  <p:sldSz cx="9144000" cy="6858000" type="screen4x3"/>
  <p:notesSz cx="6854825" cy="9750425"/>
  <p:defaultTextStyle>
    <a:defPPr>
      <a:defRPr lang="en-US"/>
    </a:defPPr>
    <a:lvl1pPr algn="l" rtl="0" fontAlgn="base">
      <a:spcBef>
        <a:spcPct val="0"/>
      </a:spcBef>
      <a:spcAft>
        <a:spcPct val="0"/>
      </a:spcAft>
      <a:defRPr sz="2800" kern="1200">
        <a:solidFill>
          <a:srgbClr val="0066FF"/>
        </a:solidFill>
        <a:latin typeface="Times New Roman" pitchFamily="18" charset="0"/>
        <a:ea typeface="+mn-ea"/>
        <a:cs typeface="+mn-cs"/>
      </a:defRPr>
    </a:lvl1pPr>
    <a:lvl2pPr marL="457200" algn="l" rtl="0" fontAlgn="base">
      <a:spcBef>
        <a:spcPct val="0"/>
      </a:spcBef>
      <a:spcAft>
        <a:spcPct val="0"/>
      </a:spcAft>
      <a:defRPr sz="2800" kern="1200">
        <a:solidFill>
          <a:srgbClr val="0066FF"/>
        </a:solidFill>
        <a:latin typeface="Times New Roman" pitchFamily="18" charset="0"/>
        <a:ea typeface="+mn-ea"/>
        <a:cs typeface="+mn-cs"/>
      </a:defRPr>
    </a:lvl2pPr>
    <a:lvl3pPr marL="914400" algn="l" rtl="0" fontAlgn="base">
      <a:spcBef>
        <a:spcPct val="0"/>
      </a:spcBef>
      <a:spcAft>
        <a:spcPct val="0"/>
      </a:spcAft>
      <a:defRPr sz="2800" kern="1200">
        <a:solidFill>
          <a:srgbClr val="0066FF"/>
        </a:solidFill>
        <a:latin typeface="Times New Roman" pitchFamily="18" charset="0"/>
        <a:ea typeface="+mn-ea"/>
        <a:cs typeface="+mn-cs"/>
      </a:defRPr>
    </a:lvl3pPr>
    <a:lvl4pPr marL="1371600" algn="l" rtl="0" fontAlgn="base">
      <a:spcBef>
        <a:spcPct val="0"/>
      </a:spcBef>
      <a:spcAft>
        <a:spcPct val="0"/>
      </a:spcAft>
      <a:defRPr sz="2800" kern="1200">
        <a:solidFill>
          <a:srgbClr val="0066FF"/>
        </a:solidFill>
        <a:latin typeface="Times New Roman" pitchFamily="18" charset="0"/>
        <a:ea typeface="+mn-ea"/>
        <a:cs typeface="+mn-cs"/>
      </a:defRPr>
    </a:lvl4pPr>
    <a:lvl5pPr marL="1828800" algn="l" rtl="0" fontAlgn="base">
      <a:spcBef>
        <a:spcPct val="0"/>
      </a:spcBef>
      <a:spcAft>
        <a:spcPct val="0"/>
      </a:spcAft>
      <a:defRPr sz="2800" kern="1200">
        <a:solidFill>
          <a:srgbClr val="0066FF"/>
        </a:solidFill>
        <a:latin typeface="Times New Roman" pitchFamily="18" charset="0"/>
        <a:ea typeface="+mn-ea"/>
        <a:cs typeface="+mn-cs"/>
      </a:defRPr>
    </a:lvl5pPr>
    <a:lvl6pPr marL="2286000" algn="l" defTabSz="914400" rtl="0" eaLnBrk="1" latinLnBrk="0" hangingPunct="1">
      <a:defRPr sz="2800" kern="1200">
        <a:solidFill>
          <a:srgbClr val="0066FF"/>
        </a:solidFill>
        <a:latin typeface="Times New Roman" pitchFamily="18" charset="0"/>
        <a:ea typeface="+mn-ea"/>
        <a:cs typeface="+mn-cs"/>
      </a:defRPr>
    </a:lvl6pPr>
    <a:lvl7pPr marL="2743200" algn="l" defTabSz="914400" rtl="0" eaLnBrk="1" latinLnBrk="0" hangingPunct="1">
      <a:defRPr sz="2800" kern="1200">
        <a:solidFill>
          <a:srgbClr val="0066FF"/>
        </a:solidFill>
        <a:latin typeface="Times New Roman" pitchFamily="18" charset="0"/>
        <a:ea typeface="+mn-ea"/>
        <a:cs typeface="+mn-cs"/>
      </a:defRPr>
    </a:lvl7pPr>
    <a:lvl8pPr marL="3200400" algn="l" defTabSz="914400" rtl="0" eaLnBrk="1" latinLnBrk="0" hangingPunct="1">
      <a:defRPr sz="2800" kern="1200">
        <a:solidFill>
          <a:srgbClr val="0066FF"/>
        </a:solidFill>
        <a:latin typeface="Times New Roman" pitchFamily="18" charset="0"/>
        <a:ea typeface="+mn-ea"/>
        <a:cs typeface="+mn-cs"/>
      </a:defRPr>
    </a:lvl8pPr>
    <a:lvl9pPr marL="3657600" algn="l" defTabSz="914400" rtl="0" eaLnBrk="1" latinLnBrk="0" hangingPunct="1">
      <a:defRPr sz="2800" kern="1200">
        <a:solidFill>
          <a:srgbClr val="0066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00"/>
    <a:srgbClr val="0066FF"/>
    <a:srgbClr val="FFCC66"/>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09" autoAdjust="0"/>
    <p:restoredTop sz="90201" autoAdjust="0"/>
  </p:normalViewPr>
  <p:slideViewPr>
    <p:cSldViewPr>
      <p:cViewPr varScale="1">
        <p:scale>
          <a:sx n="40" d="100"/>
          <a:sy n="40" d="100"/>
        </p:scale>
        <p:origin x="-31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defRPr>
            </a:lvl1pPr>
          </a:lstStyle>
          <a:p>
            <a:pPr>
              <a:defRPr/>
            </a:pPr>
            <a:endParaRPr lang="en-US"/>
          </a:p>
        </p:txBody>
      </p:sp>
      <p:sp>
        <p:nvSpPr>
          <p:cNvPr id="20483"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p>
        </p:txBody>
      </p:sp>
      <p:sp>
        <p:nvSpPr>
          <p:cNvPr id="20484"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defRPr>
            </a:lvl1pPr>
          </a:lstStyle>
          <a:p>
            <a:pPr>
              <a:defRPr/>
            </a:pPr>
            <a:endParaRPr lang="en-US"/>
          </a:p>
        </p:txBody>
      </p:sp>
      <p:sp>
        <p:nvSpPr>
          <p:cNvPr id="20485"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5967BCCE-5A61-41B6-81E7-2CC6EE5C40A0}" type="slidenum">
              <a:rPr lang="en-US"/>
              <a:pPr>
                <a:defRPr/>
              </a:pPr>
              <a:t>‹#›</a:t>
            </a:fld>
            <a:endParaRPr lang="en-US"/>
          </a:p>
        </p:txBody>
      </p:sp>
    </p:spTree>
    <p:extLst>
      <p:ext uri="{BB962C8B-B14F-4D97-AF65-F5344CB8AC3E}">
        <p14:creationId xmlns:p14="http://schemas.microsoft.com/office/powerpoint/2010/main" val="57365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defRPr>
            </a:lvl1pPr>
          </a:lstStyle>
          <a:p>
            <a:pPr>
              <a:defRPr/>
            </a:pPr>
            <a:endParaRPr lang="en-US"/>
          </a:p>
        </p:txBody>
      </p:sp>
      <p:sp>
        <p:nvSpPr>
          <p:cNvPr id="13315" name="Rectangle 3"/>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p>
        </p:txBody>
      </p:sp>
      <p:sp>
        <p:nvSpPr>
          <p:cNvPr id="46084" name="Rectangle 4"/>
          <p:cNvSpPr>
            <a:spLocks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defRPr>
            </a:lvl1pPr>
          </a:lstStyle>
          <a:p>
            <a:pPr>
              <a:defRPr/>
            </a:pPr>
            <a:endParaRPr lang="en-US"/>
          </a:p>
        </p:txBody>
      </p:sp>
      <p:sp>
        <p:nvSpPr>
          <p:cNvPr id="13319"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399858D-0142-48E3-8202-BA69882BE08D}" type="slidenum">
              <a:rPr lang="en-US"/>
              <a:pPr>
                <a:defRPr/>
              </a:pPr>
              <a:t>‹#›</a:t>
            </a:fld>
            <a:endParaRPr lang="en-US"/>
          </a:p>
        </p:txBody>
      </p:sp>
    </p:spTree>
    <p:extLst>
      <p:ext uri="{BB962C8B-B14F-4D97-AF65-F5344CB8AC3E}">
        <p14:creationId xmlns:p14="http://schemas.microsoft.com/office/powerpoint/2010/main" val="242609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C7754055-0C72-46B2-8E2A-7B1070EF942C}" type="slidenum">
              <a:rPr lang="en-US" sz="1200">
                <a:solidFill>
                  <a:schemeClr val="tx1"/>
                </a:solidFill>
              </a:rPr>
              <a:pPr eaLnBrk="1" hangingPunct="1"/>
              <a:t>1</a:t>
            </a:fld>
            <a:endParaRPr lang="en-US" sz="1200">
              <a:solidFill>
                <a:schemeClr val="tx1"/>
              </a:solidFill>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is important to understand that the </a:t>
            </a:r>
            <a:r>
              <a:rPr lang="en-US" b="1" smtClean="0"/>
              <a:t>biological</a:t>
            </a:r>
            <a:r>
              <a:rPr lang="en-US" smtClean="0"/>
              <a:t> meaning of ‘Respiration’ refers to a chemical process taking place in all living cells. The function of this chemical process is to make</a:t>
            </a:r>
            <a:r>
              <a:rPr lang="en-US" b="1" smtClean="0"/>
              <a:t> energy</a:t>
            </a:r>
            <a:r>
              <a:rPr lang="en-US" smtClean="0"/>
              <a:t> available for all the cell’s activities which keep it alive.</a:t>
            </a:r>
          </a:p>
          <a:p>
            <a:pPr eaLnBrk="1" hangingPunct="1"/>
            <a:r>
              <a:rPr lang="en-US" smtClean="0"/>
              <a:t>‘Breathing’, in some cases, plays a part but ‘respiration’ to a biologist does not mean the same as ‘breathing’.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4C9C256A-48AF-4522-9F9D-800F9DADA8FA}" type="slidenum">
              <a:rPr lang="en-US" sz="1200">
                <a:solidFill>
                  <a:schemeClr val="tx1"/>
                </a:solidFill>
              </a:rPr>
              <a:pPr eaLnBrk="1" hangingPunct="1"/>
              <a:t>17</a:t>
            </a:fld>
            <a:endParaRPr lang="en-US" sz="1200">
              <a:solidFill>
                <a:schemeClr val="tx1"/>
              </a:solidFill>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Respiration will be occurring in all parts of the human body that consists of living cells.</a:t>
            </a:r>
          </a:p>
          <a:p>
            <a:pPr eaLnBrk="1" hangingPunct="1"/>
            <a:r>
              <a:rPr lang="en-GB" smtClean="0"/>
              <a:t>Fingernails, toenails and hair do not contain living cells and so will not be respiring </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BC19CC46-15FA-4CF8-8CE8-6521E0266CE7}" type="slidenum">
              <a:rPr lang="en-US" sz="1200">
                <a:solidFill>
                  <a:schemeClr val="tx1"/>
                </a:solidFill>
              </a:rPr>
              <a:pPr eaLnBrk="1" hangingPunct="1"/>
              <a:t>19</a:t>
            </a:fld>
            <a:endParaRPr lang="en-US" sz="1200">
              <a:solidFill>
                <a:schemeClr val="tx1"/>
              </a:solidFill>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Any wet or damp non-living material (e.g. a line full of washing) will be releasing water vapour.</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5ECF1D5B-9068-45F9-A9B9-C1695DB457C1}" type="slidenum">
              <a:rPr lang="en-US" sz="1200">
                <a:solidFill>
                  <a:schemeClr val="tx1"/>
                </a:solidFill>
              </a:rPr>
              <a:pPr eaLnBrk="1" hangingPunct="1"/>
              <a:t>20</a:t>
            </a:fld>
            <a:endParaRPr lang="en-US" sz="1200">
              <a:solidFill>
                <a:schemeClr val="tx1"/>
              </a:solidFill>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Air is a mixture of nitrogen, oxygen, carbon dioxide and a small proportion of other gases. We cannot selectively breathe in only oxygen and breathe out only carbon dioxide. The lungs absorb oxygen from the air we breathe in and give out carbon dioxide. So the air we breathe out contains less oxygen and more carbon dioxide than the air we breathe in.</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DB074720-A4AC-47D0-B556-B4C3009C1780}" type="slidenum">
              <a:rPr lang="en-US" sz="1200">
                <a:solidFill>
                  <a:schemeClr val="tx1"/>
                </a:solidFill>
              </a:rPr>
              <a:pPr eaLnBrk="1" hangingPunct="1"/>
              <a:t>23</a:t>
            </a:fld>
            <a:endParaRPr lang="en-US" sz="1200">
              <a:solidFill>
                <a:schemeClr val="tx1"/>
              </a:solidFill>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Anaerobic respiration is involved at some stage in the preparation of these foodstuffs</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71C00C5B-CB9D-4DF4-8800-B6E659BA016A}" type="slidenum">
              <a:rPr lang="en-US" sz="1200">
                <a:solidFill>
                  <a:schemeClr val="tx1"/>
                </a:solidFill>
              </a:rPr>
              <a:pPr eaLnBrk="1" hangingPunct="1"/>
              <a:t>27</a:t>
            </a:fld>
            <a:endParaRPr lang="en-US" sz="1200">
              <a:solidFill>
                <a:schemeClr val="tx1"/>
              </a:solidFill>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vast majority of bacteria are harmless. Some are beneficial, such as those which bring about decay of dead remains. A very small proportion are harmful and cause disease in animals and plants.</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657C7DB6-495E-4D66-B102-C46ACF1796E5}" type="slidenum">
              <a:rPr lang="en-US" sz="1200">
                <a:solidFill>
                  <a:schemeClr val="tx1"/>
                </a:solidFill>
              </a:rPr>
              <a:pPr eaLnBrk="1" hangingPunct="1"/>
              <a:t>28</a:t>
            </a:fld>
            <a:endParaRPr lang="en-US" sz="1200">
              <a:solidFill>
                <a:schemeClr val="tx1"/>
              </a:solidFill>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Some bacteria can use both aerobic or anaerobic respiration according to the availability of oxygen, There are some anaerobic bacteria which cannot survive in the presence of oxygen.</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406768E6-5D83-4136-9575-D3A139478C65}" type="slidenum">
              <a:rPr lang="en-US" sz="1200">
                <a:solidFill>
                  <a:schemeClr val="tx1"/>
                </a:solidFill>
              </a:rPr>
              <a:pPr eaLnBrk="1" hangingPunct="1"/>
              <a:t>30</a:t>
            </a:fld>
            <a:endParaRPr lang="en-US" sz="1200">
              <a:solidFill>
                <a:schemeClr val="tx1"/>
              </a:solidFill>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Yeasts can be seen as a thin, greyish ‘bloom’ on the surface of grapes, but they are present on the surface of most fruits. When these fruits are crushed and mixed with water, the anaerobic respiration of the yeasts causes fermentation with the production of carbon dioxide and alcohol.</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84815184-B39F-4BE4-BEED-5CF2429612B0}" type="slidenum">
              <a:rPr lang="en-US" sz="1200">
                <a:solidFill>
                  <a:schemeClr val="tx1"/>
                </a:solidFill>
              </a:rPr>
              <a:pPr eaLnBrk="1" hangingPunct="1"/>
              <a:t>34</a:t>
            </a:fld>
            <a:endParaRPr lang="en-US" sz="1200">
              <a:solidFill>
                <a:schemeClr val="tx1"/>
              </a:solidFill>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carbon dioxide bubbles plus some of the beer constituents produce a dense froth on top of the beer. The fermentation vessel is an old-fashioned open type.</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521C011C-3D01-43E0-83B6-66D724BED59C}" type="slidenum">
              <a:rPr lang="en-US" sz="1200">
                <a:solidFill>
                  <a:schemeClr val="tx1"/>
                </a:solidFill>
              </a:rPr>
              <a:pPr eaLnBrk="1" hangingPunct="1"/>
              <a:t>5</a:t>
            </a:fld>
            <a:endParaRPr lang="en-US" sz="1200">
              <a:solidFill>
                <a:schemeClr val="tx1"/>
              </a:solidFill>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Some of the energy released  in living organisms always appears in the form of heat</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26D9814A-EA02-4F5F-BC4F-398F6DA64B80}" type="slidenum">
              <a:rPr lang="en-US" sz="1200">
                <a:solidFill>
                  <a:schemeClr val="tx1"/>
                </a:solidFill>
              </a:rPr>
              <a:pPr eaLnBrk="1" hangingPunct="1"/>
              <a:t>6</a:t>
            </a:fld>
            <a:endParaRPr lang="en-US" sz="1200">
              <a:solidFill>
                <a:schemeClr val="tx1"/>
              </a:solidFill>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Coal and wood are the carbon sources. The carbon dioxide goes up the chimney.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A6599659-0568-46FA-8F74-EEDD1CC4BF45}" type="slidenum">
              <a:rPr lang="en-US" sz="1200">
                <a:solidFill>
                  <a:schemeClr val="tx1"/>
                </a:solidFill>
              </a:rPr>
              <a:pPr eaLnBrk="1" hangingPunct="1"/>
              <a:t>7</a:t>
            </a:fld>
            <a:endParaRPr lang="en-US" sz="1200">
              <a:solidFill>
                <a:schemeClr val="tx1"/>
              </a:solidFill>
            </a:endParaRPr>
          </a:p>
        </p:txBody>
      </p:sp>
      <p:sp>
        <p:nvSpPr>
          <p:cNvPr id="50179" name="Rectangle 1026"/>
          <p:cNvSpPr>
            <a:spLocks noChangeArrowheads="1" noTextEdit="1"/>
          </p:cNvSpPr>
          <p:nvPr>
            <p:ph type="sldImg"/>
          </p:nvPr>
        </p:nvSpPr>
        <p:spPr>
          <a:ln/>
        </p:spPr>
      </p:sp>
      <p:sp>
        <p:nvSpPr>
          <p:cNvPr id="501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word ‘respiration’ is used in everyday language to mean breathing;  as in,for example, ‘respiration rate’ (breathing rate) or ‘artificial respiration’. In biology, it is best to avoid confusion by using the term ‘respiration’ for the chemical reaction in cells. ‘Artificial respiration’, is better described as ‘resuscitation’.</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985A6756-003B-491D-A85D-8A42B8F9EF91}" type="slidenum">
              <a:rPr lang="en-US" sz="1200">
                <a:solidFill>
                  <a:schemeClr val="tx1"/>
                </a:solidFill>
              </a:rPr>
              <a:pPr eaLnBrk="1" hangingPunct="1"/>
              <a:t>8</a:t>
            </a:fld>
            <a:endParaRPr lang="en-US" sz="1200">
              <a:solidFill>
                <a:schemeClr val="tx1"/>
              </a:solidFill>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Organisms living in water absorb oxygen from it. But it is not the </a:t>
            </a:r>
            <a:r>
              <a:rPr lang="en-GB" b="1" smtClean="0"/>
              <a:t>O</a:t>
            </a:r>
            <a:r>
              <a:rPr lang="en-GB" smtClean="0"/>
              <a:t> of </a:t>
            </a:r>
            <a:r>
              <a:rPr lang="en-GB" b="1" smtClean="0"/>
              <a:t>H</a:t>
            </a:r>
            <a:r>
              <a:rPr lang="en-GB" b="1" baseline="-25000" smtClean="0"/>
              <a:t>2</a:t>
            </a:r>
            <a:r>
              <a:rPr lang="en-GB" b="1" smtClean="0"/>
              <a:t>O</a:t>
            </a:r>
            <a:r>
              <a:rPr lang="en-GB" smtClean="0"/>
              <a:t> that they use. The oxygen which they can use is dissolved in the water and comes, originally, from the air.</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BA2309DB-B687-4252-B41B-BB10627F994E}" type="slidenum">
              <a:rPr lang="en-US" sz="1200">
                <a:solidFill>
                  <a:schemeClr val="tx1"/>
                </a:solidFill>
              </a:rPr>
              <a:pPr eaLnBrk="1" hangingPunct="1"/>
              <a:t>9</a:t>
            </a:fld>
            <a:endParaRPr lang="en-US" sz="1200">
              <a:solidFill>
                <a:schemeClr val="tx1"/>
              </a:solidFill>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400" smtClean="0"/>
              <a:t>The carbon-containing substance in this case, is glucose (C</a:t>
            </a:r>
            <a:r>
              <a:rPr lang="en-GB" sz="1400" baseline="-25000" smtClean="0"/>
              <a:t>6</a:t>
            </a:r>
            <a:r>
              <a:rPr lang="en-GB" sz="1400" smtClean="0"/>
              <a:t>H</a:t>
            </a:r>
            <a:r>
              <a:rPr lang="en-GB" sz="1400" baseline="-25000" smtClean="0"/>
              <a:t>12</a:t>
            </a:r>
            <a:r>
              <a:rPr lang="en-GB" sz="1400" smtClean="0"/>
              <a:t>O</a:t>
            </a:r>
            <a:r>
              <a:rPr lang="en-GB" sz="1400" baseline="-25000" smtClean="0"/>
              <a:t>6</a:t>
            </a:r>
            <a:r>
              <a:rPr lang="en-GB" sz="1400" smtClean="0"/>
              <a:t>) but all food contains some carbon. </a:t>
            </a:r>
          </a:p>
          <a:p>
            <a:pPr eaLnBrk="1" hangingPunct="1"/>
            <a:r>
              <a:rPr lang="en-GB" sz="1400" smtClean="0"/>
              <a:t>Although the reaction is shown as if it takes place in one step, there are many more intermediate changes and the energy is released in stages,</a:t>
            </a:r>
          </a:p>
          <a:p>
            <a:pPr eaLnBrk="1" hangingPunct="1"/>
            <a:r>
              <a:rPr lang="en-GB" sz="1400" smtClean="0"/>
              <a:t>The progress of each step in controlled by chemicals called enzymes which are the subject of a separate presentation</a:t>
            </a:r>
          </a:p>
          <a:p>
            <a:pPr eaLnBrk="1" hangingPunct="1"/>
            <a:endParaRPr lang="en-GB"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9DF5767E-50B4-4107-B533-B277F6B5A80A}" type="slidenum">
              <a:rPr lang="en-US" sz="1200">
                <a:solidFill>
                  <a:schemeClr val="tx1"/>
                </a:solidFill>
              </a:rPr>
              <a:pPr eaLnBrk="1" hangingPunct="1"/>
              <a:t>10</a:t>
            </a:fld>
            <a:endParaRPr lang="en-US" sz="1200">
              <a:solidFill>
                <a:schemeClr val="tx1"/>
              </a:solidFill>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These are only a few examples. Every living process in living organisms needs energy from respiration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6F3AEE01-5126-4F82-9A56-3E618178AE00}" type="slidenum">
              <a:rPr lang="en-US" sz="1200">
                <a:solidFill>
                  <a:schemeClr val="tx1"/>
                </a:solidFill>
              </a:rPr>
              <a:pPr eaLnBrk="1" hangingPunct="1"/>
              <a:t>11</a:t>
            </a:fld>
            <a:endParaRPr lang="en-US" sz="1200">
              <a:solidFill>
                <a:schemeClr val="tx1"/>
              </a:solidFill>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drawing represents the human arm bones with two of the muscles which produce movement (biceps and triceps)</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fld id="{20CA1B6A-66F2-49CC-B6BB-1D55A844EF19}" type="slidenum">
              <a:rPr lang="en-US" sz="1200">
                <a:solidFill>
                  <a:schemeClr val="tx1"/>
                </a:solidFill>
              </a:rPr>
              <a:pPr eaLnBrk="1" hangingPunct="1"/>
              <a:t>15</a:t>
            </a:fld>
            <a:endParaRPr lang="en-US" sz="1200">
              <a:solidFill>
                <a:schemeClr val="tx1"/>
              </a:solidFill>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water produced as a waste product of respiration is picked up by the blood stream and may be lost in sweat, water vapour from the lungs or in urine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C80B-744E-4F87-90D4-0C41F9BBC47F}" type="slidenum">
              <a:rPr lang="en-US"/>
              <a:pPr>
                <a:defRPr/>
              </a:pPr>
              <a:t>‹#›</a:t>
            </a:fld>
            <a:endParaRPr lang="en-US"/>
          </a:p>
        </p:txBody>
      </p:sp>
    </p:spTree>
    <p:extLst>
      <p:ext uri="{BB962C8B-B14F-4D97-AF65-F5344CB8AC3E}">
        <p14:creationId xmlns:p14="http://schemas.microsoft.com/office/powerpoint/2010/main" val="62537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9486B-B616-4833-B73C-0EB9DA0682D4}" type="slidenum">
              <a:rPr lang="en-US"/>
              <a:pPr>
                <a:defRPr/>
              </a:pPr>
              <a:t>‹#›</a:t>
            </a:fld>
            <a:endParaRPr lang="en-US"/>
          </a:p>
        </p:txBody>
      </p:sp>
    </p:spTree>
    <p:extLst>
      <p:ext uri="{BB962C8B-B14F-4D97-AF65-F5344CB8AC3E}">
        <p14:creationId xmlns:p14="http://schemas.microsoft.com/office/powerpoint/2010/main" val="324498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EFB881-D1C8-4163-9741-6159B108CA65}" type="slidenum">
              <a:rPr lang="en-US"/>
              <a:pPr>
                <a:defRPr/>
              </a:pPr>
              <a:t>‹#›</a:t>
            </a:fld>
            <a:endParaRPr lang="en-US"/>
          </a:p>
        </p:txBody>
      </p:sp>
    </p:spTree>
    <p:extLst>
      <p:ext uri="{BB962C8B-B14F-4D97-AF65-F5344CB8AC3E}">
        <p14:creationId xmlns:p14="http://schemas.microsoft.com/office/powerpoint/2010/main" val="27937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7BC04-7639-4142-B10A-D2C766BB81EE}" type="slidenum">
              <a:rPr lang="en-US"/>
              <a:pPr>
                <a:defRPr/>
              </a:pPr>
              <a:t>‹#›</a:t>
            </a:fld>
            <a:endParaRPr lang="en-US"/>
          </a:p>
        </p:txBody>
      </p:sp>
    </p:spTree>
    <p:extLst>
      <p:ext uri="{BB962C8B-B14F-4D97-AF65-F5344CB8AC3E}">
        <p14:creationId xmlns:p14="http://schemas.microsoft.com/office/powerpoint/2010/main" val="162038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662F-D9F6-442A-8A78-9FAE13E0D4EB}" type="slidenum">
              <a:rPr lang="en-US"/>
              <a:pPr>
                <a:defRPr/>
              </a:pPr>
              <a:t>‹#›</a:t>
            </a:fld>
            <a:endParaRPr lang="en-US"/>
          </a:p>
        </p:txBody>
      </p:sp>
    </p:spTree>
    <p:extLst>
      <p:ext uri="{BB962C8B-B14F-4D97-AF65-F5344CB8AC3E}">
        <p14:creationId xmlns:p14="http://schemas.microsoft.com/office/powerpoint/2010/main" val="76144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3AFEC4-3F14-4471-BAD6-594137C0FC2F}" type="slidenum">
              <a:rPr lang="en-US"/>
              <a:pPr>
                <a:defRPr/>
              </a:pPr>
              <a:t>‹#›</a:t>
            </a:fld>
            <a:endParaRPr lang="en-US"/>
          </a:p>
        </p:txBody>
      </p:sp>
    </p:spTree>
    <p:extLst>
      <p:ext uri="{BB962C8B-B14F-4D97-AF65-F5344CB8AC3E}">
        <p14:creationId xmlns:p14="http://schemas.microsoft.com/office/powerpoint/2010/main" val="232885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29C21C-939E-4B56-8694-7B67E84BD753}" type="slidenum">
              <a:rPr lang="en-US"/>
              <a:pPr>
                <a:defRPr/>
              </a:pPr>
              <a:t>‹#›</a:t>
            </a:fld>
            <a:endParaRPr lang="en-US"/>
          </a:p>
        </p:txBody>
      </p:sp>
    </p:spTree>
    <p:extLst>
      <p:ext uri="{BB962C8B-B14F-4D97-AF65-F5344CB8AC3E}">
        <p14:creationId xmlns:p14="http://schemas.microsoft.com/office/powerpoint/2010/main" val="118201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CD26F7-3B30-4DD7-91E8-99131E912B16}" type="slidenum">
              <a:rPr lang="en-US"/>
              <a:pPr>
                <a:defRPr/>
              </a:pPr>
              <a:t>‹#›</a:t>
            </a:fld>
            <a:endParaRPr lang="en-US"/>
          </a:p>
        </p:txBody>
      </p:sp>
    </p:spTree>
    <p:extLst>
      <p:ext uri="{BB962C8B-B14F-4D97-AF65-F5344CB8AC3E}">
        <p14:creationId xmlns:p14="http://schemas.microsoft.com/office/powerpoint/2010/main" val="141044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CD671C-5258-4A51-A9B8-5A1491F4EFAB}" type="slidenum">
              <a:rPr lang="en-US"/>
              <a:pPr>
                <a:defRPr/>
              </a:pPr>
              <a:t>‹#›</a:t>
            </a:fld>
            <a:endParaRPr lang="en-US"/>
          </a:p>
        </p:txBody>
      </p:sp>
    </p:spTree>
    <p:extLst>
      <p:ext uri="{BB962C8B-B14F-4D97-AF65-F5344CB8AC3E}">
        <p14:creationId xmlns:p14="http://schemas.microsoft.com/office/powerpoint/2010/main" val="93323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E13C2E-6D8E-4AF5-B832-5A2747EEFABB}" type="slidenum">
              <a:rPr lang="en-US"/>
              <a:pPr>
                <a:defRPr/>
              </a:pPr>
              <a:t>‹#›</a:t>
            </a:fld>
            <a:endParaRPr lang="en-US"/>
          </a:p>
        </p:txBody>
      </p:sp>
    </p:spTree>
    <p:extLst>
      <p:ext uri="{BB962C8B-B14F-4D97-AF65-F5344CB8AC3E}">
        <p14:creationId xmlns:p14="http://schemas.microsoft.com/office/powerpoint/2010/main" val="222012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6170F-A83E-44D9-9077-6412535A6EE9}" type="slidenum">
              <a:rPr lang="en-US"/>
              <a:pPr>
                <a:defRPr/>
              </a:pPr>
              <a:t>‹#›</a:t>
            </a:fld>
            <a:endParaRPr lang="en-US"/>
          </a:p>
        </p:txBody>
      </p:sp>
    </p:spTree>
    <p:extLst>
      <p:ext uri="{BB962C8B-B14F-4D97-AF65-F5344CB8AC3E}">
        <p14:creationId xmlns:p14="http://schemas.microsoft.com/office/powerpoint/2010/main" val="382205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7BEDFB72-6446-4C4F-BBF3-558DEABBC0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Common Files\Microsoft Shared\Clipart\cagcat50\PE03738_.wmf"/>
          <p:cNvPicPr>
            <a:picLocks noChangeAspect="1" noChangeArrowheads="1"/>
          </p:cNvPicPr>
          <p:nvPr/>
        </p:nvPicPr>
        <p:blipFill>
          <a:blip r:embed="rId3" cstate="print">
            <a:lum bright="58000" contrast="-70000"/>
            <a:extLst>
              <a:ext uri="{28A0092B-C50C-407E-A947-70E740481C1C}">
                <a14:useLocalDpi xmlns:a14="http://schemas.microsoft.com/office/drawing/2010/main" val="0"/>
              </a:ext>
            </a:extLst>
          </a:blip>
          <a:srcRect/>
          <a:stretch>
            <a:fillRect/>
          </a:stretch>
        </p:blipFill>
        <p:spPr bwMode="auto">
          <a:xfrm>
            <a:off x="1905000" y="1295400"/>
            <a:ext cx="52768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219200" y="0"/>
            <a:ext cx="6629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7200" b="1">
                <a:solidFill>
                  <a:schemeClr val="tx1"/>
                </a:solidFill>
              </a:rPr>
              <a:t>RESPIRATION</a:t>
            </a:r>
          </a:p>
        </p:txBody>
      </p:sp>
      <p:sp>
        <p:nvSpPr>
          <p:cNvPr id="2052" name="WordArt 4"/>
          <p:cNvSpPr>
            <a:spLocks noChangeArrowheads="1" noChangeShapeType="1" noTextEdit="1"/>
          </p:cNvSpPr>
          <p:nvPr/>
        </p:nvSpPr>
        <p:spPr bwMode="auto">
          <a:xfrm>
            <a:off x="3200400" y="3657600"/>
            <a:ext cx="2667000" cy="838200"/>
          </a:xfrm>
          <a:prstGeom prst="rect">
            <a:avLst/>
          </a:prstGeom>
        </p:spPr>
        <p:txBody>
          <a:bodyPr wrap="none" fromWordArt="1">
            <a:prstTxWarp prst="textPlain">
              <a:avLst>
                <a:gd name="adj" fmla="val 50000"/>
              </a:avLst>
            </a:prstTxWarp>
          </a:bodyPr>
          <a:lstStyle/>
          <a:p>
            <a:pPr algn="ctr"/>
            <a:r>
              <a:rPr lang="en-US" sz="3200" i="1" kern="10">
                <a:ln w="6350">
                  <a:solidFill>
                    <a:srgbClr val="000000"/>
                  </a:solidFill>
                  <a:round/>
                  <a:headEnd/>
                  <a:tailEnd/>
                </a:ln>
                <a:solidFill>
                  <a:srgbClr val="FF9900"/>
                </a:solidFill>
                <a:effectLst>
                  <a:outerShdw dist="35921" dir="2700000" algn="ctr" rotWithShape="0">
                    <a:srgbClr val="808080"/>
                  </a:outerShdw>
                </a:effectLst>
                <a:latin typeface="Arial Black"/>
              </a:rPr>
              <a:t>ENERGY</a:t>
            </a:r>
          </a:p>
        </p:txBody>
      </p:sp>
      <p:grpSp>
        <p:nvGrpSpPr>
          <p:cNvPr id="2" name="Group 19"/>
          <p:cNvGrpSpPr>
            <a:grpSpLocks/>
          </p:cNvGrpSpPr>
          <p:nvPr/>
        </p:nvGrpSpPr>
        <p:grpSpPr bwMode="auto">
          <a:xfrm>
            <a:off x="2057400" y="2895600"/>
            <a:ext cx="4876800" cy="2438400"/>
            <a:chOff x="1296" y="1824"/>
            <a:chExt cx="3072" cy="1536"/>
          </a:xfrm>
        </p:grpSpPr>
        <p:sp>
          <p:nvSpPr>
            <p:cNvPr id="3079" name="Line 9"/>
            <p:cNvSpPr>
              <a:spLocks noChangeShapeType="1"/>
            </p:cNvSpPr>
            <p:nvPr/>
          </p:nvSpPr>
          <p:spPr bwMode="auto">
            <a:xfrm>
              <a:off x="3840" y="2592"/>
              <a:ext cx="528"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 name="Line 10"/>
            <p:cNvSpPr>
              <a:spLocks noChangeShapeType="1"/>
            </p:cNvSpPr>
            <p:nvPr/>
          </p:nvSpPr>
          <p:spPr bwMode="auto">
            <a:xfrm flipH="1">
              <a:off x="1296" y="2592"/>
              <a:ext cx="576"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1" name="Line 11"/>
            <p:cNvSpPr>
              <a:spLocks noChangeShapeType="1"/>
            </p:cNvSpPr>
            <p:nvPr/>
          </p:nvSpPr>
          <p:spPr bwMode="auto">
            <a:xfrm flipV="1">
              <a:off x="2832" y="1824"/>
              <a:ext cx="0" cy="432"/>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Line 12"/>
            <p:cNvSpPr>
              <a:spLocks noChangeShapeType="1"/>
            </p:cNvSpPr>
            <p:nvPr/>
          </p:nvSpPr>
          <p:spPr bwMode="auto">
            <a:xfrm>
              <a:off x="2832" y="2880"/>
              <a:ext cx="0" cy="48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 name="Line 13"/>
            <p:cNvSpPr>
              <a:spLocks noChangeShapeType="1"/>
            </p:cNvSpPr>
            <p:nvPr/>
          </p:nvSpPr>
          <p:spPr bwMode="auto">
            <a:xfrm flipV="1">
              <a:off x="3504" y="1920"/>
              <a:ext cx="240" cy="28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Line 14"/>
            <p:cNvSpPr>
              <a:spLocks noChangeShapeType="1"/>
            </p:cNvSpPr>
            <p:nvPr/>
          </p:nvSpPr>
          <p:spPr bwMode="auto">
            <a:xfrm flipH="1" flipV="1">
              <a:off x="1680" y="1920"/>
              <a:ext cx="336" cy="28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Line 15"/>
            <p:cNvSpPr>
              <a:spLocks noChangeShapeType="1"/>
            </p:cNvSpPr>
            <p:nvPr/>
          </p:nvSpPr>
          <p:spPr bwMode="auto">
            <a:xfrm flipH="1">
              <a:off x="1680" y="2976"/>
              <a:ext cx="432" cy="28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6" name="Line 16"/>
            <p:cNvSpPr>
              <a:spLocks noChangeShapeType="1"/>
            </p:cNvSpPr>
            <p:nvPr/>
          </p:nvSpPr>
          <p:spPr bwMode="auto">
            <a:xfrm>
              <a:off x="3504" y="2928"/>
              <a:ext cx="432" cy="336"/>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8" name="Text Box 17"/>
          <p:cNvSpPr txBox="1">
            <a:spLocks noChangeArrowheads="1"/>
          </p:cNvSpPr>
          <p:nvPr/>
        </p:nvSpPr>
        <p:spPr bwMode="auto">
          <a:xfrm>
            <a:off x="8594725" y="-3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050"/>
                                        </p:tgtEl>
                                        <p:attrNameLst>
                                          <p:attrName>style.visibility</p:attrName>
                                        </p:attrNameLst>
                                      </p:cBhvr>
                                      <p:to>
                                        <p:strVal val="visible"/>
                                      </p:to>
                                    </p:set>
                                  </p:childTnLst>
                                </p:cTn>
                              </p:par>
                            </p:childTnLst>
                          </p:cTn>
                        </p:par>
                        <p:par>
                          <p:cTn id="7" fill="hold" nodeType="afterGroup">
                            <p:stCondLst>
                              <p:cond delay="1500"/>
                            </p:stCondLst>
                            <p:childTnLst>
                              <p:par>
                                <p:cTn id="8" presetID="3" presetClass="entr" presetSubtype="0" fill="hold" grpId="0" nodeType="afterEffect">
                                  <p:stCondLst>
                                    <p:cond delay="1000"/>
                                  </p:stCondLst>
                                  <p:childTnLst>
                                    <p:set>
                                      <p:cBhvr>
                                        <p:cTn id="9" dur="1" fill="hold">
                                          <p:stCondLst>
                                            <p:cond delay="499"/>
                                          </p:stCondLst>
                                        </p:cTn>
                                        <p:tgtEl>
                                          <p:spTgt spid="2052"/>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762000" y="1752600"/>
            <a:ext cx="2133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b="1">
                <a:solidFill>
                  <a:schemeClr val="tx1"/>
                </a:solidFill>
              </a:rPr>
              <a:t>Respiration </a:t>
            </a:r>
          </a:p>
          <a:p>
            <a:pPr eaLnBrk="1" hangingPunct="1"/>
            <a:r>
              <a:rPr lang="en-US" sz="2400" b="1">
                <a:solidFill>
                  <a:schemeClr val="tx1"/>
                </a:solidFill>
              </a:rPr>
              <a:t>supplies</a:t>
            </a:r>
          </a:p>
          <a:p>
            <a:pPr eaLnBrk="1" hangingPunct="1"/>
            <a:r>
              <a:rPr lang="en-US" sz="2400" b="1">
                <a:solidFill>
                  <a:schemeClr val="tx1"/>
                </a:solidFill>
              </a:rPr>
              <a:t>the energy for</a:t>
            </a:r>
          </a:p>
        </p:txBody>
      </p:sp>
      <p:grpSp>
        <p:nvGrpSpPr>
          <p:cNvPr id="2" name="Group 30"/>
          <p:cNvGrpSpPr>
            <a:grpSpLocks/>
          </p:cNvGrpSpPr>
          <p:nvPr/>
        </p:nvGrpSpPr>
        <p:grpSpPr bwMode="auto">
          <a:xfrm>
            <a:off x="2986088" y="304800"/>
            <a:ext cx="6157912" cy="2079625"/>
            <a:chOff x="1881" y="192"/>
            <a:chExt cx="3879" cy="1310"/>
          </a:xfrm>
        </p:grpSpPr>
        <p:sp>
          <p:nvSpPr>
            <p:cNvPr id="12309" name="AutoShape 8"/>
            <p:cNvSpPr>
              <a:spLocks noChangeArrowheads="1"/>
            </p:cNvSpPr>
            <p:nvPr/>
          </p:nvSpPr>
          <p:spPr bwMode="auto">
            <a:xfrm rot="-1790862">
              <a:off x="1881" y="1048"/>
              <a:ext cx="1143" cy="187"/>
            </a:xfrm>
            <a:prstGeom prst="rightArrow">
              <a:avLst>
                <a:gd name="adj1" fmla="val 50000"/>
                <a:gd name="adj2" fmla="val 152807"/>
              </a:avLst>
            </a:prstGeom>
            <a:solidFill>
              <a:srgbClr val="CCFFFF"/>
            </a:solidFill>
            <a:ln w="9525">
              <a:solidFill>
                <a:schemeClr val="tx1"/>
              </a:solidFill>
              <a:miter lim="800000"/>
              <a:headEnd/>
              <a:tailEnd/>
            </a:ln>
          </p:spPr>
          <p:txBody>
            <a:bodyPr wrap="none" anchor="ctr"/>
            <a:lstStyle/>
            <a:p>
              <a:endParaRPr lang="en-US"/>
            </a:p>
          </p:txBody>
        </p:sp>
        <p:grpSp>
          <p:nvGrpSpPr>
            <p:cNvPr id="12310" name="Group 21"/>
            <p:cNvGrpSpPr>
              <a:grpSpLocks/>
            </p:cNvGrpSpPr>
            <p:nvPr/>
          </p:nvGrpSpPr>
          <p:grpSpPr bwMode="auto">
            <a:xfrm>
              <a:off x="3112" y="192"/>
              <a:ext cx="2648" cy="1310"/>
              <a:chOff x="2832" y="240"/>
              <a:chExt cx="2648" cy="1310"/>
            </a:xfrm>
          </p:grpSpPr>
          <p:pic>
            <p:nvPicPr>
              <p:cNvPr id="12311" name="Picture 4" descr="C:\My Documents\My Pictures\Leg muscles.jpg"/>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2832" y="240"/>
                <a:ext cx="159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Text Box 14"/>
              <p:cNvSpPr txBox="1">
                <a:spLocks noChangeArrowheads="1"/>
              </p:cNvSpPr>
              <p:nvPr/>
            </p:nvSpPr>
            <p:spPr bwMode="auto">
              <a:xfrm>
                <a:off x="4454" y="410"/>
                <a:ext cx="102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 muscle</a:t>
                </a:r>
              </a:p>
              <a:p>
                <a:pPr eaLnBrk="1" hangingPunct="1"/>
                <a:r>
                  <a:rPr lang="en-GB" sz="2400">
                    <a:solidFill>
                      <a:schemeClr val="tx1"/>
                    </a:solidFill>
                  </a:rPr>
                  <a:t> contraction</a:t>
                </a:r>
                <a:endParaRPr lang="en-US" sz="2400">
                  <a:solidFill>
                    <a:schemeClr val="tx1"/>
                  </a:solidFill>
                </a:endParaRPr>
              </a:p>
            </p:txBody>
          </p:sp>
        </p:grpSp>
      </p:grpSp>
      <p:grpSp>
        <p:nvGrpSpPr>
          <p:cNvPr id="4" name="Group 26"/>
          <p:cNvGrpSpPr>
            <a:grpSpLocks/>
          </p:cNvGrpSpPr>
          <p:nvPr/>
        </p:nvGrpSpPr>
        <p:grpSpPr bwMode="auto">
          <a:xfrm>
            <a:off x="3195638" y="2362200"/>
            <a:ext cx="4957762" cy="3644900"/>
            <a:chOff x="2013" y="1488"/>
            <a:chExt cx="3123" cy="2296"/>
          </a:xfrm>
        </p:grpSpPr>
        <p:sp>
          <p:nvSpPr>
            <p:cNvPr id="12305" name="AutoShape 9"/>
            <p:cNvSpPr>
              <a:spLocks noChangeArrowheads="1"/>
            </p:cNvSpPr>
            <p:nvPr/>
          </p:nvSpPr>
          <p:spPr bwMode="auto">
            <a:xfrm rot="483224">
              <a:off x="2013" y="1766"/>
              <a:ext cx="2115" cy="192"/>
            </a:xfrm>
            <a:prstGeom prst="rightArrow">
              <a:avLst>
                <a:gd name="adj1" fmla="val 50000"/>
                <a:gd name="adj2" fmla="val 275391"/>
              </a:avLst>
            </a:prstGeom>
            <a:solidFill>
              <a:srgbClr val="CCFFFF"/>
            </a:solidFill>
            <a:ln w="9525">
              <a:solidFill>
                <a:schemeClr val="tx1"/>
              </a:solidFill>
              <a:miter lim="800000"/>
              <a:headEnd/>
              <a:tailEnd/>
            </a:ln>
          </p:spPr>
          <p:txBody>
            <a:bodyPr wrap="none" anchor="ctr"/>
            <a:lstStyle/>
            <a:p>
              <a:endParaRPr lang="en-US"/>
            </a:p>
          </p:txBody>
        </p:sp>
        <p:grpSp>
          <p:nvGrpSpPr>
            <p:cNvPr id="12306" name="Group 22"/>
            <p:cNvGrpSpPr>
              <a:grpSpLocks/>
            </p:cNvGrpSpPr>
            <p:nvPr/>
          </p:nvGrpSpPr>
          <p:grpSpPr bwMode="auto">
            <a:xfrm>
              <a:off x="3456" y="1488"/>
              <a:ext cx="1680" cy="2296"/>
              <a:chOff x="3456" y="1488"/>
              <a:chExt cx="1680" cy="2296"/>
            </a:xfrm>
          </p:grpSpPr>
          <p:pic>
            <p:nvPicPr>
              <p:cNvPr id="12307" name="Picture 3" descr="C:\My Documents\My Pictures\germination.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464" y="1488"/>
                <a:ext cx="672"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15"/>
              <p:cNvSpPr txBox="1">
                <a:spLocks noChangeArrowheads="1"/>
              </p:cNvSpPr>
              <p:nvPr/>
            </p:nvSpPr>
            <p:spPr bwMode="auto">
              <a:xfrm>
                <a:off x="3456" y="2256"/>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germination</a:t>
                </a:r>
                <a:endParaRPr lang="en-US" sz="2400">
                  <a:solidFill>
                    <a:schemeClr val="tx1"/>
                  </a:solidFill>
                </a:endParaRPr>
              </a:p>
            </p:txBody>
          </p:sp>
        </p:grpSp>
      </p:grpSp>
      <p:grpSp>
        <p:nvGrpSpPr>
          <p:cNvPr id="6" name="Group 27"/>
          <p:cNvGrpSpPr>
            <a:grpSpLocks/>
          </p:cNvGrpSpPr>
          <p:nvPr/>
        </p:nvGrpSpPr>
        <p:grpSpPr bwMode="auto">
          <a:xfrm>
            <a:off x="2667000" y="3810000"/>
            <a:ext cx="3736975" cy="2743200"/>
            <a:chOff x="1680" y="2400"/>
            <a:chExt cx="2354" cy="1728"/>
          </a:xfrm>
        </p:grpSpPr>
        <p:sp>
          <p:nvSpPr>
            <p:cNvPr id="12301" name="AutoShape 10"/>
            <p:cNvSpPr>
              <a:spLocks noChangeArrowheads="1"/>
            </p:cNvSpPr>
            <p:nvPr/>
          </p:nvSpPr>
          <p:spPr bwMode="auto">
            <a:xfrm rot="2342460">
              <a:off x="1680" y="2400"/>
              <a:ext cx="1920" cy="192"/>
            </a:xfrm>
            <a:prstGeom prst="rightArrow">
              <a:avLst>
                <a:gd name="adj1" fmla="val 50000"/>
                <a:gd name="adj2" fmla="val 250000"/>
              </a:avLst>
            </a:prstGeom>
            <a:solidFill>
              <a:srgbClr val="CCFFFF"/>
            </a:solidFill>
            <a:ln w="9525">
              <a:solidFill>
                <a:schemeClr val="tx1"/>
              </a:solidFill>
              <a:miter lim="800000"/>
              <a:headEnd/>
              <a:tailEnd/>
            </a:ln>
          </p:spPr>
          <p:txBody>
            <a:bodyPr wrap="none" anchor="ctr"/>
            <a:lstStyle/>
            <a:p>
              <a:endParaRPr lang="en-US"/>
            </a:p>
          </p:txBody>
        </p:sp>
        <p:grpSp>
          <p:nvGrpSpPr>
            <p:cNvPr id="12302" name="Group 23"/>
            <p:cNvGrpSpPr>
              <a:grpSpLocks/>
            </p:cNvGrpSpPr>
            <p:nvPr/>
          </p:nvGrpSpPr>
          <p:grpSpPr bwMode="auto">
            <a:xfrm>
              <a:off x="2928" y="3120"/>
              <a:ext cx="1106" cy="1008"/>
              <a:chOff x="2928" y="3120"/>
              <a:chExt cx="1106" cy="1008"/>
            </a:xfrm>
          </p:grpSpPr>
          <p:pic>
            <p:nvPicPr>
              <p:cNvPr id="12303" name="Picture 6" descr="C:\WINDOWS\TEMP\~AUT0000.bmp"/>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928" y="3120"/>
                <a:ext cx="912"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p:cNvSpPr txBox="1">
                <a:spLocks noChangeArrowheads="1"/>
              </p:cNvSpPr>
              <p:nvPr/>
            </p:nvSpPr>
            <p:spPr bwMode="auto">
              <a:xfrm>
                <a:off x="2976" y="3840"/>
                <a:ext cx="10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cell division</a:t>
                </a:r>
                <a:endParaRPr lang="en-US" sz="2400">
                  <a:solidFill>
                    <a:schemeClr val="tx1"/>
                  </a:solidFill>
                </a:endParaRPr>
              </a:p>
            </p:txBody>
          </p:sp>
        </p:grpSp>
      </p:grpSp>
      <p:grpSp>
        <p:nvGrpSpPr>
          <p:cNvPr id="8" name="Group 29"/>
          <p:cNvGrpSpPr>
            <a:grpSpLocks/>
          </p:cNvGrpSpPr>
          <p:nvPr/>
        </p:nvGrpSpPr>
        <p:grpSpPr bwMode="auto">
          <a:xfrm>
            <a:off x="685800" y="3124200"/>
            <a:ext cx="3284538" cy="3429000"/>
            <a:chOff x="432" y="1968"/>
            <a:chExt cx="2069" cy="2160"/>
          </a:xfrm>
        </p:grpSpPr>
        <p:grpSp>
          <p:nvGrpSpPr>
            <p:cNvPr id="12297" name="Group 24"/>
            <p:cNvGrpSpPr>
              <a:grpSpLocks/>
            </p:cNvGrpSpPr>
            <p:nvPr/>
          </p:nvGrpSpPr>
          <p:grpSpPr bwMode="auto">
            <a:xfrm>
              <a:off x="432" y="2544"/>
              <a:ext cx="2069" cy="1584"/>
              <a:chOff x="432" y="2544"/>
              <a:chExt cx="2069" cy="1584"/>
            </a:xfrm>
          </p:grpSpPr>
          <p:pic>
            <p:nvPicPr>
              <p:cNvPr id="12299" name="Picture 2" descr="C:\My Documents\My Pictures\Energy for cell metabolism.jpg"/>
              <p:cNvPicPr>
                <a:picLocks noChangeAspect="1" noChangeArrowheads="1"/>
              </p:cNvPicPr>
              <p:nvPr/>
            </p:nvPicPr>
            <p:blipFill>
              <a:blip r:embed="rId6">
                <a:lum contrast="20000"/>
                <a:extLst>
                  <a:ext uri="{28A0092B-C50C-407E-A947-70E740481C1C}">
                    <a14:useLocalDpi xmlns:a14="http://schemas.microsoft.com/office/drawing/2010/main" val="0"/>
                  </a:ext>
                </a:extLst>
              </a:blip>
              <a:srcRect/>
              <a:stretch>
                <a:fillRect/>
              </a:stretch>
            </p:blipFill>
            <p:spPr bwMode="auto">
              <a:xfrm>
                <a:off x="480" y="2544"/>
                <a:ext cx="1344"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7"/>
              <p:cNvSpPr txBox="1">
                <a:spLocks noChangeArrowheads="1"/>
              </p:cNvSpPr>
              <p:nvPr/>
            </p:nvSpPr>
            <p:spPr bwMode="auto">
              <a:xfrm>
                <a:off x="432" y="3840"/>
                <a:ext cx="20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chemical changes in cells</a:t>
                </a:r>
                <a:endParaRPr lang="en-US" sz="2400">
                  <a:solidFill>
                    <a:schemeClr val="tx1"/>
                  </a:solidFill>
                </a:endParaRPr>
              </a:p>
            </p:txBody>
          </p:sp>
        </p:grpSp>
        <p:sp>
          <p:nvSpPr>
            <p:cNvPr id="12298" name="AutoShape 18"/>
            <p:cNvSpPr>
              <a:spLocks noChangeArrowheads="1"/>
            </p:cNvSpPr>
            <p:nvPr/>
          </p:nvSpPr>
          <p:spPr bwMode="auto">
            <a:xfrm rot="-3547081">
              <a:off x="1200" y="2160"/>
              <a:ext cx="576" cy="192"/>
            </a:xfrm>
            <a:prstGeom prst="leftArrow">
              <a:avLst>
                <a:gd name="adj1" fmla="val 50000"/>
                <a:gd name="adj2" fmla="val 75000"/>
              </a:avLst>
            </a:prstGeom>
            <a:solidFill>
              <a:srgbClr val="CCFFFF"/>
            </a:solidFill>
            <a:ln w="9525">
              <a:solidFill>
                <a:schemeClr val="tx1"/>
              </a:solidFill>
              <a:miter lim="800000"/>
              <a:headEnd/>
              <a:tailEnd/>
            </a:ln>
          </p:spPr>
          <p:txBody>
            <a:bodyPr wrap="none" anchor="ctr"/>
            <a:lstStyle/>
            <a:p>
              <a:endParaRPr lang="en-US"/>
            </a:p>
          </p:txBody>
        </p:sp>
      </p:grpSp>
      <p:sp>
        <p:nvSpPr>
          <p:cNvPr id="18451" name="Text Box 19"/>
          <p:cNvSpPr txBox="1">
            <a:spLocks noChangeArrowheads="1"/>
          </p:cNvSpPr>
          <p:nvPr/>
        </p:nvSpPr>
        <p:spPr bwMode="auto">
          <a:xfrm>
            <a:off x="304800" y="304800"/>
            <a:ext cx="4038600" cy="95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accent2"/>
                </a:solidFill>
              </a:rPr>
              <a:t>Some examples of the use</a:t>
            </a:r>
          </a:p>
          <a:p>
            <a:pPr eaLnBrk="1" hangingPunct="1"/>
            <a:r>
              <a:rPr lang="en-GB">
                <a:solidFill>
                  <a:schemeClr val="accent2"/>
                </a:solidFill>
              </a:rPr>
              <a:t>of energy in organisms</a:t>
            </a:r>
            <a:endParaRPr lang="en-US">
              <a:solidFill>
                <a:schemeClr val="accent2"/>
              </a:solidFill>
            </a:endParaRPr>
          </a:p>
        </p:txBody>
      </p:sp>
      <p:sp>
        <p:nvSpPr>
          <p:cNvPr id="12296" name="Text Box 20"/>
          <p:cNvSpPr txBox="1">
            <a:spLocks noChangeArrowheads="1"/>
          </p:cNvSpPr>
          <p:nvPr/>
        </p:nvSpPr>
        <p:spPr bwMode="auto">
          <a:xfrm>
            <a:off x="86709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10</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P spid="1845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My Documents\My Pictures\Arm muscle  (1).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828800" y="1219200"/>
            <a:ext cx="73152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371600" y="1066800"/>
            <a:ext cx="4495800" cy="2514600"/>
            <a:chOff x="864" y="672"/>
            <a:chExt cx="2832" cy="1584"/>
          </a:xfrm>
        </p:grpSpPr>
        <p:sp>
          <p:nvSpPr>
            <p:cNvPr id="13327" name="Text Box 3"/>
            <p:cNvSpPr txBox="1">
              <a:spLocks noChangeArrowheads="1"/>
            </p:cNvSpPr>
            <p:nvPr/>
          </p:nvSpPr>
          <p:spPr bwMode="auto">
            <a:xfrm>
              <a:off x="864" y="672"/>
              <a:ext cx="240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The blood stream brings food and oxygen to the muscle cells. Respiration occurs in the cells and releases energy which</a:t>
              </a:r>
              <a:r>
                <a:rPr lang="en-US" sz="2400" b="1">
                  <a:solidFill>
                    <a:schemeClr val="tx1"/>
                  </a:solidFill>
                </a:rPr>
                <a:t>……</a:t>
              </a:r>
              <a:r>
                <a:rPr lang="en-US" sz="2400">
                  <a:solidFill>
                    <a:schemeClr val="tx1"/>
                  </a:solidFill>
                </a:rPr>
                <a:t> </a:t>
              </a:r>
            </a:p>
          </p:txBody>
        </p:sp>
        <p:sp>
          <p:nvSpPr>
            <p:cNvPr id="13328" name="Line 7"/>
            <p:cNvSpPr>
              <a:spLocks noChangeShapeType="1"/>
            </p:cNvSpPr>
            <p:nvPr/>
          </p:nvSpPr>
          <p:spPr bwMode="auto">
            <a:xfrm>
              <a:off x="2832" y="1632"/>
              <a:ext cx="86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6400800" y="457200"/>
            <a:ext cx="2438400" cy="1447800"/>
            <a:chOff x="4032" y="288"/>
            <a:chExt cx="1536" cy="912"/>
          </a:xfrm>
        </p:grpSpPr>
        <p:sp>
          <p:nvSpPr>
            <p:cNvPr id="13325" name="Text Box 4"/>
            <p:cNvSpPr txBox="1">
              <a:spLocks noChangeArrowheads="1"/>
            </p:cNvSpPr>
            <p:nvPr/>
          </p:nvSpPr>
          <p:spPr bwMode="auto">
            <a:xfrm>
              <a:off x="4032" y="288"/>
              <a:ext cx="153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i="1">
                  <a:solidFill>
                    <a:schemeClr val="tx1"/>
                  </a:solidFill>
                  <a:latin typeface="Arial" pitchFamily="34" charset="0"/>
                </a:rPr>
                <a:t>shoulder blade</a:t>
              </a:r>
              <a:endParaRPr lang="en-US" sz="2400" i="1">
                <a:solidFill>
                  <a:schemeClr val="tx1"/>
                </a:solidFill>
                <a:latin typeface="Arial" pitchFamily="34" charset="0"/>
              </a:endParaRPr>
            </a:p>
            <a:p>
              <a:pPr eaLnBrk="1" hangingPunct="1"/>
              <a:endParaRPr lang="en-GB" sz="2400">
                <a:solidFill>
                  <a:schemeClr val="tx1"/>
                </a:solidFill>
              </a:endParaRPr>
            </a:p>
          </p:txBody>
        </p:sp>
        <p:sp>
          <p:nvSpPr>
            <p:cNvPr id="13326" name="Line 8"/>
            <p:cNvSpPr>
              <a:spLocks noChangeShapeType="1"/>
            </p:cNvSpPr>
            <p:nvPr/>
          </p:nvSpPr>
          <p:spPr bwMode="auto">
            <a:xfrm>
              <a:off x="4944" y="62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5"/>
          <p:cNvGrpSpPr>
            <a:grpSpLocks/>
          </p:cNvGrpSpPr>
          <p:nvPr/>
        </p:nvGrpSpPr>
        <p:grpSpPr bwMode="auto">
          <a:xfrm>
            <a:off x="6096000" y="3925888"/>
            <a:ext cx="2549525" cy="822325"/>
            <a:chOff x="3840" y="2473"/>
            <a:chExt cx="1606" cy="518"/>
          </a:xfrm>
        </p:grpSpPr>
        <p:sp>
          <p:nvSpPr>
            <p:cNvPr id="13323" name="Text Box 5"/>
            <p:cNvSpPr txBox="1">
              <a:spLocks noChangeArrowheads="1"/>
            </p:cNvSpPr>
            <p:nvPr/>
          </p:nvSpPr>
          <p:spPr bwMode="auto">
            <a:xfrm>
              <a:off x="4454" y="2473"/>
              <a:ext cx="99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i="1">
                  <a:solidFill>
                    <a:schemeClr val="tx1"/>
                  </a:solidFill>
                  <a:latin typeface="Arial" pitchFamily="34" charset="0"/>
                </a:rPr>
                <a:t>upper arm</a:t>
              </a:r>
            </a:p>
            <a:p>
              <a:pPr eaLnBrk="1" hangingPunct="1"/>
              <a:r>
                <a:rPr lang="en-GB" sz="2400" i="1">
                  <a:solidFill>
                    <a:schemeClr val="tx1"/>
                  </a:solidFill>
                  <a:latin typeface="Arial" pitchFamily="34" charset="0"/>
                </a:rPr>
                <a:t>bone</a:t>
              </a:r>
              <a:endParaRPr lang="en-US" sz="2400" i="1">
                <a:solidFill>
                  <a:schemeClr val="tx1"/>
                </a:solidFill>
                <a:latin typeface="Arial" pitchFamily="34" charset="0"/>
              </a:endParaRPr>
            </a:p>
          </p:txBody>
        </p:sp>
        <p:sp>
          <p:nvSpPr>
            <p:cNvPr id="13324" name="Line 9"/>
            <p:cNvSpPr>
              <a:spLocks noChangeShapeType="1"/>
            </p:cNvSpPr>
            <p:nvPr/>
          </p:nvSpPr>
          <p:spPr bwMode="auto">
            <a:xfrm>
              <a:off x="3840" y="273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8"/>
          <p:cNvGrpSpPr>
            <a:grpSpLocks/>
          </p:cNvGrpSpPr>
          <p:nvPr/>
        </p:nvGrpSpPr>
        <p:grpSpPr bwMode="auto">
          <a:xfrm>
            <a:off x="3581400" y="5410200"/>
            <a:ext cx="2439988" cy="838200"/>
            <a:chOff x="2256" y="3408"/>
            <a:chExt cx="1537" cy="528"/>
          </a:xfrm>
        </p:grpSpPr>
        <p:sp>
          <p:nvSpPr>
            <p:cNvPr id="13321" name="Text Box 6"/>
            <p:cNvSpPr txBox="1">
              <a:spLocks noChangeArrowheads="1"/>
            </p:cNvSpPr>
            <p:nvPr/>
          </p:nvSpPr>
          <p:spPr bwMode="auto">
            <a:xfrm>
              <a:off x="2256" y="3648"/>
              <a:ext cx="1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i="1">
                  <a:solidFill>
                    <a:schemeClr val="tx1"/>
                  </a:solidFill>
                  <a:latin typeface="Arial" pitchFamily="34" charset="0"/>
                </a:rPr>
                <a:t>lower arm bones</a:t>
              </a:r>
              <a:endParaRPr lang="en-US" sz="2400" i="1">
                <a:solidFill>
                  <a:schemeClr val="tx1"/>
                </a:solidFill>
                <a:latin typeface="Arial" pitchFamily="34" charset="0"/>
              </a:endParaRPr>
            </a:p>
          </p:txBody>
        </p:sp>
        <p:sp>
          <p:nvSpPr>
            <p:cNvPr id="13322" name="Line 10"/>
            <p:cNvSpPr>
              <a:spLocks noChangeShapeType="1"/>
            </p:cNvSpPr>
            <p:nvPr/>
          </p:nvSpPr>
          <p:spPr bwMode="auto">
            <a:xfrm>
              <a:off x="2928" y="3408"/>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9" name="Text Box 11"/>
          <p:cNvSpPr txBox="1">
            <a:spLocks noChangeArrowheads="1"/>
          </p:cNvSpPr>
          <p:nvPr/>
        </p:nvSpPr>
        <p:spPr bwMode="auto">
          <a:xfrm>
            <a:off x="593725" y="-57150"/>
            <a:ext cx="5603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Energy use in muscle contraction</a:t>
            </a:r>
            <a:endParaRPr lang="en-US" sz="3200">
              <a:solidFill>
                <a:schemeClr val="tx1"/>
              </a:solidFill>
            </a:endParaRPr>
          </a:p>
        </p:txBody>
      </p:sp>
      <p:sp>
        <p:nvSpPr>
          <p:cNvPr id="13320" name="Text Box 12"/>
          <p:cNvSpPr txBox="1">
            <a:spLocks noChangeArrowheads="1"/>
          </p:cNvSpPr>
          <p:nvPr/>
        </p:nvSpPr>
        <p:spPr bwMode="auto">
          <a:xfrm>
            <a:off x="84423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11</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2"/>
          <p:cNvSpPr>
            <a:spLocks noGrp="1" noChangeArrowheads="1"/>
          </p:cNvSpPr>
          <p:nvPr>
            <p:ph type="title" idx="4294967295"/>
          </p:nvPr>
        </p:nvSpPr>
        <p:spPr>
          <a:xfrm flipV="1">
            <a:off x="685800" y="-76200"/>
            <a:ext cx="7772400" cy="76200"/>
          </a:xfrm>
        </p:spPr>
        <p:txBody>
          <a:bodyPr/>
          <a:lstStyle/>
          <a:p>
            <a:pPr eaLnBrk="1" hangingPunct="1"/>
            <a:endParaRPr lang="en-US" smtClean="0"/>
          </a:p>
        </p:txBody>
      </p:sp>
      <p:sp>
        <p:nvSpPr>
          <p:cNvPr id="14339" name="Text Box 19"/>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12</a:t>
            </a:r>
            <a:endParaRPr lang="en-US" sz="2400">
              <a:solidFill>
                <a:schemeClr val="tx1"/>
              </a:solidFill>
            </a:endParaRPr>
          </a:p>
        </p:txBody>
      </p:sp>
      <p:grpSp>
        <p:nvGrpSpPr>
          <p:cNvPr id="14340" name="Group 35"/>
          <p:cNvGrpSpPr>
            <a:grpSpLocks/>
          </p:cNvGrpSpPr>
          <p:nvPr/>
        </p:nvGrpSpPr>
        <p:grpSpPr bwMode="auto">
          <a:xfrm>
            <a:off x="762000" y="381000"/>
            <a:ext cx="8382000" cy="5508625"/>
            <a:chOff x="480" y="240"/>
            <a:chExt cx="5280" cy="3470"/>
          </a:xfrm>
        </p:grpSpPr>
        <p:sp>
          <p:nvSpPr>
            <p:cNvPr id="14345" name="Text Box 13"/>
            <p:cNvSpPr txBox="1">
              <a:spLocks noChangeArrowheads="1"/>
            </p:cNvSpPr>
            <p:nvPr/>
          </p:nvSpPr>
          <p:spPr bwMode="auto">
            <a:xfrm>
              <a:off x="480" y="240"/>
              <a:ext cx="39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b="1">
                  <a:solidFill>
                    <a:schemeClr val="tx1"/>
                  </a:solidFill>
                </a:rPr>
                <a:t>…….</a:t>
              </a:r>
              <a:r>
                <a:rPr lang="en-GB" sz="3200">
                  <a:solidFill>
                    <a:schemeClr val="tx1"/>
                  </a:solidFill>
                </a:rPr>
                <a:t>makes the muscle contract</a:t>
              </a:r>
              <a:r>
                <a:rPr lang="en-GB" sz="2400">
                  <a:solidFill>
                    <a:schemeClr val="tx1"/>
                  </a:solidFill>
                </a:rPr>
                <a:t>       </a:t>
              </a:r>
            </a:p>
          </p:txBody>
        </p:sp>
        <p:pic>
          <p:nvPicPr>
            <p:cNvPr id="14346" name="Picture 2" descr="C:\My Documents\My Pictures\Arm muscle .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00" y="1152"/>
              <a:ext cx="4560" cy="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9" name="Line 23"/>
          <p:cNvSpPr>
            <a:spLocks noChangeShapeType="1"/>
          </p:cNvSpPr>
          <p:nvPr/>
        </p:nvSpPr>
        <p:spPr bwMode="auto">
          <a:xfrm rot="482000">
            <a:off x="4565650" y="995363"/>
            <a:ext cx="1436688" cy="2060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25"/>
          <p:cNvSpPr>
            <a:spLocks noChangeShapeType="1"/>
          </p:cNvSpPr>
          <p:nvPr/>
        </p:nvSpPr>
        <p:spPr bwMode="auto">
          <a:xfrm flipV="1">
            <a:off x="2514600" y="4114800"/>
            <a:ext cx="533400" cy="6858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6" name="Text Box 30"/>
          <p:cNvSpPr txBox="1">
            <a:spLocks noChangeArrowheads="1"/>
          </p:cNvSpPr>
          <p:nvPr/>
        </p:nvSpPr>
        <p:spPr bwMode="auto">
          <a:xfrm>
            <a:off x="762000" y="11430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and pull the lower          </a:t>
            </a:r>
          </a:p>
          <a:p>
            <a:pPr eaLnBrk="1" hangingPunct="1"/>
            <a:r>
              <a:rPr lang="en-GB" sz="3200">
                <a:solidFill>
                  <a:schemeClr val="tx1"/>
                </a:solidFill>
              </a:rPr>
              <a:t>        arm up</a:t>
            </a:r>
            <a:endParaRPr lang="en-US" sz="3200" b="1"/>
          </a:p>
        </p:txBody>
      </p:sp>
      <p:sp>
        <p:nvSpPr>
          <p:cNvPr id="9250" name="Line 34"/>
          <p:cNvSpPr>
            <a:spLocks noChangeShapeType="1"/>
          </p:cNvSpPr>
          <p:nvPr/>
        </p:nvSpPr>
        <p:spPr bwMode="auto">
          <a:xfrm flipV="1">
            <a:off x="3048000" y="2133600"/>
            <a:ext cx="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wipe(up)">
                                      <p:cBhvr>
                                        <p:cTn id="7" dur="500"/>
                                        <p:tgtEl>
                                          <p:spTgt spid="9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46"/>
                                        </p:tgtEl>
                                        <p:attrNameLst>
                                          <p:attrName>style.visibility</p:attrName>
                                        </p:attrNameLst>
                                      </p:cBhvr>
                                      <p:to>
                                        <p:strVal val="visible"/>
                                      </p:to>
                                    </p:set>
                                    <p:animEffect transition="in" filter="wipe(up)">
                                      <p:cBhvr>
                                        <p:cTn id="12" dur="500"/>
                                        <p:tgtEl>
                                          <p:spTgt spid="9246"/>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250"/>
                                        </p:tgtEl>
                                        <p:attrNameLst>
                                          <p:attrName>style.visibility</p:attrName>
                                        </p:attrNameLst>
                                      </p:cBhvr>
                                      <p:to>
                                        <p:strVal val="visible"/>
                                      </p:to>
                                    </p:set>
                                    <p:animEffect transition="in" filter="wipe(up)">
                                      <p:cBhvr>
                                        <p:cTn id="16" dur="500"/>
                                        <p:tgtEl>
                                          <p:spTgt spid="9250"/>
                                        </p:tgtEl>
                                      </p:cBhvr>
                                    </p:animEffect>
                                  </p:childTnLst>
                                </p:cTn>
                              </p:par>
                            </p:childTnLst>
                          </p:cTn>
                        </p:par>
                        <p:par>
                          <p:cTn id="17" fill="hold" nodeType="afterGroup">
                            <p:stCondLst>
                              <p:cond delay="1000"/>
                            </p:stCondLst>
                            <p:childTnLst>
                              <p:par>
                                <p:cTn id="18" presetID="22" presetClass="entr" presetSubtype="4" fill="hold" grpId="0" nodeType="afterEffect">
                                  <p:stCondLst>
                                    <p:cond delay="2000"/>
                                  </p:stCondLst>
                                  <p:childTnLst>
                                    <p:set>
                                      <p:cBhvr>
                                        <p:cTn id="19" dur="1" fill="hold">
                                          <p:stCondLst>
                                            <p:cond delay="0"/>
                                          </p:stCondLst>
                                        </p:cTn>
                                        <p:tgtEl>
                                          <p:spTgt spid="9241"/>
                                        </p:tgtEl>
                                        <p:attrNameLst>
                                          <p:attrName>style.visibility</p:attrName>
                                        </p:attrNameLst>
                                      </p:cBhvr>
                                      <p:to>
                                        <p:strVal val="visible"/>
                                      </p:to>
                                    </p:set>
                                    <p:animEffect transition="in" filter="wipe(down)">
                                      <p:cBhvr>
                                        <p:cTn id="20" dur="500"/>
                                        <p:tgtEl>
                                          <p:spTgt spid="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animBg="1"/>
      <p:bldP spid="9241" grpId="0" animBg="1"/>
      <p:bldP spid="9246" grpId="0" autoUpdateAnimBg="0"/>
      <p:bldP spid="92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228600" y="228600"/>
            <a:ext cx="2374900" cy="6400800"/>
            <a:chOff x="144" y="144"/>
            <a:chExt cx="1496" cy="4032"/>
          </a:xfrm>
        </p:grpSpPr>
        <p:pic>
          <p:nvPicPr>
            <p:cNvPr id="15391" name="Picture 4" descr="C:\My Documents\My Pictures\Tetrazolium.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44" y="144"/>
              <a:ext cx="1496"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2" name="Text Box 12"/>
            <p:cNvSpPr txBox="1">
              <a:spLocks noChangeArrowheads="1"/>
            </p:cNvSpPr>
            <p:nvPr/>
          </p:nvSpPr>
          <p:spPr bwMode="auto">
            <a:xfrm>
              <a:off x="672" y="3888"/>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b="1">
                  <a:solidFill>
                    <a:schemeClr val="tx1"/>
                  </a:solidFill>
                </a:rPr>
                <a:t>(a)</a:t>
              </a:r>
              <a:endParaRPr lang="en-US" sz="2400" b="1">
                <a:solidFill>
                  <a:schemeClr val="tx1"/>
                </a:solidFill>
              </a:endParaRPr>
            </a:p>
          </p:txBody>
        </p:sp>
      </p:grpSp>
      <p:grpSp>
        <p:nvGrpSpPr>
          <p:cNvPr id="3" name="Group 28"/>
          <p:cNvGrpSpPr>
            <a:grpSpLocks/>
          </p:cNvGrpSpPr>
          <p:nvPr/>
        </p:nvGrpSpPr>
        <p:grpSpPr bwMode="auto">
          <a:xfrm>
            <a:off x="4038600" y="685800"/>
            <a:ext cx="1319213" cy="2667000"/>
            <a:chOff x="2544" y="432"/>
            <a:chExt cx="831" cy="1680"/>
          </a:xfrm>
        </p:grpSpPr>
        <p:pic>
          <p:nvPicPr>
            <p:cNvPr id="15389" name="Picture 2" descr="C:\My Documents\My Pictures\Maize 'seed'.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544" y="432"/>
              <a:ext cx="83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13"/>
            <p:cNvSpPr txBox="1">
              <a:spLocks noChangeArrowheads="1"/>
            </p:cNvSpPr>
            <p:nvPr/>
          </p:nvSpPr>
          <p:spPr bwMode="auto">
            <a:xfrm>
              <a:off x="2832" y="1824"/>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b="1">
                  <a:solidFill>
                    <a:schemeClr val="tx1"/>
                  </a:solidFill>
                </a:rPr>
                <a:t>(b)</a:t>
              </a:r>
              <a:endParaRPr lang="en-US" sz="2400" b="1">
                <a:solidFill>
                  <a:schemeClr val="tx1"/>
                </a:solidFill>
              </a:endParaRPr>
            </a:p>
          </p:txBody>
        </p:sp>
      </p:grpSp>
      <p:sp>
        <p:nvSpPr>
          <p:cNvPr id="15375" name="Text Box 15"/>
          <p:cNvSpPr txBox="1">
            <a:spLocks noChangeArrowheads="1"/>
          </p:cNvSpPr>
          <p:nvPr/>
        </p:nvSpPr>
        <p:spPr bwMode="auto">
          <a:xfrm>
            <a:off x="2590800" y="3352800"/>
            <a:ext cx="4953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(a) is a section cut through the</a:t>
            </a:r>
          </a:p>
          <a:p>
            <a:pPr eaLnBrk="1" hangingPunct="1"/>
            <a:r>
              <a:rPr lang="en-GB" sz="2400">
                <a:solidFill>
                  <a:schemeClr val="tx1"/>
                </a:solidFill>
              </a:rPr>
              <a:t>length of a maize seedling. Areas </a:t>
            </a:r>
          </a:p>
          <a:p>
            <a:pPr eaLnBrk="1" hangingPunct="1"/>
            <a:r>
              <a:rPr lang="en-GB" sz="2400">
                <a:solidFill>
                  <a:schemeClr val="tx1"/>
                </a:solidFill>
              </a:rPr>
              <a:t>of rapid respiration are stained pink.  </a:t>
            </a:r>
          </a:p>
          <a:p>
            <a:pPr eaLnBrk="1" hangingPunct="1"/>
            <a:r>
              <a:rPr lang="en-GB" sz="2400">
                <a:solidFill>
                  <a:schemeClr val="tx1"/>
                </a:solidFill>
              </a:rPr>
              <a:t>(b) and (c) are drawings of the seed </a:t>
            </a:r>
          </a:p>
          <a:p>
            <a:pPr eaLnBrk="1" hangingPunct="1"/>
            <a:r>
              <a:rPr lang="en-GB" sz="2400">
                <a:solidFill>
                  <a:schemeClr val="tx1"/>
                </a:solidFill>
              </a:rPr>
              <a:t>and the seedling that grows from it.</a:t>
            </a:r>
          </a:p>
          <a:p>
            <a:pPr eaLnBrk="1" hangingPunct="1"/>
            <a:r>
              <a:rPr lang="en-GB" sz="2400">
                <a:solidFill>
                  <a:schemeClr val="tx1"/>
                </a:solidFill>
              </a:rPr>
              <a:t> Can you suggest reasons why respiration should be so rapid in the stained regions?</a:t>
            </a:r>
            <a:endParaRPr lang="en-US" sz="2400">
              <a:solidFill>
                <a:schemeClr val="tx1"/>
              </a:solidFill>
            </a:endParaRPr>
          </a:p>
        </p:txBody>
      </p:sp>
      <p:grpSp>
        <p:nvGrpSpPr>
          <p:cNvPr id="4" name="Group 30"/>
          <p:cNvGrpSpPr>
            <a:grpSpLocks/>
          </p:cNvGrpSpPr>
          <p:nvPr/>
        </p:nvGrpSpPr>
        <p:grpSpPr bwMode="auto">
          <a:xfrm>
            <a:off x="2667000" y="1143000"/>
            <a:ext cx="1752600" cy="822325"/>
            <a:chOff x="1680" y="720"/>
            <a:chExt cx="1104" cy="518"/>
          </a:xfrm>
        </p:grpSpPr>
        <p:sp>
          <p:nvSpPr>
            <p:cNvPr id="15387" name="Text Box 5"/>
            <p:cNvSpPr txBox="1">
              <a:spLocks noChangeArrowheads="1"/>
            </p:cNvSpPr>
            <p:nvPr/>
          </p:nvSpPr>
          <p:spPr bwMode="auto">
            <a:xfrm>
              <a:off x="1680" y="720"/>
              <a:ext cx="70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embryo</a:t>
              </a:r>
            </a:p>
            <a:p>
              <a:pPr eaLnBrk="1" hangingPunct="1"/>
              <a:r>
                <a:rPr lang="en-US" sz="2400">
                  <a:solidFill>
                    <a:schemeClr val="tx1"/>
                  </a:solidFill>
                </a:rPr>
                <a:t>shoot</a:t>
              </a:r>
            </a:p>
          </p:txBody>
        </p:sp>
        <p:sp>
          <p:nvSpPr>
            <p:cNvPr id="15388" name="Line 17"/>
            <p:cNvSpPr>
              <a:spLocks noChangeShapeType="1"/>
            </p:cNvSpPr>
            <p:nvPr/>
          </p:nvSpPr>
          <p:spPr bwMode="auto">
            <a:xfrm flipH="1">
              <a:off x="2208" y="105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1"/>
          <p:cNvGrpSpPr>
            <a:grpSpLocks/>
          </p:cNvGrpSpPr>
          <p:nvPr/>
        </p:nvGrpSpPr>
        <p:grpSpPr bwMode="auto">
          <a:xfrm>
            <a:off x="2743200" y="2286000"/>
            <a:ext cx="1828800" cy="822325"/>
            <a:chOff x="1728" y="1440"/>
            <a:chExt cx="1152" cy="518"/>
          </a:xfrm>
        </p:grpSpPr>
        <p:sp>
          <p:nvSpPr>
            <p:cNvPr id="11" name="Text Box 6"/>
            <p:cNvSpPr txBox="1">
              <a:spLocks noChangeArrowheads="1"/>
            </p:cNvSpPr>
            <p:nvPr/>
          </p:nvSpPr>
          <p:spPr bwMode="auto">
            <a:xfrm>
              <a:off x="1728" y="1440"/>
              <a:ext cx="75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embryo </a:t>
              </a:r>
            </a:p>
            <a:p>
              <a:pPr eaLnBrk="1" hangingPunct="1"/>
              <a:r>
                <a:rPr lang="en-GB" sz="2400">
                  <a:solidFill>
                    <a:schemeClr val="tx1"/>
                  </a:solidFill>
                </a:rPr>
                <a:t>root</a:t>
              </a:r>
              <a:endParaRPr lang="en-US" sz="2400">
                <a:solidFill>
                  <a:schemeClr val="tx1"/>
                </a:solidFill>
              </a:endParaRPr>
            </a:p>
          </p:txBody>
        </p:sp>
        <p:sp>
          <p:nvSpPr>
            <p:cNvPr id="15386" name="Line 18"/>
            <p:cNvSpPr>
              <a:spLocks noChangeShapeType="1"/>
            </p:cNvSpPr>
            <p:nvPr/>
          </p:nvSpPr>
          <p:spPr bwMode="auto">
            <a:xfrm flipH="1">
              <a:off x="2352" y="1488"/>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9"/>
          <p:cNvGrpSpPr>
            <a:grpSpLocks/>
          </p:cNvGrpSpPr>
          <p:nvPr/>
        </p:nvGrpSpPr>
        <p:grpSpPr bwMode="auto">
          <a:xfrm>
            <a:off x="4191000" y="0"/>
            <a:ext cx="1411288" cy="1295400"/>
            <a:chOff x="2640" y="0"/>
            <a:chExt cx="889" cy="816"/>
          </a:xfrm>
        </p:grpSpPr>
        <p:sp>
          <p:nvSpPr>
            <p:cNvPr id="15383" name="Text Box 8"/>
            <p:cNvSpPr txBox="1">
              <a:spLocks noChangeArrowheads="1"/>
            </p:cNvSpPr>
            <p:nvPr/>
          </p:nvSpPr>
          <p:spPr bwMode="auto">
            <a:xfrm>
              <a:off x="2640" y="0"/>
              <a:ext cx="8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food store</a:t>
              </a:r>
              <a:endParaRPr lang="en-US" sz="2400">
                <a:solidFill>
                  <a:schemeClr val="tx1"/>
                </a:solidFill>
              </a:endParaRPr>
            </a:p>
          </p:txBody>
        </p:sp>
        <p:sp>
          <p:nvSpPr>
            <p:cNvPr id="12" name="Line 19"/>
            <p:cNvSpPr>
              <a:spLocks noChangeShapeType="1"/>
            </p:cNvSpPr>
            <p:nvPr/>
          </p:nvSpPr>
          <p:spPr bwMode="auto">
            <a:xfrm>
              <a:off x="3072" y="240"/>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84" name="AutoShape 24">
            <a:hlinkClick r:id="" action="ppaction://hlinkshowjump?jump=nextslide" highlightClick="1"/>
          </p:cNvPr>
          <p:cNvSpPr>
            <a:spLocks noChangeArrowheads="1"/>
          </p:cNvSpPr>
          <p:nvPr/>
        </p:nvSpPr>
        <p:spPr bwMode="auto">
          <a:xfrm>
            <a:off x="4876800" y="6019800"/>
            <a:ext cx="4572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5385" name="AutoShape 25"/>
          <p:cNvSpPr>
            <a:spLocks noChangeArrowheads="1"/>
          </p:cNvSpPr>
          <p:nvPr/>
        </p:nvSpPr>
        <p:spPr bwMode="auto">
          <a:xfrm>
            <a:off x="5334000" y="1905000"/>
            <a:ext cx="1524000" cy="304800"/>
          </a:xfrm>
          <a:prstGeom prst="rightArrow">
            <a:avLst>
              <a:gd name="adj1" fmla="val 50000"/>
              <a:gd name="adj2" fmla="val 125000"/>
            </a:avLst>
          </a:prstGeom>
          <a:solidFill>
            <a:srgbClr val="CCFFFF"/>
          </a:solidFill>
          <a:ln w="9525">
            <a:solidFill>
              <a:schemeClr val="tx1"/>
            </a:solidFill>
            <a:miter lim="800000"/>
            <a:headEnd/>
            <a:tailEnd/>
          </a:ln>
        </p:spPr>
        <p:txBody>
          <a:bodyPr wrap="none" anchor="ctr"/>
          <a:lstStyle/>
          <a:p>
            <a:endParaRPr lang="en-US"/>
          </a:p>
        </p:txBody>
      </p:sp>
      <p:sp>
        <p:nvSpPr>
          <p:cNvPr id="15370" name="Text Box 26"/>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13</a:t>
            </a:r>
            <a:endParaRPr lang="en-US" sz="2400">
              <a:solidFill>
                <a:schemeClr val="tx1"/>
              </a:solidFill>
            </a:endParaRPr>
          </a:p>
        </p:txBody>
      </p:sp>
      <p:grpSp>
        <p:nvGrpSpPr>
          <p:cNvPr id="7" name="Group 35"/>
          <p:cNvGrpSpPr>
            <a:grpSpLocks/>
          </p:cNvGrpSpPr>
          <p:nvPr/>
        </p:nvGrpSpPr>
        <p:grpSpPr bwMode="auto">
          <a:xfrm>
            <a:off x="7848600" y="4918075"/>
            <a:ext cx="1039813" cy="457200"/>
            <a:chOff x="4944" y="3098"/>
            <a:chExt cx="655" cy="288"/>
          </a:xfrm>
        </p:grpSpPr>
        <p:sp>
          <p:nvSpPr>
            <p:cNvPr id="15381" name="Text Box 33"/>
            <p:cNvSpPr txBox="1">
              <a:spLocks noChangeArrowheads="1"/>
            </p:cNvSpPr>
            <p:nvPr/>
          </p:nvSpPr>
          <p:spPr bwMode="auto">
            <a:xfrm>
              <a:off x="5174" y="3098"/>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root</a:t>
              </a:r>
            </a:p>
          </p:txBody>
        </p:sp>
        <p:sp>
          <p:nvSpPr>
            <p:cNvPr id="15382" name="Line 34"/>
            <p:cNvSpPr>
              <a:spLocks noChangeShapeType="1"/>
            </p:cNvSpPr>
            <p:nvPr/>
          </p:nvSpPr>
          <p:spPr bwMode="auto">
            <a:xfrm>
              <a:off x="4944" y="326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7"/>
          <p:cNvGrpSpPr>
            <a:grpSpLocks/>
          </p:cNvGrpSpPr>
          <p:nvPr/>
        </p:nvGrpSpPr>
        <p:grpSpPr bwMode="auto">
          <a:xfrm>
            <a:off x="7010400" y="609600"/>
            <a:ext cx="2133600" cy="5257800"/>
            <a:chOff x="4176" y="0"/>
            <a:chExt cx="1584" cy="3936"/>
          </a:xfrm>
        </p:grpSpPr>
        <p:pic>
          <p:nvPicPr>
            <p:cNvPr id="15379" name="Picture 3" descr="C:\My Documents\My Pictures\Maize seedling.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76" y="0"/>
              <a:ext cx="1584"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 Box 36"/>
            <p:cNvSpPr txBox="1">
              <a:spLocks noChangeArrowheads="1"/>
            </p:cNvSpPr>
            <p:nvPr/>
          </p:nvSpPr>
          <p:spPr bwMode="auto">
            <a:xfrm>
              <a:off x="5126" y="2283"/>
              <a:ext cx="38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b="1">
                  <a:solidFill>
                    <a:schemeClr val="tx1"/>
                  </a:solidFill>
                </a:rPr>
                <a:t>(c)</a:t>
              </a:r>
              <a:endParaRPr lang="en-US" sz="2400" b="1">
                <a:solidFill>
                  <a:schemeClr val="tx1"/>
                </a:solidFill>
              </a:endParaRPr>
            </a:p>
          </p:txBody>
        </p:sp>
      </p:grpSp>
      <p:grpSp>
        <p:nvGrpSpPr>
          <p:cNvPr id="9" name="Group 45"/>
          <p:cNvGrpSpPr>
            <a:grpSpLocks/>
          </p:cNvGrpSpPr>
          <p:nvPr/>
        </p:nvGrpSpPr>
        <p:grpSpPr bwMode="auto">
          <a:xfrm>
            <a:off x="5699125" y="879475"/>
            <a:ext cx="1844675" cy="457200"/>
            <a:chOff x="3590" y="554"/>
            <a:chExt cx="1162" cy="288"/>
          </a:xfrm>
        </p:grpSpPr>
        <p:sp>
          <p:nvSpPr>
            <p:cNvPr id="15377" name="Text Box 9"/>
            <p:cNvSpPr txBox="1">
              <a:spLocks noChangeArrowheads="1"/>
            </p:cNvSpPr>
            <p:nvPr/>
          </p:nvSpPr>
          <p:spPr bwMode="auto">
            <a:xfrm>
              <a:off x="3590" y="554"/>
              <a:ext cx="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shoot</a:t>
              </a:r>
              <a:endParaRPr lang="en-US" sz="2400">
                <a:solidFill>
                  <a:schemeClr val="tx1"/>
                </a:solidFill>
              </a:endParaRPr>
            </a:p>
          </p:txBody>
        </p:sp>
        <p:sp>
          <p:nvSpPr>
            <p:cNvPr id="15378" name="Line 44"/>
            <p:cNvSpPr>
              <a:spLocks noChangeShapeType="1"/>
            </p:cNvSpPr>
            <p:nvPr/>
          </p:nvSpPr>
          <p:spPr bwMode="auto">
            <a:xfrm>
              <a:off x="4128" y="72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48"/>
          <p:cNvGrpSpPr>
            <a:grpSpLocks/>
          </p:cNvGrpSpPr>
          <p:nvPr/>
        </p:nvGrpSpPr>
        <p:grpSpPr bwMode="auto">
          <a:xfrm>
            <a:off x="7696200" y="5638800"/>
            <a:ext cx="674688" cy="685800"/>
            <a:chOff x="4848" y="3552"/>
            <a:chExt cx="425" cy="432"/>
          </a:xfrm>
        </p:grpSpPr>
        <p:sp>
          <p:nvSpPr>
            <p:cNvPr id="13" name="Text Box 46"/>
            <p:cNvSpPr txBox="1">
              <a:spLocks noChangeArrowheads="1"/>
            </p:cNvSpPr>
            <p:nvPr/>
          </p:nvSpPr>
          <p:spPr bwMode="auto">
            <a:xfrm>
              <a:off x="4848" y="3696"/>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root</a:t>
              </a:r>
              <a:endParaRPr lang="en-US" sz="2400">
                <a:solidFill>
                  <a:schemeClr val="tx1"/>
                </a:solidFill>
              </a:endParaRPr>
            </a:p>
          </p:txBody>
        </p:sp>
        <p:sp>
          <p:nvSpPr>
            <p:cNvPr id="15376" name="Line 47"/>
            <p:cNvSpPr>
              <a:spLocks noChangeShapeType="1"/>
            </p:cNvSpPr>
            <p:nvPr/>
          </p:nvSpPr>
          <p:spPr bwMode="auto">
            <a:xfrm>
              <a:off x="5040" y="355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1000"/>
                                  </p:stCondLst>
                                  <p:childTnLst>
                                    <p:set>
                                      <p:cBhvr>
                                        <p:cTn id="9" dur="1" fill="hold">
                                          <p:stCondLst>
                                            <p:cond delay="0"/>
                                          </p:stCondLst>
                                        </p:cTn>
                                        <p:tgtEl>
                                          <p:spTgt spid="15375"/>
                                        </p:tgtEl>
                                        <p:attrNameLst>
                                          <p:attrName>style.visibility</p:attrName>
                                        </p:attrNameLst>
                                      </p:cBhvr>
                                      <p:to>
                                        <p:strVal val="visible"/>
                                      </p:to>
                                    </p:set>
                                    <p:animEffect transition="in" filter="wipe(up)">
                                      <p:cBhvr>
                                        <p:cTn id="10" dur="500"/>
                                        <p:tgtEl>
                                          <p:spTgt spid="153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85"/>
                                        </p:tgtEl>
                                        <p:attrNameLst>
                                          <p:attrName>style.visibility</p:attrName>
                                        </p:attrNameLst>
                                      </p:cBhvr>
                                      <p:to>
                                        <p:strVal val="visible"/>
                                      </p:to>
                                    </p:set>
                                    <p:animEffect transition="in" filter="wipe(left)">
                                      <p:cBhvr>
                                        <p:cTn id="35" dur="500"/>
                                        <p:tgtEl>
                                          <p:spTgt spid="15385"/>
                                        </p:tgtEl>
                                      </p:cBhvr>
                                    </p:animEffect>
                                  </p:childTnLst>
                                </p:cTn>
                              </p:par>
                            </p:childTnLst>
                          </p:cTn>
                        </p:par>
                        <p:par>
                          <p:cTn id="36" fill="hold" nodeType="afterGroup">
                            <p:stCondLst>
                              <p:cond delay="500"/>
                            </p:stCondLst>
                            <p:childTnLst>
                              <p:par>
                                <p:cTn id="37" presetID="1" presetClass="entr" presetSubtype="0" fill="hold" nodeType="afterEffect">
                                  <p:stCondLst>
                                    <p:cond delay="1000"/>
                                  </p:stCondLst>
                                  <p:childTnLst>
                                    <p:set>
                                      <p:cBhvr>
                                        <p:cTn id="38" dur="1" fill="hold">
                                          <p:stCondLst>
                                            <p:cond delay="499"/>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par>
                          <p:cTn id="54" fill="hold" nodeType="afterGroup">
                            <p:stCondLst>
                              <p:cond delay="500"/>
                            </p:stCondLst>
                            <p:childTnLst>
                              <p:par>
                                <p:cTn id="55" presetID="1" presetClass="entr" presetSubtype="0" fill="hold" grpId="0" nodeType="afterEffect">
                                  <p:stCondLst>
                                    <p:cond delay="1000"/>
                                  </p:stCondLst>
                                  <p:childTnLst>
                                    <p:set>
                                      <p:cBhvr>
                                        <p:cTn id="56" dur="1" fill="hold">
                                          <p:stCondLst>
                                            <p:cond delay="499"/>
                                          </p:stCondLst>
                                        </p:cTn>
                                        <p:tgtEl>
                                          <p:spTgt spid="15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utoUpdateAnimBg="0"/>
      <p:bldP spid="15384" grpId="0" animBg="1"/>
      <p:bldP spid="153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Answer</a:t>
            </a:r>
            <a:endParaRPr lang="en-US" smtClean="0"/>
          </a:p>
        </p:txBody>
      </p:sp>
      <p:sp>
        <p:nvSpPr>
          <p:cNvPr id="16387" name="Text Box 3"/>
          <p:cNvSpPr txBox="1">
            <a:spLocks noChangeArrowheads="1"/>
          </p:cNvSpPr>
          <p:nvPr/>
        </p:nvSpPr>
        <p:spPr bwMode="auto">
          <a:xfrm>
            <a:off x="1355725" y="2327275"/>
            <a:ext cx="679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endParaRPr lang="en-US" sz="2400">
              <a:solidFill>
                <a:schemeClr val="tx1"/>
              </a:solidFill>
            </a:endParaRPr>
          </a:p>
        </p:txBody>
      </p:sp>
      <p:sp>
        <p:nvSpPr>
          <p:cNvPr id="16388" name="Text Box 4"/>
          <p:cNvSpPr txBox="1">
            <a:spLocks noChangeArrowheads="1"/>
          </p:cNvSpPr>
          <p:nvPr/>
        </p:nvSpPr>
        <p:spPr bwMode="auto">
          <a:xfrm>
            <a:off x="381000" y="2057400"/>
            <a:ext cx="8763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a:solidFill>
                  <a:schemeClr val="tx1"/>
                </a:solidFill>
              </a:rPr>
              <a:t>The most intensely stained areas are in the root tip and the</a:t>
            </a:r>
          </a:p>
          <a:p>
            <a:pPr eaLnBrk="1" hangingPunct="1"/>
            <a:r>
              <a:rPr lang="en-US">
                <a:solidFill>
                  <a:schemeClr val="tx1"/>
                </a:solidFill>
              </a:rPr>
              <a:t>shoot tip. These are regions where very rapid cell division is taking place to produce growth. Making new cells and new cytoplasm takes a great deal of energy.</a:t>
            </a:r>
          </a:p>
          <a:p>
            <a:pPr eaLnBrk="1" hangingPunct="1"/>
            <a:r>
              <a:rPr lang="en-US">
                <a:solidFill>
                  <a:schemeClr val="tx1"/>
                </a:solidFill>
              </a:rPr>
              <a:t> </a:t>
            </a:r>
          </a:p>
          <a:p>
            <a:pPr eaLnBrk="1" hangingPunct="1"/>
            <a:r>
              <a:rPr lang="en-US">
                <a:solidFill>
                  <a:schemeClr val="tx1"/>
                </a:solidFill>
              </a:rPr>
              <a:t>You might also have noticed that, in the root, there are two </a:t>
            </a:r>
          </a:p>
          <a:p>
            <a:pPr eaLnBrk="1" hangingPunct="1"/>
            <a:r>
              <a:rPr lang="en-US">
                <a:solidFill>
                  <a:schemeClr val="tx1"/>
                </a:solidFill>
              </a:rPr>
              <a:t>faint streaks of pink. These occur in the conducting tissue of</a:t>
            </a:r>
          </a:p>
          <a:p>
            <a:pPr eaLnBrk="1" hangingPunct="1"/>
            <a:r>
              <a:rPr lang="en-US">
                <a:solidFill>
                  <a:schemeClr val="tx1"/>
                </a:solidFill>
              </a:rPr>
              <a:t>the seedling. Energy is needed to transport food from the </a:t>
            </a:r>
          </a:p>
          <a:p>
            <a:pPr eaLnBrk="1" hangingPunct="1"/>
            <a:r>
              <a:rPr lang="en-US">
                <a:solidFill>
                  <a:schemeClr val="tx1"/>
                </a:solidFill>
              </a:rPr>
              <a:t>food store to the growing region.</a:t>
            </a:r>
          </a:p>
        </p:txBody>
      </p:sp>
      <p:sp>
        <p:nvSpPr>
          <p:cNvPr id="16389" name="AutoShape 5">
            <a:hlinkClick r:id="" action="ppaction://hlinkshowjump?jump=previousslide" highlightClick="1"/>
          </p:cNvPr>
          <p:cNvSpPr>
            <a:spLocks noChangeArrowheads="1"/>
          </p:cNvSpPr>
          <p:nvPr/>
        </p:nvSpPr>
        <p:spPr bwMode="auto">
          <a:xfrm>
            <a:off x="5410200" y="5638800"/>
            <a:ext cx="6096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6390" name="Text Box 6"/>
          <p:cNvSpPr txBox="1">
            <a:spLocks noChangeArrowheads="1"/>
          </p:cNvSpPr>
          <p:nvPr/>
        </p:nvSpPr>
        <p:spPr bwMode="auto">
          <a:xfrm>
            <a:off x="84423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14</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up)">
                                      <p:cBhvr>
                                        <p:cTn id="7" dur="500"/>
                                        <p:tgtEl>
                                          <p:spTgt spid="16388"/>
                                        </p:tgtEl>
                                      </p:cBhvr>
                                    </p:animEffect>
                                  </p:childTnLst>
                                </p:cTn>
                              </p:par>
                            </p:childTnLst>
                          </p:cTn>
                        </p:par>
                        <p:par>
                          <p:cTn id="8" fill="hold" nodeType="afterGroup">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228600" y="4495800"/>
            <a:ext cx="2714625" cy="2009775"/>
            <a:chOff x="144" y="2832"/>
            <a:chExt cx="1710" cy="1266"/>
          </a:xfrm>
        </p:grpSpPr>
        <p:sp>
          <p:nvSpPr>
            <p:cNvPr id="17431" name="Text Box 9"/>
            <p:cNvSpPr txBox="1">
              <a:spLocks noChangeArrowheads="1"/>
            </p:cNvSpPr>
            <p:nvPr/>
          </p:nvSpPr>
          <p:spPr bwMode="auto">
            <a:xfrm>
              <a:off x="240" y="3120"/>
              <a:ext cx="161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Glucose and oxygen react to produce energy for muscle contraction </a:t>
              </a:r>
              <a:endParaRPr lang="en-US" sz="2400">
                <a:solidFill>
                  <a:schemeClr val="tx1"/>
                </a:solidFill>
              </a:endParaRPr>
            </a:p>
          </p:txBody>
        </p:sp>
        <p:sp>
          <p:nvSpPr>
            <p:cNvPr id="17432" name="Text Box 10"/>
            <p:cNvSpPr txBox="1">
              <a:spLocks noChangeArrowheads="1"/>
            </p:cNvSpPr>
            <p:nvPr/>
          </p:nvSpPr>
          <p:spPr bwMode="auto">
            <a:xfrm>
              <a:off x="144" y="2832"/>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b="1">
                  <a:solidFill>
                    <a:srgbClr val="FF0066"/>
                  </a:solidFill>
                </a:rPr>
                <a:t>4</a:t>
              </a:r>
              <a:r>
                <a:rPr lang="en-GB" sz="2400" b="1">
                  <a:solidFill>
                    <a:schemeClr val="tx1"/>
                  </a:solidFill>
                </a:rPr>
                <a:t> </a:t>
              </a:r>
              <a:r>
                <a:rPr lang="en-GB" sz="2400">
                  <a:solidFill>
                    <a:schemeClr val="tx1"/>
                  </a:solidFill>
                </a:rPr>
                <a:t>RESPIRATION</a:t>
              </a:r>
              <a:endParaRPr lang="en-US" sz="2400">
                <a:solidFill>
                  <a:schemeClr val="tx1"/>
                </a:solidFill>
              </a:endParaRPr>
            </a:p>
          </p:txBody>
        </p:sp>
      </p:grpSp>
      <p:sp>
        <p:nvSpPr>
          <p:cNvPr id="26635" name="Text Box 11"/>
          <p:cNvSpPr txBox="1">
            <a:spLocks noChangeArrowheads="1"/>
          </p:cNvSpPr>
          <p:nvPr/>
        </p:nvSpPr>
        <p:spPr bwMode="auto">
          <a:xfrm>
            <a:off x="5943600" y="4673600"/>
            <a:ext cx="280511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b="1">
                <a:solidFill>
                  <a:srgbClr val="FF0066"/>
                </a:solidFill>
              </a:rPr>
              <a:t>5</a:t>
            </a:r>
            <a:r>
              <a:rPr lang="en-GB" sz="2400">
                <a:solidFill>
                  <a:schemeClr val="tx1"/>
                </a:solidFill>
              </a:rPr>
              <a:t> Carbon dioxide</a:t>
            </a:r>
          </a:p>
          <a:p>
            <a:pPr eaLnBrk="1" hangingPunct="1"/>
            <a:r>
              <a:rPr lang="en-GB" sz="2400">
                <a:solidFill>
                  <a:schemeClr val="tx1"/>
                </a:solidFill>
              </a:rPr>
              <a:t>is carried to the lungs</a:t>
            </a:r>
          </a:p>
          <a:p>
            <a:pPr eaLnBrk="1" hangingPunct="1"/>
            <a:r>
              <a:rPr lang="en-GB" sz="2400">
                <a:solidFill>
                  <a:schemeClr val="tx1"/>
                </a:solidFill>
              </a:rPr>
              <a:t> by the blood </a:t>
            </a:r>
            <a:endParaRPr lang="en-US" sz="2400">
              <a:solidFill>
                <a:schemeClr val="tx1"/>
              </a:solidFill>
            </a:endParaRPr>
          </a:p>
        </p:txBody>
      </p:sp>
      <p:sp>
        <p:nvSpPr>
          <p:cNvPr id="17412" name="Text Box 19"/>
          <p:cNvSpPr txBox="1">
            <a:spLocks noChangeArrowheads="1"/>
          </p:cNvSpPr>
          <p:nvPr/>
        </p:nvSpPr>
        <p:spPr bwMode="auto">
          <a:xfrm>
            <a:off x="85185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15</a:t>
            </a:r>
            <a:endParaRPr lang="en-US" sz="2400">
              <a:solidFill>
                <a:schemeClr val="tx1"/>
              </a:solidFill>
            </a:endParaRPr>
          </a:p>
        </p:txBody>
      </p:sp>
      <p:grpSp>
        <p:nvGrpSpPr>
          <p:cNvPr id="17413" name="Group 33"/>
          <p:cNvGrpSpPr>
            <a:grpSpLocks/>
          </p:cNvGrpSpPr>
          <p:nvPr/>
        </p:nvGrpSpPr>
        <p:grpSpPr bwMode="auto">
          <a:xfrm>
            <a:off x="457200" y="228600"/>
            <a:ext cx="6677025" cy="5715000"/>
            <a:chOff x="288" y="144"/>
            <a:chExt cx="4206" cy="3600"/>
          </a:xfrm>
        </p:grpSpPr>
        <p:sp>
          <p:nvSpPr>
            <p:cNvPr id="17429" name="Text Box 12"/>
            <p:cNvSpPr txBox="1">
              <a:spLocks noChangeArrowheads="1"/>
            </p:cNvSpPr>
            <p:nvPr/>
          </p:nvSpPr>
          <p:spPr bwMode="auto">
            <a:xfrm>
              <a:off x="288" y="144"/>
              <a:ext cx="42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One example of respiration in ourselves</a:t>
              </a:r>
              <a:endParaRPr lang="en-US" sz="3200">
                <a:solidFill>
                  <a:schemeClr val="tx1"/>
                </a:solidFill>
              </a:endParaRPr>
            </a:p>
          </p:txBody>
        </p:sp>
        <p:pic>
          <p:nvPicPr>
            <p:cNvPr id="17430" name="Picture 20" descr="C:\My Documents\My Pictures\Running man.jpg"/>
            <p:cNvPicPr>
              <a:picLocks noChangeAspect="1" noChangeArrowheads="1"/>
            </p:cNvPicPr>
            <p:nvPr/>
          </p:nvPicPr>
          <p:blipFill>
            <a:blip r:embed="rId3">
              <a:lum contrast="22000"/>
              <a:extLst>
                <a:ext uri="{28A0092B-C50C-407E-A947-70E740481C1C}">
                  <a14:useLocalDpi xmlns:a14="http://schemas.microsoft.com/office/drawing/2010/main" val="0"/>
                </a:ext>
              </a:extLst>
            </a:blip>
            <a:srcRect/>
            <a:stretch>
              <a:fillRect/>
            </a:stretch>
          </p:blipFill>
          <p:spPr bwMode="auto">
            <a:xfrm>
              <a:off x="1904" y="1008"/>
              <a:ext cx="181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9"/>
          <p:cNvGrpSpPr>
            <a:grpSpLocks/>
          </p:cNvGrpSpPr>
          <p:nvPr/>
        </p:nvGrpSpPr>
        <p:grpSpPr bwMode="auto">
          <a:xfrm>
            <a:off x="4800600" y="1371600"/>
            <a:ext cx="3187700" cy="762000"/>
            <a:chOff x="3024" y="864"/>
            <a:chExt cx="2008" cy="480"/>
          </a:xfrm>
        </p:grpSpPr>
        <p:sp>
          <p:nvSpPr>
            <p:cNvPr id="17427" name="Text Box 3"/>
            <p:cNvSpPr txBox="1">
              <a:spLocks noChangeArrowheads="1"/>
            </p:cNvSpPr>
            <p:nvPr/>
          </p:nvSpPr>
          <p:spPr bwMode="auto">
            <a:xfrm>
              <a:off x="3792" y="864"/>
              <a:ext cx="1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b="1">
                  <a:solidFill>
                    <a:srgbClr val="FF0066"/>
                  </a:solidFill>
                </a:rPr>
                <a:t>1</a:t>
              </a:r>
              <a:r>
                <a:rPr lang="en-US" sz="2400">
                  <a:solidFill>
                    <a:schemeClr val="tx1"/>
                  </a:solidFill>
                </a:rPr>
                <a:t>. Air taken in</a:t>
              </a:r>
            </a:p>
          </p:txBody>
        </p:sp>
        <p:sp>
          <p:nvSpPr>
            <p:cNvPr id="17428" name="Line 21"/>
            <p:cNvSpPr>
              <a:spLocks noChangeShapeType="1"/>
            </p:cNvSpPr>
            <p:nvPr/>
          </p:nvSpPr>
          <p:spPr bwMode="auto">
            <a:xfrm flipH="1">
              <a:off x="3024" y="1056"/>
              <a:ext cx="76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0"/>
          <p:cNvGrpSpPr>
            <a:grpSpLocks/>
          </p:cNvGrpSpPr>
          <p:nvPr/>
        </p:nvGrpSpPr>
        <p:grpSpPr bwMode="auto">
          <a:xfrm>
            <a:off x="4876800" y="1981200"/>
            <a:ext cx="3332163" cy="519113"/>
            <a:chOff x="3072" y="1248"/>
            <a:chExt cx="2099" cy="327"/>
          </a:xfrm>
        </p:grpSpPr>
        <p:sp>
          <p:nvSpPr>
            <p:cNvPr id="17425" name="Text Box 4"/>
            <p:cNvSpPr txBox="1">
              <a:spLocks noChangeArrowheads="1"/>
            </p:cNvSpPr>
            <p:nvPr/>
          </p:nvSpPr>
          <p:spPr bwMode="auto">
            <a:xfrm>
              <a:off x="3840" y="1248"/>
              <a:ext cx="133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b="1">
                  <a:solidFill>
                    <a:srgbClr val="FF0066"/>
                  </a:solidFill>
                </a:rPr>
                <a:t>1</a:t>
              </a:r>
              <a:r>
                <a:rPr lang="en-GB" sz="2400">
                  <a:solidFill>
                    <a:schemeClr val="tx1"/>
                  </a:solidFill>
                </a:rPr>
                <a:t>.Food taken in</a:t>
              </a:r>
              <a:endParaRPr lang="en-US" sz="2400">
                <a:solidFill>
                  <a:schemeClr val="tx1"/>
                </a:solidFill>
              </a:endParaRPr>
            </a:p>
          </p:txBody>
        </p:sp>
        <p:sp>
          <p:nvSpPr>
            <p:cNvPr id="17426" name="Line 22"/>
            <p:cNvSpPr>
              <a:spLocks noChangeShapeType="1"/>
            </p:cNvSpPr>
            <p:nvPr/>
          </p:nvSpPr>
          <p:spPr bwMode="auto">
            <a:xfrm flipH="1">
              <a:off x="3072" y="1440"/>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04800" y="1066800"/>
            <a:ext cx="4114800" cy="1676400"/>
            <a:chOff x="192" y="672"/>
            <a:chExt cx="2592" cy="1056"/>
          </a:xfrm>
        </p:grpSpPr>
        <p:sp>
          <p:nvSpPr>
            <p:cNvPr id="17423" name="Text Box 5"/>
            <p:cNvSpPr txBox="1">
              <a:spLocks noChangeArrowheads="1"/>
            </p:cNvSpPr>
            <p:nvPr/>
          </p:nvSpPr>
          <p:spPr bwMode="auto">
            <a:xfrm>
              <a:off x="192" y="672"/>
              <a:ext cx="225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b="1">
                  <a:solidFill>
                    <a:srgbClr val="FF0066"/>
                  </a:solidFill>
                </a:rPr>
                <a:t>2</a:t>
              </a:r>
              <a:r>
                <a:rPr lang="en-GB" sz="2400" b="1">
                  <a:solidFill>
                    <a:schemeClr val="tx1"/>
                  </a:solidFill>
                </a:rPr>
                <a:t>.</a:t>
              </a:r>
              <a:r>
                <a:rPr lang="en-GB" sz="2400">
                  <a:solidFill>
                    <a:schemeClr val="tx1"/>
                  </a:solidFill>
                </a:rPr>
                <a:t> The lungs absorb oxygen</a:t>
              </a:r>
            </a:p>
            <a:p>
              <a:pPr eaLnBrk="1" hangingPunct="1"/>
              <a:r>
                <a:rPr lang="en-GB" sz="2400">
                  <a:solidFill>
                    <a:schemeClr val="tx1"/>
                  </a:solidFill>
                </a:rPr>
                <a:t>from the air</a:t>
              </a:r>
              <a:endParaRPr lang="en-US" sz="2400">
                <a:solidFill>
                  <a:schemeClr val="tx1"/>
                </a:solidFill>
              </a:endParaRPr>
            </a:p>
          </p:txBody>
        </p:sp>
        <p:sp>
          <p:nvSpPr>
            <p:cNvPr id="17424" name="Line 23"/>
            <p:cNvSpPr>
              <a:spLocks noChangeShapeType="1"/>
            </p:cNvSpPr>
            <p:nvPr/>
          </p:nvSpPr>
          <p:spPr bwMode="auto">
            <a:xfrm>
              <a:off x="1344" y="1056"/>
              <a:ext cx="144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5"/>
          <p:cNvGrpSpPr>
            <a:grpSpLocks/>
          </p:cNvGrpSpPr>
          <p:nvPr/>
        </p:nvGrpSpPr>
        <p:grpSpPr bwMode="auto">
          <a:xfrm>
            <a:off x="304800" y="2209800"/>
            <a:ext cx="4114800" cy="1614488"/>
            <a:chOff x="192" y="1392"/>
            <a:chExt cx="2592" cy="1017"/>
          </a:xfrm>
        </p:grpSpPr>
        <p:sp>
          <p:nvSpPr>
            <p:cNvPr id="17421" name="Text Box 6"/>
            <p:cNvSpPr txBox="1">
              <a:spLocks noChangeArrowheads="1"/>
            </p:cNvSpPr>
            <p:nvPr/>
          </p:nvSpPr>
          <p:spPr bwMode="auto">
            <a:xfrm>
              <a:off x="192" y="1392"/>
              <a:ext cx="1719"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b="1">
                  <a:solidFill>
                    <a:srgbClr val="FF0066"/>
                  </a:solidFill>
                </a:rPr>
                <a:t>2</a:t>
              </a:r>
              <a:r>
                <a:rPr lang="en-GB" sz="2400" b="1">
                  <a:solidFill>
                    <a:schemeClr val="tx1"/>
                  </a:solidFill>
                </a:rPr>
                <a:t>.</a:t>
              </a:r>
              <a:r>
                <a:rPr lang="en-GB" sz="2400">
                  <a:solidFill>
                    <a:schemeClr val="tx1"/>
                  </a:solidFill>
                </a:rPr>
                <a:t>The stomach and</a:t>
              </a:r>
            </a:p>
            <a:p>
              <a:pPr eaLnBrk="1" hangingPunct="1"/>
              <a:r>
                <a:rPr lang="en-GB" sz="2400">
                  <a:solidFill>
                    <a:schemeClr val="tx1"/>
                  </a:solidFill>
                </a:rPr>
                <a:t>intestine digest food.</a:t>
              </a:r>
            </a:p>
            <a:p>
              <a:pPr eaLnBrk="1" hangingPunct="1"/>
              <a:r>
                <a:rPr lang="en-GB" sz="2400">
                  <a:solidFill>
                    <a:schemeClr val="tx1"/>
                  </a:solidFill>
                </a:rPr>
                <a:t>One of the products</a:t>
              </a:r>
            </a:p>
            <a:p>
              <a:pPr eaLnBrk="1" hangingPunct="1"/>
              <a:r>
                <a:rPr lang="en-GB" sz="2400">
                  <a:solidFill>
                    <a:schemeClr val="tx1"/>
                  </a:solidFill>
                </a:rPr>
                <a:t>is glucose </a:t>
              </a:r>
              <a:endParaRPr lang="en-US" sz="2400">
                <a:solidFill>
                  <a:schemeClr val="tx1"/>
                </a:solidFill>
              </a:endParaRPr>
            </a:p>
          </p:txBody>
        </p:sp>
        <p:sp>
          <p:nvSpPr>
            <p:cNvPr id="17422" name="Line 24"/>
            <p:cNvSpPr>
              <a:spLocks noChangeShapeType="1"/>
            </p:cNvSpPr>
            <p:nvPr/>
          </p:nvSpPr>
          <p:spPr bwMode="auto">
            <a:xfrm>
              <a:off x="1824" y="1920"/>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4"/>
          <p:cNvGrpSpPr>
            <a:grpSpLocks/>
          </p:cNvGrpSpPr>
          <p:nvPr/>
        </p:nvGrpSpPr>
        <p:grpSpPr bwMode="auto">
          <a:xfrm>
            <a:off x="4572000" y="3124200"/>
            <a:ext cx="4572000" cy="1295400"/>
            <a:chOff x="2880" y="1968"/>
            <a:chExt cx="2880" cy="816"/>
          </a:xfrm>
        </p:grpSpPr>
        <p:sp>
          <p:nvSpPr>
            <p:cNvPr id="17419" name="Text Box 7"/>
            <p:cNvSpPr txBox="1">
              <a:spLocks noChangeArrowheads="1"/>
            </p:cNvSpPr>
            <p:nvPr/>
          </p:nvSpPr>
          <p:spPr bwMode="auto">
            <a:xfrm>
              <a:off x="3840" y="1968"/>
              <a:ext cx="192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b="1">
                  <a:solidFill>
                    <a:srgbClr val="FF0066"/>
                  </a:solidFill>
                </a:rPr>
                <a:t>3</a:t>
              </a:r>
              <a:r>
                <a:rPr lang="en-US" sz="2400" b="1">
                  <a:solidFill>
                    <a:schemeClr val="tx1"/>
                  </a:solidFill>
                </a:rPr>
                <a:t>.</a:t>
              </a:r>
              <a:r>
                <a:rPr lang="en-US" sz="2400">
                  <a:solidFill>
                    <a:schemeClr val="tx1"/>
                  </a:solidFill>
                </a:rPr>
                <a:t>The blood stream</a:t>
              </a:r>
            </a:p>
            <a:p>
              <a:pPr eaLnBrk="1" hangingPunct="1"/>
              <a:r>
                <a:rPr lang="en-US" sz="2400">
                  <a:solidFill>
                    <a:schemeClr val="tx1"/>
                  </a:solidFill>
                </a:rPr>
                <a:t>carries glucose and oxygen to the muscles</a:t>
              </a:r>
            </a:p>
          </p:txBody>
        </p:sp>
        <p:sp>
          <p:nvSpPr>
            <p:cNvPr id="17420" name="Line 25"/>
            <p:cNvSpPr>
              <a:spLocks noChangeShapeType="1"/>
            </p:cNvSpPr>
            <p:nvPr/>
          </p:nvSpPr>
          <p:spPr bwMode="auto">
            <a:xfrm flipH="1">
              <a:off x="2880" y="2160"/>
              <a:ext cx="96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Question 1</a:t>
            </a:r>
            <a:endParaRPr lang="en-US" smtClean="0"/>
          </a:p>
        </p:txBody>
      </p:sp>
      <p:sp>
        <p:nvSpPr>
          <p:cNvPr id="18435" name="Rectangle 3"/>
          <p:cNvSpPr>
            <a:spLocks noGrp="1" noChangeArrowheads="1"/>
          </p:cNvSpPr>
          <p:nvPr>
            <p:ph type="body" idx="1"/>
          </p:nvPr>
        </p:nvSpPr>
        <p:spPr/>
        <p:txBody>
          <a:bodyPr/>
          <a:lstStyle/>
          <a:p>
            <a:pPr eaLnBrk="1" hangingPunct="1">
              <a:lnSpc>
                <a:spcPct val="90000"/>
              </a:lnSpc>
              <a:buFontTx/>
              <a:buNone/>
            </a:pPr>
            <a:r>
              <a:rPr lang="en-GB" smtClean="0"/>
              <a:t>What is the </a:t>
            </a:r>
            <a:r>
              <a:rPr lang="en-GB" sz="3600" b="1" smtClean="0"/>
              <a:t>most important</a:t>
            </a:r>
            <a:r>
              <a:rPr lang="en-GB" smtClean="0"/>
              <a:t> point about respiration?</a:t>
            </a:r>
          </a:p>
          <a:p>
            <a:pPr eaLnBrk="1" hangingPunct="1">
              <a:lnSpc>
                <a:spcPct val="90000"/>
              </a:lnSpc>
              <a:buFontTx/>
              <a:buNone/>
            </a:pPr>
            <a:r>
              <a:rPr lang="en-GB" smtClean="0"/>
              <a:t>(a) it uses oxygen</a:t>
            </a:r>
          </a:p>
          <a:p>
            <a:pPr eaLnBrk="1" hangingPunct="1">
              <a:lnSpc>
                <a:spcPct val="150000"/>
              </a:lnSpc>
              <a:buFontTx/>
              <a:buNone/>
            </a:pPr>
            <a:r>
              <a:rPr lang="en-GB" smtClean="0"/>
              <a:t>(b) It produces energy</a:t>
            </a:r>
          </a:p>
          <a:p>
            <a:pPr eaLnBrk="1" hangingPunct="1">
              <a:lnSpc>
                <a:spcPct val="150000"/>
              </a:lnSpc>
              <a:buFontTx/>
              <a:buNone/>
            </a:pPr>
            <a:r>
              <a:rPr lang="en-US" smtClean="0"/>
              <a:t>(c) It produces carbon dioxide</a:t>
            </a:r>
          </a:p>
          <a:p>
            <a:pPr eaLnBrk="1" hangingPunct="1">
              <a:lnSpc>
                <a:spcPct val="150000"/>
              </a:lnSpc>
              <a:buFontTx/>
              <a:buNone/>
            </a:pPr>
            <a:r>
              <a:rPr lang="en-US" smtClean="0"/>
              <a:t>(d) It needs food and air</a:t>
            </a:r>
          </a:p>
        </p:txBody>
      </p:sp>
      <p:sp>
        <p:nvSpPr>
          <p:cNvPr id="18436" name="AutoShape 4">
            <a:hlinkClick r:id="rId2" action="ppaction://hlinksldjump" highlightClick="1"/>
          </p:cNvPr>
          <p:cNvSpPr>
            <a:spLocks noChangeArrowheads="1"/>
          </p:cNvSpPr>
          <p:nvPr/>
        </p:nvSpPr>
        <p:spPr bwMode="auto">
          <a:xfrm>
            <a:off x="6172200" y="3124200"/>
            <a:ext cx="6096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8437" name="AutoShape 5">
            <a:hlinkClick r:id="rId3" action="ppaction://hlinksldjump" highlightClick="1"/>
          </p:cNvPr>
          <p:cNvSpPr>
            <a:spLocks noChangeArrowheads="1"/>
          </p:cNvSpPr>
          <p:nvPr/>
        </p:nvSpPr>
        <p:spPr bwMode="auto">
          <a:xfrm>
            <a:off x="6172200" y="3886200"/>
            <a:ext cx="6096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8438" name="AutoShape 6">
            <a:hlinkClick r:id="rId2" action="ppaction://hlinksldjump" highlightClick="1"/>
          </p:cNvPr>
          <p:cNvSpPr>
            <a:spLocks noChangeArrowheads="1"/>
          </p:cNvSpPr>
          <p:nvPr/>
        </p:nvSpPr>
        <p:spPr bwMode="auto">
          <a:xfrm>
            <a:off x="6172200" y="4648200"/>
            <a:ext cx="6096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8439" name="AutoShape 7">
            <a:hlinkClick r:id="rId2" action="ppaction://hlinksldjump" highlightClick="1"/>
          </p:cNvPr>
          <p:cNvSpPr>
            <a:spLocks noChangeArrowheads="1"/>
          </p:cNvSpPr>
          <p:nvPr/>
        </p:nvSpPr>
        <p:spPr bwMode="auto">
          <a:xfrm>
            <a:off x="6172200" y="5486400"/>
            <a:ext cx="6096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8440" name="Text Box 8"/>
          <p:cNvSpPr txBox="1">
            <a:spLocks noChangeArrowheads="1"/>
          </p:cNvSpPr>
          <p:nvPr/>
        </p:nvSpPr>
        <p:spPr bwMode="auto">
          <a:xfrm>
            <a:off x="8518525" y="117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16</a:t>
            </a:r>
            <a:endParaRPr lang="en-US" sz="24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Question 2</a:t>
            </a:r>
            <a:endParaRPr lang="en-US" smtClean="0"/>
          </a:p>
        </p:txBody>
      </p:sp>
      <p:sp>
        <p:nvSpPr>
          <p:cNvPr id="19459" name="Rectangle 3"/>
          <p:cNvSpPr>
            <a:spLocks noGrp="1" noChangeArrowheads="1"/>
          </p:cNvSpPr>
          <p:nvPr>
            <p:ph type="body" idx="1"/>
          </p:nvPr>
        </p:nvSpPr>
        <p:spPr>
          <a:xfrm>
            <a:off x="533400" y="1981200"/>
            <a:ext cx="7772400" cy="4114800"/>
          </a:xfrm>
        </p:spPr>
        <p:txBody>
          <a:bodyPr/>
          <a:lstStyle/>
          <a:p>
            <a:pPr eaLnBrk="1" hangingPunct="1">
              <a:lnSpc>
                <a:spcPct val="90000"/>
              </a:lnSpc>
              <a:buFontTx/>
              <a:buNone/>
            </a:pPr>
            <a:r>
              <a:rPr lang="en-GB" smtClean="0"/>
              <a:t>In which part of the human body is respiration most likely to be occurring?</a:t>
            </a:r>
          </a:p>
          <a:p>
            <a:pPr eaLnBrk="1" hangingPunct="1">
              <a:lnSpc>
                <a:spcPct val="150000"/>
              </a:lnSpc>
              <a:buFontTx/>
              <a:buNone/>
            </a:pPr>
            <a:r>
              <a:rPr lang="en-GB" smtClean="0"/>
              <a:t>(a) The lungs</a:t>
            </a:r>
          </a:p>
          <a:p>
            <a:pPr eaLnBrk="1" hangingPunct="1">
              <a:lnSpc>
                <a:spcPct val="150000"/>
              </a:lnSpc>
              <a:buFontTx/>
              <a:buNone/>
            </a:pPr>
            <a:r>
              <a:rPr lang="en-GB" smtClean="0"/>
              <a:t>(b) The heart</a:t>
            </a:r>
          </a:p>
          <a:p>
            <a:pPr eaLnBrk="1" hangingPunct="1">
              <a:lnSpc>
                <a:spcPct val="150000"/>
              </a:lnSpc>
              <a:buFontTx/>
              <a:buNone/>
            </a:pPr>
            <a:r>
              <a:rPr lang="en-GB" smtClean="0"/>
              <a:t>(c) The muscles</a:t>
            </a:r>
          </a:p>
          <a:p>
            <a:pPr eaLnBrk="1" hangingPunct="1">
              <a:lnSpc>
                <a:spcPct val="150000"/>
              </a:lnSpc>
              <a:buFontTx/>
              <a:buNone/>
            </a:pPr>
            <a:r>
              <a:rPr lang="en-GB" smtClean="0"/>
              <a:t>(d) All of these</a:t>
            </a:r>
            <a:endParaRPr lang="en-US" smtClean="0"/>
          </a:p>
        </p:txBody>
      </p:sp>
      <p:sp>
        <p:nvSpPr>
          <p:cNvPr id="19460" name="AutoShape 4">
            <a:hlinkClick r:id="rId3" action="ppaction://hlinksldjump" highlightClick="1"/>
          </p:cNvPr>
          <p:cNvSpPr>
            <a:spLocks noChangeArrowheads="1"/>
          </p:cNvSpPr>
          <p:nvPr/>
        </p:nvSpPr>
        <p:spPr bwMode="auto">
          <a:xfrm>
            <a:off x="4038600" y="3200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9461" name="AutoShape 5">
            <a:hlinkClick r:id="rId3" action="ppaction://hlinksldjump" highlightClick="1"/>
          </p:cNvPr>
          <p:cNvSpPr>
            <a:spLocks noChangeArrowheads="1"/>
          </p:cNvSpPr>
          <p:nvPr/>
        </p:nvSpPr>
        <p:spPr bwMode="auto">
          <a:xfrm>
            <a:off x="4038600" y="4038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9462" name="AutoShape 6">
            <a:hlinkClick r:id="rId3" action="ppaction://hlinksldjump" highlightClick="1"/>
          </p:cNvPr>
          <p:cNvSpPr>
            <a:spLocks noChangeArrowheads="1"/>
          </p:cNvSpPr>
          <p:nvPr/>
        </p:nvSpPr>
        <p:spPr bwMode="auto">
          <a:xfrm>
            <a:off x="4038600" y="4876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9463" name="AutoShape 7">
            <a:hlinkClick r:id="rId4" action="ppaction://hlinksldjump" highlightClick="1"/>
          </p:cNvPr>
          <p:cNvSpPr>
            <a:spLocks noChangeArrowheads="1"/>
          </p:cNvSpPr>
          <p:nvPr/>
        </p:nvSpPr>
        <p:spPr bwMode="auto">
          <a:xfrm>
            <a:off x="4038600" y="5715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19464" name="Text Box 8"/>
          <p:cNvSpPr txBox="1">
            <a:spLocks noChangeArrowheads="1"/>
          </p:cNvSpPr>
          <p:nvPr/>
        </p:nvSpPr>
        <p:spPr bwMode="auto">
          <a:xfrm>
            <a:off x="84423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17</a:t>
            </a:r>
            <a:endParaRPr lang="en-US" sz="24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04800"/>
            <a:ext cx="7772400" cy="1143000"/>
          </a:xfrm>
        </p:spPr>
        <p:txBody>
          <a:bodyPr/>
          <a:lstStyle/>
          <a:p>
            <a:pPr eaLnBrk="1" hangingPunct="1"/>
            <a:r>
              <a:rPr lang="en-GB" smtClean="0"/>
              <a:t>Question 3</a:t>
            </a:r>
            <a:endParaRPr lang="en-US" smtClean="0"/>
          </a:p>
        </p:txBody>
      </p:sp>
      <p:sp>
        <p:nvSpPr>
          <p:cNvPr id="20483" name="Rectangle 3"/>
          <p:cNvSpPr>
            <a:spLocks noGrp="1" noChangeArrowheads="1"/>
          </p:cNvSpPr>
          <p:nvPr>
            <p:ph type="body" idx="1"/>
          </p:nvPr>
        </p:nvSpPr>
        <p:spPr>
          <a:xfrm>
            <a:off x="609600" y="1676400"/>
            <a:ext cx="7772400" cy="4114800"/>
          </a:xfrm>
        </p:spPr>
        <p:txBody>
          <a:bodyPr/>
          <a:lstStyle/>
          <a:p>
            <a:pPr eaLnBrk="1" hangingPunct="1">
              <a:lnSpc>
                <a:spcPct val="90000"/>
              </a:lnSpc>
              <a:buFontTx/>
              <a:buNone/>
            </a:pPr>
            <a:r>
              <a:rPr lang="en-GB" smtClean="0"/>
              <a:t>Which of these are waste products of respiration?</a:t>
            </a:r>
          </a:p>
          <a:p>
            <a:pPr eaLnBrk="1" hangingPunct="1">
              <a:lnSpc>
                <a:spcPct val="150000"/>
              </a:lnSpc>
              <a:buFontTx/>
              <a:buNone/>
            </a:pPr>
            <a:r>
              <a:rPr lang="en-GB" smtClean="0"/>
              <a:t>(a) Carbon dioxide</a:t>
            </a:r>
          </a:p>
          <a:p>
            <a:pPr eaLnBrk="1" hangingPunct="1">
              <a:lnSpc>
                <a:spcPct val="150000"/>
              </a:lnSpc>
              <a:buFontTx/>
              <a:buNone/>
            </a:pPr>
            <a:r>
              <a:rPr lang="en-GB" smtClean="0"/>
              <a:t>(b) Water</a:t>
            </a:r>
          </a:p>
          <a:p>
            <a:pPr eaLnBrk="1" hangingPunct="1">
              <a:lnSpc>
                <a:spcPct val="150000"/>
              </a:lnSpc>
              <a:buFontTx/>
              <a:buNone/>
            </a:pPr>
            <a:r>
              <a:rPr lang="en-GB" smtClean="0"/>
              <a:t>(c) Oxygen</a:t>
            </a:r>
          </a:p>
          <a:p>
            <a:pPr eaLnBrk="1" hangingPunct="1">
              <a:lnSpc>
                <a:spcPct val="150000"/>
              </a:lnSpc>
              <a:buFontTx/>
              <a:buNone/>
            </a:pPr>
            <a:r>
              <a:rPr lang="en-GB" smtClean="0"/>
              <a:t>(d) Nitrogen</a:t>
            </a:r>
            <a:endParaRPr lang="en-US" smtClean="0"/>
          </a:p>
        </p:txBody>
      </p:sp>
      <p:sp>
        <p:nvSpPr>
          <p:cNvPr id="20484" name="AutoShape 4">
            <a:hlinkClick r:id="rId2" action="ppaction://hlinksldjump" highlightClick="1"/>
          </p:cNvPr>
          <p:cNvSpPr>
            <a:spLocks noChangeArrowheads="1"/>
          </p:cNvSpPr>
          <p:nvPr/>
        </p:nvSpPr>
        <p:spPr bwMode="auto">
          <a:xfrm>
            <a:off x="4114800" y="2971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0485" name="AutoShape 5">
            <a:hlinkClick r:id="rId2" action="ppaction://hlinksldjump" highlightClick="1"/>
          </p:cNvPr>
          <p:cNvSpPr>
            <a:spLocks noChangeArrowheads="1"/>
          </p:cNvSpPr>
          <p:nvPr/>
        </p:nvSpPr>
        <p:spPr bwMode="auto">
          <a:xfrm>
            <a:off x="4114800" y="3657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0486" name="AutoShape 6">
            <a:hlinkClick r:id="rId3" action="ppaction://hlinksldjump" highlightClick="1"/>
          </p:cNvPr>
          <p:cNvSpPr>
            <a:spLocks noChangeArrowheads="1"/>
          </p:cNvSpPr>
          <p:nvPr/>
        </p:nvSpPr>
        <p:spPr bwMode="auto">
          <a:xfrm>
            <a:off x="4114800" y="4495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0487" name="AutoShape 7">
            <a:hlinkClick r:id="rId3" action="ppaction://hlinksldjump" highlightClick="1"/>
          </p:cNvPr>
          <p:cNvSpPr>
            <a:spLocks noChangeArrowheads="1"/>
          </p:cNvSpPr>
          <p:nvPr/>
        </p:nvSpPr>
        <p:spPr bwMode="auto">
          <a:xfrm>
            <a:off x="4114800" y="5334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0488" name="Text Box 8"/>
          <p:cNvSpPr txBox="1">
            <a:spLocks noChangeArrowheads="1"/>
          </p:cNvSpPr>
          <p:nvPr/>
        </p:nvSpPr>
        <p:spPr bwMode="auto">
          <a:xfrm>
            <a:off x="85185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18</a:t>
            </a:r>
            <a:endParaRPr lang="en-US" sz="2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1143000"/>
          </a:xfrm>
        </p:spPr>
        <p:txBody>
          <a:bodyPr/>
          <a:lstStyle/>
          <a:p>
            <a:pPr eaLnBrk="1" hangingPunct="1"/>
            <a:r>
              <a:rPr lang="en-GB" smtClean="0"/>
              <a:t>Question 4</a:t>
            </a:r>
            <a:endParaRPr lang="en-US" smtClean="0"/>
          </a:p>
        </p:txBody>
      </p:sp>
      <p:sp>
        <p:nvSpPr>
          <p:cNvPr id="21507" name="Rectangle 3"/>
          <p:cNvSpPr>
            <a:spLocks noGrp="1" noChangeArrowheads="1"/>
          </p:cNvSpPr>
          <p:nvPr>
            <p:ph type="body" idx="1"/>
          </p:nvPr>
        </p:nvSpPr>
        <p:spPr>
          <a:xfrm>
            <a:off x="685800" y="1600200"/>
            <a:ext cx="7772400" cy="4800600"/>
          </a:xfrm>
        </p:spPr>
        <p:txBody>
          <a:bodyPr/>
          <a:lstStyle/>
          <a:p>
            <a:pPr eaLnBrk="1" hangingPunct="1">
              <a:lnSpc>
                <a:spcPct val="150000"/>
              </a:lnSpc>
              <a:buFontTx/>
              <a:buNone/>
            </a:pPr>
            <a:r>
              <a:rPr lang="en-GB" sz="2800" smtClean="0"/>
              <a:t>Which of the following would be  reliable indicators of respiration in a living organism?</a:t>
            </a:r>
          </a:p>
          <a:p>
            <a:pPr eaLnBrk="1" hangingPunct="1">
              <a:lnSpc>
                <a:spcPct val="150000"/>
              </a:lnSpc>
              <a:buFontTx/>
              <a:buNone/>
            </a:pPr>
            <a:r>
              <a:rPr lang="en-GB" sz="2800" smtClean="0"/>
              <a:t>(a) Output of water vapour (H</a:t>
            </a:r>
            <a:r>
              <a:rPr lang="en-GB" sz="2800" b="1" baseline="-25000" smtClean="0"/>
              <a:t>2</a:t>
            </a:r>
            <a:r>
              <a:rPr lang="en-GB" sz="2800" smtClean="0"/>
              <a:t>O)</a:t>
            </a:r>
          </a:p>
          <a:p>
            <a:pPr eaLnBrk="1" hangingPunct="1">
              <a:lnSpc>
                <a:spcPct val="150000"/>
              </a:lnSpc>
              <a:buFontTx/>
              <a:buNone/>
            </a:pPr>
            <a:r>
              <a:rPr lang="en-GB" sz="2800" smtClean="0"/>
              <a:t>(b) Output of carbon dioxide (CO</a:t>
            </a:r>
            <a:r>
              <a:rPr lang="en-GB" sz="2800" b="1" baseline="-25000" smtClean="0"/>
              <a:t>2</a:t>
            </a:r>
            <a:r>
              <a:rPr lang="en-GB" sz="2800" smtClean="0"/>
              <a:t>)</a:t>
            </a:r>
          </a:p>
          <a:p>
            <a:pPr eaLnBrk="1" hangingPunct="1">
              <a:lnSpc>
                <a:spcPct val="150000"/>
              </a:lnSpc>
              <a:buFontTx/>
              <a:buNone/>
            </a:pPr>
            <a:r>
              <a:rPr lang="en-GB" sz="2800" smtClean="0"/>
              <a:t>(c) Uptake of oxygen (O</a:t>
            </a:r>
            <a:r>
              <a:rPr lang="en-GB" sz="2800" b="1" baseline="-25000" smtClean="0"/>
              <a:t>2</a:t>
            </a:r>
            <a:r>
              <a:rPr lang="en-GB" sz="2800" smtClean="0"/>
              <a:t>)</a:t>
            </a:r>
          </a:p>
          <a:p>
            <a:pPr eaLnBrk="1" hangingPunct="1">
              <a:lnSpc>
                <a:spcPct val="150000"/>
              </a:lnSpc>
              <a:buFontTx/>
              <a:buNone/>
            </a:pPr>
            <a:r>
              <a:rPr lang="en-GB" sz="2800" smtClean="0"/>
              <a:t>(d) Production of energy</a:t>
            </a:r>
            <a:endParaRPr lang="en-US" sz="2800" smtClean="0"/>
          </a:p>
        </p:txBody>
      </p:sp>
      <p:sp>
        <p:nvSpPr>
          <p:cNvPr id="21508" name="AutoShape 4">
            <a:hlinkClick r:id="rId3" action="ppaction://hlinksldjump" highlightClick="1"/>
          </p:cNvPr>
          <p:cNvSpPr>
            <a:spLocks noChangeArrowheads="1"/>
          </p:cNvSpPr>
          <p:nvPr/>
        </p:nvSpPr>
        <p:spPr bwMode="auto">
          <a:xfrm>
            <a:off x="6934200" y="3200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1509" name="AutoShape 5">
            <a:hlinkClick r:id="rId4" action="ppaction://hlinksldjump" highlightClick="1"/>
          </p:cNvPr>
          <p:cNvSpPr>
            <a:spLocks noChangeArrowheads="1"/>
          </p:cNvSpPr>
          <p:nvPr/>
        </p:nvSpPr>
        <p:spPr bwMode="auto">
          <a:xfrm>
            <a:off x="6934200" y="3962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1510" name="AutoShape 6">
            <a:hlinkClick r:id="rId4" action="ppaction://hlinksldjump" highlightClick="1"/>
          </p:cNvPr>
          <p:cNvSpPr>
            <a:spLocks noChangeArrowheads="1"/>
          </p:cNvSpPr>
          <p:nvPr/>
        </p:nvSpPr>
        <p:spPr bwMode="auto">
          <a:xfrm>
            <a:off x="6934200" y="4724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7">
            <a:hlinkClick r:id="rId4" action="ppaction://hlinksldjump" highlightClick="1"/>
          </p:cNvPr>
          <p:cNvSpPr>
            <a:spLocks noChangeArrowheads="1"/>
          </p:cNvSpPr>
          <p:nvPr/>
        </p:nvSpPr>
        <p:spPr bwMode="auto">
          <a:xfrm>
            <a:off x="6934200" y="5410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1512" name="Text Box 8"/>
          <p:cNvSpPr txBox="1">
            <a:spLocks noChangeArrowheads="1"/>
          </p:cNvSpPr>
          <p:nvPr/>
        </p:nvSpPr>
        <p:spPr bwMode="auto">
          <a:xfrm>
            <a:off x="85947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19</a:t>
            </a:r>
            <a:endParaRPr lang="en-US" sz="2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27432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endParaRPr lang="en-GB" sz="3200" b="1" baseline="-25000">
              <a:solidFill>
                <a:schemeClr val="tx1"/>
              </a:solidFill>
            </a:endParaRPr>
          </a:p>
          <a:p>
            <a:pPr eaLnBrk="1" hangingPunct="1"/>
            <a:r>
              <a:rPr lang="en-US" sz="3200">
                <a:solidFill>
                  <a:schemeClr val="tx1"/>
                </a:solidFill>
              </a:rPr>
              <a:t>It is worth while studying this presentation thoroughly because it is essential for an understanding of all the activities of living cells and organisms</a:t>
            </a:r>
          </a:p>
        </p:txBody>
      </p:sp>
      <p:sp>
        <p:nvSpPr>
          <p:cNvPr id="4099" name="Text Box 3"/>
          <p:cNvSpPr txBox="1">
            <a:spLocks noChangeArrowheads="1"/>
          </p:cNvSpPr>
          <p:nvPr/>
        </p:nvSpPr>
        <p:spPr bwMode="auto">
          <a:xfrm>
            <a:off x="8670925" y="-3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a:t>
            </a:r>
            <a:endParaRPr lang="en-US" sz="2400">
              <a:solidFill>
                <a:schemeClr val="tx1"/>
              </a:solidFill>
            </a:endParaRPr>
          </a:p>
        </p:txBody>
      </p:sp>
      <p:sp>
        <p:nvSpPr>
          <p:cNvPr id="3077" name="Text Box 5"/>
          <p:cNvSpPr txBox="1">
            <a:spLocks noChangeArrowheads="1"/>
          </p:cNvSpPr>
          <p:nvPr/>
        </p:nvSpPr>
        <p:spPr bwMode="auto">
          <a:xfrm>
            <a:off x="533400" y="1447800"/>
            <a:ext cx="7866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b="1">
                <a:solidFill>
                  <a:schemeClr val="tx1"/>
                </a:solidFill>
              </a:rPr>
              <a:t>THE CONCEPT OF </a:t>
            </a:r>
            <a:r>
              <a:rPr lang="en-GB" sz="3200" b="1">
                <a:solidFill>
                  <a:srgbClr val="FF0066"/>
                </a:solidFill>
              </a:rPr>
              <a:t>‘RESPIRATION’</a:t>
            </a:r>
            <a:r>
              <a:rPr lang="en-GB" sz="3200" b="1">
                <a:solidFill>
                  <a:schemeClr val="tx1"/>
                </a:solidFill>
              </a:rPr>
              <a:t>  IS</a:t>
            </a:r>
          </a:p>
          <a:p>
            <a:pPr eaLnBrk="1" hangingPunct="1"/>
            <a:r>
              <a:rPr lang="en-GB" sz="3200" b="1">
                <a:solidFill>
                  <a:schemeClr val="tx1"/>
                </a:solidFill>
              </a:rPr>
              <a:t>CENTRAL TO ALL LIVING PROCESSES</a:t>
            </a:r>
            <a:endParaRPr lang="en-US" sz="32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up)">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up)">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eaLnBrk="1" hangingPunct="1"/>
            <a:r>
              <a:rPr lang="en-GB" smtClean="0"/>
              <a:t>Question 5</a:t>
            </a:r>
            <a:endParaRPr lang="en-US" smtClean="0"/>
          </a:p>
        </p:txBody>
      </p:sp>
      <p:sp>
        <p:nvSpPr>
          <p:cNvPr id="22531" name="Rectangle 3"/>
          <p:cNvSpPr>
            <a:spLocks noGrp="1" noChangeArrowheads="1"/>
          </p:cNvSpPr>
          <p:nvPr>
            <p:ph type="body" idx="1"/>
          </p:nvPr>
        </p:nvSpPr>
        <p:spPr>
          <a:xfrm>
            <a:off x="685800" y="1676400"/>
            <a:ext cx="7772400" cy="4495800"/>
          </a:xfrm>
        </p:spPr>
        <p:txBody>
          <a:bodyPr/>
          <a:lstStyle/>
          <a:p>
            <a:pPr eaLnBrk="1" hangingPunct="1">
              <a:buFontTx/>
              <a:buNone/>
            </a:pPr>
            <a:r>
              <a:rPr lang="en-GB" smtClean="0"/>
              <a:t>Which of the following statements are correct?</a:t>
            </a:r>
          </a:p>
          <a:p>
            <a:pPr eaLnBrk="1" hangingPunct="1">
              <a:lnSpc>
                <a:spcPct val="150000"/>
              </a:lnSpc>
              <a:buFontTx/>
              <a:buNone/>
            </a:pPr>
            <a:r>
              <a:rPr lang="en-GB" smtClean="0"/>
              <a:t>(a) We breathe in air</a:t>
            </a:r>
          </a:p>
          <a:p>
            <a:pPr eaLnBrk="1" hangingPunct="1">
              <a:lnSpc>
                <a:spcPct val="150000"/>
              </a:lnSpc>
              <a:buFontTx/>
              <a:buNone/>
            </a:pPr>
            <a:r>
              <a:rPr lang="en-GB" smtClean="0"/>
              <a:t>(b) We breathe in oxygen</a:t>
            </a:r>
          </a:p>
          <a:p>
            <a:pPr eaLnBrk="1" hangingPunct="1">
              <a:lnSpc>
                <a:spcPct val="150000"/>
              </a:lnSpc>
              <a:buFontTx/>
              <a:buNone/>
            </a:pPr>
            <a:r>
              <a:rPr lang="en-GB" smtClean="0"/>
              <a:t>(c) We breathe out air</a:t>
            </a:r>
          </a:p>
          <a:p>
            <a:pPr eaLnBrk="1" hangingPunct="1">
              <a:lnSpc>
                <a:spcPct val="150000"/>
              </a:lnSpc>
              <a:buFontTx/>
              <a:buNone/>
            </a:pPr>
            <a:r>
              <a:rPr lang="en-GB" smtClean="0"/>
              <a:t>(d) We breathe out carbon dioxide</a:t>
            </a:r>
            <a:endParaRPr lang="en-US" smtClean="0"/>
          </a:p>
        </p:txBody>
      </p:sp>
      <p:sp>
        <p:nvSpPr>
          <p:cNvPr id="22532" name="AutoShape 4">
            <a:hlinkClick r:id="rId3" action="ppaction://hlinksldjump" highlightClick="1"/>
          </p:cNvPr>
          <p:cNvSpPr>
            <a:spLocks noChangeArrowheads="1"/>
          </p:cNvSpPr>
          <p:nvPr/>
        </p:nvSpPr>
        <p:spPr bwMode="auto">
          <a:xfrm>
            <a:off x="6781800" y="3048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2533" name="AutoShape 5">
            <a:hlinkClick r:id="rId4" action="ppaction://hlinksldjump" highlightClick="1"/>
          </p:cNvPr>
          <p:cNvSpPr>
            <a:spLocks noChangeArrowheads="1"/>
          </p:cNvSpPr>
          <p:nvPr/>
        </p:nvSpPr>
        <p:spPr bwMode="auto">
          <a:xfrm>
            <a:off x="6858000" y="3886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2534" name="AutoShape 6">
            <a:hlinkClick r:id="rId3" action="ppaction://hlinksldjump" highlightClick="1"/>
          </p:cNvPr>
          <p:cNvSpPr>
            <a:spLocks noChangeArrowheads="1"/>
          </p:cNvSpPr>
          <p:nvPr/>
        </p:nvSpPr>
        <p:spPr bwMode="auto">
          <a:xfrm>
            <a:off x="6781800" y="4724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2535" name="AutoShape 7">
            <a:hlinkClick r:id="rId4" action="ppaction://hlinksldjump" highlightClick="1"/>
          </p:cNvPr>
          <p:cNvSpPr>
            <a:spLocks noChangeArrowheads="1"/>
          </p:cNvSpPr>
          <p:nvPr/>
        </p:nvSpPr>
        <p:spPr bwMode="auto">
          <a:xfrm>
            <a:off x="6781800" y="5562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22536" name="Text Box 8"/>
          <p:cNvSpPr txBox="1">
            <a:spLocks noChangeArrowheads="1"/>
          </p:cNvSpPr>
          <p:nvPr/>
        </p:nvSpPr>
        <p:spPr bwMode="auto">
          <a:xfrm>
            <a:off x="83661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20</a:t>
            </a:r>
            <a:endParaRPr lang="en-US" sz="24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5400" smtClean="0"/>
              <a:t>Answer</a:t>
            </a:r>
            <a:endParaRPr lang="en-US" sz="5400" smtClean="0"/>
          </a:p>
        </p:txBody>
      </p:sp>
      <p:sp>
        <p:nvSpPr>
          <p:cNvPr id="23555"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r>
              <a:rPr lang="en-US" smtClean="0"/>
              <a:t>                      </a:t>
            </a:r>
            <a:r>
              <a:rPr lang="en-US" sz="8000" smtClean="0"/>
              <a:t>Correct</a:t>
            </a:r>
          </a:p>
        </p:txBody>
      </p:sp>
      <p:sp>
        <p:nvSpPr>
          <p:cNvPr id="23556" name="AutoShape 4">
            <a:hlinkClick r:id="" action="ppaction://hlinkshowjump?jump=lastslideviewed" highlightClick="1"/>
          </p:cNvPr>
          <p:cNvSpPr>
            <a:spLocks noChangeArrowheads="1"/>
          </p:cNvSpPr>
          <p:nvPr/>
        </p:nvSpPr>
        <p:spPr bwMode="auto">
          <a:xfrm>
            <a:off x="7391400" y="3124200"/>
            <a:ext cx="762000" cy="762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3557" name="Text Box 5"/>
          <p:cNvSpPr txBox="1">
            <a:spLocks noChangeArrowheads="1"/>
          </p:cNvSpPr>
          <p:nvPr/>
        </p:nvSpPr>
        <p:spPr bwMode="auto">
          <a:xfrm>
            <a:off x="8442325" y="117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21</a:t>
            </a:r>
            <a:endParaRPr lang="en-US" sz="24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5400" smtClean="0"/>
              <a:t>Answer</a:t>
            </a:r>
            <a:endParaRPr lang="en-US" sz="5400" smtClean="0"/>
          </a:p>
        </p:txBody>
      </p:sp>
      <p:sp>
        <p:nvSpPr>
          <p:cNvPr id="24579"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r>
              <a:rPr lang="en-US" smtClean="0"/>
              <a:t>                     </a:t>
            </a:r>
            <a:r>
              <a:rPr lang="en-US" sz="8000" smtClean="0"/>
              <a:t>Incorrect</a:t>
            </a:r>
          </a:p>
        </p:txBody>
      </p:sp>
      <p:sp>
        <p:nvSpPr>
          <p:cNvPr id="24580" name="AutoShape 4">
            <a:hlinkClick r:id="" action="ppaction://hlinkshowjump?jump=lastslideviewed" highlightClick="1"/>
          </p:cNvPr>
          <p:cNvSpPr>
            <a:spLocks noChangeArrowheads="1"/>
          </p:cNvSpPr>
          <p:nvPr/>
        </p:nvSpPr>
        <p:spPr bwMode="auto">
          <a:xfrm>
            <a:off x="7391400" y="3124200"/>
            <a:ext cx="762000" cy="762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4581" name="Text Box 5"/>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22</a:t>
            </a:r>
            <a:endParaRPr lang="en-US" sz="24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0"/>
            <a:ext cx="7772400" cy="1143000"/>
          </a:xfrm>
        </p:spPr>
        <p:txBody>
          <a:bodyPr/>
          <a:lstStyle/>
          <a:p>
            <a:pPr eaLnBrk="1" hangingPunct="1"/>
            <a:r>
              <a:rPr lang="en-US" smtClean="0"/>
              <a:t> Anaerobic Respiration</a:t>
            </a:r>
          </a:p>
        </p:txBody>
      </p:sp>
      <p:graphicFrame>
        <p:nvGraphicFramePr>
          <p:cNvPr id="1026" name="Object 3"/>
          <p:cNvGraphicFramePr>
            <a:graphicFrameLocks noChangeAspect="1"/>
          </p:cNvGraphicFramePr>
          <p:nvPr>
            <p:ph idx="1"/>
          </p:nvPr>
        </p:nvGraphicFramePr>
        <p:xfrm>
          <a:off x="2525713" y="1981200"/>
          <a:ext cx="4092575" cy="4114800"/>
        </p:xfrm>
        <a:graphic>
          <a:graphicData uri="http://schemas.openxmlformats.org/presentationml/2006/ole">
            <mc:AlternateContent xmlns:mc="http://schemas.openxmlformats.org/markup-compatibility/2006">
              <mc:Choice xmlns:v="urn:schemas-microsoft-com:vml" Requires="v">
                <p:oleObj spid="_x0000_s1030" name="Bitmap Image" r:id="rId4" imgW="1800476" imgH="1809524" progId="Paint.Picture">
                  <p:embed/>
                </p:oleObj>
              </mc:Choice>
              <mc:Fallback>
                <p:oleObj name="Bitmap Image" r:id="rId4" imgW="1800476" imgH="180952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713" y="1981200"/>
                        <a:ext cx="4092575" cy="4114800"/>
                      </a:xfrm>
                      <a:prstGeom prst="rect">
                        <a:avLst/>
                      </a:prstGeom>
                    </p:spPr>
                  </p:pic>
                </p:oleObj>
              </mc:Fallback>
            </mc:AlternateContent>
          </a:graphicData>
        </a:graphic>
      </p:graphicFrame>
      <p:sp>
        <p:nvSpPr>
          <p:cNvPr id="1028" name="Text Box 7"/>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23</a:t>
            </a:r>
            <a:endParaRPr lang="en-US" sz="2400">
              <a:solidFill>
                <a:schemeClr val="tx1"/>
              </a:solidFill>
            </a:endParaRPr>
          </a:p>
        </p:txBody>
      </p:sp>
      <p:pic>
        <p:nvPicPr>
          <p:cNvPr id="1029" name="Picture 9" descr="C:\My Documents\My Pictures\Beer etc.jpg"/>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990600" y="1168400"/>
            <a:ext cx="7239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flipV="1">
            <a:off x="762000" y="0"/>
            <a:ext cx="7772400" cy="76200"/>
          </a:xfrm>
        </p:spPr>
        <p:txBody>
          <a:bodyPr/>
          <a:lstStyle/>
          <a:p>
            <a:pPr eaLnBrk="1" hangingPunct="1"/>
            <a:endParaRPr lang="en-GB" smtClean="0"/>
          </a:p>
        </p:txBody>
      </p:sp>
      <p:sp>
        <p:nvSpPr>
          <p:cNvPr id="53251" name="Rectangle 3"/>
          <p:cNvSpPr>
            <a:spLocks noGrp="1" noChangeArrowheads="1"/>
          </p:cNvSpPr>
          <p:nvPr>
            <p:ph type="body" idx="1"/>
          </p:nvPr>
        </p:nvSpPr>
        <p:spPr>
          <a:xfrm>
            <a:off x="304800" y="533400"/>
            <a:ext cx="8534400" cy="5867400"/>
          </a:xfrm>
        </p:spPr>
        <p:txBody>
          <a:bodyPr/>
          <a:lstStyle/>
          <a:p>
            <a:pPr eaLnBrk="1" hangingPunct="1">
              <a:lnSpc>
                <a:spcPct val="90000"/>
              </a:lnSpc>
              <a:spcBef>
                <a:spcPts val="100"/>
              </a:spcBef>
              <a:buFontTx/>
              <a:buNone/>
            </a:pPr>
            <a:r>
              <a:rPr lang="en-GB" sz="2400" smtClean="0">
                <a:latin typeface="Arial" pitchFamily="34" charset="0"/>
              </a:rPr>
              <a:t>The process of respiration described so far has been defined as the release of </a:t>
            </a:r>
            <a:r>
              <a:rPr lang="en-GB" sz="2400" b="1" smtClean="0">
                <a:solidFill>
                  <a:srgbClr val="FF0066"/>
                </a:solidFill>
                <a:latin typeface="Arial" pitchFamily="34" charset="0"/>
              </a:rPr>
              <a:t>energy</a:t>
            </a:r>
            <a:r>
              <a:rPr lang="en-GB" sz="2400" smtClean="0">
                <a:solidFill>
                  <a:srgbClr val="FF0066"/>
                </a:solidFill>
                <a:latin typeface="Arial" pitchFamily="34" charset="0"/>
              </a:rPr>
              <a:t> </a:t>
            </a:r>
            <a:r>
              <a:rPr lang="en-GB" sz="2400" smtClean="0">
                <a:latin typeface="Arial" pitchFamily="34" charset="0"/>
              </a:rPr>
              <a:t>when foodstuffs such as glucose react with oxygen to produce  carbon dioxide and water.</a:t>
            </a:r>
          </a:p>
          <a:p>
            <a:pPr eaLnBrk="1" hangingPunct="1">
              <a:lnSpc>
                <a:spcPct val="90000"/>
              </a:lnSpc>
              <a:buFontTx/>
              <a:buNone/>
            </a:pPr>
            <a:endParaRPr lang="en-GB" sz="2400" smtClean="0">
              <a:latin typeface="Arial" pitchFamily="34" charset="0"/>
            </a:endParaRPr>
          </a:p>
          <a:p>
            <a:pPr eaLnBrk="1" hangingPunct="1">
              <a:lnSpc>
                <a:spcPct val="90000"/>
              </a:lnSpc>
              <a:spcBef>
                <a:spcPct val="0"/>
              </a:spcBef>
              <a:buFontTx/>
              <a:buNone/>
            </a:pPr>
            <a:r>
              <a:rPr lang="en-GB" sz="2400" smtClean="0">
                <a:latin typeface="Arial" pitchFamily="34" charset="0"/>
              </a:rPr>
              <a:t>This form of respiration, which needs oxygen, is called </a:t>
            </a:r>
            <a:r>
              <a:rPr lang="en-GB" sz="2400" b="1" smtClean="0">
                <a:solidFill>
                  <a:srgbClr val="0066FF"/>
                </a:solidFill>
                <a:latin typeface="Arial" pitchFamily="34" charset="0"/>
              </a:rPr>
              <a:t>aerobic</a:t>
            </a:r>
            <a:r>
              <a:rPr lang="en-GB" sz="2400" b="1" smtClean="0">
                <a:latin typeface="Arial" pitchFamily="34" charset="0"/>
              </a:rPr>
              <a:t> </a:t>
            </a:r>
            <a:r>
              <a:rPr lang="en-GB" sz="2400" smtClean="0">
                <a:latin typeface="Arial" pitchFamily="34" charset="0"/>
              </a:rPr>
              <a:t>respiration.   </a:t>
            </a:r>
          </a:p>
          <a:p>
            <a:pPr eaLnBrk="1" hangingPunct="1">
              <a:lnSpc>
                <a:spcPct val="90000"/>
              </a:lnSpc>
              <a:spcBef>
                <a:spcPct val="0"/>
              </a:spcBef>
              <a:buFontTx/>
              <a:buNone/>
            </a:pPr>
            <a:endParaRPr lang="en-GB" sz="2400" smtClean="0">
              <a:latin typeface="Arial" pitchFamily="34" charset="0"/>
            </a:endParaRPr>
          </a:p>
          <a:p>
            <a:pPr eaLnBrk="1" hangingPunct="1">
              <a:lnSpc>
                <a:spcPct val="90000"/>
              </a:lnSpc>
              <a:buFontTx/>
              <a:buNone/>
            </a:pPr>
            <a:r>
              <a:rPr lang="en-GB" sz="2400" smtClean="0">
                <a:latin typeface="Arial" pitchFamily="34" charset="0"/>
              </a:rPr>
              <a:t>There is another form of respiration which does not need oxygen and is called </a:t>
            </a:r>
            <a:r>
              <a:rPr lang="en-GB" sz="2400" b="1" smtClean="0">
                <a:solidFill>
                  <a:srgbClr val="0066FF"/>
                </a:solidFill>
                <a:latin typeface="Arial" pitchFamily="34" charset="0"/>
              </a:rPr>
              <a:t>anaerobic</a:t>
            </a:r>
            <a:r>
              <a:rPr lang="en-GB" sz="2400" smtClean="0">
                <a:latin typeface="Arial" pitchFamily="34" charset="0"/>
              </a:rPr>
              <a:t> respiration.</a:t>
            </a:r>
          </a:p>
          <a:p>
            <a:pPr eaLnBrk="1" hangingPunct="1">
              <a:lnSpc>
                <a:spcPct val="90000"/>
              </a:lnSpc>
              <a:buFontTx/>
              <a:buNone/>
            </a:pPr>
            <a:endParaRPr lang="en-GB" sz="2400" smtClean="0">
              <a:latin typeface="Arial" pitchFamily="34" charset="0"/>
            </a:endParaRPr>
          </a:p>
          <a:p>
            <a:pPr eaLnBrk="1" hangingPunct="1">
              <a:lnSpc>
                <a:spcPct val="90000"/>
              </a:lnSpc>
              <a:buFontTx/>
              <a:buNone/>
            </a:pPr>
            <a:r>
              <a:rPr lang="en-GB" sz="2400" smtClean="0">
                <a:latin typeface="Arial" pitchFamily="34" charset="0"/>
              </a:rPr>
              <a:t>In anaerobic respiration, glucose is still broken down to carbon dioxide with the release of </a:t>
            </a:r>
            <a:r>
              <a:rPr lang="en-GB" sz="2400" b="1" smtClean="0">
                <a:solidFill>
                  <a:srgbClr val="FF0066"/>
                </a:solidFill>
                <a:latin typeface="Arial" pitchFamily="34" charset="0"/>
              </a:rPr>
              <a:t>energy</a:t>
            </a:r>
            <a:r>
              <a:rPr lang="en-GB" sz="2400" smtClean="0">
                <a:latin typeface="Arial" pitchFamily="34" charset="0"/>
              </a:rPr>
              <a:t>, but without the involvement of oxygen</a:t>
            </a:r>
          </a:p>
          <a:p>
            <a:pPr eaLnBrk="1" hangingPunct="1">
              <a:lnSpc>
                <a:spcPct val="90000"/>
              </a:lnSpc>
              <a:buFontTx/>
              <a:buNone/>
            </a:pPr>
            <a:endParaRPr lang="en-GB" sz="2400" smtClean="0">
              <a:latin typeface="Arial" pitchFamily="34" charset="0"/>
            </a:endParaRPr>
          </a:p>
          <a:p>
            <a:pPr eaLnBrk="1" hangingPunct="1">
              <a:lnSpc>
                <a:spcPct val="90000"/>
              </a:lnSpc>
              <a:buFontTx/>
              <a:buNone/>
            </a:pPr>
            <a:r>
              <a:rPr lang="en-GB" sz="2400" smtClean="0">
                <a:latin typeface="Arial" pitchFamily="34" charset="0"/>
              </a:rPr>
              <a:t>The glucose is not completely broken down to CO</a:t>
            </a:r>
            <a:r>
              <a:rPr lang="en-GB" sz="2400" baseline="-25000" smtClean="0">
                <a:latin typeface="Arial" pitchFamily="34" charset="0"/>
              </a:rPr>
              <a:t>2</a:t>
            </a:r>
            <a:r>
              <a:rPr lang="en-GB" sz="2400" smtClean="0">
                <a:latin typeface="Arial" pitchFamily="34" charset="0"/>
              </a:rPr>
              <a:t> and H</a:t>
            </a:r>
            <a:r>
              <a:rPr lang="en-GB" sz="2400" baseline="-25000" smtClean="0">
                <a:latin typeface="Arial" pitchFamily="34" charset="0"/>
              </a:rPr>
              <a:t>2</a:t>
            </a:r>
            <a:r>
              <a:rPr lang="en-GB" sz="2400" smtClean="0">
                <a:latin typeface="Arial" pitchFamily="34" charset="0"/>
              </a:rPr>
              <a:t>O but to CO</a:t>
            </a:r>
            <a:r>
              <a:rPr lang="en-GB" sz="2800" baseline="-25000" smtClean="0">
                <a:latin typeface="Arial" pitchFamily="34" charset="0"/>
              </a:rPr>
              <a:t>2 </a:t>
            </a:r>
            <a:r>
              <a:rPr lang="en-GB" sz="2400" smtClean="0">
                <a:latin typeface="Arial" pitchFamily="34" charset="0"/>
              </a:rPr>
              <a:t>and alcohol (ethanol).                  </a:t>
            </a:r>
          </a:p>
          <a:p>
            <a:pPr eaLnBrk="1" hangingPunct="1">
              <a:lnSpc>
                <a:spcPct val="90000"/>
              </a:lnSpc>
              <a:buFontTx/>
              <a:buNone/>
            </a:pPr>
            <a:endParaRPr lang="en-US" sz="2400" smtClean="0">
              <a:latin typeface="Arial" pitchFamily="34" charset="0"/>
            </a:endParaRPr>
          </a:p>
        </p:txBody>
      </p:sp>
      <p:sp>
        <p:nvSpPr>
          <p:cNvPr id="25604" name="Text Box 4"/>
          <p:cNvSpPr txBox="1">
            <a:spLocks noChangeArrowheads="1"/>
          </p:cNvSpPr>
          <p:nvPr/>
        </p:nvSpPr>
        <p:spPr bwMode="auto">
          <a:xfrm>
            <a:off x="8655050" y="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24</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up)">
                                      <p:cBhvr>
                                        <p:cTn id="12" dur="500"/>
                                        <p:tgtEl>
                                          <p:spTgt spid="5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wipe(up)">
                                      <p:cBhvr>
                                        <p:cTn id="17" dur="500"/>
                                        <p:tgtEl>
                                          <p:spTgt spid="532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wipe(up)">
                                      <p:cBhvr>
                                        <p:cTn id="22" dur="500"/>
                                        <p:tgtEl>
                                          <p:spTgt spid="532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animEffect transition="in" filter="wipe(up)">
                                      <p:cBhvr>
                                        <p:cTn id="27"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304800"/>
            <a:ext cx="8839200" cy="2286000"/>
          </a:xfrm>
        </p:spPr>
        <p:txBody>
          <a:bodyPr/>
          <a:lstStyle/>
          <a:p>
            <a:pPr eaLnBrk="1" hangingPunct="1">
              <a:buFontTx/>
              <a:buNone/>
            </a:pPr>
            <a:r>
              <a:rPr lang="en-US" sz="2800" smtClean="0">
                <a:latin typeface="Arial" pitchFamily="34" charset="0"/>
              </a:rPr>
              <a:t>   Anaerobic respiration can be represented by the equation</a:t>
            </a:r>
          </a:p>
          <a:p>
            <a:pPr eaLnBrk="1" hangingPunct="1">
              <a:buFontTx/>
              <a:buNone/>
            </a:pPr>
            <a:endParaRPr lang="en-US" sz="2800"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grpSp>
        <p:nvGrpSpPr>
          <p:cNvPr id="2" name="Group 8"/>
          <p:cNvGrpSpPr>
            <a:grpSpLocks/>
          </p:cNvGrpSpPr>
          <p:nvPr/>
        </p:nvGrpSpPr>
        <p:grpSpPr bwMode="auto">
          <a:xfrm>
            <a:off x="381000" y="1371600"/>
            <a:ext cx="8229600" cy="1235075"/>
            <a:chOff x="240" y="720"/>
            <a:chExt cx="5184" cy="778"/>
          </a:xfrm>
        </p:grpSpPr>
        <p:sp>
          <p:nvSpPr>
            <p:cNvPr id="26633" name="Text Box 4"/>
            <p:cNvSpPr txBox="1">
              <a:spLocks noChangeArrowheads="1"/>
            </p:cNvSpPr>
            <p:nvPr/>
          </p:nvSpPr>
          <p:spPr bwMode="auto">
            <a:xfrm>
              <a:off x="240" y="864"/>
              <a:ext cx="518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sz="3200">
                  <a:latin typeface="Arial" pitchFamily="34" charset="0"/>
                </a:rPr>
                <a:t>C</a:t>
              </a:r>
              <a:r>
                <a:rPr lang="en-GB" sz="3200" b="1" baseline="-25000">
                  <a:latin typeface="Arial" pitchFamily="34" charset="0"/>
                </a:rPr>
                <a:t>6</a:t>
              </a:r>
              <a:r>
                <a:rPr lang="en-GB" sz="3200">
                  <a:latin typeface="Arial" pitchFamily="34" charset="0"/>
                </a:rPr>
                <a:t>H</a:t>
              </a:r>
              <a:r>
                <a:rPr lang="en-GB" sz="3200" b="1" baseline="-25000">
                  <a:latin typeface="Arial" pitchFamily="34" charset="0"/>
                </a:rPr>
                <a:t>12</a:t>
              </a:r>
              <a:r>
                <a:rPr lang="en-GB" sz="3200">
                  <a:latin typeface="Arial" pitchFamily="34" charset="0"/>
                </a:rPr>
                <a:t>O</a:t>
              </a:r>
              <a:r>
                <a:rPr lang="en-GB" sz="3200" b="1" baseline="-25000">
                  <a:latin typeface="Arial" pitchFamily="34" charset="0"/>
                </a:rPr>
                <a:t>6</a:t>
              </a:r>
              <a:r>
                <a:rPr lang="en-GB" sz="3200" b="1" baseline="-25000">
                  <a:solidFill>
                    <a:schemeClr val="tx1"/>
                  </a:solidFill>
                  <a:latin typeface="Arial" pitchFamily="34" charset="0"/>
                </a:rPr>
                <a:t> </a:t>
              </a:r>
              <a:r>
                <a:rPr lang="en-GB" sz="3200" b="1">
                  <a:solidFill>
                    <a:schemeClr val="tx1"/>
                  </a:solidFill>
                  <a:latin typeface="Arial" pitchFamily="34" charset="0"/>
                </a:rPr>
                <a:t> </a:t>
              </a:r>
              <a:r>
                <a:rPr lang="en-GB">
                  <a:solidFill>
                    <a:schemeClr val="tx1"/>
                  </a:solidFill>
                  <a:latin typeface="Arial" pitchFamily="34" charset="0"/>
                </a:rPr>
                <a:t>               </a:t>
              </a:r>
              <a:r>
                <a:rPr lang="en-GB" sz="3200">
                  <a:solidFill>
                    <a:schemeClr val="tx1"/>
                  </a:solidFill>
                  <a:latin typeface="Arial" pitchFamily="34" charset="0"/>
                </a:rPr>
                <a:t>       </a:t>
              </a:r>
              <a:r>
                <a:rPr lang="en-GB" sz="3200">
                  <a:latin typeface="Arial" pitchFamily="34" charset="0"/>
                </a:rPr>
                <a:t>2C</a:t>
              </a:r>
              <a:r>
                <a:rPr lang="en-GB" sz="3200" b="1" baseline="-25000">
                  <a:latin typeface="Arial" pitchFamily="34" charset="0"/>
                </a:rPr>
                <a:t>2</a:t>
              </a:r>
              <a:r>
                <a:rPr lang="en-GB" sz="3200">
                  <a:latin typeface="Arial" pitchFamily="34" charset="0"/>
                </a:rPr>
                <a:t>H</a:t>
              </a:r>
              <a:r>
                <a:rPr lang="en-GB" sz="3200" b="1" baseline="-25000">
                  <a:latin typeface="Arial" pitchFamily="34" charset="0"/>
                </a:rPr>
                <a:t>5</a:t>
              </a:r>
              <a:r>
                <a:rPr lang="en-GB" sz="3200">
                  <a:latin typeface="Arial" pitchFamily="34" charset="0"/>
                </a:rPr>
                <a:t>OH</a:t>
              </a:r>
              <a:r>
                <a:rPr lang="en-GB" sz="3200">
                  <a:solidFill>
                    <a:schemeClr val="tx1"/>
                  </a:solidFill>
                  <a:latin typeface="Arial" pitchFamily="34" charset="0"/>
                </a:rPr>
                <a:t> </a:t>
              </a:r>
              <a:r>
                <a:rPr lang="en-GB">
                  <a:solidFill>
                    <a:schemeClr val="tx1"/>
                  </a:solidFill>
                  <a:latin typeface="Arial" pitchFamily="34" charset="0"/>
                </a:rPr>
                <a:t>     +     </a:t>
              </a:r>
              <a:r>
                <a:rPr lang="en-GB" sz="3200">
                  <a:latin typeface="Arial" pitchFamily="34" charset="0"/>
                </a:rPr>
                <a:t>2CO</a:t>
              </a:r>
              <a:r>
                <a:rPr lang="en-GB" sz="3200" b="1" baseline="-25000">
                  <a:latin typeface="Arial" pitchFamily="34" charset="0"/>
                </a:rPr>
                <a:t>2</a:t>
              </a:r>
            </a:p>
            <a:p>
              <a:pPr eaLnBrk="1" hangingPunct="1"/>
              <a:r>
                <a:rPr lang="en-US">
                  <a:solidFill>
                    <a:schemeClr val="tx1"/>
                  </a:solidFill>
                  <a:latin typeface="Arial" pitchFamily="34" charset="0"/>
                </a:rPr>
                <a:t> </a:t>
              </a:r>
              <a:r>
                <a:rPr lang="en-US" sz="2400">
                  <a:solidFill>
                    <a:schemeClr val="tx1"/>
                  </a:solidFill>
                  <a:latin typeface="Arial" pitchFamily="34" charset="0"/>
                </a:rPr>
                <a:t> glucose </a:t>
              </a:r>
              <a:r>
                <a:rPr lang="en-US">
                  <a:solidFill>
                    <a:schemeClr val="tx1"/>
                  </a:solidFill>
                  <a:latin typeface="Arial" pitchFamily="34" charset="0"/>
                </a:rPr>
                <a:t>                             </a:t>
              </a:r>
              <a:r>
                <a:rPr lang="en-US" sz="2400">
                  <a:solidFill>
                    <a:schemeClr val="tx1"/>
                  </a:solidFill>
                  <a:latin typeface="Arial" pitchFamily="34" charset="0"/>
                </a:rPr>
                <a:t>alcohol</a:t>
              </a:r>
            </a:p>
          </p:txBody>
        </p:sp>
        <p:sp>
          <p:nvSpPr>
            <p:cNvPr id="26634" name="Line 6"/>
            <p:cNvSpPr>
              <a:spLocks noChangeShapeType="1"/>
            </p:cNvSpPr>
            <p:nvPr/>
          </p:nvSpPr>
          <p:spPr bwMode="auto">
            <a:xfrm>
              <a:off x="1392" y="1056"/>
              <a:ext cx="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Text Box 7"/>
            <p:cNvSpPr txBox="1">
              <a:spLocks noChangeArrowheads="1"/>
            </p:cNvSpPr>
            <p:nvPr/>
          </p:nvSpPr>
          <p:spPr bwMode="auto">
            <a:xfrm>
              <a:off x="1680" y="720"/>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rgbClr val="FF0066"/>
                  </a:solidFill>
                  <a:latin typeface="Arial" pitchFamily="34" charset="0"/>
                </a:rPr>
                <a:t>energy   </a:t>
              </a:r>
              <a:endParaRPr lang="en-US" sz="2400">
                <a:solidFill>
                  <a:srgbClr val="FF0066"/>
                </a:solidFill>
                <a:latin typeface="Arial" pitchFamily="34" charset="0"/>
              </a:endParaRPr>
            </a:p>
          </p:txBody>
        </p:sp>
      </p:grpSp>
      <p:sp>
        <p:nvSpPr>
          <p:cNvPr id="58377" name="Text Box 9"/>
          <p:cNvSpPr txBox="1">
            <a:spLocks noChangeArrowheads="1"/>
          </p:cNvSpPr>
          <p:nvPr/>
        </p:nvSpPr>
        <p:spPr bwMode="auto">
          <a:xfrm>
            <a:off x="457200" y="51816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For example, our own muscles resort to anaerobic respiration when oxygen is not delivered to them fast enough.</a:t>
            </a:r>
            <a:endParaRPr lang="en-US" sz="2400">
              <a:solidFill>
                <a:schemeClr val="tx1"/>
              </a:solidFill>
              <a:latin typeface="Arial" pitchFamily="34" charset="0"/>
            </a:endParaRPr>
          </a:p>
        </p:txBody>
      </p:sp>
      <p:sp>
        <p:nvSpPr>
          <p:cNvPr id="58378" name="Text Box 10"/>
          <p:cNvSpPr txBox="1">
            <a:spLocks noChangeArrowheads="1"/>
          </p:cNvSpPr>
          <p:nvPr/>
        </p:nvSpPr>
        <p:spPr bwMode="auto">
          <a:xfrm>
            <a:off x="381000" y="3048000"/>
            <a:ext cx="8512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 energy released by anaerobic respiration is considerably </a:t>
            </a:r>
          </a:p>
          <a:p>
            <a:pPr eaLnBrk="1" hangingPunct="1"/>
            <a:r>
              <a:rPr lang="en-GB" sz="2400">
                <a:solidFill>
                  <a:schemeClr val="tx1"/>
                </a:solidFill>
                <a:latin typeface="Arial" pitchFamily="34" charset="0"/>
              </a:rPr>
              <a:t>less than the energy from aerobic respiration. </a:t>
            </a:r>
            <a:endParaRPr lang="en-US" sz="2400">
              <a:solidFill>
                <a:schemeClr val="tx1"/>
              </a:solidFill>
              <a:latin typeface="Arial" pitchFamily="34" charset="0"/>
            </a:endParaRPr>
          </a:p>
        </p:txBody>
      </p:sp>
      <p:sp>
        <p:nvSpPr>
          <p:cNvPr id="58379" name="Text Box 11"/>
          <p:cNvSpPr txBox="1">
            <a:spLocks noChangeArrowheads="1"/>
          </p:cNvSpPr>
          <p:nvPr/>
        </p:nvSpPr>
        <p:spPr bwMode="auto">
          <a:xfrm>
            <a:off x="457200" y="4114800"/>
            <a:ext cx="8304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Anaerobic respiration takes place at some stage in the cells </a:t>
            </a:r>
          </a:p>
          <a:p>
            <a:pPr eaLnBrk="1" hangingPunct="1"/>
            <a:r>
              <a:rPr lang="en-GB" sz="2400">
                <a:solidFill>
                  <a:schemeClr val="tx1"/>
                </a:solidFill>
                <a:latin typeface="Arial" pitchFamily="34" charset="0"/>
              </a:rPr>
              <a:t>of most living organisms.</a:t>
            </a:r>
            <a:endParaRPr lang="en-US" sz="2400">
              <a:solidFill>
                <a:schemeClr val="tx1"/>
              </a:solidFill>
              <a:latin typeface="Arial" pitchFamily="34" charset="0"/>
            </a:endParaRPr>
          </a:p>
        </p:txBody>
      </p:sp>
      <p:sp>
        <p:nvSpPr>
          <p:cNvPr id="26631" name="Text Box 12"/>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25</a:t>
            </a:r>
            <a:endParaRPr lang="en-US" sz="2400">
              <a:solidFill>
                <a:schemeClr val="tx1"/>
              </a:solidFill>
            </a:endParaRPr>
          </a:p>
        </p:txBody>
      </p:sp>
      <p:sp>
        <p:nvSpPr>
          <p:cNvPr id="58383" name="AutoShape 15">
            <a:hlinkClick r:id="rId2" action="ppaction://hlinksldjump" highlightClick="1"/>
          </p:cNvPr>
          <p:cNvSpPr>
            <a:spLocks noChangeArrowheads="1"/>
          </p:cNvSpPr>
          <p:nvPr/>
        </p:nvSpPr>
        <p:spPr bwMode="auto">
          <a:xfrm>
            <a:off x="8634413" y="6248400"/>
            <a:ext cx="509587" cy="609600"/>
          </a:xfrm>
          <a:prstGeom prst="actionButtonForwardNext">
            <a:avLst/>
          </a:prstGeom>
          <a:solidFill>
            <a:schemeClr val="accent1"/>
          </a:solidFill>
          <a:ln w="9525">
            <a:solidFill>
              <a:schemeClr val="tx1"/>
            </a:solidFill>
            <a:miter lim="800000"/>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up)">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8378"/>
                                        </p:tgtEl>
                                        <p:attrNameLst>
                                          <p:attrName>style.visibility</p:attrName>
                                        </p:attrNameLst>
                                      </p:cBhvr>
                                      <p:to>
                                        <p:strVal val="visible"/>
                                      </p:to>
                                    </p:set>
                                    <p:animEffect transition="in" filter="wipe(up)">
                                      <p:cBhvr>
                                        <p:cTn id="17" dur="500"/>
                                        <p:tgtEl>
                                          <p:spTgt spid="583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8379"/>
                                        </p:tgtEl>
                                        <p:attrNameLst>
                                          <p:attrName>style.visibility</p:attrName>
                                        </p:attrNameLst>
                                      </p:cBhvr>
                                      <p:to>
                                        <p:strVal val="visible"/>
                                      </p:to>
                                    </p:set>
                                    <p:animEffect transition="in" filter="wipe(up)">
                                      <p:cBhvr>
                                        <p:cTn id="22" dur="500"/>
                                        <p:tgtEl>
                                          <p:spTgt spid="58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377"/>
                                        </p:tgtEl>
                                        <p:attrNameLst>
                                          <p:attrName>style.visibility</p:attrName>
                                        </p:attrNameLst>
                                      </p:cBhvr>
                                      <p:to>
                                        <p:strVal val="visible"/>
                                      </p:to>
                                    </p:set>
                                    <p:animEffect transition="in" filter="wipe(up)">
                                      <p:cBhvr>
                                        <p:cTn id="27" dur="500"/>
                                        <p:tgtEl>
                                          <p:spTgt spid="58377"/>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58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7" grpId="0" autoUpdateAnimBg="0"/>
      <p:bldP spid="58378" grpId="0" autoUpdateAnimBg="0"/>
      <p:bldP spid="58379" grpId="0" autoUpdateAnimBg="0"/>
      <p:bldP spid="583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4800600" cy="609600"/>
          </a:xfrm>
        </p:spPr>
        <p:txBody>
          <a:bodyPr/>
          <a:lstStyle/>
          <a:p>
            <a:pPr eaLnBrk="1" hangingPunct="1"/>
            <a:r>
              <a:rPr lang="en-GB" sz="4000" smtClean="0"/>
              <a:t>Micro-organisms</a:t>
            </a:r>
            <a:endParaRPr lang="en-US" sz="4000" smtClean="0"/>
          </a:p>
        </p:txBody>
      </p:sp>
      <p:sp>
        <p:nvSpPr>
          <p:cNvPr id="64515" name="Text Box 3"/>
          <p:cNvSpPr txBox="1">
            <a:spLocks noChangeArrowheads="1"/>
          </p:cNvSpPr>
          <p:nvPr/>
        </p:nvSpPr>
        <p:spPr bwMode="auto">
          <a:xfrm>
            <a:off x="514350" y="1066800"/>
            <a:ext cx="8629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Anaerobic respiration is widely used by many micro-organisms</a:t>
            </a:r>
          </a:p>
          <a:p>
            <a:pPr eaLnBrk="1" hangingPunct="1"/>
            <a:r>
              <a:rPr lang="en-GB" sz="2400">
                <a:solidFill>
                  <a:schemeClr val="tx1"/>
                </a:solidFill>
                <a:latin typeface="Arial" pitchFamily="34" charset="0"/>
              </a:rPr>
              <a:t>such as </a:t>
            </a:r>
            <a:r>
              <a:rPr lang="en-GB" sz="2400" b="1">
                <a:latin typeface="Arial" pitchFamily="34" charset="0"/>
              </a:rPr>
              <a:t>bacteria </a:t>
            </a:r>
            <a:r>
              <a:rPr lang="en-GB" sz="2400">
                <a:solidFill>
                  <a:schemeClr val="tx1"/>
                </a:solidFill>
                <a:latin typeface="Arial" pitchFamily="34" charset="0"/>
              </a:rPr>
              <a:t>and </a:t>
            </a:r>
            <a:r>
              <a:rPr lang="en-GB" sz="2400" b="1">
                <a:latin typeface="Arial" pitchFamily="34" charset="0"/>
              </a:rPr>
              <a:t>yeasts</a:t>
            </a:r>
            <a:r>
              <a:rPr lang="en-GB" sz="2400">
                <a:solidFill>
                  <a:schemeClr val="tx1"/>
                </a:solidFill>
                <a:latin typeface="Arial" pitchFamily="34" charset="0"/>
              </a:rPr>
              <a:t>.</a:t>
            </a:r>
            <a:endParaRPr lang="en-US" sz="2400">
              <a:solidFill>
                <a:schemeClr val="tx1"/>
              </a:solidFill>
              <a:latin typeface="Arial" pitchFamily="34" charset="0"/>
            </a:endParaRPr>
          </a:p>
        </p:txBody>
      </p:sp>
      <p:sp>
        <p:nvSpPr>
          <p:cNvPr id="64516" name="Text Box 4"/>
          <p:cNvSpPr txBox="1">
            <a:spLocks noChangeArrowheads="1"/>
          </p:cNvSpPr>
          <p:nvPr/>
        </p:nvSpPr>
        <p:spPr bwMode="auto">
          <a:xfrm>
            <a:off x="457200" y="2590800"/>
            <a:ext cx="843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Bacteria and yeasts are microscopic single-celled organisms</a:t>
            </a:r>
            <a:r>
              <a:rPr lang="en-GB" sz="2400">
                <a:solidFill>
                  <a:schemeClr val="tx1"/>
                </a:solidFill>
              </a:rPr>
              <a:t>.</a:t>
            </a:r>
            <a:endParaRPr lang="en-US" sz="2400">
              <a:solidFill>
                <a:schemeClr val="tx1"/>
              </a:solidFill>
            </a:endParaRPr>
          </a:p>
        </p:txBody>
      </p:sp>
      <p:sp>
        <p:nvSpPr>
          <p:cNvPr id="64517" name="Text Box 5"/>
          <p:cNvSpPr txBox="1">
            <a:spLocks noChangeArrowheads="1"/>
          </p:cNvSpPr>
          <p:nvPr/>
        </p:nvSpPr>
        <p:spPr bwMode="auto">
          <a:xfrm>
            <a:off x="457200" y="3581400"/>
            <a:ext cx="7862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Bacteria are to be found everywhere, in or on organisms,</a:t>
            </a:r>
          </a:p>
          <a:p>
            <a:pPr eaLnBrk="1" hangingPunct="1"/>
            <a:r>
              <a:rPr lang="en-GB" sz="2400">
                <a:solidFill>
                  <a:schemeClr val="tx1"/>
                </a:solidFill>
                <a:latin typeface="Arial" pitchFamily="34" charset="0"/>
              </a:rPr>
              <a:t>in water, air and soil </a:t>
            </a:r>
            <a:endParaRPr lang="en-US" sz="2400">
              <a:solidFill>
                <a:schemeClr val="tx1"/>
              </a:solidFill>
              <a:latin typeface="Arial" pitchFamily="34" charset="0"/>
            </a:endParaRPr>
          </a:p>
        </p:txBody>
      </p:sp>
      <p:sp>
        <p:nvSpPr>
          <p:cNvPr id="64518" name="Text Box 6"/>
          <p:cNvSpPr txBox="1">
            <a:spLocks noChangeArrowheads="1"/>
          </p:cNvSpPr>
          <p:nvPr/>
        </p:nvSpPr>
        <p:spPr bwMode="auto">
          <a:xfrm>
            <a:off x="457200" y="49530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Yeasts are usually found in close association with vegetable matter such as fruit</a:t>
            </a:r>
            <a:endParaRPr lang="en-US" sz="2400">
              <a:solidFill>
                <a:schemeClr val="tx1"/>
              </a:solidFill>
              <a:latin typeface="Arial" pitchFamily="34" charset="0"/>
            </a:endParaRPr>
          </a:p>
        </p:txBody>
      </p:sp>
      <p:sp>
        <p:nvSpPr>
          <p:cNvPr id="27655" name="Text Box 7"/>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26</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up)">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up)">
                                      <p:cBhvr>
                                        <p:cTn id="12" dur="500"/>
                                        <p:tgtEl>
                                          <p:spTgt spid="64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wipe(up)">
                                      <p:cBhvr>
                                        <p:cTn id="17" dur="500"/>
                                        <p:tgtEl>
                                          <p:spTgt spid="64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wipe(up)">
                                      <p:cBhvr>
                                        <p:cTn id="2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64517" grpId="0" autoUpdateAnimBg="0"/>
      <p:bldP spid="645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2438400" cy="914400"/>
          </a:xfrm>
        </p:spPr>
        <p:txBody>
          <a:bodyPr/>
          <a:lstStyle/>
          <a:p>
            <a:pPr eaLnBrk="1" hangingPunct="1"/>
            <a:r>
              <a:rPr lang="en-US" smtClean="0"/>
              <a:t>Bacteria</a:t>
            </a:r>
          </a:p>
        </p:txBody>
      </p:sp>
      <p:pic>
        <p:nvPicPr>
          <p:cNvPr id="63491" name="Picture 3" descr="C:\My Documents\My Pictures\Bacterium with fimbriae.jpg"/>
          <p:cNvPicPr>
            <a:picLocks noChangeAspect="1" noChangeArrowheads="1"/>
          </p:cNvPicPr>
          <p:nvPr/>
        </p:nvPicPr>
        <p:blipFill>
          <a:blip r:embed="rId3">
            <a:lum contrast="22000"/>
            <a:extLst>
              <a:ext uri="{28A0092B-C50C-407E-A947-70E740481C1C}">
                <a14:useLocalDpi xmlns:a14="http://schemas.microsoft.com/office/drawing/2010/main" val="0"/>
              </a:ext>
            </a:extLst>
          </a:blip>
          <a:srcRect/>
          <a:stretch>
            <a:fillRect/>
          </a:stretch>
        </p:blipFill>
        <p:spPr bwMode="auto">
          <a:xfrm>
            <a:off x="1143000" y="990600"/>
            <a:ext cx="4287838"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0"/>
          <p:cNvGrpSpPr>
            <a:grpSpLocks/>
          </p:cNvGrpSpPr>
          <p:nvPr/>
        </p:nvGrpSpPr>
        <p:grpSpPr bwMode="auto">
          <a:xfrm>
            <a:off x="3810000" y="4038600"/>
            <a:ext cx="1800225" cy="1219200"/>
            <a:chOff x="2400" y="2544"/>
            <a:chExt cx="1134" cy="768"/>
          </a:xfrm>
        </p:grpSpPr>
        <p:sp>
          <p:nvSpPr>
            <p:cNvPr id="28693" name="Line 7"/>
            <p:cNvSpPr>
              <a:spLocks noChangeShapeType="1"/>
            </p:cNvSpPr>
            <p:nvPr/>
          </p:nvSpPr>
          <p:spPr bwMode="auto">
            <a:xfrm flipH="1">
              <a:off x="2400" y="2544"/>
              <a:ext cx="864" cy="7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4" name="Text Box 12"/>
            <p:cNvSpPr txBox="1">
              <a:spLocks noChangeArrowheads="1"/>
            </p:cNvSpPr>
            <p:nvPr/>
          </p:nvSpPr>
          <p:spPr bwMode="auto">
            <a:xfrm>
              <a:off x="2688" y="3024"/>
              <a:ext cx="8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0.002mm</a:t>
              </a:r>
              <a:endParaRPr lang="en-US" sz="2400">
                <a:solidFill>
                  <a:schemeClr val="tx1"/>
                </a:solidFill>
              </a:endParaRPr>
            </a:p>
          </p:txBody>
        </p:sp>
      </p:grpSp>
      <p:sp>
        <p:nvSpPr>
          <p:cNvPr id="63501" name="Text Box 13"/>
          <p:cNvSpPr txBox="1">
            <a:spLocks noChangeArrowheads="1"/>
          </p:cNvSpPr>
          <p:nvPr/>
        </p:nvSpPr>
        <p:spPr bwMode="auto">
          <a:xfrm>
            <a:off x="685800" y="6019800"/>
            <a:ext cx="307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tx1"/>
                </a:solidFill>
                <a:latin typeface="Arial" pitchFamily="34" charset="0"/>
              </a:rPr>
              <a:t>a single bacterium</a:t>
            </a:r>
            <a:endParaRPr lang="en-US">
              <a:solidFill>
                <a:schemeClr val="tx1"/>
              </a:solidFill>
              <a:latin typeface="Arial" pitchFamily="34" charset="0"/>
            </a:endParaRPr>
          </a:p>
        </p:txBody>
      </p:sp>
      <p:sp>
        <p:nvSpPr>
          <p:cNvPr id="63502" name="Text Box 14"/>
          <p:cNvSpPr txBox="1">
            <a:spLocks noChangeArrowheads="1"/>
          </p:cNvSpPr>
          <p:nvPr/>
        </p:nvSpPr>
        <p:spPr bwMode="auto">
          <a:xfrm>
            <a:off x="5773738" y="1600200"/>
            <a:ext cx="33702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there are many</a:t>
            </a:r>
          </a:p>
          <a:p>
            <a:pPr eaLnBrk="1" hangingPunct="1"/>
            <a:r>
              <a:rPr lang="en-GB" sz="2400">
                <a:solidFill>
                  <a:schemeClr val="tx1"/>
                </a:solidFill>
                <a:latin typeface="Arial" pitchFamily="34" charset="0"/>
              </a:rPr>
              <a:t>species of bacteria </a:t>
            </a:r>
          </a:p>
          <a:p>
            <a:pPr eaLnBrk="1" hangingPunct="1"/>
            <a:r>
              <a:rPr lang="en-GB" sz="2400">
                <a:solidFill>
                  <a:schemeClr val="tx1"/>
                </a:solidFill>
                <a:latin typeface="Arial" pitchFamily="34" charset="0"/>
              </a:rPr>
              <a:t>and they have different </a:t>
            </a:r>
          </a:p>
          <a:p>
            <a:pPr eaLnBrk="1" hangingPunct="1"/>
            <a:r>
              <a:rPr lang="en-GB" sz="2400">
                <a:solidFill>
                  <a:schemeClr val="tx1"/>
                </a:solidFill>
                <a:latin typeface="Arial" pitchFamily="34" charset="0"/>
              </a:rPr>
              <a:t>shapes and sizes </a:t>
            </a:r>
            <a:endParaRPr lang="en-US" sz="2400">
              <a:solidFill>
                <a:schemeClr val="tx1"/>
              </a:solidFill>
              <a:latin typeface="Arial" pitchFamily="34" charset="0"/>
            </a:endParaRPr>
          </a:p>
        </p:txBody>
      </p:sp>
      <p:grpSp>
        <p:nvGrpSpPr>
          <p:cNvPr id="3" name="Group 38"/>
          <p:cNvGrpSpPr>
            <a:grpSpLocks/>
          </p:cNvGrpSpPr>
          <p:nvPr/>
        </p:nvGrpSpPr>
        <p:grpSpPr bwMode="auto">
          <a:xfrm>
            <a:off x="5715000" y="3581400"/>
            <a:ext cx="3124200" cy="2971800"/>
            <a:chOff x="3600" y="2256"/>
            <a:chExt cx="1968" cy="1872"/>
          </a:xfrm>
        </p:grpSpPr>
        <p:pic>
          <p:nvPicPr>
            <p:cNvPr id="28687" name="Picture 6" descr="C:\My Documents\My Pictures\Bacterial shapes.jpg"/>
            <p:cNvPicPr>
              <a:picLocks noChangeAspect="1" noChangeArrowheads="1"/>
            </p:cNvPicPr>
            <p:nvPr/>
          </p:nvPicPr>
          <p:blipFill>
            <a:blip r:embed="rId4">
              <a:lum contrast="32000"/>
              <a:extLst>
                <a:ext uri="{28A0092B-C50C-407E-A947-70E740481C1C}">
                  <a14:useLocalDpi xmlns:a14="http://schemas.microsoft.com/office/drawing/2010/main" val="0"/>
                </a:ext>
              </a:extLst>
            </a:blip>
            <a:srcRect/>
            <a:stretch>
              <a:fillRect/>
            </a:stretch>
          </p:blipFill>
          <p:spPr bwMode="auto">
            <a:xfrm>
              <a:off x="3696" y="2304"/>
              <a:ext cx="1728" cy="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8" name="Group 37"/>
            <p:cNvGrpSpPr>
              <a:grpSpLocks/>
            </p:cNvGrpSpPr>
            <p:nvPr/>
          </p:nvGrpSpPr>
          <p:grpSpPr bwMode="auto">
            <a:xfrm>
              <a:off x="3600" y="2256"/>
              <a:ext cx="1968" cy="1872"/>
              <a:chOff x="3600" y="2256"/>
              <a:chExt cx="1968" cy="1872"/>
            </a:xfrm>
          </p:grpSpPr>
          <p:sp>
            <p:nvSpPr>
              <p:cNvPr id="28689" name="Line 24"/>
              <p:cNvSpPr>
                <a:spLocks noChangeShapeType="1"/>
              </p:cNvSpPr>
              <p:nvPr/>
            </p:nvSpPr>
            <p:spPr bwMode="auto">
              <a:xfrm>
                <a:off x="3600" y="2256"/>
                <a:ext cx="0" cy="18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25"/>
              <p:cNvSpPr>
                <a:spLocks noChangeShapeType="1"/>
              </p:cNvSpPr>
              <p:nvPr/>
            </p:nvSpPr>
            <p:spPr bwMode="auto">
              <a:xfrm>
                <a:off x="3600" y="2256"/>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28"/>
              <p:cNvSpPr>
                <a:spLocks noChangeShapeType="1"/>
              </p:cNvSpPr>
              <p:nvPr/>
            </p:nvSpPr>
            <p:spPr bwMode="auto">
              <a:xfrm flipH="1">
                <a:off x="5568" y="2256"/>
                <a:ext cx="0" cy="18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Line 29"/>
              <p:cNvSpPr>
                <a:spLocks noChangeShapeType="1"/>
              </p:cNvSpPr>
              <p:nvPr/>
            </p:nvSpPr>
            <p:spPr bwMode="auto">
              <a:xfrm>
                <a:off x="3600" y="4128"/>
                <a:ext cx="19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3518" name="Text Box 30"/>
          <p:cNvSpPr txBox="1">
            <a:spLocks noChangeArrowheads="1"/>
          </p:cNvSpPr>
          <p:nvPr/>
        </p:nvSpPr>
        <p:spPr bwMode="auto">
          <a:xfrm>
            <a:off x="2209800" y="912813"/>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cell wall</a:t>
            </a:r>
            <a:endParaRPr lang="en-US" sz="2400">
              <a:solidFill>
                <a:schemeClr val="tx1"/>
              </a:solidFill>
              <a:latin typeface="Arial" pitchFamily="34" charset="0"/>
            </a:endParaRPr>
          </a:p>
        </p:txBody>
      </p:sp>
      <p:sp>
        <p:nvSpPr>
          <p:cNvPr id="63519" name="Text Box 31"/>
          <p:cNvSpPr txBox="1">
            <a:spLocks noChangeArrowheads="1"/>
          </p:cNvSpPr>
          <p:nvPr/>
        </p:nvSpPr>
        <p:spPr bwMode="auto">
          <a:xfrm>
            <a:off x="1219200" y="1827213"/>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nucleus</a:t>
            </a:r>
            <a:endParaRPr lang="en-US" sz="2400">
              <a:solidFill>
                <a:schemeClr val="tx1"/>
              </a:solidFill>
              <a:latin typeface="Arial" pitchFamily="34" charset="0"/>
            </a:endParaRPr>
          </a:p>
        </p:txBody>
      </p:sp>
      <p:sp>
        <p:nvSpPr>
          <p:cNvPr id="63520" name="Text Box 32"/>
          <p:cNvSpPr txBox="1">
            <a:spLocks noChangeArrowheads="1"/>
          </p:cNvSpPr>
          <p:nvPr/>
        </p:nvSpPr>
        <p:spPr bwMode="auto">
          <a:xfrm>
            <a:off x="304800" y="2970213"/>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cytoplasm</a:t>
            </a:r>
            <a:endParaRPr lang="en-US" sz="2400">
              <a:solidFill>
                <a:schemeClr val="tx1"/>
              </a:solidFill>
              <a:latin typeface="Arial" pitchFamily="34" charset="0"/>
            </a:endParaRPr>
          </a:p>
        </p:txBody>
      </p:sp>
      <p:sp>
        <p:nvSpPr>
          <p:cNvPr id="63521" name="Line 33"/>
          <p:cNvSpPr>
            <a:spLocks noChangeShapeType="1"/>
          </p:cNvSpPr>
          <p:nvPr/>
        </p:nvSpPr>
        <p:spPr bwMode="auto">
          <a:xfrm>
            <a:off x="3352800" y="129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2" name="Line 34"/>
          <p:cNvSpPr>
            <a:spLocks noChangeShapeType="1"/>
          </p:cNvSpPr>
          <p:nvPr/>
        </p:nvSpPr>
        <p:spPr bwMode="auto">
          <a:xfrm>
            <a:off x="2362200" y="2286000"/>
            <a:ext cx="990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3" name="Line 35"/>
          <p:cNvSpPr>
            <a:spLocks noChangeShapeType="1"/>
          </p:cNvSpPr>
          <p:nvPr/>
        </p:nvSpPr>
        <p:spPr bwMode="auto">
          <a:xfrm>
            <a:off x="1371600" y="3352800"/>
            <a:ext cx="1143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Text Box 39"/>
          <p:cNvSpPr txBox="1">
            <a:spLocks noChangeArrowheads="1"/>
          </p:cNvSpPr>
          <p:nvPr/>
        </p:nvSpPr>
        <p:spPr bwMode="auto">
          <a:xfrm>
            <a:off x="84423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27</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3501"/>
                                        </p:tgtEl>
                                        <p:attrNameLst>
                                          <p:attrName>style.visibility</p:attrName>
                                        </p:attrNameLst>
                                      </p:cBhvr>
                                      <p:to>
                                        <p:strVal val="visible"/>
                                      </p:to>
                                    </p:set>
                                    <p:animEffect transition="in" filter="wipe(left)">
                                      <p:cBhvr>
                                        <p:cTn id="15" dur="500"/>
                                        <p:tgtEl>
                                          <p:spTgt spid="635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3518"/>
                                        </p:tgtEl>
                                        <p:attrNameLst>
                                          <p:attrName>style.visibility</p:attrName>
                                        </p:attrNameLst>
                                      </p:cBhvr>
                                      <p:to>
                                        <p:strVal val="visible"/>
                                      </p:to>
                                    </p:set>
                                    <p:animEffect transition="in" filter="wipe(up)">
                                      <p:cBhvr>
                                        <p:cTn id="20" dur="500"/>
                                        <p:tgtEl>
                                          <p:spTgt spid="63518"/>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3521"/>
                                        </p:tgtEl>
                                        <p:attrNameLst>
                                          <p:attrName>style.visibility</p:attrName>
                                        </p:attrNameLst>
                                      </p:cBhvr>
                                      <p:to>
                                        <p:strVal val="visible"/>
                                      </p:to>
                                    </p:set>
                                    <p:animEffect transition="in" filter="wipe(left)">
                                      <p:cBhvr>
                                        <p:cTn id="24" dur="500"/>
                                        <p:tgtEl>
                                          <p:spTgt spid="635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up)">
                                      <p:cBhvr>
                                        <p:cTn id="29" dur="500"/>
                                        <p:tgtEl>
                                          <p:spTgt spid="63519"/>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3522"/>
                                        </p:tgtEl>
                                        <p:attrNameLst>
                                          <p:attrName>style.visibility</p:attrName>
                                        </p:attrNameLst>
                                      </p:cBhvr>
                                      <p:to>
                                        <p:strVal val="visible"/>
                                      </p:to>
                                    </p:set>
                                    <p:animEffect transition="in" filter="wipe(left)">
                                      <p:cBhvr>
                                        <p:cTn id="33" dur="500"/>
                                        <p:tgtEl>
                                          <p:spTgt spid="6352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3520"/>
                                        </p:tgtEl>
                                        <p:attrNameLst>
                                          <p:attrName>style.visibility</p:attrName>
                                        </p:attrNameLst>
                                      </p:cBhvr>
                                      <p:to>
                                        <p:strVal val="visible"/>
                                      </p:to>
                                    </p:set>
                                    <p:animEffect transition="in" filter="wipe(up)">
                                      <p:cBhvr>
                                        <p:cTn id="38" dur="500"/>
                                        <p:tgtEl>
                                          <p:spTgt spid="63520"/>
                                        </p:tgtEl>
                                      </p:cBhvr>
                                    </p:animEffec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3523"/>
                                        </p:tgtEl>
                                        <p:attrNameLst>
                                          <p:attrName>style.visibility</p:attrName>
                                        </p:attrNameLst>
                                      </p:cBhvr>
                                      <p:to>
                                        <p:strVal val="visible"/>
                                      </p:to>
                                    </p:set>
                                    <p:animEffect transition="in" filter="wipe(left)">
                                      <p:cBhvr>
                                        <p:cTn id="42" dur="500"/>
                                        <p:tgtEl>
                                          <p:spTgt spid="635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3502"/>
                                        </p:tgtEl>
                                        <p:attrNameLst>
                                          <p:attrName>style.visibility</p:attrName>
                                        </p:attrNameLst>
                                      </p:cBhvr>
                                      <p:to>
                                        <p:strVal val="visible"/>
                                      </p:to>
                                    </p:set>
                                    <p:animEffect transition="in" filter="wipe(up)">
                                      <p:cBhvr>
                                        <p:cTn id="47" dur="500"/>
                                        <p:tgtEl>
                                          <p:spTgt spid="6350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utoUpdateAnimBg="0"/>
      <p:bldP spid="63502" grpId="0" autoUpdateAnimBg="0"/>
      <p:bldP spid="63518" grpId="0" autoUpdateAnimBg="0"/>
      <p:bldP spid="63519" grpId="0" autoUpdateAnimBg="0"/>
      <p:bldP spid="63520" grpId="0" autoUpdateAnimBg="0"/>
      <p:bldP spid="63521" grpId="0" animBg="1"/>
      <p:bldP spid="63522" grpId="0" animBg="1"/>
      <p:bldP spid="635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6400800" cy="685800"/>
          </a:xfrm>
        </p:spPr>
        <p:txBody>
          <a:bodyPr/>
          <a:lstStyle/>
          <a:p>
            <a:pPr eaLnBrk="1" hangingPunct="1"/>
            <a:r>
              <a:rPr lang="en-GB" sz="3600" smtClean="0"/>
              <a:t>Aerobic and anaerobic bacteria</a:t>
            </a:r>
            <a:endParaRPr lang="en-US" sz="3600" smtClean="0"/>
          </a:p>
        </p:txBody>
      </p:sp>
      <p:sp>
        <p:nvSpPr>
          <p:cNvPr id="66563" name="Text Box 3"/>
          <p:cNvSpPr txBox="1">
            <a:spLocks noChangeArrowheads="1"/>
          </p:cNvSpPr>
          <p:nvPr/>
        </p:nvSpPr>
        <p:spPr bwMode="auto">
          <a:xfrm>
            <a:off x="517525" y="1563688"/>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Bacteria which need oxygen in order to respire are called</a:t>
            </a:r>
          </a:p>
          <a:p>
            <a:pPr eaLnBrk="1" hangingPunct="1"/>
            <a:r>
              <a:rPr lang="en-GB" sz="2400" b="1">
                <a:latin typeface="Arial" pitchFamily="34" charset="0"/>
              </a:rPr>
              <a:t>aerobic bacteria</a:t>
            </a:r>
            <a:r>
              <a:rPr lang="en-GB" sz="2400" b="1">
                <a:solidFill>
                  <a:schemeClr val="tx1"/>
                </a:solidFill>
                <a:latin typeface="Arial" pitchFamily="34" charset="0"/>
              </a:rPr>
              <a:t>.</a:t>
            </a:r>
            <a:endParaRPr lang="en-US" sz="2400" b="1">
              <a:solidFill>
                <a:schemeClr val="tx1"/>
              </a:solidFill>
              <a:latin typeface="Arial" pitchFamily="34" charset="0"/>
            </a:endParaRPr>
          </a:p>
        </p:txBody>
      </p:sp>
      <p:sp>
        <p:nvSpPr>
          <p:cNvPr id="66564" name="Text Box 4"/>
          <p:cNvSpPr txBox="1">
            <a:spLocks noChangeArrowheads="1"/>
          </p:cNvSpPr>
          <p:nvPr/>
        </p:nvSpPr>
        <p:spPr bwMode="auto">
          <a:xfrm>
            <a:off x="457200" y="2819400"/>
            <a:ext cx="7540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Aerobic bacteria are likely to be found in the air,  water</a:t>
            </a:r>
          </a:p>
          <a:p>
            <a:pPr eaLnBrk="1" hangingPunct="1"/>
            <a:r>
              <a:rPr lang="en-GB" sz="2400">
                <a:solidFill>
                  <a:schemeClr val="tx1"/>
                </a:solidFill>
                <a:latin typeface="Arial" pitchFamily="34" charset="0"/>
              </a:rPr>
              <a:t>and soil  where oxygen is available</a:t>
            </a:r>
            <a:endParaRPr lang="en-US" sz="2400">
              <a:solidFill>
                <a:schemeClr val="tx1"/>
              </a:solidFill>
              <a:latin typeface="Arial" pitchFamily="34" charset="0"/>
            </a:endParaRPr>
          </a:p>
        </p:txBody>
      </p:sp>
      <p:sp>
        <p:nvSpPr>
          <p:cNvPr id="66565" name="Text Box 5"/>
          <p:cNvSpPr txBox="1">
            <a:spLocks noChangeArrowheads="1"/>
          </p:cNvSpPr>
          <p:nvPr/>
        </p:nvSpPr>
        <p:spPr bwMode="auto">
          <a:xfrm>
            <a:off x="457200" y="4038600"/>
            <a:ext cx="7662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Bacteria which can respire without needing oxygen are </a:t>
            </a:r>
          </a:p>
          <a:p>
            <a:pPr eaLnBrk="1" hangingPunct="1"/>
            <a:r>
              <a:rPr lang="en-GB" sz="2400">
                <a:solidFill>
                  <a:schemeClr val="tx1"/>
                </a:solidFill>
                <a:latin typeface="Arial" pitchFamily="34" charset="0"/>
              </a:rPr>
              <a:t>called </a:t>
            </a:r>
            <a:r>
              <a:rPr lang="en-GB" sz="2400" b="1">
                <a:latin typeface="Arial" pitchFamily="34" charset="0"/>
              </a:rPr>
              <a:t>anaerobic bacteria</a:t>
            </a:r>
            <a:endParaRPr lang="en-US" sz="2400" b="1">
              <a:latin typeface="Arial" pitchFamily="34" charset="0"/>
            </a:endParaRPr>
          </a:p>
        </p:txBody>
      </p:sp>
      <p:sp>
        <p:nvSpPr>
          <p:cNvPr id="66566" name="Text Box 6"/>
          <p:cNvSpPr txBox="1">
            <a:spLocks noChangeArrowheads="1"/>
          </p:cNvSpPr>
          <p:nvPr/>
        </p:nvSpPr>
        <p:spPr bwMode="auto">
          <a:xfrm>
            <a:off x="533400" y="5257800"/>
            <a:ext cx="8050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Anaerobic bacteria are to be found in situations where </a:t>
            </a:r>
          </a:p>
          <a:p>
            <a:pPr eaLnBrk="1" hangingPunct="1"/>
            <a:r>
              <a:rPr lang="en-GB" sz="2400">
                <a:solidFill>
                  <a:schemeClr val="tx1"/>
                </a:solidFill>
                <a:latin typeface="Arial" pitchFamily="34" charset="0"/>
              </a:rPr>
              <a:t>oxygen is lacking, such as in stagnant water, waterlogged </a:t>
            </a:r>
          </a:p>
          <a:p>
            <a:pPr eaLnBrk="1" hangingPunct="1"/>
            <a:r>
              <a:rPr lang="en-GB" sz="2400">
                <a:solidFill>
                  <a:schemeClr val="tx1"/>
                </a:solidFill>
                <a:latin typeface="Arial" pitchFamily="34" charset="0"/>
              </a:rPr>
              <a:t>soils or the intestines of animals</a:t>
            </a:r>
            <a:endParaRPr lang="en-US" sz="2400">
              <a:solidFill>
                <a:schemeClr val="tx1"/>
              </a:solidFill>
              <a:latin typeface="Arial" pitchFamily="34" charset="0"/>
            </a:endParaRPr>
          </a:p>
        </p:txBody>
      </p:sp>
      <p:sp>
        <p:nvSpPr>
          <p:cNvPr id="29703" name="Text Box 7"/>
          <p:cNvSpPr txBox="1">
            <a:spLocks noChangeArrowheads="1"/>
          </p:cNvSpPr>
          <p:nvPr/>
        </p:nvSpPr>
        <p:spPr bwMode="auto">
          <a:xfrm>
            <a:off x="85947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28</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up)">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ipe(up)">
                                      <p:cBhvr>
                                        <p:cTn id="12" dur="5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wipe(up)">
                                      <p:cBhvr>
                                        <p:cTn id="17" dur="500"/>
                                        <p:tgtEl>
                                          <p:spTgt spid="66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Effect transition="in" filter="wipe(up)">
                                      <p:cBhvr>
                                        <p:cTn id="22"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P spid="66565" grpId="0" autoUpdateAnimBg="0"/>
      <p:bldP spid="6656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3200400" cy="838200"/>
          </a:xfrm>
        </p:spPr>
        <p:txBody>
          <a:bodyPr/>
          <a:lstStyle/>
          <a:p>
            <a:pPr eaLnBrk="1" hangingPunct="1"/>
            <a:r>
              <a:rPr lang="en-GB" smtClean="0"/>
              <a:t>Fermentation</a:t>
            </a:r>
            <a:endParaRPr lang="en-US" smtClean="0"/>
          </a:p>
        </p:txBody>
      </p:sp>
      <p:sp>
        <p:nvSpPr>
          <p:cNvPr id="70659" name="Text Box 3"/>
          <p:cNvSpPr txBox="1">
            <a:spLocks noChangeArrowheads="1"/>
          </p:cNvSpPr>
          <p:nvPr/>
        </p:nvSpPr>
        <p:spPr bwMode="auto">
          <a:xfrm>
            <a:off x="441325" y="1411288"/>
            <a:ext cx="7778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One form of anaerobic respiration in bacteria and yeasts</a:t>
            </a:r>
          </a:p>
          <a:p>
            <a:pPr eaLnBrk="1" hangingPunct="1"/>
            <a:r>
              <a:rPr lang="en-GB" sz="2400">
                <a:solidFill>
                  <a:schemeClr val="tx1"/>
                </a:solidFill>
                <a:latin typeface="Arial" pitchFamily="34" charset="0"/>
              </a:rPr>
              <a:t> is called </a:t>
            </a:r>
            <a:r>
              <a:rPr lang="en-GB" sz="2400" b="1">
                <a:latin typeface="Arial" pitchFamily="34" charset="0"/>
              </a:rPr>
              <a:t>fermentation</a:t>
            </a:r>
            <a:r>
              <a:rPr lang="en-GB" sz="2400" b="1">
                <a:solidFill>
                  <a:schemeClr val="tx1"/>
                </a:solidFill>
                <a:latin typeface="Arial" pitchFamily="34" charset="0"/>
              </a:rPr>
              <a:t>.</a:t>
            </a:r>
            <a:endParaRPr lang="en-US" sz="2400" b="1">
              <a:latin typeface="Arial" pitchFamily="34" charset="0"/>
            </a:endParaRPr>
          </a:p>
        </p:txBody>
      </p:sp>
      <p:sp>
        <p:nvSpPr>
          <p:cNvPr id="70660" name="Text Box 4"/>
          <p:cNvSpPr txBox="1">
            <a:spLocks noChangeArrowheads="1"/>
          </p:cNvSpPr>
          <p:nvPr/>
        </p:nvSpPr>
        <p:spPr bwMode="auto">
          <a:xfrm>
            <a:off x="381000" y="2743200"/>
            <a:ext cx="7916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During fermentation, sugar is broken down to alcohol and</a:t>
            </a:r>
          </a:p>
          <a:p>
            <a:pPr eaLnBrk="1" hangingPunct="1"/>
            <a:r>
              <a:rPr lang="en-GB" sz="2400">
                <a:solidFill>
                  <a:schemeClr val="tx1"/>
                </a:solidFill>
                <a:latin typeface="Arial" pitchFamily="34" charset="0"/>
              </a:rPr>
              <a:t> carbon dioxide</a:t>
            </a:r>
            <a:endParaRPr lang="en-US" sz="2400">
              <a:solidFill>
                <a:schemeClr val="tx1"/>
              </a:solidFill>
              <a:latin typeface="Arial" pitchFamily="34" charset="0"/>
            </a:endParaRPr>
          </a:p>
        </p:txBody>
      </p:sp>
      <p:sp>
        <p:nvSpPr>
          <p:cNvPr id="70661" name="Text Box 5"/>
          <p:cNvSpPr txBox="1">
            <a:spLocks noChangeArrowheads="1"/>
          </p:cNvSpPr>
          <p:nvPr/>
        </p:nvSpPr>
        <p:spPr bwMode="auto">
          <a:xfrm>
            <a:off x="441325" y="4078288"/>
            <a:ext cx="6713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 reaction described in slide 25 is an example</a:t>
            </a:r>
          </a:p>
          <a:p>
            <a:pPr eaLnBrk="1" hangingPunct="1"/>
            <a:r>
              <a:rPr lang="en-GB" sz="2400">
                <a:solidFill>
                  <a:schemeClr val="tx1"/>
                </a:solidFill>
                <a:latin typeface="Arial" pitchFamily="34" charset="0"/>
              </a:rPr>
              <a:t>of fermentation</a:t>
            </a:r>
            <a:endParaRPr lang="en-US" sz="2400">
              <a:solidFill>
                <a:schemeClr val="tx1"/>
              </a:solidFill>
              <a:latin typeface="Arial" pitchFamily="34" charset="0"/>
            </a:endParaRPr>
          </a:p>
        </p:txBody>
      </p:sp>
      <p:sp>
        <p:nvSpPr>
          <p:cNvPr id="70662" name="AutoShape 6">
            <a:hlinkClick r:id="rId2" action="ppaction://hlinksldjump" highlightClick="1"/>
          </p:cNvPr>
          <p:cNvSpPr>
            <a:spLocks noChangeArrowheads="1"/>
          </p:cNvSpPr>
          <p:nvPr/>
        </p:nvSpPr>
        <p:spPr bwMode="auto">
          <a:xfrm>
            <a:off x="7848600" y="4267200"/>
            <a:ext cx="5334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70663" name="Text Box 7"/>
          <p:cNvSpPr txBox="1">
            <a:spLocks noChangeArrowheads="1"/>
          </p:cNvSpPr>
          <p:nvPr/>
        </p:nvSpPr>
        <p:spPr bwMode="auto">
          <a:xfrm>
            <a:off x="533400" y="5562600"/>
            <a:ext cx="735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Fermentation is involved in brewing and wine-making</a:t>
            </a:r>
            <a:endParaRPr lang="en-US" sz="2400">
              <a:solidFill>
                <a:schemeClr val="tx1"/>
              </a:solidFill>
              <a:latin typeface="Arial" pitchFamily="34" charset="0"/>
            </a:endParaRPr>
          </a:p>
        </p:txBody>
      </p:sp>
      <p:sp>
        <p:nvSpPr>
          <p:cNvPr id="30728" name="Text Box 8"/>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30</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up)">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wipe(up)">
                                      <p:cBhvr>
                                        <p:cTn id="12" dur="500"/>
                                        <p:tgtEl>
                                          <p:spTgt spid="70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wipe(up)">
                                      <p:cBhvr>
                                        <p:cTn id="17" dur="500"/>
                                        <p:tgtEl>
                                          <p:spTgt spid="706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06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0663"/>
                                        </p:tgtEl>
                                        <p:attrNameLst>
                                          <p:attrName>style.visibility</p:attrName>
                                        </p:attrNameLst>
                                      </p:cBhvr>
                                      <p:to>
                                        <p:strVal val="visible"/>
                                      </p:to>
                                    </p:set>
                                    <p:animEffect transition="in" filter="wipe(up)">
                                      <p:cBhvr>
                                        <p:cTn id="26"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P spid="70661" grpId="0" autoUpdateAnimBg="0"/>
      <p:bldP spid="70662" grpId="0" animBg="1"/>
      <p:bldP spid="706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flipV="1">
            <a:off x="1600200" y="0"/>
            <a:ext cx="6858000" cy="152400"/>
          </a:xfrm>
        </p:spPr>
        <p:txBody>
          <a:bodyPr/>
          <a:lstStyle/>
          <a:p>
            <a:pPr eaLnBrk="1" hangingPunct="1">
              <a:buFontTx/>
              <a:buChar char="•"/>
            </a:pPr>
            <a:endParaRPr lang="en-GB" smtClean="0"/>
          </a:p>
        </p:txBody>
      </p:sp>
      <p:sp>
        <p:nvSpPr>
          <p:cNvPr id="46083" name="Rectangle 3"/>
          <p:cNvSpPr>
            <a:spLocks noGrp="1" noChangeArrowheads="1"/>
          </p:cNvSpPr>
          <p:nvPr>
            <p:ph type="body" idx="1"/>
          </p:nvPr>
        </p:nvSpPr>
        <p:spPr>
          <a:xfrm>
            <a:off x="457200" y="533400"/>
            <a:ext cx="8229600" cy="4114800"/>
          </a:xfrm>
          <a:ln w="28575">
            <a:solidFill>
              <a:schemeClr val="bg1"/>
            </a:solidFill>
            <a:miter lim="800000"/>
            <a:headEnd/>
            <a:tailEnd/>
          </a:ln>
        </p:spPr>
        <p:txBody>
          <a:bodyPr/>
          <a:lstStyle/>
          <a:p>
            <a:pPr eaLnBrk="1" hangingPunct="1">
              <a:lnSpc>
                <a:spcPct val="90000"/>
              </a:lnSpc>
              <a:spcBef>
                <a:spcPct val="0"/>
              </a:spcBef>
              <a:buFontTx/>
              <a:buNone/>
            </a:pPr>
            <a:r>
              <a:rPr lang="en-GB" sz="2800" smtClean="0"/>
              <a:t>All living cells are made up of </a:t>
            </a:r>
            <a:r>
              <a:rPr lang="en-GB" sz="2800" b="1" smtClean="0">
                <a:solidFill>
                  <a:schemeClr val="accent2"/>
                </a:solidFill>
              </a:rPr>
              <a:t>chemical substances</a:t>
            </a:r>
          </a:p>
          <a:p>
            <a:pPr eaLnBrk="1" hangingPunct="1">
              <a:lnSpc>
                <a:spcPct val="90000"/>
              </a:lnSpc>
              <a:spcBef>
                <a:spcPct val="0"/>
              </a:spcBef>
              <a:buFontTx/>
              <a:buNone/>
            </a:pPr>
            <a:endParaRPr lang="en-GB" sz="2800" b="1" smtClean="0"/>
          </a:p>
          <a:p>
            <a:pPr eaLnBrk="1" hangingPunct="1">
              <a:lnSpc>
                <a:spcPct val="90000"/>
              </a:lnSpc>
              <a:spcBef>
                <a:spcPct val="0"/>
              </a:spcBef>
              <a:buFontTx/>
              <a:buNone/>
            </a:pPr>
            <a:r>
              <a:rPr lang="en-GB" sz="2800" smtClean="0"/>
              <a:t>The processes of living involve </a:t>
            </a:r>
            <a:r>
              <a:rPr lang="en-GB" sz="2800" b="1" smtClean="0">
                <a:solidFill>
                  <a:schemeClr val="accent2"/>
                </a:solidFill>
              </a:rPr>
              <a:t>reactions</a:t>
            </a:r>
            <a:r>
              <a:rPr lang="en-GB" sz="2800" b="1" smtClean="0"/>
              <a:t> </a:t>
            </a:r>
            <a:r>
              <a:rPr lang="en-GB" sz="2800" smtClean="0"/>
              <a:t>between the substances</a:t>
            </a:r>
          </a:p>
          <a:p>
            <a:pPr eaLnBrk="1" hangingPunct="1">
              <a:lnSpc>
                <a:spcPct val="50000"/>
              </a:lnSpc>
              <a:spcBef>
                <a:spcPct val="0"/>
              </a:spcBef>
            </a:pPr>
            <a:endParaRPr lang="en-GB" sz="2800" smtClean="0"/>
          </a:p>
          <a:p>
            <a:pPr eaLnBrk="1" hangingPunct="1">
              <a:lnSpc>
                <a:spcPct val="90000"/>
              </a:lnSpc>
              <a:spcBef>
                <a:spcPct val="0"/>
              </a:spcBef>
              <a:buFontTx/>
              <a:buNone/>
            </a:pPr>
            <a:r>
              <a:rPr lang="en-GB" sz="2800" smtClean="0"/>
              <a:t>A </a:t>
            </a:r>
            <a:r>
              <a:rPr lang="en-GB" sz="2800" b="1" smtClean="0">
                <a:solidFill>
                  <a:schemeClr val="accent2"/>
                </a:solidFill>
              </a:rPr>
              <a:t>reaction</a:t>
            </a:r>
            <a:r>
              <a:rPr lang="en-GB" sz="2800" smtClean="0">
                <a:solidFill>
                  <a:schemeClr val="accent2"/>
                </a:solidFill>
              </a:rPr>
              <a:t> </a:t>
            </a:r>
            <a:r>
              <a:rPr lang="en-GB" sz="2800" smtClean="0"/>
              <a:t>is an event which produces a change in a substance</a:t>
            </a:r>
          </a:p>
          <a:p>
            <a:pPr eaLnBrk="1" hangingPunct="1">
              <a:lnSpc>
                <a:spcPct val="90000"/>
              </a:lnSpc>
              <a:spcBef>
                <a:spcPct val="0"/>
              </a:spcBef>
              <a:buFontTx/>
              <a:buNone/>
            </a:pPr>
            <a:endParaRPr lang="en-GB" sz="2800" smtClean="0"/>
          </a:p>
          <a:p>
            <a:pPr eaLnBrk="1" hangingPunct="1">
              <a:lnSpc>
                <a:spcPct val="90000"/>
              </a:lnSpc>
              <a:spcBef>
                <a:spcPct val="0"/>
              </a:spcBef>
              <a:buFontTx/>
              <a:buNone/>
            </a:pPr>
            <a:r>
              <a:rPr lang="en-GB" sz="2800" smtClean="0"/>
              <a:t>For example, a reaction between carbon and oxygen (such as burning coal in air) changes the carbon in the coal, and oxygen in the air into carbon dioxide</a:t>
            </a:r>
          </a:p>
          <a:p>
            <a:pPr eaLnBrk="1" hangingPunct="1">
              <a:lnSpc>
                <a:spcPct val="90000"/>
              </a:lnSpc>
              <a:spcBef>
                <a:spcPct val="0"/>
              </a:spcBef>
            </a:pPr>
            <a:endParaRPr lang="en-GB" sz="2800" b="1" smtClean="0"/>
          </a:p>
        </p:txBody>
      </p:sp>
      <p:sp>
        <p:nvSpPr>
          <p:cNvPr id="5124" name="Text Box 7"/>
          <p:cNvSpPr txBox="1">
            <a:spLocks noChangeArrowheads="1"/>
          </p:cNvSpPr>
          <p:nvPr/>
        </p:nvSpPr>
        <p:spPr bwMode="auto">
          <a:xfrm>
            <a:off x="8534400" y="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a:t>
            </a:r>
            <a:endParaRPr lang="en-US" sz="2400">
              <a:solidFill>
                <a:schemeClr val="tx1"/>
              </a:solidFill>
            </a:endParaRPr>
          </a:p>
        </p:txBody>
      </p:sp>
      <p:sp>
        <p:nvSpPr>
          <p:cNvPr id="46088" name="Text Box 8"/>
          <p:cNvSpPr txBox="1">
            <a:spLocks noChangeArrowheads="1"/>
          </p:cNvSpPr>
          <p:nvPr/>
        </p:nvSpPr>
        <p:spPr bwMode="auto">
          <a:xfrm>
            <a:off x="533400" y="4953000"/>
            <a:ext cx="7056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a:solidFill>
                  <a:schemeClr val="tx1"/>
                </a:solidFill>
              </a:rPr>
              <a:t>This reaction can be represented by the equation</a:t>
            </a:r>
          </a:p>
        </p:txBody>
      </p:sp>
      <p:sp>
        <p:nvSpPr>
          <p:cNvPr id="46089" name="Text Box 9"/>
          <p:cNvSpPr txBox="1">
            <a:spLocks noChangeArrowheads="1"/>
          </p:cNvSpPr>
          <p:nvPr/>
        </p:nvSpPr>
        <p:spPr bwMode="auto">
          <a:xfrm>
            <a:off x="914400" y="5486400"/>
            <a:ext cx="2767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          +          O</a:t>
            </a:r>
            <a:r>
              <a:rPr lang="en-GB" sz="2400" baseline="-25000">
                <a:solidFill>
                  <a:schemeClr val="tx1"/>
                </a:solidFill>
                <a:latin typeface="Arial" pitchFamily="34" charset="0"/>
              </a:rPr>
              <a:t>2</a:t>
            </a:r>
            <a:r>
              <a:rPr lang="en-GB" sz="2400">
                <a:solidFill>
                  <a:schemeClr val="tx1"/>
                </a:solidFill>
              </a:rPr>
              <a:t>  </a:t>
            </a:r>
            <a:endParaRPr lang="en-US" sz="2400">
              <a:solidFill>
                <a:schemeClr val="tx1"/>
              </a:solidFill>
            </a:endParaRPr>
          </a:p>
        </p:txBody>
      </p:sp>
      <p:sp>
        <p:nvSpPr>
          <p:cNvPr id="46090" name="Line 10"/>
          <p:cNvSpPr>
            <a:spLocks noChangeShapeType="1"/>
          </p:cNvSpPr>
          <p:nvPr/>
        </p:nvSpPr>
        <p:spPr bwMode="auto">
          <a:xfrm>
            <a:off x="4114800" y="5715000"/>
            <a:ext cx="990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Text Box 11"/>
          <p:cNvSpPr txBox="1">
            <a:spLocks noChangeArrowheads="1"/>
          </p:cNvSpPr>
          <p:nvPr/>
        </p:nvSpPr>
        <p:spPr bwMode="auto">
          <a:xfrm>
            <a:off x="5867400" y="54848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CO</a:t>
            </a:r>
            <a:r>
              <a:rPr lang="en-GB" sz="2400" baseline="-25000">
                <a:solidFill>
                  <a:schemeClr val="tx1"/>
                </a:solidFill>
                <a:latin typeface="Arial" pitchFamily="34" charset="0"/>
              </a:rPr>
              <a:t>2</a:t>
            </a:r>
            <a:endParaRPr lang="en-US" sz="2400" baseline="-25000">
              <a:solidFill>
                <a:schemeClr val="tx1"/>
              </a:solidFill>
              <a:latin typeface="Arial" pitchFamily="34" charset="0"/>
            </a:endParaRPr>
          </a:p>
        </p:txBody>
      </p:sp>
      <p:sp>
        <p:nvSpPr>
          <p:cNvPr id="46092" name="Text Box 12"/>
          <p:cNvSpPr txBox="1">
            <a:spLocks noChangeArrowheads="1"/>
          </p:cNvSpPr>
          <p:nvPr/>
        </p:nvSpPr>
        <p:spPr bwMode="auto">
          <a:xfrm>
            <a:off x="685800" y="60198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carbon</a:t>
            </a:r>
            <a:endParaRPr lang="en-US" sz="2400">
              <a:solidFill>
                <a:schemeClr val="tx1"/>
              </a:solidFill>
              <a:latin typeface="Arial" pitchFamily="34" charset="0"/>
            </a:endParaRPr>
          </a:p>
        </p:txBody>
      </p:sp>
      <p:sp>
        <p:nvSpPr>
          <p:cNvPr id="46093" name="Text Box 13"/>
          <p:cNvSpPr txBox="1">
            <a:spLocks noChangeArrowheads="1"/>
          </p:cNvSpPr>
          <p:nvPr/>
        </p:nvSpPr>
        <p:spPr bwMode="auto">
          <a:xfrm>
            <a:off x="2667000" y="6019800"/>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oxygen</a:t>
            </a:r>
            <a:endParaRPr lang="en-US" sz="2400">
              <a:solidFill>
                <a:schemeClr val="tx1"/>
              </a:solidFill>
              <a:latin typeface="Arial" pitchFamily="34" charset="0"/>
            </a:endParaRPr>
          </a:p>
        </p:txBody>
      </p:sp>
      <p:sp>
        <p:nvSpPr>
          <p:cNvPr id="46094" name="Text Box 14"/>
          <p:cNvSpPr txBox="1">
            <a:spLocks noChangeArrowheads="1"/>
          </p:cNvSpPr>
          <p:nvPr/>
        </p:nvSpPr>
        <p:spPr bwMode="auto">
          <a:xfrm>
            <a:off x="5181600" y="6019800"/>
            <a:ext cx="217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carbon dioxide</a:t>
            </a:r>
            <a:endParaRPr lang="en-US" sz="240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wipe(up)">
                                      <p:cBhvr>
                                        <p:cTn id="12" dur="5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animEffect transition="in" filter="wipe(up)">
                                      <p:cBhvr>
                                        <p:cTn id="17" dur="500"/>
                                        <p:tgtEl>
                                          <p:spTgt spid="460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6083">
                                            <p:txEl>
                                              <p:pRg st="6" end="6"/>
                                            </p:txEl>
                                          </p:spTgt>
                                        </p:tgtEl>
                                        <p:attrNameLst>
                                          <p:attrName>style.visibility</p:attrName>
                                        </p:attrNameLst>
                                      </p:cBhvr>
                                      <p:to>
                                        <p:strVal val="visible"/>
                                      </p:to>
                                    </p:set>
                                    <p:animEffect transition="in" filter="wipe(up)">
                                      <p:cBhvr>
                                        <p:cTn id="22" dur="500"/>
                                        <p:tgtEl>
                                          <p:spTgt spid="4608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6088"/>
                                        </p:tgtEl>
                                        <p:attrNameLst>
                                          <p:attrName>style.visibility</p:attrName>
                                        </p:attrNameLst>
                                      </p:cBhvr>
                                      <p:to>
                                        <p:strVal val="visible"/>
                                      </p:to>
                                    </p:set>
                                    <p:animEffect transition="in" filter="wipe(up)">
                                      <p:cBhvr>
                                        <p:cTn id="27" dur="500"/>
                                        <p:tgtEl>
                                          <p:spTgt spid="46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6089"/>
                                        </p:tgtEl>
                                        <p:attrNameLst>
                                          <p:attrName>style.visibility</p:attrName>
                                        </p:attrNameLst>
                                      </p:cBhvr>
                                      <p:to>
                                        <p:strVal val="visible"/>
                                      </p:to>
                                    </p:set>
                                    <p:animEffect transition="in" filter="wipe(up)">
                                      <p:cBhvr>
                                        <p:cTn id="32" dur="500"/>
                                        <p:tgtEl>
                                          <p:spTgt spid="46089"/>
                                        </p:tgtEl>
                                      </p:cBhvr>
                                    </p:animEffect>
                                  </p:childTnLst>
                                </p:cTn>
                              </p:par>
                            </p:childTnLst>
                          </p:cTn>
                        </p:par>
                        <p:par>
                          <p:cTn id="33" fill="hold" nodeType="afterGroup">
                            <p:stCondLst>
                              <p:cond delay="500"/>
                            </p:stCondLst>
                            <p:childTnLst>
                              <p:par>
                                <p:cTn id="34" presetID="22" presetClass="entr" presetSubtype="1" fill="hold" grpId="0" nodeType="afterEffect">
                                  <p:stCondLst>
                                    <p:cond delay="1000"/>
                                  </p:stCondLst>
                                  <p:childTnLst>
                                    <p:set>
                                      <p:cBhvr>
                                        <p:cTn id="35" dur="1" fill="hold">
                                          <p:stCondLst>
                                            <p:cond delay="0"/>
                                          </p:stCondLst>
                                        </p:cTn>
                                        <p:tgtEl>
                                          <p:spTgt spid="46092"/>
                                        </p:tgtEl>
                                        <p:attrNameLst>
                                          <p:attrName>style.visibility</p:attrName>
                                        </p:attrNameLst>
                                      </p:cBhvr>
                                      <p:to>
                                        <p:strVal val="visible"/>
                                      </p:to>
                                    </p:set>
                                    <p:animEffect transition="in" filter="wipe(up)">
                                      <p:cBhvr>
                                        <p:cTn id="36" dur="500"/>
                                        <p:tgtEl>
                                          <p:spTgt spid="46092"/>
                                        </p:tgtEl>
                                      </p:cBhvr>
                                    </p:animEffect>
                                  </p:childTnLst>
                                </p:cTn>
                              </p:par>
                            </p:childTnLst>
                          </p:cTn>
                        </p:par>
                        <p:par>
                          <p:cTn id="37" fill="hold" nodeType="afterGroup">
                            <p:stCondLst>
                              <p:cond delay="2000"/>
                            </p:stCondLst>
                            <p:childTnLst>
                              <p:par>
                                <p:cTn id="38" presetID="22" presetClass="entr" presetSubtype="1" fill="hold" grpId="0" nodeType="afterEffect">
                                  <p:stCondLst>
                                    <p:cond delay="1000"/>
                                  </p:stCondLst>
                                  <p:childTnLst>
                                    <p:set>
                                      <p:cBhvr>
                                        <p:cTn id="39" dur="1" fill="hold">
                                          <p:stCondLst>
                                            <p:cond delay="0"/>
                                          </p:stCondLst>
                                        </p:cTn>
                                        <p:tgtEl>
                                          <p:spTgt spid="46093"/>
                                        </p:tgtEl>
                                        <p:attrNameLst>
                                          <p:attrName>style.visibility</p:attrName>
                                        </p:attrNameLst>
                                      </p:cBhvr>
                                      <p:to>
                                        <p:strVal val="visible"/>
                                      </p:to>
                                    </p:set>
                                    <p:animEffect transition="in" filter="wipe(up)">
                                      <p:cBhvr>
                                        <p:cTn id="40" dur="500"/>
                                        <p:tgtEl>
                                          <p:spTgt spid="46093"/>
                                        </p:tgtEl>
                                      </p:cBhvr>
                                    </p:animEffect>
                                  </p:childTnLst>
                                </p:cTn>
                              </p:par>
                            </p:childTnLst>
                          </p:cTn>
                        </p:par>
                        <p:par>
                          <p:cTn id="41" fill="hold" nodeType="afterGroup">
                            <p:stCondLst>
                              <p:cond delay="3500"/>
                            </p:stCondLst>
                            <p:childTnLst>
                              <p:par>
                                <p:cTn id="42" presetID="22" presetClass="entr" presetSubtype="8" fill="hold" grpId="0" nodeType="afterEffect">
                                  <p:stCondLst>
                                    <p:cond delay="1000"/>
                                  </p:stCondLst>
                                  <p:childTnLst>
                                    <p:set>
                                      <p:cBhvr>
                                        <p:cTn id="43" dur="1" fill="hold">
                                          <p:stCondLst>
                                            <p:cond delay="0"/>
                                          </p:stCondLst>
                                        </p:cTn>
                                        <p:tgtEl>
                                          <p:spTgt spid="46090"/>
                                        </p:tgtEl>
                                        <p:attrNameLst>
                                          <p:attrName>style.visibility</p:attrName>
                                        </p:attrNameLst>
                                      </p:cBhvr>
                                      <p:to>
                                        <p:strVal val="visible"/>
                                      </p:to>
                                    </p:set>
                                    <p:animEffect transition="in" filter="wipe(left)">
                                      <p:cBhvr>
                                        <p:cTn id="44" dur="500"/>
                                        <p:tgtEl>
                                          <p:spTgt spid="46090"/>
                                        </p:tgtEl>
                                      </p:cBhvr>
                                    </p:animEffect>
                                  </p:childTnLst>
                                </p:cTn>
                              </p:par>
                            </p:childTnLst>
                          </p:cTn>
                        </p:par>
                        <p:par>
                          <p:cTn id="45" fill="hold" nodeType="afterGroup">
                            <p:stCondLst>
                              <p:cond delay="5000"/>
                            </p:stCondLst>
                            <p:childTnLst>
                              <p:par>
                                <p:cTn id="46" presetID="22" presetClass="entr" presetSubtype="1" fill="hold" grpId="0" nodeType="afterEffect">
                                  <p:stCondLst>
                                    <p:cond delay="1000"/>
                                  </p:stCondLst>
                                  <p:childTnLst>
                                    <p:set>
                                      <p:cBhvr>
                                        <p:cTn id="47" dur="1" fill="hold">
                                          <p:stCondLst>
                                            <p:cond delay="0"/>
                                          </p:stCondLst>
                                        </p:cTn>
                                        <p:tgtEl>
                                          <p:spTgt spid="46091"/>
                                        </p:tgtEl>
                                        <p:attrNameLst>
                                          <p:attrName>style.visibility</p:attrName>
                                        </p:attrNameLst>
                                      </p:cBhvr>
                                      <p:to>
                                        <p:strVal val="visible"/>
                                      </p:to>
                                    </p:set>
                                    <p:animEffect transition="in" filter="wipe(up)">
                                      <p:cBhvr>
                                        <p:cTn id="48" dur="500"/>
                                        <p:tgtEl>
                                          <p:spTgt spid="46091"/>
                                        </p:tgtEl>
                                      </p:cBhvr>
                                    </p:animEffect>
                                  </p:childTnLst>
                                </p:cTn>
                              </p:par>
                            </p:childTnLst>
                          </p:cTn>
                        </p:par>
                        <p:par>
                          <p:cTn id="49" fill="hold" nodeType="afterGroup">
                            <p:stCondLst>
                              <p:cond delay="6500"/>
                            </p:stCondLst>
                            <p:childTnLst>
                              <p:par>
                                <p:cTn id="50" presetID="22" presetClass="entr" presetSubtype="1" fill="hold" grpId="0" nodeType="afterEffect">
                                  <p:stCondLst>
                                    <p:cond delay="1000"/>
                                  </p:stCondLst>
                                  <p:childTnLst>
                                    <p:set>
                                      <p:cBhvr>
                                        <p:cTn id="51" dur="1" fill="hold">
                                          <p:stCondLst>
                                            <p:cond delay="0"/>
                                          </p:stCondLst>
                                        </p:cTn>
                                        <p:tgtEl>
                                          <p:spTgt spid="46094"/>
                                        </p:tgtEl>
                                        <p:attrNameLst>
                                          <p:attrName>style.visibility</p:attrName>
                                        </p:attrNameLst>
                                      </p:cBhvr>
                                      <p:to>
                                        <p:strVal val="visible"/>
                                      </p:to>
                                    </p:set>
                                    <p:animEffect transition="in" filter="wipe(up)">
                                      <p:cBhvr>
                                        <p:cTn id="52"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8" grpId="0" autoUpdateAnimBg="0"/>
      <p:bldP spid="46089" grpId="0" autoUpdateAnimBg="0"/>
      <p:bldP spid="46090" grpId="0" animBg="1"/>
      <p:bldP spid="46091" grpId="0" autoUpdateAnimBg="0"/>
      <p:bldP spid="46092" grpId="0" autoUpdateAnimBg="0"/>
      <p:bldP spid="46093" grpId="0" autoUpdateAnimBg="0"/>
      <p:bldP spid="4609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2133600" cy="685800"/>
          </a:xfrm>
        </p:spPr>
        <p:txBody>
          <a:bodyPr/>
          <a:lstStyle/>
          <a:p>
            <a:pPr eaLnBrk="1" hangingPunct="1"/>
            <a:r>
              <a:rPr lang="en-GB" smtClean="0"/>
              <a:t>Yeasts</a:t>
            </a:r>
            <a:endParaRPr lang="en-US" smtClean="0"/>
          </a:p>
        </p:txBody>
      </p:sp>
      <p:pic>
        <p:nvPicPr>
          <p:cNvPr id="68611" name="Picture 3" descr="C:\My Documents\My Pictures\Yeast cell.jpg"/>
          <p:cNvPicPr>
            <a:picLocks noChangeAspect="1" noChangeArrowheads="1"/>
          </p:cNvPicPr>
          <p:nvPr/>
        </p:nvPicPr>
        <p:blipFill>
          <a:blip r:embed="rId3">
            <a:lum contrast="22000"/>
            <a:extLst>
              <a:ext uri="{28A0092B-C50C-407E-A947-70E740481C1C}">
                <a14:useLocalDpi xmlns:a14="http://schemas.microsoft.com/office/drawing/2010/main" val="0"/>
              </a:ext>
            </a:extLst>
          </a:blip>
          <a:srcRect/>
          <a:stretch>
            <a:fillRect/>
          </a:stretch>
        </p:blipFill>
        <p:spPr bwMode="auto">
          <a:xfrm>
            <a:off x="1371600" y="1295400"/>
            <a:ext cx="36258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Line 5"/>
          <p:cNvSpPr>
            <a:spLocks noChangeShapeType="1"/>
          </p:cNvSpPr>
          <p:nvPr/>
        </p:nvSpPr>
        <p:spPr bwMode="auto">
          <a:xfrm>
            <a:off x="1295400" y="2438400"/>
            <a:ext cx="0" cy="152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4" name="Text Box 6"/>
          <p:cNvSpPr txBox="1">
            <a:spLocks noChangeArrowheads="1"/>
          </p:cNvSpPr>
          <p:nvPr/>
        </p:nvSpPr>
        <p:spPr bwMode="auto">
          <a:xfrm>
            <a:off x="0" y="2846388"/>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0.005mm</a:t>
            </a:r>
          </a:p>
        </p:txBody>
      </p:sp>
      <p:sp>
        <p:nvSpPr>
          <p:cNvPr id="68616" name="Text Box 8"/>
          <p:cNvSpPr txBox="1">
            <a:spLocks noChangeArrowheads="1"/>
          </p:cNvSpPr>
          <p:nvPr/>
        </p:nvSpPr>
        <p:spPr bwMode="auto">
          <a:xfrm>
            <a:off x="1905000" y="5713413"/>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single yeast cell</a:t>
            </a:r>
            <a:endParaRPr lang="en-US" sz="2400">
              <a:solidFill>
                <a:schemeClr val="tx1"/>
              </a:solidFill>
              <a:latin typeface="Arial" pitchFamily="34" charset="0"/>
            </a:endParaRPr>
          </a:p>
        </p:txBody>
      </p:sp>
      <p:graphicFrame>
        <p:nvGraphicFramePr>
          <p:cNvPr id="68646" name="Group 38"/>
          <p:cNvGraphicFramePr>
            <a:graphicFrameLocks noGrp="1"/>
          </p:cNvGraphicFramePr>
          <p:nvPr/>
        </p:nvGraphicFramePr>
        <p:xfrm>
          <a:off x="5715000" y="2057400"/>
          <a:ext cx="3200400" cy="4038600"/>
        </p:xfrm>
        <a:graphic>
          <a:graphicData uri="http://schemas.openxmlformats.org/drawingml/2006/table">
            <a:tbl>
              <a:tblPr/>
              <a:tblGrid>
                <a:gridCol w="3200400"/>
              </a:tblGrid>
              <a:tr h="403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0"/>
          <p:cNvGrpSpPr>
            <a:grpSpLocks/>
          </p:cNvGrpSpPr>
          <p:nvPr/>
        </p:nvGrpSpPr>
        <p:grpSpPr bwMode="auto">
          <a:xfrm>
            <a:off x="5867400" y="2514600"/>
            <a:ext cx="2947988" cy="2971800"/>
            <a:chOff x="3696" y="1584"/>
            <a:chExt cx="1857" cy="1872"/>
          </a:xfrm>
        </p:grpSpPr>
        <p:pic>
          <p:nvPicPr>
            <p:cNvPr id="31767" name="Picture 4" descr="C:\My Documents\My Pictures\Yeast cells budding.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3696" y="1584"/>
              <a:ext cx="1857"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Text Box 39"/>
            <p:cNvSpPr txBox="1">
              <a:spLocks noChangeArrowheads="1"/>
            </p:cNvSpPr>
            <p:nvPr/>
          </p:nvSpPr>
          <p:spPr bwMode="auto">
            <a:xfrm>
              <a:off x="3696" y="3168"/>
              <a:ext cx="1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Yeast cells dividing</a:t>
              </a:r>
              <a:endParaRPr lang="en-US" sz="2400">
                <a:solidFill>
                  <a:schemeClr val="tx1"/>
                </a:solidFill>
                <a:latin typeface="Arial" pitchFamily="34" charset="0"/>
              </a:endParaRPr>
            </a:p>
          </p:txBody>
        </p:sp>
      </p:grpSp>
      <p:sp>
        <p:nvSpPr>
          <p:cNvPr id="68648" name="Line 40"/>
          <p:cNvSpPr>
            <a:spLocks noChangeShapeType="1"/>
          </p:cNvSpPr>
          <p:nvPr/>
        </p:nvSpPr>
        <p:spPr bwMode="auto">
          <a:xfrm flipV="1">
            <a:off x="3352800" y="685800"/>
            <a:ext cx="12192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9" name="Line 41"/>
          <p:cNvSpPr>
            <a:spLocks noChangeShapeType="1"/>
          </p:cNvSpPr>
          <p:nvPr/>
        </p:nvSpPr>
        <p:spPr bwMode="auto">
          <a:xfrm flipV="1">
            <a:off x="3733800" y="1295400"/>
            <a:ext cx="2133600" cy="106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1" name="Line 43"/>
          <p:cNvSpPr>
            <a:spLocks noChangeShapeType="1"/>
          </p:cNvSpPr>
          <p:nvPr/>
        </p:nvSpPr>
        <p:spPr bwMode="auto">
          <a:xfrm rot="21552058" flipH="1">
            <a:off x="1441450" y="4111625"/>
            <a:ext cx="1446213" cy="611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2" name="Text Box 44"/>
          <p:cNvSpPr txBox="1">
            <a:spLocks noChangeArrowheads="1"/>
          </p:cNvSpPr>
          <p:nvPr/>
        </p:nvSpPr>
        <p:spPr bwMode="auto">
          <a:xfrm>
            <a:off x="4343400" y="304800"/>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cell wall</a:t>
            </a:r>
            <a:endParaRPr lang="en-US" sz="2400">
              <a:solidFill>
                <a:schemeClr val="tx1"/>
              </a:solidFill>
              <a:latin typeface="Arial" pitchFamily="34" charset="0"/>
            </a:endParaRPr>
          </a:p>
        </p:txBody>
      </p:sp>
      <p:sp>
        <p:nvSpPr>
          <p:cNvPr id="68653" name="Text Box 45"/>
          <p:cNvSpPr txBox="1">
            <a:spLocks noChangeArrowheads="1"/>
          </p:cNvSpPr>
          <p:nvPr/>
        </p:nvSpPr>
        <p:spPr bwMode="auto">
          <a:xfrm>
            <a:off x="5943600" y="838200"/>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nucleus</a:t>
            </a:r>
            <a:endParaRPr lang="en-US" sz="2400">
              <a:solidFill>
                <a:schemeClr val="tx1"/>
              </a:solidFill>
              <a:latin typeface="Arial" pitchFamily="34" charset="0"/>
            </a:endParaRPr>
          </a:p>
        </p:txBody>
      </p:sp>
      <p:sp>
        <p:nvSpPr>
          <p:cNvPr id="68654" name="Line 46"/>
          <p:cNvSpPr>
            <a:spLocks noChangeShapeType="1"/>
          </p:cNvSpPr>
          <p:nvPr/>
        </p:nvSpPr>
        <p:spPr bwMode="auto">
          <a:xfrm flipH="1" flipV="1">
            <a:off x="1600200" y="1524000"/>
            <a:ext cx="9144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5" name="Text Box 47"/>
          <p:cNvSpPr txBox="1">
            <a:spLocks noChangeArrowheads="1"/>
          </p:cNvSpPr>
          <p:nvPr/>
        </p:nvSpPr>
        <p:spPr bwMode="auto">
          <a:xfrm>
            <a:off x="533400" y="1066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cytoplasm</a:t>
            </a:r>
            <a:endParaRPr lang="en-US" sz="2400">
              <a:solidFill>
                <a:schemeClr val="tx1"/>
              </a:solidFill>
              <a:latin typeface="Arial" pitchFamily="34" charset="0"/>
            </a:endParaRPr>
          </a:p>
        </p:txBody>
      </p:sp>
      <p:sp>
        <p:nvSpPr>
          <p:cNvPr id="68656" name="Text Box 48"/>
          <p:cNvSpPr txBox="1">
            <a:spLocks noChangeArrowheads="1"/>
          </p:cNvSpPr>
          <p:nvPr/>
        </p:nvSpPr>
        <p:spPr bwMode="auto">
          <a:xfrm>
            <a:off x="212725" y="4459288"/>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vacuole</a:t>
            </a:r>
            <a:endParaRPr lang="en-US" sz="2400">
              <a:solidFill>
                <a:schemeClr val="tx1"/>
              </a:solidFill>
              <a:latin typeface="Arial" pitchFamily="34" charset="0"/>
            </a:endParaRPr>
          </a:p>
        </p:txBody>
      </p:sp>
      <p:sp>
        <p:nvSpPr>
          <p:cNvPr id="31766" name="Text Box 49"/>
          <p:cNvSpPr txBox="1">
            <a:spLocks noChangeArrowheads="1"/>
          </p:cNvSpPr>
          <p:nvPr/>
        </p:nvSpPr>
        <p:spPr bwMode="auto">
          <a:xfrm>
            <a:off x="86709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29</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1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68616"/>
                                        </p:tgtEl>
                                        <p:attrNameLst>
                                          <p:attrName>style.visibility</p:attrName>
                                        </p:attrNameLst>
                                      </p:cBhvr>
                                      <p:to>
                                        <p:strVal val="visible"/>
                                      </p:to>
                                    </p:set>
                                    <p:animEffect transition="in" filter="wipe(up)">
                                      <p:cBhvr>
                                        <p:cTn id="10" dur="500"/>
                                        <p:tgtEl>
                                          <p:spTgt spid="68616"/>
                                        </p:tgtEl>
                                      </p:cBhvr>
                                    </p:animEffec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8613"/>
                                        </p:tgtEl>
                                        <p:attrNameLst>
                                          <p:attrName>style.visibility</p:attrName>
                                        </p:attrNameLst>
                                      </p:cBhvr>
                                      <p:to>
                                        <p:strVal val="visible"/>
                                      </p:to>
                                    </p:set>
                                    <p:animEffect transition="in" filter="wipe(up)">
                                      <p:cBhvr>
                                        <p:cTn id="14" dur="500"/>
                                        <p:tgtEl>
                                          <p:spTgt spid="68613"/>
                                        </p:tgtEl>
                                      </p:cBhvr>
                                    </p:animEffect>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wipe(up)">
                                      <p:cBhvr>
                                        <p:cTn id="18" dur="500"/>
                                        <p:tgtEl>
                                          <p:spTgt spid="686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8652"/>
                                        </p:tgtEl>
                                        <p:attrNameLst>
                                          <p:attrName>style.visibility</p:attrName>
                                        </p:attrNameLst>
                                      </p:cBhvr>
                                      <p:to>
                                        <p:strVal val="visible"/>
                                      </p:to>
                                    </p:set>
                                    <p:animEffect transition="in" filter="wipe(up)">
                                      <p:cBhvr>
                                        <p:cTn id="23" dur="500"/>
                                        <p:tgtEl>
                                          <p:spTgt spid="68652"/>
                                        </p:tgtEl>
                                      </p:cBhvr>
                                    </p:animEffec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68648"/>
                                        </p:tgtEl>
                                        <p:attrNameLst>
                                          <p:attrName>style.visibility</p:attrName>
                                        </p:attrNameLst>
                                      </p:cBhvr>
                                      <p:to>
                                        <p:strVal val="visible"/>
                                      </p:to>
                                    </p:set>
                                    <p:animEffect transition="in" filter="wipe(up)">
                                      <p:cBhvr>
                                        <p:cTn id="27" dur="500"/>
                                        <p:tgtEl>
                                          <p:spTgt spid="686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8656"/>
                                        </p:tgtEl>
                                        <p:attrNameLst>
                                          <p:attrName>style.visibility</p:attrName>
                                        </p:attrNameLst>
                                      </p:cBhvr>
                                      <p:to>
                                        <p:strVal val="visible"/>
                                      </p:to>
                                    </p:set>
                                    <p:animEffect transition="in" filter="wipe(up)">
                                      <p:cBhvr>
                                        <p:cTn id="32" dur="500"/>
                                        <p:tgtEl>
                                          <p:spTgt spid="68656"/>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68651"/>
                                        </p:tgtEl>
                                        <p:attrNameLst>
                                          <p:attrName>style.visibility</p:attrName>
                                        </p:attrNameLst>
                                      </p:cBhvr>
                                      <p:to>
                                        <p:strVal val="visible"/>
                                      </p:to>
                                    </p:set>
                                    <p:animEffect transition="in" filter="wipe(down)">
                                      <p:cBhvr>
                                        <p:cTn id="36" dur="500"/>
                                        <p:tgtEl>
                                          <p:spTgt spid="686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8653"/>
                                        </p:tgtEl>
                                        <p:attrNameLst>
                                          <p:attrName>style.visibility</p:attrName>
                                        </p:attrNameLst>
                                      </p:cBhvr>
                                      <p:to>
                                        <p:strVal val="visible"/>
                                      </p:to>
                                    </p:set>
                                    <p:animEffect transition="in" filter="wipe(up)">
                                      <p:cBhvr>
                                        <p:cTn id="41" dur="500"/>
                                        <p:tgtEl>
                                          <p:spTgt spid="68653"/>
                                        </p:tgtEl>
                                      </p:cBhvr>
                                    </p:animEffect>
                                  </p:childTnLst>
                                </p:cTn>
                              </p:par>
                            </p:childTnLst>
                          </p:cTn>
                        </p:par>
                        <p:par>
                          <p:cTn id="42" fill="hold" nodeType="afterGroup">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68649"/>
                                        </p:tgtEl>
                                        <p:attrNameLst>
                                          <p:attrName>style.visibility</p:attrName>
                                        </p:attrNameLst>
                                      </p:cBhvr>
                                      <p:to>
                                        <p:strVal val="visible"/>
                                      </p:to>
                                    </p:set>
                                    <p:animEffect transition="in" filter="wipe(right)">
                                      <p:cBhvr>
                                        <p:cTn id="45" dur="500"/>
                                        <p:tgtEl>
                                          <p:spTgt spid="686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8655"/>
                                        </p:tgtEl>
                                        <p:attrNameLst>
                                          <p:attrName>style.visibility</p:attrName>
                                        </p:attrNameLst>
                                      </p:cBhvr>
                                      <p:to>
                                        <p:strVal val="visible"/>
                                      </p:to>
                                    </p:set>
                                    <p:animEffect transition="in" filter="wipe(up)">
                                      <p:cBhvr>
                                        <p:cTn id="50" dur="500"/>
                                        <p:tgtEl>
                                          <p:spTgt spid="68655"/>
                                        </p:tgtEl>
                                      </p:cBhvr>
                                    </p:animEffec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68654"/>
                                        </p:tgtEl>
                                        <p:attrNameLst>
                                          <p:attrName>style.visibility</p:attrName>
                                        </p:attrNameLst>
                                      </p:cBhvr>
                                      <p:to>
                                        <p:strVal val="visible"/>
                                      </p:to>
                                    </p:set>
                                    <p:animEffect transition="in" filter="wipe(up)">
                                      <p:cBhvr>
                                        <p:cTn id="54" dur="500"/>
                                        <p:tgtEl>
                                          <p:spTgt spid="6865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68646"/>
                                        </p:tgtEl>
                                        <p:attrNameLst>
                                          <p:attrName>style.visibility</p:attrName>
                                        </p:attrNameLst>
                                      </p:cBhvr>
                                      <p:to>
                                        <p:strVal val="visible"/>
                                      </p:to>
                                    </p:se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utoUpdateAnimBg="0"/>
      <p:bldP spid="68616" grpId="0" autoUpdateAnimBg="0"/>
      <p:bldP spid="68648" grpId="0" animBg="1"/>
      <p:bldP spid="68649" grpId="0" animBg="1"/>
      <p:bldP spid="68651" grpId="0" animBg="1"/>
      <p:bldP spid="68652" grpId="0" autoUpdateAnimBg="0"/>
      <p:bldP spid="68653" grpId="0" autoUpdateAnimBg="0"/>
      <p:bldP spid="68654" grpId="0" animBg="1"/>
      <p:bldP spid="68655" grpId="0" autoUpdateAnimBg="0"/>
      <p:bldP spid="6865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04800"/>
            <a:ext cx="3352800" cy="685800"/>
          </a:xfrm>
        </p:spPr>
        <p:txBody>
          <a:bodyPr/>
          <a:lstStyle/>
          <a:p>
            <a:pPr eaLnBrk="1" hangingPunct="1"/>
            <a:r>
              <a:rPr lang="en-GB" smtClean="0"/>
              <a:t>Wine making</a:t>
            </a:r>
            <a:endParaRPr lang="en-US" smtClean="0"/>
          </a:p>
        </p:txBody>
      </p:sp>
      <p:sp>
        <p:nvSpPr>
          <p:cNvPr id="71683" name="Text Box 3"/>
          <p:cNvSpPr txBox="1">
            <a:spLocks noChangeArrowheads="1"/>
          </p:cNvSpPr>
          <p:nvPr/>
        </p:nvSpPr>
        <p:spPr bwMode="auto">
          <a:xfrm>
            <a:off x="381000" y="1524000"/>
            <a:ext cx="8404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Grapes are crushed and the sugar they contain is fermented </a:t>
            </a:r>
          </a:p>
          <a:p>
            <a:pPr eaLnBrk="1" hangingPunct="1"/>
            <a:r>
              <a:rPr lang="en-GB" sz="2400">
                <a:solidFill>
                  <a:schemeClr val="tx1"/>
                </a:solidFill>
                <a:latin typeface="Arial" pitchFamily="34" charset="0"/>
              </a:rPr>
              <a:t>by yeasts to produce alcohol and carbon dioxide.</a:t>
            </a:r>
            <a:endParaRPr lang="en-US" sz="2400">
              <a:solidFill>
                <a:schemeClr val="tx1"/>
              </a:solidFill>
              <a:latin typeface="Arial" pitchFamily="34" charset="0"/>
            </a:endParaRPr>
          </a:p>
        </p:txBody>
      </p:sp>
      <p:sp>
        <p:nvSpPr>
          <p:cNvPr id="71684" name="Text Box 4"/>
          <p:cNvSpPr txBox="1">
            <a:spLocks noChangeArrowheads="1"/>
          </p:cNvSpPr>
          <p:nvPr/>
        </p:nvSpPr>
        <p:spPr bwMode="auto">
          <a:xfrm>
            <a:off x="381000" y="2895600"/>
            <a:ext cx="8223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 carbon dioxide usually escapes but if the wine is </a:t>
            </a:r>
          </a:p>
          <a:p>
            <a:pPr eaLnBrk="1" hangingPunct="1"/>
            <a:r>
              <a:rPr lang="en-GB" sz="2400">
                <a:solidFill>
                  <a:schemeClr val="tx1"/>
                </a:solidFill>
                <a:latin typeface="Arial" pitchFamily="34" charset="0"/>
              </a:rPr>
              <a:t>bottled before fermentation is complete, the carbon dioxide </a:t>
            </a:r>
          </a:p>
          <a:p>
            <a:pPr eaLnBrk="1" hangingPunct="1"/>
            <a:r>
              <a:rPr lang="en-GB" sz="2400">
                <a:solidFill>
                  <a:schemeClr val="tx1"/>
                </a:solidFill>
                <a:latin typeface="Arial" pitchFamily="34" charset="0"/>
              </a:rPr>
              <a:t>dissolves and escapes as bubble when the bottle is opened</a:t>
            </a:r>
            <a:endParaRPr lang="en-US" sz="2400">
              <a:solidFill>
                <a:schemeClr val="tx1"/>
              </a:solidFill>
              <a:latin typeface="Arial" pitchFamily="34" charset="0"/>
            </a:endParaRPr>
          </a:p>
        </p:txBody>
      </p:sp>
      <p:sp>
        <p:nvSpPr>
          <p:cNvPr id="71685" name="Text Box 5"/>
          <p:cNvSpPr txBox="1">
            <a:spLocks noChangeArrowheads="1"/>
          </p:cNvSpPr>
          <p:nvPr/>
        </p:nvSpPr>
        <p:spPr bwMode="auto">
          <a:xfrm>
            <a:off x="381000" y="4648200"/>
            <a:ext cx="812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This is the case with ‘sparkling’ wines such as Champagne</a:t>
            </a:r>
            <a:endParaRPr lang="en-US" sz="2400">
              <a:solidFill>
                <a:schemeClr val="tx1"/>
              </a:solidFill>
              <a:latin typeface="Arial" pitchFamily="34" charset="0"/>
            </a:endParaRPr>
          </a:p>
        </p:txBody>
      </p:sp>
      <p:sp>
        <p:nvSpPr>
          <p:cNvPr id="71686" name="Text Box 6"/>
          <p:cNvSpPr txBox="1">
            <a:spLocks noChangeArrowheads="1"/>
          </p:cNvSpPr>
          <p:nvPr/>
        </p:nvSpPr>
        <p:spPr bwMode="auto">
          <a:xfrm>
            <a:off x="457200" y="5562600"/>
            <a:ext cx="799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Different varieties of grape produce different types of wine</a:t>
            </a:r>
            <a:endParaRPr lang="en-US" sz="2400">
              <a:solidFill>
                <a:schemeClr val="tx1"/>
              </a:solidFill>
              <a:latin typeface="Arial" pitchFamily="34" charset="0"/>
            </a:endParaRPr>
          </a:p>
        </p:txBody>
      </p:sp>
      <p:sp>
        <p:nvSpPr>
          <p:cNvPr id="32775" name="Text Box 7"/>
          <p:cNvSpPr txBox="1">
            <a:spLocks noChangeArrowheads="1"/>
          </p:cNvSpPr>
          <p:nvPr/>
        </p:nvSpPr>
        <p:spPr bwMode="auto">
          <a:xfrm>
            <a:off x="85185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31</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up)">
                                      <p:cBhvr>
                                        <p:cTn id="7" dur="500"/>
                                        <p:tgtEl>
                                          <p:spTgt spid="71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up)">
                                      <p:cBhvr>
                                        <p:cTn id="12" dur="500"/>
                                        <p:tgtEl>
                                          <p:spTgt spid="71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wipe(up)">
                                      <p:cBhvr>
                                        <p:cTn id="17" dur="500"/>
                                        <p:tgtEl>
                                          <p:spTgt spid="71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wipe(up)">
                                      <p:cBhvr>
                                        <p:cTn id="22"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P spid="71684" grpId="0" autoUpdateAnimBg="0"/>
      <p:bldP spid="71685" grpId="0" autoUpdateAnimBg="0"/>
      <p:bldP spid="7168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7467600" cy="609600"/>
          </a:xfrm>
        </p:spPr>
        <p:txBody>
          <a:bodyPr/>
          <a:lstStyle/>
          <a:p>
            <a:pPr eaLnBrk="1" hangingPunct="1"/>
            <a:r>
              <a:rPr lang="en-US" sz="3600" smtClean="0">
                <a:latin typeface="Arial" pitchFamily="34" charset="0"/>
              </a:rPr>
              <a:t>Black grapes growing in a vineyard</a:t>
            </a:r>
          </a:p>
        </p:txBody>
      </p:sp>
      <p:pic>
        <p:nvPicPr>
          <p:cNvPr id="33795" name="Picture 3" descr="C:\My Documents\My Pictures\Grape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620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5715000" y="6069013"/>
            <a:ext cx="24828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000">
                <a:solidFill>
                  <a:schemeClr val="tx1"/>
                </a:solidFill>
                <a:cs typeface="Times New Roman" pitchFamily="18" charset="0"/>
              </a:rPr>
              <a:t>© </a:t>
            </a:r>
            <a:r>
              <a:rPr lang="en-GB" sz="2000">
                <a:solidFill>
                  <a:schemeClr val="tx1"/>
                </a:solidFill>
              </a:rPr>
              <a:t>Ilan’s Wine Making</a:t>
            </a:r>
            <a:endParaRPr lang="en-US" sz="2000">
              <a:solidFill>
                <a:schemeClr val="tx1"/>
              </a:solidFill>
            </a:endParaRPr>
          </a:p>
        </p:txBody>
      </p:sp>
      <p:sp>
        <p:nvSpPr>
          <p:cNvPr id="33797" name="Text Box 5"/>
          <p:cNvSpPr txBox="1">
            <a:spLocks noChangeArrowheads="1"/>
          </p:cNvSpPr>
          <p:nvPr/>
        </p:nvSpPr>
        <p:spPr bwMode="auto">
          <a:xfrm>
            <a:off x="84423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32</a:t>
            </a:r>
            <a:endParaRPr lang="en-US" sz="24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04800"/>
            <a:ext cx="2590800" cy="533400"/>
          </a:xfrm>
        </p:spPr>
        <p:txBody>
          <a:bodyPr/>
          <a:lstStyle/>
          <a:p>
            <a:pPr eaLnBrk="1" hangingPunct="1"/>
            <a:r>
              <a:rPr lang="en-GB" smtClean="0"/>
              <a:t>Brewing</a:t>
            </a:r>
            <a:endParaRPr lang="en-US" smtClean="0"/>
          </a:p>
        </p:txBody>
      </p:sp>
      <p:sp>
        <p:nvSpPr>
          <p:cNvPr id="76803" name="Rectangle 3"/>
          <p:cNvSpPr>
            <a:spLocks noChangeArrowheads="1"/>
          </p:cNvSpPr>
          <p:nvPr/>
        </p:nvSpPr>
        <p:spPr bwMode="auto">
          <a:xfrm>
            <a:off x="457200" y="12954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a:solidFill>
                  <a:schemeClr val="tx1"/>
                </a:solidFill>
                <a:latin typeface="Arial" pitchFamily="34" charset="0"/>
              </a:rPr>
              <a:t>In brewing beer, a sugary product (malt)  is dissolved out of germinating barley</a:t>
            </a:r>
            <a:endParaRPr lang="en-US" sz="2400">
              <a:solidFill>
                <a:schemeClr val="tx1"/>
              </a:solidFill>
              <a:latin typeface="Arial" pitchFamily="34" charset="0"/>
            </a:endParaRPr>
          </a:p>
        </p:txBody>
      </p:sp>
      <p:sp>
        <p:nvSpPr>
          <p:cNvPr id="76805" name="Rectangle 5"/>
          <p:cNvSpPr>
            <a:spLocks noChangeArrowheads="1"/>
          </p:cNvSpPr>
          <p:nvPr/>
        </p:nvSpPr>
        <p:spPr bwMode="auto">
          <a:xfrm>
            <a:off x="457200" y="2562225"/>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a:solidFill>
                  <a:schemeClr val="tx1"/>
                </a:solidFill>
                <a:latin typeface="Arial" pitchFamily="34" charset="0"/>
              </a:rPr>
              <a:t>Yeast is added to this solution and fermentation begins, producing alcohol and carbon dioxide</a:t>
            </a:r>
            <a:endParaRPr lang="en-US" sz="2400">
              <a:solidFill>
                <a:schemeClr val="tx1"/>
              </a:solidFill>
              <a:latin typeface="Arial" pitchFamily="34" charset="0"/>
            </a:endParaRPr>
          </a:p>
        </p:txBody>
      </p:sp>
      <p:sp>
        <p:nvSpPr>
          <p:cNvPr id="76806" name="Rectangle 6"/>
          <p:cNvSpPr>
            <a:spLocks noChangeArrowheads="1"/>
          </p:cNvSpPr>
          <p:nvPr/>
        </p:nvSpPr>
        <p:spPr bwMode="auto">
          <a:xfrm>
            <a:off x="533400" y="38862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a:solidFill>
                  <a:schemeClr val="tx1"/>
                </a:solidFill>
                <a:latin typeface="Arial" pitchFamily="34" charset="0"/>
              </a:rPr>
              <a:t>Some of the carbon dioxide escapes but the rest dissolves in the beer when it is bottled or put into casks</a:t>
            </a:r>
            <a:endParaRPr lang="en-US" sz="2400">
              <a:solidFill>
                <a:schemeClr val="tx1"/>
              </a:solidFill>
              <a:latin typeface="Arial" pitchFamily="34" charset="0"/>
            </a:endParaRPr>
          </a:p>
        </p:txBody>
      </p:sp>
      <p:sp>
        <p:nvSpPr>
          <p:cNvPr id="76807" name="Rectangle 7"/>
          <p:cNvSpPr>
            <a:spLocks noChangeArrowheads="1"/>
          </p:cNvSpPr>
          <p:nvPr/>
        </p:nvSpPr>
        <p:spPr bwMode="auto">
          <a:xfrm>
            <a:off x="457200" y="5334000"/>
            <a:ext cx="739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400">
                <a:solidFill>
                  <a:schemeClr val="tx1"/>
                </a:solidFill>
                <a:latin typeface="Arial" pitchFamily="34" charset="0"/>
              </a:rPr>
              <a:t>When the bottles or casks are opened, the dissolved CO</a:t>
            </a:r>
            <a:r>
              <a:rPr lang="en-GB" sz="2400" baseline="-25000">
                <a:solidFill>
                  <a:schemeClr val="tx1"/>
                </a:solidFill>
                <a:latin typeface="Arial" pitchFamily="34" charset="0"/>
              </a:rPr>
              <a:t>2 </a:t>
            </a:r>
            <a:r>
              <a:rPr lang="en-GB" sz="2400">
                <a:solidFill>
                  <a:schemeClr val="tx1"/>
                </a:solidFill>
                <a:latin typeface="Arial" pitchFamily="34" charset="0"/>
              </a:rPr>
              <a:t>escapes as bubbles</a:t>
            </a:r>
            <a:endParaRPr lang="en-US" sz="2400">
              <a:solidFill>
                <a:schemeClr val="tx1"/>
              </a:solidFill>
              <a:latin typeface="Arial" pitchFamily="34" charset="0"/>
            </a:endParaRPr>
          </a:p>
        </p:txBody>
      </p:sp>
      <p:sp>
        <p:nvSpPr>
          <p:cNvPr id="34823" name="Text Box 8"/>
          <p:cNvSpPr txBox="1">
            <a:spLocks noChangeArrowheads="1"/>
          </p:cNvSpPr>
          <p:nvPr/>
        </p:nvSpPr>
        <p:spPr bwMode="auto">
          <a:xfrm>
            <a:off x="8305800" y="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33</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up)">
                                      <p:cBhvr>
                                        <p:cTn id="7" dur="500"/>
                                        <p:tgtEl>
                                          <p:spTgt spid="76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wipe(up)">
                                      <p:cBhvr>
                                        <p:cTn id="12" dur="500"/>
                                        <p:tgtEl>
                                          <p:spTgt spid="768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wipe(up)">
                                      <p:cBhvr>
                                        <p:cTn id="17" dur="500"/>
                                        <p:tgtEl>
                                          <p:spTgt spid="768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6807"/>
                                        </p:tgtEl>
                                        <p:attrNameLst>
                                          <p:attrName>style.visibility</p:attrName>
                                        </p:attrNameLst>
                                      </p:cBhvr>
                                      <p:to>
                                        <p:strVal val="visible"/>
                                      </p:to>
                                    </p:set>
                                    <p:animEffect transition="in" filter="wipe(up)">
                                      <p:cBhvr>
                                        <p:cTn id="22"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5" grpId="0" autoUpdateAnimBg="0"/>
      <p:bldP spid="76806" grpId="0" autoUpdateAnimBg="0"/>
      <p:bldP spid="7680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4114800" cy="762000"/>
          </a:xfrm>
        </p:spPr>
        <p:txBody>
          <a:bodyPr/>
          <a:lstStyle/>
          <a:p>
            <a:pPr eaLnBrk="1" hangingPunct="1"/>
            <a:r>
              <a:rPr lang="en-GB" smtClean="0"/>
              <a:t>Beer fermenting</a:t>
            </a:r>
            <a:endParaRPr lang="en-US" smtClean="0"/>
          </a:p>
        </p:txBody>
      </p:sp>
      <p:pic>
        <p:nvPicPr>
          <p:cNvPr id="35843" name="Picture 3" descr="C:\My Documents\My Pictures\Bre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66294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4800600" y="6461125"/>
            <a:ext cx="3022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000">
                <a:solidFill>
                  <a:schemeClr val="tx1"/>
                </a:solidFill>
                <a:cs typeface="Times New Roman" pitchFamily="18" charset="0"/>
              </a:rPr>
              <a:t>©</a:t>
            </a:r>
            <a:r>
              <a:rPr lang="en-GB" sz="2000">
                <a:solidFill>
                  <a:schemeClr val="tx1"/>
                </a:solidFill>
              </a:rPr>
              <a:t>Stuart Boreham/CEPHAS</a:t>
            </a:r>
            <a:endParaRPr lang="en-US" sz="2000">
              <a:solidFill>
                <a:schemeClr val="tx1"/>
              </a:solidFill>
            </a:endParaRPr>
          </a:p>
        </p:txBody>
      </p:sp>
      <p:sp>
        <p:nvSpPr>
          <p:cNvPr id="35845" name="Text Box 5"/>
          <p:cNvSpPr txBox="1">
            <a:spLocks noChangeArrowheads="1"/>
          </p:cNvSpPr>
          <p:nvPr/>
        </p:nvSpPr>
        <p:spPr bwMode="auto">
          <a:xfrm>
            <a:off x="84423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34</a:t>
            </a:r>
            <a:endParaRPr lang="en-US" sz="240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04800"/>
            <a:ext cx="2057400" cy="533400"/>
          </a:xfrm>
        </p:spPr>
        <p:txBody>
          <a:bodyPr/>
          <a:lstStyle/>
          <a:p>
            <a:pPr eaLnBrk="1" hangingPunct="1"/>
            <a:r>
              <a:rPr lang="en-GB" smtClean="0"/>
              <a:t>Baking</a:t>
            </a:r>
            <a:endParaRPr lang="en-US" smtClean="0"/>
          </a:p>
        </p:txBody>
      </p:sp>
      <p:sp>
        <p:nvSpPr>
          <p:cNvPr id="78851" name="Text Box 3"/>
          <p:cNvSpPr txBox="1">
            <a:spLocks noChangeArrowheads="1"/>
          </p:cNvSpPr>
          <p:nvPr/>
        </p:nvSpPr>
        <p:spPr bwMode="auto">
          <a:xfrm>
            <a:off x="517525" y="1335088"/>
            <a:ext cx="7758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In baking, yeast is added to a mixture of flour and water,</a:t>
            </a:r>
          </a:p>
          <a:p>
            <a:pPr eaLnBrk="1" hangingPunct="1"/>
            <a:r>
              <a:rPr lang="en-GB" sz="2400">
                <a:solidFill>
                  <a:schemeClr val="tx1"/>
                </a:solidFill>
                <a:latin typeface="Arial" pitchFamily="34" charset="0"/>
              </a:rPr>
              <a:t> made into the form of a dough</a:t>
            </a:r>
            <a:endParaRPr lang="en-US" sz="2400">
              <a:solidFill>
                <a:schemeClr val="tx1"/>
              </a:solidFill>
              <a:latin typeface="Arial" pitchFamily="34" charset="0"/>
            </a:endParaRPr>
          </a:p>
        </p:txBody>
      </p:sp>
      <p:sp>
        <p:nvSpPr>
          <p:cNvPr id="78852" name="Text Box 4"/>
          <p:cNvSpPr txBox="1">
            <a:spLocks noChangeArrowheads="1"/>
          </p:cNvSpPr>
          <p:nvPr/>
        </p:nvSpPr>
        <p:spPr bwMode="auto">
          <a:xfrm>
            <a:off x="457200" y="2590800"/>
            <a:ext cx="8131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 yeast first changes the flour starch into sugar and then</a:t>
            </a:r>
          </a:p>
          <a:p>
            <a:pPr eaLnBrk="1" hangingPunct="1"/>
            <a:r>
              <a:rPr lang="en-GB" sz="2400">
                <a:solidFill>
                  <a:schemeClr val="tx1"/>
                </a:solidFill>
                <a:latin typeface="Arial" pitchFamily="34" charset="0"/>
              </a:rPr>
              <a:t>ferments the sugar into alcohol and CO</a:t>
            </a:r>
            <a:r>
              <a:rPr lang="en-GB" sz="2400" baseline="-25000">
                <a:solidFill>
                  <a:schemeClr val="tx1"/>
                </a:solidFill>
                <a:latin typeface="Arial" pitchFamily="34" charset="0"/>
              </a:rPr>
              <a:t>2</a:t>
            </a:r>
            <a:endParaRPr lang="en-US" sz="2400" baseline="-25000">
              <a:solidFill>
                <a:schemeClr val="tx1"/>
              </a:solidFill>
              <a:latin typeface="Arial" pitchFamily="34" charset="0"/>
            </a:endParaRPr>
          </a:p>
        </p:txBody>
      </p:sp>
      <p:sp>
        <p:nvSpPr>
          <p:cNvPr id="78853" name="Text Box 5"/>
          <p:cNvSpPr txBox="1">
            <a:spLocks noChangeArrowheads="1"/>
          </p:cNvSpPr>
          <p:nvPr/>
        </p:nvSpPr>
        <p:spPr bwMode="auto">
          <a:xfrm>
            <a:off x="381000" y="3962400"/>
            <a:ext cx="7466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The CO</a:t>
            </a:r>
            <a:r>
              <a:rPr lang="en-GB" sz="2400" baseline="-25000">
                <a:solidFill>
                  <a:schemeClr val="tx1"/>
                </a:solidFill>
                <a:latin typeface="Arial" pitchFamily="34" charset="0"/>
              </a:rPr>
              <a:t>2</a:t>
            </a:r>
            <a:r>
              <a:rPr lang="en-GB" sz="2400">
                <a:solidFill>
                  <a:schemeClr val="tx1"/>
                </a:solidFill>
                <a:latin typeface="Arial" pitchFamily="34" charset="0"/>
              </a:rPr>
              <a:t> forms bubbles in the dough which cause it to</a:t>
            </a:r>
          </a:p>
          <a:p>
            <a:pPr eaLnBrk="1" hangingPunct="1"/>
            <a:r>
              <a:rPr lang="en-GB" sz="2400">
                <a:solidFill>
                  <a:schemeClr val="tx1"/>
                </a:solidFill>
                <a:latin typeface="Arial" pitchFamily="34" charset="0"/>
              </a:rPr>
              <a:t> expand (‘rise’)</a:t>
            </a:r>
            <a:endParaRPr lang="en-US" sz="2400">
              <a:solidFill>
                <a:schemeClr val="tx1"/>
              </a:solidFill>
              <a:latin typeface="Arial" pitchFamily="34" charset="0"/>
            </a:endParaRPr>
          </a:p>
        </p:txBody>
      </p:sp>
      <p:sp>
        <p:nvSpPr>
          <p:cNvPr id="78854" name="Text Box 6"/>
          <p:cNvSpPr txBox="1">
            <a:spLocks noChangeArrowheads="1"/>
          </p:cNvSpPr>
          <p:nvPr/>
        </p:nvSpPr>
        <p:spPr bwMode="auto">
          <a:xfrm>
            <a:off x="381000" y="5181600"/>
            <a:ext cx="7900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When the dough is baked, the heat evaporates the </a:t>
            </a:r>
          </a:p>
          <a:p>
            <a:pPr eaLnBrk="1" hangingPunct="1"/>
            <a:r>
              <a:rPr lang="en-GB" sz="2400">
                <a:solidFill>
                  <a:schemeClr val="tx1"/>
                </a:solidFill>
                <a:latin typeface="Arial" pitchFamily="34" charset="0"/>
              </a:rPr>
              <a:t>alcohol but makes the trapped bubbles expand giving the</a:t>
            </a:r>
          </a:p>
          <a:p>
            <a:pPr eaLnBrk="1" hangingPunct="1"/>
            <a:r>
              <a:rPr lang="en-GB" sz="2400">
                <a:solidFill>
                  <a:schemeClr val="tx1"/>
                </a:solidFill>
                <a:latin typeface="Arial" pitchFamily="34" charset="0"/>
              </a:rPr>
              <a:t> bread a ‘light’ texture</a:t>
            </a:r>
            <a:endParaRPr lang="en-US" sz="2400">
              <a:solidFill>
                <a:schemeClr val="tx1"/>
              </a:solidFill>
              <a:latin typeface="Arial" pitchFamily="34" charset="0"/>
            </a:endParaRPr>
          </a:p>
        </p:txBody>
      </p:sp>
      <p:sp>
        <p:nvSpPr>
          <p:cNvPr id="36871" name="Text Box 7"/>
          <p:cNvSpPr txBox="1">
            <a:spLocks noChangeArrowheads="1"/>
          </p:cNvSpPr>
          <p:nvPr/>
        </p:nvSpPr>
        <p:spPr bwMode="auto">
          <a:xfrm>
            <a:off x="8594725" y="4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35</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utoUpdateAnimBg="0"/>
      <p:bldP spid="78853" grpId="0" autoUpdateAnimBg="0"/>
      <p:bldP spid="7885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3276600" cy="609600"/>
          </a:xfrm>
        </p:spPr>
        <p:txBody>
          <a:bodyPr/>
          <a:lstStyle/>
          <a:p>
            <a:pPr eaLnBrk="1" hangingPunct="1"/>
            <a:r>
              <a:rPr lang="en-GB" smtClean="0"/>
              <a:t>Dough rising</a:t>
            </a:r>
            <a:endParaRPr lang="en-US" smtClean="0"/>
          </a:p>
        </p:txBody>
      </p:sp>
      <p:sp>
        <p:nvSpPr>
          <p:cNvPr id="37891" name="Text Box 8"/>
          <p:cNvSpPr txBox="1">
            <a:spLocks noChangeArrowheads="1"/>
          </p:cNvSpPr>
          <p:nvPr/>
        </p:nvSpPr>
        <p:spPr bwMode="auto">
          <a:xfrm>
            <a:off x="86709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36</a:t>
            </a:r>
            <a:endParaRPr lang="en-US" sz="2400">
              <a:solidFill>
                <a:schemeClr val="tx1"/>
              </a:solidFill>
            </a:endParaRPr>
          </a:p>
        </p:txBody>
      </p:sp>
      <p:pic>
        <p:nvPicPr>
          <p:cNvPr id="79885" name="Picture 13" descr="C:\My Documents\My Pictures\Dough in 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55626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8" name="Text Box 16"/>
          <p:cNvSpPr txBox="1">
            <a:spLocks noChangeArrowheads="1"/>
          </p:cNvSpPr>
          <p:nvPr/>
        </p:nvSpPr>
        <p:spPr bwMode="auto">
          <a:xfrm>
            <a:off x="0" y="1319213"/>
            <a:ext cx="2725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latin typeface="Arial" pitchFamily="34" charset="0"/>
              </a:rPr>
              <a:t>The yeast is mixed</a:t>
            </a:r>
          </a:p>
          <a:p>
            <a:pPr eaLnBrk="1" hangingPunct="1"/>
            <a:r>
              <a:rPr lang="en-US" sz="2400">
                <a:solidFill>
                  <a:schemeClr val="tx1"/>
                </a:solidFill>
                <a:latin typeface="Arial" pitchFamily="34" charset="0"/>
              </a:rPr>
              <a:t>with the dough</a:t>
            </a:r>
          </a:p>
        </p:txBody>
      </p:sp>
      <p:sp>
        <p:nvSpPr>
          <p:cNvPr id="79889" name="Text Box 17"/>
          <p:cNvSpPr txBox="1">
            <a:spLocks noChangeArrowheads="1"/>
          </p:cNvSpPr>
          <p:nvPr/>
        </p:nvSpPr>
        <p:spPr bwMode="auto">
          <a:xfrm>
            <a:off x="0" y="39624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After 1 hour in a warm</a:t>
            </a:r>
          </a:p>
          <a:p>
            <a:pPr eaLnBrk="1" hangingPunct="1"/>
            <a:r>
              <a:rPr lang="en-GB" sz="2400">
                <a:solidFill>
                  <a:schemeClr val="tx1"/>
                </a:solidFill>
                <a:latin typeface="Arial" pitchFamily="34" charset="0"/>
              </a:rPr>
              <a:t>place the dough has risen as a result of the carbon dioxide</a:t>
            </a:r>
          </a:p>
          <a:p>
            <a:pPr eaLnBrk="1" hangingPunct="1"/>
            <a:r>
              <a:rPr lang="en-GB" sz="2400">
                <a:solidFill>
                  <a:schemeClr val="tx1"/>
                </a:solidFill>
                <a:latin typeface="Arial" pitchFamily="34" charset="0"/>
              </a:rPr>
              <a:t>produced by the yeast</a:t>
            </a:r>
            <a:endParaRPr lang="en-US" sz="2400">
              <a:solidFill>
                <a:schemeClr val="tx1"/>
              </a:solidFill>
              <a:latin typeface="Arial" pitchFamily="34" charset="0"/>
            </a:endParaRPr>
          </a:p>
        </p:txBody>
      </p:sp>
      <p:pic>
        <p:nvPicPr>
          <p:cNvPr id="79890" name="Picture 18" descr="C:\My Documents\My Pictures\Dough risi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29000"/>
            <a:ext cx="5486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wipe(up)">
                                      <p:cBhvr>
                                        <p:cTn id="7" dur="500"/>
                                        <p:tgtEl>
                                          <p:spTgt spid="7988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9888"/>
                                        </p:tgtEl>
                                        <p:attrNameLst>
                                          <p:attrName>style.visibility</p:attrName>
                                        </p:attrNameLst>
                                      </p:cBhvr>
                                      <p:to>
                                        <p:strVal val="visible"/>
                                      </p:to>
                                    </p:set>
                                    <p:animEffect transition="in" filter="wipe(up)">
                                      <p:cBhvr>
                                        <p:cTn id="11" dur="500"/>
                                        <p:tgtEl>
                                          <p:spTgt spid="798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9890"/>
                                        </p:tgtEl>
                                        <p:attrNameLst>
                                          <p:attrName>style.visibility</p:attrName>
                                        </p:attrNameLst>
                                      </p:cBhvr>
                                      <p:to>
                                        <p:strVal val="visible"/>
                                      </p:to>
                                    </p:set>
                                    <p:animEffect transition="in" filter="wipe(up)">
                                      <p:cBhvr>
                                        <p:cTn id="16" dur="500"/>
                                        <p:tgtEl>
                                          <p:spTgt spid="79890"/>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9889"/>
                                        </p:tgtEl>
                                        <p:attrNameLst>
                                          <p:attrName>style.visibility</p:attrName>
                                        </p:attrNameLst>
                                      </p:cBhvr>
                                      <p:to>
                                        <p:strVal val="visible"/>
                                      </p:to>
                                    </p:set>
                                    <p:animEffect transition="in" filter="wipe(up)">
                                      <p:cBhvr>
                                        <p:cTn id="20" dur="5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descr="C:\My Documents\My Pictures\Bread slice.jpg"/>
          <p:cNvPicPr>
            <a:picLocks noChangeAspect="1" noChangeArrowheads="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0" y="990600"/>
            <a:ext cx="6223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1027"/>
          <p:cNvSpPr txBox="1">
            <a:spLocks noChangeArrowheads="1"/>
          </p:cNvSpPr>
          <p:nvPr/>
        </p:nvSpPr>
        <p:spPr bwMode="auto">
          <a:xfrm>
            <a:off x="6399213" y="2286000"/>
            <a:ext cx="27447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latin typeface="Arial" pitchFamily="34" charset="0"/>
              </a:rPr>
              <a:t>The ‘holes’ in the </a:t>
            </a:r>
          </a:p>
          <a:p>
            <a:pPr eaLnBrk="1" hangingPunct="1"/>
            <a:r>
              <a:rPr lang="en-US" sz="2400">
                <a:solidFill>
                  <a:schemeClr val="tx1"/>
                </a:solidFill>
                <a:latin typeface="Arial" pitchFamily="34" charset="0"/>
              </a:rPr>
              <a:t>bread are made by</a:t>
            </a:r>
          </a:p>
          <a:p>
            <a:pPr eaLnBrk="1" hangingPunct="1"/>
            <a:r>
              <a:rPr lang="en-US" sz="2400">
                <a:solidFill>
                  <a:schemeClr val="tx1"/>
                </a:solidFill>
                <a:latin typeface="Arial" pitchFamily="34" charset="0"/>
              </a:rPr>
              <a:t>the carbon dioxide</a:t>
            </a:r>
          </a:p>
          <a:p>
            <a:pPr eaLnBrk="1" hangingPunct="1"/>
            <a:r>
              <a:rPr lang="en-US" sz="2400">
                <a:solidFill>
                  <a:schemeClr val="tx1"/>
                </a:solidFill>
                <a:latin typeface="Arial" pitchFamily="34" charset="0"/>
              </a:rPr>
              <a:t>bubbles.</a:t>
            </a:r>
          </a:p>
          <a:p>
            <a:pPr eaLnBrk="1" hangingPunct="1"/>
            <a:r>
              <a:rPr lang="en-US" sz="2400">
                <a:solidFill>
                  <a:schemeClr val="tx1"/>
                </a:solidFill>
                <a:latin typeface="Arial" pitchFamily="34" charset="0"/>
              </a:rPr>
              <a:t>This gives the bread a ‘light’ texture</a:t>
            </a:r>
          </a:p>
        </p:txBody>
      </p:sp>
      <p:sp>
        <p:nvSpPr>
          <p:cNvPr id="91140" name="Line 1028"/>
          <p:cNvSpPr>
            <a:spLocks noChangeShapeType="1"/>
          </p:cNvSpPr>
          <p:nvPr/>
        </p:nvSpPr>
        <p:spPr bwMode="auto">
          <a:xfrm flipV="1">
            <a:off x="4343400" y="2590800"/>
            <a:ext cx="205740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1" name="Line 1029"/>
          <p:cNvSpPr>
            <a:spLocks noChangeShapeType="1"/>
          </p:cNvSpPr>
          <p:nvPr/>
        </p:nvSpPr>
        <p:spPr bwMode="auto">
          <a:xfrm flipV="1">
            <a:off x="4038600" y="2667000"/>
            <a:ext cx="236220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Text Box 1030"/>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37</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up)">
                                      <p:cBhvr>
                                        <p:cTn id="7" dur="500"/>
                                        <p:tgtEl>
                                          <p:spTgt spid="9113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wipe(right)">
                                      <p:cBhvr>
                                        <p:cTn id="11" dur="500"/>
                                        <p:tgtEl>
                                          <p:spTgt spid="91140"/>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1141"/>
                                        </p:tgtEl>
                                        <p:attrNameLst>
                                          <p:attrName>style.visibility</p:attrName>
                                        </p:attrNameLst>
                                      </p:cBhvr>
                                      <p:to>
                                        <p:strVal val="visible"/>
                                      </p:to>
                                    </p:set>
                                    <p:animEffect transition="in" filter="wipe(right)">
                                      <p:cBhvr>
                                        <p:cTn id="15"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nimBg="1"/>
      <p:bldP spid="911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0200" y="0"/>
            <a:ext cx="4724400" cy="838200"/>
          </a:xfrm>
        </p:spPr>
        <p:txBody>
          <a:bodyPr/>
          <a:lstStyle/>
          <a:p>
            <a:pPr eaLnBrk="1" hangingPunct="1"/>
            <a:r>
              <a:rPr lang="en-US" smtClean="0"/>
              <a:t>Question 1</a:t>
            </a:r>
          </a:p>
        </p:txBody>
      </p:sp>
      <p:sp>
        <p:nvSpPr>
          <p:cNvPr id="39939" name="Text Box 3"/>
          <p:cNvSpPr txBox="1">
            <a:spLocks noChangeArrowheads="1"/>
          </p:cNvSpPr>
          <p:nvPr/>
        </p:nvSpPr>
        <p:spPr bwMode="auto">
          <a:xfrm>
            <a:off x="381000" y="1371600"/>
            <a:ext cx="76501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tx1"/>
                </a:solidFill>
                <a:latin typeface="Arial" pitchFamily="34" charset="0"/>
              </a:rPr>
              <a:t>Which statements are correct ?</a:t>
            </a:r>
          </a:p>
          <a:p>
            <a:pPr eaLnBrk="1" hangingPunct="1"/>
            <a:endParaRPr lang="en-GB">
              <a:solidFill>
                <a:schemeClr val="tx1"/>
              </a:solidFill>
              <a:latin typeface="Arial" pitchFamily="34" charset="0"/>
            </a:endParaRPr>
          </a:p>
          <a:p>
            <a:pPr eaLnBrk="1" hangingPunct="1"/>
            <a:r>
              <a:rPr lang="en-GB">
                <a:solidFill>
                  <a:schemeClr val="tx1"/>
                </a:solidFill>
                <a:latin typeface="Arial" pitchFamily="34" charset="0"/>
              </a:rPr>
              <a:t>Anaerobic respiration </a:t>
            </a:r>
            <a:r>
              <a:rPr lang="en-GB" b="1">
                <a:solidFill>
                  <a:schemeClr val="tx1"/>
                </a:solidFill>
                <a:latin typeface="Arial" pitchFamily="34" charset="0"/>
              </a:rPr>
              <a:t>is different</a:t>
            </a:r>
            <a:r>
              <a:rPr lang="en-GB">
                <a:solidFill>
                  <a:schemeClr val="tx1"/>
                </a:solidFill>
                <a:latin typeface="Arial" pitchFamily="34" charset="0"/>
              </a:rPr>
              <a:t> from aerobic </a:t>
            </a:r>
          </a:p>
          <a:p>
            <a:pPr eaLnBrk="1" hangingPunct="1"/>
            <a:r>
              <a:rPr lang="en-GB">
                <a:solidFill>
                  <a:schemeClr val="tx1"/>
                </a:solidFill>
                <a:latin typeface="Arial" pitchFamily="34" charset="0"/>
              </a:rPr>
              <a:t>respiration because</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a</a:t>
            </a:r>
            <a:r>
              <a:rPr lang="en-GB">
                <a:solidFill>
                  <a:schemeClr val="tx1"/>
                </a:solidFill>
                <a:latin typeface="Arial" pitchFamily="34" charset="0"/>
              </a:rPr>
              <a:t> it produces CO</a:t>
            </a:r>
            <a:r>
              <a:rPr lang="en-GB" baseline="-25000">
                <a:solidFill>
                  <a:schemeClr val="tx1"/>
                </a:solidFill>
                <a:latin typeface="Arial" pitchFamily="34" charset="0"/>
              </a:rPr>
              <a:t>2</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b</a:t>
            </a:r>
            <a:r>
              <a:rPr lang="en-GB">
                <a:solidFill>
                  <a:schemeClr val="tx1"/>
                </a:solidFill>
                <a:latin typeface="Arial" pitchFamily="34" charset="0"/>
              </a:rPr>
              <a:t> it does not need glucose</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c</a:t>
            </a:r>
            <a:r>
              <a:rPr lang="en-GB">
                <a:solidFill>
                  <a:schemeClr val="tx1"/>
                </a:solidFill>
                <a:latin typeface="Arial" pitchFamily="34" charset="0"/>
              </a:rPr>
              <a:t> it does not need oxygen</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d</a:t>
            </a:r>
            <a:r>
              <a:rPr lang="en-GB">
                <a:solidFill>
                  <a:schemeClr val="tx1"/>
                </a:solidFill>
                <a:latin typeface="Arial" pitchFamily="34" charset="0"/>
              </a:rPr>
              <a:t> it produces less energy</a:t>
            </a:r>
            <a:endParaRPr lang="en-US">
              <a:solidFill>
                <a:schemeClr val="tx1"/>
              </a:solidFill>
              <a:latin typeface="Arial" pitchFamily="34" charset="0"/>
            </a:endParaRPr>
          </a:p>
        </p:txBody>
      </p:sp>
      <p:sp>
        <p:nvSpPr>
          <p:cNvPr id="39940" name="AutoShape 5">
            <a:hlinkClick r:id="rId2" action="ppaction://hlinksldjump" highlightClick="1"/>
          </p:cNvPr>
          <p:cNvSpPr>
            <a:spLocks noChangeArrowheads="1"/>
          </p:cNvSpPr>
          <p:nvPr/>
        </p:nvSpPr>
        <p:spPr bwMode="auto">
          <a:xfrm>
            <a:off x="53340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39941" name="AutoShape 6">
            <a:hlinkClick r:id="rId2" action="ppaction://hlinksldjump" highlightClick="1"/>
          </p:cNvPr>
          <p:cNvSpPr>
            <a:spLocks noChangeArrowheads="1"/>
          </p:cNvSpPr>
          <p:nvPr/>
        </p:nvSpPr>
        <p:spPr bwMode="auto">
          <a:xfrm>
            <a:off x="53340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39942" name="AutoShape 7">
            <a:hlinkClick r:id="rId3" action="ppaction://hlinksldjump" highlightClick="1"/>
          </p:cNvPr>
          <p:cNvSpPr>
            <a:spLocks noChangeArrowheads="1"/>
          </p:cNvSpPr>
          <p:nvPr/>
        </p:nvSpPr>
        <p:spPr bwMode="auto">
          <a:xfrm>
            <a:off x="5334000" y="5181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39943" name="AutoShape 8">
            <a:hlinkClick r:id="rId3" action="ppaction://hlinksldjump" highlightClick="1"/>
          </p:cNvPr>
          <p:cNvSpPr>
            <a:spLocks noChangeArrowheads="1"/>
          </p:cNvSpPr>
          <p:nvPr/>
        </p:nvSpPr>
        <p:spPr bwMode="auto">
          <a:xfrm>
            <a:off x="5334000" y="6019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39944" name="Text Box 9"/>
          <p:cNvSpPr txBox="1">
            <a:spLocks noChangeArrowheads="1"/>
          </p:cNvSpPr>
          <p:nvPr/>
        </p:nvSpPr>
        <p:spPr bwMode="auto">
          <a:xfrm>
            <a:off x="86709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38</a:t>
            </a:r>
            <a:endParaRPr lang="en-US" sz="240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0"/>
            <a:ext cx="5257800" cy="762000"/>
          </a:xfrm>
        </p:spPr>
        <p:txBody>
          <a:bodyPr/>
          <a:lstStyle/>
          <a:p>
            <a:pPr eaLnBrk="1" hangingPunct="1"/>
            <a:r>
              <a:rPr lang="en-GB" smtClean="0"/>
              <a:t>Question 2</a:t>
            </a:r>
            <a:endParaRPr lang="en-US" smtClean="0"/>
          </a:p>
        </p:txBody>
      </p:sp>
      <p:sp>
        <p:nvSpPr>
          <p:cNvPr id="40963" name="Text Box 3"/>
          <p:cNvSpPr txBox="1">
            <a:spLocks noChangeArrowheads="1"/>
          </p:cNvSpPr>
          <p:nvPr/>
        </p:nvSpPr>
        <p:spPr bwMode="auto">
          <a:xfrm>
            <a:off x="457200" y="1219200"/>
            <a:ext cx="8382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tx1"/>
                </a:solidFill>
                <a:latin typeface="Arial" pitchFamily="34" charset="0"/>
              </a:rPr>
              <a:t>In what circumstances do our muscle use anaerobic</a:t>
            </a:r>
          </a:p>
          <a:p>
            <a:pPr eaLnBrk="1" hangingPunct="1"/>
            <a:r>
              <a:rPr lang="en-GB">
                <a:solidFill>
                  <a:schemeClr val="tx1"/>
                </a:solidFill>
                <a:latin typeface="Arial" pitchFamily="34" charset="0"/>
              </a:rPr>
              <a:t>respiration ?</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a</a:t>
            </a:r>
            <a:r>
              <a:rPr lang="en-GB">
                <a:solidFill>
                  <a:schemeClr val="tx1"/>
                </a:solidFill>
                <a:latin typeface="Arial" pitchFamily="34" charset="0"/>
              </a:rPr>
              <a:t> When insufficient glucose reaches the</a:t>
            </a:r>
          </a:p>
          <a:p>
            <a:pPr eaLnBrk="1" hangingPunct="1"/>
            <a:r>
              <a:rPr lang="en-GB">
                <a:solidFill>
                  <a:schemeClr val="tx1"/>
                </a:solidFill>
                <a:latin typeface="Arial" pitchFamily="34" charset="0"/>
              </a:rPr>
              <a:t> muscles</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b</a:t>
            </a:r>
            <a:r>
              <a:rPr lang="en-GB">
                <a:solidFill>
                  <a:schemeClr val="tx1"/>
                </a:solidFill>
                <a:latin typeface="Arial" pitchFamily="34" charset="0"/>
              </a:rPr>
              <a:t> When the carbon dioxide level increases</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c</a:t>
            </a:r>
            <a:r>
              <a:rPr lang="en-GB">
                <a:solidFill>
                  <a:schemeClr val="tx1"/>
                </a:solidFill>
                <a:latin typeface="Arial" pitchFamily="34" charset="0"/>
              </a:rPr>
              <a:t> When insufficient oxygen reaches the </a:t>
            </a:r>
          </a:p>
          <a:p>
            <a:pPr eaLnBrk="1" hangingPunct="1"/>
            <a:r>
              <a:rPr lang="en-GB">
                <a:solidFill>
                  <a:schemeClr val="tx1"/>
                </a:solidFill>
                <a:latin typeface="Arial" pitchFamily="34" charset="0"/>
              </a:rPr>
              <a:t>muscles</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d</a:t>
            </a:r>
            <a:r>
              <a:rPr lang="en-GB">
                <a:solidFill>
                  <a:schemeClr val="tx1"/>
                </a:solidFill>
                <a:latin typeface="Arial" pitchFamily="34" charset="0"/>
              </a:rPr>
              <a:t> When we are asleep</a:t>
            </a:r>
            <a:endParaRPr lang="en-US">
              <a:solidFill>
                <a:schemeClr val="tx1"/>
              </a:solidFill>
              <a:latin typeface="Arial" pitchFamily="34" charset="0"/>
            </a:endParaRPr>
          </a:p>
        </p:txBody>
      </p:sp>
      <p:sp>
        <p:nvSpPr>
          <p:cNvPr id="40964" name="AutoShape 4">
            <a:hlinkClick r:id="rId2" action="ppaction://hlinksldjump" highlightClick="1"/>
          </p:cNvPr>
          <p:cNvSpPr>
            <a:spLocks noChangeArrowheads="1"/>
          </p:cNvSpPr>
          <p:nvPr/>
        </p:nvSpPr>
        <p:spPr bwMode="auto">
          <a:xfrm>
            <a:off x="76962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0965" name="AutoShape 5">
            <a:hlinkClick r:id="rId2" action="ppaction://hlinksldjump" highlightClick="1"/>
          </p:cNvPr>
          <p:cNvSpPr>
            <a:spLocks noChangeArrowheads="1"/>
          </p:cNvSpPr>
          <p:nvPr/>
        </p:nvSpPr>
        <p:spPr bwMode="auto">
          <a:xfrm>
            <a:off x="7696200" y="3810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0966" name="AutoShape 6">
            <a:hlinkClick r:id="rId3" action="ppaction://hlinksldjump" highlightClick="1"/>
          </p:cNvPr>
          <p:cNvSpPr>
            <a:spLocks noChangeArrowheads="1"/>
          </p:cNvSpPr>
          <p:nvPr/>
        </p:nvSpPr>
        <p:spPr bwMode="auto">
          <a:xfrm>
            <a:off x="7696200" y="4800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0967" name="AutoShape 7">
            <a:hlinkClick r:id="rId2" action="ppaction://hlinksldjump" highlightClick="1"/>
          </p:cNvPr>
          <p:cNvSpPr>
            <a:spLocks noChangeArrowheads="1"/>
          </p:cNvSpPr>
          <p:nvPr/>
        </p:nvSpPr>
        <p:spPr bwMode="auto">
          <a:xfrm>
            <a:off x="7696200" y="5867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0968" name="Text Box 8"/>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39</a:t>
            </a:r>
            <a:endParaRPr lang="en-US" sz="24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7772400" cy="1143000"/>
          </a:xfrm>
        </p:spPr>
        <p:txBody>
          <a:bodyPr/>
          <a:lstStyle/>
          <a:p>
            <a:pPr eaLnBrk="1" hangingPunct="1"/>
            <a:endParaRPr lang="en-GB" smtClean="0"/>
          </a:p>
        </p:txBody>
      </p:sp>
      <p:sp>
        <p:nvSpPr>
          <p:cNvPr id="59398" name="Oval 6"/>
          <p:cNvSpPr>
            <a:spLocks noChangeArrowheads="1"/>
          </p:cNvSpPr>
          <p:nvPr/>
        </p:nvSpPr>
        <p:spPr bwMode="auto">
          <a:xfrm>
            <a:off x="3810000" y="3048000"/>
            <a:ext cx="762000" cy="685800"/>
          </a:xfrm>
          <a:prstGeom prst="ellipse">
            <a:avLst/>
          </a:prstGeom>
          <a:solidFill>
            <a:schemeClr val="folHlink"/>
          </a:solidFill>
          <a:ln w="9525">
            <a:solidFill>
              <a:schemeClr val="tx1"/>
            </a:solidFill>
            <a:round/>
            <a:headEnd/>
            <a:tailEnd/>
          </a:ln>
        </p:spPr>
        <p:txBody>
          <a:bodyPr wrap="none" anchor="ctr"/>
          <a:lstStyle/>
          <a:p>
            <a:pPr algn="ctr"/>
            <a:r>
              <a:rPr lang="en-US" sz="3200">
                <a:solidFill>
                  <a:schemeClr val="tx1"/>
                </a:solidFill>
              </a:rPr>
              <a:t>C</a:t>
            </a:r>
          </a:p>
        </p:txBody>
      </p:sp>
      <p:grpSp>
        <p:nvGrpSpPr>
          <p:cNvPr id="2" name="Group 9"/>
          <p:cNvGrpSpPr>
            <a:grpSpLocks/>
          </p:cNvGrpSpPr>
          <p:nvPr/>
        </p:nvGrpSpPr>
        <p:grpSpPr bwMode="auto">
          <a:xfrm>
            <a:off x="4495800" y="2743200"/>
            <a:ext cx="685800" cy="1219200"/>
            <a:chOff x="2832" y="1728"/>
            <a:chExt cx="432" cy="768"/>
          </a:xfrm>
        </p:grpSpPr>
        <p:sp>
          <p:nvSpPr>
            <p:cNvPr id="6163" name="Oval 3"/>
            <p:cNvSpPr>
              <a:spLocks noChangeArrowheads="1"/>
            </p:cNvSpPr>
            <p:nvPr/>
          </p:nvSpPr>
          <p:spPr bwMode="auto">
            <a:xfrm>
              <a:off x="2832" y="1728"/>
              <a:ext cx="432" cy="384"/>
            </a:xfrm>
            <a:prstGeom prst="ellipse">
              <a:avLst/>
            </a:prstGeom>
            <a:solidFill>
              <a:srgbClr val="FF7C80"/>
            </a:solidFill>
            <a:ln w="9525">
              <a:solidFill>
                <a:schemeClr val="tx1"/>
              </a:solidFill>
              <a:round/>
              <a:headEnd/>
              <a:tailEnd/>
            </a:ln>
          </p:spPr>
          <p:txBody>
            <a:bodyPr wrap="none" anchor="ctr"/>
            <a:lstStyle/>
            <a:p>
              <a:pPr algn="ctr"/>
              <a:r>
                <a:rPr lang="en-US" sz="4800">
                  <a:solidFill>
                    <a:schemeClr val="tx1"/>
                  </a:solidFill>
                </a:rPr>
                <a:t>o</a:t>
              </a:r>
            </a:p>
          </p:txBody>
        </p:sp>
        <p:sp>
          <p:nvSpPr>
            <p:cNvPr id="6164" name="Oval 7"/>
            <p:cNvSpPr>
              <a:spLocks noChangeArrowheads="1"/>
            </p:cNvSpPr>
            <p:nvPr/>
          </p:nvSpPr>
          <p:spPr bwMode="auto">
            <a:xfrm>
              <a:off x="2832" y="2112"/>
              <a:ext cx="432" cy="384"/>
            </a:xfrm>
            <a:prstGeom prst="ellipse">
              <a:avLst/>
            </a:prstGeom>
            <a:solidFill>
              <a:srgbClr val="FF7C80"/>
            </a:solidFill>
            <a:ln w="9525">
              <a:solidFill>
                <a:schemeClr val="tx1"/>
              </a:solidFill>
              <a:round/>
              <a:headEnd/>
              <a:tailEnd/>
            </a:ln>
          </p:spPr>
          <p:txBody>
            <a:bodyPr wrap="none" anchor="ctr"/>
            <a:lstStyle/>
            <a:p>
              <a:pPr algn="ctr"/>
              <a:r>
                <a:rPr lang="en-US" sz="4800">
                  <a:solidFill>
                    <a:schemeClr val="tx1"/>
                  </a:solidFill>
                </a:rPr>
                <a:t>o</a:t>
              </a:r>
            </a:p>
          </p:txBody>
        </p:sp>
      </p:grpSp>
      <p:sp>
        <p:nvSpPr>
          <p:cNvPr id="59402" name="Text Box 10"/>
          <p:cNvSpPr txBox="1">
            <a:spLocks noChangeArrowheads="1"/>
          </p:cNvSpPr>
          <p:nvPr/>
        </p:nvSpPr>
        <p:spPr bwMode="auto">
          <a:xfrm>
            <a:off x="685800" y="1447800"/>
            <a:ext cx="264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an atom of carbon</a:t>
            </a:r>
          </a:p>
          <a:p>
            <a:pPr eaLnBrk="1" hangingPunct="1"/>
            <a:r>
              <a:rPr lang="en-GB" sz="2400">
                <a:solidFill>
                  <a:schemeClr val="tx1"/>
                </a:solidFill>
                <a:latin typeface="Arial" pitchFamily="34" charset="0"/>
              </a:rPr>
              <a:t>              </a:t>
            </a:r>
            <a:r>
              <a:rPr lang="en-GB" sz="3600">
                <a:solidFill>
                  <a:schemeClr val="tx1"/>
                </a:solidFill>
                <a:latin typeface="Arial" pitchFamily="34" charset="0"/>
              </a:rPr>
              <a:t>c</a:t>
            </a:r>
            <a:endParaRPr lang="en-US" sz="2400">
              <a:solidFill>
                <a:schemeClr val="tx1"/>
              </a:solidFill>
              <a:latin typeface="Arial" pitchFamily="34" charset="0"/>
            </a:endParaRPr>
          </a:p>
        </p:txBody>
      </p:sp>
      <p:sp>
        <p:nvSpPr>
          <p:cNvPr id="59403" name="Text Box 11"/>
          <p:cNvSpPr txBox="1">
            <a:spLocks noChangeArrowheads="1"/>
          </p:cNvSpPr>
          <p:nvPr/>
        </p:nvSpPr>
        <p:spPr bwMode="auto">
          <a:xfrm>
            <a:off x="5638800" y="1447800"/>
            <a:ext cx="3067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a molecule of oxygen</a:t>
            </a:r>
          </a:p>
          <a:p>
            <a:pPr eaLnBrk="1" hangingPunct="1"/>
            <a:r>
              <a:rPr lang="en-GB" sz="2400">
                <a:solidFill>
                  <a:schemeClr val="tx1"/>
                </a:solidFill>
                <a:latin typeface="Arial" pitchFamily="34" charset="0"/>
              </a:rPr>
              <a:t>               </a:t>
            </a:r>
            <a:r>
              <a:rPr lang="en-GB" sz="2400" b="1">
                <a:solidFill>
                  <a:schemeClr val="tx1"/>
                </a:solidFill>
                <a:latin typeface="Arial" pitchFamily="34" charset="0"/>
              </a:rPr>
              <a:t>O</a:t>
            </a:r>
            <a:r>
              <a:rPr lang="en-GB" sz="2400" baseline="-25000">
                <a:solidFill>
                  <a:schemeClr val="tx1"/>
                </a:solidFill>
                <a:latin typeface="Arial" pitchFamily="34" charset="0"/>
              </a:rPr>
              <a:t>2</a:t>
            </a:r>
            <a:endParaRPr lang="en-US" sz="2400" baseline="-25000">
              <a:solidFill>
                <a:schemeClr val="tx1"/>
              </a:solidFill>
              <a:latin typeface="Arial" pitchFamily="34" charset="0"/>
            </a:endParaRPr>
          </a:p>
        </p:txBody>
      </p:sp>
      <p:sp>
        <p:nvSpPr>
          <p:cNvPr id="59404" name="Text Box 12"/>
          <p:cNvSpPr txBox="1">
            <a:spLocks noChangeArrowheads="1"/>
          </p:cNvSpPr>
          <p:nvPr/>
        </p:nvSpPr>
        <p:spPr bwMode="auto">
          <a:xfrm>
            <a:off x="1905000" y="4953000"/>
            <a:ext cx="6338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combine to form a molecule of carbon dioxide</a:t>
            </a:r>
          </a:p>
          <a:p>
            <a:pPr eaLnBrk="1" hangingPunct="1"/>
            <a:r>
              <a:rPr lang="en-GB" sz="2400">
                <a:solidFill>
                  <a:schemeClr val="tx1"/>
                </a:solidFill>
                <a:latin typeface="Arial" pitchFamily="34" charset="0"/>
              </a:rPr>
              <a:t>                                  </a:t>
            </a:r>
            <a:r>
              <a:rPr lang="en-GB" sz="2400" b="1">
                <a:solidFill>
                  <a:schemeClr val="tx1"/>
                </a:solidFill>
                <a:latin typeface="Arial" pitchFamily="34" charset="0"/>
              </a:rPr>
              <a:t>CO</a:t>
            </a:r>
            <a:r>
              <a:rPr lang="en-GB" sz="2400" b="1" baseline="-25000">
                <a:solidFill>
                  <a:schemeClr val="tx1"/>
                </a:solidFill>
                <a:latin typeface="Arial" pitchFamily="34" charset="0"/>
              </a:rPr>
              <a:t>2</a:t>
            </a:r>
            <a:endParaRPr lang="en-US" sz="2400" b="1" baseline="-25000">
              <a:solidFill>
                <a:schemeClr val="tx1"/>
              </a:solidFill>
              <a:latin typeface="Arial" pitchFamily="34" charset="0"/>
            </a:endParaRPr>
          </a:p>
        </p:txBody>
      </p:sp>
      <p:sp>
        <p:nvSpPr>
          <p:cNvPr id="59405" name="Text Box 13"/>
          <p:cNvSpPr txBox="1">
            <a:spLocks noChangeArrowheads="1"/>
          </p:cNvSpPr>
          <p:nvPr/>
        </p:nvSpPr>
        <p:spPr bwMode="auto">
          <a:xfrm>
            <a:off x="4267200" y="1446213"/>
            <a:ext cx="74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latin typeface="Arial" pitchFamily="34" charset="0"/>
              </a:rPr>
              <a:t>plus</a:t>
            </a:r>
            <a:endParaRPr lang="en-US" sz="2400">
              <a:solidFill>
                <a:schemeClr val="tx1"/>
              </a:solidFill>
              <a:latin typeface="Arial" pitchFamily="34" charset="0"/>
            </a:endParaRPr>
          </a:p>
        </p:txBody>
      </p:sp>
      <p:grpSp>
        <p:nvGrpSpPr>
          <p:cNvPr id="3" name="Group 24"/>
          <p:cNvGrpSpPr>
            <a:grpSpLocks/>
          </p:cNvGrpSpPr>
          <p:nvPr/>
        </p:nvGrpSpPr>
        <p:grpSpPr bwMode="auto">
          <a:xfrm>
            <a:off x="3124200" y="2286000"/>
            <a:ext cx="2895600" cy="2209800"/>
            <a:chOff x="1968" y="1440"/>
            <a:chExt cx="1824" cy="1392"/>
          </a:xfrm>
        </p:grpSpPr>
        <p:sp>
          <p:nvSpPr>
            <p:cNvPr id="6155" name="Line 14"/>
            <p:cNvSpPr>
              <a:spLocks noChangeShapeType="1"/>
            </p:cNvSpPr>
            <p:nvPr/>
          </p:nvSpPr>
          <p:spPr bwMode="auto">
            <a:xfrm flipV="1">
              <a:off x="2976" y="1440"/>
              <a:ext cx="0" cy="192"/>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5"/>
            <p:cNvSpPr>
              <a:spLocks noChangeShapeType="1"/>
            </p:cNvSpPr>
            <p:nvPr/>
          </p:nvSpPr>
          <p:spPr bwMode="auto">
            <a:xfrm flipV="1">
              <a:off x="3312" y="1584"/>
              <a:ext cx="192" cy="144"/>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6"/>
            <p:cNvSpPr>
              <a:spLocks noChangeShapeType="1"/>
            </p:cNvSpPr>
            <p:nvPr/>
          </p:nvSpPr>
          <p:spPr bwMode="auto">
            <a:xfrm>
              <a:off x="3504" y="2112"/>
              <a:ext cx="288"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7"/>
            <p:cNvSpPr>
              <a:spLocks noChangeShapeType="1"/>
            </p:cNvSpPr>
            <p:nvPr/>
          </p:nvSpPr>
          <p:spPr bwMode="auto">
            <a:xfrm rot="832871" flipH="1" flipV="1">
              <a:off x="2392" y="1594"/>
              <a:ext cx="192" cy="9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9"/>
            <p:cNvSpPr>
              <a:spLocks noChangeShapeType="1"/>
            </p:cNvSpPr>
            <p:nvPr/>
          </p:nvSpPr>
          <p:spPr bwMode="auto">
            <a:xfrm flipH="1">
              <a:off x="1968" y="2160"/>
              <a:ext cx="288"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20"/>
            <p:cNvSpPr>
              <a:spLocks noChangeShapeType="1"/>
            </p:cNvSpPr>
            <p:nvPr/>
          </p:nvSpPr>
          <p:spPr bwMode="auto">
            <a:xfrm>
              <a:off x="3072" y="2592"/>
              <a:ext cx="0" cy="24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22"/>
            <p:cNvSpPr>
              <a:spLocks noChangeShapeType="1"/>
            </p:cNvSpPr>
            <p:nvPr/>
          </p:nvSpPr>
          <p:spPr bwMode="auto">
            <a:xfrm flipH="1">
              <a:off x="2400" y="2544"/>
              <a:ext cx="240" cy="24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23"/>
            <p:cNvSpPr>
              <a:spLocks noChangeShapeType="1"/>
            </p:cNvSpPr>
            <p:nvPr/>
          </p:nvSpPr>
          <p:spPr bwMode="auto">
            <a:xfrm>
              <a:off x="3360" y="2448"/>
              <a:ext cx="240" cy="144"/>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54" name="Text Box 25"/>
          <p:cNvSpPr txBox="1">
            <a:spLocks noChangeArrowheads="1"/>
          </p:cNvSpPr>
          <p:nvPr/>
        </p:nvSpPr>
        <p:spPr bwMode="auto">
          <a:xfrm>
            <a:off x="8442325" y="41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400">
                <a:solidFill>
                  <a:schemeClr val="tx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4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9398"/>
                                        </p:tgtEl>
                                        <p:attrNameLst>
                                          <p:attrName>style.visibility</p:attrName>
                                        </p:attrNameLst>
                                      </p:cBhvr>
                                      <p:to>
                                        <p:strVal val="visible"/>
                                      </p:to>
                                    </p:set>
                                    <p:anim calcmode="lin" valueType="num">
                                      <p:cBhvr additive="base">
                                        <p:cTn id="19" dur="5000" fill="hold"/>
                                        <p:tgtEl>
                                          <p:spTgt spid="59398"/>
                                        </p:tgtEl>
                                        <p:attrNameLst>
                                          <p:attrName>ppt_x</p:attrName>
                                        </p:attrNameLst>
                                      </p:cBhvr>
                                      <p:tavLst>
                                        <p:tav tm="0">
                                          <p:val>
                                            <p:strVal val="0-#ppt_w/2"/>
                                          </p:val>
                                        </p:tav>
                                        <p:tav tm="100000">
                                          <p:val>
                                            <p:strVal val="#ppt_x"/>
                                          </p:val>
                                        </p:tav>
                                      </p:tavLst>
                                    </p:anim>
                                    <p:anim calcmode="lin" valueType="num">
                                      <p:cBhvr additive="base">
                                        <p:cTn id="20" dur="5000" fill="hold"/>
                                        <p:tgtEl>
                                          <p:spTgt spid="5939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0"/>
                            </p:stCondLst>
                            <p:childTnLst>
                              <p:par>
                                <p:cTn id="22" presetID="7"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0" fill="hold"/>
                                        <p:tgtEl>
                                          <p:spTgt spid="2"/>
                                        </p:tgtEl>
                                        <p:attrNameLst>
                                          <p:attrName>ppt_x</p:attrName>
                                        </p:attrNameLst>
                                      </p:cBhvr>
                                      <p:tavLst>
                                        <p:tav tm="0">
                                          <p:val>
                                            <p:strVal val="1+#ppt_w/2"/>
                                          </p:val>
                                        </p:tav>
                                        <p:tav tm="100000">
                                          <p:val>
                                            <p:strVal val="#ppt_x"/>
                                          </p:val>
                                        </p:tav>
                                      </p:tavLst>
                                    </p:anim>
                                    <p:anim calcmode="lin" valueType="num">
                                      <p:cBhvr additive="base">
                                        <p:cTn id="25" dur="5000" fill="hold"/>
                                        <p:tgtEl>
                                          <p:spTgt spid="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0"/>
                            </p:stCondLst>
                            <p:childTnLst>
                              <p:par>
                                <p:cTn id="27" presetID="1" presetClass="entr" presetSubtype="0" fill="hold" nodeType="afterEffect">
                                  <p:stCondLst>
                                    <p:cond delay="2000"/>
                                  </p:stCondLst>
                                  <p:childTnLst>
                                    <p:set>
                                      <p:cBhvr>
                                        <p:cTn id="28" dur="1" fill="hold">
                                          <p:stCondLst>
                                            <p:cond delay="499"/>
                                          </p:stCondLst>
                                        </p:cTn>
                                        <p:tgtEl>
                                          <p:spTgt spid="3"/>
                                        </p:tgtEl>
                                        <p:attrNameLst>
                                          <p:attrName>style.visibility</p:attrName>
                                        </p:attrNameLst>
                                      </p:cBhvr>
                                      <p:to>
                                        <p:strVal val="visible"/>
                                      </p:to>
                                    </p:set>
                                  </p:childTnLst>
                                </p:cTn>
                              </p:par>
                            </p:childTnLst>
                          </p:cTn>
                        </p:par>
                        <p:par>
                          <p:cTn id="29" fill="hold" nodeType="afterGroup">
                            <p:stCondLst>
                              <p:cond delay="12500"/>
                            </p:stCondLst>
                            <p:childTnLst>
                              <p:par>
                                <p:cTn id="30" presetID="1" presetClass="entr" presetSubtype="0" fill="hold" grpId="0" nodeType="afterEffect">
                                  <p:stCondLst>
                                    <p:cond delay="0"/>
                                  </p:stCondLst>
                                  <p:childTnLst>
                                    <p:set>
                                      <p:cBhvr>
                                        <p:cTn id="31" dur="1" fill="hold">
                                          <p:stCondLst>
                                            <p:cond delay="499"/>
                                          </p:stCondLst>
                                        </p:cTn>
                                        <p:tgtEl>
                                          <p:spTgt spid="59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autoUpdateAnimBg="0"/>
      <p:bldP spid="59402" grpId="0" autoUpdateAnimBg="0"/>
      <p:bldP spid="59403" grpId="0" autoUpdateAnimBg="0"/>
      <p:bldP spid="59404" grpId="0" autoUpdateAnimBg="0"/>
      <p:bldP spid="594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304800"/>
            <a:ext cx="5334000" cy="990600"/>
          </a:xfrm>
        </p:spPr>
        <p:txBody>
          <a:bodyPr/>
          <a:lstStyle/>
          <a:p>
            <a:pPr eaLnBrk="1" hangingPunct="1"/>
            <a:r>
              <a:rPr lang="en-GB" smtClean="0"/>
              <a:t>Question 3</a:t>
            </a:r>
            <a:endParaRPr lang="en-US" smtClean="0"/>
          </a:p>
        </p:txBody>
      </p:sp>
      <p:sp>
        <p:nvSpPr>
          <p:cNvPr id="41987" name="Text Box 3"/>
          <p:cNvSpPr txBox="1">
            <a:spLocks noChangeArrowheads="1"/>
          </p:cNvSpPr>
          <p:nvPr/>
        </p:nvSpPr>
        <p:spPr bwMode="auto">
          <a:xfrm>
            <a:off x="822325" y="1741488"/>
            <a:ext cx="7491413"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tx1"/>
                </a:solidFill>
                <a:latin typeface="Arial" pitchFamily="34" charset="0"/>
              </a:rPr>
              <a:t>Anaerobic bacteria are </a:t>
            </a:r>
            <a:r>
              <a:rPr lang="en-GB" b="1">
                <a:solidFill>
                  <a:schemeClr val="tx1"/>
                </a:solidFill>
                <a:latin typeface="Arial" pitchFamily="34" charset="0"/>
              </a:rPr>
              <a:t>most</a:t>
            </a:r>
            <a:r>
              <a:rPr lang="en-GB">
                <a:solidFill>
                  <a:schemeClr val="tx1"/>
                </a:solidFill>
                <a:latin typeface="Arial" pitchFamily="34" charset="0"/>
              </a:rPr>
              <a:t> likely to be found</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a</a:t>
            </a:r>
            <a:r>
              <a:rPr lang="en-GB">
                <a:solidFill>
                  <a:schemeClr val="tx1"/>
                </a:solidFill>
                <a:latin typeface="Arial" pitchFamily="34" charset="0"/>
              </a:rPr>
              <a:t> in the middle of a compost heap</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b</a:t>
            </a:r>
            <a:r>
              <a:rPr lang="en-GB">
                <a:solidFill>
                  <a:schemeClr val="tx1"/>
                </a:solidFill>
                <a:latin typeface="Arial" pitchFamily="34" charset="0"/>
              </a:rPr>
              <a:t> in the air</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c</a:t>
            </a:r>
            <a:r>
              <a:rPr lang="en-GB">
                <a:solidFill>
                  <a:schemeClr val="tx1"/>
                </a:solidFill>
                <a:latin typeface="Arial" pitchFamily="34" charset="0"/>
              </a:rPr>
              <a:t> in fast-flowing streams</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d</a:t>
            </a:r>
            <a:r>
              <a:rPr lang="en-GB">
                <a:solidFill>
                  <a:schemeClr val="tx1"/>
                </a:solidFill>
                <a:latin typeface="Arial" pitchFamily="34" charset="0"/>
              </a:rPr>
              <a:t> on the surface of the skin</a:t>
            </a:r>
            <a:endParaRPr lang="en-US">
              <a:solidFill>
                <a:schemeClr val="tx1"/>
              </a:solidFill>
              <a:latin typeface="Arial" pitchFamily="34" charset="0"/>
            </a:endParaRPr>
          </a:p>
        </p:txBody>
      </p:sp>
      <p:sp>
        <p:nvSpPr>
          <p:cNvPr id="41988" name="AutoShape 4">
            <a:hlinkClick r:id="rId2" action="ppaction://hlinksldjump" highlightClick="1"/>
          </p:cNvPr>
          <p:cNvSpPr>
            <a:spLocks noChangeArrowheads="1"/>
          </p:cNvSpPr>
          <p:nvPr/>
        </p:nvSpPr>
        <p:spPr bwMode="auto">
          <a:xfrm>
            <a:off x="70104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1989" name="AutoShape 5">
            <a:hlinkClick r:id="rId3" action="ppaction://hlinksldjump" highlightClick="1"/>
          </p:cNvPr>
          <p:cNvSpPr>
            <a:spLocks noChangeArrowheads="1"/>
          </p:cNvSpPr>
          <p:nvPr/>
        </p:nvSpPr>
        <p:spPr bwMode="auto">
          <a:xfrm>
            <a:off x="70104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1990" name="AutoShape 6">
            <a:hlinkClick r:id="rId3" action="ppaction://hlinksldjump" highlightClick="1"/>
          </p:cNvPr>
          <p:cNvSpPr>
            <a:spLocks noChangeArrowheads="1"/>
          </p:cNvSpPr>
          <p:nvPr/>
        </p:nvSpPr>
        <p:spPr bwMode="auto">
          <a:xfrm>
            <a:off x="70104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1991" name="AutoShape 7">
            <a:hlinkClick r:id="rId3" action="ppaction://hlinksldjump" highlightClick="1"/>
          </p:cNvPr>
          <p:cNvSpPr>
            <a:spLocks noChangeArrowheads="1"/>
          </p:cNvSpPr>
          <p:nvPr/>
        </p:nvSpPr>
        <p:spPr bwMode="auto">
          <a:xfrm>
            <a:off x="7010400" y="5257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1992" name="Text Box 8"/>
          <p:cNvSpPr txBox="1">
            <a:spLocks noChangeArrowheads="1"/>
          </p:cNvSpPr>
          <p:nvPr/>
        </p:nvSpPr>
        <p:spPr bwMode="auto">
          <a:xfrm>
            <a:off x="8670925" y="117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40</a:t>
            </a:r>
            <a:endParaRPr lang="en-US" sz="240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p:spPr>
        <p:txBody>
          <a:bodyPr/>
          <a:lstStyle/>
          <a:p>
            <a:pPr eaLnBrk="1" hangingPunct="1"/>
            <a:r>
              <a:rPr lang="en-GB" smtClean="0"/>
              <a:t>Question 4</a:t>
            </a:r>
            <a:endParaRPr lang="en-US" smtClean="0"/>
          </a:p>
        </p:txBody>
      </p:sp>
      <p:sp>
        <p:nvSpPr>
          <p:cNvPr id="43011" name="Text Box 3"/>
          <p:cNvSpPr txBox="1">
            <a:spLocks noChangeArrowheads="1"/>
          </p:cNvSpPr>
          <p:nvPr/>
        </p:nvSpPr>
        <p:spPr bwMode="auto">
          <a:xfrm>
            <a:off x="762000" y="1981200"/>
            <a:ext cx="79390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a:solidFill>
                  <a:schemeClr val="tx1"/>
                </a:solidFill>
                <a:latin typeface="Arial" pitchFamily="34" charset="0"/>
              </a:rPr>
              <a:t>In which of the following is the production of CO</a:t>
            </a:r>
            <a:r>
              <a:rPr lang="en-GB" baseline="-25000">
                <a:solidFill>
                  <a:schemeClr val="tx1"/>
                </a:solidFill>
                <a:latin typeface="Arial" pitchFamily="34" charset="0"/>
              </a:rPr>
              <a:t>2</a:t>
            </a:r>
            <a:r>
              <a:rPr lang="en-GB">
                <a:solidFill>
                  <a:schemeClr val="tx1"/>
                </a:solidFill>
                <a:latin typeface="Arial" pitchFamily="34" charset="0"/>
              </a:rPr>
              <a:t> </a:t>
            </a:r>
          </a:p>
          <a:p>
            <a:pPr eaLnBrk="1" hangingPunct="1"/>
            <a:r>
              <a:rPr lang="en-GB">
                <a:solidFill>
                  <a:schemeClr val="tx1"/>
                </a:solidFill>
                <a:latin typeface="Arial" pitchFamily="34" charset="0"/>
              </a:rPr>
              <a:t>more important than the production of alcohol ?</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a</a:t>
            </a:r>
            <a:r>
              <a:rPr lang="en-GB">
                <a:solidFill>
                  <a:schemeClr val="tx1"/>
                </a:solidFill>
                <a:latin typeface="Arial" pitchFamily="34" charset="0"/>
              </a:rPr>
              <a:t> Brewing beer</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b</a:t>
            </a:r>
            <a:r>
              <a:rPr lang="en-GB">
                <a:solidFill>
                  <a:schemeClr val="tx1"/>
                </a:solidFill>
                <a:latin typeface="Arial" pitchFamily="34" charset="0"/>
              </a:rPr>
              <a:t> Fermenting grape juice</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c</a:t>
            </a:r>
            <a:r>
              <a:rPr lang="en-GB">
                <a:solidFill>
                  <a:schemeClr val="tx1"/>
                </a:solidFill>
                <a:latin typeface="Arial" pitchFamily="34" charset="0"/>
              </a:rPr>
              <a:t> Making bread</a:t>
            </a:r>
          </a:p>
          <a:p>
            <a:pPr eaLnBrk="1" hangingPunct="1"/>
            <a:endParaRPr lang="en-GB">
              <a:solidFill>
                <a:schemeClr val="tx1"/>
              </a:solidFill>
              <a:latin typeface="Arial" pitchFamily="34" charset="0"/>
            </a:endParaRPr>
          </a:p>
          <a:p>
            <a:pPr eaLnBrk="1" hangingPunct="1"/>
            <a:r>
              <a:rPr lang="en-GB" b="1">
                <a:solidFill>
                  <a:schemeClr val="tx1"/>
                </a:solidFill>
                <a:latin typeface="Arial" pitchFamily="34" charset="0"/>
              </a:rPr>
              <a:t>d</a:t>
            </a:r>
            <a:r>
              <a:rPr lang="en-GB">
                <a:solidFill>
                  <a:schemeClr val="tx1"/>
                </a:solidFill>
                <a:latin typeface="Arial" pitchFamily="34" charset="0"/>
              </a:rPr>
              <a:t> Bottling wine</a:t>
            </a:r>
            <a:endParaRPr lang="en-US">
              <a:solidFill>
                <a:schemeClr val="tx1"/>
              </a:solidFill>
              <a:latin typeface="Arial" pitchFamily="34" charset="0"/>
            </a:endParaRPr>
          </a:p>
        </p:txBody>
      </p:sp>
      <p:sp>
        <p:nvSpPr>
          <p:cNvPr id="43012" name="AutoShape 4">
            <a:hlinkClick r:id="rId2" action="ppaction://hlinksldjump" highlightClick="1"/>
          </p:cNvPr>
          <p:cNvSpPr>
            <a:spLocks noChangeArrowheads="1"/>
          </p:cNvSpPr>
          <p:nvPr/>
        </p:nvSpPr>
        <p:spPr bwMode="auto">
          <a:xfrm>
            <a:off x="5715000" y="3352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3013" name="AutoShape 5">
            <a:hlinkClick r:id="rId2" action="ppaction://hlinksldjump" highlightClick="1"/>
          </p:cNvPr>
          <p:cNvSpPr>
            <a:spLocks noChangeArrowheads="1"/>
          </p:cNvSpPr>
          <p:nvPr/>
        </p:nvSpPr>
        <p:spPr bwMode="auto">
          <a:xfrm>
            <a:off x="5715000" y="4114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3014" name="AutoShape 6">
            <a:hlinkClick r:id="rId3" action="ppaction://hlinksldjump" highlightClick="1"/>
          </p:cNvPr>
          <p:cNvSpPr>
            <a:spLocks noChangeArrowheads="1"/>
          </p:cNvSpPr>
          <p:nvPr/>
        </p:nvSpPr>
        <p:spPr bwMode="auto">
          <a:xfrm>
            <a:off x="5715000" y="4953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3015" name="AutoShape 7">
            <a:hlinkClick r:id="rId2" action="ppaction://hlinksldjump" highlightClick="1"/>
          </p:cNvPr>
          <p:cNvSpPr>
            <a:spLocks noChangeArrowheads="1"/>
          </p:cNvSpPr>
          <p:nvPr/>
        </p:nvSpPr>
        <p:spPr bwMode="auto">
          <a:xfrm>
            <a:off x="5715000" y="5791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
        <p:nvSpPr>
          <p:cNvPr id="43016" name="Text Box 8"/>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41</a:t>
            </a:r>
            <a:endParaRPr lang="en-US" sz="240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5400" smtClean="0">
                <a:latin typeface="Arial" pitchFamily="34" charset="0"/>
              </a:rPr>
              <a:t>Answer</a:t>
            </a:r>
          </a:p>
        </p:txBody>
      </p:sp>
      <p:sp>
        <p:nvSpPr>
          <p:cNvPr id="44035" name="Text Box 3"/>
          <p:cNvSpPr txBox="1">
            <a:spLocks noChangeArrowheads="1"/>
          </p:cNvSpPr>
          <p:nvPr/>
        </p:nvSpPr>
        <p:spPr bwMode="auto">
          <a:xfrm>
            <a:off x="3429000" y="2895600"/>
            <a:ext cx="23828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4800">
                <a:solidFill>
                  <a:schemeClr val="tx1"/>
                </a:solidFill>
              </a:rPr>
              <a:t>Incorrect</a:t>
            </a:r>
            <a:endParaRPr lang="en-US" sz="4800">
              <a:solidFill>
                <a:schemeClr val="tx1"/>
              </a:solidFill>
            </a:endParaRPr>
          </a:p>
        </p:txBody>
      </p:sp>
      <p:sp>
        <p:nvSpPr>
          <p:cNvPr id="44036" name="AutoShape 4">
            <a:hlinkClick r:id="" action="ppaction://hlinkshowjump?jump=lastslideviewed" highlightClick="1"/>
          </p:cNvPr>
          <p:cNvSpPr>
            <a:spLocks noChangeArrowheads="1"/>
          </p:cNvSpPr>
          <p:nvPr/>
        </p:nvSpPr>
        <p:spPr bwMode="auto">
          <a:xfrm>
            <a:off x="6934200" y="3048000"/>
            <a:ext cx="1042988" cy="609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4037" name="Text Box 5"/>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42</a:t>
            </a:r>
            <a:endParaRPr lang="en-US" sz="240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5400" smtClean="0">
                <a:latin typeface="Arial" pitchFamily="34" charset="0"/>
              </a:rPr>
              <a:t>Answer</a:t>
            </a:r>
            <a:endParaRPr lang="en-US" sz="5400" smtClean="0">
              <a:latin typeface="Arial" pitchFamily="34" charset="0"/>
            </a:endParaRPr>
          </a:p>
        </p:txBody>
      </p:sp>
      <p:sp>
        <p:nvSpPr>
          <p:cNvPr id="45059" name="Text Box 3"/>
          <p:cNvSpPr txBox="1">
            <a:spLocks noChangeArrowheads="1"/>
          </p:cNvSpPr>
          <p:nvPr/>
        </p:nvSpPr>
        <p:spPr bwMode="auto">
          <a:xfrm>
            <a:off x="3429000" y="2819400"/>
            <a:ext cx="218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4800">
                <a:solidFill>
                  <a:schemeClr val="tx1"/>
                </a:solidFill>
                <a:latin typeface="Arial" pitchFamily="34" charset="0"/>
              </a:rPr>
              <a:t>Correct</a:t>
            </a:r>
            <a:endParaRPr lang="en-US" sz="4800">
              <a:solidFill>
                <a:schemeClr val="tx1"/>
              </a:solidFill>
              <a:latin typeface="Arial" pitchFamily="34" charset="0"/>
            </a:endParaRPr>
          </a:p>
        </p:txBody>
      </p:sp>
      <p:sp>
        <p:nvSpPr>
          <p:cNvPr id="45060" name="AutoShape 4">
            <a:hlinkClick r:id="" action="ppaction://hlinkshowjump?jump=lastslideviewed" highlightClick="1"/>
          </p:cNvPr>
          <p:cNvSpPr>
            <a:spLocks noChangeArrowheads="1"/>
          </p:cNvSpPr>
          <p:nvPr/>
        </p:nvSpPr>
        <p:spPr bwMode="auto">
          <a:xfrm>
            <a:off x="6934200" y="3048000"/>
            <a:ext cx="1042988" cy="609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5061" name="Text Box 5"/>
          <p:cNvSpPr txBox="1">
            <a:spLocks noChangeArrowheads="1"/>
          </p:cNvSpPr>
          <p:nvPr/>
        </p:nvSpPr>
        <p:spPr bwMode="auto">
          <a:xfrm>
            <a:off x="8594725" y="-34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43</a:t>
            </a:r>
            <a:endParaRPr lang="en-US" sz="24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flipV="1">
            <a:off x="685800" y="533400"/>
            <a:ext cx="7772400" cy="76200"/>
          </a:xfrm>
        </p:spPr>
        <p:txBody>
          <a:bodyPr/>
          <a:lstStyle/>
          <a:p>
            <a:pPr eaLnBrk="1" hangingPunct="1"/>
            <a:endParaRPr lang="en-GB" smtClean="0"/>
          </a:p>
        </p:txBody>
      </p:sp>
      <p:sp>
        <p:nvSpPr>
          <p:cNvPr id="6147" name="Rectangle 3"/>
          <p:cNvSpPr>
            <a:spLocks noGrp="1" noChangeArrowheads="1"/>
          </p:cNvSpPr>
          <p:nvPr>
            <p:ph type="body" idx="1"/>
          </p:nvPr>
        </p:nvSpPr>
        <p:spPr>
          <a:xfrm>
            <a:off x="685800" y="1066800"/>
            <a:ext cx="7772400" cy="5029200"/>
          </a:xfrm>
        </p:spPr>
        <p:txBody>
          <a:bodyPr/>
          <a:lstStyle/>
          <a:p>
            <a:pPr eaLnBrk="1" hangingPunct="1">
              <a:buFontTx/>
              <a:buNone/>
            </a:pPr>
            <a:r>
              <a:rPr lang="en-GB" sz="3600" smtClean="0"/>
              <a:t>  The reaction between carbon and oxygen also releases </a:t>
            </a:r>
            <a:r>
              <a:rPr lang="en-GB" sz="3600" b="1" smtClean="0">
                <a:solidFill>
                  <a:srgbClr val="FF0066"/>
                </a:solidFill>
              </a:rPr>
              <a:t>energy</a:t>
            </a:r>
            <a:r>
              <a:rPr lang="en-GB" sz="3600" smtClean="0"/>
              <a:t> in the form of heat and light (flames)</a:t>
            </a:r>
          </a:p>
          <a:p>
            <a:pPr eaLnBrk="1" hangingPunct="1">
              <a:buFontTx/>
              <a:buNone/>
            </a:pPr>
            <a:endParaRPr lang="en-GB" sz="3600" smtClean="0"/>
          </a:p>
          <a:p>
            <a:pPr eaLnBrk="1" hangingPunct="1">
              <a:buFontTx/>
              <a:buNone/>
            </a:pPr>
            <a:r>
              <a:rPr lang="en-US" sz="3600" smtClean="0"/>
              <a:t>   Living organisms get their energy from reactions like this (but not reactions which are violent enough to produce flames)</a:t>
            </a:r>
          </a:p>
        </p:txBody>
      </p:sp>
      <p:sp>
        <p:nvSpPr>
          <p:cNvPr id="7172" name="Text Box 4"/>
          <p:cNvSpPr txBox="1">
            <a:spLocks noChangeArrowheads="1"/>
          </p:cNvSpPr>
          <p:nvPr/>
        </p:nvSpPr>
        <p:spPr bwMode="auto">
          <a:xfrm>
            <a:off x="8518525" y="-3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5</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up)">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My Documents\My Pictures\Fire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138"/>
            <a:ext cx="9144000" cy="6942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4267200" y="2971800"/>
            <a:ext cx="1641475" cy="396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000">
                <a:solidFill>
                  <a:schemeClr val="bg1"/>
                </a:solidFill>
              </a:rPr>
              <a:t>energy release</a:t>
            </a:r>
            <a:endParaRPr lang="en-US" sz="2000">
              <a:solidFill>
                <a:schemeClr val="bg1"/>
              </a:solidFill>
            </a:endParaRPr>
          </a:p>
        </p:txBody>
      </p:sp>
      <p:sp>
        <p:nvSpPr>
          <p:cNvPr id="49155" name="Text Box 3"/>
          <p:cNvSpPr txBox="1">
            <a:spLocks noChangeArrowheads="1"/>
          </p:cNvSpPr>
          <p:nvPr/>
        </p:nvSpPr>
        <p:spPr bwMode="auto">
          <a:xfrm>
            <a:off x="685800" y="6096000"/>
            <a:ext cx="1874838" cy="3968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US" sz="2000">
                <a:solidFill>
                  <a:schemeClr val="tx1"/>
                </a:solidFill>
              </a:rPr>
              <a:t>source of carbon</a:t>
            </a:r>
          </a:p>
        </p:txBody>
      </p:sp>
      <p:sp>
        <p:nvSpPr>
          <p:cNvPr id="49158" name="Text Box 6"/>
          <p:cNvSpPr txBox="1">
            <a:spLocks noChangeArrowheads="1"/>
          </p:cNvSpPr>
          <p:nvPr/>
        </p:nvSpPr>
        <p:spPr bwMode="auto">
          <a:xfrm>
            <a:off x="6994525" y="6019800"/>
            <a:ext cx="1874838" cy="3968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000">
                <a:solidFill>
                  <a:schemeClr val="tx1"/>
                </a:solidFill>
              </a:rPr>
              <a:t>source of carbon</a:t>
            </a:r>
            <a:endParaRPr lang="en-US" sz="2000">
              <a:solidFill>
                <a:schemeClr val="tx1"/>
              </a:solidFill>
            </a:endParaRPr>
          </a:p>
        </p:txBody>
      </p:sp>
      <p:grpSp>
        <p:nvGrpSpPr>
          <p:cNvPr id="2" name="Group 17"/>
          <p:cNvGrpSpPr>
            <a:grpSpLocks/>
          </p:cNvGrpSpPr>
          <p:nvPr/>
        </p:nvGrpSpPr>
        <p:grpSpPr bwMode="auto">
          <a:xfrm>
            <a:off x="4648200" y="5410200"/>
            <a:ext cx="1081088" cy="1447800"/>
            <a:chOff x="2928" y="3408"/>
            <a:chExt cx="681" cy="912"/>
          </a:xfrm>
        </p:grpSpPr>
        <p:sp>
          <p:nvSpPr>
            <p:cNvPr id="8203" name="Text Box 9"/>
            <p:cNvSpPr txBox="1">
              <a:spLocks noChangeArrowheads="1"/>
            </p:cNvSpPr>
            <p:nvPr/>
          </p:nvSpPr>
          <p:spPr bwMode="auto">
            <a:xfrm>
              <a:off x="2928" y="4032"/>
              <a:ext cx="681"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oxygen</a:t>
              </a:r>
              <a:endParaRPr lang="en-US" sz="2400">
                <a:solidFill>
                  <a:schemeClr val="tx1"/>
                </a:solidFill>
              </a:endParaRPr>
            </a:p>
          </p:txBody>
        </p:sp>
        <p:sp>
          <p:nvSpPr>
            <p:cNvPr id="8204" name="Line 10"/>
            <p:cNvSpPr>
              <a:spLocks noChangeShapeType="1"/>
            </p:cNvSpPr>
            <p:nvPr/>
          </p:nvSpPr>
          <p:spPr bwMode="auto">
            <a:xfrm flipV="1">
              <a:off x="3264" y="3408"/>
              <a:ext cx="0" cy="57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4708525" y="762000"/>
            <a:ext cx="709613" cy="1717675"/>
            <a:chOff x="2966" y="480"/>
            <a:chExt cx="447" cy="1082"/>
          </a:xfrm>
        </p:grpSpPr>
        <p:sp>
          <p:nvSpPr>
            <p:cNvPr id="8201" name="Text Box 11"/>
            <p:cNvSpPr txBox="1">
              <a:spLocks noChangeArrowheads="1"/>
            </p:cNvSpPr>
            <p:nvPr/>
          </p:nvSpPr>
          <p:spPr bwMode="auto">
            <a:xfrm>
              <a:off x="2966" y="1274"/>
              <a:ext cx="447" cy="2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CO</a:t>
              </a:r>
              <a:r>
                <a:rPr lang="en-GB" sz="2400" b="1" baseline="-25000">
                  <a:solidFill>
                    <a:schemeClr val="tx1"/>
                  </a:solidFill>
                </a:rPr>
                <a:t>2</a:t>
              </a:r>
              <a:endParaRPr lang="en-US" sz="2400" b="1" baseline="-25000">
                <a:solidFill>
                  <a:schemeClr val="tx1"/>
                </a:solidFill>
              </a:endParaRPr>
            </a:p>
          </p:txBody>
        </p:sp>
        <p:sp>
          <p:nvSpPr>
            <p:cNvPr id="8202" name="Line 12"/>
            <p:cNvSpPr>
              <a:spLocks noChangeShapeType="1"/>
            </p:cNvSpPr>
            <p:nvPr/>
          </p:nvSpPr>
          <p:spPr bwMode="auto">
            <a:xfrm flipV="1">
              <a:off x="3216" y="480"/>
              <a:ext cx="0" cy="67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200" name="Text Box 13"/>
          <p:cNvSpPr txBox="1">
            <a:spLocks noChangeArrowheads="1"/>
          </p:cNvSpPr>
          <p:nvPr/>
        </p:nvSpPr>
        <p:spPr bwMode="auto">
          <a:xfrm>
            <a:off x="8807450" y="0"/>
            <a:ext cx="3365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6</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915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55" grpId="0" animBg="1" autoUpdateAnimBg="0"/>
      <p:bldP spid="4915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594725" y="-34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7</a:t>
            </a:r>
            <a:endParaRPr lang="en-US" sz="2400">
              <a:solidFill>
                <a:schemeClr val="tx1"/>
              </a:solidFill>
            </a:endParaRPr>
          </a:p>
        </p:txBody>
      </p:sp>
      <p:sp>
        <p:nvSpPr>
          <p:cNvPr id="89091" name="Text Box 3"/>
          <p:cNvSpPr txBox="1">
            <a:spLocks noChangeArrowheads="1"/>
          </p:cNvSpPr>
          <p:nvPr/>
        </p:nvSpPr>
        <p:spPr bwMode="auto">
          <a:xfrm>
            <a:off x="212725" y="628650"/>
            <a:ext cx="7907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One of the energy-producing reactions is called</a:t>
            </a:r>
          </a:p>
          <a:p>
            <a:pPr eaLnBrk="1" hangingPunct="1"/>
            <a:r>
              <a:rPr lang="en-GB" sz="3200">
                <a:solidFill>
                  <a:schemeClr val="tx1"/>
                </a:solidFill>
              </a:rPr>
              <a:t> </a:t>
            </a:r>
            <a:r>
              <a:rPr lang="en-GB" sz="3200" b="1"/>
              <a:t>respiration</a:t>
            </a:r>
            <a:endParaRPr lang="en-US" sz="3200" b="1"/>
          </a:p>
        </p:txBody>
      </p:sp>
      <p:sp>
        <p:nvSpPr>
          <p:cNvPr id="89092" name="Text Box 4"/>
          <p:cNvSpPr txBox="1">
            <a:spLocks noChangeArrowheads="1"/>
          </p:cNvSpPr>
          <p:nvPr/>
        </p:nvSpPr>
        <p:spPr bwMode="auto">
          <a:xfrm>
            <a:off x="304800" y="1981200"/>
            <a:ext cx="787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(Respiration is not the same thing as breathing)</a:t>
            </a:r>
            <a:endParaRPr lang="en-US" sz="3200">
              <a:solidFill>
                <a:schemeClr val="tx1"/>
              </a:solidFill>
            </a:endParaRPr>
          </a:p>
        </p:txBody>
      </p:sp>
      <p:sp>
        <p:nvSpPr>
          <p:cNvPr id="89093" name="Text Box 5"/>
          <p:cNvSpPr txBox="1">
            <a:spLocks noChangeArrowheads="1"/>
          </p:cNvSpPr>
          <p:nvPr/>
        </p:nvSpPr>
        <p:spPr bwMode="auto">
          <a:xfrm>
            <a:off x="304800" y="2895600"/>
            <a:ext cx="797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The chemical reactions of respiration take place</a:t>
            </a:r>
          </a:p>
          <a:p>
            <a:pPr eaLnBrk="1" hangingPunct="1"/>
            <a:r>
              <a:rPr lang="en-GB" sz="3200">
                <a:solidFill>
                  <a:schemeClr val="tx1"/>
                </a:solidFill>
              </a:rPr>
              <a:t> in all living cells</a:t>
            </a:r>
            <a:endParaRPr lang="en-US" sz="3200">
              <a:solidFill>
                <a:schemeClr val="tx1"/>
              </a:solidFill>
            </a:endParaRPr>
          </a:p>
        </p:txBody>
      </p:sp>
      <p:sp>
        <p:nvSpPr>
          <p:cNvPr id="89094" name="Text Box 6"/>
          <p:cNvSpPr txBox="1">
            <a:spLocks noChangeArrowheads="1"/>
          </p:cNvSpPr>
          <p:nvPr/>
        </p:nvSpPr>
        <p:spPr bwMode="auto">
          <a:xfrm>
            <a:off x="304800" y="4267200"/>
            <a:ext cx="81581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3200">
                <a:solidFill>
                  <a:schemeClr val="tx1"/>
                </a:solidFill>
              </a:rPr>
              <a:t>The reaction takes place between oxygen and a </a:t>
            </a:r>
          </a:p>
          <a:p>
            <a:pPr eaLnBrk="1" hangingPunct="1"/>
            <a:r>
              <a:rPr lang="en-GB" sz="3200">
                <a:solidFill>
                  <a:schemeClr val="tx1"/>
                </a:solidFill>
              </a:rPr>
              <a:t>substance which contains carbon. The reaction </a:t>
            </a:r>
          </a:p>
          <a:p>
            <a:pPr eaLnBrk="1" hangingPunct="1"/>
            <a:r>
              <a:rPr lang="en-GB" sz="3200">
                <a:solidFill>
                  <a:schemeClr val="tx1"/>
                </a:solidFill>
              </a:rPr>
              <a:t>produces carbon dioxide and water, and releases </a:t>
            </a:r>
          </a:p>
          <a:p>
            <a:pPr eaLnBrk="1" hangingPunct="1"/>
            <a:r>
              <a:rPr lang="en-GB" sz="3200">
                <a:solidFill>
                  <a:schemeClr val="tx1"/>
                </a:solidFill>
              </a:rPr>
              <a:t>energy</a:t>
            </a:r>
            <a:endParaRPr lang="en-US"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wipe(up)">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wipe(up)">
                                      <p:cBhvr>
                                        <p:cTn id="12" dur="500"/>
                                        <p:tgtEl>
                                          <p:spTgt spid="89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9093"/>
                                        </p:tgtEl>
                                        <p:attrNameLst>
                                          <p:attrName>style.visibility</p:attrName>
                                        </p:attrNameLst>
                                      </p:cBhvr>
                                      <p:to>
                                        <p:strVal val="visible"/>
                                      </p:to>
                                    </p:set>
                                    <p:animEffect transition="in" filter="wipe(up)">
                                      <p:cBhvr>
                                        <p:cTn id="17" dur="500"/>
                                        <p:tgtEl>
                                          <p:spTgt spid="890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094"/>
                                        </p:tgtEl>
                                        <p:attrNameLst>
                                          <p:attrName>style.visibility</p:attrName>
                                        </p:attrNameLst>
                                      </p:cBhvr>
                                      <p:to>
                                        <p:strVal val="visible"/>
                                      </p:to>
                                    </p:set>
                                    <p:animEffect transition="in" filter="wipe(up)">
                                      <p:cBhvr>
                                        <p:cTn id="22"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P spid="89092" grpId="0" autoUpdateAnimBg="0"/>
      <p:bldP spid="89093" grpId="0" autoUpdateAnimBg="0"/>
      <p:bldP spid="8909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914400"/>
            <a:ext cx="7772400" cy="5943600"/>
          </a:xfrm>
        </p:spPr>
        <p:txBody>
          <a:bodyPr/>
          <a:lstStyle/>
          <a:p>
            <a:pPr eaLnBrk="1" hangingPunct="1">
              <a:buFontTx/>
              <a:buNone/>
            </a:pPr>
            <a:r>
              <a:rPr lang="en-GB" smtClean="0"/>
              <a:t>The carbon-containing substances come from </a:t>
            </a:r>
            <a:r>
              <a:rPr lang="en-GB" b="1" smtClean="0">
                <a:solidFill>
                  <a:schemeClr val="accent2"/>
                </a:solidFill>
              </a:rPr>
              <a:t>FOOD</a:t>
            </a:r>
          </a:p>
          <a:p>
            <a:pPr eaLnBrk="1" hangingPunct="1">
              <a:buFontTx/>
              <a:buNone/>
            </a:pPr>
            <a:r>
              <a:rPr lang="en-US" smtClean="0"/>
              <a:t>The oxygen comes from  the </a:t>
            </a:r>
            <a:r>
              <a:rPr lang="en-US" b="1" smtClean="0">
                <a:solidFill>
                  <a:schemeClr val="accent2"/>
                </a:solidFill>
              </a:rPr>
              <a:t>AIR </a:t>
            </a:r>
            <a:r>
              <a:rPr lang="en-US" smtClean="0"/>
              <a:t>(or water)</a:t>
            </a:r>
          </a:p>
          <a:p>
            <a:pPr eaLnBrk="1" hangingPunct="1">
              <a:buFontTx/>
              <a:buNone/>
            </a:pPr>
            <a:r>
              <a:rPr lang="en-US" smtClean="0"/>
              <a:t>The </a:t>
            </a:r>
            <a:r>
              <a:rPr lang="en-US" b="1" smtClean="0">
                <a:solidFill>
                  <a:srgbClr val="FF0066"/>
                </a:solidFill>
              </a:rPr>
              <a:t>energy</a:t>
            </a:r>
            <a:r>
              <a:rPr lang="en-US" smtClean="0"/>
              <a:t> is used to drive other chemical reactions taking place in cells</a:t>
            </a:r>
          </a:p>
          <a:p>
            <a:pPr eaLnBrk="1" hangingPunct="1">
              <a:buFontTx/>
              <a:buNone/>
            </a:pPr>
            <a:r>
              <a:rPr lang="en-US" smtClean="0"/>
              <a:t>One example of this is the release of energy in muscle cells to make them contract and produce movement</a:t>
            </a:r>
          </a:p>
        </p:txBody>
      </p:sp>
      <p:sp>
        <p:nvSpPr>
          <p:cNvPr id="10243" name="Text Box 4"/>
          <p:cNvSpPr txBox="1">
            <a:spLocks noChangeArrowheads="1"/>
          </p:cNvSpPr>
          <p:nvPr/>
        </p:nvSpPr>
        <p:spPr bwMode="auto">
          <a:xfrm>
            <a:off x="8594725" y="41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r>
              <a:rPr lang="en-GB" sz="2400">
                <a:solidFill>
                  <a:schemeClr val="tx1"/>
                </a:solidFill>
              </a:rPr>
              <a:t>8</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up)">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up)">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up)">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686800" y="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sz="3200">
                <a:solidFill>
                  <a:schemeClr val="tx1"/>
                </a:solidFill>
              </a:rPr>
              <a:t>9</a:t>
            </a:r>
          </a:p>
        </p:txBody>
      </p:sp>
      <p:sp>
        <p:nvSpPr>
          <p:cNvPr id="93187" name="Text Box 3"/>
          <p:cNvSpPr txBox="1">
            <a:spLocks noChangeArrowheads="1"/>
          </p:cNvSpPr>
          <p:nvPr/>
        </p:nvSpPr>
        <p:spPr bwMode="auto">
          <a:xfrm>
            <a:off x="304800" y="6858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a:solidFill>
                  <a:schemeClr val="tx1"/>
                </a:solidFill>
              </a:rPr>
              <a:t>One</a:t>
            </a:r>
            <a:r>
              <a:rPr lang="en-GB" b="1">
                <a:solidFill>
                  <a:schemeClr val="tx1"/>
                </a:solidFill>
              </a:rPr>
              <a:t> </a:t>
            </a:r>
            <a:r>
              <a:rPr lang="en-GB">
                <a:solidFill>
                  <a:schemeClr val="tx1"/>
                </a:solidFill>
              </a:rPr>
              <a:t>example of an energy-producing reaction in cells is the breakdown of sugar when it combines with oxygen</a:t>
            </a:r>
          </a:p>
        </p:txBody>
      </p:sp>
      <p:sp>
        <p:nvSpPr>
          <p:cNvPr id="93188" name="Text Box 4"/>
          <p:cNvSpPr txBox="1">
            <a:spLocks noChangeArrowheads="1"/>
          </p:cNvSpPr>
          <p:nvPr/>
        </p:nvSpPr>
        <p:spPr bwMode="auto">
          <a:xfrm>
            <a:off x="457200" y="18288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a:solidFill>
                  <a:schemeClr val="tx1"/>
                </a:solidFill>
              </a:rPr>
              <a:t>This</a:t>
            </a:r>
            <a:r>
              <a:rPr lang="en-GB"/>
              <a:t> </a:t>
            </a:r>
            <a:r>
              <a:rPr lang="en-GB">
                <a:solidFill>
                  <a:schemeClr val="tx1"/>
                </a:solidFill>
              </a:rPr>
              <a:t>can be represented by the equation</a:t>
            </a:r>
          </a:p>
        </p:txBody>
      </p:sp>
      <p:grpSp>
        <p:nvGrpSpPr>
          <p:cNvPr id="2" name="Group 27"/>
          <p:cNvGrpSpPr>
            <a:grpSpLocks/>
          </p:cNvGrpSpPr>
          <p:nvPr/>
        </p:nvGrpSpPr>
        <p:grpSpPr bwMode="auto">
          <a:xfrm>
            <a:off x="304800" y="2438400"/>
            <a:ext cx="8229600" cy="1584325"/>
            <a:chOff x="192" y="1536"/>
            <a:chExt cx="5184" cy="998"/>
          </a:xfrm>
        </p:grpSpPr>
        <p:sp>
          <p:nvSpPr>
            <p:cNvPr id="11271" name="Text Box 5"/>
            <p:cNvSpPr txBox="1">
              <a:spLocks noChangeArrowheads="1"/>
            </p:cNvSpPr>
            <p:nvPr/>
          </p:nvSpPr>
          <p:spPr bwMode="auto">
            <a:xfrm>
              <a:off x="192" y="1680"/>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a:solidFill>
                    <a:schemeClr val="tx1"/>
                  </a:solidFill>
                </a:rPr>
                <a:t>C</a:t>
              </a:r>
              <a:r>
                <a:rPr lang="en-GB" baseline="-25000">
                  <a:solidFill>
                    <a:schemeClr val="tx1"/>
                  </a:solidFill>
                </a:rPr>
                <a:t>6</a:t>
              </a:r>
              <a:r>
                <a:rPr lang="en-GB">
                  <a:solidFill>
                    <a:schemeClr val="tx1"/>
                  </a:solidFill>
                </a:rPr>
                <a:t>H</a:t>
              </a:r>
              <a:r>
                <a:rPr lang="en-GB" baseline="-25000">
                  <a:solidFill>
                    <a:schemeClr val="tx1"/>
                  </a:solidFill>
                </a:rPr>
                <a:t>12</a:t>
              </a:r>
              <a:r>
                <a:rPr lang="en-GB">
                  <a:solidFill>
                    <a:schemeClr val="tx1"/>
                  </a:solidFill>
                </a:rPr>
                <a:t>O</a:t>
              </a:r>
              <a:r>
                <a:rPr lang="en-GB" baseline="-25000">
                  <a:solidFill>
                    <a:schemeClr val="tx1"/>
                  </a:solidFill>
                </a:rPr>
                <a:t>6</a:t>
              </a:r>
              <a:r>
                <a:rPr lang="en-GB">
                  <a:solidFill>
                    <a:schemeClr val="tx1"/>
                  </a:solidFill>
                </a:rPr>
                <a:t>  +  6O</a:t>
              </a:r>
              <a:r>
                <a:rPr lang="en-GB" baseline="-25000">
                  <a:solidFill>
                    <a:schemeClr val="tx1"/>
                  </a:solidFill>
                </a:rPr>
                <a:t>2</a:t>
              </a:r>
            </a:p>
          </p:txBody>
        </p:sp>
        <p:sp>
          <p:nvSpPr>
            <p:cNvPr id="11272" name="Line 9"/>
            <p:cNvSpPr>
              <a:spLocks noChangeShapeType="1"/>
            </p:cNvSpPr>
            <p:nvPr/>
          </p:nvSpPr>
          <p:spPr bwMode="auto">
            <a:xfrm>
              <a:off x="2016" y="1872"/>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273" name="Text Box 10"/>
            <p:cNvSpPr txBox="1">
              <a:spLocks noChangeArrowheads="1"/>
            </p:cNvSpPr>
            <p:nvPr/>
          </p:nvSpPr>
          <p:spPr bwMode="auto">
            <a:xfrm>
              <a:off x="2400" y="1680"/>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a:solidFill>
                    <a:schemeClr val="tx1"/>
                  </a:solidFill>
                </a:rPr>
                <a:t>6CO</a:t>
              </a:r>
              <a:r>
                <a:rPr lang="en-GB" baseline="-25000">
                  <a:solidFill>
                    <a:schemeClr val="tx1"/>
                  </a:solidFill>
                </a:rPr>
                <a:t>2</a:t>
              </a:r>
              <a:r>
                <a:rPr lang="en-GB">
                  <a:solidFill>
                    <a:schemeClr val="tx1"/>
                  </a:solidFill>
                </a:rPr>
                <a:t>  +  6H</a:t>
              </a:r>
              <a:r>
                <a:rPr lang="en-GB" baseline="-25000">
                  <a:solidFill>
                    <a:schemeClr val="tx1"/>
                  </a:solidFill>
                </a:rPr>
                <a:t>2</a:t>
              </a:r>
              <a:r>
                <a:rPr lang="en-GB">
                  <a:solidFill>
                    <a:schemeClr val="tx1"/>
                  </a:solidFill>
                </a:rPr>
                <a:t>O +</a:t>
              </a:r>
            </a:p>
          </p:txBody>
        </p:sp>
        <p:grpSp>
          <p:nvGrpSpPr>
            <p:cNvPr id="11274" name="Group 20"/>
            <p:cNvGrpSpPr>
              <a:grpSpLocks/>
            </p:cNvGrpSpPr>
            <p:nvPr/>
          </p:nvGrpSpPr>
          <p:grpSpPr bwMode="auto">
            <a:xfrm>
              <a:off x="4128" y="1536"/>
              <a:ext cx="1248" cy="672"/>
              <a:chOff x="4128" y="1536"/>
              <a:chExt cx="1248" cy="672"/>
            </a:xfrm>
          </p:grpSpPr>
          <p:sp>
            <p:nvSpPr>
              <p:cNvPr id="11279" name="Text Box 11"/>
              <p:cNvSpPr txBox="1">
                <a:spLocks noChangeArrowheads="1"/>
              </p:cNvSpPr>
              <p:nvPr/>
            </p:nvSpPr>
            <p:spPr bwMode="auto">
              <a:xfrm>
                <a:off x="4368" y="1680"/>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b="1">
                    <a:solidFill>
                      <a:srgbClr val="FF0066"/>
                    </a:solidFill>
                  </a:rPr>
                  <a:t>energy</a:t>
                </a:r>
              </a:p>
            </p:txBody>
          </p:sp>
          <p:sp>
            <p:nvSpPr>
              <p:cNvPr id="11280" name="Line 12"/>
              <p:cNvSpPr>
                <a:spLocks noChangeShapeType="1"/>
              </p:cNvSpPr>
              <p:nvPr/>
            </p:nvSpPr>
            <p:spPr bwMode="auto">
              <a:xfrm flipV="1">
                <a:off x="4752" y="1536"/>
                <a:ext cx="0" cy="192"/>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281" name="Line 13"/>
              <p:cNvSpPr>
                <a:spLocks noChangeShapeType="1"/>
              </p:cNvSpPr>
              <p:nvPr/>
            </p:nvSpPr>
            <p:spPr bwMode="auto">
              <a:xfrm flipH="1" flipV="1">
                <a:off x="4320" y="1632"/>
                <a:ext cx="192" cy="96"/>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1282" name="Line 14"/>
              <p:cNvSpPr>
                <a:spLocks noChangeShapeType="1"/>
              </p:cNvSpPr>
              <p:nvPr/>
            </p:nvSpPr>
            <p:spPr bwMode="auto">
              <a:xfrm flipH="1">
                <a:off x="4128" y="1872"/>
                <a:ext cx="240" cy="0"/>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1283" name="Line 15"/>
              <p:cNvSpPr>
                <a:spLocks noChangeShapeType="1"/>
              </p:cNvSpPr>
              <p:nvPr/>
            </p:nvSpPr>
            <p:spPr bwMode="auto">
              <a:xfrm flipV="1">
                <a:off x="4992" y="1584"/>
                <a:ext cx="144" cy="144"/>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284" name="Line 16"/>
              <p:cNvSpPr>
                <a:spLocks noChangeShapeType="1"/>
              </p:cNvSpPr>
              <p:nvPr/>
            </p:nvSpPr>
            <p:spPr bwMode="auto">
              <a:xfrm>
                <a:off x="5088" y="1872"/>
                <a:ext cx="288" cy="0"/>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1285" name="Line 17"/>
              <p:cNvSpPr>
                <a:spLocks noChangeShapeType="1"/>
              </p:cNvSpPr>
              <p:nvPr/>
            </p:nvSpPr>
            <p:spPr bwMode="auto">
              <a:xfrm>
                <a:off x="4752" y="2016"/>
                <a:ext cx="0" cy="192"/>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286" name="Line 18"/>
              <p:cNvSpPr>
                <a:spLocks noChangeShapeType="1"/>
              </p:cNvSpPr>
              <p:nvPr/>
            </p:nvSpPr>
            <p:spPr bwMode="auto">
              <a:xfrm flipH="1">
                <a:off x="4320" y="2016"/>
                <a:ext cx="192" cy="144"/>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1287" name="Line 19"/>
              <p:cNvSpPr>
                <a:spLocks noChangeShapeType="1"/>
              </p:cNvSpPr>
              <p:nvPr/>
            </p:nvSpPr>
            <p:spPr bwMode="auto">
              <a:xfrm>
                <a:off x="4992" y="2016"/>
                <a:ext cx="240" cy="144"/>
              </a:xfrm>
              <a:prstGeom prst="line">
                <a:avLst/>
              </a:prstGeom>
              <a:noFill/>
              <a:ln w="190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11275" name="Text Box 21"/>
            <p:cNvSpPr txBox="1">
              <a:spLocks noChangeArrowheads="1"/>
            </p:cNvSpPr>
            <p:nvPr/>
          </p:nvSpPr>
          <p:spPr bwMode="auto">
            <a:xfrm>
              <a:off x="192" y="1968"/>
              <a:ext cx="96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algn="ctr" eaLnBrk="1" hangingPunct="1">
                <a:spcBef>
                  <a:spcPct val="50000"/>
                </a:spcBef>
              </a:pPr>
              <a:r>
                <a:rPr lang="en-GB" sz="2400">
                  <a:solidFill>
                    <a:schemeClr val="tx1"/>
                  </a:solidFill>
                </a:rPr>
                <a:t>sugar (glucose)</a:t>
              </a:r>
              <a:endParaRPr lang="en-GB">
                <a:solidFill>
                  <a:schemeClr val="tx1"/>
                </a:solidFill>
              </a:endParaRPr>
            </a:p>
          </p:txBody>
        </p:sp>
        <p:sp>
          <p:nvSpPr>
            <p:cNvPr id="11276" name="Text Box 22"/>
            <p:cNvSpPr txBox="1">
              <a:spLocks noChangeArrowheads="1"/>
            </p:cNvSpPr>
            <p:nvPr/>
          </p:nvSpPr>
          <p:spPr bwMode="auto">
            <a:xfrm>
              <a:off x="1200" y="2016"/>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sz="2400">
                  <a:solidFill>
                    <a:schemeClr val="tx1"/>
                  </a:solidFill>
                </a:rPr>
                <a:t>oxygen</a:t>
              </a:r>
            </a:p>
          </p:txBody>
        </p:sp>
        <p:sp>
          <p:nvSpPr>
            <p:cNvPr id="11277" name="Text Box 23"/>
            <p:cNvSpPr txBox="1">
              <a:spLocks noChangeArrowheads="1"/>
            </p:cNvSpPr>
            <p:nvPr/>
          </p:nvSpPr>
          <p:spPr bwMode="auto">
            <a:xfrm>
              <a:off x="2352" y="2016"/>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sz="2400">
                  <a:solidFill>
                    <a:schemeClr val="tx1"/>
                  </a:solidFill>
                </a:rPr>
                <a:t>carbon dioxide</a:t>
              </a:r>
            </a:p>
          </p:txBody>
        </p:sp>
        <p:sp>
          <p:nvSpPr>
            <p:cNvPr id="11278" name="Text Box 24"/>
            <p:cNvSpPr txBox="1">
              <a:spLocks noChangeArrowheads="1"/>
            </p:cNvSpPr>
            <p:nvPr/>
          </p:nvSpPr>
          <p:spPr bwMode="auto">
            <a:xfrm>
              <a:off x="3360" y="2064"/>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sz="2400">
                  <a:solidFill>
                    <a:schemeClr val="tx1"/>
                  </a:solidFill>
                </a:rPr>
                <a:t>water</a:t>
              </a:r>
            </a:p>
          </p:txBody>
        </p:sp>
      </p:grpSp>
      <p:sp>
        <p:nvSpPr>
          <p:cNvPr id="93210" name="Text Box 26"/>
          <p:cNvSpPr txBox="1">
            <a:spLocks noChangeArrowheads="1"/>
          </p:cNvSpPr>
          <p:nvPr/>
        </p:nvSpPr>
        <p:spPr bwMode="auto">
          <a:xfrm>
            <a:off x="457200" y="4343400"/>
            <a:ext cx="792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66FF"/>
                </a:solidFill>
                <a:latin typeface="Times New Roman" pitchFamily="18" charset="0"/>
              </a:defRPr>
            </a:lvl1pPr>
            <a:lvl2pPr marL="742950" indent="-285750" eaLnBrk="0" hangingPunct="0">
              <a:defRPr sz="2800">
                <a:solidFill>
                  <a:srgbClr val="0066FF"/>
                </a:solidFill>
                <a:latin typeface="Times New Roman" pitchFamily="18" charset="0"/>
              </a:defRPr>
            </a:lvl2pPr>
            <a:lvl3pPr marL="1143000" indent="-228600" eaLnBrk="0" hangingPunct="0">
              <a:defRPr sz="2800">
                <a:solidFill>
                  <a:srgbClr val="0066FF"/>
                </a:solidFill>
                <a:latin typeface="Times New Roman" pitchFamily="18" charset="0"/>
              </a:defRPr>
            </a:lvl3pPr>
            <a:lvl4pPr marL="1600200" indent="-228600" eaLnBrk="0" hangingPunct="0">
              <a:defRPr sz="2800">
                <a:solidFill>
                  <a:srgbClr val="0066FF"/>
                </a:solidFill>
                <a:latin typeface="Times New Roman" pitchFamily="18" charset="0"/>
              </a:defRPr>
            </a:lvl4pPr>
            <a:lvl5pPr marL="2057400" indent="-228600" eaLnBrk="0" hangingPunct="0">
              <a:defRPr sz="2800">
                <a:solidFill>
                  <a:srgbClr val="0066FF"/>
                </a:solidFill>
                <a:latin typeface="Times New Roman" pitchFamily="18" charset="0"/>
              </a:defRPr>
            </a:lvl5pPr>
            <a:lvl6pPr marL="2514600" indent="-228600" eaLnBrk="0" fontAlgn="base" hangingPunct="0">
              <a:spcBef>
                <a:spcPct val="0"/>
              </a:spcBef>
              <a:spcAft>
                <a:spcPct val="0"/>
              </a:spcAft>
              <a:defRPr sz="2800">
                <a:solidFill>
                  <a:srgbClr val="0066FF"/>
                </a:solidFill>
                <a:latin typeface="Times New Roman" pitchFamily="18" charset="0"/>
              </a:defRPr>
            </a:lvl6pPr>
            <a:lvl7pPr marL="2971800" indent="-228600" eaLnBrk="0" fontAlgn="base" hangingPunct="0">
              <a:spcBef>
                <a:spcPct val="0"/>
              </a:spcBef>
              <a:spcAft>
                <a:spcPct val="0"/>
              </a:spcAft>
              <a:defRPr sz="2800">
                <a:solidFill>
                  <a:srgbClr val="0066FF"/>
                </a:solidFill>
                <a:latin typeface="Times New Roman" pitchFamily="18" charset="0"/>
              </a:defRPr>
            </a:lvl7pPr>
            <a:lvl8pPr marL="3429000" indent="-228600" eaLnBrk="0" fontAlgn="base" hangingPunct="0">
              <a:spcBef>
                <a:spcPct val="0"/>
              </a:spcBef>
              <a:spcAft>
                <a:spcPct val="0"/>
              </a:spcAft>
              <a:defRPr sz="2800">
                <a:solidFill>
                  <a:srgbClr val="0066FF"/>
                </a:solidFill>
                <a:latin typeface="Times New Roman" pitchFamily="18" charset="0"/>
              </a:defRPr>
            </a:lvl8pPr>
            <a:lvl9pPr marL="3886200" indent="-228600" eaLnBrk="0" fontAlgn="base" hangingPunct="0">
              <a:spcBef>
                <a:spcPct val="0"/>
              </a:spcBef>
              <a:spcAft>
                <a:spcPct val="0"/>
              </a:spcAft>
              <a:defRPr sz="2800">
                <a:solidFill>
                  <a:srgbClr val="0066FF"/>
                </a:solidFill>
                <a:latin typeface="Times New Roman" pitchFamily="18" charset="0"/>
              </a:defRPr>
            </a:lvl9pPr>
          </a:lstStyle>
          <a:p>
            <a:pPr eaLnBrk="1" hangingPunct="1">
              <a:spcBef>
                <a:spcPct val="50000"/>
              </a:spcBef>
            </a:pPr>
            <a:r>
              <a:rPr lang="en-GB">
                <a:solidFill>
                  <a:schemeClr val="tx1"/>
                </a:solidFill>
              </a:rPr>
              <a:t>This means that</a:t>
            </a:r>
            <a:r>
              <a:rPr lang="en-GB"/>
              <a:t> </a:t>
            </a:r>
            <a:r>
              <a:rPr lang="en-GB">
                <a:solidFill>
                  <a:schemeClr val="tx1"/>
                </a:solidFill>
              </a:rPr>
              <a:t>one molecule of sugar reacts with six molecules of oxygen to produce six molecules of carbon dioxide and six molecules of water.       </a:t>
            </a:r>
            <a:r>
              <a:rPr lang="en-GB" b="1">
                <a:solidFill>
                  <a:srgbClr val="FF0066"/>
                </a:solidFill>
              </a:rPr>
              <a:t>Energy</a:t>
            </a:r>
            <a:r>
              <a:rPr lang="en-GB">
                <a:solidFill>
                  <a:schemeClr val="tx1"/>
                </a:solidFill>
              </a:rPr>
              <a:t> is released during this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318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318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31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3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autoUpdateAnimBg="0"/>
      <p:bldP spid="93188" grpId="0" autoUpdateAnimBg="0"/>
      <p:bldP spid="93210"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66FF"/>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66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2388</Words>
  <Application>Microsoft Office PowerPoint</Application>
  <PresentationFormat>On-screen Show (4:3)</PresentationFormat>
  <Paragraphs>390</Paragraphs>
  <Slides>43</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7" baseType="lpstr">
      <vt:lpstr>Times New Roman</vt:lpstr>
      <vt:lpstr>Arial</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vt:lpstr>
      <vt:lpstr>PowerPoint Presentation</vt:lpstr>
      <vt:lpstr>Question 1</vt:lpstr>
      <vt:lpstr>Question 2</vt:lpstr>
      <vt:lpstr>Question 3</vt:lpstr>
      <vt:lpstr>Question 4</vt:lpstr>
      <vt:lpstr>Question 5</vt:lpstr>
      <vt:lpstr>Answer</vt:lpstr>
      <vt:lpstr>Answer</vt:lpstr>
      <vt:lpstr> Anaerobic Respiration</vt:lpstr>
      <vt:lpstr>PowerPoint Presentation</vt:lpstr>
      <vt:lpstr>PowerPoint Presentation</vt:lpstr>
      <vt:lpstr>Micro-organisms</vt:lpstr>
      <vt:lpstr>Bacteria</vt:lpstr>
      <vt:lpstr>Aerobic and anaerobic bacteria</vt:lpstr>
      <vt:lpstr>Fermentation</vt:lpstr>
      <vt:lpstr>Yeasts</vt:lpstr>
      <vt:lpstr>Wine making</vt:lpstr>
      <vt:lpstr>Black grapes growing in a vineyard</vt:lpstr>
      <vt:lpstr>Brewing</vt:lpstr>
      <vt:lpstr>Beer fermenting</vt:lpstr>
      <vt:lpstr>Baking</vt:lpstr>
      <vt:lpstr>Dough rising</vt:lpstr>
      <vt:lpstr>PowerPoint Presentation</vt:lpstr>
      <vt:lpstr>Question 1</vt:lpstr>
      <vt:lpstr>Question 2</vt:lpstr>
      <vt:lpstr>Question 3</vt:lpstr>
      <vt:lpstr>Question 4</vt:lpstr>
      <vt:lpstr>Answer</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Mackean</dc:creator>
  <cp:lastModifiedBy>Teacher E-Solutions</cp:lastModifiedBy>
  <cp:revision>292</cp:revision>
  <dcterms:created xsi:type="dcterms:W3CDTF">2003-10-23T10:44:12Z</dcterms:created>
  <dcterms:modified xsi:type="dcterms:W3CDTF">2019-01-18T16:34:56Z</dcterms:modified>
</cp:coreProperties>
</file>