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86" r:id="rId2"/>
    <p:sldId id="281" r:id="rId3"/>
    <p:sldId id="275" r:id="rId4"/>
    <p:sldId id="270" r:id="rId5"/>
    <p:sldId id="272" r:id="rId6"/>
    <p:sldId id="273" r:id="rId7"/>
    <p:sldId id="285" r:id="rId8"/>
    <p:sldId id="274" r:id="rId9"/>
    <p:sldId id="282" r:id="rId10"/>
    <p:sldId id="276" r:id="rId11"/>
    <p:sldId id="284" r:id="rId12"/>
    <p:sldId id="283" r:id="rId13"/>
    <p:sldId id="27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32295A3-A17F-4507-9390-650D10A167A8}" type="datetimeFigureOut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4201138-A8E5-448B-9C2D-A6C795AC0C5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8113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D522F37-8DA9-4746-880C-D682FE4135E4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84BEA8-F006-4A32-AE0D-AA095B6206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6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DA685-C45E-4C65-B32C-BBAB51C85150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8414D-2C9A-473A-A88A-94A58093A57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115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C1FBC-B6E2-48BA-A14C-5DAE9FA52EC0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2374B-421B-4A1D-9CF5-4436ACE7633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461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13834-4702-4BEA-BCE4-6BF8B394B81A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1FDF2-15BF-4B7F-98CF-530BB05D24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3651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EBFE9-E38A-4F9B-9189-6E0930AF6E2E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04F1A-9936-4E35-A593-1225A8F57BF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8122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BBA90-E37F-452D-8B01-D1EFDAC1C0CE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4AA5F-53C1-472D-9901-D9BE2CB5DAE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4603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00A7E-A785-4C90-B4D4-F912DCCAE395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5D686-A9FA-49BC-B857-0B14F25CDB1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739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C3827-D4D0-4161-9CD8-AE2581C0DF78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17B66-5C28-4D70-9514-9D68D6880BC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339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1912C-8D99-414B-B6E4-740811BBE1AA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8A32B-8E2B-41C8-9A98-3965733754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2119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02E6B-C41D-458F-9C47-368B9B4E4879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D8EE5-7004-49B2-B9A9-E45D6AD7E8E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593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5FF4A-AA95-4A1E-878D-E561D2C0079A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B1BF0-23D3-4AEE-A6EA-8580E437DE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183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D032B-44DD-4C12-AC0B-13C87EC94717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C08CA-B1AB-4C7A-BD24-F513ACE4666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8234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E8D81-33DF-4BC0-B4AB-0AC2E08DCC10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308B8-D70D-43F2-B93A-6DAE5B3F717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57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fld id="{0F3FE16C-57AC-4D2B-A632-DE14E6C59296}" type="datetime1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11B1927-9CAA-41CA-8133-4CDAADEFA97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MAKING SALTS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1D01BD3-61B4-448B-A2EB-CDC219979A2E}" type="datetime1">
              <a:rPr lang="en-GB" smtClean="0"/>
              <a:pPr>
                <a:defRPr/>
              </a:pPr>
              <a:t>18/01/2019</a:t>
            </a:fld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Using Bases to Make Salts</a:t>
            </a:r>
          </a:p>
        </p:txBody>
      </p:sp>
      <p:sp>
        <p:nvSpPr>
          <p:cNvPr id="52432" name="Text Box 208"/>
          <p:cNvSpPr txBox="1">
            <a:spLocks noChangeArrowheads="1"/>
          </p:cNvSpPr>
          <p:nvPr/>
        </p:nvSpPr>
        <p:spPr bwMode="auto">
          <a:xfrm>
            <a:off x="285750" y="1143000"/>
            <a:ext cx="88582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Because Bases are insoluble the procedure for making a salt is </a:t>
            </a:r>
            <a:r>
              <a:rPr lang="en-GB" sz="2400" i="1" u="sng">
                <a:solidFill>
                  <a:srgbClr val="FFFF00"/>
                </a:solidFill>
                <a:latin typeface="Comic Sans MS" pitchFamily="66" charset="0"/>
              </a:rPr>
              <a:t>very slightly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different…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…Instead of simply evaporating off the water, you have to first remove any remaining (or excess) Base by filtration.</a:t>
            </a:r>
          </a:p>
        </p:txBody>
      </p:sp>
      <p:sp>
        <p:nvSpPr>
          <p:cNvPr id="52433" name="Text Box 209"/>
          <p:cNvSpPr txBox="1">
            <a:spLocks noChangeArrowheads="1"/>
          </p:cNvSpPr>
          <p:nvPr/>
        </p:nvSpPr>
        <p:spPr bwMode="auto">
          <a:xfrm>
            <a:off x="228600" y="3733800"/>
            <a:ext cx="3124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99CCFF"/>
                </a:solidFill>
                <a:latin typeface="Comic Sans MS" pitchFamily="66" charset="0"/>
              </a:rPr>
              <a:t>1) Drop the base into the acid…</a:t>
            </a:r>
          </a:p>
        </p:txBody>
      </p:sp>
      <p:sp>
        <p:nvSpPr>
          <p:cNvPr id="52434" name="Text Box 210"/>
          <p:cNvSpPr txBox="1">
            <a:spLocks noChangeArrowheads="1"/>
          </p:cNvSpPr>
          <p:nvPr/>
        </p:nvSpPr>
        <p:spPr bwMode="auto">
          <a:xfrm>
            <a:off x="3124200" y="3733800"/>
            <a:ext cx="350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66FFCC"/>
                </a:solidFill>
                <a:latin typeface="Comic Sans MS" pitchFamily="66" charset="0"/>
              </a:rPr>
              <a:t>2) Filter it to remove any leftover base</a:t>
            </a:r>
          </a:p>
        </p:txBody>
      </p:sp>
      <p:sp>
        <p:nvSpPr>
          <p:cNvPr id="52435" name="Text Box 211"/>
          <p:cNvSpPr txBox="1">
            <a:spLocks noChangeArrowheads="1"/>
          </p:cNvSpPr>
          <p:nvPr/>
        </p:nvSpPr>
        <p:spPr bwMode="auto">
          <a:xfrm>
            <a:off x="6781800" y="3733800"/>
            <a:ext cx="2362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CCCC"/>
                </a:solidFill>
                <a:latin typeface="Comic Sans MS" pitchFamily="66" charset="0"/>
              </a:rPr>
              <a:t>3) Evaporate it to get the salt</a:t>
            </a:r>
          </a:p>
        </p:txBody>
      </p:sp>
      <p:grpSp>
        <p:nvGrpSpPr>
          <p:cNvPr id="2" name="Group 212"/>
          <p:cNvGrpSpPr>
            <a:grpSpLocks/>
          </p:cNvGrpSpPr>
          <p:nvPr/>
        </p:nvGrpSpPr>
        <p:grpSpPr bwMode="auto">
          <a:xfrm>
            <a:off x="0" y="4648200"/>
            <a:ext cx="9144000" cy="2209800"/>
            <a:chOff x="0" y="2928"/>
            <a:chExt cx="5760" cy="1392"/>
          </a:xfrm>
        </p:grpSpPr>
        <p:sp>
          <p:nvSpPr>
            <p:cNvPr id="11272" name="Rectangle 213"/>
            <p:cNvSpPr>
              <a:spLocks noChangeArrowheads="1"/>
            </p:cNvSpPr>
            <p:nvPr/>
          </p:nvSpPr>
          <p:spPr bwMode="auto">
            <a:xfrm>
              <a:off x="0" y="2928"/>
              <a:ext cx="5760" cy="13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273" name="Picture 214" descr="Transition salts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16"/>
            <a:stretch>
              <a:fillRect/>
            </a:stretch>
          </p:blipFill>
          <p:spPr bwMode="auto">
            <a:xfrm>
              <a:off x="0" y="2961"/>
              <a:ext cx="1488" cy="1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4" name="Picture 215" descr="Transition salts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23" r="11891"/>
            <a:stretch>
              <a:fillRect/>
            </a:stretch>
          </p:blipFill>
          <p:spPr bwMode="auto">
            <a:xfrm>
              <a:off x="2496" y="2928"/>
              <a:ext cx="912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216" descr="Transition salts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5" y="2928"/>
              <a:ext cx="1295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6" name="Rectangle 217"/>
            <p:cNvSpPr>
              <a:spLocks noChangeArrowheads="1"/>
            </p:cNvSpPr>
            <p:nvPr/>
          </p:nvSpPr>
          <p:spPr bwMode="auto">
            <a:xfrm>
              <a:off x="1056" y="3312"/>
              <a:ext cx="624" cy="1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AutoShape 218"/>
            <p:cNvSpPr>
              <a:spLocks noChangeArrowheads="1"/>
            </p:cNvSpPr>
            <p:nvPr/>
          </p:nvSpPr>
          <p:spPr bwMode="auto">
            <a:xfrm>
              <a:off x="1200" y="3456"/>
              <a:ext cx="1152" cy="57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AutoShape 219"/>
            <p:cNvSpPr>
              <a:spLocks noChangeArrowheads="1"/>
            </p:cNvSpPr>
            <p:nvPr/>
          </p:nvSpPr>
          <p:spPr bwMode="auto">
            <a:xfrm>
              <a:off x="3360" y="3456"/>
              <a:ext cx="1152" cy="57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2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32" grpId="0" autoUpdateAnimBg="0"/>
      <p:bldP spid="52433" grpId="0" autoUpdateAnimBg="0"/>
      <p:bldP spid="52434" grpId="0" autoUpdateAnimBg="0"/>
      <p:bldP spid="5243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Ammonium Salts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357188" y="928688"/>
            <a:ext cx="8501062" cy="1643062"/>
          </a:xfrm>
        </p:spPr>
        <p:txBody>
          <a:bodyPr/>
          <a:lstStyle/>
          <a:p>
            <a:r>
              <a:rPr lang="en-GB" sz="2400" smtClean="0">
                <a:solidFill>
                  <a:srgbClr val="00B0F0"/>
                </a:solidFill>
                <a:latin typeface="Andy" pitchFamily="66" charset="0"/>
              </a:rPr>
              <a:t>Ammonia (NH</a:t>
            </a:r>
            <a:r>
              <a:rPr lang="en-GB" sz="1400" smtClean="0">
                <a:solidFill>
                  <a:srgbClr val="00B0F0"/>
                </a:solidFill>
                <a:latin typeface="Andy" pitchFamily="66" charset="0"/>
              </a:rPr>
              <a:t>3</a:t>
            </a:r>
            <a:r>
              <a:rPr lang="en-GB" sz="2400" smtClean="0">
                <a:solidFill>
                  <a:srgbClr val="00B0F0"/>
                </a:solidFill>
                <a:latin typeface="Andy" pitchFamily="66" charset="0"/>
              </a:rPr>
              <a:t>) is a gas that dissolves in water to make an alkali (Ammonium hydroxide).</a:t>
            </a:r>
          </a:p>
          <a:p>
            <a:r>
              <a:rPr lang="en-GB" sz="2400" smtClean="0">
                <a:solidFill>
                  <a:srgbClr val="00B0F0"/>
                </a:solidFill>
                <a:latin typeface="Andy" pitchFamily="66" charset="0"/>
              </a:rPr>
              <a:t>This can then be used to make Ammonium salts by reacting it with an acid.</a:t>
            </a:r>
          </a:p>
        </p:txBody>
      </p:sp>
      <p:grpSp>
        <p:nvGrpSpPr>
          <p:cNvPr id="3" name="Group 244"/>
          <p:cNvGrpSpPr>
            <a:grpSpLocks/>
          </p:cNvGrpSpPr>
          <p:nvPr/>
        </p:nvGrpSpPr>
        <p:grpSpPr bwMode="auto">
          <a:xfrm>
            <a:off x="142875" y="2571750"/>
            <a:ext cx="9144000" cy="784225"/>
            <a:chOff x="16" y="1610"/>
            <a:chExt cx="5830" cy="256"/>
          </a:xfrm>
        </p:grpSpPr>
        <p:sp>
          <p:nvSpPr>
            <p:cNvPr id="9" name="Text Box 119"/>
            <p:cNvSpPr txBox="1">
              <a:spLocks noChangeArrowheads="1"/>
            </p:cNvSpPr>
            <p:nvPr/>
          </p:nvSpPr>
          <p:spPr bwMode="auto">
            <a:xfrm>
              <a:off x="16" y="1610"/>
              <a:ext cx="5830" cy="256"/>
            </a:xfrm>
            <a:prstGeom prst="rect">
              <a:avLst/>
            </a:prstGeom>
            <a:noFill/>
            <a:ln w="254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dirty="0">
                  <a:solidFill>
                    <a:schemeClr val="bg1"/>
                  </a:solidFill>
                  <a:latin typeface="+mj-lt"/>
                </a:rPr>
                <a:t>                 Ammonia      +    Nitric acid                Ammonium Nitrate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GB" dirty="0">
                  <a:solidFill>
                    <a:schemeClr val="bg1"/>
                  </a:solidFill>
                  <a:latin typeface="+mj-lt"/>
                </a:rPr>
                <a:t>	       NH</a:t>
              </a:r>
              <a:r>
                <a:rPr lang="en-GB" sz="1200" dirty="0">
                  <a:solidFill>
                    <a:schemeClr val="bg1"/>
                  </a:solidFill>
                  <a:latin typeface="+mj-lt"/>
                </a:rPr>
                <a:t>3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(g)     +      HNO</a:t>
              </a:r>
              <a:r>
                <a:rPr lang="en-GB" sz="1200" dirty="0">
                  <a:solidFill>
                    <a:schemeClr val="bg1"/>
                  </a:solidFill>
                  <a:latin typeface="+mj-lt"/>
                </a:rPr>
                <a:t>3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(aq)                     NH</a:t>
              </a:r>
              <a:r>
                <a:rPr lang="en-GB" sz="1200" dirty="0">
                  <a:solidFill>
                    <a:schemeClr val="bg1"/>
                  </a:solidFill>
                  <a:latin typeface="+mj-lt"/>
                </a:rPr>
                <a:t>4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NO</a:t>
              </a:r>
              <a:r>
                <a:rPr lang="en-GB" sz="1200" dirty="0">
                  <a:solidFill>
                    <a:schemeClr val="bg1"/>
                  </a:solidFill>
                  <a:latin typeface="+mj-lt"/>
                </a:rPr>
                <a:t>3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(aq)</a:t>
              </a:r>
            </a:p>
          </p:txBody>
        </p:sp>
        <p:sp>
          <p:nvSpPr>
            <p:cNvPr id="12296" name="Line 120"/>
            <p:cNvSpPr>
              <a:spLocks noChangeShapeType="1"/>
            </p:cNvSpPr>
            <p:nvPr/>
          </p:nvSpPr>
          <p:spPr bwMode="auto">
            <a:xfrm>
              <a:off x="2885" y="1657"/>
              <a:ext cx="275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Line 120"/>
            <p:cNvSpPr>
              <a:spLocks noChangeShapeType="1"/>
            </p:cNvSpPr>
            <p:nvPr/>
          </p:nvSpPr>
          <p:spPr bwMode="auto">
            <a:xfrm>
              <a:off x="2885" y="1796"/>
              <a:ext cx="275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28625" y="3429000"/>
            <a:ext cx="850106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GB" sz="2400" kern="0" dirty="0">
                <a:solidFill>
                  <a:srgbClr val="00B0F0"/>
                </a:solidFill>
                <a:latin typeface="Andy" pitchFamily="66" charset="0"/>
              </a:rPr>
              <a:t>Notice how NO water is made in this neutralisation reaction.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GB" sz="2400" kern="0" dirty="0">
              <a:solidFill>
                <a:srgbClr val="00B0F0"/>
              </a:solidFill>
              <a:latin typeface="Andy" pitchFamily="66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GB" sz="2400" kern="0" dirty="0">
                <a:solidFill>
                  <a:srgbClr val="92D050"/>
                </a:solidFill>
                <a:latin typeface="Andy" pitchFamily="66" charset="0"/>
              </a:rPr>
              <a:t>Ammonium salts make good fertilisers because plants need nitrogen to make proteins (to grow).  Ammonium Nitrate is the best for this purpose – can you see why??</a:t>
            </a:r>
          </a:p>
        </p:txBody>
      </p:sp>
      <p:pic>
        <p:nvPicPr>
          <p:cNvPr id="12294" name="Picture 2" descr="http://logos.simpleplants.com/Plants-Flowers/largeimages/Flowers-Plants-Cactus_-_Cartoon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5072063"/>
            <a:ext cx="1035050" cy="160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Making Insoluble Salts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785813"/>
            <a:ext cx="8358187" cy="1785937"/>
          </a:xfrm>
        </p:spPr>
        <p:txBody>
          <a:bodyPr/>
          <a:lstStyle/>
          <a:p>
            <a:pPr>
              <a:defRPr/>
            </a:pPr>
            <a:r>
              <a:rPr lang="en-GB" sz="2400" b="1" u="sng" dirty="0" smtClean="0">
                <a:solidFill>
                  <a:schemeClr val="bg1"/>
                </a:solidFill>
                <a:latin typeface="+mj-lt"/>
              </a:rPr>
              <a:t>Doesn’t usually require an acid.</a:t>
            </a:r>
          </a:p>
          <a:p>
            <a:pPr>
              <a:defRPr/>
            </a:pPr>
            <a:endParaRPr lang="en-GB" sz="2400" b="1" u="sng" dirty="0" smtClean="0">
              <a:solidFill>
                <a:schemeClr val="bg1"/>
              </a:solidFill>
              <a:latin typeface="+mj-lt"/>
            </a:endParaRPr>
          </a:p>
          <a:p>
            <a:pPr>
              <a:defRPr/>
            </a:pPr>
            <a:r>
              <a:rPr lang="en-US" sz="2400" dirty="0" smtClean="0">
                <a:solidFill>
                  <a:srgbClr val="FFC000"/>
                </a:solidFill>
                <a:latin typeface="Andy" pitchFamily="66" charset="0"/>
              </a:rPr>
              <a:t>Insoluble salts can be made by mixing appropriate solutions of ions (soluble salts), so that a precipitate is formed. </a:t>
            </a:r>
          </a:p>
          <a:p>
            <a:pPr>
              <a:buFontTx/>
              <a:buNone/>
              <a:defRPr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053A70F-0EB9-4D5D-814B-514E9FC47495}" type="datetime1">
              <a:rPr lang="en-GB" smtClean="0"/>
              <a:pPr>
                <a:defRPr/>
              </a:pPr>
              <a:t>18/01/2019</a:t>
            </a:fld>
            <a:endParaRPr lang="en-GB" dirty="0"/>
          </a:p>
        </p:txBody>
      </p:sp>
      <p:pic>
        <p:nvPicPr>
          <p:cNvPr id="13317" name="Picture 2" descr="http://img90.imageshack.us/img90/5555/senseqq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525" y="3357563"/>
            <a:ext cx="2657475" cy="332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4" descr="http://cdn.overstock.com/images/products/L107377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5000625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Box 6"/>
          <p:cNvSpPr txBox="1">
            <a:spLocks noChangeArrowheads="1"/>
          </p:cNvSpPr>
          <p:nvPr/>
        </p:nvSpPr>
        <p:spPr bwMode="auto">
          <a:xfrm>
            <a:off x="142875" y="3500438"/>
            <a:ext cx="6429375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FFC000"/>
                </a:solidFill>
                <a:latin typeface="Andy" pitchFamily="66" charset="0"/>
              </a:rPr>
              <a:t>Precipitation can be used to remove unwanted ions from solutions, for example in treating water for drinking or in treating effluent. – </a:t>
            </a:r>
            <a:r>
              <a:rPr lang="en-US" sz="2400">
                <a:solidFill>
                  <a:srgbClr val="00B0F0"/>
                </a:solidFill>
                <a:latin typeface="Andy" pitchFamily="66" charset="0"/>
              </a:rPr>
              <a:t>The filter is covered in ions, which form precipitates with ions in the water.</a:t>
            </a:r>
          </a:p>
          <a:p>
            <a:pPr eaLnBrk="1" hangingPunct="1"/>
            <a:endParaRPr lang="en-US"/>
          </a:p>
        </p:txBody>
      </p:sp>
      <p:grpSp>
        <p:nvGrpSpPr>
          <p:cNvPr id="5" name="Group 244"/>
          <p:cNvGrpSpPr>
            <a:grpSpLocks/>
          </p:cNvGrpSpPr>
          <p:nvPr/>
        </p:nvGrpSpPr>
        <p:grpSpPr bwMode="auto">
          <a:xfrm>
            <a:off x="0" y="2428875"/>
            <a:ext cx="9144000" cy="784225"/>
            <a:chOff x="16" y="1610"/>
            <a:chExt cx="5830" cy="256"/>
          </a:xfrm>
        </p:grpSpPr>
        <p:sp>
          <p:nvSpPr>
            <p:cNvPr id="9" name="Text Box 119"/>
            <p:cNvSpPr txBox="1">
              <a:spLocks noChangeArrowheads="1"/>
            </p:cNvSpPr>
            <p:nvPr/>
          </p:nvSpPr>
          <p:spPr bwMode="auto">
            <a:xfrm>
              <a:off x="16" y="1610"/>
              <a:ext cx="5830" cy="256"/>
            </a:xfrm>
            <a:prstGeom prst="rect">
              <a:avLst/>
            </a:prstGeom>
            <a:noFill/>
            <a:ln w="254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dirty="0">
                  <a:solidFill>
                    <a:schemeClr val="bg1"/>
                  </a:solidFill>
                  <a:latin typeface="+mj-lt"/>
                </a:rPr>
                <a:t>            Barium chloride  +   Sodium sulfate           Barium sulfate + Sodium chloride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GB" dirty="0">
                  <a:solidFill>
                    <a:schemeClr val="bg1"/>
                  </a:solidFill>
                  <a:latin typeface="+mj-lt"/>
                </a:rPr>
                <a:t>	       BaCl</a:t>
              </a:r>
              <a:r>
                <a:rPr lang="en-GB" sz="1200" dirty="0">
                  <a:solidFill>
                    <a:schemeClr val="bg1"/>
                  </a:solidFill>
                  <a:latin typeface="+mj-lt"/>
                </a:rPr>
                <a:t>2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(aq)     +      Na</a:t>
              </a:r>
              <a:r>
                <a:rPr lang="en-GB" sz="1200" dirty="0">
                  <a:solidFill>
                    <a:schemeClr val="bg1"/>
                  </a:solidFill>
                  <a:latin typeface="+mj-lt"/>
                </a:rPr>
                <a:t>2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SO</a:t>
              </a:r>
              <a:r>
                <a:rPr lang="en-GB" sz="1200" dirty="0">
                  <a:solidFill>
                    <a:schemeClr val="bg1"/>
                  </a:solidFill>
                  <a:latin typeface="+mj-lt"/>
                </a:rPr>
                <a:t>4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(aq)                BaSO</a:t>
              </a:r>
              <a:r>
                <a:rPr lang="en-GB" sz="1200" dirty="0">
                  <a:solidFill>
                    <a:schemeClr val="bg1"/>
                  </a:solidFill>
                  <a:latin typeface="+mj-lt"/>
                </a:rPr>
                <a:t>4</a:t>
              </a:r>
              <a:r>
                <a:rPr lang="en-GB" dirty="0">
                  <a:solidFill>
                    <a:srgbClr val="FF0000"/>
                  </a:solidFill>
                  <a:latin typeface="+mj-lt"/>
                </a:rPr>
                <a:t>(s)    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+    2NaCl(aq)</a:t>
              </a:r>
            </a:p>
          </p:txBody>
        </p:sp>
        <p:sp>
          <p:nvSpPr>
            <p:cNvPr id="13322" name="Line 120"/>
            <p:cNvSpPr>
              <a:spLocks noChangeShapeType="1"/>
            </p:cNvSpPr>
            <p:nvPr/>
          </p:nvSpPr>
          <p:spPr bwMode="auto">
            <a:xfrm>
              <a:off x="3068" y="1680"/>
              <a:ext cx="275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Line 120"/>
            <p:cNvSpPr>
              <a:spLocks noChangeShapeType="1"/>
            </p:cNvSpPr>
            <p:nvPr/>
          </p:nvSpPr>
          <p:spPr bwMode="auto">
            <a:xfrm>
              <a:off x="3113" y="1796"/>
              <a:ext cx="275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z="3200" smtClean="0">
                <a:effectLst/>
              </a:rPr>
              <a:t>An example question on reactivity</a:t>
            </a:r>
            <a:br>
              <a:rPr lang="en-GB" sz="3200" smtClean="0">
                <a:effectLst/>
              </a:rPr>
            </a:br>
            <a:r>
              <a:rPr lang="en-GB" sz="3200" smtClean="0">
                <a:solidFill>
                  <a:srgbClr val="FFFF00"/>
                </a:solidFill>
                <a:effectLst/>
              </a:rPr>
              <a:t>Which metal is most reactive?</a:t>
            </a:r>
          </a:p>
        </p:txBody>
      </p:sp>
      <p:graphicFrame>
        <p:nvGraphicFramePr>
          <p:cNvPr id="47107" name="Group 3"/>
          <p:cNvGraphicFramePr>
            <a:graphicFrameLocks noGrp="1"/>
          </p:cNvGraphicFramePr>
          <p:nvPr/>
        </p:nvGraphicFramePr>
        <p:xfrm>
          <a:off x="323850" y="1196975"/>
          <a:ext cx="8610600" cy="5410200"/>
        </p:xfrm>
        <a:graphic>
          <a:graphicData uri="http://schemas.openxmlformats.org/drawingml/2006/table">
            <a:tbl>
              <a:tblPr/>
              <a:tblGrid>
                <a:gridCol w="1447800"/>
                <a:gridCol w="2514600"/>
                <a:gridCol w="2362200"/>
                <a:gridCol w="2286000"/>
              </a:tblGrid>
              <a:tr h="976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Metal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latin typeface="Times New Roman" pitchFamily="18" charset="0"/>
                        </a:rPr>
                        <a:t>Reaction with dilute acid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Times New Roman" pitchFamily="18" charset="0"/>
                        </a:rPr>
                        <a:t>Reaction with water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66"/>
                          </a:solidFill>
                          <a:effectLst/>
                          <a:latin typeface="Times New Roman" pitchFamily="18" charset="0"/>
                        </a:rPr>
                        <a:t>Reaction with oxygen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latin typeface="Times New Roman" pitchFamily="18" charset="0"/>
                        </a:rPr>
                        <a:t>Some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Times New Roman" pitchFamily="18" charset="0"/>
                        </a:rPr>
                        <a:t>Slow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66"/>
                          </a:solidFill>
                          <a:effectLst/>
                          <a:latin typeface="Times New Roman" pitchFamily="18" charset="0"/>
                        </a:rPr>
                        <a:t>Burns brightly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latin typeface="Times New Roman" pitchFamily="18" charset="0"/>
                        </a:rPr>
                        <a:t>No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Times New Roman" pitchFamily="18" charset="0"/>
                        </a:rPr>
                        <a:t>No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66"/>
                          </a:solidFill>
                          <a:effectLst/>
                          <a:latin typeface="Times New Roman" pitchFamily="18" charset="0"/>
                        </a:rPr>
                        <a:t>Reacts slowly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latin typeface="Times New Roman" pitchFamily="18" charset="0"/>
                        </a:rPr>
                        <a:t>No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Times New Roman" pitchFamily="18" charset="0"/>
                        </a:rPr>
                        <a:t>No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66"/>
                          </a:solidFill>
                          <a:effectLst/>
                          <a:latin typeface="Times New Roman" pitchFamily="18" charset="0"/>
                        </a:rPr>
                        <a:t>No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latin typeface="Times New Roman" pitchFamily="18" charset="0"/>
                        </a:rPr>
                        <a:t>Violent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Times New Roman" pitchFamily="18" charset="0"/>
                        </a:rPr>
                        <a:t>Slow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66"/>
                          </a:solidFill>
                          <a:effectLst/>
                          <a:latin typeface="Times New Roman" pitchFamily="18" charset="0"/>
                        </a:rPr>
                        <a:t>Burns brightly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66"/>
                          </a:solidFill>
                          <a:effectLst/>
                          <a:latin typeface="Times New Roman" pitchFamily="18" charset="0"/>
                        </a:rPr>
                        <a:t>Reasonable reaction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Times New Roman" pitchFamily="18" charset="0"/>
                        </a:rPr>
                        <a:t>Reacts with steam only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66"/>
                          </a:solidFill>
                          <a:effectLst/>
                          <a:latin typeface="Times New Roman" pitchFamily="18" charset="0"/>
                        </a:rPr>
                        <a:t>Reacts slowly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Making Soluble Salts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714375"/>
            <a:ext cx="8501062" cy="192881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GB" sz="2400" dirty="0" smtClean="0">
                <a:solidFill>
                  <a:srgbClr val="00B0F0"/>
                </a:solidFill>
                <a:latin typeface="+mj-lt"/>
              </a:rPr>
              <a:t>There are 3 types of reaction that can be used to make soluble salts.  All 3 involve:</a:t>
            </a:r>
          </a:p>
          <a:p>
            <a:pPr>
              <a:defRPr/>
            </a:pPr>
            <a:r>
              <a:rPr lang="en-GB" sz="2400" dirty="0" smtClean="0">
                <a:solidFill>
                  <a:srgbClr val="00B0F0"/>
                </a:solidFill>
                <a:latin typeface="+mj-lt"/>
              </a:rPr>
              <a:t>An Acid</a:t>
            </a:r>
          </a:p>
          <a:p>
            <a:pPr>
              <a:defRPr/>
            </a:pPr>
            <a:r>
              <a:rPr lang="en-GB" sz="2400" dirty="0" smtClean="0">
                <a:solidFill>
                  <a:srgbClr val="00B0F0"/>
                </a:solidFill>
                <a:latin typeface="+mj-lt"/>
              </a:rPr>
              <a:t>A metal or metal compound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053A70F-0EB9-4D5D-814B-514E9FC47495}" type="datetime1">
              <a:rPr lang="en-GB" smtClean="0"/>
              <a:pPr>
                <a:defRPr/>
              </a:pPr>
              <a:t>18/01/2019</a:t>
            </a:fld>
            <a:endParaRPr lang="en-GB" dirty="0"/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285750" y="2714625"/>
            <a:ext cx="8610600" cy="825500"/>
            <a:chOff x="144" y="1488"/>
            <a:chExt cx="5424" cy="520"/>
          </a:xfrm>
        </p:grpSpPr>
        <p:sp>
          <p:nvSpPr>
            <p:cNvPr id="6" name="Text Box 11"/>
            <p:cNvSpPr txBox="1">
              <a:spLocks noChangeArrowheads="1"/>
            </p:cNvSpPr>
            <p:nvPr/>
          </p:nvSpPr>
          <p:spPr bwMode="auto">
            <a:xfrm>
              <a:off x="288" y="1488"/>
              <a:ext cx="5232" cy="233"/>
            </a:xfrm>
            <a:prstGeom prst="rect">
              <a:avLst/>
            </a:prstGeom>
            <a:noFill/>
            <a:ln w="254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dirty="0">
                  <a:solidFill>
                    <a:schemeClr val="bg1"/>
                  </a:solidFill>
                  <a:latin typeface="+mj-lt"/>
                </a:rPr>
                <a:t>METAL</a:t>
              </a:r>
              <a:r>
                <a:rPr lang="en-GB" dirty="0">
                  <a:solidFill>
                    <a:schemeClr val="bg1"/>
                  </a:solidFill>
                  <a:latin typeface="Arial" charset="0"/>
                </a:rPr>
                <a:t> </a:t>
              </a:r>
              <a:r>
                <a:rPr lang="en-GB" dirty="0">
                  <a:latin typeface="Arial" charset="0"/>
                </a:rPr>
                <a:t> </a:t>
              </a:r>
              <a:r>
                <a:rPr lang="en-GB" dirty="0">
                  <a:solidFill>
                    <a:srgbClr val="66FFFF"/>
                  </a:solidFill>
                  <a:latin typeface="Arial" charset="0"/>
                </a:rPr>
                <a:t>+</a:t>
              </a:r>
              <a:r>
                <a:rPr lang="en-GB" dirty="0">
                  <a:latin typeface="Arial" charset="0"/>
                </a:rPr>
                <a:t>  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ACID</a:t>
              </a:r>
              <a:r>
                <a:rPr lang="en-GB" dirty="0">
                  <a:solidFill>
                    <a:schemeClr val="bg1"/>
                  </a:solidFill>
                  <a:latin typeface="Arial" charset="0"/>
                </a:rPr>
                <a:t>   </a:t>
              </a:r>
              <a:r>
                <a:rPr lang="en-GB" dirty="0">
                  <a:latin typeface="Arial" charset="0"/>
                </a:rPr>
                <a:t>			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SALT</a:t>
              </a:r>
              <a:r>
                <a:rPr lang="en-GB" dirty="0">
                  <a:latin typeface="Arial" charset="0"/>
                </a:rPr>
                <a:t> </a:t>
              </a:r>
              <a:r>
                <a:rPr lang="en-GB" dirty="0">
                  <a:solidFill>
                    <a:srgbClr val="66CCFF"/>
                  </a:solidFill>
                  <a:latin typeface="Arial" charset="0"/>
                </a:rPr>
                <a:t>+</a:t>
              </a:r>
              <a:r>
                <a:rPr lang="en-GB" dirty="0">
                  <a:latin typeface="Arial" charset="0"/>
                </a:rPr>
                <a:t> 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HYDROGEN</a:t>
              </a:r>
            </a:p>
          </p:txBody>
        </p:sp>
        <p:sp>
          <p:nvSpPr>
            <p:cNvPr id="3088" name="Line 12"/>
            <p:cNvSpPr>
              <a:spLocks noChangeShapeType="1"/>
            </p:cNvSpPr>
            <p:nvPr/>
          </p:nvSpPr>
          <p:spPr bwMode="auto">
            <a:xfrm>
              <a:off x="2400" y="1632"/>
              <a:ext cx="768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3"/>
            <p:cNvSpPr txBox="1">
              <a:spLocks noChangeArrowheads="1"/>
            </p:cNvSpPr>
            <p:nvPr/>
          </p:nvSpPr>
          <p:spPr bwMode="auto">
            <a:xfrm>
              <a:off x="144" y="1758"/>
              <a:ext cx="54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000" i="1" dirty="0">
                  <a:solidFill>
                    <a:schemeClr val="bg1"/>
                  </a:solidFill>
                  <a:latin typeface="Arial" charset="0"/>
                </a:rPr>
                <a:t>e.g. magnesium </a:t>
              </a:r>
              <a:r>
                <a:rPr lang="en-GB" sz="2000" i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ial" charset="0"/>
                </a:rPr>
                <a:t>+</a:t>
              </a:r>
              <a:r>
                <a:rPr lang="en-GB" sz="2000" i="1" dirty="0">
                  <a:solidFill>
                    <a:schemeClr val="bg1"/>
                  </a:solidFill>
                  <a:latin typeface="Arial" charset="0"/>
                </a:rPr>
                <a:t> hydrochloric acid </a:t>
              </a:r>
              <a:r>
                <a:rPr lang="en-GB" sz="2000" i="1" dirty="0">
                  <a:latin typeface="Arial" charset="0"/>
                </a:rPr>
                <a:t>	 </a:t>
              </a:r>
              <a:r>
                <a:rPr lang="en-GB" sz="2000" i="1" dirty="0">
                  <a:solidFill>
                    <a:schemeClr val="bg1"/>
                  </a:solidFill>
                  <a:latin typeface="Arial" charset="0"/>
                </a:rPr>
                <a:t>magnesium chloride </a:t>
              </a:r>
              <a:r>
                <a:rPr lang="en-GB" sz="2000" i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ial" charset="0"/>
                </a:rPr>
                <a:t>+</a:t>
              </a:r>
              <a:r>
                <a:rPr lang="en-GB" sz="2000" i="1" dirty="0">
                  <a:solidFill>
                    <a:schemeClr val="bg1"/>
                  </a:solidFill>
                  <a:latin typeface="Arial" charset="0"/>
                </a:rPr>
                <a:t> hydrogen</a:t>
              </a:r>
            </a:p>
          </p:txBody>
        </p:sp>
        <p:sp>
          <p:nvSpPr>
            <p:cNvPr id="3090" name="Line 14"/>
            <p:cNvSpPr>
              <a:spLocks noChangeShapeType="1"/>
            </p:cNvSpPr>
            <p:nvPr/>
          </p:nvSpPr>
          <p:spPr bwMode="auto">
            <a:xfrm>
              <a:off x="2889" y="1893"/>
              <a:ext cx="240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44"/>
          <p:cNvGrpSpPr>
            <a:grpSpLocks/>
          </p:cNvGrpSpPr>
          <p:nvPr/>
        </p:nvGrpSpPr>
        <p:grpSpPr bwMode="auto">
          <a:xfrm>
            <a:off x="428625" y="4000500"/>
            <a:ext cx="8358188" cy="369888"/>
            <a:chOff x="107" y="1835"/>
            <a:chExt cx="5511" cy="233"/>
          </a:xfrm>
        </p:grpSpPr>
        <p:sp>
          <p:nvSpPr>
            <p:cNvPr id="11" name="Text Box 119"/>
            <p:cNvSpPr txBox="1">
              <a:spLocks noChangeArrowheads="1"/>
            </p:cNvSpPr>
            <p:nvPr/>
          </p:nvSpPr>
          <p:spPr bwMode="auto">
            <a:xfrm>
              <a:off x="107" y="1835"/>
              <a:ext cx="5511" cy="233"/>
            </a:xfrm>
            <a:prstGeom prst="rect">
              <a:avLst/>
            </a:prstGeom>
            <a:noFill/>
            <a:ln w="254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dirty="0">
                  <a:solidFill>
                    <a:schemeClr val="bg1"/>
                  </a:solidFill>
                  <a:latin typeface="+mj-lt"/>
                </a:rPr>
                <a:t>            METAL OXIDE   +   ACID  </a:t>
              </a:r>
              <a:r>
                <a:rPr lang="en-GB" dirty="0">
                  <a:latin typeface="Arial" charset="0"/>
                </a:rPr>
                <a:t>	          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SALT   +    WATER</a:t>
              </a:r>
            </a:p>
          </p:txBody>
        </p:sp>
        <p:sp>
          <p:nvSpPr>
            <p:cNvPr id="3086" name="Line 120"/>
            <p:cNvSpPr>
              <a:spLocks noChangeShapeType="1"/>
            </p:cNvSpPr>
            <p:nvPr/>
          </p:nvSpPr>
          <p:spPr bwMode="auto">
            <a:xfrm>
              <a:off x="2807" y="1925"/>
              <a:ext cx="275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8"/>
          <p:cNvGrpSpPr>
            <a:grpSpLocks/>
          </p:cNvGrpSpPr>
          <p:nvPr/>
        </p:nvGrpSpPr>
        <p:grpSpPr bwMode="auto">
          <a:xfrm>
            <a:off x="214313" y="5143500"/>
            <a:ext cx="8748712" cy="369888"/>
            <a:chOff x="107" y="1004"/>
            <a:chExt cx="5511" cy="233"/>
          </a:xfrm>
        </p:grpSpPr>
        <p:sp>
          <p:nvSpPr>
            <p:cNvPr id="20" name="Text Box 6"/>
            <p:cNvSpPr txBox="1">
              <a:spLocks noChangeArrowheads="1"/>
            </p:cNvSpPr>
            <p:nvPr/>
          </p:nvSpPr>
          <p:spPr bwMode="auto">
            <a:xfrm>
              <a:off x="107" y="1004"/>
              <a:ext cx="5511" cy="233"/>
            </a:xfrm>
            <a:prstGeom prst="rect">
              <a:avLst/>
            </a:prstGeom>
            <a:noFill/>
            <a:ln w="254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dirty="0">
                  <a:solidFill>
                    <a:schemeClr val="bg1"/>
                  </a:solidFill>
                  <a:latin typeface="+mj-lt"/>
                </a:rPr>
                <a:t>           METAL HYDROXIDE (Alkali)  </a:t>
              </a:r>
              <a:r>
                <a:rPr lang="en-GB" dirty="0">
                  <a:solidFill>
                    <a:schemeClr val="bg1"/>
                  </a:solidFill>
                  <a:latin typeface="Arial" charset="0"/>
                </a:rPr>
                <a:t>+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  </a:t>
              </a:r>
              <a:r>
                <a:rPr lang="en-GB" dirty="0">
                  <a:solidFill>
                    <a:schemeClr val="bg1"/>
                  </a:solidFill>
                  <a:latin typeface="Arial" charset="0"/>
                </a:rPr>
                <a:t>ACID</a:t>
              </a:r>
              <a:r>
                <a:rPr lang="en-GB" dirty="0">
                  <a:solidFill>
                    <a:schemeClr val="bg1"/>
                  </a:solidFill>
                  <a:latin typeface="+mj-lt"/>
                </a:rPr>
                <a:t>                SALT    +   WATER</a:t>
              </a:r>
            </a:p>
          </p:txBody>
        </p:sp>
        <p:sp>
          <p:nvSpPr>
            <p:cNvPr id="3084" name="Line 7"/>
            <p:cNvSpPr>
              <a:spLocks noChangeShapeType="1"/>
            </p:cNvSpPr>
            <p:nvPr/>
          </p:nvSpPr>
          <p:spPr bwMode="auto">
            <a:xfrm>
              <a:off x="3347" y="1094"/>
              <a:ext cx="275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14313" y="4786313"/>
            <a:ext cx="12858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Method 3</a:t>
            </a:r>
            <a:endParaRPr lang="en-US" u="sng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2875" y="3643313"/>
            <a:ext cx="12858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Method 2</a:t>
            </a:r>
            <a:endParaRPr lang="en-US" u="sng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4313" y="2357438"/>
            <a:ext cx="12858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00"/>
                </a:solidFill>
                <a:latin typeface="+mj-lt"/>
              </a:rPr>
              <a:t>Method 1</a:t>
            </a:r>
            <a:endParaRPr lang="en-US" u="sng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z="4000" smtClean="0">
                <a:effectLst/>
              </a:rPr>
              <a:t>Making salts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642938"/>
            <a:ext cx="90011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To form the name of a salt, you just combine the name of the metal involved, with the salt type associated with the acid.  </a:t>
            </a:r>
            <a:r>
              <a:rPr lang="en-GB">
                <a:solidFill>
                  <a:srgbClr val="92D050"/>
                </a:solidFill>
                <a:latin typeface="Comic Sans MS" pitchFamily="66" charset="0"/>
              </a:rPr>
              <a:t>Hydrochloric acid makes chlorides</a:t>
            </a:r>
            <a:r>
              <a:rPr lang="en-GB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Sulfuric makes sulfates</a:t>
            </a:r>
            <a:r>
              <a:rPr lang="en-GB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Nitric makes nitrates</a:t>
            </a:r>
            <a:r>
              <a:rPr lang="en-GB">
                <a:solidFill>
                  <a:schemeClr val="bg1"/>
                </a:solidFill>
                <a:latin typeface="Comic Sans MS" pitchFamily="66" charset="0"/>
              </a:rPr>
              <a:t>. </a:t>
            </a:r>
          </a:p>
        </p:txBody>
      </p:sp>
      <p:graphicFrame>
        <p:nvGraphicFramePr>
          <p:cNvPr id="51204" name="Group 4"/>
          <p:cNvGraphicFramePr>
            <a:graphicFrameLocks noGrp="1"/>
          </p:cNvGraphicFramePr>
          <p:nvPr/>
        </p:nvGraphicFramePr>
        <p:xfrm>
          <a:off x="228600" y="2438400"/>
          <a:ext cx="8686800" cy="4114800"/>
        </p:xfrm>
        <a:graphic>
          <a:graphicData uri="http://schemas.openxmlformats.org/drawingml/2006/table">
            <a:tbl>
              <a:tblPr/>
              <a:tblGrid>
                <a:gridCol w="2171700"/>
                <a:gridCol w="2171700"/>
                <a:gridCol w="2171700"/>
                <a:gridCol w="2171700"/>
              </a:tblGrid>
              <a:tr h="920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99"/>
                          </a:solidFill>
                          <a:effectLst/>
                          <a:latin typeface="Times New Roman" pitchFamily="18" charset="0"/>
                        </a:rPr>
                        <a:t>Hydrochloric acid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99"/>
                          </a:solidFill>
                          <a:effectLst/>
                          <a:latin typeface="Times New Roman" pitchFamily="18" charset="0"/>
                        </a:rPr>
                        <a:t>Sulphuric acid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99"/>
                          </a:solidFill>
                          <a:effectLst/>
                          <a:latin typeface="Times New Roman" pitchFamily="18" charset="0"/>
                        </a:rPr>
                        <a:t>Nitric acid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4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Times New Roman" pitchFamily="18" charset="0"/>
                        </a:rPr>
                        <a:t>Sodium hydroxide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Sodium chloride + water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4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Times New Roman" pitchFamily="18" charset="0"/>
                        </a:rPr>
                        <a:t>Potassium oxide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Times New Roman" pitchFamily="18" charset="0"/>
                        </a:rPr>
                        <a:t>Potassium sulfate + water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4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Times New Roman" pitchFamily="18" charset="0"/>
                        </a:rPr>
                        <a:t>Calcium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Calcium nitrate + water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00063" y="1785938"/>
            <a:ext cx="47148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chemeClr val="bg1"/>
                </a:solidFill>
                <a:latin typeface="+mj-lt"/>
              </a:rPr>
              <a:t>Complete the table as practice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836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z="4000" smtClean="0">
                <a:effectLst/>
              </a:rPr>
              <a:t>Reactions of metals with acids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04800" y="914400"/>
            <a:ext cx="8610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66FF99"/>
                </a:solidFill>
                <a:latin typeface="Comic Sans MS" pitchFamily="66" charset="0"/>
              </a:rPr>
              <a:t>When a metal reacts with an acid it gives off hydrogen (which can be “popped” using a lit splint).  The other product is a salt.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3962400"/>
            <a:ext cx="8610600" cy="2647950"/>
            <a:chOff x="192" y="2496"/>
            <a:chExt cx="5424" cy="1668"/>
          </a:xfrm>
        </p:grpSpPr>
        <p:sp>
          <p:nvSpPr>
            <p:cNvPr id="5131" name="Text Box 5"/>
            <p:cNvSpPr txBox="1">
              <a:spLocks noChangeArrowheads="1"/>
            </p:cNvSpPr>
            <p:nvPr/>
          </p:nvSpPr>
          <p:spPr bwMode="auto">
            <a:xfrm>
              <a:off x="192" y="2496"/>
              <a:ext cx="5424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CCFF33"/>
                  </a:solidFill>
                  <a:latin typeface="Comic Sans MS" pitchFamily="66" charset="0"/>
                </a:rPr>
                <a:t>Copy and complete the following reactions: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arenR"/>
              </a:pPr>
              <a:r>
                <a:rPr lang="en-GB" sz="2400">
                  <a:solidFill>
                    <a:schemeClr val="bg1"/>
                  </a:solidFill>
                  <a:latin typeface="Comic Sans MS" pitchFamily="66" charset="0"/>
                </a:rPr>
                <a:t>Calcium + hydrochloric acid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arenR"/>
              </a:pPr>
              <a:r>
                <a:rPr lang="en-GB" sz="2400">
                  <a:solidFill>
                    <a:srgbClr val="CCFF33"/>
                  </a:solidFill>
                  <a:latin typeface="Comic Sans MS" pitchFamily="66" charset="0"/>
                </a:rPr>
                <a:t>Zinc + hydrochloric acid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arenR"/>
              </a:pPr>
              <a:r>
                <a:rPr lang="en-GB" sz="2400">
                  <a:solidFill>
                    <a:schemeClr val="bg1"/>
                  </a:solidFill>
                  <a:latin typeface="Comic Sans MS" pitchFamily="66" charset="0"/>
                </a:rPr>
                <a:t>Iron + hydrochloric acid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arenR"/>
              </a:pPr>
              <a:r>
                <a:rPr lang="en-GB" sz="2400">
                  <a:solidFill>
                    <a:srgbClr val="CCFF33"/>
                  </a:solidFill>
                  <a:latin typeface="Comic Sans MS" pitchFamily="66" charset="0"/>
                </a:rPr>
                <a:t>Lithium + sulphuric acid</a:t>
              </a:r>
            </a:p>
          </p:txBody>
        </p:sp>
        <p:sp>
          <p:nvSpPr>
            <p:cNvPr id="5132" name="Line 6"/>
            <p:cNvSpPr>
              <a:spLocks noChangeShapeType="1"/>
            </p:cNvSpPr>
            <p:nvPr/>
          </p:nvSpPr>
          <p:spPr bwMode="auto">
            <a:xfrm>
              <a:off x="3072" y="4032"/>
              <a:ext cx="768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7"/>
            <p:cNvSpPr>
              <a:spLocks noChangeShapeType="1"/>
            </p:cNvSpPr>
            <p:nvPr/>
          </p:nvSpPr>
          <p:spPr bwMode="auto">
            <a:xfrm>
              <a:off x="3072" y="3696"/>
              <a:ext cx="768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8"/>
            <p:cNvSpPr>
              <a:spLocks noChangeShapeType="1"/>
            </p:cNvSpPr>
            <p:nvPr/>
          </p:nvSpPr>
          <p:spPr bwMode="auto">
            <a:xfrm>
              <a:off x="3072" y="3312"/>
              <a:ext cx="768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Line 9"/>
            <p:cNvSpPr>
              <a:spLocks noChangeShapeType="1"/>
            </p:cNvSpPr>
            <p:nvPr/>
          </p:nvSpPr>
          <p:spPr bwMode="auto">
            <a:xfrm>
              <a:off x="3072" y="2976"/>
              <a:ext cx="768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28600" y="2362200"/>
            <a:ext cx="8610600" cy="1082675"/>
            <a:chOff x="144" y="1488"/>
            <a:chExt cx="5424" cy="682"/>
          </a:xfrm>
        </p:grpSpPr>
        <p:sp>
          <p:nvSpPr>
            <p:cNvPr id="5127" name="Text Box 11"/>
            <p:cNvSpPr txBox="1">
              <a:spLocks noChangeArrowheads="1"/>
            </p:cNvSpPr>
            <p:nvPr/>
          </p:nvSpPr>
          <p:spPr bwMode="auto">
            <a:xfrm>
              <a:off x="288" y="1488"/>
              <a:ext cx="5232" cy="304"/>
            </a:xfrm>
            <a:prstGeom prst="rect">
              <a:avLst/>
            </a:prstGeom>
            <a:noFill/>
            <a:ln w="2540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bg1"/>
                  </a:solidFill>
                  <a:latin typeface="Comic Sans MS" pitchFamily="66" charset="0"/>
                </a:rPr>
                <a:t>METAL  </a:t>
              </a:r>
              <a:r>
                <a:rPr lang="en-GB" sz="2400">
                  <a:solidFill>
                    <a:srgbClr val="66FFFF"/>
                  </a:solidFill>
                  <a:latin typeface="Comic Sans MS" pitchFamily="66" charset="0"/>
                </a:rPr>
                <a:t>+</a:t>
              </a:r>
              <a:r>
                <a:rPr lang="en-GB" sz="2400">
                  <a:solidFill>
                    <a:schemeClr val="bg1"/>
                  </a:solidFill>
                  <a:latin typeface="Comic Sans MS" pitchFamily="66" charset="0"/>
                </a:rPr>
                <a:t>  ACID   			SALT </a:t>
              </a:r>
              <a:r>
                <a:rPr lang="en-GB" sz="2400">
                  <a:solidFill>
                    <a:srgbClr val="66CCFF"/>
                  </a:solidFill>
                  <a:latin typeface="Comic Sans MS" pitchFamily="66" charset="0"/>
                </a:rPr>
                <a:t>+</a:t>
              </a:r>
              <a:r>
                <a:rPr lang="en-GB" sz="2400">
                  <a:solidFill>
                    <a:schemeClr val="bg1"/>
                  </a:solidFill>
                  <a:latin typeface="Comic Sans MS" pitchFamily="66" charset="0"/>
                </a:rPr>
                <a:t> HYDROGEN</a:t>
              </a:r>
            </a:p>
          </p:txBody>
        </p:sp>
        <p:sp>
          <p:nvSpPr>
            <p:cNvPr id="5128" name="Line 12"/>
            <p:cNvSpPr>
              <a:spLocks noChangeShapeType="1"/>
            </p:cNvSpPr>
            <p:nvPr/>
          </p:nvSpPr>
          <p:spPr bwMode="auto">
            <a:xfrm>
              <a:off x="2400" y="1632"/>
              <a:ext cx="768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Text Box 13"/>
            <p:cNvSpPr txBox="1">
              <a:spLocks noChangeArrowheads="1"/>
            </p:cNvSpPr>
            <p:nvPr/>
          </p:nvSpPr>
          <p:spPr bwMode="auto">
            <a:xfrm>
              <a:off x="144" y="1920"/>
              <a:ext cx="54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 i="1">
                  <a:solidFill>
                    <a:schemeClr val="bg1"/>
                  </a:solidFill>
                  <a:latin typeface="Comic Sans MS" pitchFamily="66" charset="0"/>
                </a:rPr>
                <a:t>e.g. magnesium + hydrochloric acid 	 magnesium chloride + hydrogen</a:t>
              </a:r>
            </a:p>
          </p:txBody>
        </p:sp>
        <p:sp>
          <p:nvSpPr>
            <p:cNvPr id="5130" name="Line 14"/>
            <p:cNvSpPr>
              <a:spLocks noChangeShapeType="1"/>
            </p:cNvSpPr>
            <p:nvPr/>
          </p:nvSpPr>
          <p:spPr bwMode="auto">
            <a:xfrm>
              <a:off x="2880" y="2064"/>
              <a:ext cx="240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6" name="AutoShape 1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474075" y="1447800"/>
            <a:ext cx="669925" cy="6096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Quiz on acids and alkalis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228600" y="1828800"/>
            <a:ext cx="86868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66FFFF"/>
                </a:solidFill>
                <a:latin typeface="Comic Sans MS" pitchFamily="66" charset="0"/>
              </a:rPr>
              <a:t>This a pH of less than 7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This could kill cells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66FFFF"/>
                </a:solidFill>
                <a:latin typeface="Comic Sans MS" pitchFamily="66" charset="0"/>
              </a:rPr>
              <a:t>A metal hydroxide (e.g. sodium hydroxide) would be an _____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When this reacts with a metal hydrogen is released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66FFFF"/>
                </a:solidFill>
                <a:latin typeface="Comic Sans MS" pitchFamily="66" charset="0"/>
              </a:rPr>
              <a:t>A metal carbonate (e.g. calcium carbonate) would be an _____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This would feel soapy on your skin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66FFFF"/>
                </a:solidFill>
                <a:latin typeface="Comic Sans MS" pitchFamily="66" charset="0"/>
              </a:rPr>
              <a:t>This could be a corrosive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This will turn universal indicator purple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66FFFF"/>
                </a:solidFill>
                <a:latin typeface="Comic Sans MS" pitchFamily="66" charset="0"/>
              </a:rPr>
              <a:t>This would taste sour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This means “a base that can be dissolved”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600200" y="1066800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9933"/>
                </a:solidFill>
                <a:latin typeface="Comic Sans MS" pitchFamily="66" charset="0"/>
              </a:rPr>
              <a:t>Acid, alkali or both???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14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Neutralisation reactions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914400"/>
            <a:ext cx="9144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When acids and alkalis react together they will NEUTRALISE each other.  Neutralisation is an example of a displacement reaction: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2286000"/>
            <a:ext cx="2438400" cy="1600200"/>
            <a:chOff x="144" y="1440"/>
            <a:chExt cx="1536" cy="1008"/>
          </a:xfrm>
        </p:grpSpPr>
        <p:grpSp>
          <p:nvGrpSpPr>
            <p:cNvPr id="7197" name="Group 5"/>
            <p:cNvGrpSpPr>
              <a:grpSpLocks/>
            </p:cNvGrpSpPr>
            <p:nvPr/>
          </p:nvGrpSpPr>
          <p:grpSpPr bwMode="auto">
            <a:xfrm>
              <a:off x="192" y="1680"/>
              <a:ext cx="1200" cy="768"/>
              <a:chOff x="912" y="1488"/>
              <a:chExt cx="1200" cy="768"/>
            </a:xfrm>
          </p:grpSpPr>
          <p:sp>
            <p:nvSpPr>
              <p:cNvPr id="7199" name="Oval 6"/>
              <p:cNvSpPr>
                <a:spLocks noChangeArrowheads="1"/>
              </p:cNvSpPr>
              <p:nvPr/>
            </p:nvSpPr>
            <p:spPr bwMode="auto">
              <a:xfrm>
                <a:off x="960" y="1632"/>
                <a:ext cx="432" cy="432"/>
              </a:xfrm>
              <a:prstGeom prst="ellipse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0" name="Oval 7"/>
              <p:cNvSpPr>
                <a:spLocks noChangeArrowheads="1"/>
              </p:cNvSpPr>
              <p:nvPr/>
            </p:nvSpPr>
            <p:spPr bwMode="auto">
              <a:xfrm>
                <a:off x="1344" y="1488"/>
                <a:ext cx="768" cy="768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1" name="Text Box 8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>
                    <a:latin typeface="Comic Sans MS" pitchFamily="66" charset="0"/>
                  </a:rPr>
                  <a:t>OH</a:t>
                </a:r>
              </a:p>
            </p:txBody>
          </p:sp>
          <p:sp>
            <p:nvSpPr>
              <p:cNvPr id="7202" name="Text Box 9"/>
              <p:cNvSpPr txBox="1">
                <a:spLocks noChangeArrowheads="1"/>
              </p:cNvSpPr>
              <p:nvPr/>
            </p:nvSpPr>
            <p:spPr bwMode="auto">
              <a:xfrm>
                <a:off x="912" y="1680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>
                    <a:latin typeface="Comic Sans MS" pitchFamily="66" charset="0"/>
                  </a:rPr>
                  <a:t>Na</a:t>
                </a:r>
              </a:p>
            </p:txBody>
          </p:sp>
        </p:grpSp>
        <p:sp>
          <p:nvSpPr>
            <p:cNvPr id="7198" name="Text Box 10"/>
            <p:cNvSpPr txBox="1">
              <a:spLocks noChangeArrowheads="1"/>
            </p:cNvSpPr>
            <p:nvPr/>
          </p:nvSpPr>
          <p:spPr bwMode="auto">
            <a:xfrm>
              <a:off x="144" y="1440"/>
              <a:ext cx="15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CCFF"/>
                  </a:solidFill>
                  <a:latin typeface="Comic Sans MS" pitchFamily="66" charset="0"/>
                </a:rPr>
                <a:t>Sodium hydroxide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05600" y="2286000"/>
            <a:ext cx="2438400" cy="1600200"/>
            <a:chOff x="4224" y="1440"/>
            <a:chExt cx="1536" cy="1008"/>
          </a:xfrm>
        </p:grpSpPr>
        <p:grpSp>
          <p:nvGrpSpPr>
            <p:cNvPr id="7191" name="Group 12"/>
            <p:cNvGrpSpPr>
              <a:grpSpLocks/>
            </p:cNvGrpSpPr>
            <p:nvPr/>
          </p:nvGrpSpPr>
          <p:grpSpPr bwMode="auto">
            <a:xfrm>
              <a:off x="4368" y="1680"/>
              <a:ext cx="1200" cy="768"/>
              <a:chOff x="3744" y="1488"/>
              <a:chExt cx="1200" cy="768"/>
            </a:xfrm>
          </p:grpSpPr>
          <p:sp>
            <p:nvSpPr>
              <p:cNvPr id="7193" name="Oval 13"/>
              <p:cNvSpPr>
                <a:spLocks noChangeArrowheads="1"/>
              </p:cNvSpPr>
              <p:nvPr/>
            </p:nvSpPr>
            <p:spPr bwMode="auto">
              <a:xfrm>
                <a:off x="3792" y="1632"/>
                <a:ext cx="432" cy="432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4" name="Oval 14"/>
              <p:cNvSpPr>
                <a:spLocks noChangeArrowheads="1"/>
              </p:cNvSpPr>
              <p:nvPr/>
            </p:nvSpPr>
            <p:spPr bwMode="auto">
              <a:xfrm>
                <a:off x="4176" y="1488"/>
                <a:ext cx="768" cy="768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5" name="Text Box 15"/>
              <p:cNvSpPr txBox="1">
                <a:spLocks noChangeArrowheads="1"/>
              </p:cNvSpPr>
              <p:nvPr/>
            </p:nvSpPr>
            <p:spPr bwMode="auto">
              <a:xfrm>
                <a:off x="4320" y="1728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>
                    <a:latin typeface="Comic Sans MS" pitchFamily="66" charset="0"/>
                  </a:rPr>
                  <a:t>Cl</a:t>
                </a:r>
              </a:p>
            </p:txBody>
          </p:sp>
          <p:sp>
            <p:nvSpPr>
              <p:cNvPr id="7196" name="Text Box 16"/>
              <p:cNvSpPr txBox="1">
                <a:spLocks noChangeArrowheads="1"/>
              </p:cNvSpPr>
              <p:nvPr/>
            </p:nvSpPr>
            <p:spPr bwMode="auto">
              <a:xfrm>
                <a:off x="3744" y="1680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>
                    <a:latin typeface="Comic Sans MS" pitchFamily="66" charset="0"/>
                  </a:rPr>
                  <a:t>H</a:t>
                </a:r>
              </a:p>
            </p:txBody>
          </p:sp>
        </p:grpSp>
        <p:sp>
          <p:nvSpPr>
            <p:cNvPr id="7192" name="Text Box 17"/>
            <p:cNvSpPr txBox="1">
              <a:spLocks noChangeArrowheads="1"/>
            </p:cNvSpPr>
            <p:nvPr/>
          </p:nvSpPr>
          <p:spPr bwMode="auto">
            <a:xfrm>
              <a:off x="4224" y="1440"/>
              <a:ext cx="15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CCFF"/>
                  </a:solidFill>
                  <a:latin typeface="Comic Sans MS" pitchFamily="66" charset="0"/>
                </a:rPr>
                <a:t>Hydrochloric acid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33400" y="3733800"/>
            <a:ext cx="7391400" cy="822325"/>
            <a:chOff x="336" y="2352"/>
            <a:chExt cx="4656" cy="518"/>
          </a:xfrm>
        </p:grpSpPr>
        <p:sp>
          <p:nvSpPr>
            <p:cNvPr id="7189" name="AutoShape 19"/>
            <p:cNvSpPr>
              <a:spLocks noChangeArrowheads="1"/>
            </p:cNvSpPr>
            <p:nvPr/>
          </p:nvSpPr>
          <p:spPr bwMode="auto">
            <a:xfrm>
              <a:off x="336" y="2352"/>
              <a:ext cx="4656" cy="384"/>
            </a:xfrm>
            <a:prstGeom prst="curvedUpArrow">
              <a:avLst>
                <a:gd name="adj1" fmla="val 87233"/>
                <a:gd name="adj2" fmla="val 252380"/>
                <a:gd name="adj3" fmla="val 29690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Text Box 20"/>
            <p:cNvSpPr txBox="1">
              <a:spLocks noChangeArrowheads="1"/>
            </p:cNvSpPr>
            <p:nvPr/>
          </p:nvSpPr>
          <p:spPr bwMode="auto">
            <a:xfrm>
              <a:off x="1488" y="2352"/>
              <a:ext cx="2400" cy="51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chemeClr val="bg1"/>
                  </a:solidFill>
                  <a:latin typeface="Comic Sans MS" pitchFamily="66" charset="0"/>
                </a:rPr>
                <a:t>The sodium DISPLACES the hydrogen from HCl</a:t>
              </a: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1981200" y="5105400"/>
            <a:ext cx="2590800" cy="1752600"/>
            <a:chOff x="1248" y="3216"/>
            <a:chExt cx="1632" cy="1104"/>
          </a:xfrm>
        </p:grpSpPr>
        <p:grpSp>
          <p:nvGrpSpPr>
            <p:cNvPr id="7183" name="Group 22"/>
            <p:cNvGrpSpPr>
              <a:grpSpLocks/>
            </p:cNvGrpSpPr>
            <p:nvPr/>
          </p:nvGrpSpPr>
          <p:grpSpPr bwMode="auto">
            <a:xfrm>
              <a:off x="1248" y="3216"/>
              <a:ext cx="1200" cy="768"/>
              <a:chOff x="1440" y="2928"/>
              <a:chExt cx="1200" cy="768"/>
            </a:xfrm>
          </p:grpSpPr>
          <p:sp>
            <p:nvSpPr>
              <p:cNvPr id="7185" name="Oval 23"/>
              <p:cNvSpPr>
                <a:spLocks noChangeArrowheads="1"/>
              </p:cNvSpPr>
              <p:nvPr/>
            </p:nvSpPr>
            <p:spPr bwMode="auto">
              <a:xfrm>
                <a:off x="1488" y="3072"/>
                <a:ext cx="432" cy="432"/>
              </a:xfrm>
              <a:prstGeom prst="ellipse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6" name="Oval 24"/>
              <p:cNvSpPr>
                <a:spLocks noChangeArrowheads="1"/>
              </p:cNvSpPr>
              <p:nvPr/>
            </p:nvSpPr>
            <p:spPr bwMode="auto">
              <a:xfrm>
                <a:off x="1872" y="2928"/>
                <a:ext cx="768" cy="768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7" name="Text Box 25"/>
              <p:cNvSpPr txBox="1">
                <a:spLocks noChangeArrowheads="1"/>
              </p:cNvSpPr>
              <p:nvPr/>
            </p:nvSpPr>
            <p:spPr bwMode="auto">
              <a:xfrm>
                <a:off x="2016" y="3168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>
                    <a:latin typeface="Comic Sans MS" pitchFamily="66" charset="0"/>
                  </a:rPr>
                  <a:t>Cl</a:t>
                </a:r>
              </a:p>
            </p:txBody>
          </p:sp>
          <p:sp>
            <p:nvSpPr>
              <p:cNvPr id="7188" name="Text Box 26"/>
              <p:cNvSpPr txBox="1">
                <a:spLocks noChangeArrowheads="1"/>
              </p:cNvSpPr>
              <p:nvPr/>
            </p:nvSpPr>
            <p:spPr bwMode="auto">
              <a:xfrm>
                <a:off x="1440" y="3120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>
                    <a:latin typeface="Comic Sans MS" pitchFamily="66" charset="0"/>
                  </a:rPr>
                  <a:t>Na</a:t>
                </a:r>
              </a:p>
            </p:txBody>
          </p:sp>
        </p:grpSp>
        <p:sp>
          <p:nvSpPr>
            <p:cNvPr id="7184" name="Text Box 27"/>
            <p:cNvSpPr txBox="1">
              <a:spLocks noChangeArrowheads="1"/>
            </p:cNvSpPr>
            <p:nvPr/>
          </p:nvSpPr>
          <p:spPr bwMode="auto">
            <a:xfrm>
              <a:off x="1248" y="4070"/>
              <a:ext cx="16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99FF99"/>
                  </a:solidFill>
                  <a:latin typeface="Comic Sans MS" pitchFamily="66" charset="0"/>
                </a:rPr>
                <a:t>Sodium chloride</a:t>
              </a:r>
            </a:p>
          </p:txBody>
        </p:sp>
      </p:grp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5715000" y="5105400"/>
            <a:ext cx="1600200" cy="1752600"/>
            <a:chOff x="3600" y="3216"/>
            <a:chExt cx="1008" cy="1104"/>
          </a:xfrm>
        </p:grpSpPr>
        <p:grpSp>
          <p:nvGrpSpPr>
            <p:cNvPr id="7179" name="Group 29"/>
            <p:cNvGrpSpPr>
              <a:grpSpLocks/>
            </p:cNvGrpSpPr>
            <p:nvPr/>
          </p:nvGrpSpPr>
          <p:grpSpPr bwMode="auto">
            <a:xfrm>
              <a:off x="3600" y="3216"/>
              <a:ext cx="768" cy="768"/>
              <a:chOff x="3744" y="2976"/>
              <a:chExt cx="768" cy="768"/>
            </a:xfrm>
          </p:grpSpPr>
          <p:sp>
            <p:nvSpPr>
              <p:cNvPr id="7181" name="Oval 30"/>
              <p:cNvSpPr>
                <a:spLocks noChangeArrowheads="1"/>
              </p:cNvSpPr>
              <p:nvPr/>
            </p:nvSpPr>
            <p:spPr bwMode="auto">
              <a:xfrm>
                <a:off x="3744" y="2976"/>
                <a:ext cx="768" cy="768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2" name="Text Box 31"/>
              <p:cNvSpPr txBox="1">
                <a:spLocks noChangeArrowheads="1"/>
              </p:cNvSpPr>
              <p:nvPr/>
            </p:nvSpPr>
            <p:spPr bwMode="auto">
              <a:xfrm>
                <a:off x="3840" y="3216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400">
                    <a:latin typeface="Comic Sans MS" pitchFamily="66" charset="0"/>
                  </a:rPr>
                  <a:t>H</a:t>
                </a:r>
                <a:r>
                  <a:rPr lang="en-GB" sz="2400" baseline="-25000">
                    <a:latin typeface="Comic Sans MS" pitchFamily="66" charset="0"/>
                  </a:rPr>
                  <a:t>2</a:t>
                </a:r>
                <a:r>
                  <a:rPr lang="en-GB" sz="2400">
                    <a:latin typeface="Comic Sans MS" pitchFamily="66" charset="0"/>
                  </a:rPr>
                  <a:t>O</a:t>
                </a:r>
              </a:p>
            </p:txBody>
          </p:sp>
        </p:grpSp>
        <p:sp>
          <p:nvSpPr>
            <p:cNvPr id="7180" name="Text Box 32"/>
            <p:cNvSpPr txBox="1">
              <a:spLocks noChangeArrowheads="1"/>
            </p:cNvSpPr>
            <p:nvPr/>
          </p:nvSpPr>
          <p:spPr bwMode="auto">
            <a:xfrm>
              <a:off x="3696" y="4070"/>
              <a:ext cx="9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99FF99"/>
                  </a:solidFill>
                  <a:latin typeface="Comic Sans MS" pitchFamily="66" charset="0"/>
                </a:rPr>
                <a:t>Water</a:t>
              </a:r>
            </a:p>
          </p:txBody>
        </p:sp>
      </p:grpSp>
      <p:sp>
        <p:nvSpPr>
          <p:cNvPr id="49185" name="AutoShape 33"/>
          <p:cNvSpPr>
            <a:spLocks noChangeArrowheads="1"/>
          </p:cNvSpPr>
          <p:nvPr/>
        </p:nvSpPr>
        <p:spPr bwMode="auto">
          <a:xfrm>
            <a:off x="4038600" y="2819400"/>
            <a:ext cx="914400" cy="838200"/>
          </a:xfrm>
          <a:prstGeom prst="plus">
            <a:avLst>
              <a:gd name="adj" fmla="val 4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6" name="AutoShape 34"/>
          <p:cNvSpPr>
            <a:spLocks noChangeArrowheads="1"/>
          </p:cNvSpPr>
          <p:nvPr/>
        </p:nvSpPr>
        <p:spPr bwMode="auto">
          <a:xfrm>
            <a:off x="4343400" y="5334000"/>
            <a:ext cx="914400" cy="838200"/>
          </a:xfrm>
          <a:prstGeom prst="plus">
            <a:avLst>
              <a:gd name="adj" fmla="val 4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5" grpId="0" animBg="1"/>
      <p:bldP spid="491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H  ions and OH  ions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714375" y="714375"/>
            <a:ext cx="7772400" cy="2214563"/>
          </a:xfrm>
        </p:spPr>
        <p:txBody>
          <a:bodyPr/>
          <a:lstStyle/>
          <a:p>
            <a:r>
              <a:rPr lang="en-GB" smtClean="0">
                <a:solidFill>
                  <a:srgbClr val="C00000"/>
                </a:solidFill>
                <a:latin typeface="Andy" pitchFamily="66" charset="0"/>
              </a:rPr>
              <a:t>H  ions make acids acidic.</a:t>
            </a:r>
          </a:p>
          <a:p>
            <a:r>
              <a:rPr lang="en-GB" smtClean="0">
                <a:solidFill>
                  <a:srgbClr val="C00000"/>
                </a:solidFill>
                <a:latin typeface="Andy" pitchFamily="66" charset="0"/>
              </a:rPr>
              <a:t>OH  ions make alkalis alkaline.</a:t>
            </a:r>
          </a:p>
          <a:p>
            <a:r>
              <a:rPr lang="en-GB" smtClean="0">
                <a:solidFill>
                  <a:srgbClr val="C00000"/>
                </a:solidFill>
                <a:latin typeface="Andy" pitchFamily="66" charset="0"/>
              </a:rPr>
              <a:t>The pH scale measures the alkalinity or acidity of a solution.</a:t>
            </a:r>
            <a:endParaRPr lang="en-US" smtClean="0">
              <a:solidFill>
                <a:srgbClr val="C00000"/>
              </a:solidFill>
              <a:latin typeface="Andy" pitchFamily="66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053A70F-0EB9-4D5D-814B-514E9FC47495}" type="datetime1">
              <a:rPr lang="en-GB" smtClean="0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000250" y="-142875"/>
            <a:ext cx="64293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000" dirty="0">
                <a:solidFill>
                  <a:schemeClr val="bg1"/>
                </a:solidFill>
                <a:latin typeface="+mj-lt"/>
              </a:rPr>
              <a:t>+</a:t>
            </a:r>
            <a:endParaRPr lang="en-US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86438" y="-142875"/>
            <a:ext cx="642937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000" dirty="0">
                <a:solidFill>
                  <a:schemeClr val="bg1"/>
                </a:solidFill>
                <a:latin typeface="+mj-lt"/>
              </a:rPr>
              <a:t>-</a:t>
            </a:r>
            <a:endParaRPr lang="en-US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4438" y="571500"/>
            <a:ext cx="4286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C00000"/>
                </a:solidFill>
                <a:latin typeface="+mj-lt"/>
              </a:rPr>
              <a:t>+</a:t>
            </a:r>
            <a:endParaRPr lang="en-US" sz="2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750" y="1143000"/>
            <a:ext cx="4286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C00000"/>
                </a:solidFill>
                <a:latin typeface="+mj-lt"/>
              </a:rPr>
              <a:t>-</a:t>
            </a:r>
            <a:endParaRPr lang="en-US" sz="2800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8201" name="Picture 2" descr="http://www.phschool.com/atschool/science_activity_library/images/acids_and_bases_phsca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2928938"/>
            <a:ext cx="6786562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14313" y="4714875"/>
            <a:ext cx="857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GB" sz="3200" kern="0" dirty="0">
                <a:solidFill>
                  <a:srgbClr val="FFC000"/>
                </a:solidFill>
                <a:latin typeface="Andy" pitchFamily="66" charset="0"/>
              </a:rPr>
              <a:t>During neutralisation reactions the H  ions react with the OH  ions to form H</a:t>
            </a:r>
            <a:r>
              <a:rPr lang="en-GB" sz="1400" kern="0" dirty="0">
                <a:solidFill>
                  <a:srgbClr val="FFC000"/>
                </a:solidFill>
                <a:latin typeface="Andy" pitchFamily="66" charset="0"/>
              </a:rPr>
              <a:t>2</a:t>
            </a:r>
            <a:r>
              <a:rPr lang="en-GB" sz="3200" kern="0" dirty="0">
                <a:solidFill>
                  <a:srgbClr val="FFC000"/>
                </a:solidFill>
                <a:latin typeface="Andy" pitchFamily="66" charset="0"/>
              </a:rPr>
              <a:t>O (water).</a:t>
            </a:r>
            <a:endParaRPr lang="en-US" sz="3200" kern="0" dirty="0">
              <a:solidFill>
                <a:srgbClr val="FFC000"/>
              </a:solidFill>
              <a:latin typeface="Andy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00188" y="5000625"/>
            <a:ext cx="4286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C000"/>
                </a:solidFill>
                <a:latin typeface="+mj-lt"/>
              </a:rPr>
              <a:t>-</a:t>
            </a:r>
            <a:endParaRPr lang="en-US" sz="28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57875" y="4500563"/>
            <a:ext cx="35718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C000"/>
                </a:solidFill>
                <a:latin typeface="+mj-lt"/>
              </a:rPr>
              <a:t>+</a:t>
            </a:r>
            <a:endParaRPr lang="en-US" sz="28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4" name="Text Box 119"/>
          <p:cNvSpPr txBox="1">
            <a:spLocks noChangeArrowheads="1"/>
          </p:cNvSpPr>
          <p:nvPr/>
        </p:nvSpPr>
        <p:spPr bwMode="auto">
          <a:xfrm>
            <a:off x="214313" y="5857875"/>
            <a:ext cx="8748712" cy="523875"/>
          </a:xfrm>
          <a:prstGeom prst="rect">
            <a:avLst/>
          </a:prstGeom>
          <a:noFill/>
          <a:ln w="254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GB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800" dirty="0">
                <a:solidFill>
                  <a:schemeClr val="bg1"/>
                </a:solidFill>
                <a:latin typeface="+mj-lt"/>
              </a:rPr>
              <a:t>H  </a:t>
            </a:r>
            <a:r>
              <a:rPr lang="pt-BR" dirty="0">
                <a:solidFill>
                  <a:schemeClr val="bg1"/>
                </a:solidFill>
                <a:latin typeface="+mj-lt"/>
              </a:rPr>
              <a:t>(aq)  </a:t>
            </a:r>
            <a:r>
              <a:rPr lang="pt-BR" sz="2800" dirty="0">
                <a:solidFill>
                  <a:schemeClr val="bg1"/>
                </a:solidFill>
                <a:latin typeface="+mj-lt"/>
              </a:rPr>
              <a:t>+  OH </a:t>
            </a:r>
            <a:r>
              <a:rPr lang="pt-BR" dirty="0">
                <a:solidFill>
                  <a:schemeClr val="bg1"/>
                </a:solidFill>
                <a:latin typeface="+mj-lt"/>
              </a:rPr>
              <a:t>(aq)  </a:t>
            </a:r>
            <a:r>
              <a:rPr lang="pt-BR" sz="2800" dirty="0">
                <a:solidFill>
                  <a:schemeClr val="bg1"/>
                </a:solidFill>
                <a:latin typeface="+mj-lt"/>
              </a:rPr>
              <a:t>→  H2O</a:t>
            </a:r>
            <a:r>
              <a:rPr lang="pt-BR" dirty="0">
                <a:solidFill>
                  <a:schemeClr val="bg1"/>
                </a:solidFill>
                <a:latin typeface="+mj-lt"/>
              </a:rPr>
              <a:t>(l)</a:t>
            </a:r>
            <a:endParaRPr lang="en-GB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29125" y="5715000"/>
            <a:ext cx="5000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chemeClr val="bg1"/>
                </a:solidFill>
                <a:latin typeface="+mj-lt"/>
              </a:rPr>
              <a:t>-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86063" y="5715000"/>
            <a:ext cx="4286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chemeClr val="bg1"/>
                </a:solidFill>
                <a:latin typeface="+mj-lt"/>
              </a:rPr>
              <a:t>+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Neutralisation experiment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8600" y="1143000"/>
            <a:ext cx="8686800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sz="2000">
              <a:solidFill>
                <a:srgbClr val="FFFF66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sz="2000" b="1" i="1">
                <a:solidFill>
                  <a:srgbClr val="66FFFF"/>
                </a:solidFill>
                <a:latin typeface="Comic Sans MS" pitchFamily="66" charset="0"/>
                <a:cs typeface="Times New Roman" pitchFamily="18" charset="0"/>
              </a:rPr>
              <a:t>Sodium hydroxide + hydrochloric acid </a:t>
            </a:r>
            <a:r>
              <a:rPr lang="en-GB" sz="2000" b="1" i="1">
                <a:solidFill>
                  <a:srgbClr val="66FFFF"/>
                </a:solidFill>
                <a:latin typeface="Comic Sans MS" pitchFamily="66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GB" sz="2000" b="1" i="1">
                <a:solidFill>
                  <a:srgbClr val="66FFFF"/>
                </a:solidFill>
                <a:latin typeface="Comic Sans MS" pitchFamily="66" charset="0"/>
                <a:cs typeface="Times New Roman" pitchFamily="18" charset="0"/>
              </a:rPr>
              <a:t>sodium chloride + water</a:t>
            </a:r>
          </a:p>
          <a:p>
            <a:pPr eaLnBrk="1" hangingPunct="1">
              <a:spcBef>
                <a:spcPct val="50000"/>
              </a:spcBef>
            </a:pPr>
            <a:endParaRPr lang="en-GB" sz="2000" b="1" i="1">
              <a:solidFill>
                <a:srgbClr val="66FFFF"/>
              </a:solidFill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66FF66"/>
                </a:solidFill>
                <a:latin typeface="Comic Sans MS" pitchFamily="66" charset="0"/>
                <a:cs typeface="Times New Roman" pitchFamily="18" charset="0"/>
              </a:rPr>
              <a:t>A ____ was formed during the reaction, and we could have separated this by __________ the solution, allowing the salt to </a:t>
            </a:r>
            <a:r>
              <a:rPr lang="en-GB" sz="2000" b="1" u="sng">
                <a:solidFill>
                  <a:srgbClr val="66FF66"/>
                </a:solidFill>
                <a:latin typeface="Comic Sans MS" pitchFamily="66" charset="0"/>
                <a:cs typeface="Times New Roman" pitchFamily="18" charset="0"/>
              </a:rPr>
              <a:t>Crystallise</a:t>
            </a:r>
            <a:r>
              <a:rPr lang="en-GB" sz="2000">
                <a:solidFill>
                  <a:srgbClr val="66FF66"/>
                </a:solidFill>
                <a:latin typeface="Comic Sans MS" pitchFamily="66" charset="0"/>
                <a:cs typeface="Times New Roman" pitchFamily="18" charset="0"/>
              </a:rPr>
              <a:t>.  The salt that we formed depended on the acid: 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GB" sz="2000">
                <a:solidFill>
                  <a:srgbClr val="66FF66"/>
                </a:solidFill>
                <a:latin typeface="Comic Sans MS" pitchFamily="66" charset="0"/>
                <a:cs typeface="Times New Roman" pitchFamily="18" charset="0"/>
              </a:rPr>
              <a:t>Hydrochloric acid will make a CHLORIDE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GB" sz="2000">
                <a:solidFill>
                  <a:srgbClr val="66FF66"/>
                </a:solidFill>
                <a:latin typeface="Comic Sans MS" pitchFamily="66" charset="0"/>
              </a:rPr>
              <a:t>Nitric acid will make a _________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GB" sz="2000">
                <a:solidFill>
                  <a:srgbClr val="66FF66"/>
                </a:solidFill>
                <a:latin typeface="Comic Sans MS" pitchFamily="66" charset="0"/>
              </a:rPr>
              <a:t>Sulphuric acid will make a _________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228600" y="6248400"/>
            <a:ext cx="8686800" cy="409575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 b="1" i="1">
                <a:solidFill>
                  <a:schemeClr val="bg1"/>
                </a:solidFill>
                <a:latin typeface="Comic Sans MS" pitchFamily="66" charset="0"/>
              </a:rPr>
              <a:t>Words to use</a:t>
            </a:r>
            <a:r>
              <a:rPr lang="en-GB" sz="2000" i="1">
                <a:solidFill>
                  <a:schemeClr val="bg1"/>
                </a:solidFill>
                <a:latin typeface="Comic Sans MS" pitchFamily="66" charset="0"/>
              </a:rPr>
              <a:t> – nitrate, neutralised, alkali, sulphate, salt, evaporating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8031C1D-D2E4-4D6E-A22F-65336859C12D}" type="datetime1">
              <a:rPr lang="en-GB" smtClean="0"/>
              <a:pPr>
                <a:defRPr/>
              </a:pPr>
              <a:t>18/01/2019</a:t>
            </a:fld>
            <a:endParaRPr lang="en-US" dirty="0" smtClean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4000" dirty="0"/>
              <a:t>Reactions of metal oxides </a:t>
            </a:r>
            <a:r>
              <a:rPr lang="en-GB" sz="4000" dirty="0" smtClean="0"/>
              <a:t>with acid</a:t>
            </a:r>
            <a:endParaRPr lang="en-US" sz="4000" dirty="0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0" y="69215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dirty="0">
                <a:solidFill>
                  <a:schemeClr val="accent1"/>
                </a:solidFill>
                <a:latin typeface="+mj-lt"/>
              </a:rPr>
              <a:t>A metal oxide is a compound containing a metal and oxide.  They are sometimes called BASES.  </a:t>
            </a:r>
            <a:r>
              <a:rPr lang="en-GB" sz="2000" u="sng" dirty="0">
                <a:solidFill>
                  <a:srgbClr val="FFFF00"/>
                </a:solidFill>
                <a:latin typeface="+mj-lt"/>
              </a:rPr>
              <a:t>A BASE is simply an insoluble alkali </a:t>
            </a:r>
            <a:r>
              <a:rPr lang="en-GB" sz="2000" dirty="0">
                <a:solidFill>
                  <a:schemeClr val="accent1"/>
                </a:solidFill>
                <a:latin typeface="+mj-lt"/>
              </a:rPr>
              <a:t>– it neutralises acids, but does not dissolve in water. For example:</a:t>
            </a:r>
          </a:p>
        </p:txBody>
      </p:sp>
      <p:grpSp>
        <p:nvGrpSpPr>
          <p:cNvPr id="2" name="Group 117"/>
          <p:cNvGrpSpPr>
            <a:grpSpLocks/>
          </p:cNvGrpSpPr>
          <p:nvPr/>
        </p:nvGrpSpPr>
        <p:grpSpPr bwMode="auto">
          <a:xfrm>
            <a:off x="142875" y="1500188"/>
            <a:ext cx="8572500" cy="1627187"/>
            <a:chOff x="103" y="828"/>
            <a:chExt cx="5329" cy="1070"/>
          </a:xfrm>
        </p:grpSpPr>
        <p:grpSp>
          <p:nvGrpSpPr>
            <p:cNvPr id="10286" name="Group 113"/>
            <p:cNvGrpSpPr>
              <a:grpSpLocks/>
            </p:cNvGrpSpPr>
            <p:nvPr/>
          </p:nvGrpSpPr>
          <p:grpSpPr bwMode="auto">
            <a:xfrm>
              <a:off x="441" y="1034"/>
              <a:ext cx="637" cy="401"/>
              <a:chOff x="356" y="979"/>
              <a:chExt cx="637" cy="401"/>
            </a:xfrm>
          </p:grpSpPr>
          <p:sp>
            <p:nvSpPr>
              <p:cNvPr id="10312" name="Oval 6"/>
              <p:cNvSpPr>
                <a:spLocks noChangeArrowheads="1"/>
              </p:cNvSpPr>
              <p:nvPr/>
            </p:nvSpPr>
            <p:spPr bwMode="auto">
              <a:xfrm>
                <a:off x="356" y="1000"/>
                <a:ext cx="380" cy="380"/>
              </a:xfrm>
              <a:prstGeom prst="ellipse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3" name="Text Box 9"/>
              <p:cNvSpPr txBox="1">
                <a:spLocks noChangeArrowheads="1"/>
              </p:cNvSpPr>
              <p:nvPr/>
            </p:nvSpPr>
            <p:spPr bwMode="auto">
              <a:xfrm>
                <a:off x="389" y="1073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/>
                  <a:t>Mg</a:t>
                </a:r>
                <a:endParaRPr lang="en-US" sz="1600"/>
              </a:p>
            </p:txBody>
          </p:sp>
          <p:grpSp>
            <p:nvGrpSpPr>
              <p:cNvPr id="10314" name="Group 35"/>
              <p:cNvGrpSpPr>
                <a:grpSpLocks/>
              </p:cNvGrpSpPr>
              <p:nvPr/>
            </p:nvGrpSpPr>
            <p:grpSpPr bwMode="auto">
              <a:xfrm>
                <a:off x="721" y="979"/>
                <a:ext cx="272" cy="272"/>
                <a:chOff x="748" y="2069"/>
                <a:chExt cx="272" cy="272"/>
              </a:xfrm>
            </p:grpSpPr>
            <p:sp>
              <p:nvSpPr>
                <p:cNvPr id="10315" name="Oval 36"/>
                <p:cNvSpPr>
                  <a:spLocks noChangeArrowheads="1"/>
                </p:cNvSpPr>
                <p:nvPr/>
              </p:nvSpPr>
              <p:spPr bwMode="auto">
                <a:xfrm>
                  <a:off x="748" y="2069"/>
                  <a:ext cx="272" cy="27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16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769" y="2075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O</a:t>
                  </a:r>
                  <a:endParaRPr lang="en-US"/>
                </a:p>
              </p:txBody>
            </p:sp>
          </p:grpSp>
        </p:grpSp>
        <p:grpSp>
          <p:nvGrpSpPr>
            <p:cNvPr id="10287" name="Group 112"/>
            <p:cNvGrpSpPr>
              <a:grpSpLocks/>
            </p:cNvGrpSpPr>
            <p:nvPr/>
          </p:nvGrpSpPr>
          <p:grpSpPr bwMode="auto">
            <a:xfrm>
              <a:off x="2108" y="998"/>
              <a:ext cx="948" cy="502"/>
              <a:chOff x="1775" y="961"/>
              <a:chExt cx="948" cy="502"/>
            </a:xfrm>
          </p:grpSpPr>
          <p:sp>
            <p:nvSpPr>
              <p:cNvPr id="10305" name="Oval 55"/>
              <p:cNvSpPr>
                <a:spLocks noChangeArrowheads="1"/>
              </p:cNvSpPr>
              <p:nvPr/>
            </p:nvSpPr>
            <p:spPr bwMode="auto">
              <a:xfrm>
                <a:off x="2343" y="988"/>
                <a:ext cx="380" cy="380"/>
              </a:xfrm>
              <a:prstGeom prst="ellipse">
                <a:avLst/>
              </a:prstGeom>
              <a:solidFill>
                <a:srgbClr val="CC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6" name="Text Box 58"/>
              <p:cNvSpPr txBox="1">
                <a:spLocks noChangeArrowheads="1"/>
              </p:cNvSpPr>
              <p:nvPr/>
            </p:nvSpPr>
            <p:spPr bwMode="auto">
              <a:xfrm>
                <a:off x="2376" y="1061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/>
                  <a:t>Na</a:t>
                </a:r>
                <a:endParaRPr lang="en-US" sz="1600"/>
              </a:p>
            </p:txBody>
          </p:sp>
          <p:sp>
            <p:nvSpPr>
              <p:cNvPr id="10307" name="Oval 61"/>
              <p:cNvSpPr>
                <a:spLocks noChangeArrowheads="1"/>
              </p:cNvSpPr>
              <p:nvPr/>
            </p:nvSpPr>
            <p:spPr bwMode="auto">
              <a:xfrm>
                <a:off x="1775" y="1083"/>
                <a:ext cx="380" cy="380"/>
              </a:xfrm>
              <a:prstGeom prst="ellipse">
                <a:avLst/>
              </a:prstGeom>
              <a:solidFill>
                <a:srgbClr val="CC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8" name="Text Box 62"/>
              <p:cNvSpPr txBox="1">
                <a:spLocks noChangeArrowheads="1"/>
              </p:cNvSpPr>
              <p:nvPr/>
            </p:nvSpPr>
            <p:spPr bwMode="auto">
              <a:xfrm>
                <a:off x="1808" y="1146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/>
                  <a:t>Na</a:t>
                </a:r>
                <a:endParaRPr lang="en-US" sz="1600"/>
              </a:p>
            </p:txBody>
          </p:sp>
          <p:grpSp>
            <p:nvGrpSpPr>
              <p:cNvPr id="10309" name="Group 84"/>
              <p:cNvGrpSpPr>
                <a:grpSpLocks/>
              </p:cNvGrpSpPr>
              <p:nvPr/>
            </p:nvGrpSpPr>
            <p:grpSpPr bwMode="auto">
              <a:xfrm>
                <a:off x="2102" y="961"/>
                <a:ext cx="272" cy="272"/>
                <a:chOff x="748" y="2069"/>
                <a:chExt cx="272" cy="272"/>
              </a:xfrm>
            </p:grpSpPr>
            <p:sp>
              <p:nvSpPr>
                <p:cNvPr id="10310" name="Oval 85"/>
                <p:cNvSpPr>
                  <a:spLocks noChangeArrowheads="1"/>
                </p:cNvSpPr>
                <p:nvPr/>
              </p:nvSpPr>
              <p:spPr bwMode="auto">
                <a:xfrm>
                  <a:off x="748" y="2069"/>
                  <a:ext cx="272" cy="27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11" name="Text Box 86"/>
                <p:cNvSpPr txBox="1">
                  <a:spLocks noChangeArrowheads="1"/>
                </p:cNvSpPr>
                <p:nvPr/>
              </p:nvSpPr>
              <p:spPr bwMode="auto">
                <a:xfrm>
                  <a:off x="769" y="2075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O</a:t>
                  </a:r>
                  <a:endParaRPr lang="en-US"/>
                </a:p>
              </p:txBody>
            </p:sp>
          </p:grpSp>
        </p:grpSp>
        <p:grpSp>
          <p:nvGrpSpPr>
            <p:cNvPr id="10288" name="Group 111"/>
            <p:cNvGrpSpPr>
              <a:grpSpLocks/>
            </p:cNvGrpSpPr>
            <p:nvPr/>
          </p:nvGrpSpPr>
          <p:grpSpPr bwMode="auto">
            <a:xfrm>
              <a:off x="4402" y="828"/>
              <a:ext cx="569" cy="837"/>
              <a:chOff x="3917" y="792"/>
              <a:chExt cx="569" cy="837"/>
            </a:xfrm>
          </p:grpSpPr>
          <p:grpSp>
            <p:nvGrpSpPr>
              <p:cNvPr id="10292" name="Group 90"/>
              <p:cNvGrpSpPr>
                <a:grpSpLocks/>
              </p:cNvGrpSpPr>
              <p:nvPr/>
            </p:nvGrpSpPr>
            <p:grpSpPr bwMode="auto">
              <a:xfrm>
                <a:off x="4172" y="1357"/>
                <a:ext cx="272" cy="272"/>
                <a:chOff x="748" y="2069"/>
                <a:chExt cx="272" cy="272"/>
              </a:xfrm>
            </p:grpSpPr>
            <p:sp>
              <p:nvSpPr>
                <p:cNvPr id="10303" name="Oval 91"/>
                <p:cNvSpPr>
                  <a:spLocks noChangeArrowheads="1"/>
                </p:cNvSpPr>
                <p:nvPr/>
              </p:nvSpPr>
              <p:spPr bwMode="auto">
                <a:xfrm>
                  <a:off x="748" y="2069"/>
                  <a:ext cx="272" cy="27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04" name="Text Box 92"/>
                <p:cNvSpPr txBox="1">
                  <a:spLocks noChangeArrowheads="1"/>
                </p:cNvSpPr>
                <p:nvPr/>
              </p:nvSpPr>
              <p:spPr bwMode="auto">
                <a:xfrm>
                  <a:off x="769" y="2075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O</a:t>
                  </a:r>
                  <a:endParaRPr lang="en-US"/>
                </a:p>
              </p:txBody>
            </p:sp>
          </p:grpSp>
          <p:sp>
            <p:nvSpPr>
              <p:cNvPr id="10293" name="Oval 100"/>
              <p:cNvSpPr>
                <a:spLocks noChangeArrowheads="1"/>
              </p:cNvSpPr>
              <p:nvPr/>
            </p:nvSpPr>
            <p:spPr bwMode="auto">
              <a:xfrm>
                <a:off x="3939" y="860"/>
                <a:ext cx="318" cy="31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4" name="Text Box 101"/>
              <p:cNvSpPr txBox="1">
                <a:spLocks noChangeArrowheads="1"/>
              </p:cNvSpPr>
              <p:nvPr/>
            </p:nvSpPr>
            <p:spPr bwMode="auto">
              <a:xfrm>
                <a:off x="3949" y="901"/>
                <a:ext cx="2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Al</a:t>
                </a:r>
                <a:endParaRPr lang="en-US"/>
              </a:p>
            </p:txBody>
          </p:sp>
          <p:sp>
            <p:nvSpPr>
              <p:cNvPr id="10295" name="Oval 103"/>
              <p:cNvSpPr>
                <a:spLocks noChangeArrowheads="1"/>
              </p:cNvSpPr>
              <p:nvPr/>
            </p:nvSpPr>
            <p:spPr bwMode="auto">
              <a:xfrm>
                <a:off x="3917" y="1184"/>
                <a:ext cx="318" cy="31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6" name="Text Box 104"/>
              <p:cNvSpPr txBox="1">
                <a:spLocks noChangeArrowheads="1"/>
              </p:cNvSpPr>
              <p:nvPr/>
            </p:nvSpPr>
            <p:spPr bwMode="auto">
              <a:xfrm>
                <a:off x="3927" y="1225"/>
                <a:ext cx="2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Al</a:t>
                </a:r>
                <a:endParaRPr lang="en-US"/>
              </a:p>
            </p:txBody>
          </p:sp>
          <p:grpSp>
            <p:nvGrpSpPr>
              <p:cNvPr id="10297" name="Group 105"/>
              <p:cNvGrpSpPr>
                <a:grpSpLocks/>
              </p:cNvGrpSpPr>
              <p:nvPr/>
            </p:nvGrpSpPr>
            <p:grpSpPr bwMode="auto">
              <a:xfrm>
                <a:off x="4193" y="1069"/>
                <a:ext cx="272" cy="272"/>
                <a:chOff x="748" y="2069"/>
                <a:chExt cx="272" cy="272"/>
              </a:xfrm>
            </p:grpSpPr>
            <p:sp>
              <p:nvSpPr>
                <p:cNvPr id="10301" name="Oval 106"/>
                <p:cNvSpPr>
                  <a:spLocks noChangeArrowheads="1"/>
                </p:cNvSpPr>
                <p:nvPr/>
              </p:nvSpPr>
              <p:spPr bwMode="auto">
                <a:xfrm>
                  <a:off x="748" y="2069"/>
                  <a:ext cx="272" cy="27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02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769" y="2075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O</a:t>
                  </a:r>
                  <a:endParaRPr lang="en-US"/>
                </a:p>
              </p:txBody>
            </p:sp>
          </p:grpSp>
          <p:grpSp>
            <p:nvGrpSpPr>
              <p:cNvPr id="10298" name="Group 108"/>
              <p:cNvGrpSpPr>
                <a:grpSpLocks/>
              </p:cNvGrpSpPr>
              <p:nvPr/>
            </p:nvGrpSpPr>
            <p:grpSpPr bwMode="auto">
              <a:xfrm>
                <a:off x="4214" y="792"/>
                <a:ext cx="272" cy="272"/>
                <a:chOff x="748" y="2069"/>
                <a:chExt cx="272" cy="272"/>
              </a:xfrm>
            </p:grpSpPr>
            <p:sp>
              <p:nvSpPr>
                <p:cNvPr id="10299" name="Oval 109"/>
                <p:cNvSpPr>
                  <a:spLocks noChangeArrowheads="1"/>
                </p:cNvSpPr>
                <p:nvPr/>
              </p:nvSpPr>
              <p:spPr bwMode="auto">
                <a:xfrm>
                  <a:off x="748" y="2069"/>
                  <a:ext cx="272" cy="27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00" name="Text Box 110"/>
                <p:cNvSpPr txBox="1">
                  <a:spLocks noChangeArrowheads="1"/>
                </p:cNvSpPr>
                <p:nvPr/>
              </p:nvSpPr>
              <p:spPr bwMode="auto">
                <a:xfrm>
                  <a:off x="769" y="2075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O</a:t>
                  </a:r>
                  <a:endParaRPr lang="en-US"/>
                </a:p>
              </p:txBody>
            </p:sp>
          </p:grpSp>
        </p:grpSp>
        <p:sp>
          <p:nvSpPr>
            <p:cNvPr id="10289" name="Text Box 114"/>
            <p:cNvSpPr txBox="1">
              <a:spLocks noChangeArrowheads="1"/>
            </p:cNvSpPr>
            <p:nvPr/>
          </p:nvSpPr>
          <p:spPr bwMode="auto">
            <a:xfrm>
              <a:off x="103" y="1564"/>
              <a:ext cx="13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CCFFCC"/>
                  </a:solidFill>
                </a:rPr>
                <a:t>Magnesium oxide</a:t>
              </a:r>
              <a:endParaRPr lang="en-US" sz="2000">
                <a:solidFill>
                  <a:srgbClr val="CCFFCC"/>
                </a:solidFill>
              </a:endParaRPr>
            </a:p>
          </p:txBody>
        </p:sp>
        <p:sp>
          <p:nvSpPr>
            <p:cNvPr id="10290" name="Text Box 115"/>
            <p:cNvSpPr txBox="1">
              <a:spLocks noChangeArrowheads="1"/>
            </p:cNvSpPr>
            <p:nvPr/>
          </p:nvSpPr>
          <p:spPr bwMode="auto">
            <a:xfrm>
              <a:off x="1895" y="1591"/>
              <a:ext cx="13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CCCCFF"/>
                  </a:solidFill>
                </a:rPr>
                <a:t>Sodium oxide</a:t>
              </a:r>
              <a:endParaRPr lang="en-US" sz="2000">
                <a:solidFill>
                  <a:srgbClr val="CCCCFF"/>
                </a:solidFill>
              </a:endParaRPr>
            </a:p>
          </p:txBody>
        </p:sp>
        <p:sp>
          <p:nvSpPr>
            <p:cNvPr id="10291" name="Text Box 116"/>
            <p:cNvSpPr txBox="1">
              <a:spLocks noChangeArrowheads="1"/>
            </p:cNvSpPr>
            <p:nvPr/>
          </p:nvSpPr>
          <p:spPr bwMode="auto">
            <a:xfrm>
              <a:off x="4037" y="1648"/>
              <a:ext cx="13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FF99"/>
                  </a:solidFill>
                </a:rPr>
                <a:t>Aluminium oxide</a:t>
              </a:r>
              <a:endParaRPr lang="en-US" sz="2000">
                <a:solidFill>
                  <a:srgbClr val="FFFF99"/>
                </a:solidFill>
              </a:endParaRPr>
            </a:p>
          </p:txBody>
        </p:sp>
      </p:grpSp>
      <p:grpSp>
        <p:nvGrpSpPr>
          <p:cNvPr id="11" name="Group 244"/>
          <p:cNvGrpSpPr>
            <a:grpSpLocks/>
          </p:cNvGrpSpPr>
          <p:nvPr/>
        </p:nvGrpSpPr>
        <p:grpSpPr bwMode="auto">
          <a:xfrm>
            <a:off x="142875" y="3214688"/>
            <a:ext cx="8748713" cy="369887"/>
            <a:chOff x="107" y="1835"/>
            <a:chExt cx="5511" cy="233"/>
          </a:xfrm>
        </p:grpSpPr>
        <p:sp>
          <p:nvSpPr>
            <p:cNvPr id="30839" name="Text Box 119"/>
            <p:cNvSpPr txBox="1">
              <a:spLocks noChangeArrowheads="1"/>
            </p:cNvSpPr>
            <p:nvPr/>
          </p:nvSpPr>
          <p:spPr bwMode="auto">
            <a:xfrm>
              <a:off x="107" y="1835"/>
              <a:ext cx="5511" cy="233"/>
            </a:xfrm>
            <a:prstGeom prst="rect">
              <a:avLst/>
            </a:prstGeom>
            <a:noFill/>
            <a:ln w="254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dirty="0">
                  <a:solidFill>
                    <a:schemeClr val="bg1"/>
                  </a:solidFill>
                  <a:latin typeface="+mj-lt"/>
                </a:rPr>
                <a:t>           METAL OXIDE    +    ACID  </a:t>
              </a:r>
              <a:r>
                <a:rPr lang="en-GB" dirty="0">
                  <a:latin typeface="Arial" charset="0"/>
                </a:rPr>
                <a:t>	     </a:t>
              </a:r>
              <a:r>
                <a:rPr lang="en-GB" dirty="0">
                  <a:solidFill>
                    <a:schemeClr val="bg1"/>
                  </a:solidFill>
                  <a:latin typeface="Arial" charset="0"/>
                </a:rPr>
                <a:t>SALT    +    WATER</a:t>
              </a:r>
            </a:p>
          </p:txBody>
        </p:sp>
        <p:sp>
          <p:nvSpPr>
            <p:cNvPr id="10285" name="Line 120"/>
            <p:cNvSpPr>
              <a:spLocks noChangeShapeType="1"/>
            </p:cNvSpPr>
            <p:nvPr/>
          </p:nvSpPr>
          <p:spPr bwMode="auto">
            <a:xfrm>
              <a:off x="2745" y="1935"/>
              <a:ext cx="275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232"/>
          <p:cNvGrpSpPr>
            <a:grpSpLocks/>
          </p:cNvGrpSpPr>
          <p:nvPr/>
        </p:nvGrpSpPr>
        <p:grpSpPr bwMode="auto">
          <a:xfrm>
            <a:off x="0" y="4929188"/>
            <a:ext cx="8610600" cy="1616075"/>
            <a:chOff x="0" y="3105"/>
            <a:chExt cx="5424" cy="1018"/>
          </a:xfrm>
        </p:grpSpPr>
        <p:sp>
          <p:nvSpPr>
            <p:cNvPr id="10280" name="Text Box 228"/>
            <p:cNvSpPr txBox="1">
              <a:spLocks noChangeArrowheads="1"/>
            </p:cNvSpPr>
            <p:nvPr/>
          </p:nvSpPr>
          <p:spPr bwMode="auto">
            <a:xfrm>
              <a:off x="0" y="3105"/>
              <a:ext cx="5424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rgbClr val="66FF99"/>
                  </a:solidFill>
                </a:rPr>
                <a:t>Copy and complete the following reactions: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arenR"/>
              </a:pPr>
              <a:r>
                <a:rPr lang="en-GB">
                  <a:solidFill>
                    <a:srgbClr val="FFC000"/>
                  </a:solidFill>
                </a:rPr>
                <a:t>Magnesium oxide + hydrochloric acid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arenR"/>
              </a:pPr>
              <a:r>
                <a:rPr lang="en-GB">
                  <a:solidFill>
                    <a:srgbClr val="66FF99"/>
                  </a:solidFill>
                </a:rPr>
                <a:t>Calcium oxide + hydrochloric acid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arenR"/>
              </a:pPr>
              <a:r>
                <a:rPr lang="en-GB">
                  <a:solidFill>
                    <a:srgbClr val="FFC000"/>
                  </a:solidFill>
                </a:rPr>
                <a:t>Sodium oxide + sulphuric acid</a:t>
              </a:r>
            </a:p>
          </p:txBody>
        </p:sp>
        <p:sp>
          <p:nvSpPr>
            <p:cNvPr id="10281" name="Line 229"/>
            <p:cNvSpPr>
              <a:spLocks noChangeShapeType="1"/>
            </p:cNvSpPr>
            <p:nvPr/>
          </p:nvSpPr>
          <p:spPr bwMode="auto">
            <a:xfrm>
              <a:off x="2655" y="3915"/>
              <a:ext cx="768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2" name="Line 230"/>
            <p:cNvSpPr>
              <a:spLocks noChangeShapeType="1"/>
            </p:cNvSpPr>
            <p:nvPr/>
          </p:nvSpPr>
          <p:spPr bwMode="auto">
            <a:xfrm>
              <a:off x="2745" y="3645"/>
              <a:ext cx="768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3" name="Line 231"/>
            <p:cNvSpPr>
              <a:spLocks noChangeShapeType="1"/>
            </p:cNvSpPr>
            <p:nvPr/>
          </p:nvSpPr>
          <p:spPr bwMode="auto">
            <a:xfrm>
              <a:off x="2880" y="3375"/>
              <a:ext cx="768" cy="0"/>
            </a:xfrm>
            <a:prstGeom prst="line">
              <a:avLst/>
            </a:prstGeom>
            <a:noFill/>
            <a:ln w="31750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243"/>
          <p:cNvGrpSpPr>
            <a:grpSpLocks/>
          </p:cNvGrpSpPr>
          <p:nvPr/>
        </p:nvGrpSpPr>
        <p:grpSpPr bwMode="auto">
          <a:xfrm>
            <a:off x="642938" y="3786188"/>
            <a:ext cx="7953375" cy="1101725"/>
            <a:chOff x="413" y="2265"/>
            <a:chExt cx="5010" cy="694"/>
          </a:xfrm>
        </p:grpSpPr>
        <p:sp>
          <p:nvSpPr>
            <p:cNvPr id="10249" name="Oval 124"/>
            <p:cNvSpPr>
              <a:spLocks noChangeArrowheads="1"/>
            </p:cNvSpPr>
            <p:nvPr/>
          </p:nvSpPr>
          <p:spPr bwMode="auto">
            <a:xfrm>
              <a:off x="413" y="2495"/>
              <a:ext cx="380" cy="380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Text Box 125"/>
            <p:cNvSpPr txBox="1">
              <a:spLocks noChangeArrowheads="1"/>
            </p:cNvSpPr>
            <p:nvPr/>
          </p:nvSpPr>
          <p:spPr bwMode="auto">
            <a:xfrm>
              <a:off x="446" y="2568"/>
              <a:ext cx="31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/>
                <a:t>Mg</a:t>
              </a:r>
              <a:endParaRPr lang="en-US" sz="1600"/>
            </a:p>
          </p:txBody>
        </p:sp>
        <p:grpSp>
          <p:nvGrpSpPr>
            <p:cNvPr id="10251" name="Group 126"/>
            <p:cNvGrpSpPr>
              <a:grpSpLocks/>
            </p:cNvGrpSpPr>
            <p:nvPr/>
          </p:nvGrpSpPr>
          <p:grpSpPr bwMode="auto">
            <a:xfrm>
              <a:off x="778" y="2474"/>
              <a:ext cx="272" cy="272"/>
              <a:chOff x="748" y="2069"/>
              <a:chExt cx="272" cy="272"/>
            </a:xfrm>
          </p:grpSpPr>
          <p:sp>
            <p:nvSpPr>
              <p:cNvPr id="10278" name="Oval 127"/>
              <p:cNvSpPr>
                <a:spLocks noChangeArrowheads="1"/>
              </p:cNvSpPr>
              <p:nvPr/>
            </p:nvSpPr>
            <p:spPr bwMode="auto">
              <a:xfrm>
                <a:off x="748" y="2069"/>
                <a:ext cx="272" cy="27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9" name="Text Box 128"/>
              <p:cNvSpPr txBox="1">
                <a:spLocks noChangeArrowheads="1"/>
              </p:cNvSpPr>
              <p:nvPr/>
            </p:nvSpPr>
            <p:spPr bwMode="auto">
              <a:xfrm>
                <a:off x="769" y="2075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O</a:t>
                </a:r>
                <a:endParaRPr lang="en-US"/>
              </a:p>
            </p:txBody>
          </p:sp>
        </p:grpSp>
        <p:grpSp>
          <p:nvGrpSpPr>
            <p:cNvPr id="10252" name="Group 237"/>
            <p:cNvGrpSpPr>
              <a:grpSpLocks/>
            </p:cNvGrpSpPr>
            <p:nvPr/>
          </p:nvGrpSpPr>
          <p:grpSpPr bwMode="auto">
            <a:xfrm>
              <a:off x="1570" y="2265"/>
              <a:ext cx="581" cy="317"/>
              <a:chOff x="1558" y="2556"/>
              <a:chExt cx="581" cy="317"/>
            </a:xfrm>
          </p:grpSpPr>
          <p:sp>
            <p:nvSpPr>
              <p:cNvPr id="10274" name="Oval 180"/>
              <p:cNvSpPr>
                <a:spLocks noChangeArrowheads="1"/>
              </p:cNvSpPr>
              <p:nvPr/>
            </p:nvSpPr>
            <p:spPr bwMode="auto">
              <a:xfrm>
                <a:off x="1605" y="2556"/>
                <a:ext cx="222" cy="222"/>
              </a:xfrm>
              <a:prstGeom prst="ellipse">
                <a:avLst/>
              </a:prstGeom>
              <a:solidFill>
                <a:srgbClr val="00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5" name="Oval 181"/>
              <p:cNvSpPr>
                <a:spLocks noChangeArrowheads="1"/>
              </p:cNvSpPr>
              <p:nvPr/>
            </p:nvSpPr>
            <p:spPr bwMode="auto">
              <a:xfrm>
                <a:off x="1822" y="2556"/>
                <a:ext cx="317" cy="317"/>
              </a:xfrm>
              <a:prstGeom prst="ellipse">
                <a:avLst/>
              </a:prstGeom>
              <a:solidFill>
                <a:srgbClr val="CC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6" name="Text Box 183"/>
              <p:cNvSpPr txBox="1">
                <a:spLocks noChangeArrowheads="1"/>
              </p:cNvSpPr>
              <p:nvPr/>
            </p:nvSpPr>
            <p:spPr bwMode="auto">
              <a:xfrm>
                <a:off x="1558" y="2578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/>
                  <a:t>H</a:t>
                </a:r>
                <a:endParaRPr lang="en-US" sz="1600"/>
              </a:p>
            </p:txBody>
          </p:sp>
          <p:sp>
            <p:nvSpPr>
              <p:cNvPr id="10277" name="Text Box 184"/>
              <p:cNvSpPr txBox="1">
                <a:spLocks noChangeArrowheads="1"/>
              </p:cNvSpPr>
              <p:nvPr/>
            </p:nvSpPr>
            <p:spPr bwMode="auto">
              <a:xfrm>
                <a:off x="1816" y="2616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/>
                  <a:t>Cl</a:t>
                </a:r>
                <a:endParaRPr lang="en-US" sz="1600"/>
              </a:p>
            </p:txBody>
          </p:sp>
        </p:grpSp>
        <p:sp>
          <p:nvSpPr>
            <p:cNvPr id="10253" name="Oval 185"/>
            <p:cNvSpPr>
              <a:spLocks noChangeArrowheads="1"/>
            </p:cNvSpPr>
            <p:nvPr/>
          </p:nvSpPr>
          <p:spPr bwMode="auto">
            <a:xfrm>
              <a:off x="3353" y="2527"/>
              <a:ext cx="380" cy="380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Text Box 186"/>
            <p:cNvSpPr txBox="1">
              <a:spLocks noChangeArrowheads="1"/>
            </p:cNvSpPr>
            <p:nvPr/>
          </p:nvSpPr>
          <p:spPr bwMode="auto">
            <a:xfrm>
              <a:off x="3386" y="2590"/>
              <a:ext cx="31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/>
                <a:t>Mg</a:t>
              </a:r>
              <a:endParaRPr lang="en-US" sz="1600"/>
            </a:p>
          </p:txBody>
        </p:sp>
        <p:sp>
          <p:nvSpPr>
            <p:cNvPr id="10255" name="Oval 187"/>
            <p:cNvSpPr>
              <a:spLocks noChangeArrowheads="1"/>
            </p:cNvSpPr>
            <p:nvPr/>
          </p:nvSpPr>
          <p:spPr bwMode="auto">
            <a:xfrm>
              <a:off x="3730" y="2587"/>
              <a:ext cx="317" cy="317"/>
            </a:xfrm>
            <a:prstGeom prst="ellipse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" name="Text Box 188"/>
            <p:cNvSpPr txBox="1">
              <a:spLocks noChangeArrowheads="1"/>
            </p:cNvSpPr>
            <p:nvPr/>
          </p:nvSpPr>
          <p:spPr bwMode="auto">
            <a:xfrm>
              <a:off x="3730" y="2635"/>
              <a:ext cx="31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/>
                <a:t>Cl</a:t>
              </a:r>
              <a:endParaRPr lang="en-US" sz="1600"/>
            </a:p>
          </p:txBody>
        </p:sp>
        <p:sp>
          <p:nvSpPr>
            <p:cNvPr id="10257" name="Oval 189"/>
            <p:cNvSpPr>
              <a:spLocks noChangeArrowheads="1"/>
            </p:cNvSpPr>
            <p:nvPr/>
          </p:nvSpPr>
          <p:spPr bwMode="auto">
            <a:xfrm>
              <a:off x="3042" y="2513"/>
              <a:ext cx="317" cy="317"/>
            </a:xfrm>
            <a:prstGeom prst="ellipse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Text Box 190"/>
            <p:cNvSpPr txBox="1">
              <a:spLocks noChangeArrowheads="1"/>
            </p:cNvSpPr>
            <p:nvPr/>
          </p:nvSpPr>
          <p:spPr bwMode="auto">
            <a:xfrm>
              <a:off x="3030" y="2550"/>
              <a:ext cx="31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/>
                <a:t>Cl</a:t>
              </a:r>
              <a:endParaRPr lang="en-US" sz="1600"/>
            </a:p>
          </p:txBody>
        </p:sp>
        <p:sp>
          <p:nvSpPr>
            <p:cNvPr id="10259" name="Oval 191"/>
            <p:cNvSpPr>
              <a:spLocks noChangeArrowheads="1"/>
            </p:cNvSpPr>
            <p:nvPr/>
          </p:nvSpPr>
          <p:spPr bwMode="auto">
            <a:xfrm>
              <a:off x="5148" y="2657"/>
              <a:ext cx="222" cy="222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Text Box 192"/>
            <p:cNvSpPr txBox="1">
              <a:spLocks noChangeArrowheads="1"/>
            </p:cNvSpPr>
            <p:nvPr/>
          </p:nvSpPr>
          <p:spPr bwMode="auto">
            <a:xfrm>
              <a:off x="5106" y="2668"/>
              <a:ext cx="31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/>
                <a:t>H</a:t>
              </a:r>
              <a:endParaRPr lang="en-US" sz="1600"/>
            </a:p>
          </p:txBody>
        </p:sp>
        <p:sp>
          <p:nvSpPr>
            <p:cNvPr id="10261" name="Oval 193"/>
            <p:cNvSpPr>
              <a:spLocks noChangeArrowheads="1"/>
            </p:cNvSpPr>
            <p:nvPr/>
          </p:nvSpPr>
          <p:spPr bwMode="auto">
            <a:xfrm>
              <a:off x="4697" y="2531"/>
              <a:ext cx="222" cy="222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" name="Text Box 194"/>
            <p:cNvSpPr txBox="1">
              <a:spLocks noChangeArrowheads="1"/>
            </p:cNvSpPr>
            <p:nvPr/>
          </p:nvSpPr>
          <p:spPr bwMode="auto">
            <a:xfrm>
              <a:off x="4649" y="2535"/>
              <a:ext cx="31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600"/>
                <a:t>H</a:t>
              </a:r>
              <a:endParaRPr lang="en-US" sz="1600"/>
            </a:p>
          </p:txBody>
        </p:sp>
        <p:sp>
          <p:nvSpPr>
            <p:cNvPr id="10263" name="AutoShape 199"/>
            <p:cNvSpPr>
              <a:spLocks noChangeArrowheads="1"/>
            </p:cNvSpPr>
            <p:nvPr/>
          </p:nvSpPr>
          <p:spPr bwMode="auto">
            <a:xfrm>
              <a:off x="2409" y="2633"/>
              <a:ext cx="443" cy="158"/>
            </a:xfrm>
            <a:prstGeom prst="rightArrow">
              <a:avLst>
                <a:gd name="adj1" fmla="val 50000"/>
                <a:gd name="adj2" fmla="val 70095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AutoShape 201"/>
            <p:cNvSpPr>
              <a:spLocks noChangeArrowheads="1"/>
            </p:cNvSpPr>
            <p:nvPr/>
          </p:nvSpPr>
          <p:spPr bwMode="auto">
            <a:xfrm>
              <a:off x="4271" y="2623"/>
              <a:ext cx="190" cy="190"/>
            </a:xfrm>
            <a:prstGeom prst="plus">
              <a:avLst>
                <a:gd name="adj" fmla="val 36028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5" name="AutoShape 226"/>
            <p:cNvSpPr>
              <a:spLocks noChangeArrowheads="1"/>
            </p:cNvSpPr>
            <p:nvPr/>
          </p:nvSpPr>
          <p:spPr bwMode="auto">
            <a:xfrm>
              <a:off x="1260" y="2607"/>
              <a:ext cx="190" cy="190"/>
            </a:xfrm>
            <a:prstGeom prst="plus">
              <a:avLst>
                <a:gd name="adj" fmla="val 36028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66" name="Group 234"/>
            <p:cNvGrpSpPr>
              <a:grpSpLocks/>
            </p:cNvGrpSpPr>
            <p:nvPr/>
          </p:nvGrpSpPr>
          <p:grpSpPr bwMode="auto">
            <a:xfrm>
              <a:off x="4891" y="2586"/>
              <a:ext cx="272" cy="272"/>
              <a:chOff x="748" y="2069"/>
              <a:chExt cx="272" cy="272"/>
            </a:xfrm>
          </p:grpSpPr>
          <p:sp>
            <p:nvSpPr>
              <p:cNvPr id="10272" name="Oval 235"/>
              <p:cNvSpPr>
                <a:spLocks noChangeArrowheads="1"/>
              </p:cNvSpPr>
              <p:nvPr/>
            </p:nvSpPr>
            <p:spPr bwMode="auto">
              <a:xfrm>
                <a:off x="748" y="2069"/>
                <a:ext cx="272" cy="27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3" name="Text Box 236"/>
              <p:cNvSpPr txBox="1">
                <a:spLocks noChangeArrowheads="1"/>
              </p:cNvSpPr>
              <p:nvPr/>
            </p:nvSpPr>
            <p:spPr bwMode="auto">
              <a:xfrm>
                <a:off x="769" y="2075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O</a:t>
                </a:r>
                <a:endParaRPr lang="en-US"/>
              </a:p>
            </p:txBody>
          </p:sp>
        </p:grpSp>
        <p:grpSp>
          <p:nvGrpSpPr>
            <p:cNvPr id="10267" name="Group 238"/>
            <p:cNvGrpSpPr>
              <a:grpSpLocks/>
            </p:cNvGrpSpPr>
            <p:nvPr/>
          </p:nvGrpSpPr>
          <p:grpSpPr bwMode="auto">
            <a:xfrm>
              <a:off x="1573" y="2642"/>
              <a:ext cx="581" cy="317"/>
              <a:chOff x="1558" y="2556"/>
              <a:chExt cx="581" cy="317"/>
            </a:xfrm>
          </p:grpSpPr>
          <p:sp>
            <p:nvSpPr>
              <p:cNvPr id="10268" name="Oval 239"/>
              <p:cNvSpPr>
                <a:spLocks noChangeArrowheads="1"/>
              </p:cNvSpPr>
              <p:nvPr/>
            </p:nvSpPr>
            <p:spPr bwMode="auto">
              <a:xfrm>
                <a:off x="1605" y="2556"/>
                <a:ext cx="222" cy="222"/>
              </a:xfrm>
              <a:prstGeom prst="ellipse">
                <a:avLst/>
              </a:prstGeom>
              <a:solidFill>
                <a:srgbClr val="00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9" name="Oval 240"/>
              <p:cNvSpPr>
                <a:spLocks noChangeArrowheads="1"/>
              </p:cNvSpPr>
              <p:nvPr/>
            </p:nvSpPr>
            <p:spPr bwMode="auto">
              <a:xfrm>
                <a:off x="1822" y="2556"/>
                <a:ext cx="317" cy="317"/>
              </a:xfrm>
              <a:prstGeom prst="ellipse">
                <a:avLst/>
              </a:prstGeom>
              <a:solidFill>
                <a:srgbClr val="CC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0" name="Text Box 241"/>
              <p:cNvSpPr txBox="1">
                <a:spLocks noChangeArrowheads="1"/>
              </p:cNvSpPr>
              <p:nvPr/>
            </p:nvSpPr>
            <p:spPr bwMode="auto">
              <a:xfrm>
                <a:off x="1558" y="2578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/>
                  <a:t>H</a:t>
                </a:r>
                <a:endParaRPr lang="en-US" sz="1600"/>
              </a:p>
            </p:txBody>
          </p:sp>
          <p:sp>
            <p:nvSpPr>
              <p:cNvPr id="10271" name="Text Box 242"/>
              <p:cNvSpPr txBox="1">
                <a:spLocks noChangeArrowheads="1"/>
              </p:cNvSpPr>
              <p:nvPr/>
            </p:nvSpPr>
            <p:spPr bwMode="auto">
              <a:xfrm>
                <a:off x="1816" y="2616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600"/>
                  <a:t>Cl</a:t>
                </a:r>
                <a:endParaRPr lang="en-US" sz="160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875</Words>
  <Application>Microsoft Office PowerPoint</Application>
  <PresentationFormat>On-screen Show (4:3)</PresentationFormat>
  <Paragraphs>165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Comic Sans MS</vt:lpstr>
      <vt:lpstr>Times New Roman</vt:lpstr>
      <vt:lpstr>Calibri</vt:lpstr>
      <vt:lpstr>Andy</vt:lpstr>
      <vt:lpstr>Wingdings</vt:lpstr>
      <vt:lpstr>Default Design</vt:lpstr>
      <vt:lpstr>MAKING SALTS</vt:lpstr>
      <vt:lpstr>Making Soluble Salts</vt:lpstr>
      <vt:lpstr>Making salts</vt:lpstr>
      <vt:lpstr>Reactions of metals with acids</vt:lpstr>
      <vt:lpstr>Quiz on acids and alkalis</vt:lpstr>
      <vt:lpstr>Neutralisation reactions</vt:lpstr>
      <vt:lpstr>H  ions and OH  ions</vt:lpstr>
      <vt:lpstr>Neutralisation experiment</vt:lpstr>
      <vt:lpstr>Reactions of metal oxides with acid</vt:lpstr>
      <vt:lpstr>Using Bases to Make Salts</vt:lpstr>
      <vt:lpstr>Ammonium Salts</vt:lpstr>
      <vt:lpstr>Making Insoluble Salts</vt:lpstr>
      <vt:lpstr>An example question on reactivity Which metal is most reactive?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Electrolysis</dc:title>
  <dc:creator>AKOBIA</dc:creator>
  <cp:lastModifiedBy>Teacher E-Solutions</cp:lastModifiedBy>
  <cp:revision>30</cp:revision>
  <dcterms:created xsi:type="dcterms:W3CDTF">2008-04-07T18:49:47Z</dcterms:created>
  <dcterms:modified xsi:type="dcterms:W3CDTF">2019-01-18T16:39:26Z</dcterms:modified>
</cp:coreProperties>
</file>