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91" r:id="rId3"/>
    <p:sldId id="286" r:id="rId4"/>
    <p:sldId id="257" r:id="rId5"/>
    <p:sldId id="285" r:id="rId6"/>
    <p:sldId id="287" r:id="rId7"/>
    <p:sldId id="288" r:id="rId8"/>
    <p:sldId id="289" r:id="rId9"/>
    <p:sldId id="290" r:id="rId10"/>
    <p:sldId id="292" r:id="rId11"/>
    <p:sldId id="281" r:id="rId12"/>
    <p:sldId id="258" r:id="rId13"/>
    <p:sldId id="259" r:id="rId14"/>
    <p:sldId id="260" r:id="rId15"/>
    <p:sldId id="261" r:id="rId16"/>
    <p:sldId id="262" r:id="rId17"/>
    <p:sldId id="293" r:id="rId18"/>
    <p:sldId id="294" r:id="rId19"/>
    <p:sldId id="266" r:id="rId20"/>
    <p:sldId id="270" r:id="rId21"/>
    <p:sldId id="263" r:id="rId22"/>
    <p:sldId id="264" r:id="rId23"/>
    <p:sldId id="265" r:id="rId24"/>
    <p:sldId id="267" r:id="rId25"/>
    <p:sldId id="317" r:id="rId26"/>
    <p:sldId id="296" r:id="rId27"/>
    <p:sldId id="297" r:id="rId28"/>
    <p:sldId id="305" r:id="rId29"/>
    <p:sldId id="299" r:id="rId30"/>
    <p:sldId id="300" r:id="rId31"/>
    <p:sldId id="301" r:id="rId32"/>
    <p:sldId id="302" r:id="rId33"/>
    <p:sldId id="303" r:id="rId34"/>
    <p:sldId id="304" r:id="rId35"/>
    <p:sldId id="322" r:id="rId36"/>
    <p:sldId id="298" r:id="rId37"/>
    <p:sldId id="306" r:id="rId38"/>
    <p:sldId id="316" r:id="rId39"/>
    <p:sldId id="327" r:id="rId40"/>
    <p:sldId id="307" r:id="rId41"/>
    <p:sldId id="268" r:id="rId42"/>
    <p:sldId id="269" r:id="rId43"/>
    <p:sldId id="271" r:id="rId44"/>
    <p:sldId id="272" r:id="rId45"/>
    <p:sldId id="282" r:id="rId46"/>
    <p:sldId id="310" r:id="rId47"/>
    <p:sldId id="323" r:id="rId48"/>
    <p:sldId id="319" r:id="rId49"/>
    <p:sldId id="320" r:id="rId50"/>
    <p:sldId id="273" r:id="rId51"/>
    <p:sldId id="311" r:id="rId52"/>
    <p:sldId id="274" r:id="rId53"/>
    <p:sldId id="275" r:id="rId54"/>
    <p:sldId id="312" r:id="rId55"/>
    <p:sldId id="314" r:id="rId56"/>
    <p:sldId id="321" r:id="rId57"/>
    <p:sldId id="276" r:id="rId58"/>
    <p:sldId id="324" r:id="rId59"/>
    <p:sldId id="318" r:id="rId60"/>
    <p:sldId id="277" r:id="rId61"/>
    <p:sldId id="278" r:id="rId62"/>
    <p:sldId id="279" r:id="rId63"/>
    <p:sldId id="315" r:id="rId64"/>
    <p:sldId id="325" r:id="rId65"/>
    <p:sldId id="326" r:id="rId66"/>
    <p:sldId id="283" r:id="rId67"/>
    <p:sldId id="280" r:id="rId68"/>
    <p:sldId id="284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75" autoAdjust="0"/>
  </p:normalViewPr>
  <p:slideViewPr>
    <p:cSldViewPr>
      <p:cViewPr varScale="1">
        <p:scale>
          <a:sx n="42" d="100"/>
          <a:sy n="42" d="100"/>
        </p:scale>
        <p:origin x="-648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32"/>
    </p:cViewPr>
  </p:sorterViewPr>
  <p:notesViewPr>
    <p:cSldViewPr>
      <p:cViewPr varScale="1">
        <p:scale>
          <a:sx n="53" d="100"/>
          <a:sy n="53" d="100"/>
        </p:scale>
        <p:origin x="-19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43.xml"/><Relationship Id="rId18" Type="http://schemas.openxmlformats.org/officeDocument/2006/relationships/slide" Target="slides/slide52.xml"/><Relationship Id="rId3" Type="http://schemas.openxmlformats.org/officeDocument/2006/relationships/slide" Target="slides/slide12.xml"/><Relationship Id="rId7" Type="http://schemas.openxmlformats.org/officeDocument/2006/relationships/slide" Target="slides/slide21.xml"/><Relationship Id="rId12" Type="http://schemas.openxmlformats.org/officeDocument/2006/relationships/slide" Target="slides/slide42.xml"/><Relationship Id="rId17" Type="http://schemas.openxmlformats.org/officeDocument/2006/relationships/slide" Target="slides/slide50.xml"/><Relationship Id="rId2" Type="http://schemas.openxmlformats.org/officeDocument/2006/relationships/slide" Target="slides/slide4.xml"/><Relationship Id="rId16" Type="http://schemas.openxmlformats.org/officeDocument/2006/relationships/slide" Target="slides/slide49.xml"/><Relationship Id="rId1" Type="http://schemas.openxmlformats.org/officeDocument/2006/relationships/slide" Target="slides/slide1.xml"/><Relationship Id="rId6" Type="http://schemas.openxmlformats.org/officeDocument/2006/relationships/slide" Target="slides/slide20.xml"/><Relationship Id="rId11" Type="http://schemas.openxmlformats.org/officeDocument/2006/relationships/slide" Target="slides/slide41.xml"/><Relationship Id="rId5" Type="http://schemas.openxmlformats.org/officeDocument/2006/relationships/slide" Target="slides/slide19.xml"/><Relationship Id="rId15" Type="http://schemas.openxmlformats.org/officeDocument/2006/relationships/slide" Target="slides/slide48.xml"/><Relationship Id="rId10" Type="http://schemas.openxmlformats.org/officeDocument/2006/relationships/slide" Target="slides/slide24.xml"/><Relationship Id="rId19" Type="http://schemas.openxmlformats.org/officeDocument/2006/relationships/slide" Target="slides/slide53.xml"/><Relationship Id="rId4" Type="http://schemas.openxmlformats.org/officeDocument/2006/relationships/slide" Target="slides/slide16.xml"/><Relationship Id="rId9" Type="http://schemas.openxmlformats.org/officeDocument/2006/relationships/slide" Target="slides/slide23.xml"/><Relationship Id="rId14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57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Kidney structure and function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2804 Conference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7F143EB4-764E-4514-BC28-C62DB8CD2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4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Kidney structure and function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2804 Conference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CDA7CF9-2CA1-41BE-A0FC-DC2091B9F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9951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Kidney structure and function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2804 Conference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46ED99F-8B08-4C15-A77E-B5AFF589F4AC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7270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Kidney structure and function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2804 Conference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EA401C99-53DD-4E9C-93ED-A2082E88928B}" type="slidenum">
              <a:rPr lang="en-US" sz="1200"/>
              <a:pPr eaLnBrk="1" hangingPunct="1"/>
              <a:t>49</a:t>
            </a:fld>
            <a:endParaRPr lang="en-US" sz="1200"/>
          </a:p>
        </p:txBody>
      </p:sp>
      <p:sp>
        <p:nvSpPr>
          <p:cNvPr id="7373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0129-F2AD-49AB-A3D8-FC0FD93FD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A728F-8F91-4867-8CFF-E8A19699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3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84E47-DFF3-4153-9C07-4455D84B2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5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ECE71-655C-49F0-959B-B96640025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9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D11D-A0F9-4ADE-A00A-833D239B8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AE67-D66F-42E7-A5E7-F9666103B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F2F5-7179-4167-ADEB-6CADA8577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D42F-70E3-49C0-9FF3-717811978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1338-286D-413D-8127-7297F8806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0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9FB8-03B3-4C8B-B33A-4513B751D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3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28FB-5B60-4309-BCB8-042957D5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4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4FCF1-2BA9-45F3-9B0E-8080DDC01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9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91A474B-EFD5-4DAC-BD31-F8072D30B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mhurst.edu/~chm/vchembook/632oxdeam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mhurst.edu/~chm/vchembook/633ureacycle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lmhurst.edu/~chm/vchembook/inde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rcn.com/jkimball.ma.ultranet/BiologyPages/D/Diffusion.html#indirect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margot\Desktop\chemanim2%5b1%5d.mpg" TargetMode="External"/><Relationship Id="rId2" Type="http://schemas.openxmlformats.org/officeDocument/2006/relationships/hyperlink" Target="file:///C:\Documents%20and%20Settings\margot\Desktop\chemanim1%5b1%5d.mpg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fosbery-biology.co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F432C9E4-DE95-479B-AD69-DC5F95BA6504}" type="slidenum">
              <a:rPr lang="en-US" sz="1400">
                <a:latin typeface="Times New Roman" pitchFamily="18" charset="0"/>
              </a:rPr>
              <a:pPr eaLnBrk="1" hangingPunct="1"/>
              <a:t>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9900"/>
                </a:solidFill>
              </a:rPr>
              <a:t>Kidney – structure and function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Biological principles in action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C88D372-F95B-4A1A-9507-7CA37AEE5292}" type="slidenum">
              <a:rPr lang="en-US" sz="1400">
                <a:latin typeface="Times New Roman" pitchFamily="18" charset="0"/>
              </a:rPr>
              <a:pPr eaLnBrk="1" hangingPunct="1"/>
              <a:t>10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Kidney dissection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Learning outcomes</a:t>
            </a:r>
          </a:p>
          <a:p>
            <a:pPr eaLnBrk="1" hangingPunct="1"/>
            <a:r>
              <a:rPr lang="en-GB" sz="2800" smtClean="0"/>
              <a:t>Describe the external features of the kidney</a:t>
            </a:r>
          </a:p>
          <a:p>
            <a:pPr eaLnBrk="1" hangingPunct="1"/>
            <a:r>
              <a:rPr lang="en-GB" sz="2800" smtClean="0"/>
              <a:t>Describe the position of the kidneys in the body and relationships with blood supply and rest of u/g system</a:t>
            </a:r>
          </a:p>
          <a:p>
            <a:pPr eaLnBrk="1" hangingPunct="1"/>
            <a:r>
              <a:rPr lang="en-GB" sz="2800" smtClean="0"/>
              <a:t>Draw and label LS kidney</a:t>
            </a:r>
          </a:p>
          <a:p>
            <a:pPr eaLnBrk="1" hangingPunct="1"/>
            <a:r>
              <a:rPr lang="en-GB" sz="2800" smtClean="0"/>
              <a:t>Recognise different parts of the kidney</a:t>
            </a:r>
          </a:p>
          <a:p>
            <a:pPr eaLnBrk="1" hangingPunct="1"/>
            <a:r>
              <a:rPr lang="en-GB" sz="2800" smtClean="0"/>
              <a:t>Make a drawing to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5B395C54-BA50-4C47-87ED-DE9B26FFA050}" type="slidenum">
              <a:rPr lang="en-US" sz="1400">
                <a:latin typeface="Times New Roman" pitchFamily="18" charset="0"/>
              </a:rPr>
              <a:pPr eaLnBrk="1" hangingPunct="1"/>
              <a:t>11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96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9900"/>
                </a:solidFill>
              </a:rPr>
              <a:t>Kidney functions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12292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6400800" cy="35814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GB" smtClean="0"/>
              <a:t> filtration of blood</a:t>
            </a:r>
          </a:p>
          <a:p>
            <a:pPr algn="l" eaLnBrk="1" hangingPunct="1">
              <a:buFontTx/>
              <a:buChar char="•"/>
            </a:pPr>
            <a:r>
              <a:rPr lang="en-GB" smtClean="0"/>
              <a:t> selective reabsorption by</a:t>
            </a:r>
          </a:p>
          <a:p>
            <a:pPr lvl="1" algn="l" eaLnBrk="1" hangingPunct="1">
              <a:buFontTx/>
              <a:buChar char="–"/>
            </a:pPr>
            <a:r>
              <a:rPr lang="en-GB" smtClean="0"/>
              <a:t> active transport</a:t>
            </a:r>
          </a:p>
          <a:p>
            <a:pPr lvl="1" algn="l" eaLnBrk="1" hangingPunct="1">
              <a:buFontTx/>
              <a:buChar char="–"/>
            </a:pPr>
            <a:r>
              <a:rPr lang="en-GB" smtClean="0"/>
              <a:t> passive absorption </a:t>
            </a:r>
          </a:p>
          <a:p>
            <a:pPr algn="l" eaLnBrk="1" hangingPunct="1">
              <a:buFontTx/>
              <a:buChar char="•"/>
            </a:pPr>
            <a:r>
              <a:rPr lang="en-GB" smtClean="0"/>
              <a:t> secretion</a:t>
            </a:r>
          </a:p>
          <a:p>
            <a:pPr algn="l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CF52D625-3367-4704-A215-43996CB1057C}" type="slidenum">
              <a:rPr lang="en-US" sz="1400">
                <a:latin typeface="Times New Roman" pitchFamily="18" charset="0"/>
              </a:rPr>
              <a:pPr eaLnBrk="1" hangingPunct="1"/>
              <a:t>12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9900"/>
                </a:solidFill>
              </a:rPr>
              <a:t>Kidney - structure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6400800" cy="3581400"/>
          </a:xfrm>
        </p:spPr>
        <p:txBody>
          <a:bodyPr/>
          <a:lstStyle/>
          <a:p>
            <a:pPr algn="l" eaLnBrk="1" hangingPunct="1"/>
            <a:r>
              <a:rPr lang="en-GB" smtClean="0"/>
              <a:t>Gross structure – what you can see with the naked eye</a:t>
            </a:r>
          </a:p>
          <a:p>
            <a:pPr algn="l" eaLnBrk="1" hangingPunct="1"/>
            <a:endParaRPr lang="en-GB" smtClean="0"/>
          </a:p>
          <a:p>
            <a:pPr algn="l" eaLnBrk="1" hangingPunct="1"/>
            <a:r>
              <a:rPr lang="en-GB" smtClean="0"/>
              <a:t>Histology – what you can see through the microscope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3730CC7-5F43-4842-9939-26A8612DFB1A}" type="slidenum">
              <a:rPr lang="en-US" sz="1400">
                <a:latin typeface="Times New Roman" pitchFamily="18" charset="0"/>
              </a:rPr>
              <a:pPr eaLnBrk="1" hangingPunct="1"/>
              <a:t>13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9900"/>
                </a:solidFill>
              </a:rPr>
              <a:t>Kidney – gross structure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219200" y="2286000"/>
            <a:ext cx="70104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Position of kidneys in the body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External structure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Internal structure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B3435C7F-7566-41CB-9E95-65466C48F17F}" type="slidenum">
              <a:rPr lang="en-US" sz="1400">
                <a:latin typeface="Times New Roman" pitchFamily="18" charset="0"/>
              </a:rPr>
              <a:pPr eaLnBrk="1" hangingPunct="1"/>
              <a:t>14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6334125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BA88DB65-830C-4094-92E4-F1C063F1C454}" type="slidenum">
              <a:rPr lang="en-US" sz="1400">
                <a:latin typeface="Times New Roman" pitchFamily="18" charset="0"/>
              </a:rPr>
              <a:pPr eaLnBrk="1" hangingPunct="1"/>
              <a:t>15</a:t>
            </a:fld>
            <a:endParaRPr lang="en-US" sz="1400">
              <a:latin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222750" cy="64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Human kidney</a:t>
            </a:r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200400" y="3352800"/>
            <a:ext cx="2133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2514600"/>
            <a:ext cx="2590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ureter     renal artery  renal vein attached here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C8E4690-9F11-441C-BFAB-716508F32538}" type="slidenum">
              <a:rPr lang="en-US" sz="1400">
                <a:latin typeface="Times New Roman" pitchFamily="18" charset="0"/>
              </a:rPr>
              <a:pPr eaLnBrk="1" hangingPunct="1"/>
              <a:t>16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7013"/>
            <a:ext cx="3913188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438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1 = ureter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2 = pelvis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3 = cortex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4 = medulla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228600" y="457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Kidney – vertical section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E0C2B8F1-F7A1-4229-B3AA-A271667605F9}" type="slidenum">
              <a:rPr lang="en-US" sz="1400">
                <a:latin typeface="Times New Roman" pitchFamily="18" charset="0"/>
              </a:rPr>
              <a:pPr eaLnBrk="1" hangingPunct="1"/>
              <a:t>17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Histology of the kidney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Learning outcomes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Find cortex, medulla and pelvis under the microscope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Describe the internal structure of the kidney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Draw a low power plan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Draw high power, labelled drawings of Mb, PCT, thick and thin loops, DCT and CD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Relate structure to function for the above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Make measurements with graticule eyepiece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5442C91B-307E-480D-8A3C-351B336563A8}" type="slidenum">
              <a:rPr lang="en-US" sz="1400">
                <a:latin typeface="Times New Roman" pitchFamily="18" charset="0"/>
              </a:rPr>
              <a:pPr eaLnBrk="1" hangingPunct="1"/>
              <a:t>18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7013"/>
            <a:ext cx="3913188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438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1 = ureter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2 = pelvis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3 = cortex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mtClean="0"/>
              <a:t>4 = medulla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Kidney – vertical section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FB658FD1-9359-4463-859F-33298ADA8116}" type="slidenum">
              <a:rPr lang="en-US" sz="1400">
                <a:latin typeface="Times New Roman" pitchFamily="18" charset="0"/>
              </a:rPr>
              <a:pPr eaLnBrk="1" hangingPunct="1"/>
              <a:t>19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097588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6553200" y="20574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cortex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6553200" y="43434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medulla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762000" y="4572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Kidney nephron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6516688" y="5300663"/>
            <a:ext cx="2303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</a:rPr>
              <a:t>name the parts?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64C9C20C-FB4C-4254-9282-1B4AE639A636}" type="slidenum">
              <a:rPr lang="en-US" sz="1400">
                <a:latin typeface="Times New Roman" pitchFamily="18" charset="0"/>
              </a:rPr>
              <a:pPr eaLnBrk="1" hangingPunct="1"/>
              <a:t>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Learning Outcomes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5.4.6 (a), (b) and (d).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List main components of 3 body fluids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Describe how to test for glucose, protein and urea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Describe how to find concentration of urea in a solution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Determine the urea concentration of a fluid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Outline the roles of the kidney in excretion and osmoregulation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39C4DD11-5747-4C6E-A6BA-F9F6BD17E07F}" type="slidenum">
              <a:rPr lang="en-US" sz="1400">
                <a:latin typeface="Times New Roman" pitchFamily="18" charset="0"/>
              </a:rPr>
              <a:pPr eaLnBrk="1" hangingPunct="1"/>
              <a:t>20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6097588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1447800" y="4572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glomerulus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5943600" y="152400"/>
            <a:ext cx="274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branch of renal artery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629400" y="1295400"/>
            <a:ext cx="2514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Bowman’s capsule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15" name="Line 12"/>
          <p:cNvSpPr>
            <a:spLocks noChangeShapeType="1"/>
          </p:cNvSpPr>
          <p:nvPr/>
        </p:nvSpPr>
        <p:spPr bwMode="auto">
          <a:xfrm>
            <a:off x="4419600" y="1905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/>
        </p:nvSpPr>
        <p:spPr bwMode="auto">
          <a:xfrm>
            <a:off x="3048000" y="990600"/>
            <a:ext cx="990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/>
        </p:nvSpPr>
        <p:spPr bwMode="auto">
          <a:xfrm flipV="1">
            <a:off x="5257800" y="533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/>
        </p:nvSpPr>
        <p:spPr bwMode="auto">
          <a:xfrm>
            <a:off x="5334000" y="2667000"/>
            <a:ext cx="1447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6934200" y="4267200"/>
            <a:ext cx="190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branch of renal vein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4191000" y="6096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loop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21" name="Text Box 18"/>
          <p:cNvSpPr txBox="1">
            <a:spLocks noChangeArrowheads="1"/>
          </p:cNvSpPr>
          <p:nvPr/>
        </p:nvSpPr>
        <p:spPr bwMode="auto">
          <a:xfrm>
            <a:off x="228600" y="2286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DCT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6477000" y="23622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PCT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23" name="Line 20"/>
          <p:cNvSpPr>
            <a:spLocks noChangeShapeType="1"/>
          </p:cNvSpPr>
          <p:nvPr/>
        </p:nvSpPr>
        <p:spPr bwMode="auto">
          <a:xfrm>
            <a:off x="3581400" y="2514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1"/>
          <p:cNvSpPr>
            <a:spLocks noChangeShapeType="1"/>
          </p:cNvSpPr>
          <p:nvPr/>
        </p:nvSpPr>
        <p:spPr bwMode="auto">
          <a:xfrm>
            <a:off x="12954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Text Box 22"/>
          <p:cNvSpPr txBox="1">
            <a:spLocks noChangeArrowheads="1"/>
          </p:cNvSpPr>
          <p:nvPr/>
        </p:nvSpPr>
        <p:spPr bwMode="auto">
          <a:xfrm>
            <a:off x="0" y="3581400"/>
            <a:ext cx="1676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collecting duct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526" name="Line 23"/>
          <p:cNvSpPr>
            <a:spLocks noChangeShapeType="1"/>
          </p:cNvSpPr>
          <p:nvPr/>
        </p:nvSpPr>
        <p:spPr bwMode="auto">
          <a:xfrm>
            <a:off x="1143000" y="4114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7" name="Line 24"/>
          <p:cNvSpPr>
            <a:spLocks noChangeShapeType="1"/>
          </p:cNvSpPr>
          <p:nvPr/>
        </p:nvSpPr>
        <p:spPr bwMode="auto">
          <a:xfrm flipH="1">
            <a:off x="1524000" y="5105400"/>
            <a:ext cx="990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25"/>
          <p:cNvSpPr txBox="1">
            <a:spLocks noChangeArrowheads="1"/>
          </p:cNvSpPr>
          <p:nvPr/>
        </p:nvSpPr>
        <p:spPr bwMode="auto">
          <a:xfrm>
            <a:off x="228600" y="51816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1529" name="Text Box 26"/>
          <p:cNvSpPr txBox="1">
            <a:spLocks noChangeArrowheads="1"/>
          </p:cNvSpPr>
          <p:nvPr/>
        </p:nvSpPr>
        <p:spPr bwMode="auto">
          <a:xfrm>
            <a:off x="0" y="51816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capillaries</a:t>
            </a:r>
            <a:endParaRPr lang="en-US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38499D4B-D860-4D44-A4A6-38F2BE77AAC7}" type="slidenum">
              <a:rPr lang="en-US" sz="1400">
                <a:latin typeface="Times New Roman" pitchFamily="18" charset="0"/>
              </a:rPr>
              <a:pPr eaLnBrk="1" hangingPunct="1"/>
              <a:t>21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2667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glomerulus</a:t>
            </a:r>
          </a:p>
          <a:p>
            <a:pPr eaLnBrk="1" hangingPunct="1">
              <a:buFontTx/>
              <a:buNone/>
            </a:pPr>
            <a:r>
              <a:rPr lang="en-GB" sz="2800" smtClean="0"/>
              <a:t>Bowman’s capsule</a:t>
            </a:r>
          </a:p>
          <a:p>
            <a:pPr eaLnBrk="1" hangingPunct="1">
              <a:buFontTx/>
              <a:buNone/>
            </a:pPr>
            <a:r>
              <a:rPr lang="en-GB" sz="2800" smtClean="0"/>
              <a:t>proximal</a:t>
            </a:r>
          </a:p>
          <a:p>
            <a:pPr eaLnBrk="1" hangingPunct="1">
              <a:buFontTx/>
              <a:buNone/>
            </a:pPr>
            <a:r>
              <a:rPr lang="en-GB" sz="2800" smtClean="0"/>
              <a:t>and distal</a:t>
            </a:r>
          </a:p>
          <a:p>
            <a:pPr eaLnBrk="1" hangingPunct="1">
              <a:buFontTx/>
              <a:buNone/>
            </a:pPr>
            <a:r>
              <a:rPr lang="en-GB" sz="2800" smtClean="0"/>
              <a:t>convoluted</a:t>
            </a:r>
          </a:p>
          <a:p>
            <a:pPr eaLnBrk="1" hangingPunct="1">
              <a:buFontTx/>
              <a:buNone/>
            </a:pPr>
            <a:r>
              <a:rPr lang="en-GB" sz="2800" smtClean="0"/>
              <a:t>tubules</a:t>
            </a:r>
            <a:endParaRPr lang="en-US" sz="2800" smtClean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143000"/>
            <a:ext cx="6591300" cy="394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457200" y="3810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Kidney – cortex (LP)</a:t>
            </a:r>
            <a:endParaRPr lang="en-US"/>
          </a:p>
        </p:txBody>
      </p:sp>
      <p:sp>
        <p:nvSpPr>
          <p:cNvPr id="22535" name="Line 9"/>
          <p:cNvSpPr>
            <a:spLocks noChangeShapeType="1"/>
          </p:cNvSpPr>
          <p:nvPr/>
        </p:nvSpPr>
        <p:spPr bwMode="auto">
          <a:xfrm>
            <a:off x="2286000" y="1828800"/>
            <a:ext cx="2133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 flipV="1">
            <a:off x="2286000" y="3581400"/>
            <a:ext cx="15240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11"/>
          <p:cNvSpPr>
            <a:spLocks noChangeShapeType="1"/>
          </p:cNvSpPr>
          <p:nvPr/>
        </p:nvSpPr>
        <p:spPr bwMode="auto">
          <a:xfrm>
            <a:off x="2133600" y="3886200"/>
            <a:ext cx="2819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 flipV="1">
            <a:off x="2286000" y="2438400"/>
            <a:ext cx="1600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A5CB36CE-6AE3-44FB-9952-1D5523E7C209}" type="slidenum">
              <a:rPr lang="en-US" sz="1400">
                <a:latin typeface="Times New Roman" pitchFamily="18" charset="0"/>
              </a:rPr>
              <a:pPr eaLnBrk="1" hangingPunct="1"/>
              <a:t>22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14400"/>
            <a:ext cx="49355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514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Bowman’s capsule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Glomerulus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PCT</a:t>
            </a:r>
            <a:endParaRPr lang="en-US" smtClean="0"/>
          </a:p>
        </p:txBody>
      </p:sp>
      <p:sp>
        <p:nvSpPr>
          <p:cNvPr id="23558" name="Line 15"/>
          <p:cNvSpPr>
            <a:spLocks noChangeShapeType="1"/>
          </p:cNvSpPr>
          <p:nvPr/>
        </p:nvSpPr>
        <p:spPr bwMode="auto">
          <a:xfrm>
            <a:off x="2819400" y="2438400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16"/>
          <p:cNvSpPr>
            <a:spLocks noChangeShapeType="1"/>
          </p:cNvSpPr>
          <p:nvPr/>
        </p:nvSpPr>
        <p:spPr bwMode="auto">
          <a:xfrm flipV="1">
            <a:off x="3124200" y="3124200"/>
            <a:ext cx="1752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17"/>
          <p:cNvSpPr>
            <a:spLocks noChangeShapeType="1"/>
          </p:cNvSpPr>
          <p:nvPr/>
        </p:nvSpPr>
        <p:spPr bwMode="auto">
          <a:xfrm flipV="1">
            <a:off x="1905000" y="3429000"/>
            <a:ext cx="49530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4FFC68C-3412-4587-A197-1DED1FAF629B}" type="slidenum">
              <a:rPr lang="en-US" sz="1400">
                <a:latin typeface="Times New Roman" pitchFamily="18" charset="0"/>
              </a:rPr>
              <a:pPr eaLnBrk="1" hangingPunct="1"/>
              <a:t>23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pic>
        <p:nvPicPr>
          <p:cNvPr id="245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0006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381000" y="914400"/>
            <a:ext cx="2438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r>
              <a:rPr lang="en-GB"/>
              <a:t>PCT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microvilli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DCT</a:t>
            </a:r>
            <a:endParaRPr lang="en-US"/>
          </a:p>
        </p:txBody>
      </p:sp>
      <p:sp>
        <p:nvSpPr>
          <p:cNvPr id="24583" name="Line 11"/>
          <p:cNvSpPr>
            <a:spLocks noChangeShapeType="1"/>
          </p:cNvSpPr>
          <p:nvPr/>
        </p:nvSpPr>
        <p:spPr bwMode="auto">
          <a:xfrm>
            <a:off x="2209800" y="26670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12"/>
          <p:cNvSpPr>
            <a:spLocks noChangeShapeType="1"/>
          </p:cNvSpPr>
          <p:nvPr/>
        </p:nvSpPr>
        <p:spPr bwMode="auto">
          <a:xfrm>
            <a:off x="1447800" y="1981200"/>
            <a:ext cx="2438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4586" name="Line 14"/>
          <p:cNvSpPr>
            <a:spLocks noChangeShapeType="1"/>
          </p:cNvSpPr>
          <p:nvPr/>
        </p:nvSpPr>
        <p:spPr bwMode="auto">
          <a:xfrm>
            <a:off x="1524000" y="3429000"/>
            <a:ext cx="2743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73D799A-F3B3-44FC-AACD-7345A3966D01}" type="slidenum">
              <a:rPr lang="en-US" sz="1400">
                <a:latin typeface="Times New Roman" pitchFamily="18" charset="0"/>
              </a:rPr>
              <a:pPr eaLnBrk="1" hangingPunct="1"/>
              <a:t>24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048000" cy="2667000"/>
          </a:xfrm>
        </p:spPr>
        <p:txBody>
          <a:bodyPr/>
          <a:lstStyle/>
          <a:p>
            <a:pPr eaLnBrk="1" hangingPunct="1"/>
            <a:r>
              <a:rPr lang="en-GB" sz="2800" smtClean="0"/>
              <a:t>loops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collecting ducts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/>
            <a:r>
              <a:rPr lang="en-GB" sz="2800" smtClean="0"/>
              <a:t>capillaries</a:t>
            </a:r>
          </a:p>
          <a:p>
            <a:pPr eaLnBrk="1" hangingPunct="1"/>
            <a:endParaRPr lang="en-GB" sz="2800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3464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1447800" y="60960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Kidney - medulla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B9E34F01-BC62-4270-AF40-4E3450E2DE68}" type="slidenum">
              <a:rPr lang="en-US" sz="1400">
                <a:latin typeface="Times New Roman" pitchFamily="18" charset="0"/>
              </a:rPr>
              <a:pPr eaLnBrk="1" hangingPunct="1"/>
              <a:t>25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Excretion and the kidneys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Learning outcomes</a:t>
            </a:r>
          </a:p>
          <a:p>
            <a:pPr eaLnBrk="1" hangingPunct="1"/>
            <a:r>
              <a:rPr lang="en-GB" smtClean="0"/>
              <a:t>State main excretory substances</a:t>
            </a:r>
          </a:p>
          <a:p>
            <a:pPr eaLnBrk="1" hangingPunct="1"/>
            <a:r>
              <a:rPr lang="en-GB" smtClean="0"/>
              <a:t>Describe production and transport of urea</a:t>
            </a:r>
          </a:p>
          <a:p>
            <a:pPr eaLnBrk="1" hangingPunct="1"/>
            <a:r>
              <a:rPr lang="en-GB" smtClean="0"/>
              <a:t>Explain why urea is produced</a:t>
            </a:r>
          </a:p>
          <a:p>
            <a:pPr eaLnBrk="1" hangingPunct="1"/>
            <a:r>
              <a:rPr lang="en-GB" smtClean="0"/>
              <a:t>Explain why [salts] are regulated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42106FA-A8E8-4A93-8F8D-6CAB0C933C4F}" type="slidenum">
              <a:rPr lang="en-US" sz="1400">
                <a:latin typeface="Times New Roman" pitchFamily="18" charset="0"/>
              </a:rPr>
              <a:pPr eaLnBrk="1" hangingPunct="1"/>
              <a:t>26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88265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/>
              <a:t>Composition of urine</a:t>
            </a:r>
          </a:p>
        </p:txBody>
      </p:sp>
      <p:graphicFrame>
        <p:nvGraphicFramePr>
          <p:cNvPr id="49235" name="Group 83"/>
          <p:cNvGraphicFramePr>
            <a:graphicFrameLocks noGrp="1"/>
          </p:cNvGraphicFramePr>
          <p:nvPr>
            <p:ph idx="1"/>
          </p:nvPr>
        </p:nvGraphicFramePr>
        <p:xfrm>
          <a:off x="539750" y="935038"/>
          <a:ext cx="7772400" cy="5943600"/>
        </p:xfrm>
        <a:graphic>
          <a:graphicData uri="http://schemas.openxmlformats.org/drawingml/2006/table">
            <a:tbl>
              <a:tblPr/>
              <a:tblGrid>
                <a:gridCol w="1943100"/>
                <a:gridCol w="1943100"/>
                <a:gridCol w="1943100"/>
                <a:gridCol w="19431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Substance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Plasma /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Urine /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Increase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Protein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Urea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67x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Uric acid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0.004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Ammonia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  0.0001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400x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Creatinine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  0.075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75x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0.32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7x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</a:t>
                      </a:r>
                      <a:r>
                        <a:rPr kumimoji="0" lang="en-GB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0.37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3-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0.009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30x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GB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GB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2-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0.002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  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90x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11B36B43-7944-457D-9B37-1249790614C0}" type="slidenum">
              <a:rPr lang="en-US" sz="1400">
                <a:latin typeface="Times New Roman" pitchFamily="18" charset="0"/>
              </a:rPr>
              <a:pPr eaLnBrk="1" hangingPunct="1"/>
              <a:t>27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Sources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800" smtClean="0"/>
              <a:t>Where do these come from?</a:t>
            </a:r>
          </a:p>
          <a:p>
            <a:pPr eaLnBrk="1" hangingPunct="1"/>
            <a:r>
              <a:rPr lang="en-GB" sz="2800" smtClean="0"/>
              <a:t>Water</a:t>
            </a:r>
          </a:p>
          <a:p>
            <a:pPr eaLnBrk="1" hangingPunct="1"/>
            <a:r>
              <a:rPr lang="en-GB" sz="2800" smtClean="0"/>
              <a:t>Protein</a:t>
            </a:r>
          </a:p>
          <a:p>
            <a:pPr eaLnBrk="1" hangingPunct="1"/>
            <a:r>
              <a:rPr lang="en-GB" sz="2800" smtClean="0"/>
              <a:t>Glucose</a:t>
            </a:r>
          </a:p>
          <a:p>
            <a:pPr eaLnBrk="1" hangingPunct="1"/>
            <a:r>
              <a:rPr lang="en-GB" sz="2800" smtClean="0"/>
              <a:t>Urea</a:t>
            </a:r>
          </a:p>
          <a:p>
            <a:pPr eaLnBrk="1" hangingPunct="1"/>
            <a:r>
              <a:rPr lang="en-GB" sz="2800" smtClean="0"/>
              <a:t>Uric acid</a:t>
            </a:r>
          </a:p>
          <a:p>
            <a:pPr eaLnBrk="1" hangingPunct="1"/>
            <a:r>
              <a:rPr lang="en-GB" sz="2800" smtClean="0"/>
              <a:t>Creatinine</a:t>
            </a:r>
          </a:p>
          <a:p>
            <a:pPr eaLnBrk="1" hangingPunct="1"/>
            <a:r>
              <a:rPr lang="en-GB" sz="2800" smtClean="0"/>
              <a:t>Ammonia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B989944C-FD00-41D6-A97A-52FD7E8B5028}" type="slidenum">
              <a:rPr lang="en-US" sz="1400">
                <a:latin typeface="Times New Roman" pitchFamily="18" charset="0"/>
              </a:rPr>
              <a:pPr eaLnBrk="1" hangingPunct="1"/>
              <a:t>28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Sources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Water	</a:t>
            </a:r>
            <a:r>
              <a:rPr lang="en-GB" sz="2000" smtClean="0"/>
              <a:t>ingested drink and food / metabolic water</a:t>
            </a:r>
          </a:p>
          <a:p>
            <a:pPr eaLnBrk="1" hangingPunct="1"/>
            <a:r>
              <a:rPr lang="en-GB" smtClean="0"/>
              <a:t>Protein  </a:t>
            </a:r>
            <a:r>
              <a:rPr lang="en-GB" sz="2000" smtClean="0"/>
              <a:t>ingested food / tissue breakdown</a:t>
            </a:r>
          </a:p>
          <a:p>
            <a:pPr eaLnBrk="1" hangingPunct="1"/>
            <a:r>
              <a:rPr lang="en-GB" smtClean="0"/>
              <a:t>Glucose </a:t>
            </a:r>
            <a:r>
              <a:rPr lang="en-GB" sz="2000" smtClean="0"/>
              <a:t>ingested food / glycogen / other compounds</a:t>
            </a:r>
            <a:endParaRPr lang="en-GB" sz="2800" smtClean="0"/>
          </a:p>
          <a:p>
            <a:pPr eaLnBrk="1" hangingPunct="1"/>
            <a:r>
              <a:rPr lang="en-GB" smtClean="0"/>
              <a:t>Urea      </a:t>
            </a:r>
            <a:r>
              <a:rPr lang="en-GB" sz="2000" smtClean="0"/>
              <a:t>deamination / urea cycle</a:t>
            </a:r>
            <a:endParaRPr lang="en-GB" smtClean="0"/>
          </a:p>
          <a:p>
            <a:pPr eaLnBrk="1" hangingPunct="1"/>
            <a:r>
              <a:rPr lang="en-GB" smtClean="0"/>
              <a:t>Uric acid   </a:t>
            </a:r>
            <a:r>
              <a:rPr lang="en-GB" sz="2000" smtClean="0"/>
              <a:t>metabolism of nucleotide bases</a:t>
            </a:r>
            <a:endParaRPr lang="en-GB" smtClean="0"/>
          </a:p>
          <a:p>
            <a:pPr eaLnBrk="1" hangingPunct="1"/>
            <a:r>
              <a:rPr lang="en-GB" smtClean="0"/>
              <a:t>Creatinine  </a:t>
            </a:r>
            <a:r>
              <a:rPr lang="en-GB" sz="2000" smtClean="0"/>
              <a:t>metabolism of creatine (creatine phosphate)</a:t>
            </a:r>
            <a:endParaRPr lang="en-GB" smtClean="0"/>
          </a:p>
          <a:p>
            <a:pPr eaLnBrk="1" hangingPunct="1"/>
            <a:r>
              <a:rPr lang="en-GB" smtClean="0"/>
              <a:t>Ammonia  </a:t>
            </a:r>
            <a:r>
              <a:rPr lang="en-GB" sz="2000" smtClean="0"/>
              <a:t>deamination</a:t>
            </a:r>
            <a:endParaRPr lang="en-GB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6445D73-6B95-4A7E-897F-CB868DDA13B9}" type="slidenum">
              <a:rPr lang="en-US" sz="1400">
                <a:latin typeface="Times New Roman" pitchFamily="18" charset="0"/>
              </a:rPr>
              <a:pPr eaLnBrk="1" hangingPunct="1"/>
              <a:t>29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Urea formation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Excess protein / excess amino acids</a:t>
            </a:r>
          </a:p>
          <a:p>
            <a:pPr eaLnBrk="1" hangingPunct="1"/>
            <a:r>
              <a:rPr lang="en-GB" smtClean="0"/>
              <a:t>Where from?</a:t>
            </a:r>
          </a:p>
          <a:p>
            <a:pPr eaLnBrk="1" hangingPunct="1"/>
            <a:r>
              <a:rPr lang="en-GB" smtClean="0"/>
              <a:t>Deamination</a:t>
            </a:r>
          </a:p>
          <a:p>
            <a:pPr eaLnBrk="1" hangingPunct="1"/>
            <a:r>
              <a:rPr lang="en-GB" smtClean="0"/>
              <a:t>Where?</a:t>
            </a:r>
          </a:p>
          <a:p>
            <a:pPr eaLnBrk="1" hangingPunct="1"/>
            <a:r>
              <a:rPr lang="en-GB" smtClean="0"/>
              <a:t>Urea formation</a:t>
            </a:r>
          </a:p>
          <a:p>
            <a:pPr eaLnBrk="1" hangingPunct="1"/>
            <a:r>
              <a:rPr lang="en-GB" smtClean="0"/>
              <a:t>Where?</a:t>
            </a:r>
          </a:p>
          <a:p>
            <a:pPr eaLnBrk="1" hangingPunct="1"/>
            <a:r>
              <a:rPr lang="en-GB" smtClean="0"/>
              <a:t>Transport and excretion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529ED9CF-3910-4513-B01D-1076E000A1FF}" type="slidenum">
              <a:rPr lang="en-US" sz="1400">
                <a:latin typeface="Times New Roman" pitchFamily="18" charset="0"/>
              </a:rPr>
              <a:pPr eaLnBrk="1" hangingPunct="1"/>
              <a:t>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Kidney – structure and function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Where are they?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r>
              <a:rPr lang="en-GB" smtClean="0"/>
              <a:t>What are they for?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F4C1E90-EE1C-4D34-AB6E-0ABA9FCE33B0}" type="slidenum">
              <a:rPr lang="en-US" sz="1400">
                <a:latin typeface="Times New Roman" pitchFamily="18" charset="0"/>
              </a:rPr>
              <a:pPr eaLnBrk="1" hangingPunct="1"/>
              <a:t>30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Deamination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smtClean="0"/>
              <a:t>Oxidative deamination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Aerobic!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Liver (and other tissues)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Amino acid (glutamic acid) + oxygen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Keto acid + ammonia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Coupled with reduction of NAD (co-enzyme)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Ammonia!! Beware.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Ammonia enters the urea cycle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What happens to the keto acid?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AAAD80E-C495-4CDA-9007-8387280C8760}" type="slidenum">
              <a:rPr lang="en-US" sz="1400">
                <a:latin typeface="Times New Roman" pitchFamily="18" charset="0"/>
              </a:rPr>
              <a:pPr eaLnBrk="1" hangingPunct="1"/>
              <a:t>31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Deamination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1200"/>
            <a:ext cx="8351837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Deamination is part of protein metabolism</a:t>
            </a:r>
          </a:p>
          <a:p>
            <a:pPr eaLnBrk="1" hangingPunct="1">
              <a:buFontTx/>
              <a:buNone/>
            </a:pPr>
            <a:r>
              <a:rPr lang="en-GB" smtClean="0"/>
              <a:t>Catabolic reaction 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Details are at:</a:t>
            </a:r>
          </a:p>
          <a:p>
            <a:pPr eaLnBrk="1" hangingPunct="1">
              <a:buFontTx/>
              <a:buNone/>
            </a:pPr>
            <a:r>
              <a:rPr lang="en-US" sz="2400" smtClean="0">
                <a:hlinkClick r:id="rId2"/>
              </a:rPr>
              <a:t>http://www.elmhurst.edu/~chm/vchembook/632oxdeam.html</a:t>
            </a:r>
            <a:endParaRPr lang="en-GB" sz="240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3FC01E1-9828-47DD-AC50-7247C934DBD8}" type="slidenum">
              <a:rPr lang="en-US" sz="1400">
                <a:latin typeface="Times New Roman" pitchFamily="18" charset="0"/>
              </a:rPr>
              <a:pPr eaLnBrk="1" hangingPunct="1"/>
              <a:t>32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Urea/ornithine cycle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Ammonia comes from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deamination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and from aspartic acid produced from transamination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Carbon dioxide comes from link reaction and Krebs cycle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Urea is excreted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Requires ATP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3BD6E25-7281-49B3-9432-78F62BAD3F29}" type="slidenum">
              <a:rPr lang="en-US" sz="1400">
                <a:latin typeface="Times New Roman" pitchFamily="18" charset="0"/>
              </a:rPr>
              <a:pPr eaLnBrk="1" hangingPunct="1"/>
              <a:t>33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Urea/ornithine cycle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Linked to:</a:t>
            </a:r>
          </a:p>
          <a:p>
            <a:pPr lvl="1" eaLnBrk="1" hangingPunct="1"/>
            <a:r>
              <a:rPr lang="en-GB" smtClean="0"/>
              <a:t>deamination</a:t>
            </a:r>
          </a:p>
          <a:p>
            <a:pPr lvl="1" eaLnBrk="1" hangingPunct="1"/>
            <a:r>
              <a:rPr lang="en-GB" smtClean="0"/>
              <a:t>transamination</a:t>
            </a:r>
          </a:p>
          <a:p>
            <a:pPr lvl="1" eaLnBrk="1" hangingPunct="1"/>
            <a:r>
              <a:rPr lang="en-GB" smtClean="0"/>
              <a:t>Krebs cycle</a:t>
            </a:r>
          </a:p>
          <a:p>
            <a:pPr lvl="1" eaLnBrk="1" hangingPunct="1"/>
            <a:r>
              <a:rPr lang="en-GB" smtClean="0"/>
              <a:t>phosphorylation of ADP (because ATP is required)</a:t>
            </a:r>
          </a:p>
          <a:p>
            <a:pPr eaLnBrk="1" hangingPunct="1"/>
            <a:r>
              <a:rPr lang="en-GB" smtClean="0"/>
              <a:t>Details are at:</a:t>
            </a:r>
          </a:p>
          <a:p>
            <a:pPr eaLnBrk="1" hangingPunct="1">
              <a:buFontTx/>
              <a:buNone/>
            </a:pPr>
            <a:r>
              <a:rPr lang="en-US" sz="2000" smtClean="0">
                <a:hlinkClick r:id="rId2"/>
              </a:rPr>
              <a:t>http://www.elmhurst.edu/~chm/vchembook/633ureacycle.html</a:t>
            </a:r>
            <a:endParaRPr lang="en-GB" sz="2000" smtClean="0"/>
          </a:p>
          <a:p>
            <a:pPr lvl="1" eaLnBrk="1" hangingPunct="1"/>
            <a:endParaRPr lang="en-GB" sz="1800" smtClean="0"/>
          </a:p>
          <a:p>
            <a:pPr lvl="1" eaLnBrk="1" hangingPunct="1"/>
            <a:endParaRPr lang="en-GB" sz="180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E88D914F-FAE7-4E83-98C6-E4DB9E3029E6}" type="slidenum">
              <a:rPr lang="en-US" sz="1400">
                <a:latin typeface="Times New Roman" pitchFamily="18" charset="0"/>
              </a:rPr>
              <a:pPr eaLnBrk="1" hangingPunct="1"/>
              <a:t>34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Protein metabolism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Deamination and urea cycle are part of the metabolism of proteins and amino acids in the body.</a:t>
            </a:r>
          </a:p>
          <a:p>
            <a:pPr eaLnBrk="1" hangingPunct="1">
              <a:buFontTx/>
              <a:buNone/>
            </a:pPr>
            <a:r>
              <a:rPr lang="en-GB" smtClean="0"/>
              <a:t>More details of biochemistry (useful for MPB) at:</a:t>
            </a:r>
          </a:p>
          <a:p>
            <a:pPr eaLnBrk="1" hangingPunct="1">
              <a:buFontTx/>
              <a:buNone/>
            </a:pPr>
            <a:r>
              <a:rPr lang="en-US" sz="2400" smtClean="0">
                <a:hlinkClick r:id="rId2"/>
              </a:rPr>
              <a:t>http://www.elmhurst.edu/~chm/vchembook/index.html</a:t>
            </a: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800" smtClean="0"/>
              <a:t>The link is on my web site for you.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5EC14B4-359F-4730-9D35-C94156E8222E}" type="slidenum">
              <a:rPr lang="en-US" sz="1400">
                <a:latin typeface="Times New Roman" pitchFamily="18" charset="0"/>
              </a:rPr>
              <a:pPr eaLnBrk="1" hangingPunct="1"/>
              <a:t>35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Question 5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arenBoth"/>
            </a:pPr>
            <a:r>
              <a:rPr lang="en-GB" smtClean="0"/>
              <a:t>Name?</a:t>
            </a:r>
          </a:p>
          <a:p>
            <a:pPr marL="609600" indent="-609600" eaLnBrk="1" hangingPunct="1">
              <a:buFontTx/>
              <a:buAutoNum type="alphaLcParenBoth"/>
            </a:pPr>
            <a:r>
              <a:rPr lang="en-GB" smtClean="0"/>
              <a:t>Purpose?</a:t>
            </a:r>
          </a:p>
          <a:p>
            <a:pPr marL="609600" indent="-609600" eaLnBrk="1" hangingPunct="1">
              <a:buFontTx/>
              <a:buAutoNum type="alphaLcParenBoth"/>
            </a:pPr>
            <a:r>
              <a:rPr lang="en-GB" smtClean="0"/>
              <a:t>Where?</a:t>
            </a:r>
          </a:p>
          <a:p>
            <a:pPr marL="609600" indent="-609600" eaLnBrk="1" hangingPunct="1">
              <a:buFontTx/>
              <a:buAutoNum type="alphaLcParenBoth"/>
            </a:pPr>
            <a:r>
              <a:rPr lang="en-GB" smtClean="0"/>
              <a:t>Product</a:t>
            </a:r>
          </a:p>
          <a:p>
            <a:pPr marL="609600" indent="-609600" eaLnBrk="1" hangingPunct="1">
              <a:buFontTx/>
              <a:buAutoNum type="alphaLcParenBoth"/>
            </a:pPr>
            <a:r>
              <a:rPr lang="en-GB" smtClean="0"/>
              <a:t>Intermediate (that gives its name to the cycle)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EC4D15E-8872-457B-8592-DF5E07DF27CD}" type="slidenum">
              <a:rPr lang="en-US" sz="1400">
                <a:latin typeface="Times New Roman" pitchFamily="18" charset="0"/>
              </a:rPr>
              <a:pPr eaLnBrk="1" hangingPunct="1"/>
              <a:t>36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Sources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Where do these come from?</a:t>
            </a:r>
          </a:p>
          <a:p>
            <a:pPr eaLnBrk="1" hangingPunct="1"/>
            <a:r>
              <a:rPr lang="en-GB" smtClean="0"/>
              <a:t>Sodium</a:t>
            </a:r>
          </a:p>
          <a:p>
            <a:pPr eaLnBrk="1" hangingPunct="1"/>
            <a:r>
              <a:rPr lang="en-GB" smtClean="0"/>
              <a:t>Potassium</a:t>
            </a:r>
          </a:p>
          <a:p>
            <a:pPr eaLnBrk="1" hangingPunct="1"/>
            <a:r>
              <a:rPr lang="en-GB" smtClean="0"/>
              <a:t>Chloride</a:t>
            </a:r>
          </a:p>
          <a:p>
            <a:pPr eaLnBrk="1" hangingPunct="1"/>
            <a:r>
              <a:rPr lang="en-GB" smtClean="0"/>
              <a:t>Phosphate</a:t>
            </a:r>
          </a:p>
          <a:p>
            <a:pPr eaLnBrk="1" hangingPunct="1"/>
            <a:r>
              <a:rPr lang="en-GB" smtClean="0"/>
              <a:t>Sulphate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BA052E1A-3494-4999-BEAF-7DD9D7F55F55}" type="slidenum">
              <a:rPr lang="en-US" sz="1400">
                <a:latin typeface="Times New Roman" pitchFamily="18" charset="0"/>
              </a:rPr>
              <a:pPr eaLnBrk="1" hangingPunct="1"/>
              <a:t>37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Sources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Where do these come from?</a:t>
            </a:r>
          </a:p>
          <a:p>
            <a:pPr eaLnBrk="1" hangingPunct="1"/>
            <a:r>
              <a:rPr lang="en-GB" smtClean="0"/>
              <a:t>Sodium		extracellular cation</a:t>
            </a:r>
          </a:p>
          <a:p>
            <a:pPr eaLnBrk="1" hangingPunct="1"/>
            <a:r>
              <a:rPr lang="en-GB" smtClean="0"/>
              <a:t>Potassium	intracellular cation</a:t>
            </a:r>
          </a:p>
          <a:p>
            <a:pPr eaLnBrk="1" hangingPunct="1"/>
            <a:r>
              <a:rPr lang="en-GB" smtClean="0"/>
              <a:t>Chloride	extracellular anion</a:t>
            </a:r>
          </a:p>
          <a:p>
            <a:pPr eaLnBrk="1" hangingPunct="1"/>
            <a:r>
              <a:rPr lang="en-GB" smtClean="0"/>
              <a:t>Phosphate	bone / tissue fluid</a:t>
            </a:r>
          </a:p>
          <a:p>
            <a:pPr eaLnBrk="1" hangingPunct="1"/>
            <a:r>
              <a:rPr lang="en-GB" smtClean="0"/>
              <a:t>Sulphate	amino acids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F858E4BF-AF2C-4F65-8D05-FC260AA6B187}" type="slidenum">
              <a:rPr lang="en-US" sz="1400">
                <a:latin typeface="Times New Roman" pitchFamily="18" charset="0"/>
              </a:rPr>
              <a:pPr eaLnBrk="1" hangingPunct="1"/>
              <a:t>38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Functions of the nephron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Learning outcomes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Explain how ultrafiltration occurs relating structure to function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Explain how selective reabsorption occurs relating structure to function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Explain how structure of medulla is related to water potential gradients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Explain how water is reabsorbed throughout the nephron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788E134-9B67-4C75-9046-1C40302BB88E}" type="slidenum">
              <a:rPr lang="en-US" sz="1400">
                <a:latin typeface="Times New Roman" pitchFamily="18" charset="0"/>
              </a:rPr>
              <a:pPr eaLnBrk="1" hangingPunct="1"/>
              <a:t>39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Build a nephron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Sort the cards into three groups: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structures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substances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smtClean="0"/>
              <a:t>processes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Make a drawing/diagram of a nephron.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Use the structure cards to label it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Which ones are left over?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Use the substance cards to identify those carried into the kidney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Use the process cards to locate where these processes occur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You could use this approach to one of the tasks in your homework – BUT you don’t have to!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44D077CC-CFC3-435F-B499-E78861F185B7}" type="slidenum">
              <a:rPr lang="en-US" sz="1400">
                <a:latin typeface="Times New Roman" pitchFamily="18" charset="0"/>
              </a:rPr>
              <a:pPr eaLnBrk="1" hangingPunct="1"/>
              <a:t>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9900"/>
                </a:solidFill>
              </a:rPr>
              <a:t>Roles of the kidney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981200"/>
            <a:ext cx="6400800" cy="35814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GB" smtClean="0"/>
              <a:t> excretion</a:t>
            </a:r>
          </a:p>
          <a:p>
            <a:pPr algn="l" eaLnBrk="1" hangingPunct="1">
              <a:buFontTx/>
              <a:buChar char="•"/>
            </a:pPr>
            <a:r>
              <a:rPr lang="en-GB" smtClean="0"/>
              <a:t> homeostasis</a:t>
            </a:r>
          </a:p>
          <a:p>
            <a:pPr algn="l" eaLnBrk="1" hangingPunct="1">
              <a:buFontTx/>
              <a:buChar char="•"/>
            </a:pPr>
            <a:r>
              <a:rPr lang="en-GB" smtClean="0"/>
              <a:t> osmoregulation</a:t>
            </a:r>
          </a:p>
          <a:p>
            <a:pPr algn="l" eaLnBrk="1" hangingPunct="1">
              <a:buFontTx/>
              <a:buChar char="•"/>
            </a:pPr>
            <a:r>
              <a:rPr lang="en-GB" smtClean="0"/>
              <a:t> regulation of salts in the body</a:t>
            </a:r>
          </a:p>
          <a:p>
            <a:pPr algn="l" eaLnBrk="1" hangingPunct="1">
              <a:buFontTx/>
              <a:buChar char="•"/>
            </a:pPr>
            <a:r>
              <a:rPr lang="en-GB" smtClean="0"/>
              <a:t> regulation of pH</a:t>
            </a:r>
          </a:p>
          <a:p>
            <a:pPr algn="l" eaLnBrk="1" hangingPunct="1">
              <a:buFontTx/>
              <a:buChar char="•"/>
            </a:pPr>
            <a:r>
              <a:rPr lang="en-GB" smtClean="0"/>
              <a:t> production of a hormone (EPO)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4DDC3475-59BA-42B1-9AFB-4F8C4C3E5934}" type="slidenum">
              <a:rPr lang="en-US" sz="1400">
                <a:latin typeface="Times New Roman" pitchFamily="18" charset="0"/>
              </a:rPr>
              <a:pPr eaLnBrk="1" hangingPunct="1"/>
              <a:t>40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Processing in the kidneys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Ultrafiltration</a:t>
            </a:r>
          </a:p>
          <a:p>
            <a:pPr eaLnBrk="1" hangingPunct="1"/>
            <a:r>
              <a:rPr lang="en-GB" smtClean="0"/>
              <a:t>Selective reabsorption</a:t>
            </a:r>
          </a:p>
          <a:p>
            <a:pPr eaLnBrk="1" hangingPunct="1"/>
            <a:r>
              <a:rPr lang="en-GB" smtClean="0"/>
              <a:t>Secretion</a:t>
            </a:r>
          </a:p>
          <a:p>
            <a:pPr eaLnBrk="1" hangingPunct="1"/>
            <a:r>
              <a:rPr lang="en-GB" smtClean="0"/>
              <a:t>Osmoregulation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A8EC91F8-8823-4733-AD9C-F5BBBA1761E7}" type="slidenum">
              <a:rPr lang="en-US" sz="1400">
                <a:latin typeface="Times New Roman" pitchFamily="18" charset="0"/>
              </a:rPr>
              <a:pPr eaLnBrk="1" hangingPunct="1"/>
              <a:t>41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5170488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457200" y="2209800"/>
            <a:ext cx="2819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Bowman’s capsule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/>
              <a:t>capillaries in the glomerulus</a:t>
            </a:r>
            <a:endParaRPr lang="en-US" sz="2800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2286000" y="2743200"/>
            <a:ext cx="2819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V="1">
            <a:off x="3276600" y="3581400"/>
            <a:ext cx="1905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68B9F625-A36F-4F13-B81A-AE694560B90F}" type="slidenum">
              <a:rPr lang="en-US" sz="1400">
                <a:latin typeface="Times New Roman" pitchFamily="18" charset="0"/>
              </a:rPr>
              <a:pPr eaLnBrk="1" hangingPunct="1"/>
              <a:t>42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85775"/>
            <a:ext cx="483870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D643B99-CA78-4ED7-877E-A592DFB07AE6}" type="slidenum">
              <a:rPr lang="en-US" sz="1400">
                <a:latin typeface="Times New Roman" pitchFamily="18" charset="0"/>
              </a:rPr>
              <a:pPr eaLnBrk="1" hangingPunct="1"/>
              <a:t>43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450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843838" cy="649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C22FD62-B59F-4545-9B12-D69BDAF67964}" type="slidenum">
              <a:rPr lang="en-US" sz="1400">
                <a:latin typeface="Times New Roman" pitchFamily="18" charset="0"/>
              </a:rPr>
              <a:pPr eaLnBrk="1" hangingPunct="1"/>
              <a:t>44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>
                <a:solidFill>
                  <a:srgbClr val="FF9900"/>
                </a:solidFill>
              </a:rPr>
              <a:t>Ultrafiltration</a:t>
            </a:r>
            <a:endParaRPr lang="en-US" smtClean="0">
              <a:solidFill>
                <a:srgbClr val="FF9900"/>
              </a:solidFill>
            </a:endParaRP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914400" y="17526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blood pressure gives hydrostatic pressure that brings about filtration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capillaries have endothelium with pores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basement membrane is the filtration membrane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podocytes give support and do not provide resistance to filtration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27D9AEC8-5E80-4806-87A9-F933119B2CAC}" type="slidenum">
              <a:rPr lang="en-US" sz="1400">
                <a:latin typeface="Times New Roman" pitchFamily="18" charset="0"/>
              </a:rPr>
              <a:pPr eaLnBrk="1" hangingPunct="1"/>
              <a:t>45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7107" name="Rectangle 1026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25146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lumen of</a:t>
            </a:r>
          </a:p>
          <a:p>
            <a:pPr eaLnBrk="1" hangingPunct="1">
              <a:buFontTx/>
              <a:buNone/>
            </a:pPr>
            <a:r>
              <a:rPr lang="en-GB" smtClean="0"/>
              <a:t>Bowman’s</a:t>
            </a:r>
          </a:p>
          <a:p>
            <a:pPr eaLnBrk="1" hangingPunct="1">
              <a:buFontTx/>
              <a:buNone/>
            </a:pPr>
            <a:r>
              <a:rPr lang="en-GB" smtClean="0"/>
              <a:t>capsule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glomerulus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47109" name="Picture 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288925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Line 1034"/>
          <p:cNvSpPr>
            <a:spLocks noChangeShapeType="1"/>
          </p:cNvSpPr>
          <p:nvPr/>
        </p:nvSpPr>
        <p:spPr bwMode="auto">
          <a:xfrm flipV="1">
            <a:off x="2971800" y="3048000"/>
            <a:ext cx="2209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1035"/>
          <p:cNvSpPr>
            <a:spLocks noChangeShapeType="1"/>
          </p:cNvSpPr>
          <p:nvPr/>
        </p:nvSpPr>
        <p:spPr bwMode="auto">
          <a:xfrm flipV="1">
            <a:off x="2895600" y="1828800"/>
            <a:ext cx="1905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E12E7107-66A5-4C1A-9B95-CB6728A45D58}" type="slidenum">
              <a:rPr lang="en-US" sz="1400">
                <a:latin typeface="Times New Roman" pitchFamily="18" charset="0"/>
              </a:rPr>
              <a:pPr eaLnBrk="1" hangingPunct="1"/>
              <a:t>46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Ultrafiltration	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Relate structure to function</a:t>
            </a:r>
          </a:p>
          <a:p>
            <a:pPr eaLnBrk="1" hangingPunct="1"/>
            <a:r>
              <a:rPr lang="en-GB" smtClean="0"/>
              <a:t>Similar to filtration elsewhere in the body to produce tissue fluid</a:t>
            </a:r>
          </a:p>
          <a:p>
            <a:pPr eaLnBrk="1" hangingPunct="1"/>
            <a:r>
              <a:rPr lang="en-GB" smtClean="0"/>
              <a:t>Composition of filtrate is similar to blood plasma.</a:t>
            </a:r>
          </a:p>
          <a:p>
            <a:pPr eaLnBrk="1" hangingPunct="1"/>
            <a:r>
              <a:rPr lang="en-GB" smtClean="0"/>
              <a:t>What is missing?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52BA034B-927D-4699-9192-0D5D18E7F451}" type="slidenum">
              <a:rPr lang="en-US" sz="1400">
                <a:latin typeface="Times New Roman" pitchFamily="18" charset="0"/>
              </a:rPr>
              <a:pPr eaLnBrk="1" hangingPunct="1"/>
              <a:t>47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Question 6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X?</a:t>
            </a:r>
          </a:p>
          <a:p>
            <a:pPr eaLnBrk="1" hangingPunct="1"/>
            <a:r>
              <a:rPr lang="en-GB" smtClean="0"/>
              <a:t>Y?</a:t>
            </a:r>
          </a:p>
          <a:p>
            <a:pPr eaLnBrk="1" hangingPunct="1"/>
            <a:r>
              <a:rPr lang="en-GB" smtClean="0"/>
              <a:t>Z?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Bullet points for (b)</a:t>
            </a:r>
          </a:p>
          <a:p>
            <a:pPr eaLnBrk="1" hangingPunct="1">
              <a:buFontTx/>
              <a:buNone/>
            </a:pPr>
            <a:r>
              <a:rPr lang="en-GB" i="1" smtClean="0"/>
              <a:t>Explain…..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13B39188-2F0D-48A6-9B91-6743964B4F4A}" type="slidenum">
              <a:rPr lang="en-US" sz="1400">
                <a:latin typeface="Times New Roman" pitchFamily="18" charset="0"/>
              </a:rPr>
              <a:pPr eaLnBrk="1" hangingPunct="1"/>
              <a:t>48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GB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2119313" y="968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01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6097588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7"/>
          <p:cNvSpPr txBox="1">
            <a:spLocks noChangeArrowheads="1"/>
          </p:cNvSpPr>
          <p:nvPr/>
        </p:nvSpPr>
        <p:spPr bwMode="auto">
          <a:xfrm>
            <a:off x="7092950" y="2060575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cortex</a:t>
            </a:r>
            <a:endParaRPr lang="en-US"/>
          </a:p>
        </p:txBody>
      </p:sp>
      <p:sp>
        <p:nvSpPr>
          <p:cNvPr id="50185" name="Text Box 8"/>
          <p:cNvSpPr txBox="1">
            <a:spLocks noChangeArrowheads="1"/>
          </p:cNvSpPr>
          <p:nvPr/>
        </p:nvSpPr>
        <p:spPr bwMode="auto">
          <a:xfrm>
            <a:off x="7019925" y="4365625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medulla</a:t>
            </a:r>
            <a:endParaRPr lang="en-US"/>
          </a:p>
        </p:txBody>
      </p:sp>
      <p:sp>
        <p:nvSpPr>
          <p:cNvPr id="50186" name="Text Box 9"/>
          <p:cNvSpPr txBox="1">
            <a:spLocks noChangeArrowheads="1"/>
          </p:cNvSpPr>
          <p:nvPr/>
        </p:nvSpPr>
        <p:spPr bwMode="auto">
          <a:xfrm>
            <a:off x="762000" y="4572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Kidney nephron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FBED3D25-86B3-4C5D-986A-568E35A7E65B}" type="slidenum">
              <a:rPr lang="en-US" sz="1400">
                <a:latin typeface="Times New Roman" pitchFamily="18" charset="0"/>
              </a:rPr>
              <a:pPr eaLnBrk="1" hangingPunct="1"/>
              <a:t>49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1981200" cy="2667000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0006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24384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r>
              <a:rPr lang="en-GB"/>
              <a:t>PCT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microvilli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DCT</a:t>
            </a:r>
            <a:endParaRPr lang="en-US"/>
          </a:p>
        </p:txBody>
      </p:sp>
      <p:sp>
        <p:nvSpPr>
          <p:cNvPr id="51207" name="Line 6"/>
          <p:cNvSpPr>
            <a:spLocks noChangeShapeType="1"/>
          </p:cNvSpPr>
          <p:nvPr/>
        </p:nvSpPr>
        <p:spPr bwMode="auto">
          <a:xfrm>
            <a:off x="2209800" y="2667000"/>
            <a:ext cx="1828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8" name="Line 7"/>
          <p:cNvSpPr>
            <a:spLocks noChangeShapeType="1"/>
          </p:cNvSpPr>
          <p:nvPr/>
        </p:nvSpPr>
        <p:spPr bwMode="auto">
          <a:xfrm>
            <a:off x="1447800" y="1981200"/>
            <a:ext cx="2438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Text Box 8"/>
          <p:cNvSpPr txBox="1">
            <a:spLocks noChangeArrowheads="1"/>
          </p:cNvSpPr>
          <p:nvPr/>
        </p:nvSpPr>
        <p:spPr bwMode="auto">
          <a:xfrm>
            <a:off x="2193925" y="23780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1210" name="Line 9"/>
          <p:cNvSpPr>
            <a:spLocks noChangeShapeType="1"/>
          </p:cNvSpPr>
          <p:nvPr/>
        </p:nvSpPr>
        <p:spPr bwMode="auto">
          <a:xfrm>
            <a:off x="1524000" y="3429000"/>
            <a:ext cx="2743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8E4D894-CDCC-48C2-9BC3-02F2FBC0D69F}" type="slidenum">
              <a:rPr lang="en-US" sz="1400">
                <a:latin typeface="Times New Roman" pitchFamily="18" charset="0"/>
              </a:rPr>
              <a:pPr eaLnBrk="1" hangingPunct="1"/>
              <a:t>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Testing Body fluids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You have three fluids labelled as X, Y and Z 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You are provided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Clinistix / Diastix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Albustix</a:t>
            </a:r>
          </a:p>
          <a:p>
            <a:pPr lvl="1" eaLnBrk="1" hangingPunct="1">
              <a:lnSpc>
                <a:spcPct val="90000"/>
              </a:lnSpc>
            </a:pPr>
            <a:r>
              <a:rPr lang="en-GB" smtClean="0"/>
              <a:t>Urease and litmus paper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Find out what is in each of the three fluids.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5ACAA26B-077D-4FCD-8231-0A91FF1CB964}" type="slidenum">
              <a:rPr lang="en-US" sz="1400">
                <a:latin typeface="Times New Roman" pitchFamily="18" charset="0"/>
              </a:rPr>
              <a:pPr eaLnBrk="1" hangingPunct="1"/>
              <a:t>50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>
                <a:solidFill>
                  <a:srgbClr val="FF9900"/>
                </a:solidFill>
              </a:rPr>
              <a:t>Selective reabsorption</a:t>
            </a:r>
            <a:endParaRPr lang="en-US" sz="4000" smtClean="0">
              <a:solidFill>
                <a:srgbClr val="FF9900"/>
              </a:solidFill>
            </a:endParaRPr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838200" y="2057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533400" y="1981200"/>
            <a:ext cx="7924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absorption of glucose, amino acids, ions, vitamins by PCT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absorption of ions by DCT</a:t>
            </a:r>
          </a:p>
          <a:p>
            <a:pPr eaLnBrk="1" hangingPunct="1">
              <a:spcBef>
                <a:spcPct val="50000"/>
              </a:spcBef>
            </a:pPr>
            <a:r>
              <a:rPr lang="en-GB" i="1"/>
              <a:t>these are </a:t>
            </a:r>
            <a:r>
              <a:rPr lang="en-GB"/>
              <a:t> </a:t>
            </a:r>
            <a:r>
              <a:rPr lang="en-GB" i="1"/>
              <a:t>substances required by the body</a:t>
            </a:r>
          </a:p>
          <a:p>
            <a:pPr eaLnBrk="1" hangingPunct="1">
              <a:spcBef>
                <a:spcPct val="50000"/>
              </a:spcBef>
            </a:pP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5DE71EE-EE55-41E7-91F4-FFE0179EF59E}" type="slidenum">
              <a:rPr lang="en-US" sz="1400">
                <a:latin typeface="Times New Roman" pitchFamily="18" charset="0"/>
              </a:rPr>
              <a:pPr eaLnBrk="1" hangingPunct="1"/>
              <a:t>51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Selective reabsorption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Proximal convoluted tubule</a:t>
            </a:r>
          </a:p>
          <a:p>
            <a:pPr eaLnBrk="1" hangingPunct="1"/>
            <a:r>
              <a:rPr lang="en-GB" smtClean="0"/>
              <a:t>Returning substances to the blood</a:t>
            </a:r>
          </a:p>
          <a:p>
            <a:pPr eaLnBrk="1" hangingPunct="1"/>
            <a:r>
              <a:rPr lang="en-GB" smtClean="0"/>
              <a:t>Active uptake</a:t>
            </a:r>
          </a:p>
          <a:p>
            <a:pPr eaLnBrk="1" hangingPunct="1"/>
            <a:r>
              <a:rPr lang="en-GB" smtClean="0"/>
              <a:t>Requires energy</a:t>
            </a:r>
          </a:p>
          <a:p>
            <a:pPr eaLnBrk="1" hangingPunct="1"/>
            <a:r>
              <a:rPr lang="en-GB" smtClean="0"/>
              <a:t>Co-transport</a:t>
            </a:r>
          </a:p>
          <a:p>
            <a:pPr eaLnBrk="1" hangingPunct="1"/>
            <a:r>
              <a:rPr lang="en-GB" smtClean="0"/>
              <a:t>Passive uptake</a:t>
            </a:r>
          </a:p>
          <a:p>
            <a:pPr eaLnBrk="1" hangingPunct="1"/>
            <a:r>
              <a:rPr lang="en-GB" smtClean="0"/>
              <a:t>Endocytosis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67EEE1A3-0DEF-45B8-A96A-7E9D5AAD08FE}" type="slidenum">
              <a:rPr lang="en-US" sz="1400">
                <a:latin typeface="Times New Roman" pitchFamily="18" charset="0"/>
              </a:rPr>
              <a:pPr eaLnBrk="1" hangingPunct="1"/>
              <a:t>52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59690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Line 11"/>
          <p:cNvSpPr>
            <a:spLocks noChangeShapeType="1"/>
          </p:cNvSpPr>
          <p:nvPr/>
        </p:nvSpPr>
        <p:spPr bwMode="auto">
          <a:xfrm flipH="1" flipV="1">
            <a:off x="762000" y="4191000"/>
            <a:ext cx="70866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2" name="Text Box 12"/>
          <p:cNvSpPr txBox="1">
            <a:spLocks noChangeArrowheads="1"/>
          </p:cNvSpPr>
          <p:nvPr/>
        </p:nvSpPr>
        <p:spPr bwMode="auto">
          <a:xfrm>
            <a:off x="6705600" y="1981200"/>
            <a:ext cx="2438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microvilli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large surface area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4283" name="Text Box 13"/>
          <p:cNvSpPr txBox="1">
            <a:spLocks noChangeArrowheads="1"/>
          </p:cNvSpPr>
          <p:nvPr/>
        </p:nvSpPr>
        <p:spPr bwMode="auto">
          <a:xfrm>
            <a:off x="533400" y="579120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mitochondria – ATP for active transport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4284" name="Text Box 14"/>
          <p:cNvSpPr txBox="1">
            <a:spLocks noChangeArrowheads="1"/>
          </p:cNvSpPr>
          <p:nvPr/>
        </p:nvSpPr>
        <p:spPr bwMode="auto">
          <a:xfrm>
            <a:off x="6324600" y="457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filtrate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4285" name="Text Box 15"/>
          <p:cNvSpPr txBox="1">
            <a:spLocks noChangeArrowheads="1"/>
          </p:cNvSpPr>
          <p:nvPr/>
        </p:nvSpPr>
        <p:spPr bwMode="auto">
          <a:xfrm>
            <a:off x="228600" y="16002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>
                <a:solidFill>
                  <a:schemeClr val="tx1"/>
                </a:solidFill>
              </a:rPr>
              <a:t>blood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4286" name="Line 16"/>
          <p:cNvSpPr>
            <a:spLocks noChangeShapeType="1"/>
          </p:cNvSpPr>
          <p:nvPr/>
        </p:nvSpPr>
        <p:spPr bwMode="auto">
          <a:xfrm flipV="1">
            <a:off x="4932363" y="6921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7"/>
          <p:cNvSpPr>
            <a:spLocks noChangeShapeType="1"/>
          </p:cNvSpPr>
          <p:nvPr/>
        </p:nvSpPr>
        <p:spPr bwMode="auto">
          <a:xfrm flipH="1">
            <a:off x="4140200" y="6921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Text Box 18"/>
          <p:cNvSpPr txBox="1">
            <a:spLocks noChangeArrowheads="1"/>
          </p:cNvSpPr>
          <p:nvPr/>
        </p:nvSpPr>
        <p:spPr bwMode="auto">
          <a:xfrm>
            <a:off x="2124075" y="476250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chemeClr val="tx1"/>
                </a:solidFill>
              </a:rPr>
              <a:t>tight junction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8B46B83E-50F9-46AD-9E22-26A784A471A2}" type="slidenum">
              <a:rPr lang="en-US" sz="1400">
                <a:latin typeface="Times New Roman" pitchFamily="18" charset="0"/>
              </a:rPr>
              <a:pPr eaLnBrk="1" hangingPunct="1"/>
              <a:t>53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US" smtClean="0"/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auto">
          <a:xfrm>
            <a:off x="609600" y="83820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>
                <a:solidFill>
                  <a:srgbClr val="FF9900"/>
                </a:solidFill>
              </a:rPr>
              <a:t>PCT cells are adapted to their functions</a:t>
            </a:r>
            <a:endParaRPr lang="en-US" sz="3600">
              <a:solidFill>
                <a:srgbClr val="FF9900"/>
              </a:solidFill>
            </a:endParaRPr>
          </a:p>
        </p:txBody>
      </p:sp>
      <p:sp>
        <p:nvSpPr>
          <p:cNvPr id="55305" name="Text Box 12"/>
          <p:cNvSpPr txBox="1">
            <a:spLocks noChangeArrowheads="1"/>
          </p:cNvSpPr>
          <p:nvPr/>
        </p:nvSpPr>
        <p:spPr bwMode="auto">
          <a:xfrm>
            <a:off x="827088" y="1646238"/>
            <a:ext cx="7239000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tight junctions between cells to ensure transcellular movement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microvilli to give a large surface area for absorption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mitochondria to form ATP for active transport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infoldings of basal membrane to allow movement of substances into the blood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3D089B35-A65D-438D-BF20-CFDB4376D284}" type="slidenum">
              <a:rPr lang="en-US" sz="1400">
                <a:latin typeface="Times New Roman" pitchFamily="18" charset="0"/>
              </a:rPr>
              <a:pPr eaLnBrk="1" hangingPunct="1"/>
              <a:t>54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Selective reabsorption	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smtClean="0"/>
              <a:t>Relate structure to function </a:t>
            </a:r>
            <a:r>
              <a:rPr lang="en-GB" sz="2400" smtClean="0"/>
              <a:t>(see q. paper)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Note outline of PCT cell. Describe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Note detail inside cell. What?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Edge of adjacent cells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Draw in blood capillary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Show direction by which substances are reabsorbed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smtClean="0"/>
              <a:t>How is the composition of the filtrate changed?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D7E6445-865E-48BF-B0A6-A27415E2E1F1}" type="slidenum">
              <a:rPr lang="en-US" sz="1400">
                <a:latin typeface="Times New Roman" pitchFamily="18" charset="0"/>
              </a:rPr>
              <a:pPr eaLnBrk="1" hangingPunct="1"/>
              <a:t>55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Movement across membranes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Driven by ATP</a:t>
            </a:r>
          </a:p>
          <a:p>
            <a:pPr eaLnBrk="1" hangingPunct="1"/>
            <a:r>
              <a:rPr lang="en-GB" sz="2800" smtClean="0"/>
              <a:t>Driven by sodium pumps that create low intracellular concentration of sodium ions</a:t>
            </a:r>
          </a:p>
          <a:p>
            <a:pPr eaLnBrk="1" hangingPunct="1"/>
            <a:r>
              <a:rPr lang="en-GB" sz="2800" smtClean="0"/>
              <a:t>Require specialised membrane proteins</a:t>
            </a:r>
          </a:p>
          <a:p>
            <a:pPr eaLnBrk="1" hangingPunct="1"/>
            <a:r>
              <a:rPr lang="en-GB" sz="2800" smtClean="0"/>
              <a:t>Occurs across two cell membranes – that have different permeability/pumping properties 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>
              <a:buFontTx/>
              <a:buNone/>
            </a:pPr>
            <a:r>
              <a:rPr lang="en-US" sz="1400" smtClean="0">
                <a:hlinkClick r:id="rId2"/>
              </a:rPr>
              <a:t>http://users.rcn.com/jkimball.ma.ultranet/BiologyPages/D/Diffusion.html#indirect</a:t>
            </a:r>
            <a:r>
              <a:rPr lang="en-GB" sz="1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5A588BC7-C081-49BA-A533-AF430AEA574F}" type="slidenum">
              <a:rPr lang="en-US" sz="1400">
                <a:latin typeface="Times New Roman" pitchFamily="18" charset="0"/>
              </a:rPr>
              <a:pPr eaLnBrk="1" hangingPunct="1"/>
              <a:t>56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Co-transporter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Binding sites for two substances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E.g. Na</a:t>
            </a:r>
            <a:r>
              <a:rPr lang="en-GB" baseline="30000" smtClean="0"/>
              <a:t>+</a:t>
            </a:r>
            <a:r>
              <a:rPr lang="en-GB" smtClean="0"/>
              <a:t> and glucose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Absorption of glucose driven by electrochemical gradient for Na</a:t>
            </a:r>
            <a:r>
              <a:rPr lang="en-GB" baseline="30000" smtClean="0"/>
              <a:t>+</a:t>
            </a:r>
            <a:endParaRPr lang="en-GB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This gradient is maintained by sodium pumps in basal and lateral membranes</a:t>
            </a:r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The pumps maintain a low </a:t>
            </a:r>
            <a:r>
              <a:rPr lang="en-GB" i="1" smtClean="0"/>
              <a:t>intracellular</a:t>
            </a:r>
            <a:r>
              <a:rPr lang="en-GB" smtClean="0"/>
              <a:t> concentration of Na</a:t>
            </a:r>
            <a:r>
              <a:rPr lang="en-GB" baseline="30000" smtClean="0"/>
              <a:t>+</a:t>
            </a:r>
            <a:endParaRPr lang="en-GB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18F9BB58-C102-4D87-9DE0-39E05D1E4400}" type="slidenum">
              <a:rPr lang="en-US" sz="1400">
                <a:latin typeface="Times New Roman" pitchFamily="18" charset="0"/>
              </a:rPr>
              <a:pPr eaLnBrk="1" hangingPunct="1"/>
              <a:t>57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38200" y="2057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93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4854575" cy="656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2438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medulla: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loops and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collecting ducts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arranged in parallel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7C63FCD-63CD-4924-8B72-12CA7D333BF8}" type="slidenum">
              <a:rPr lang="en-US" sz="1400">
                <a:latin typeface="Times New Roman" pitchFamily="18" charset="0"/>
              </a:rPr>
              <a:pPr eaLnBrk="1" hangingPunct="1"/>
              <a:t>58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Question 5 (b)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Describe the relationship between the length of part D and water potential of the urine</a:t>
            </a:r>
          </a:p>
          <a:p>
            <a:pPr eaLnBrk="1" hangingPunct="1"/>
            <a:r>
              <a:rPr lang="en-GB" smtClean="0"/>
              <a:t>Suggest an explanation for the relationship you have described.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4574AF7A-4422-4C9E-806F-26B0C324FA8C}" type="slidenum">
              <a:rPr lang="en-US" sz="1400">
                <a:latin typeface="Times New Roman" pitchFamily="18" charset="0"/>
              </a:rPr>
              <a:pPr eaLnBrk="1" hangingPunct="1"/>
              <a:t>59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Differential permeability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Descending loop is permeable to sodium ions and water</a:t>
            </a:r>
          </a:p>
          <a:p>
            <a:pPr eaLnBrk="1" hangingPunct="1"/>
            <a:r>
              <a:rPr lang="en-GB" smtClean="0"/>
              <a:t>Ascending loop is permeable to sodium ions but not to water</a:t>
            </a:r>
          </a:p>
          <a:p>
            <a:pPr eaLnBrk="1" hangingPunct="1"/>
            <a:r>
              <a:rPr lang="en-GB" smtClean="0"/>
              <a:t>Upper part of ascending loop pumps sodium ions </a:t>
            </a:r>
            <a:r>
              <a:rPr lang="en-GB" i="1" smtClean="0"/>
              <a:t>out</a:t>
            </a:r>
            <a:r>
              <a:rPr lang="en-GB" smtClean="0"/>
              <a:t> of the filtrate into the tissue fluid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F2889FE-68DA-403E-953E-3F44BC457EF2}" type="slidenum">
              <a:rPr lang="en-US" sz="1400">
                <a:latin typeface="Times New Roman" pitchFamily="18" charset="0"/>
              </a:rPr>
              <a:pPr eaLnBrk="1" hangingPunct="1"/>
              <a:t>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Testing Body fluids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Draw out a flow chart to show how you would identify the following fluids using observations and simple laboratory tests like those you have just used:</a:t>
            </a:r>
          </a:p>
          <a:p>
            <a:pPr eaLnBrk="1" hangingPunct="1">
              <a:buFontTx/>
              <a:buNone/>
            </a:pPr>
            <a:r>
              <a:rPr lang="en-GB" smtClean="0"/>
              <a:t>whole blood, plasma, serum, tissue fluid (filtrate), urine, bile, saliva.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7C637E65-2FB7-463C-B63F-3D13024A357B}" type="slidenum">
              <a:rPr lang="en-US" sz="1400">
                <a:latin typeface="Times New Roman" pitchFamily="18" charset="0"/>
              </a:rPr>
              <a:pPr eaLnBrk="1" hangingPunct="1"/>
              <a:t>60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830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Sodium and chloride ions move from ascending limb of loop to tissue fluid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Ions move from tissue fluid to descending limb of loop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Urea diffuses out of the urine from the collecting ducts into the tissue fluid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 Urea and ions lower water potential of tissue fluid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GB"/>
              <a:t>Actual water potential depends on depth of medulla and so lengths of loops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3943146E-8C08-45EB-9E65-675BEEC645DA}" type="slidenum">
              <a:rPr lang="en-US" sz="1400">
                <a:latin typeface="Times New Roman" pitchFamily="18" charset="0"/>
              </a:rPr>
              <a:pPr eaLnBrk="1" hangingPunct="1"/>
              <a:t>61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838200" y="2057400"/>
            <a:ext cx="7162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8305800" cy="54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U-shaped loops help to retain solutes (ions and urea) in tissue fluid of medulla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This gives a low water potential in this area</a:t>
            </a:r>
          </a:p>
          <a:p>
            <a:pPr eaLnBrk="1" hangingPunct="1">
              <a:spcBef>
                <a:spcPct val="50000"/>
              </a:spcBef>
            </a:pPr>
            <a:r>
              <a:rPr lang="en-GB"/>
              <a:t>When water is conserved – collecting ducts become permeable and water diffuses from urine into the tissue fluid and into the capillaries</a:t>
            </a:r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D51F6F9-9222-4D92-863C-BF011C297ED8}" type="slidenum">
              <a:rPr lang="en-US" sz="1400">
                <a:latin typeface="Times New Roman" pitchFamily="18" charset="0"/>
              </a:rPr>
              <a:pPr eaLnBrk="1" hangingPunct="1"/>
              <a:t>62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16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45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749300"/>
            <a:ext cx="3941763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12830004-0752-4066-8D8C-8DD91D5B4138}" type="slidenum">
              <a:rPr lang="en-US" sz="1400">
                <a:latin typeface="Times New Roman" pitchFamily="18" charset="0"/>
              </a:rPr>
              <a:pPr eaLnBrk="1" hangingPunct="1"/>
              <a:t>63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Collecting duct cell with aquaporins</a:t>
            </a:r>
          </a:p>
        </p:txBody>
      </p:sp>
      <p:pic>
        <p:nvPicPr>
          <p:cNvPr id="65540" name="Picture 5" descr=" 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9900" y="1981200"/>
            <a:ext cx="3124200" cy="4114800"/>
          </a:xfrm>
          <a:noFill/>
        </p:spPr>
      </p:pic>
      <p:sp>
        <p:nvSpPr>
          <p:cNvPr id="65541" name="Line 7"/>
          <p:cNvSpPr>
            <a:spLocks noChangeShapeType="1"/>
          </p:cNvSpPr>
          <p:nvPr/>
        </p:nvSpPr>
        <p:spPr bwMode="auto">
          <a:xfrm>
            <a:off x="5867400" y="2781300"/>
            <a:ext cx="10810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Text Box 8"/>
          <p:cNvSpPr txBox="1">
            <a:spLocks noChangeArrowheads="1"/>
          </p:cNvSpPr>
          <p:nvPr/>
        </p:nvSpPr>
        <p:spPr bwMode="auto">
          <a:xfrm>
            <a:off x="7092950" y="3357563"/>
            <a:ext cx="16557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AQP 2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present when needed</a:t>
            </a:r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>
            <a:off x="5724525" y="5013325"/>
            <a:ext cx="9350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4" name="Text Box 10"/>
          <p:cNvSpPr txBox="1">
            <a:spLocks noChangeArrowheads="1"/>
          </p:cNvSpPr>
          <p:nvPr/>
        </p:nvSpPr>
        <p:spPr bwMode="auto">
          <a:xfrm>
            <a:off x="6804025" y="5300663"/>
            <a:ext cx="1655763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AQP 3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/>
              <a:t>present all the time</a:t>
            </a:r>
          </a:p>
        </p:txBody>
      </p:sp>
      <p:sp>
        <p:nvSpPr>
          <p:cNvPr id="65545" name="Text Box 11"/>
          <p:cNvSpPr txBox="1">
            <a:spLocks noChangeArrowheads="1"/>
          </p:cNvSpPr>
          <p:nvPr/>
        </p:nvSpPr>
        <p:spPr bwMode="auto">
          <a:xfrm>
            <a:off x="468313" y="1773238"/>
            <a:ext cx="23034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When open 3 billion molecules of water a second move through each aquaporin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0D3C2714-F6D4-4A80-9B26-B13E036F79BF}" type="slidenum">
              <a:rPr lang="en-US" sz="1400">
                <a:latin typeface="Times New Roman" pitchFamily="18" charset="0"/>
              </a:rPr>
              <a:pPr eaLnBrk="1" hangingPunct="1"/>
              <a:t>64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Aquaporin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2" action="ppaction://hlinkfile"/>
              </a:rPr>
              <a:t>Animation 1</a:t>
            </a:r>
            <a:endParaRPr lang="en-GB" smtClean="0"/>
          </a:p>
          <a:p>
            <a:pPr eaLnBrk="1" hangingPunct="1"/>
            <a:r>
              <a:rPr lang="en-GB" smtClean="0">
                <a:hlinkClick r:id="rId3" action="ppaction://hlinkfile"/>
              </a:rPr>
              <a:t>Animation 2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AACA22BB-0D48-40B5-B296-1DEEDD3E04DA}" type="slidenum">
              <a:rPr lang="en-US" sz="1400">
                <a:latin typeface="Times New Roman" pitchFamily="18" charset="0"/>
              </a:rPr>
              <a:pPr eaLnBrk="1" hangingPunct="1"/>
              <a:t>65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Mode of action of ADH</a:t>
            </a:r>
          </a:p>
        </p:txBody>
      </p:sp>
      <p:pic>
        <p:nvPicPr>
          <p:cNvPr id="67588" name="Picture 4" descr="ProteinHormoneR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349500"/>
            <a:ext cx="4248150" cy="3311525"/>
          </a:xfrm>
          <a:noFill/>
        </p:spPr>
      </p:pic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5219700" y="4221163"/>
            <a:ext cx="10810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6443663" y="4437063"/>
            <a:ext cx="2089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acts within cytoplasm</a:t>
            </a:r>
          </a:p>
        </p:txBody>
      </p:sp>
      <p:sp>
        <p:nvSpPr>
          <p:cNvPr id="67591" name="Text Box 8"/>
          <p:cNvSpPr txBox="1">
            <a:spLocks noChangeArrowheads="1"/>
          </p:cNvSpPr>
          <p:nvPr/>
        </p:nvSpPr>
        <p:spPr bwMode="auto">
          <a:xfrm>
            <a:off x="3995738" y="2205038"/>
            <a:ext cx="1871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/>
              <a:t>e.g. ADH</a:t>
            </a:r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611188" y="5805488"/>
            <a:ext cx="7200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cyclic AMP is a secondary messenger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4E1B414F-F48F-4A05-A304-6C47750F0694}" type="slidenum">
              <a:rPr lang="en-US" sz="1400">
                <a:latin typeface="Times New Roman" pitchFamily="18" charset="0"/>
              </a:rPr>
              <a:pPr eaLnBrk="1" hangingPunct="1"/>
              <a:t>66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228600" y="457200"/>
            <a:ext cx="8534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Match these statements to areas in the diagram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site of ultrafiltration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deoxygenated blood</a:t>
            </a:r>
            <a:endParaRPr lang="en-GB" sz="2800" b="1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oxygenated blood</a:t>
            </a:r>
            <a:endParaRPr lang="en-GB" sz="2800" b="1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blood at highest pressure</a:t>
            </a:r>
            <a:endParaRPr lang="en-GB" sz="2800" b="1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blood vessel with highest concentration of urea</a:t>
            </a:r>
            <a:endParaRPr lang="en-GB" sz="2800" b="1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blood vessel with lowest concentration of urea</a:t>
            </a:r>
            <a:endParaRPr lang="en-GB" sz="2800" b="1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site of selective reabsorption</a:t>
            </a:r>
            <a:endParaRPr lang="en-GB" sz="2800" b="1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800" b="1">
                <a:cs typeface="Arial" pitchFamily="34" charset="0"/>
              </a:rPr>
              <a:t>area with lowest water potential (highest concentration of solutes)</a:t>
            </a:r>
            <a:endParaRPr lang="en-GB" sz="2800" b="1"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94AA90DE-1DE0-4517-9D0F-CB3051C8A8C2}" type="slidenum">
              <a:rPr lang="en-US" sz="1400">
                <a:latin typeface="Times New Roman" pitchFamily="18" charset="0"/>
              </a:rPr>
              <a:pPr eaLnBrk="1" hangingPunct="1"/>
              <a:t>67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752850" y="221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1143000" y="2362200"/>
            <a:ext cx="6721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2925763" y="1966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6097588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733800" y="8382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781800" y="32766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2 + 6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6934200" y="228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781800" y="381000"/>
            <a:ext cx="129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3 + 4 + 5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934200" y="25146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7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029200" y="60198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tx1"/>
                </a:solidFill>
              </a:rPr>
              <a:t>8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AAB45DB9-0BB4-47F5-A3DA-944D6C5F7155}" type="slidenum">
              <a:rPr lang="en-US" sz="1400">
                <a:latin typeface="Times New Roman" pitchFamily="18" charset="0"/>
              </a:rPr>
              <a:pPr eaLnBrk="1" hangingPunct="1"/>
              <a:t>68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33400" y="304800"/>
            <a:ext cx="7924800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Kidneys </a:t>
            </a:r>
          </a:p>
          <a:p>
            <a:pPr>
              <a:spcBef>
                <a:spcPct val="50000"/>
              </a:spcBef>
              <a:defRPr/>
            </a:pPr>
            <a:r>
              <a:rPr lang="en-GB" sz="2400" i="1">
                <a:solidFill>
                  <a:srgbClr val="FF9900"/>
                </a:solidFill>
                <a:latin typeface="Arial" charset="0"/>
              </a:rPr>
              <a:t>receive 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latin typeface="Arial" charset="0"/>
              </a:rPr>
              <a:t>20-25% of the total output of the heart</a:t>
            </a:r>
          </a:p>
          <a:p>
            <a:pPr>
              <a:spcBef>
                <a:spcPct val="50000"/>
              </a:spcBef>
              <a:defRPr/>
            </a:pPr>
            <a:r>
              <a:rPr lang="en-GB" sz="2400" i="1">
                <a:solidFill>
                  <a:srgbClr val="FF9900"/>
                </a:solidFill>
                <a:latin typeface="Arial" charset="0"/>
              </a:rPr>
              <a:t>filter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latin typeface="Arial" charset="0"/>
              </a:rPr>
              <a:t>170 000 cm</a:t>
            </a:r>
            <a:r>
              <a:rPr lang="en-GB" sz="2400" baseline="30000">
                <a:latin typeface="Arial" charset="0"/>
              </a:rPr>
              <a:t>3</a:t>
            </a:r>
            <a:r>
              <a:rPr lang="en-GB" sz="2400">
                <a:latin typeface="Arial" charset="0"/>
              </a:rPr>
              <a:t> filtrate a day</a:t>
            </a:r>
          </a:p>
          <a:p>
            <a:pPr>
              <a:spcBef>
                <a:spcPct val="50000"/>
              </a:spcBef>
              <a:defRPr/>
            </a:pPr>
            <a:r>
              <a:rPr lang="en-GB" sz="2400" i="1">
                <a:solidFill>
                  <a:srgbClr val="FF9900"/>
                </a:solidFill>
                <a:latin typeface="Arial" charset="0"/>
              </a:rPr>
              <a:t>reclaim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300 g of NaCl </a:t>
            </a:r>
            <a:r>
              <a:rPr lang="en-GB" sz="2400">
                <a:latin typeface="Arial" charset="0"/>
              </a:rPr>
              <a:t>each day</a:t>
            </a: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>
                <a:latin typeface="Arial" charset="0"/>
              </a:rPr>
              <a:t>180 g glucose </a:t>
            </a:r>
            <a:r>
              <a:rPr lang="en-GB" sz="2400">
                <a:latin typeface="Arial" charset="0"/>
              </a:rPr>
              <a:t>each day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latin typeface="Arial" charset="0"/>
              </a:rPr>
              <a:t>almost all the water (180 litres) that is filtered each day</a:t>
            </a:r>
            <a:endParaRPr lang="en-US" sz="240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400" i="1">
                <a:solidFill>
                  <a:srgbClr val="FF9900"/>
                </a:solidFill>
                <a:latin typeface="Arial" charset="0"/>
              </a:rPr>
              <a:t>produce</a:t>
            </a:r>
          </a:p>
          <a:p>
            <a:pPr>
              <a:spcBef>
                <a:spcPct val="50000"/>
              </a:spcBef>
              <a:defRPr/>
            </a:pPr>
            <a:r>
              <a:rPr lang="en-GB" sz="2400">
                <a:latin typeface="Arial" charset="0"/>
              </a:rPr>
              <a:t>1200 to 2000 cm</a:t>
            </a:r>
            <a:r>
              <a:rPr lang="en-GB" sz="2400" baseline="30000">
                <a:latin typeface="Arial" charset="0"/>
              </a:rPr>
              <a:t>3</a:t>
            </a:r>
            <a:r>
              <a:rPr lang="en-GB" sz="2400">
                <a:latin typeface="Arial" charset="0"/>
              </a:rPr>
              <a:t> urine a day</a:t>
            </a:r>
            <a:endParaRPr lang="en-US">
              <a:latin typeface="Arial" charset="0"/>
            </a:endParaRPr>
          </a:p>
        </p:txBody>
      </p:sp>
      <p:sp>
        <p:nvSpPr>
          <p:cNvPr id="70660" name="Text Box 13"/>
          <p:cNvSpPr txBox="1">
            <a:spLocks noChangeArrowheads="1"/>
          </p:cNvSpPr>
          <p:nvPr/>
        </p:nvSpPr>
        <p:spPr bwMode="auto">
          <a:xfrm>
            <a:off x="5638800" y="2286000"/>
            <a:ext cx="3048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/>
              <a:t>expect to carry out calculations on these sorts of figures</a:t>
            </a:r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A29AEB95-A4B5-46CF-9BCD-590723E73BC8}" type="slidenum">
              <a:rPr lang="en-US" sz="1400">
                <a:latin typeface="Times New Roman" pitchFamily="18" charset="0"/>
              </a:rPr>
              <a:pPr eaLnBrk="1" hangingPunct="1"/>
              <a:t>7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Urea Determination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Follow the instructions to produce a graph</a:t>
            </a:r>
          </a:p>
          <a:p>
            <a:pPr eaLnBrk="1" hangingPunct="1">
              <a:buFontTx/>
              <a:buNone/>
            </a:pPr>
            <a:r>
              <a:rPr lang="en-GB" smtClean="0"/>
              <a:t>to determine the urea concentration of an</a:t>
            </a:r>
          </a:p>
          <a:p>
            <a:pPr eaLnBrk="1" hangingPunct="1">
              <a:buFontTx/>
              <a:buNone/>
            </a:pPr>
            <a:r>
              <a:rPr lang="en-GB" smtClean="0"/>
              <a:t>unknown solution (U).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D00683ED-90CA-49F0-82E8-100672395AC5}" type="slidenum">
              <a:rPr lang="en-US" sz="1400">
                <a:latin typeface="Times New Roman" pitchFamily="18" charset="0"/>
              </a:rPr>
              <a:pPr eaLnBrk="1" hangingPunct="1"/>
              <a:t>8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Urea Determination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Answer questions (a), (b) and (c) and 8.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Present as a coherent report.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No need to reproduce the instructions, but you may if you wish.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8E9038A0-E51B-434C-9EA9-88FA778971B9}" type="slidenum">
              <a:rPr lang="en-US" sz="1400">
                <a:latin typeface="Times New Roman" pitchFamily="18" charset="0"/>
              </a:rPr>
              <a:pPr eaLnBrk="1" hangingPunct="1"/>
              <a:t>9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Homework materials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Today’s work sheets</a:t>
            </a:r>
          </a:p>
          <a:p>
            <a:pPr eaLnBrk="1" hangingPunct="1"/>
            <a:r>
              <a:rPr lang="en-GB" sz="2800" smtClean="0"/>
              <a:t>Homework Exercises</a:t>
            </a:r>
          </a:p>
          <a:p>
            <a:pPr eaLnBrk="1" hangingPunct="1"/>
            <a:r>
              <a:rPr lang="en-GB" sz="2800" smtClean="0"/>
              <a:t>Useful Links</a:t>
            </a:r>
          </a:p>
          <a:p>
            <a:pPr eaLnBrk="1" hangingPunct="1">
              <a:buFontTx/>
              <a:buNone/>
            </a:pPr>
            <a:endParaRPr lang="en-GB" sz="2800" smtClean="0"/>
          </a:p>
          <a:p>
            <a:pPr eaLnBrk="1" hangingPunct="1">
              <a:buFontTx/>
              <a:buNone/>
            </a:pPr>
            <a:r>
              <a:rPr lang="en-GB" sz="2800" i="1" smtClean="0"/>
              <a:t>Go to </a:t>
            </a:r>
            <a:r>
              <a:rPr lang="en-GB" sz="2800" i="1" smtClean="0">
                <a:hlinkClick r:id="rId2"/>
              </a:rPr>
              <a:t>www.rfosbery-biology.co.uk</a:t>
            </a:r>
            <a:endParaRPr lang="en-GB" sz="2800" i="1" smtClean="0"/>
          </a:p>
          <a:p>
            <a:pPr eaLnBrk="1" hangingPunct="1">
              <a:buFontTx/>
              <a:buNone/>
            </a:pPr>
            <a:r>
              <a:rPr lang="en-GB" sz="2800" i="1" smtClean="0"/>
              <a:t>Use: life, line, lifeline to enter the site</a:t>
            </a:r>
          </a:p>
          <a:p>
            <a:pPr eaLnBrk="1" hangingPunct="1">
              <a:buFontTx/>
              <a:buNone/>
            </a:pPr>
            <a:r>
              <a:rPr lang="en-GB" sz="2800" i="1" smtClean="0"/>
              <a:t>Click on OHS, username is oxford, </a:t>
            </a:r>
          </a:p>
          <a:p>
            <a:pPr eaLnBrk="1" hangingPunct="1">
              <a:buFontTx/>
              <a:buNone/>
            </a:pPr>
            <a:r>
              <a:rPr lang="en-GB" sz="2800" i="1" smtClean="0"/>
              <a:t>password is soapysam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1795</Words>
  <Application>Microsoft Office PowerPoint</Application>
  <PresentationFormat>On-screen Show (4:3)</PresentationFormat>
  <Paragraphs>529</Paragraphs>
  <Slides>68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Arial</vt:lpstr>
      <vt:lpstr>Tahoma</vt:lpstr>
      <vt:lpstr>Times New Roman</vt:lpstr>
      <vt:lpstr>Default Design</vt:lpstr>
      <vt:lpstr>Kidney – structure and function</vt:lpstr>
      <vt:lpstr>Learning Outcomes</vt:lpstr>
      <vt:lpstr>Kidney – structure and function</vt:lpstr>
      <vt:lpstr>Roles of the kidney</vt:lpstr>
      <vt:lpstr>Testing Body fluids</vt:lpstr>
      <vt:lpstr>Testing Body fluids</vt:lpstr>
      <vt:lpstr>Urea Determination</vt:lpstr>
      <vt:lpstr>Urea Determination</vt:lpstr>
      <vt:lpstr>Homework materials</vt:lpstr>
      <vt:lpstr>Kidney dissection</vt:lpstr>
      <vt:lpstr>Kidney functions</vt:lpstr>
      <vt:lpstr>Kidney - structure</vt:lpstr>
      <vt:lpstr>Kidney – gross structure</vt:lpstr>
      <vt:lpstr>PowerPoint Presentation</vt:lpstr>
      <vt:lpstr>PowerPoint Presentation</vt:lpstr>
      <vt:lpstr>PowerPoint Presentation</vt:lpstr>
      <vt:lpstr>Histology of the kidney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Excretion and the kidneys</vt:lpstr>
      <vt:lpstr>Composition of urine</vt:lpstr>
      <vt:lpstr>Sources</vt:lpstr>
      <vt:lpstr>Sources</vt:lpstr>
      <vt:lpstr>Urea formation</vt:lpstr>
      <vt:lpstr>Deamination</vt:lpstr>
      <vt:lpstr>Deamination</vt:lpstr>
      <vt:lpstr>Urea/ornithine cycle</vt:lpstr>
      <vt:lpstr>Urea/ornithine cycle</vt:lpstr>
      <vt:lpstr>Protein metabolism</vt:lpstr>
      <vt:lpstr>Question 5</vt:lpstr>
      <vt:lpstr>Sources</vt:lpstr>
      <vt:lpstr>Sources</vt:lpstr>
      <vt:lpstr>Functions of the nephron</vt:lpstr>
      <vt:lpstr>Build a nephron</vt:lpstr>
      <vt:lpstr>Processing in the kidneys</vt:lpstr>
      <vt:lpstr>PowerPoint Presentation</vt:lpstr>
      <vt:lpstr>PowerPoint Presentation</vt:lpstr>
      <vt:lpstr>PowerPoint Presentation</vt:lpstr>
      <vt:lpstr>Ultrafiltration</vt:lpstr>
      <vt:lpstr>PowerPoint Presentation</vt:lpstr>
      <vt:lpstr>Ultrafiltration </vt:lpstr>
      <vt:lpstr>Question 6</vt:lpstr>
      <vt:lpstr>PowerPoint Presentation</vt:lpstr>
      <vt:lpstr>PowerPoint Presentation</vt:lpstr>
      <vt:lpstr>Selective reabsorption</vt:lpstr>
      <vt:lpstr>Selective reabsorption</vt:lpstr>
      <vt:lpstr>PowerPoint Presentation</vt:lpstr>
      <vt:lpstr>PowerPoint Presentation</vt:lpstr>
      <vt:lpstr>Selective reabsorption </vt:lpstr>
      <vt:lpstr>Movement across membranes</vt:lpstr>
      <vt:lpstr>Co-transporter</vt:lpstr>
      <vt:lpstr>PowerPoint Presentation</vt:lpstr>
      <vt:lpstr>Question 5 (b)</vt:lpstr>
      <vt:lpstr>Differential permeability</vt:lpstr>
      <vt:lpstr>PowerPoint Presentation</vt:lpstr>
      <vt:lpstr>PowerPoint Presentation</vt:lpstr>
      <vt:lpstr>PowerPoint Presentation</vt:lpstr>
      <vt:lpstr>Collecting duct cell with aquaporins</vt:lpstr>
      <vt:lpstr>Aquaporin</vt:lpstr>
      <vt:lpstr>Mode of action of ADH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– structure and function</dc:title>
  <dc:creator>Richard Fosbery</dc:creator>
  <cp:lastModifiedBy>Teacher E-Solutions</cp:lastModifiedBy>
  <cp:revision>32</cp:revision>
  <cp:lastPrinted>2004-11-24T13:46:25Z</cp:lastPrinted>
  <dcterms:created xsi:type="dcterms:W3CDTF">2002-11-17T17:12:08Z</dcterms:created>
  <dcterms:modified xsi:type="dcterms:W3CDTF">2019-01-18T16:35:05Z</dcterms:modified>
</cp:coreProperties>
</file>