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handoutMasterIdLst>
    <p:handoutMasterId r:id="rId71"/>
  </p:handoutMasterIdLst>
  <p:sldIdLst>
    <p:sldId id="256" r:id="rId2"/>
    <p:sldId id="291" r:id="rId3"/>
    <p:sldId id="286" r:id="rId4"/>
    <p:sldId id="257" r:id="rId5"/>
    <p:sldId id="285" r:id="rId6"/>
    <p:sldId id="287" r:id="rId7"/>
    <p:sldId id="288" r:id="rId8"/>
    <p:sldId id="289" r:id="rId9"/>
    <p:sldId id="290" r:id="rId10"/>
    <p:sldId id="292" r:id="rId11"/>
    <p:sldId id="281" r:id="rId12"/>
    <p:sldId id="258" r:id="rId13"/>
    <p:sldId id="259" r:id="rId14"/>
    <p:sldId id="260" r:id="rId15"/>
    <p:sldId id="261" r:id="rId16"/>
    <p:sldId id="262" r:id="rId17"/>
    <p:sldId id="293" r:id="rId18"/>
    <p:sldId id="294" r:id="rId19"/>
    <p:sldId id="266" r:id="rId20"/>
    <p:sldId id="270" r:id="rId21"/>
    <p:sldId id="263" r:id="rId22"/>
    <p:sldId id="264" r:id="rId23"/>
    <p:sldId id="265" r:id="rId24"/>
    <p:sldId id="267" r:id="rId25"/>
    <p:sldId id="317" r:id="rId26"/>
    <p:sldId id="296" r:id="rId27"/>
    <p:sldId id="297" r:id="rId28"/>
    <p:sldId id="305" r:id="rId29"/>
    <p:sldId id="299" r:id="rId30"/>
    <p:sldId id="300" r:id="rId31"/>
    <p:sldId id="301" r:id="rId32"/>
    <p:sldId id="302" r:id="rId33"/>
    <p:sldId id="303" r:id="rId34"/>
    <p:sldId id="304" r:id="rId35"/>
    <p:sldId id="322" r:id="rId36"/>
    <p:sldId id="298" r:id="rId37"/>
    <p:sldId id="306" r:id="rId38"/>
    <p:sldId id="316" r:id="rId39"/>
    <p:sldId id="327" r:id="rId40"/>
    <p:sldId id="307" r:id="rId41"/>
    <p:sldId id="268" r:id="rId42"/>
    <p:sldId id="269" r:id="rId43"/>
    <p:sldId id="271" r:id="rId44"/>
    <p:sldId id="272" r:id="rId45"/>
    <p:sldId id="282" r:id="rId46"/>
    <p:sldId id="310" r:id="rId47"/>
    <p:sldId id="323" r:id="rId48"/>
    <p:sldId id="319" r:id="rId49"/>
    <p:sldId id="320" r:id="rId50"/>
    <p:sldId id="273" r:id="rId51"/>
    <p:sldId id="311" r:id="rId52"/>
    <p:sldId id="274" r:id="rId53"/>
    <p:sldId id="275" r:id="rId54"/>
    <p:sldId id="312" r:id="rId55"/>
    <p:sldId id="314" r:id="rId56"/>
    <p:sldId id="321" r:id="rId57"/>
    <p:sldId id="276" r:id="rId58"/>
    <p:sldId id="324" r:id="rId59"/>
    <p:sldId id="318" r:id="rId60"/>
    <p:sldId id="277" r:id="rId61"/>
    <p:sldId id="278" r:id="rId62"/>
    <p:sldId id="279" r:id="rId63"/>
    <p:sldId id="315" r:id="rId64"/>
    <p:sldId id="325" r:id="rId65"/>
    <p:sldId id="326" r:id="rId66"/>
    <p:sldId id="283" r:id="rId67"/>
    <p:sldId id="280" r:id="rId68"/>
    <p:sldId id="284" r:id="rId6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bg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bg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bg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bg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bg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bg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bg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bg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bg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575" autoAdjust="0"/>
  </p:normalViewPr>
  <p:slideViewPr>
    <p:cSldViewPr>
      <p:cViewPr varScale="1">
        <p:scale>
          <a:sx n="42" d="100"/>
          <a:sy n="42" d="100"/>
        </p:scale>
        <p:origin x="-648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932"/>
    </p:cViewPr>
  </p:sorterViewPr>
  <p:notesViewPr>
    <p:cSldViewPr>
      <p:cViewPr varScale="1">
        <p:scale>
          <a:sx n="53" d="100"/>
          <a:sy n="53" d="100"/>
        </p:scale>
        <p:origin x="-192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22.xml"/><Relationship Id="rId13" Type="http://schemas.openxmlformats.org/officeDocument/2006/relationships/slide" Target="slides/slide43.xml"/><Relationship Id="rId18" Type="http://schemas.openxmlformats.org/officeDocument/2006/relationships/slide" Target="slides/slide52.xml"/><Relationship Id="rId3" Type="http://schemas.openxmlformats.org/officeDocument/2006/relationships/slide" Target="slides/slide12.xml"/><Relationship Id="rId7" Type="http://schemas.openxmlformats.org/officeDocument/2006/relationships/slide" Target="slides/slide21.xml"/><Relationship Id="rId12" Type="http://schemas.openxmlformats.org/officeDocument/2006/relationships/slide" Target="slides/slide42.xml"/><Relationship Id="rId17" Type="http://schemas.openxmlformats.org/officeDocument/2006/relationships/slide" Target="slides/slide50.xml"/><Relationship Id="rId2" Type="http://schemas.openxmlformats.org/officeDocument/2006/relationships/slide" Target="slides/slide4.xml"/><Relationship Id="rId16" Type="http://schemas.openxmlformats.org/officeDocument/2006/relationships/slide" Target="slides/slide49.xml"/><Relationship Id="rId1" Type="http://schemas.openxmlformats.org/officeDocument/2006/relationships/slide" Target="slides/slide1.xml"/><Relationship Id="rId6" Type="http://schemas.openxmlformats.org/officeDocument/2006/relationships/slide" Target="slides/slide20.xml"/><Relationship Id="rId11" Type="http://schemas.openxmlformats.org/officeDocument/2006/relationships/slide" Target="slides/slide41.xml"/><Relationship Id="rId5" Type="http://schemas.openxmlformats.org/officeDocument/2006/relationships/slide" Target="slides/slide19.xml"/><Relationship Id="rId15" Type="http://schemas.openxmlformats.org/officeDocument/2006/relationships/slide" Target="slides/slide48.xml"/><Relationship Id="rId10" Type="http://schemas.openxmlformats.org/officeDocument/2006/relationships/slide" Target="slides/slide24.xml"/><Relationship Id="rId19" Type="http://schemas.openxmlformats.org/officeDocument/2006/relationships/slide" Target="slides/slide53.xml"/><Relationship Id="rId4" Type="http://schemas.openxmlformats.org/officeDocument/2006/relationships/slide" Target="slides/slide16.xml"/><Relationship Id="rId9" Type="http://schemas.openxmlformats.org/officeDocument/2006/relationships/slide" Target="slides/slide23.xml"/><Relationship Id="rId14" Type="http://schemas.openxmlformats.org/officeDocument/2006/relationships/slide" Target="slides/slide4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57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Kidney structure and function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2804 Conference</a:t>
            </a:r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7F143EB4-764E-4514-BC28-C62DB8CD2E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3042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Kidney structure and function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2804 Conference</a:t>
            </a:r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5CDA7CF9-2CA1-41BE-A0FC-DC2091B9FC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59951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/>
              <a:t>Kidney structure and function</a:t>
            </a:r>
          </a:p>
        </p:txBody>
      </p:sp>
      <p:sp>
        <p:nvSpPr>
          <p:cNvPr id="7270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/>
              <a:t>2804 Conference</a:t>
            </a:r>
          </a:p>
        </p:txBody>
      </p:sp>
      <p:sp>
        <p:nvSpPr>
          <p:cNvPr id="7270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046ED99F-8B08-4C15-A77E-B5AFF589F4AC}" type="slidenum">
              <a:rPr lang="en-US" sz="1200"/>
              <a:pPr eaLnBrk="1" hangingPunct="1"/>
              <a:t>23</a:t>
            </a:fld>
            <a:endParaRPr lang="en-US" sz="1200"/>
          </a:p>
        </p:txBody>
      </p:sp>
      <p:sp>
        <p:nvSpPr>
          <p:cNvPr id="7270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/>
              <a:t>Kidney structure and function</a:t>
            </a:r>
          </a:p>
        </p:txBody>
      </p:sp>
      <p:sp>
        <p:nvSpPr>
          <p:cNvPr id="7373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/>
              <a:t>2804 Conference</a:t>
            </a:r>
          </a:p>
        </p:txBody>
      </p:sp>
      <p:sp>
        <p:nvSpPr>
          <p:cNvPr id="7373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EA401C99-53DD-4E9C-93ED-A2082E88928B}" type="slidenum">
              <a:rPr lang="en-US" sz="1200"/>
              <a:pPr eaLnBrk="1" hangingPunct="1"/>
              <a:t>49</a:t>
            </a:fld>
            <a:endParaRPr lang="en-US" sz="1200"/>
          </a:p>
        </p:txBody>
      </p:sp>
      <p:sp>
        <p:nvSpPr>
          <p:cNvPr id="7373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E0129-F2AD-49AB-A3D8-FC0FD93FD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8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A728F-8F91-4867-8CFF-E8A19699A6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838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84E47-DFF3-4153-9C07-4455D84B22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53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8ECE71-655C-49F0-959B-B966400253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298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FD11D-A0F9-4ADE-A00A-833D239B85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876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7AE67-D66F-42E7-A5E7-F9666103BF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64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4F2F5-7179-4167-ADEB-6CADA8577F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883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7D42F-70E3-49C0-9FF3-717811978F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420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E1338-286D-413D-8127-7297F88069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08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99FB8-03B3-4C8B-B33A-4513B751D5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533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FF28FB-5B60-4309-BCB8-042957D5ED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346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4FCF1-2BA9-45F3-9B0E-8080DDC01C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092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991A474B-EFD5-4DAC-BD31-F8072D30B3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9933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9933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9933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9933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9933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9933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9933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9933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9933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mhurst.edu/~chm/vchembook/632oxdeam.html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mhurst.edu/~chm/vchembook/633ureacycle.html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mhurst.edu/~chm/vchembook/index.html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http://users.rcn.com/jkimball.ma.ultranet/BiologyPages/D/Diffusion.html#indirect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file:///C:\Documents%20and%20Settings\margot\Desktop\chemanim2%5b1%5d.mpg" TargetMode="External"/><Relationship Id="rId2" Type="http://schemas.openxmlformats.org/officeDocument/2006/relationships/hyperlink" Target="file:///C:\Documents%20and%20Settings\margot\Desktop\chemanim1%5b1%5d.mpg" TargetMode="Externa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fosbery-biology.co.uk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F432C9E4-DE95-479B-AD69-DC5F95BA6504}" type="slidenum">
              <a:rPr lang="en-US" sz="1400">
                <a:latin typeface="Times New Roman" pitchFamily="18" charset="0"/>
              </a:rPr>
              <a:pPr eaLnBrk="1" hangingPunct="1"/>
              <a:t>1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solidFill>
                  <a:srgbClr val="FF9900"/>
                </a:solidFill>
              </a:rPr>
              <a:t>Kidney – structure and function</a:t>
            </a:r>
            <a:endParaRPr lang="en-US" sz="4000" smtClean="0">
              <a:solidFill>
                <a:srgbClr val="FF9900"/>
              </a:solidFill>
            </a:endParaRP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Biological principles in action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0C88D372-F95B-4A1A-9507-7CA37AEE5292}" type="slidenum">
              <a:rPr lang="en-US" sz="1400">
                <a:latin typeface="Times New Roman" pitchFamily="18" charset="0"/>
              </a:rPr>
              <a:pPr eaLnBrk="1" hangingPunct="1"/>
              <a:t>10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Kidney dissection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z="2800" smtClean="0"/>
              <a:t>Learning outcomes</a:t>
            </a:r>
          </a:p>
          <a:p>
            <a:pPr eaLnBrk="1" hangingPunct="1"/>
            <a:r>
              <a:rPr lang="en-GB" sz="2800" smtClean="0"/>
              <a:t>Describe the external features of the kidney</a:t>
            </a:r>
          </a:p>
          <a:p>
            <a:pPr eaLnBrk="1" hangingPunct="1"/>
            <a:r>
              <a:rPr lang="en-GB" sz="2800" smtClean="0"/>
              <a:t>Describe the position of the kidneys in the body and relationships with blood supply and rest of u/g system</a:t>
            </a:r>
          </a:p>
          <a:p>
            <a:pPr eaLnBrk="1" hangingPunct="1"/>
            <a:r>
              <a:rPr lang="en-GB" sz="2800" smtClean="0"/>
              <a:t>Draw and label LS kidney</a:t>
            </a:r>
          </a:p>
          <a:p>
            <a:pPr eaLnBrk="1" hangingPunct="1"/>
            <a:r>
              <a:rPr lang="en-GB" sz="2800" smtClean="0"/>
              <a:t>Recognise different parts of the kidney</a:t>
            </a:r>
          </a:p>
          <a:p>
            <a:pPr eaLnBrk="1" hangingPunct="1"/>
            <a:r>
              <a:rPr lang="en-GB" sz="2800" smtClean="0"/>
              <a:t>Make a drawing to scale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5B395C54-BA50-4C47-87ED-DE9B26FFA050}" type="slidenum">
              <a:rPr lang="en-US" sz="1400">
                <a:latin typeface="Times New Roman" pitchFamily="18" charset="0"/>
              </a:rPr>
              <a:pPr eaLnBrk="1" hangingPunct="1"/>
              <a:t>11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29698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762000" y="609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solidFill>
                  <a:srgbClr val="FF9900"/>
                </a:solidFill>
              </a:rPr>
              <a:t>Kidney functions</a:t>
            </a:r>
            <a:endParaRPr lang="en-US" sz="4000" smtClean="0">
              <a:solidFill>
                <a:srgbClr val="FF9900"/>
              </a:solidFill>
            </a:endParaRPr>
          </a:p>
        </p:txBody>
      </p:sp>
      <p:sp>
        <p:nvSpPr>
          <p:cNvPr id="12292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981200"/>
            <a:ext cx="6400800" cy="3581400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en-GB" smtClean="0"/>
              <a:t> filtration of blood</a:t>
            </a:r>
          </a:p>
          <a:p>
            <a:pPr algn="l" eaLnBrk="1" hangingPunct="1">
              <a:buFontTx/>
              <a:buChar char="•"/>
            </a:pPr>
            <a:r>
              <a:rPr lang="en-GB" smtClean="0"/>
              <a:t> selective reabsorption by</a:t>
            </a:r>
          </a:p>
          <a:p>
            <a:pPr lvl="1" algn="l" eaLnBrk="1" hangingPunct="1">
              <a:buFontTx/>
              <a:buChar char="–"/>
            </a:pPr>
            <a:r>
              <a:rPr lang="en-GB" smtClean="0"/>
              <a:t> active transport</a:t>
            </a:r>
          </a:p>
          <a:p>
            <a:pPr lvl="1" algn="l" eaLnBrk="1" hangingPunct="1">
              <a:buFontTx/>
              <a:buChar char="–"/>
            </a:pPr>
            <a:r>
              <a:rPr lang="en-GB" smtClean="0"/>
              <a:t> passive absorption </a:t>
            </a:r>
          </a:p>
          <a:p>
            <a:pPr algn="l" eaLnBrk="1" hangingPunct="1">
              <a:buFontTx/>
              <a:buChar char="•"/>
            </a:pPr>
            <a:r>
              <a:rPr lang="en-GB" smtClean="0"/>
              <a:t> secretion</a:t>
            </a:r>
          </a:p>
          <a:p>
            <a:pPr algn="l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CF52D625-3367-4704-A215-43996CB1057C}" type="slidenum">
              <a:rPr lang="en-US" sz="1400">
                <a:latin typeface="Times New Roman" pitchFamily="18" charset="0"/>
              </a:rPr>
              <a:pPr eaLnBrk="1" hangingPunct="1"/>
              <a:t>12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609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solidFill>
                  <a:srgbClr val="FF9900"/>
                </a:solidFill>
              </a:rPr>
              <a:t>Kidney - structure</a:t>
            </a:r>
            <a:endParaRPr lang="en-US" sz="4000" smtClean="0">
              <a:solidFill>
                <a:srgbClr val="FF9900"/>
              </a:solidFill>
            </a:endParaRP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981200"/>
            <a:ext cx="6400800" cy="3581400"/>
          </a:xfrm>
        </p:spPr>
        <p:txBody>
          <a:bodyPr/>
          <a:lstStyle/>
          <a:p>
            <a:pPr algn="l" eaLnBrk="1" hangingPunct="1"/>
            <a:r>
              <a:rPr lang="en-GB" smtClean="0"/>
              <a:t>Gross structure – what you can see with the naked eye</a:t>
            </a:r>
          </a:p>
          <a:p>
            <a:pPr algn="l" eaLnBrk="1" hangingPunct="1"/>
            <a:endParaRPr lang="en-GB" smtClean="0"/>
          </a:p>
          <a:p>
            <a:pPr algn="l" eaLnBrk="1" hangingPunct="1"/>
            <a:r>
              <a:rPr lang="en-GB" smtClean="0"/>
              <a:t>Histology – what you can see through the microscope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93730CC7-5F43-4842-9939-26A8612DFB1A}" type="slidenum">
              <a:rPr lang="en-US" sz="1400">
                <a:latin typeface="Times New Roman" pitchFamily="18" charset="0"/>
              </a:rPr>
              <a:pPr eaLnBrk="1" hangingPunct="1"/>
              <a:t>13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609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solidFill>
                  <a:srgbClr val="FF9900"/>
                </a:solidFill>
              </a:rPr>
              <a:t>Kidney – gross structure</a:t>
            </a:r>
            <a:endParaRPr lang="en-US" sz="4000" smtClean="0">
              <a:solidFill>
                <a:srgbClr val="FF9900"/>
              </a:solidFill>
            </a:endParaRPr>
          </a:p>
        </p:txBody>
      </p: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1219200" y="2286000"/>
            <a:ext cx="7010400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Position of kidneys in the body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External structure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Internal structure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B3435C7F-7566-41CB-9E95-65466C48F17F}" type="slidenum">
              <a:rPr lang="en-US" sz="1400">
                <a:latin typeface="Times New Roman" pitchFamily="18" charset="0"/>
              </a:rPr>
              <a:pPr eaLnBrk="1" hangingPunct="1"/>
              <a:t>14</a:t>
            </a:fld>
            <a:endParaRPr lang="en-US" sz="1400">
              <a:latin typeface="Times New Roman" pitchFamily="18" charset="0"/>
            </a:endParaRPr>
          </a:p>
        </p:txBody>
      </p:sp>
      <p:pic>
        <p:nvPicPr>
          <p:cNvPr id="1536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8600"/>
            <a:ext cx="6334125" cy="644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BA88DB65-830C-4094-92E4-F1C063F1C454}" type="slidenum">
              <a:rPr lang="en-US" sz="1400">
                <a:latin typeface="Times New Roman" pitchFamily="18" charset="0"/>
              </a:rPr>
              <a:pPr eaLnBrk="1" hangingPunct="1"/>
              <a:t>15</a:t>
            </a:fld>
            <a:endParaRPr lang="en-US" sz="1400">
              <a:latin typeface="Times New Roman" pitchFamily="18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28600"/>
            <a:ext cx="4222750" cy="644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304800" y="1524000"/>
            <a:ext cx="2971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Human kidney</a:t>
            </a:r>
            <a:endParaRPr lang="en-US"/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>
            <a:off x="3200400" y="3352800"/>
            <a:ext cx="21336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533400" y="2514600"/>
            <a:ext cx="2590800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ureter     renal artery  renal vein attached here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DC8E4690-9F11-441C-BFAB-716508F32538}" type="slidenum">
              <a:rPr lang="en-US" sz="1400">
                <a:latin typeface="Times New Roman" pitchFamily="18" charset="0"/>
              </a:rPr>
              <a:pPr eaLnBrk="1" hangingPunct="1"/>
              <a:t>16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17411" name="Rectangle 7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741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27013"/>
            <a:ext cx="3913188" cy="580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2438400" cy="411480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smtClean="0"/>
              <a:t>1 = ureter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smtClean="0"/>
              <a:t>2 = pelvis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smtClean="0"/>
              <a:t>3 = cortex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smtClean="0"/>
              <a:t>4 = medulla</a:t>
            </a:r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17414" name="Text Box 11"/>
          <p:cNvSpPr txBox="1">
            <a:spLocks noChangeArrowheads="1"/>
          </p:cNvSpPr>
          <p:nvPr/>
        </p:nvSpPr>
        <p:spPr bwMode="auto">
          <a:xfrm>
            <a:off x="228600" y="457200"/>
            <a:ext cx="3276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Kidney – vertical section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2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E0C2B8F1-F7A1-4229-B3AA-A271667605F9}" type="slidenum">
              <a:rPr lang="en-US" sz="1400">
                <a:latin typeface="Times New Roman" pitchFamily="18" charset="0"/>
              </a:rPr>
              <a:pPr eaLnBrk="1" hangingPunct="1"/>
              <a:t>17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Histology of the kidney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Learning outcomes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Find cortex, medulla and pelvis under the microscope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Describe the internal structure of the kidney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Draw a low power plan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Draw high power, labelled drawings of Mb, PCT, thick and thin loops, DCT and CD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Relate structure to function for the above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Make measurements with graticule eyepiece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5442C91B-307E-480D-8A3C-351B336563A8}" type="slidenum">
              <a:rPr lang="en-US" sz="1400">
                <a:latin typeface="Times New Roman" pitchFamily="18" charset="0"/>
              </a:rPr>
              <a:pPr eaLnBrk="1" hangingPunct="1"/>
              <a:t>18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27013"/>
            <a:ext cx="3913188" cy="580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2438400" cy="411480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smtClean="0"/>
              <a:t>1 = ureter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smtClean="0"/>
              <a:t>2 = pelvis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smtClean="0"/>
              <a:t>3 = cortex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smtClean="0"/>
              <a:t>4 = medulla</a:t>
            </a:r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19462" name="Text Box 5"/>
          <p:cNvSpPr txBox="1">
            <a:spLocks noChangeArrowheads="1"/>
          </p:cNvSpPr>
          <p:nvPr/>
        </p:nvSpPr>
        <p:spPr bwMode="auto">
          <a:xfrm>
            <a:off x="228600" y="457200"/>
            <a:ext cx="3276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Kidney – vertical section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FB658FD1-9359-4463-859F-33298ADA8116}" type="slidenum">
              <a:rPr lang="en-US" sz="1400">
                <a:latin typeface="Times New Roman" pitchFamily="18" charset="0"/>
              </a:rPr>
              <a:pPr eaLnBrk="1" hangingPunct="1"/>
              <a:t>19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1981200" cy="2667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sz="2800" smtClean="0"/>
          </a:p>
          <a:p>
            <a:pPr eaLnBrk="1" hangingPunct="1">
              <a:lnSpc>
                <a:spcPct val="90000"/>
              </a:lnSpc>
            </a:pPr>
            <a:endParaRPr lang="en-GB" sz="2800" smtClean="0"/>
          </a:p>
          <a:p>
            <a:pPr eaLnBrk="1" hangingPunct="1">
              <a:lnSpc>
                <a:spcPct val="90000"/>
              </a:lnSpc>
            </a:pPr>
            <a:endParaRPr lang="en-GB" sz="2800" smtClean="0"/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endParaRPr lang="en-GB" sz="2800" smtClean="0"/>
          </a:p>
          <a:p>
            <a:pPr eaLnBrk="1" hangingPunct="1">
              <a:lnSpc>
                <a:spcPct val="90000"/>
              </a:lnSpc>
            </a:pPr>
            <a:endParaRPr lang="en-GB" sz="2800" smtClean="0"/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  <p:sp>
        <p:nvSpPr>
          <p:cNvPr id="20485" name="Text Box 8"/>
          <p:cNvSpPr txBox="1">
            <a:spLocks noChangeArrowheads="1"/>
          </p:cNvSpPr>
          <p:nvPr/>
        </p:nvSpPr>
        <p:spPr bwMode="auto">
          <a:xfrm>
            <a:off x="2193925" y="2378075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/>
          </a:p>
        </p:txBody>
      </p:sp>
      <p:sp>
        <p:nvSpPr>
          <p:cNvPr id="20486" name="Rectangle 11"/>
          <p:cNvSpPr>
            <a:spLocks noChangeArrowheads="1"/>
          </p:cNvSpPr>
          <p:nvPr/>
        </p:nvSpPr>
        <p:spPr bwMode="auto">
          <a:xfrm>
            <a:off x="2119313" y="9683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0487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1000"/>
            <a:ext cx="6097588" cy="611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Text Box 12"/>
          <p:cNvSpPr txBox="1">
            <a:spLocks noChangeArrowheads="1"/>
          </p:cNvSpPr>
          <p:nvPr/>
        </p:nvSpPr>
        <p:spPr bwMode="auto">
          <a:xfrm>
            <a:off x="6553200" y="2057400"/>
            <a:ext cx="1447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tx1"/>
                </a:solidFill>
              </a:rPr>
              <a:t>cortex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0489" name="Text Box 13"/>
          <p:cNvSpPr txBox="1">
            <a:spLocks noChangeArrowheads="1"/>
          </p:cNvSpPr>
          <p:nvPr/>
        </p:nvSpPr>
        <p:spPr bwMode="auto">
          <a:xfrm>
            <a:off x="6553200" y="4343400"/>
            <a:ext cx="1676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tx1"/>
                </a:solidFill>
              </a:rPr>
              <a:t>medulla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0490" name="Text Box 14"/>
          <p:cNvSpPr txBox="1">
            <a:spLocks noChangeArrowheads="1"/>
          </p:cNvSpPr>
          <p:nvPr/>
        </p:nvSpPr>
        <p:spPr bwMode="auto">
          <a:xfrm>
            <a:off x="762000" y="457200"/>
            <a:ext cx="4648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tx1"/>
                </a:solidFill>
              </a:rPr>
              <a:t>Kidney nephron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0491" name="Text Box 15"/>
          <p:cNvSpPr txBox="1">
            <a:spLocks noChangeArrowheads="1"/>
          </p:cNvSpPr>
          <p:nvPr/>
        </p:nvSpPr>
        <p:spPr bwMode="auto">
          <a:xfrm>
            <a:off x="6516688" y="5300663"/>
            <a:ext cx="23034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tx1"/>
                </a:solidFill>
              </a:rPr>
              <a:t>name the parts?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64C9C20C-FB4C-4254-9282-1B4AE639A636}" type="slidenum">
              <a:rPr lang="en-US" sz="1400">
                <a:latin typeface="Times New Roman" pitchFamily="18" charset="0"/>
              </a:rPr>
              <a:pPr eaLnBrk="1" hangingPunct="1"/>
              <a:t>2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Learning Outcomes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smtClean="0"/>
              <a:t>5.4.6 (a), (b) and (d).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List main components of 3 body fluids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Describe how to test for glucose, protein and urea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Describe how to find concentration of urea in a solution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Determine the urea concentration of a fluid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Outline the roles of the kidney in excretion and osmoregulation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39C4DD11-5747-4C6E-A6BA-F9F6BD17E07F}" type="slidenum">
              <a:rPr lang="en-US" sz="1400">
                <a:latin typeface="Times New Roman" pitchFamily="18" charset="0"/>
              </a:rPr>
              <a:pPr eaLnBrk="1" hangingPunct="1"/>
              <a:t>20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1981200" cy="2667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sz="2800" smtClean="0"/>
          </a:p>
          <a:p>
            <a:pPr eaLnBrk="1" hangingPunct="1">
              <a:lnSpc>
                <a:spcPct val="90000"/>
              </a:lnSpc>
            </a:pPr>
            <a:endParaRPr lang="en-GB" sz="2800" smtClean="0"/>
          </a:p>
          <a:p>
            <a:pPr eaLnBrk="1" hangingPunct="1">
              <a:lnSpc>
                <a:spcPct val="90000"/>
              </a:lnSpc>
            </a:pPr>
            <a:endParaRPr lang="en-GB" sz="2800" smtClean="0"/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endParaRPr lang="en-GB" sz="2800" smtClean="0"/>
          </a:p>
          <a:p>
            <a:pPr eaLnBrk="1" hangingPunct="1">
              <a:lnSpc>
                <a:spcPct val="90000"/>
              </a:lnSpc>
            </a:pPr>
            <a:endParaRPr lang="en-GB" sz="2800" smtClean="0"/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  <p:sp>
        <p:nvSpPr>
          <p:cNvPr id="21509" name="Text Box 4"/>
          <p:cNvSpPr txBox="1">
            <a:spLocks noChangeArrowheads="1"/>
          </p:cNvSpPr>
          <p:nvPr/>
        </p:nvSpPr>
        <p:spPr bwMode="auto">
          <a:xfrm>
            <a:off x="2193925" y="2378075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/>
          </a:p>
        </p:txBody>
      </p:sp>
      <p:sp>
        <p:nvSpPr>
          <p:cNvPr id="21510" name="Rectangle 5"/>
          <p:cNvSpPr>
            <a:spLocks noChangeArrowheads="1"/>
          </p:cNvSpPr>
          <p:nvPr/>
        </p:nvSpPr>
        <p:spPr bwMode="auto">
          <a:xfrm>
            <a:off x="2119313" y="9683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151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4800"/>
            <a:ext cx="6097588" cy="611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 Box 9"/>
          <p:cNvSpPr txBox="1">
            <a:spLocks noChangeArrowheads="1"/>
          </p:cNvSpPr>
          <p:nvPr/>
        </p:nvSpPr>
        <p:spPr bwMode="auto">
          <a:xfrm>
            <a:off x="1447800" y="457200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chemeClr val="tx1"/>
                </a:solidFill>
              </a:rPr>
              <a:t>glomerulus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21513" name="Text Box 10"/>
          <p:cNvSpPr txBox="1">
            <a:spLocks noChangeArrowheads="1"/>
          </p:cNvSpPr>
          <p:nvPr/>
        </p:nvSpPr>
        <p:spPr bwMode="auto">
          <a:xfrm>
            <a:off x="5943600" y="152400"/>
            <a:ext cx="2743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chemeClr val="tx1"/>
                </a:solidFill>
              </a:rPr>
              <a:t>branch of renal artery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21514" name="Text Box 11"/>
          <p:cNvSpPr txBox="1">
            <a:spLocks noChangeArrowheads="1"/>
          </p:cNvSpPr>
          <p:nvPr/>
        </p:nvSpPr>
        <p:spPr bwMode="auto">
          <a:xfrm>
            <a:off x="6629400" y="1295400"/>
            <a:ext cx="25146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chemeClr val="tx1"/>
                </a:solidFill>
              </a:rPr>
              <a:t>Bowman’s capsule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21515" name="Line 12"/>
          <p:cNvSpPr>
            <a:spLocks noChangeShapeType="1"/>
          </p:cNvSpPr>
          <p:nvPr/>
        </p:nvSpPr>
        <p:spPr bwMode="auto">
          <a:xfrm>
            <a:off x="4419600" y="1905000"/>
            <a:ext cx="2209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6" name="Line 13"/>
          <p:cNvSpPr>
            <a:spLocks noChangeShapeType="1"/>
          </p:cNvSpPr>
          <p:nvPr/>
        </p:nvSpPr>
        <p:spPr bwMode="auto">
          <a:xfrm>
            <a:off x="3048000" y="990600"/>
            <a:ext cx="99060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7" name="Line 14"/>
          <p:cNvSpPr>
            <a:spLocks noChangeShapeType="1"/>
          </p:cNvSpPr>
          <p:nvPr/>
        </p:nvSpPr>
        <p:spPr bwMode="auto">
          <a:xfrm flipV="1">
            <a:off x="5257800" y="533400"/>
            <a:ext cx="60960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8" name="Line 15"/>
          <p:cNvSpPr>
            <a:spLocks noChangeShapeType="1"/>
          </p:cNvSpPr>
          <p:nvPr/>
        </p:nvSpPr>
        <p:spPr bwMode="auto">
          <a:xfrm>
            <a:off x="5334000" y="2667000"/>
            <a:ext cx="1447800" cy="1752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9" name="Text Box 16"/>
          <p:cNvSpPr txBox="1">
            <a:spLocks noChangeArrowheads="1"/>
          </p:cNvSpPr>
          <p:nvPr/>
        </p:nvSpPr>
        <p:spPr bwMode="auto">
          <a:xfrm>
            <a:off x="6934200" y="4267200"/>
            <a:ext cx="1905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chemeClr val="tx1"/>
                </a:solidFill>
              </a:rPr>
              <a:t>branch of renal vein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21520" name="Text Box 17"/>
          <p:cNvSpPr txBox="1">
            <a:spLocks noChangeArrowheads="1"/>
          </p:cNvSpPr>
          <p:nvPr/>
        </p:nvSpPr>
        <p:spPr bwMode="auto">
          <a:xfrm>
            <a:off x="4191000" y="6096000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chemeClr val="tx1"/>
                </a:solidFill>
              </a:rPr>
              <a:t>loop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21521" name="Text Box 18"/>
          <p:cNvSpPr txBox="1">
            <a:spLocks noChangeArrowheads="1"/>
          </p:cNvSpPr>
          <p:nvPr/>
        </p:nvSpPr>
        <p:spPr bwMode="auto">
          <a:xfrm>
            <a:off x="228600" y="2286000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chemeClr val="tx1"/>
                </a:solidFill>
              </a:rPr>
              <a:t>DCT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21522" name="Text Box 19"/>
          <p:cNvSpPr txBox="1">
            <a:spLocks noChangeArrowheads="1"/>
          </p:cNvSpPr>
          <p:nvPr/>
        </p:nvSpPr>
        <p:spPr bwMode="auto">
          <a:xfrm>
            <a:off x="6477000" y="2362200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chemeClr val="tx1"/>
                </a:solidFill>
              </a:rPr>
              <a:t>PCT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21523" name="Line 20"/>
          <p:cNvSpPr>
            <a:spLocks noChangeShapeType="1"/>
          </p:cNvSpPr>
          <p:nvPr/>
        </p:nvSpPr>
        <p:spPr bwMode="auto">
          <a:xfrm>
            <a:off x="3581400" y="2514600"/>
            <a:ext cx="2819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4" name="Line 21"/>
          <p:cNvSpPr>
            <a:spLocks noChangeShapeType="1"/>
          </p:cNvSpPr>
          <p:nvPr/>
        </p:nvSpPr>
        <p:spPr bwMode="auto">
          <a:xfrm>
            <a:off x="1295400" y="2514600"/>
            <a:ext cx="1371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5" name="Text Box 22"/>
          <p:cNvSpPr txBox="1">
            <a:spLocks noChangeArrowheads="1"/>
          </p:cNvSpPr>
          <p:nvPr/>
        </p:nvSpPr>
        <p:spPr bwMode="auto">
          <a:xfrm>
            <a:off x="0" y="3581400"/>
            <a:ext cx="1676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chemeClr val="tx1"/>
                </a:solidFill>
              </a:rPr>
              <a:t>collecting duct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21526" name="Line 23"/>
          <p:cNvSpPr>
            <a:spLocks noChangeShapeType="1"/>
          </p:cNvSpPr>
          <p:nvPr/>
        </p:nvSpPr>
        <p:spPr bwMode="auto">
          <a:xfrm>
            <a:off x="1143000" y="4114800"/>
            <a:ext cx="76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7" name="Line 24"/>
          <p:cNvSpPr>
            <a:spLocks noChangeShapeType="1"/>
          </p:cNvSpPr>
          <p:nvPr/>
        </p:nvSpPr>
        <p:spPr bwMode="auto">
          <a:xfrm flipH="1">
            <a:off x="1524000" y="5105400"/>
            <a:ext cx="9906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8" name="Text Box 25"/>
          <p:cNvSpPr txBox="1">
            <a:spLocks noChangeArrowheads="1"/>
          </p:cNvSpPr>
          <p:nvPr/>
        </p:nvSpPr>
        <p:spPr bwMode="auto">
          <a:xfrm>
            <a:off x="228600" y="5181600"/>
            <a:ext cx="1219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/>
          </a:p>
        </p:txBody>
      </p:sp>
      <p:sp>
        <p:nvSpPr>
          <p:cNvPr id="21529" name="Text Box 26"/>
          <p:cNvSpPr txBox="1">
            <a:spLocks noChangeArrowheads="1"/>
          </p:cNvSpPr>
          <p:nvPr/>
        </p:nvSpPr>
        <p:spPr bwMode="auto">
          <a:xfrm>
            <a:off x="0" y="5181600"/>
            <a:ext cx="190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chemeClr val="tx1"/>
                </a:solidFill>
              </a:rPr>
              <a:t>capillaries</a:t>
            </a:r>
            <a:endParaRPr lang="en-US" sz="28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38499D4B-D860-4D44-A4A6-38F2BE77AAC7}" type="slidenum">
              <a:rPr lang="en-US" sz="1400">
                <a:latin typeface="Times New Roman" pitchFamily="18" charset="0"/>
              </a:rPr>
              <a:pPr eaLnBrk="1" hangingPunct="1"/>
              <a:t>21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22531" name="Rectangle 2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53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52400" y="1524000"/>
            <a:ext cx="26670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z="2800" smtClean="0"/>
              <a:t>glomerulus</a:t>
            </a:r>
          </a:p>
          <a:p>
            <a:pPr eaLnBrk="1" hangingPunct="1">
              <a:buFontTx/>
              <a:buNone/>
            </a:pPr>
            <a:r>
              <a:rPr lang="en-GB" sz="2800" smtClean="0"/>
              <a:t>Bowman’s capsule</a:t>
            </a:r>
          </a:p>
          <a:p>
            <a:pPr eaLnBrk="1" hangingPunct="1">
              <a:buFontTx/>
              <a:buNone/>
            </a:pPr>
            <a:r>
              <a:rPr lang="en-GB" sz="2800" smtClean="0"/>
              <a:t>proximal</a:t>
            </a:r>
          </a:p>
          <a:p>
            <a:pPr eaLnBrk="1" hangingPunct="1">
              <a:buFontTx/>
              <a:buNone/>
            </a:pPr>
            <a:r>
              <a:rPr lang="en-GB" sz="2800" smtClean="0"/>
              <a:t>and distal</a:t>
            </a:r>
          </a:p>
          <a:p>
            <a:pPr eaLnBrk="1" hangingPunct="1">
              <a:buFontTx/>
              <a:buNone/>
            </a:pPr>
            <a:r>
              <a:rPr lang="en-GB" sz="2800" smtClean="0"/>
              <a:t>convoluted</a:t>
            </a:r>
          </a:p>
          <a:p>
            <a:pPr eaLnBrk="1" hangingPunct="1">
              <a:buFontTx/>
              <a:buNone/>
            </a:pPr>
            <a:r>
              <a:rPr lang="en-GB" sz="2800" smtClean="0"/>
              <a:t>tubules</a:t>
            </a:r>
            <a:endParaRPr lang="en-US" sz="2800" smtClean="0"/>
          </a:p>
        </p:txBody>
      </p:sp>
      <p:pic>
        <p:nvPicPr>
          <p:cNvPr id="2253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700" y="1143000"/>
            <a:ext cx="6591300" cy="394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 Box 8"/>
          <p:cNvSpPr txBox="1">
            <a:spLocks noChangeArrowheads="1"/>
          </p:cNvSpPr>
          <p:nvPr/>
        </p:nvSpPr>
        <p:spPr bwMode="auto">
          <a:xfrm>
            <a:off x="457200" y="381000"/>
            <a:ext cx="6553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Kidney – cortex (LP)</a:t>
            </a:r>
            <a:endParaRPr lang="en-US"/>
          </a:p>
        </p:txBody>
      </p:sp>
      <p:sp>
        <p:nvSpPr>
          <p:cNvPr id="22535" name="Line 9"/>
          <p:cNvSpPr>
            <a:spLocks noChangeShapeType="1"/>
          </p:cNvSpPr>
          <p:nvPr/>
        </p:nvSpPr>
        <p:spPr bwMode="auto">
          <a:xfrm>
            <a:off x="2286000" y="1828800"/>
            <a:ext cx="21336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6" name="Line 10"/>
          <p:cNvSpPr>
            <a:spLocks noChangeShapeType="1"/>
          </p:cNvSpPr>
          <p:nvPr/>
        </p:nvSpPr>
        <p:spPr bwMode="auto">
          <a:xfrm flipV="1">
            <a:off x="2286000" y="3581400"/>
            <a:ext cx="15240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7" name="Line 11"/>
          <p:cNvSpPr>
            <a:spLocks noChangeShapeType="1"/>
          </p:cNvSpPr>
          <p:nvPr/>
        </p:nvSpPr>
        <p:spPr bwMode="auto">
          <a:xfrm>
            <a:off x="2133600" y="3886200"/>
            <a:ext cx="28194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8" name="Line 12"/>
          <p:cNvSpPr>
            <a:spLocks noChangeShapeType="1"/>
          </p:cNvSpPr>
          <p:nvPr/>
        </p:nvSpPr>
        <p:spPr bwMode="auto">
          <a:xfrm flipV="1">
            <a:off x="2286000" y="2438400"/>
            <a:ext cx="16002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A5CB36CE-6AE3-44FB-9952-1D5523E7C209}" type="slidenum">
              <a:rPr lang="en-US" sz="1400">
                <a:latin typeface="Times New Roman" pitchFamily="18" charset="0"/>
              </a:rPr>
              <a:pPr eaLnBrk="1" hangingPunct="1"/>
              <a:t>22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355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914400"/>
            <a:ext cx="4935538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25146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Bowman’s capsule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>
              <a:buFontTx/>
              <a:buNone/>
            </a:pPr>
            <a:r>
              <a:rPr lang="en-GB" smtClean="0"/>
              <a:t>Glomerulus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>
              <a:buFontTx/>
              <a:buNone/>
            </a:pPr>
            <a:r>
              <a:rPr lang="en-GB" smtClean="0"/>
              <a:t>PCT</a:t>
            </a:r>
            <a:endParaRPr lang="en-US" smtClean="0"/>
          </a:p>
        </p:txBody>
      </p:sp>
      <p:sp>
        <p:nvSpPr>
          <p:cNvPr id="23558" name="Line 15"/>
          <p:cNvSpPr>
            <a:spLocks noChangeShapeType="1"/>
          </p:cNvSpPr>
          <p:nvPr/>
        </p:nvSpPr>
        <p:spPr bwMode="auto">
          <a:xfrm>
            <a:off x="2819400" y="2438400"/>
            <a:ext cx="11430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9" name="Line 16"/>
          <p:cNvSpPr>
            <a:spLocks noChangeShapeType="1"/>
          </p:cNvSpPr>
          <p:nvPr/>
        </p:nvSpPr>
        <p:spPr bwMode="auto">
          <a:xfrm flipV="1">
            <a:off x="3124200" y="3124200"/>
            <a:ext cx="175260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0" name="Line 17"/>
          <p:cNvSpPr>
            <a:spLocks noChangeShapeType="1"/>
          </p:cNvSpPr>
          <p:nvPr/>
        </p:nvSpPr>
        <p:spPr bwMode="auto">
          <a:xfrm flipV="1">
            <a:off x="1905000" y="3429000"/>
            <a:ext cx="4953000" cy="1752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74FFC68C-3412-4587-A197-1DED1FAF629B}" type="slidenum">
              <a:rPr lang="en-US" sz="1400">
                <a:latin typeface="Times New Roman" pitchFamily="18" charset="0"/>
              </a:rPr>
              <a:pPr eaLnBrk="1" hangingPunct="1"/>
              <a:t>23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5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1981200" cy="2667000"/>
          </a:xfrm>
        </p:spPr>
        <p:txBody>
          <a:bodyPr/>
          <a:lstStyle/>
          <a:p>
            <a:pPr eaLnBrk="1" hangingPunct="1"/>
            <a:endParaRPr lang="en-GB" smtClean="0"/>
          </a:p>
          <a:p>
            <a:pPr eaLnBrk="1" hangingPunct="1"/>
            <a:endParaRPr lang="en-GB" smtClean="0"/>
          </a:p>
          <a:p>
            <a:pPr eaLnBrk="1" hangingPunct="1"/>
            <a:endParaRPr lang="en-GB" smtClean="0"/>
          </a:p>
          <a:p>
            <a:pPr eaLnBrk="1" hangingPunct="1"/>
            <a:endParaRPr lang="en-US" smtClean="0"/>
          </a:p>
        </p:txBody>
      </p:sp>
      <p:pic>
        <p:nvPicPr>
          <p:cNvPr id="2458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066800"/>
            <a:ext cx="5000625" cy="503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10"/>
          <p:cNvSpPr txBox="1">
            <a:spLocks noChangeArrowheads="1"/>
          </p:cNvSpPr>
          <p:nvPr/>
        </p:nvSpPr>
        <p:spPr bwMode="auto">
          <a:xfrm>
            <a:off x="381000" y="914400"/>
            <a:ext cx="2438400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/>
          </a:p>
          <a:p>
            <a:pPr eaLnBrk="1" hangingPunct="1">
              <a:spcBef>
                <a:spcPct val="50000"/>
              </a:spcBef>
            </a:pPr>
            <a:r>
              <a:rPr lang="en-GB"/>
              <a:t>PCT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microvilli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DCT</a:t>
            </a:r>
            <a:endParaRPr lang="en-US"/>
          </a:p>
        </p:txBody>
      </p:sp>
      <p:sp>
        <p:nvSpPr>
          <p:cNvPr id="24583" name="Line 11"/>
          <p:cNvSpPr>
            <a:spLocks noChangeShapeType="1"/>
          </p:cNvSpPr>
          <p:nvPr/>
        </p:nvSpPr>
        <p:spPr bwMode="auto">
          <a:xfrm>
            <a:off x="2209800" y="2667000"/>
            <a:ext cx="1828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4" name="Line 12"/>
          <p:cNvSpPr>
            <a:spLocks noChangeShapeType="1"/>
          </p:cNvSpPr>
          <p:nvPr/>
        </p:nvSpPr>
        <p:spPr bwMode="auto">
          <a:xfrm>
            <a:off x="1447800" y="1981200"/>
            <a:ext cx="2438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5" name="Text Box 13"/>
          <p:cNvSpPr txBox="1">
            <a:spLocks noChangeArrowheads="1"/>
          </p:cNvSpPr>
          <p:nvPr/>
        </p:nvSpPr>
        <p:spPr bwMode="auto">
          <a:xfrm>
            <a:off x="2193925" y="2378075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/>
          </a:p>
        </p:txBody>
      </p:sp>
      <p:sp>
        <p:nvSpPr>
          <p:cNvPr id="24586" name="Line 14"/>
          <p:cNvSpPr>
            <a:spLocks noChangeShapeType="1"/>
          </p:cNvSpPr>
          <p:nvPr/>
        </p:nvSpPr>
        <p:spPr bwMode="auto">
          <a:xfrm>
            <a:off x="1524000" y="3429000"/>
            <a:ext cx="2743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773D799A-F3B3-44FC-AACD-7345A3966D01}" type="slidenum">
              <a:rPr lang="en-US" sz="1400">
                <a:latin typeface="Times New Roman" pitchFamily="18" charset="0"/>
              </a:rPr>
              <a:pPr eaLnBrk="1" hangingPunct="1"/>
              <a:t>24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25603" name="Rectangle 2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3048000" cy="2667000"/>
          </a:xfrm>
        </p:spPr>
        <p:txBody>
          <a:bodyPr/>
          <a:lstStyle/>
          <a:p>
            <a:pPr eaLnBrk="1" hangingPunct="1"/>
            <a:r>
              <a:rPr lang="en-GB" sz="2800" smtClean="0"/>
              <a:t>loops</a:t>
            </a:r>
          </a:p>
          <a:p>
            <a:pPr eaLnBrk="1" hangingPunct="1">
              <a:buFontTx/>
              <a:buNone/>
            </a:pPr>
            <a:endParaRPr lang="en-GB" sz="2800" smtClean="0"/>
          </a:p>
          <a:p>
            <a:pPr eaLnBrk="1" hangingPunct="1"/>
            <a:r>
              <a:rPr lang="en-GB" sz="2800" smtClean="0"/>
              <a:t>collecting ducts</a:t>
            </a:r>
          </a:p>
          <a:p>
            <a:pPr eaLnBrk="1" hangingPunct="1">
              <a:buFontTx/>
              <a:buNone/>
            </a:pPr>
            <a:endParaRPr lang="en-GB" sz="2800" smtClean="0"/>
          </a:p>
          <a:p>
            <a:pPr eaLnBrk="1" hangingPunct="1"/>
            <a:r>
              <a:rPr lang="en-GB" sz="2800" smtClean="0"/>
              <a:t>capillaries</a:t>
            </a:r>
          </a:p>
          <a:p>
            <a:pPr eaLnBrk="1" hangingPunct="1"/>
            <a:endParaRPr lang="en-GB" sz="2800" smtClean="0"/>
          </a:p>
        </p:txBody>
      </p:sp>
      <p:sp>
        <p:nvSpPr>
          <p:cNvPr id="25605" name="Text Box 4"/>
          <p:cNvSpPr txBox="1">
            <a:spLocks noChangeArrowheads="1"/>
          </p:cNvSpPr>
          <p:nvPr/>
        </p:nvSpPr>
        <p:spPr bwMode="auto">
          <a:xfrm>
            <a:off x="2193925" y="2378075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/>
          </a:p>
        </p:txBody>
      </p:sp>
      <p:pic>
        <p:nvPicPr>
          <p:cNvPr id="2560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905000"/>
            <a:ext cx="334645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Text Box 6"/>
          <p:cNvSpPr txBox="1">
            <a:spLocks noChangeArrowheads="1"/>
          </p:cNvSpPr>
          <p:nvPr/>
        </p:nvSpPr>
        <p:spPr bwMode="auto">
          <a:xfrm>
            <a:off x="1447800" y="609600"/>
            <a:ext cx="5410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Kidney - medulla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B9E34F01-BC62-4270-AF40-4E3450E2DE68}" type="slidenum">
              <a:rPr lang="en-US" sz="1400">
                <a:latin typeface="Times New Roman" pitchFamily="18" charset="0"/>
              </a:rPr>
              <a:pPr eaLnBrk="1" hangingPunct="1"/>
              <a:t>25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Excretion and the kidneys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Learning outcomes</a:t>
            </a:r>
          </a:p>
          <a:p>
            <a:pPr eaLnBrk="1" hangingPunct="1"/>
            <a:r>
              <a:rPr lang="en-GB" smtClean="0"/>
              <a:t>State main excretory substances</a:t>
            </a:r>
          </a:p>
          <a:p>
            <a:pPr eaLnBrk="1" hangingPunct="1"/>
            <a:r>
              <a:rPr lang="en-GB" smtClean="0"/>
              <a:t>Describe production and transport of urea</a:t>
            </a:r>
          </a:p>
          <a:p>
            <a:pPr eaLnBrk="1" hangingPunct="1"/>
            <a:r>
              <a:rPr lang="en-GB" smtClean="0"/>
              <a:t>Explain why urea is produced</a:t>
            </a:r>
          </a:p>
          <a:p>
            <a:pPr eaLnBrk="1" hangingPunct="1"/>
            <a:r>
              <a:rPr lang="en-GB" smtClean="0"/>
              <a:t>Explain why [salts] are regulated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042106FA-A8E8-4A93-8F8D-6CAB0C933C4F}" type="slidenum">
              <a:rPr lang="en-US" sz="1400">
                <a:latin typeface="Times New Roman" pitchFamily="18" charset="0"/>
              </a:rPr>
              <a:pPr eaLnBrk="1" hangingPunct="1"/>
              <a:t>26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88265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/>
              <a:t>Composition of urine</a:t>
            </a:r>
          </a:p>
        </p:txBody>
      </p:sp>
      <p:graphicFrame>
        <p:nvGraphicFramePr>
          <p:cNvPr id="49235" name="Group 83"/>
          <p:cNvGraphicFramePr>
            <a:graphicFrameLocks noGrp="1"/>
          </p:cNvGraphicFramePr>
          <p:nvPr>
            <p:ph idx="1"/>
          </p:nvPr>
        </p:nvGraphicFramePr>
        <p:xfrm>
          <a:off x="539750" y="935038"/>
          <a:ext cx="7772400" cy="5943600"/>
        </p:xfrm>
        <a:graphic>
          <a:graphicData uri="http://schemas.openxmlformats.org/drawingml/2006/table">
            <a:tbl>
              <a:tblPr/>
              <a:tblGrid>
                <a:gridCol w="1943100"/>
                <a:gridCol w="1943100"/>
                <a:gridCol w="1943100"/>
                <a:gridCol w="1943100"/>
              </a:tblGrid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Substance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Plasma /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Urine /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Increase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Water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-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Protein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Glucose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 0.1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Urea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   0.03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67x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Uric acid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     0.004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   0.05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12x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Ammonia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      0.0001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   0.04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400x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Creatinine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   0.001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    0.075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75x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Na</a:t>
                      </a:r>
                      <a:r>
                        <a:rPr kumimoji="0" lang="en-GB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+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 0.32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  0.35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K</a:t>
                      </a:r>
                      <a:r>
                        <a:rPr kumimoji="0" lang="en-GB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+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 0.02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  0.15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7x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C</a:t>
                      </a:r>
                      <a:r>
                        <a:rPr kumimoji="0" lang="en-GB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l</a:t>
                      </a:r>
                      <a:r>
                        <a:rPr kumimoji="0" lang="en-GB" sz="2400" b="0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0.37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  0.60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PO</a:t>
                      </a:r>
                      <a:r>
                        <a:rPr kumimoji="0" lang="en-GB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en-GB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3-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  0.009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  0.27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30x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SO</a:t>
                      </a:r>
                      <a:r>
                        <a:rPr kumimoji="0" lang="en-GB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en-GB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2-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  0.002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  0.18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90x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11B36B43-7944-457D-9B37-1249790614C0}" type="slidenum">
              <a:rPr lang="en-US" sz="1400">
                <a:latin typeface="Times New Roman" pitchFamily="18" charset="0"/>
              </a:rPr>
              <a:pPr eaLnBrk="1" hangingPunct="1"/>
              <a:t>27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Sources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z="2800" smtClean="0"/>
              <a:t>Where do these come from?</a:t>
            </a:r>
          </a:p>
          <a:p>
            <a:pPr eaLnBrk="1" hangingPunct="1"/>
            <a:r>
              <a:rPr lang="en-GB" sz="2800" smtClean="0"/>
              <a:t>Water</a:t>
            </a:r>
          </a:p>
          <a:p>
            <a:pPr eaLnBrk="1" hangingPunct="1"/>
            <a:r>
              <a:rPr lang="en-GB" sz="2800" smtClean="0"/>
              <a:t>Protein</a:t>
            </a:r>
          </a:p>
          <a:p>
            <a:pPr eaLnBrk="1" hangingPunct="1"/>
            <a:r>
              <a:rPr lang="en-GB" sz="2800" smtClean="0"/>
              <a:t>Glucose</a:t>
            </a:r>
          </a:p>
          <a:p>
            <a:pPr eaLnBrk="1" hangingPunct="1"/>
            <a:r>
              <a:rPr lang="en-GB" sz="2800" smtClean="0"/>
              <a:t>Urea</a:t>
            </a:r>
          </a:p>
          <a:p>
            <a:pPr eaLnBrk="1" hangingPunct="1"/>
            <a:r>
              <a:rPr lang="en-GB" sz="2800" smtClean="0"/>
              <a:t>Uric acid</a:t>
            </a:r>
          </a:p>
          <a:p>
            <a:pPr eaLnBrk="1" hangingPunct="1"/>
            <a:r>
              <a:rPr lang="en-GB" sz="2800" smtClean="0"/>
              <a:t>Creatinine</a:t>
            </a:r>
          </a:p>
          <a:p>
            <a:pPr eaLnBrk="1" hangingPunct="1"/>
            <a:r>
              <a:rPr lang="en-GB" sz="2800" smtClean="0"/>
              <a:t>Ammonia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B989944C-FD00-41D6-A97A-52FD7E8B5028}" type="slidenum">
              <a:rPr lang="en-US" sz="1400">
                <a:latin typeface="Times New Roman" pitchFamily="18" charset="0"/>
              </a:rPr>
              <a:pPr eaLnBrk="1" hangingPunct="1"/>
              <a:t>28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Sources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Water	</a:t>
            </a:r>
            <a:r>
              <a:rPr lang="en-GB" sz="2000" smtClean="0"/>
              <a:t>ingested drink and food / metabolic water</a:t>
            </a:r>
          </a:p>
          <a:p>
            <a:pPr eaLnBrk="1" hangingPunct="1"/>
            <a:r>
              <a:rPr lang="en-GB" smtClean="0"/>
              <a:t>Protein  </a:t>
            </a:r>
            <a:r>
              <a:rPr lang="en-GB" sz="2000" smtClean="0"/>
              <a:t>ingested food / tissue breakdown</a:t>
            </a:r>
          </a:p>
          <a:p>
            <a:pPr eaLnBrk="1" hangingPunct="1"/>
            <a:r>
              <a:rPr lang="en-GB" smtClean="0"/>
              <a:t>Glucose </a:t>
            </a:r>
            <a:r>
              <a:rPr lang="en-GB" sz="2000" smtClean="0"/>
              <a:t>ingested food / glycogen / other compounds</a:t>
            </a:r>
            <a:endParaRPr lang="en-GB" sz="2800" smtClean="0"/>
          </a:p>
          <a:p>
            <a:pPr eaLnBrk="1" hangingPunct="1"/>
            <a:r>
              <a:rPr lang="en-GB" smtClean="0"/>
              <a:t>Urea      </a:t>
            </a:r>
            <a:r>
              <a:rPr lang="en-GB" sz="2000" smtClean="0"/>
              <a:t>deamination / urea cycle</a:t>
            </a:r>
            <a:endParaRPr lang="en-GB" smtClean="0"/>
          </a:p>
          <a:p>
            <a:pPr eaLnBrk="1" hangingPunct="1"/>
            <a:r>
              <a:rPr lang="en-GB" smtClean="0"/>
              <a:t>Uric acid   </a:t>
            </a:r>
            <a:r>
              <a:rPr lang="en-GB" sz="2000" smtClean="0"/>
              <a:t>metabolism of nucleotide bases</a:t>
            </a:r>
            <a:endParaRPr lang="en-GB" smtClean="0"/>
          </a:p>
          <a:p>
            <a:pPr eaLnBrk="1" hangingPunct="1"/>
            <a:r>
              <a:rPr lang="en-GB" smtClean="0"/>
              <a:t>Creatinine  </a:t>
            </a:r>
            <a:r>
              <a:rPr lang="en-GB" sz="2000" smtClean="0"/>
              <a:t>metabolism of creatine (creatine phosphate)</a:t>
            </a:r>
            <a:endParaRPr lang="en-GB" smtClean="0"/>
          </a:p>
          <a:p>
            <a:pPr eaLnBrk="1" hangingPunct="1"/>
            <a:r>
              <a:rPr lang="en-GB" smtClean="0"/>
              <a:t>Ammonia  </a:t>
            </a:r>
            <a:r>
              <a:rPr lang="en-GB" sz="2000" smtClean="0"/>
              <a:t>deamination</a:t>
            </a:r>
            <a:endParaRPr lang="en-GB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76445D73-6B95-4A7E-897F-CB868DDA13B9}" type="slidenum">
              <a:rPr lang="en-US" sz="1400">
                <a:latin typeface="Times New Roman" pitchFamily="18" charset="0"/>
              </a:rPr>
              <a:pPr eaLnBrk="1" hangingPunct="1"/>
              <a:t>29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Urea formation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Excess protein / excess amino acids</a:t>
            </a:r>
          </a:p>
          <a:p>
            <a:pPr eaLnBrk="1" hangingPunct="1"/>
            <a:r>
              <a:rPr lang="en-GB" smtClean="0"/>
              <a:t>Where from?</a:t>
            </a:r>
          </a:p>
          <a:p>
            <a:pPr eaLnBrk="1" hangingPunct="1"/>
            <a:r>
              <a:rPr lang="en-GB" smtClean="0"/>
              <a:t>Deamination</a:t>
            </a:r>
          </a:p>
          <a:p>
            <a:pPr eaLnBrk="1" hangingPunct="1"/>
            <a:r>
              <a:rPr lang="en-GB" smtClean="0"/>
              <a:t>Where?</a:t>
            </a:r>
          </a:p>
          <a:p>
            <a:pPr eaLnBrk="1" hangingPunct="1"/>
            <a:r>
              <a:rPr lang="en-GB" smtClean="0"/>
              <a:t>Urea formation</a:t>
            </a:r>
          </a:p>
          <a:p>
            <a:pPr eaLnBrk="1" hangingPunct="1"/>
            <a:r>
              <a:rPr lang="en-GB" smtClean="0"/>
              <a:t>Where?</a:t>
            </a:r>
          </a:p>
          <a:p>
            <a:pPr eaLnBrk="1" hangingPunct="1"/>
            <a:r>
              <a:rPr lang="en-GB" smtClean="0"/>
              <a:t>Transport and excretion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529ED9CF-3910-4513-B01D-1076E000A1FF}" type="slidenum">
              <a:rPr lang="en-US" sz="1400">
                <a:latin typeface="Times New Roman" pitchFamily="18" charset="0"/>
              </a:rPr>
              <a:pPr eaLnBrk="1" hangingPunct="1"/>
              <a:t>3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000" smtClean="0"/>
              <a:t>Kidney – structure and function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Where are they?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/>
            <a:r>
              <a:rPr lang="en-GB" smtClean="0"/>
              <a:t>What are they for?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DF4C1E90-EE1C-4D34-AB6E-0ABA9FCE33B0}" type="slidenum">
              <a:rPr lang="en-US" sz="1400">
                <a:latin typeface="Times New Roman" pitchFamily="18" charset="0"/>
              </a:rPr>
              <a:pPr eaLnBrk="1" hangingPunct="1"/>
              <a:t>30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Deamination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2800" smtClean="0"/>
              <a:t>Oxidative deamination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Aerobic!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Liver (and other tissues)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Amino acid (glutamic acid) + oxygen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Keto acid + ammonia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Coupled with reduction of NAD (co-enzyme)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Ammonia!! Beware.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Ammonia enters the urea cycle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What happens to the keto acid?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7AAAD80E-C495-4CDA-9007-8387280C8760}" type="slidenum">
              <a:rPr lang="en-US" sz="1400">
                <a:latin typeface="Times New Roman" pitchFamily="18" charset="0"/>
              </a:rPr>
              <a:pPr eaLnBrk="1" hangingPunct="1"/>
              <a:t>31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Deamination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981200"/>
            <a:ext cx="8351837" cy="41148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GB" smtClean="0"/>
          </a:p>
          <a:p>
            <a:pPr eaLnBrk="1" hangingPunct="1">
              <a:buFontTx/>
              <a:buNone/>
            </a:pPr>
            <a:r>
              <a:rPr lang="en-GB" smtClean="0"/>
              <a:t>Deamination is part of protein metabolism</a:t>
            </a:r>
          </a:p>
          <a:p>
            <a:pPr eaLnBrk="1" hangingPunct="1">
              <a:buFontTx/>
              <a:buNone/>
            </a:pPr>
            <a:r>
              <a:rPr lang="en-GB" smtClean="0"/>
              <a:t>Catabolic reaction 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>
              <a:buFontTx/>
              <a:buNone/>
            </a:pPr>
            <a:r>
              <a:rPr lang="en-GB" smtClean="0"/>
              <a:t>Details are at:</a:t>
            </a:r>
          </a:p>
          <a:p>
            <a:pPr eaLnBrk="1" hangingPunct="1">
              <a:buFontTx/>
              <a:buNone/>
            </a:pPr>
            <a:r>
              <a:rPr lang="en-US" sz="2400" smtClean="0">
                <a:hlinkClick r:id="rId2"/>
              </a:rPr>
              <a:t>http://www.elmhurst.edu/~chm/vchembook/632oxdeam.html</a:t>
            </a:r>
            <a:endParaRPr lang="en-GB" sz="2400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73FC01E1-9828-47DD-AC50-7247C934DBD8}" type="slidenum">
              <a:rPr lang="en-US" sz="1400">
                <a:latin typeface="Times New Roman" pitchFamily="18" charset="0"/>
              </a:rPr>
              <a:pPr eaLnBrk="1" hangingPunct="1"/>
              <a:t>32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Urea/ornithine cycle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Ammonia comes from </a:t>
            </a:r>
          </a:p>
          <a:p>
            <a:pPr lvl="1" eaLnBrk="1" hangingPunct="1">
              <a:lnSpc>
                <a:spcPct val="90000"/>
              </a:lnSpc>
            </a:pPr>
            <a:r>
              <a:rPr lang="en-GB" smtClean="0"/>
              <a:t>deamination</a:t>
            </a:r>
          </a:p>
          <a:p>
            <a:pPr lvl="1" eaLnBrk="1" hangingPunct="1">
              <a:lnSpc>
                <a:spcPct val="90000"/>
              </a:lnSpc>
            </a:pPr>
            <a:r>
              <a:rPr lang="en-GB" smtClean="0"/>
              <a:t>and from aspartic acid produced from transamination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Carbon dioxide comes from link reaction and Krebs cycle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Urea is excreted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Requires ATP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93BD6E25-7281-49B3-9432-78F62BAD3F29}" type="slidenum">
              <a:rPr lang="en-US" sz="1400">
                <a:latin typeface="Times New Roman" pitchFamily="18" charset="0"/>
              </a:rPr>
              <a:pPr eaLnBrk="1" hangingPunct="1"/>
              <a:t>33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Urea/ornithine cycle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Linked to:</a:t>
            </a:r>
          </a:p>
          <a:p>
            <a:pPr lvl="1" eaLnBrk="1" hangingPunct="1"/>
            <a:r>
              <a:rPr lang="en-GB" smtClean="0"/>
              <a:t>deamination</a:t>
            </a:r>
          </a:p>
          <a:p>
            <a:pPr lvl="1" eaLnBrk="1" hangingPunct="1"/>
            <a:r>
              <a:rPr lang="en-GB" smtClean="0"/>
              <a:t>transamination</a:t>
            </a:r>
          </a:p>
          <a:p>
            <a:pPr lvl="1" eaLnBrk="1" hangingPunct="1"/>
            <a:r>
              <a:rPr lang="en-GB" smtClean="0"/>
              <a:t>Krebs cycle</a:t>
            </a:r>
          </a:p>
          <a:p>
            <a:pPr lvl="1" eaLnBrk="1" hangingPunct="1"/>
            <a:r>
              <a:rPr lang="en-GB" smtClean="0"/>
              <a:t>phosphorylation of ADP (because ATP is required)</a:t>
            </a:r>
          </a:p>
          <a:p>
            <a:pPr eaLnBrk="1" hangingPunct="1"/>
            <a:r>
              <a:rPr lang="en-GB" smtClean="0"/>
              <a:t>Details are at:</a:t>
            </a:r>
          </a:p>
          <a:p>
            <a:pPr eaLnBrk="1" hangingPunct="1">
              <a:buFontTx/>
              <a:buNone/>
            </a:pPr>
            <a:r>
              <a:rPr lang="en-US" sz="2000" smtClean="0">
                <a:hlinkClick r:id="rId2"/>
              </a:rPr>
              <a:t>http://www.elmhurst.edu/~chm/vchembook/633ureacycle.html</a:t>
            </a:r>
            <a:endParaRPr lang="en-GB" sz="2000" smtClean="0"/>
          </a:p>
          <a:p>
            <a:pPr lvl="1" eaLnBrk="1" hangingPunct="1"/>
            <a:endParaRPr lang="en-GB" sz="1800" smtClean="0"/>
          </a:p>
          <a:p>
            <a:pPr lvl="1" eaLnBrk="1" hangingPunct="1"/>
            <a:endParaRPr lang="en-GB" sz="180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E88D914F-FAE7-4E83-98C6-E4DB9E3029E6}" type="slidenum">
              <a:rPr lang="en-US" sz="1400">
                <a:latin typeface="Times New Roman" pitchFamily="18" charset="0"/>
              </a:rPr>
              <a:pPr eaLnBrk="1" hangingPunct="1"/>
              <a:t>34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Protein metabolism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Deamination and urea cycle are part of the metabolism of proteins and amino acids in the body.</a:t>
            </a:r>
          </a:p>
          <a:p>
            <a:pPr eaLnBrk="1" hangingPunct="1">
              <a:buFontTx/>
              <a:buNone/>
            </a:pPr>
            <a:r>
              <a:rPr lang="en-GB" smtClean="0"/>
              <a:t>More details of biochemistry (useful for MPB) at:</a:t>
            </a:r>
          </a:p>
          <a:p>
            <a:pPr eaLnBrk="1" hangingPunct="1">
              <a:buFontTx/>
              <a:buNone/>
            </a:pPr>
            <a:r>
              <a:rPr lang="en-US" sz="2400" smtClean="0">
                <a:hlinkClick r:id="rId2"/>
              </a:rPr>
              <a:t>http://www.elmhurst.edu/~chm/vchembook/index.html</a:t>
            </a:r>
            <a:endParaRPr lang="en-US" sz="2400" smtClean="0"/>
          </a:p>
          <a:p>
            <a:pPr eaLnBrk="1" hangingPunct="1">
              <a:buFontTx/>
              <a:buNone/>
            </a:pPr>
            <a:endParaRPr lang="en-US" sz="2400" smtClean="0"/>
          </a:p>
          <a:p>
            <a:pPr eaLnBrk="1" hangingPunct="1">
              <a:buFontTx/>
              <a:buNone/>
            </a:pPr>
            <a:r>
              <a:rPr lang="en-US" sz="2800" smtClean="0"/>
              <a:t>The link is on my web site for you.</a:t>
            </a:r>
          </a:p>
          <a:p>
            <a:pPr eaLnBrk="1" hangingPunct="1">
              <a:buFontTx/>
              <a:buNone/>
            </a:pPr>
            <a:endParaRPr lang="en-GB" sz="2800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75EC14B4-359F-4730-9D35-C94156E8222E}" type="slidenum">
              <a:rPr lang="en-US" sz="1400">
                <a:latin typeface="Times New Roman" pitchFamily="18" charset="0"/>
              </a:rPr>
              <a:pPr eaLnBrk="1" hangingPunct="1"/>
              <a:t>35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Question 5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lphaLcParenBoth"/>
            </a:pPr>
            <a:r>
              <a:rPr lang="en-GB" smtClean="0"/>
              <a:t>Name?</a:t>
            </a:r>
          </a:p>
          <a:p>
            <a:pPr marL="609600" indent="-609600" eaLnBrk="1" hangingPunct="1">
              <a:buFontTx/>
              <a:buAutoNum type="alphaLcParenBoth"/>
            </a:pPr>
            <a:r>
              <a:rPr lang="en-GB" smtClean="0"/>
              <a:t>Purpose?</a:t>
            </a:r>
          </a:p>
          <a:p>
            <a:pPr marL="609600" indent="-609600" eaLnBrk="1" hangingPunct="1">
              <a:buFontTx/>
              <a:buAutoNum type="alphaLcParenBoth"/>
            </a:pPr>
            <a:r>
              <a:rPr lang="en-GB" smtClean="0"/>
              <a:t>Where?</a:t>
            </a:r>
          </a:p>
          <a:p>
            <a:pPr marL="609600" indent="-609600" eaLnBrk="1" hangingPunct="1">
              <a:buFontTx/>
              <a:buAutoNum type="alphaLcParenBoth"/>
            </a:pPr>
            <a:r>
              <a:rPr lang="en-GB" smtClean="0"/>
              <a:t>Product</a:t>
            </a:r>
          </a:p>
          <a:p>
            <a:pPr marL="609600" indent="-609600" eaLnBrk="1" hangingPunct="1">
              <a:buFontTx/>
              <a:buAutoNum type="alphaLcParenBoth"/>
            </a:pPr>
            <a:r>
              <a:rPr lang="en-GB" smtClean="0"/>
              <a:t>Intermediate (that gives its name to the cycle)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DEC4D15E-8872-457B-8592-DF5E07DF27CD}" type="slidenum">
              <a:rPr lang="en-US" sz="1400">
                <a:latin typeface="Times New Roman" pitchFamily="18" charset="0"/>
              </a:rPr>
              <a:pPr eaLnBrk="1" hangingPunct="1"/>
              <a:t>36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Sources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Where do these come from?</a:t>
            </a:r>
          </a:p>
          <a:p>
            <a:pPr eaLnBrk="1" hangingPunct="1"/>
            <a:r>
              <a:rPr lang="en-GB" smtClean="0"/>
              <a:t>Sodium</a:t>
            </a:r>
          </a:p>
          <a:p>
            <a:pPr eaLnBrk="1" hangingPunct="1"/>
            <a:r>
              <a:rPr lang="en-GB" smtClean="0"/>
              <a:t>Potassium</a:t>
            </a:r>
          </a:p>
          <a:p>
            <a:pPr eaLnBrk="1" hangingPunct="1"/>
            <a:r>
              <a:rPr lang="en-GB" smtClean="0"/>
              <a:t>Chloride</a:t>
            </a:r>
          </a:p>
          <a:p>
            <a:pPr eaLnBrk="1" hangingPunct="1"/>
            <a:r>
              <a:rPr lang="en-GB" smtClean="0"/>
              <a:t>Phosphate</a:t>
            </a:r>
          </a:p>
          <a:p>
            <a:pPr eaLnBrk="1" hangingPunct="1"/>
            <a:r>
              <a:rPr lang="en-GB" smtClean="0"/>
              <a:t>Sulphate</a:t>
            </a:r>
          </a:p>
          <a:p>
            <a:pPr eaLnBrk="1" hangingPunct="1"/>
            <a:endParaRPr lang="en-GB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BA052E1A-3494-4999-BEAF-7DD9D7F55F55}" type="slidenum">
              <a:rPr lang="en-US" sz="1400">
                <a:latin typeface="Times New Roman" pitchFamily="18" charset="0"/>
              </a:rPr>
              <a:pPr eaLnBrk="1" hangingPunct="1"/>
              <a:t>37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Sources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Where do these come from?</a:t>
            </a:r>
          </a:p>
          <a:p>
            <a:pPr eaLnBrk="1" hangingPunct="1"/>
            <a:r>
              <a:rPr lang="en-GB" smtClean="0"/>
              <a:t>Sodium		extracellular cation</a:t>
            </a:r>
          </a:p>
          <a:p>
            <a:pPr eaLnBrk="1" hangingPunct="1"/>
            <a:r>
              <a:rPr lang="en-GB" smtClean="0"/>
              <a:t>Potassium	intracellular cation</a:t>
            </a:r>
          </a:p>
          <a:p>
            <a:pPr eaLnBrk="1" hangingPunct="1"/>
            <a:r>
              <a:rPr lang="en-GB" smtClean="0"/>
              <a:t>Chloride	extracellular anion</a:t>
            </a:r>
          </a:p>
          <a:p>
            <a:pPr eaLnBrk="1" hangingPunct="1"/>
            <a:r>
              <a:rPr lang="en-GB" smtClean="0"/>
              <a:t>Phosphate	bone / tissue fluid</a:t>
            </a:r>
          </a:p>
          <a:p>
            <a:pPr eaLnBrk="1" hangingPunct="1"/>
            <a:r>
              <a:rPr lang="en-GB" smtClean="0"/>
              <a:t>Sulphate	amino acids</a:t>
            </a:r>
          </a:p>
          <a:p>
            <a:pPr eaLnBrk="1" hangingPunct="1"/>
            <a:endParaRPr lang="en-GB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F858E4BF-AF2C-4F65-8D05-FC260AA6B187}" type="slidenum">
              <a:rPr lang="en-US" sz="1400">
                <a:latin typeface="Times New Roman" pitchFamily="18" charset="0"/>
              </a:rPr>
              <a:pPr eaLnBrk="1" hangingPunct="1"/>
              <a:t>38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Functions of the nephron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Learning outcomes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Explain how ultrafiltration occurs relating structure to function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Explain how selective reabsorption occurs relating structure to function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Explain how structure of medulla is related to water potential gradients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Explain how water is reabsorbed throughout the nephron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0788E134-9B67-4C75-9046-1C40302BB88E}" type="slidenum">
              <a:rPr lang="en-US" sz="1400">
                <a:latin typeface="Times New Roman" pitchFamily="18" charset="0"/>
              </a:rPr>
              <a:pPr eaLnBrk="1" hangingPunct="1"/>
              <a:t>39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/>
              <a:t>Build a nephron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341438"/>
            <a:ext cx="77724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2400" smtClean="0"/>
              <a:t>Sort the cards into three groups: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smtClean="0"/>
              <a:t>structures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smtClean="0"/>
              <a:t>substances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smtClean="0"/>
              <a:t>processes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smtClean="0"/>
              <a:t>Make a drawing/diagram of a nephron.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smtClean="0"/>
              <a:t>Use the structure cards to label it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smtClean="0"/>
              <a:t>Which ones are left over?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smtClean="0"/>
              <a:t>Use the substance cards to identify those carried into the kidney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smtClean="0"/>
              <a:t>Use the process cards to locate where these processes occur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smtClean="0"/>
              <a:t>You could use this approach to one of the tasks in your homework – BUT you don’t have to!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44D077CC-CFC3-435F-B499-E78861F185B7}" type="slidenum">
              <a:rPr lang="en-US" sz="1400">
                <a:latin typeface="Times New Roman" pitchFamily="18" charset="0"/>
              </a:rPr>
              <a:pPr eaLnBrk="1" hangingPunct="1"/>
              <a:t>4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609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solidFill>
                  <a:srgbClr val="FF9900"/>
                </a:solidFill>
              </a:rPr>
              <a:t>Roles of the kidney</a:t>
            </a:r>
            <a:endParaRPr lang="en-US" sz="4000" smtClean="0">
              <a:solidFill>
                <a:srgbClr val="FF9900"/>
              </a:solidFill>
            </a:endParaRP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981200"/>
            <a:ext cx="6400800" cy="3581400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en-GB" smtClean="0"/>
              <a:t> excretion</a:t>
            </a:r>
          </a:p>
          <a:p>
            <a:pPr algn="l" eaLnBrk="1" hangingPunct="1">
              <a:buFontTx/>
              <a:buChar char="•"/>
            </a:pPr>
            <a:r>
              <a:rPr lang="en-GB" smtClean="0"/>
              <a:t> homeostasis</a:t>
            </a:r>
          </a:p>
          <a:p>
            <a:pPr algn="l" eaLnBrk="1" hangingPunct="1">
              <a:buFontTx/>
              <a:buChar char="•"/>
            </a:pPr>
            <a:r>
              <a:rPr lang="en-GB" smtClean="0"/>
              <a:t> osmoregulation</a:t>
            </a:r>
          </a:p>
          <a:p>
            <a:pPr algn="l" eaLnBrk="1" hangingPunct="1">
              <a:buFontTx/>
              <a:buChar char="•"/>
            </a:pPr>
            <a:r>
              <a:rPr lang="en-GB" smtClean="0"/>
              <a:t> regulation of salts in the body</a:t>
            </a:r>
          </a:p>
          <a:p>
            <a:pPr algn="l" eaLnBrk="1" hangingPunct="1">
              <a:buFontTx/>
              <a:buChar char="•"/>
            </a:pPr>
            <a:r>
              <a:rPr lang="en-GB" smtClean="0"/>
              <a:t> regulation of pH</a:t>
            </a:r>
          </a:p>
          <a:p>
            <a:pPr algn="l" eaLnBrk="1" hangingPunct="1">
              <a:buFontTx/>
              <a:buChar char="•"/>
            </a:pPr>
            <a:r>
              <a:rPr lang="en-GB" smtClean="0"/>
              <a:t> production of a hormone (EPO)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4DDC3475-59BA-42B1-9AFB-4F8C4C3E5934}" type="slidenum">
              <a:rPr lang="en-US" sz="1400">
                <a:latin typeface="Times New Roman" pitchFamily="18" charset="0"/>
              </a:rPr>
              <a:pPr eaLnBrk="1" hangingPunct="1"/>
              <a:t>40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Processing in the kidneys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Ultrafiltration</a:t>
            </a:r>
          </a:p>
          <a:p>
            <a:pPr eaLnBrk="1" hangingPunct="1"/>
            <a:r>
              <a:rPr lang="en-GB" smtClean="0"/>
              <a:t>Selective reabsorption</a:t>
            </a:r>
          </a:p>
          <a:p>
            <a:pPr eaLnBrk="1" hangingPunct="1"/>
            <a:r>
              <a:rPr lang="en-GB" smtClean="0"/>
              <a:t>Secretion</a:t>
            </a:r>
          </a:p>
          <a:p>
            <a:pPr eaLnBrk="1" hangingPunct="1"/>
            <a:r>
              <a:rPr lang="en-GB" smtClean="0"/>
              <a:t>Osmoregulation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A8EC91F8-8823-4733-AD9C-F5BBBA1761E7}" type="slidenum">
              <a:rPr lang="en-US" sz="1400">
                <a:latin typeface="Times New Roman" pitchFamily="18" charset="0"/>
              </a:rPr>
              <a:pPr eaLnBrk="1" hangingPunct="1"/>
              <a:t>41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43011" name="Rectangle 2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3012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  <a:p>
            <a:pPr eaLnBrk="1" hangingPunct="1"/>
            <a:endParaRPr lang="en-GB" smtClean="0"/>
          </a:p>
          <a:p>
            <a:pPr eaLnBrk="1" hangingPunct="1"/>
            <a:endParaRPr lang="en-GB" smtClean="0"/>
          </a:p>
          <a:p>
            <a:pPr eaLnBrk="1" hangingPunct="1"/>
            <a:endParaRPr lang="en-US" smtClean="0"/>
          </a:p>
        </p:txBody>
      </p:sp>
      <p:sp>
        <p:nvSpPr>
          <p:cNvPr id="43013" name="Text Box 4"/>
          <p:cNvSpPr txBox="1">
            <a:spLocks noChangeArrowheads="1"/>
          </p:cNvSpPr>
          <p:nvPr/>
        </p:nvSpPr>
        <p:spPr bwMode="auto">
          <a:xfrm>
            <a:off x="2193925" y="2378075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/>
          </a:p>
        </p:txBody>
      </p:sp>
      <p:pic>
        <p:nvPicPr>
          <p:cNvPr id="4301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685800"/>
            <a:ext cx="5170488" cy="540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5" name="Text Box 8"/>
          <p:cNvSpPr txBox="1">
            <a:spLocks noChangeArrowheads="1"/>
          </p:cNvSpPr>
          <p:nvPr/>
        </p:nvSpPr>
        <p:spPr bwMode="auto">
          <a:xfrm>
            <a:off x="457200" y="2209800"/>
            <a:ext cx="2819400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/>
              <a:t>Bowman’s capsule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/>
              <a:t>capillaries in the glomerulus</a:t>
            </a:r>
            <a:endParaRPr lang="en-US" sz="2800"/>
          </a:p>
        </p:txBody>
      </p:sp>
      <p:sp>
        <p:nvSpPr>
          <p:cNvPr id="43016" name="Line 9"/>
          <p:cNvSpPr>
            <a:spLocks noChangeShapeType="1"/>
          </p:cNvSpPr>
          <p:nvPr/>
        </p:nvSpPr>
        <p:spPr bwMode="auto">
          <a:xfrm>
            <a:off x="2286000" y="2743200"/>
            <a:ext cx="28194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7" name="Line 10"/>
          <p:cNvSpPr>
            <a:spLocks noChangeShapeType="1"/>
          </p:cNvSpPr>
          <p:nvPr/>
        </p:nvSpPr>
        <p:spPr bwMode="auto">
          <a:xfrm flipV="1">
            <a:off x="3276600" y="3581400"/>
            <a:ext cx="19050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68B9F625-A36F-4F13-B81A-AE694560B90F}" type="slidenum">
              <a:rPr lang="en-US" sz="1400">
                <a:latin typeface="Times New Roman" pitchFamily="18" charset="0"/>
              </a:rPr>
              <a:pPr eaLnBrk="1" hangingPunct="1"/>
              <a:t>42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44035" name="Rectangle 2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1981200" cy="2667000"/>
          </a:xfrm>
        </p:spPr>
        <p:txBody>
          <a:bodyPr/>
          <a:lstStyle/>
          <a:p>
            <a:pPr eaLnBrk="1" hangingPunct="1"/>
            <a:endParaRPr lang="en-GB" smtClean="0"/>
          </a:p>
          <a:p>
            <a:pPr eaLnBrk="1" hangingPunct="1"/>
            <a:endParaRPr lang="en-GB" smtClean="0"/>
          </a:p>
          <a:p>
            <a:pPr eaLnBrk="1" hangingPunct="1"/>
            <a:endParaRPr lang="en-GB" smtClean="0"/>
          </a:p>
          <a:p>
            <a:pPr eaLnBrk="1" hangingPunct="1"/>
            <a:endParaRPr lang="en-US" smtClean="0"/>
          </a:p>
        </p:txBody>
      </p:sp>
      <p:sp>
        <p:nvSpPr>
          <p:cNvPr id="44037" name="Text Box 4"/>
          <p:cNvSpPr txBox="1">
            <a:spLocks noChangeArrowheads="1"/>
          </p:cNvSpPr>
          <p:nvPr/>
        </p:nvSpPr>
        <p:spPr bwMode="auto">
          <a:xfrm>
            <a:off x="2193925" y="2378075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/>
          </a:p>
        </p:txBody>
      </p:sp>
      <p:pic>
        <p:nvPicPr>
          <p:cNvPr id="4403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485775"/>
            <a:ext cx="4838700" cy="589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9D643B99-CA78-4ED7-877E-A592DFB07AE6}" type="slidenum">
              <a:rPr lang="en-US" sz="1400">
                <a:latin typeface="Times New Roman" pitchFamily="18" charset="0"/>
              </a:rPr>
              <a:pPr eaLnBrk="1" hangingPunct="1"/>
              <a:t>43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45059" name="Rectangle 2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1981200" cy="2667000"/>
          </a:xfrm>
        </p:spPr>
        <p:txBody>
          <a:bodyPr/>
          <a:lstStyle/>
          <a:p>
            <a:pPr eaLnBrk="1" hangingPunct="1"/>
            <a:endParaRPr lang="en-GB" smtClean="0"/>
          </a:p>
          <a:p>
            <a:pPr eaLnBrk="1" hangingPunct="1"/>
            <a:endParaRPr lang="en-GB" smtClean="0"/>
          </a:p>
          <a:p>
            <a:pPr eaLnBrk="1" hangingPunct="1"/>
            <a:endParaRPr lang="en-GB" smtClean="0"/>
          </a:p>
          <a:p>
            <a:pPr eaLnBrk="1" hangingPunct="1"/>
            <a:endParaRPr lang="en-US" smtClean="0"/>
          </a:p>
        </p:txBody>
      </p:sp>
      <p:sp>
        <p:nvSpPr>
          <p:cNvPr id="45061" name="Text Box 4"/>
          <p:cNvSpPr txBox="1">
            <a:spLocks noChangeArrowheads="1"/>
          </p:cNvSpPr>
          <p:nvPr/>
        </p:nvSpPr>
        <p:spPr bwMode="auto">
          <a:xfrm>
            <a:off x="2193925" y="2378075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/>
          </a:p>
        </p:txBody>
      </p:sp>
      <p:pic>
        <p:nvPicPr>
          <p:cNvPr id="4506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7843838" cy="649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DC22FD62-B59F-4545-9B12-D69BDAF67964}" type="slidenum">
              <a:rPr lang="en-US" sz="1400">
                <a:latin typeface="Times New Roman" pitchFamily="18" charset="0"/>
              </a:rPr>
              <a:pPr eaLnBrk="1" hangingPunct="1"/>
              <a:t>44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46083" name="Rectangle 2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>
                <a:solidFill>
                  <a:srgbClr val="FF9900"/>
                </a:solidFill>
              </a:rPr>
              <a:t>Ultrafiltration</a:t>
            </a:r>
            <a:endParaRPr lang="en-US" smtClean="0">
              <a:solidFill>
                <a:srgbClr val="FF9900"/>
              </a:solidFill>
            </a:endParaRP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  <a:p>
            <a:pPr eaLnBrk="1" hangingPunct="1"/>
            <a:endParaRPr lang="en-GB" smtClean="0"/>
          </a:p>
          <a:p>
            <a:pPr eaLnBrk="1" hangingPunct="1"/>
            <a:endParaRPr lang="en-GB" smtClean="0"/>
          </a:p>
          <a:p>
            <a:pPr eaLnBrk="1" hangingPunct="1"/>
            <a:endParaRPr lang="en-US" smtClean="0"/>
          </a:p>
        </p:txBody>
      </p:sp>
      <p:sp>
        <p:nvSpPr>
          <p:cNvPr id="46086" name="Text Box 4"/>
          <p:cNvSpPr txBox="1">
            <a:spLocks noChangeArrowheads="1"/>
          </p:cNvSpPr>
          <p:nvPr/>
        </p:nvSpPr>
        <p:spPr bwMode="auto">
          <a:xfrm>
            <a:off x="1143000" y="2362200"/>
            <a:ext cx="67214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/>
          </a:p>
        </p:txBody>
      </p:sp>
      <p:sp>
        <p:nvSpPr>
          <p:cNvPr id="46087" name="Text Box 9"/>
          <p:cNvSpPr txBox="1">
            <a:spLocks noChangeArrowheads="1"/>
          </p:cNvSpPr>
          <p:nvPr/>
        </p:nvSpPr>
        <p:spPr bwMode="auto">
          <a:xfrm>
            <a:off x="914400" y="1752600"/>
            <a:ext cx="73152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/>
              <a:t> blood pressure gives hydrostatic pressure that brings about filtration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/>
              <a:t> capillaries have endothelium with pores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/>
              <a:t> basement membrane is the filtration membrane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/>
              <a:t> podocytes give support and do not provide resistance to filtration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1" grpId="0" build="p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27D9AEC8-5E80-4806-87A9-F933119B2CAC}" type="slidenum">
              <a:rPr lang="en-US" sz="1400">
                <a:latin typeface="Times New Roman" pitchFamily="18" charset="0"/>
              </a:rPr>
              <a:pPr eaLnBrk="1" hangingPunct="1"/>
              <a:t>45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47107" name="Rectangle 1026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7108" name="Rectangle 1028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2514600" cy="4724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lumen of</a:t>
            </a:r>
          </a:p>
          <a:p>
            <a:pPr eaLnBrk="1" hangingPunct="1">
              <a:buFontTx/>
              <a:buNone/>
            </a:pPr>
            <a:r>
              <a:rPr lang="en-GB" smtClean="0"/>
              <a:t>Bowman’s</a:t>
            </a:r>
          </a:p>
          <a:p>
            <a:pPr eaLnBrk="1" hangingPunct="1">
              <a:buFontTx/>
              <a:buNone/>
            </a:pPr>
            <a:r>
              <a:rPr lang="en-GB" smtClean="0"/>
              <a:t>capsule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>
              <a:buFontTx/>
              <a:buNone/>
            </a:pPr>
            <a:r>
              <a:rPr lang="en-GB" smtClean="0"/>
              <a:t>glomerulus</a:t>
            </a:r>
          </a:p>
          <a:p>
            <a:pPr eaLnBrk="1" hangingPunct="1">
              <a:buFontTx/>
              <a:buNone/>
            </a:pPr>
            <a:endParaRPr lang="en-GB" smtClean="0"/>
          </a:p>
        </p:txBody>
      </p:sp>
      <p:pic>
        <p:nvPicPr>
          <p:cNvPr id="47109" name="Picture 10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914400"/>
            <a:ext cx="2889250" cy="493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0" name="Line 1034"/>
          <p:cNvSpPr>
            <a:spLocks noChangeShapeType="1"/>
          </p:cNvSpPr>
          <p:nvPr/>
        </p:nvSpPr>
        <p:spPr bwMode="auto">
          <a:xfrm flipV="1">
            <a:off x="2971800" y="3048000"/>
            <a:ext cx="22098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1" name="Line 1035"/>
          <p:cNvSpPr>
            <a:spLocks noChangeShapeType="1"/>
          </p:cNvSpPr>
          <p:nvPr/>
        </p:nvSpPr>
        <p:spPr bwMode="auto">
          <a:xfrm flipV="1">
            <a:off x="2895600" y="1828800"/>
            <a:ext cx="190500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E12E7107-66A5-4C1A-9B95-CB6728A45D58}" type="slidenum">
              <a:rPr lang="en-US" sz="1400">
                <a:latin typeface="Times New Roman" pitchFamily="18" charset="0"/>
              </a:rPr>
              <a:pPr eaLnBrk="1" hangingPunct="1"/>
              <a:t>46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Ultrafiltration	</a:t>
            </a:r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Relate structure to function</a:t>
            </a:r>
          </a:p>
          <a:p>
            <a:pPr eaLnBrk="1" hangingPunct="1"/>
            <a:r>
              <a:rPr lang="en-GB" smtClean="0"/>
              <a:t>Similar to filtration elsewhere in the body to produce tissue fluid</a:t>
            </a:r>
          </a:p>
          <a:p>
            <a:pPr eaLnBrk="1" hangingPunct="1"/>
            <a:r>
              <a:rPr lang="en-GB" smtClean="0"/>
              <a:t>Composition of filtrate is similar to blood plasma.</a:t>
            </a:r>
          </a:p>
          <a:p>
            <a:pPr eaLnBrk="1" hangingPunct="1"/>
            <a:r>
              <a:rPr lang="en-GB" smtClean="0"/>
              <a:t>What is missing?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52BA034B-927D-4699-9192-0D5D18E7F451}" type="slidenum">
              <a:rPr lang="en-US" sz="1400">
                <a:latin typeface="Times New Roman" pitchFamily="18" charset="0"/>
              </a:rPr>
              <a:pPr eaLnBrk="1" hangingPunct="1"/>
              <a:t>47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Question 6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X?</a:t>
            </a:r>
          </a:p>
          <a:p>
            <a:pPr eaLnBrk="1" hangingPunct="1"/>
            <a:r>
              <a:rPr lang="en-GB" smtClean="0"/>
              <a:t>Y?</a:t>
            </a:r>
          </a:p>
          <a:p>
            <a:pPr eaLnBrk="1" hangingPunct="1"/>
            <a:r>
              <a:rPr lang="en-GB" smtClean="0"/>
              <a:t>Z?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>
              <a:buFontTx/>
              <a:buNone/>
            </a:pPr>
            <a:r>
              <a:rPr lang="en-GB" smtClean="0"/>
              <a:t>Bullet points for (b)</a:t>
            </a:r>
          </a:p>
          <a:p>
            <a:pPr eaLnBrk="1" hangingPunct="1">
              <a:buFontTx/>
              <a:buNone/>
            </a:pPr>
            <a:r>
              <a:rPr lang="en-GB" i="1" smtClean="0"/>
              <a:t>Explain…..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13B39188-2F0D-48A6-9B91-6743964B4F4A}" type="slidenum">
              <a:rPr lang="en-US" sz="1400">
                <a:latin typeface="Times New Roman" pitchFamily="18" charset="0"/>
              </a:rPr>
              <a:pPr eaLnBrk="1" hangingPunct="1"/>
              <a:t>48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50179" name="Rectangle 2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1981200" cy="2667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sz="2800" smtClean="0"/>
          </a:p>
          <a:p>
            <a:pPr eaLnBrk="1" hangingPunct="1">
              <a:lnSpc>
                <a:spcPct val="90000"/>
              </a:lnSpc>
            </a:pPr>
            <a:endParaRPr lang="en-GB" sz="2800" smtClean="0"/>
          </a:p>
          <a:p>
            <a:pPr eaLnBrk="1" hangingPunct="1">
              <a:lnSpc>
                <a:spcPct val="90000"/>
              </a:lnSpc>
            </a:pPr>
            <a:endParaRPr lang="en-GB" sz="2800" smtClean="0"/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endParaRPr lang="en-GB" sz="2800" smtClean="0"/>
          </a:p>
          <a:p>
            <a:pPr eaLnBrk="1" hangingPunct="1">
              <a:lnSpc>
                <a:spcPct val="90000"/>
              </a:lnSpc>
            </a:pPr>
            <a:endParaRPr lang="en-GB" sz="2800" smtClean="0"/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  <p:sp>
        <p:nvSpPr>
          <p:cNvPr id="50181" name="Text Box 4"/>
          <p:cNvSpPr txBox="1">
            <a:spLocks noChangeArrowheads="1"/>
          </p:cNvSpPr>
          <p:nvPr/>
        </p:nvSpPr>
        <p:spPr bwMode="auto">
          <a:xfrm>
            <a:off x="2193925" y="2378075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/>
          </a:p>
        </p:txBody>
      </p:sp>
      <p:sp>
        <p:nvSpPr>
          <p:cNvPr id="50182" name="Rectangle 5"/>
          <p:cNvSpPr>
            <a:spLocks noChangeArrowheads="1"/>
          </p:cNvSpPr>
          <p:nvPr/>
        </p:nvSpPr>
        <p:spPr bwMode="auto">
          <a:xfrm>
            <a:off x="2119313" y="9683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5018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1000"/>
            <a:ext cx="6097588" cy="611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4" name="Text Box 7"/>
          <p:cNvSpPr txBox="1">
            <a:spLocks noChangeArrowheads="1"/>
          </p:cNvSpPr>
          <p:nvPr/>
        </p:nvSpPr>
        <p:spPr bwMode="auto">
          <a:xfrm>
            <a:off x="7092950" y="2060575"/>
            <a:ext cx="1447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cortex</a:t>
            </a:r>
            <a:endParaRPr lang="en-US"/>
          </a:p>
        </p:txBody>
      </p:sp>
      <p:sp>
        <p:nvSpPr>
          <p:cNvPr id="50185" name="Text Box 8"/>
          <p:cNvSpPr txBox="1">
            <a:spLocks noChangeArrowheads="1"/>
          </p:cNvSpPr>
          <p:nvPr/>
        </p:nvSpPr>
        <p:spPr bwMode="auto">
          <a:xfrm>
            <a:off x="7019925" y="4365625"/>
            <a:ext cx="1676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medulla</a:t>
            </a:r>
            <a:endParaRPr lang="en-US"/>
          </a:p>
        </p:txBody>
      </p:sp>
      <p:sp>
        <p:nvSpPr>
          <p:cNvPr id="50186" name="Text Box 9"/>
          <p:cNvSpPr txBox="1">
            <a:spLocks noChangeArrowheads="1"/>
          </p:cNvSpPr>
          <p:nvPr/>
        </p:nvSpPr>
        <p:spPr bwMode="auto">
          <a:xfrm>
            <a:off x="762000" y="457200"/>
            <a:ext cx="4648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tx1"/>
                </a:solidFill>
              </a:rPr>
              <a:t>Kidney nephron</a:t>
            </a:r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FBED3D25-86B3-4C5D-986A-568E35A7E65B}" type="slidenum">
              <a:rPr lang="en-US" sz="1400">
                <a:latin typeface="Times New Roman" pitchFamily="18" charset="0"/>
              </a:rPr>
              <a:pPr eaLnBrk="1" hangingPunct="1"/>
              <a:t>49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51203" name="Rectangle 2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1981200" cy="2667000"/>
          </a:xfrm>
        </p:spPr>
        <p:txBody>
          <a:bodyPr/>
          <a:lstStyle/>
          <a:p>
            <a:pPr eaLnBrk="1" hangingPunct="1"/>
            <a:endParaRPr lang="en-GB" smtClean="0"/>
          </a:p>
          <a:p>
            <a:pPr eaLnBrk="1" hangingPunct="1"/>
            <a:endParaRPr lang="en-GB" smtClean="0"/>
          </a:p>
          <a:p>
            <a:pPr eaLnBrk="1" hangingPunct="1"/>
            <a:endParaRPr lang="en-GB" smtClean="0"/>
          </a:p>
          <a:p>
            <a:pPr eaLnBrk="1" hangingPunct="1"/>
            <a:endParaRPr lang="en-US" smtClean="0"/>
          </a:p>
        </p:txBody>
      </p:sp>
      <p:pic>
        <p:nvPicPr>
          <p:cNvPr id="5120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066800"/>
            <a:ext cx="5000625" cy="503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6" name="Text Box 5"/>
          <p:cNvSpPr txBox="1">
            <a:spLocks noChangeArrowheads="1"/>
          </p:cNvSpPr>
          <p:nvPr/>
        </p:nvSpPr>
        <p:spPr bwMode="auto">
          <a:xfrm>
            <a:off x="381000" y="914400"/>
            <a:ext cx="2438400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/>
          </a:p>
          <a:p>
            <a:pPr eaLnBrk="1" hangingPunct="1">
              <a:spcBef>
                <a:spcPct val="50000"/>
              </a:spcBef>
            </a:pPr>
            <a:r>
              <a:rPr lang="en-GB"/>
              <a:t>PCT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microvilli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DCT</a:t>
            </a:r>
            <a:endParaRPr lang="en-US"/>
          </a:p>
        </p:txBody>
      </p:sp>
      <p:sp>
        <p:nvSpPr>
          <p:cNvPr id="51207" name="Line 6"/>
          <p:cNvSpPr>
            <a:spLocks noChangeShapeType="1"/>
          </p:cNvSpPr>
          <p:nvPr/>
        </p:nvSpPr>
        <p:spPr bwMode="auto">
          <a:xfrm>
            <a:off x="2209800" y="2667000"/>
            <a:ext cx="1828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08" name="Line 7"/>
          <p:cNvSpPr>
            <a:spLocks noChangeShapeType="1"/>
          </p:cNvSpPr>
          <p:nvPr/>
        </p:nvSpPr>
        <p:spPr bwMode="auto">
          <a:xfrm>
            <a:off x="1447800" y="1981200"/>
            <a:ext cx="2438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09" name="Text Box 8"/>
          <p:cNvSpPr txBox="1">
            <a:spLocks noChangeArrowheads="1"/>
          </p:cNvSpPr>
          <p:nvPr/>
        </p:nvSpPr>
        <p:spPr bwMode="auto">
          <a:xfrm>
            <a:off x="2193925" y="2378075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/>
          </a:p>
        </p:txBody>
      </p:sp>
      <p:sp>
        <p:nvSpPr>
          <p:cNvPr id="51210" name="Line 9"/>
          <p:cNvSpPr>
            <a:spLocks noChangeShapeType="1"/>
          </p:cNvSpPr>
          <p:nvPr/>
        </p:nvSpPr>
        <p:spPr bwMode="auto">
          <a:xfrm>
            <a:off x="1524000" y="3429000"/>
            <a:ext cx="2743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D8E4D894-CDCC-48C2-9BC3-02F2FBC0D69F}" type="slidenum">
              <a:rPr lang="en-US" sz="1400">
                <a:latin typeface="Times New Roman" pitchFamily="18" charset="0"/>
              </a:rPr>
              <a:pPr eaLnBrk="1" hangingPunct="1"/>
              <a:t>5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Testing Body fluids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You have three fluids labelled as X, Y and Z 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You are provided with:</a:t>
            </a:r>
          </a:p>
          <a:p>
            <a:pPr lvl="1" eaLnBrk="1" hangingPunct="1">
              <a:lnSpc>
                <a:spcPct val="90000"/>
              </a:lnSpc>
            </a:pPr>
            <a:r>
              <a:rPr lang="en-GB" smtClean="0"/>
              <a:t>Clinistix / Diastix</a:t>
            </a:r>
          </a:p>
          <a:p>
            <a:pPr lvl="1" eaLnBrk="1" hangingPunct="1">
              <a:lnSpc>
                <a:spcPct val="90000"/>
              </a:lnSpc>
            </a:pPr>
            <a:r>
              <a:rPr lang="en-GB" smtClean="0"/>
              <a:t>Albustix</a:t>
            </a:r>
          </a:p>
          <a:p>
            <a:pPr lvl="1" eaLnBrk="1" hangingPunct="1">
              <a:lnSpc>
                <a:spcPct val="90000"/>
              </a:lnSpc>
            </a:pPr>
            <a:r>
              <a:rPr lang="en-GB" smtClean="0"/>
              <a:t>Urease and litmus paper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Find out what is in each of the three fluids.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5ACAA26B-077D-4FCD-8231-0A91FF1CB964}" type="slidenum">
              <a:rPr lang="en-US" sz="1400">
                <a:latin typeface="Times New Roman" pitchFamily="18" charset="0"/>
              </a:rPr>
              <a:pPr eaLnBrk="1" hangingPunct="1"/>
              <a:t>50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52227" name="Rectangle 2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000" smtClean="0">
                <a:solidFill>
                  <a:srgbClr val="FF9900"/>
                </a:solidFill>
              </a:rPr>
              <a:t>Selective reabsorption</a:t>
            </a:r>
            <a:endParaRPr lang="en-US" sz="4000" smtClean="0">
              <a:solidFill>
                <a:srgbClr val="FF9900"/>
              </a:solidFill>
            </a:endParaRPr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  <a:p>
            <a:pPr eaLnBrk="1" hangingPunct="1"/>
            <a:endParaRPr lang="en-GB" smtClean="0"/>
          </a:p>
          <a:p>
            <a:pPr eaLnBrk="1" hangingPunct="1"/>
            <a:endParaRPr lang="en-GB" smtClean="0"/>
          </a:p>
          <a:p>
            <a:pPr eaLnBrk="1" hangingPunct="1"/>
            <a:endParaRPr lang="en-US" smtClean="0"/>
          </a:p>
        </p:txBody>
      </p:sp>
      <p:sp>
        <p:nvSpPr>
          <p:cNvPr id="52230" name="Text Box 5"/>
          <p:cNvSpPr txBox="1">
            <a:spLocks noChangeArrowheads="1"/>
          </p:cNvSpPr>
          <p:nvPr/>
        </p:nvSpPr>
        <p:spPr bwMode="auto">
          <a:xfrm>
            <a:off x="1143000" y="2362200"/>
            <a:ext cx="67214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/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838200" y="2057400"/>
            <a:ext cx="7162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/>
          </a:p>
        </p:txBody>
      </p:sp>
      <p:sp>
        <p:nvSpPr>
          <p:cNvPr id="52232" name="Text Box 10"/>
          <p:cNvSpPr txBox="1">
            <a:spLocks noChangeArrowheads="1"/>
          </p:cNvSpPr>
          <p:nvPr/>
        </p:nvSpPr>
        <p:spPr bwMode="auto">
          <a:xfrm>
            <a:off x="533400" y="1981200"/>
            <a:ext cx="7924800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/>
              <a:t> absorption of glucose, amino acids, ions, vitamins by PCT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/>
              <a:t> absorption of ions by DCT</a:t>
            </a:r>
          </a:p>
          <a:p>
            <a:pPr eaLnBrk="1" hangingPunct="1">
              <a:spcBef>
                <a:spcPct val="50000"/>
              </a:spcBef>
            </a:pPr>
            <a:r>
              <a:rPr lang="en-GB" i="1"/>
              <a:t>these are </a:t>
            </a:r>
            <a:r>
              <a:rPr lang="en-GB"/>
              <a:t> </a:t>
            </a:r>
            <a:r>
              <a:rPr lang="en-GB" i="1"/>
              <a:t>substances required by the body</a:t>
            </a:r>
          </a:p>
          <a:p>
            <a:pPr eaLnBrk="1" hangingPunct="1">
              <a:spcBef>
                <a:spcPct val="50000"/>
              </a:spcBef>
            </a:pPr>
            <a:endParaRPr lang="en-US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3" grpId="0" build="p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75DE71EE-EE55-41E7-91F4-FFE0179EF59E}" type="slidenum">
              <a:rPr lang="en-US" sz="1400">
                <a:latin typeface="Times New Roman" pitchFamily="18" charset="0"/>
              </a:rPr>
              <a:pPr eaLnBrk="1" hangingPunct="1"/>
              <a:t>51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Selective reabsorption</a:t>
            </a:r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Proximal convoluted tubule</a:t>
            </a:r>
          </a:p>
          <a:p>
            <a:pPr eaLnBrk="1" hangingPunct="1"/>
            <a:r>
              <a:rPr lang="en-GB" smtClean="0"/>
              <a:t>Returning substances to the blood</a:t>
            </a:r>
          </a:p>
          <a:p>
            <a:pPr eaLnBrk="1" hangingPunct="1"/>
            <a:r>
              <a:rPr lang="en-GB" smtClean="0"/>
              <a:t>Active uptake</a:t>
            </a:r>
          </a:p>
          <a:p>
            <a:pPr eaLnBrk="1" hangingPunct="1"/>
            <a:r>
              <a:rPr lang="en-GB" smtClean="0"/>
              <a:t>Requires energy</a:t>
            </a:r>
          </a:p>
          <a:p>
            <a:pPr eaLnBrk="1" hangingPunct="1"/>
            <a:r>
              <a:rPr lang="en-GB" smtClean="0"/>
              <a:t>Co-transport</a:t>
            </a:r>
          </a:p>
          <a:p>
            <a:pPr eaLnBrk="1" hangingPunct="1"/>
            <a:r>
              <a:rPr lang="en-GB" smtClean="0"/>
              <a:t>Passive uptake</a:t>
            </a:r>
          </a:p>
          <a:p>
            <a:pPr eaLnBrk="1" hangingPunct="1"/>
            <a:r>
              <a:rPr lang="en-GB" smtClean="0"/>
              <a:t>Endocytosis</a:t>
            </a:r>
          </a:p>
          <a:p>
            <a:pPr eaLnBrk="1" hangingPunct="1"/>
            <a:endParaRPr lang="en-GB" smtClean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67EEE1A3-0DEF-45B8-A96A-7E9D5AAD08FE}" type="slidenum">
              <a:rPr lang="en-US" sz="1400">
                <a:latin typeface="Times New Roman" pitchFamily="18" charset="0"/>
              </a:rPr>
              <a:pPr eaLnBrk="1" hangingPunct="1"/>
              <a:t>52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54275" name="Rectangle 2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  <a:p>
            <a:pPr eaLnBrk="1" hangingPunct="1"/>
            <a:endParaRPr lang="en-GB" smtClean="0"/>
          </a:p>
          <a:p>
            <a:pPr eaLnBrk="1" hangingPunct="1"/>
            <a:endParaRPr lang="en-GB" smtClean="0"/>
          </a:p>
          <a:p>
            <a:pPr eaLnBrk="1" hangingPunct="1"/>
            <a:endParaRPr lang="en-US" smtClean="0"/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1143000" y="2362200"/>
            <a:ext cx="67214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/>
          </a:p>
        </p:txBody>
      </p: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838200" y="2057400"/>
            <a:ext cx="7162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/>
          </a:p>
        </p:txBody>
      </p:sp>
      <p:sp>
        <p:nvSpPr>
          <p:cNvPr id="54279" name="Rectangle 9"/>
          <p:cNvSpPr>
            <a:spLocks noChangeArrowheads="1"/>
          </p:cNvSpPr>
          <p:nvPr/>
        </p:nvSpPr>
        <p:spPr bwMode="auto">
          <a:xfrm>
            <a:off x="2925763" y="19669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5428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04800"/>
            <a:ext cx="5969000" cy="530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1" name="Line 11"/>
          <p:cNvSpPr>
            <a:spLocks noChangeShapeType="1"/>
          </p:cNvSpPr>
          <p:nvPr/>
        </p:nvSpPr>
        <p:spPr bwMode="auto">
          <a:xfrm flipH="1" flipV="1">
            <a:off x="762000" y="4191000"/>
            <a:ext cx="70866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2" name="Text Box 12"/>
          <p:cNvSpPr txBox="1">
            <a:spLocks noChangeArrowheads="1"/>
          </p:cNvSpPr>
          <p:nvPr/>
        </p:nvSpPr>
        <p:spPr bwMode="auto">
          <a:xfrm>
            <a:off x="6705600" y="1981200"/>
            <a:ext cx="2438400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chemeClr val="tx1"/>
                </a:solidFill>
              </a:rPr>
              <a:t>microvilli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chemeClr val="tx1"/>
                </a:solidFill>
              </a:rPr>
              <a:t>large surface area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54283" name="Text Box 13"/>
          <p:cNvSpPr txBox="1">
            <a:spLocks noChangeArrowheads="1"/>
          </p:cNvSpPr>
          <p:nvPr/>
        </p:nvSpPr>
        <p:spPr bwMode="auto">
          <a:xfrm>
            <a:off x="533400" y="5791200"/>
            <a:ext cx="678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chemeClr val="tx1"/>
                </a:solidFill>
              </a:rPr>
              <a:t>mitochondria – ATP for active transport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54284" name="Text Box 14"/>
          <p:cNvSpPr txBox="1">
            <a:spLocks noChangeArrowheads="1"/>
          </p:cNvSpPr>
          <p:nvPr/>
        </p:nvSpPr>
        <p:spPr bwMode="auto">
          <a:xfrm>
            <a:off x="6324600" y="457200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chemeClr val="tx1"/>
                </a:solidFill>
              </a:rPr>
              <a:t>filtrate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54285" name="Text Box 15"/>
          <p:cNvSpPr txBox="1">
            <a:spLocks noChangeArrowheads="1"/>
          </p:cNvSpPr>
          <p:nvPr/>
        </p:nvSpPr>
        <p:spPr bwMode="auto">
          <a:xfrm>
            <a:off x="228600" y="1600200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chemeClr val="tx1"/>
                </a:solidFill>
              </a:rPr>
              <a:t>blood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54286" name="Line 16"/>
          <p:cNvSpPr>
            <a:spLocks noChangeShapeType="1"/>
          </p:cNvSpPr>
          <p:nvPr/>
        </p:nvSpPr>
        <p:spPr bwMode="auto">
          <a:xfrm flipV="1">
            <a:off x="4932363" y="692150"/>
            <a:ext cx="0" cy="433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7" name="Line 17"/>
          <p:cNvSpPr>
            <a:spLocks noChangeShapeType="1"/>
          </p:cNvSpPr>
          <p:nvPr/>
        </p:nvSpPr>
        <p:spPr bwMode="auto">
          <a:xfrm flipH="1">
            <a:off x="4140200" y="692150"/>
            <a:ext cx="7921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8" name="Text Box 18"/>
          <p:cNvSpPr txBox="1">
            <a:spLocks noChangeArrowheads="1"/>
          </p:cNvSpPr>
          <p:nvPr/>
        </p:nvSpPr>
        <p:spPr bwMode="auto">
          <a:xfrm>
            <a:off x="2124075" y="476250"/>
            <a:ext cx="2016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tx1"/>
                </a:solidFill>
              </a:rPr>
              <a:t>tight junction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build="p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8B46B83E-50F9-46AD-9E22-26A784A471A2}" type="slidenum">
              <a:rPr lang="en-US" sz="1400">
                <a:latin typeface="Times New Roman" pitchFamily="18" charset="0"/>
              </a:rPr>
              <a:pPr eaLnBrk="1" hangingPunct="1"/>
              <a:t>53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55299" name="Rectangle 2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  <a:p>
            <a:pPr eaLnBrk="1" hangingPunct="1"/>
            <a:endParaRPr lang="en-GB" smtClean="0"/>
          </a:p>
          <a:p>
            <a:pPr eaLnBrk="1" hangingPunct="1"/>
            <a:endParaRPr lang="en-GB" smtClean="0"/>
          </a:p>
          <a:p>
            <a:pPr eaLnBrk="1" hangingPunct="1"/>
            <a:endParaRPr lang="en-US" smtClean="0"/>
          </a:p>
        </p:txBody>
      </p:sp>
      <p:sp>
        <p:nvSpPr>
          <p:cNvPr id="55301" name="Text Box 4"/>
          <p:cNvSpPr txBox="1">
            <a:spLocks noChangeArrowheads="1"/>
          </p:cNvSpPr>
          <p:nvPr/>
        </p:nvSpPr>
        <p:spPr bwMode="auto">
          <a:xfrm>
            <a:off x="1143000" y="2362200"/>
            <a:ext cx="67214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/>
          </a:p>
        </p:txBody>
      </p:sp>
      <p:sp>
        <p:nvSpPr>
          <p:cNvPr id="55302" name="Text Box 5"/>
          <p:cNvSpPr txBox="1">
            <a:spLocks noChangeArrowheads="1"/>
          </p:cNvSpPr>
          <p:nvPr/>
        </p:nvSpPr>
        <p:spPr bwMode="auto">
          <a:xfrm>
            <a:off x="838200" y="2057400"/>
            <a:ext cx="7162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/>
          </a:p>
        </p:txBody>
      </p:sp>
      <p:sp>
        <p:nvSpPr>
          <p:cNvPr id="55303" name="Rectangle 6"/>
          <p:cNvSpPr>
            <a:spLocks noChangeArrowheads="1"/>
          </p:cNvSpPr>
          <p:nvPr/>
        </p:nvSpPr>
        <p:spPr bwMode="auto">
          <a:xfrm>
            <a:off x="2925763" y="19669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5304" name="Text Box 11"/>
          <p:cNvSpPr txBox="1">
            <a:spLocks noChangeArrowheads="1"/>
          </p:cNvSpPr>
          <p:nvPr/>
        </p:nvSpPr>
        <p:spPr bwMode="auto">
          <a:xfrm>
            <a:off x="609600" y="838200"/>
            <a:ext cx="8305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solidFill>
                  <a:srgbClr val="FF9900"/>
                </a:solidFill>
              </a:rPr>
              <a:t>PCT cells are adapted to their functions</a:t>
            </a:r>
            <a:endParaRPr lang="en-US" sz="3600">
              <a:solidFill>
                <a:srgbClr val="FF9900"/>
              </a:solidFill>
            </a:endParaRPr>
          </a:p>
        </p:txBody>
      </p:sp>
      <p:sp>
        <p:nvSpPr>
          <p:cNvPr id="55305" name="Text Box 12"/>
          <p:cNvSpPr txBox="1">
            <a:spLocks noChangeArrowheads="1"/>
          </p:cNvSpPr>
          <p:nvPr/>
        </p:nvSpPr>
        <p:spPr bwMode="auto">
          <a:xfrm>
            <a:off x="827088" y="1646238"/>
            <a:ext cx="7239000" cy="521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/>
              <a:t> tight junctions between cells to ensure transcellular movement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/>
              <a:t>microvilli to give a large surface area for absorption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/>
              <a:t> mitochondria to form ATP for active transport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/>
              <a:t> infoldings of basal membrane to allow movement of substances into the blood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3D089B35-A65D-438D-BF20-CFDB4376D284}" type="slidenum">
              <a:rPr lang="en-US" sz="1400">
                <a:latin typeface="Times New Roman" pitchFamily="18" charset="0"/>
              </a:rPr>
              <a:pPr eaLnBrk="1" hangingPunct="1"/>
              <a:t>54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Selective reabsorption	</a:t>
            </a:r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smtClean="0"/>
              <a:t>Relate structure to function </a:t>
            </a:r>
            <a:r>
              <a:rPr lang="en-GB" sz="2400" smtClean="0"/>
              <a:t>(see q. paper)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Note outline of PCT cell. Describe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Note detail inside cell. What?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Edge of adjacent cells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Draw in blood capillary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Show direction by which substances are reabsorbed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How is the composition of the filtrate changed?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DD7E6445-865E-48BF-B0A6-A27415E2E1F1}" type="slidenum">
              <a:rPr lang="en-US" sz="1400">
                <a:latin typeface="Times New Roman" pitchFamily="18" charset="0"/>
              </a:rPr>
              <a:pPr eaLnBrk="1" hangingPunct="1"/>
              <a:t>55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Movement across membranes</a:t>
            </a:r>
          </a:p>
        </p:txBody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800" smtClean="0"/>
              <a:t>Driven by ATP</a:t>
            </a:r>
          </a:p>
          <a:p>
            <a:pPr eaLnBrk="1" hangingPunct="1"/>
            <a:r>
              <a:rPr lang="en-GB" sz="2800" smtClean="0"/>
              <a:t>Driven by sodium pumps that create low intracellular concentration of sodium ions</a:t>
            </a:r>
          </a:p>
          <a:p>
            <a:pPr eaLnBrk="1" hangingPunct="1"/>
            <a:r>
              <a:rPr lang="en-GB" sz="2800" smtClean="0"/>
              <a:t>Require specialised membrane proteins</a:t>
            </a:r>
          </a:p>
          <a:p>
            <a:pPr eaLnBrk="1" hangingPunct="1"/>
            <a:r>
              <a:rPr lang="en-GB" sz="2800" smtClean="0"/>
              <a:t>Occurs across two cell membranes – that have different permeability/pumping properties </a:t>
            </a:r>
          </a:p>
          <a:p>
            <a:pPr eaLnBrk="1" hangingPunct="1">
              <a:buFontTx/>
              <a:buNone/>
            </a:pPr>
            <a:endParaRPr lang="en-GB" sz="2800" smtClean="0"/>
          </a:p>
          <a:p>
            <a:pPr eaLnBrk="1" hangingPunct="1">
              <a:buFontTx/>
              <a:buNone/>
            </a:pPr>
            <a:r>
              <a:rPr lang="en-US" sz="1400" smtClean="0">
                <a:hlinkClick r:id="rId2"/>
              </a:rPr>
              <a:t>http://users.rcn.com/jkimball.ma.ultranet/BiologyPages/D/Diffusion.html#indirect</a:t>
            </a:r>
            <a:r>
              <a:rPr lang="en-GB" sz="14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5A588BC7-C081-49BA-A533-AF430AEA574F}" type="slidenum">
              <a:rPr lang="en-US" sz="1400">
                <a:latin typeface="Times New Roman" pitchFamily="18" charset="0"/>
              </a:rPr>
              <a:pPr eaLnBrk="1" hangingPunct="1"/>
              <a:t>56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Co-transporter</a:t>
            </a: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Binding sites for two substances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E.g. Na</a:t>
            </a:r>
            <a:r>
              <a:rPr lang="en-GB" baseline="30000" smtClean="0"/>
              <a:t>+</a:t>
            </a:r>
            <a:r>
              <a:rPr lang="en-GB" smtClean="0"/>
              <a:t> and glucose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Absorption of glucose driven by electrochemical gradient for Na</a:t>
            </a:r>
            <a:r>
              <a:rPr lang="en-GB" baseline="30000" smtClean="0"/>
              <a:t>+</a:t>
            </a:r>
            <a:endParaRPr lang="en-GB" smtClean="0"/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This gradient is maintained by sodium pumps in basal and lateral membranes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The pumps maintain a low </a:t>
            </a:r>
            <a:r>
              <a:rPr lang="en-GB" i="1" smtClean="0"/>
              <a:t>intracellular</a:t>
            </a:r>
            <a:r>
              <a:rPr lang="en-GB" smtClean="0"/>
              <a:t> concentration of Na</a:t>
            </a:r>
            <a:r>
              <a:rPr lang="en-GB" baseline="30000" smtClean="0"/>
              <a:t>+</a:t>
            </a:r>
            <a:endParaRPr lang="en-GB" smtClean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18F9BB58-C102-4D87-9DE0-39E05D1E4400}" type="slidenum">
              <a:rPr lang="en-US" sz="1400">
                <a:latin typeface="Times New Roman" pitchFamily="18" charset="0"/>
              </a:rPr>
              <a:pPr eaLnBrk="1" hangingPunct="1"/>
              <a:t>57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59395" name="Rectangle 2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1143000" y="2362200"/>
            <a:ext cx="67214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/>
          </a:p>
        </p:txBody>
      </p:sp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838200" y="2057400"/>
            <a:ext cx="7162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/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2925763" y="19669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59399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0"/>
            <a:ext cx="4854575" cy="656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00" name="Text Box 11"/>
          <p:cNvSpPr txBox="1">
            <a:spLocks noChangeArrowheads="1"/>
          </p:cNvSpPr>
          <p:nvPr/>
        </p:nvSpPr>
        <p:spPr bwMode="auto">
          <a:xfrm>
            <a:off x="228600" y="1752600"/>
            <a:ext cx="2438400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medulla: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loops and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collecting ducts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arranged in parallel</a:t>
            </a:r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D7C63FCD-63CD-4924-8B72-12CA7D333BF8}" type="slidenum">
              <a:rPr lang="en-US" sz="1400">
                <a:latin typeface="Times New Roman" pitchFamily="18" charset="0"/>
              </a:rPr>
              <a:pPr eaLnBrk="1" hangingPunct="1"/>
              <a:t>58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Question 5 (b)</a:t>
            </a:r>
          </a:p>
        </p:txBody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Describe the relationship between the length of part D and water potential of the urine</a:t>
            </a:r>
          </a:p>
          <a:p>
            <a:pPr eaLnBrk="1" hangingPunct="1"/>
            <a:r>
              <a:rPr lang="en-GB" smtClean="0"/>
              <a:t>Suggest an explanation for the relationship you have described.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4574AF7A-4422-4C9E-806F-26B0C324FA8C}" type="slidenum">
              <a:rPr lang="en-US" sz="1400">
                <a:latin typeface="Times New Roman" pitchFamily="18" charset="0"/>
              </a:rPr>
              <a:pPr eaLnBrk="1" hangingPunct="1"/>
              <a:t>59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Differential permeability</a:t>
            </a:r>
          </a:p>
        </p:txBody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Descending loop is permeable to sodium ions and water</a:t>
            </a:r>
          </a:p>
          <a:p>
            <a:pPr eaLnBrk="1" hangingPunct="1"/>
            <a:r>
              <a:rPr lang="en-GB" smtClean="0"/>
              <a:t>Ascending loop is permeable to sodium ions but not to water</a:t>
            </a:r>
          </a:p>
          <a:p>
            <a:pPr eaLnBrk="1" hangingPunct="1"/>
            <a:r>
              <a:rPr lang="en-GB" smtClean="0"/>
              <a:t>Upper part of ascending loop pumps sodium ions </a:t>
            </a:r>
            <a:r>
              <a:rPr lang="en-GB" i="1" smtClean="0"/>
              <a:t>out</a:t>
            </a:r>
            <a:r>
              <a:rPr lang="en-GB" smtClean="0"/>
              <a:t> of the filtrate into the tissue fluid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9F2889FE-68DA-403E-953E-3F44BC457EF2}" type="slidenum">
              <a:rPr lang="en-US" sz="1400">
                <a:latin typeface="Times New Roman" pitchFamily="18" charset="0"/>
              </a:rPr>
              <a:pPr eaLnBrk="1" hangingPunct="1"/>
              <a:t>6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Testing Body fluids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Draw out a flow chart to show how you would identify the following fluids using observations and simple laboratory tests like those you have just used:</a:t>
            </a:r>
          </a:p>
          <a:p>
            <a:pPr eaLnBrk="1" hangingPunct="1">
              <a:buFontTx/>
              <a:buNone/>
            </a:pPr>
            <a:r>
              <a:rPr lang="en-GB" smtClean="0"/>
              <a:t>whole blood, plasma, serum, tissue fluid (filtrate), urine, bile, saliva.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7C637E65-2FB7-463C-B63F-3D13024A357B}" type="slidenum">
              <a:rPr lang="en-US" sz="1400">
                <a:latin typeface="Times New Roman" pitchFamily="18" charset="0"/>
              </a:rPr>
              <a:pPr eaLnBrk="1" hangingPunct="1"/>
              <a:t>60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62467" name="Rectangle 2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2468" name="Text Box 3"/>
          <p:cNvSpPr txBox="1">
            <a:spLocks noChangeArrowheads="1"/>
          </p:cNvSpPr>
          <p:nvPr/>
        </p:nvSpPr>
        <p:spPr bwMode="auto">
          <a:xfrm>
            <a:off x="1143000" y="2362200"/>
            <a:ext cx="67214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/>
          </a:p>
        </p:txBody>
      </p:sp>
      <p:sp>
        <p:nvSpPr>
          <p:cNvPr id="62469" name="Text Box 4"/>
          <p:cNvSpPr txBox="1">
            <a:spLocks noChangeArrowheads="1"/>
          </p:cNvSpPr>
          <p:nvPr/>
        </p:nvSpPr>
        <p:spPr bwMode="auto">
          <a:xfrm>
            <a:off x="838200" y="2057400"/>
            <a:ext cx="7162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/>
          </a:p>
        </p:txBody>
      </p:sp>
      <p:sp>
        <p:nvSpPr>
          <p:cNvPr id="62470" name="Rectangle 5"/>
          <p:cNvSpPr>
            <a:spLocks noChangeArrowheads="1"/>
          </p:cNvSpPr>
          <p:nvPr/>
        </p:nvSpPr>
        <p:spPr bwMode="auto">
          <a:xfrm>
            <a:off x="2925763" y="19669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2471" name="Text Box 7"/>
          <p:cNvSpPr txBox="1">
            <a:spLocks noChangeArrowheads="1"/>
          </p:cNvSpPr>
          <p:nvPr/>
        </p:nvSpPr>
        <p:spPr bwMode="auto">
          <a:xfrm>
            <a:off x="468313" y="476250"/>
            <a:ext cx="83058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/>
              <a:t> Sodium and chloride ions move from ascending limb of loop to tissue fluid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/>
              <a:t> Ions move from tissue fluid to descending limb of loop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/>
              <a:t> Urea diffuses out of the urine from the collecting ducts into the tissue fluid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/>
              <a:t> Urea and ions lower water potential of tissue fluid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/>
              <a:t>Actual water potential depends on depth of medulla and so lengths of loops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3943146E-8C08-45EB-9E65-675BEEC645DA}" type="slidenum">
              <a:rPr lang="en-US" sz="1400">
                <a:latin typeface="Times New Roman" pitchFamily="18" charset="0"/>
              </a:rPr>
              <a:pPr eaLnBrk="1" hangingPunct="1"/>
              <a:t>61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63491" name="Rectangle 2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3492" name="Text Box 3"/>
          <p:cNvSpPr txBox="1">
            <a:spLocks noChangeArrowheads="1"/>
          </p:cNvSpPr>
          <p:nvPr/>
        </p:nvSpPr>
        <p:spPr bwMode="auto">
          <a:xfrm>
            <a:off x="1143000" y="2362200"/>
            <a:ext cx="67214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/>
          </a:p>
        </p:txBody>
      </p:sp>
      <p:sp>
        <p:nvSpPr>
          <p:cNvPr id="63493" name="Text Box 4"/>
          <p:cNvSpPr txBox="1">
            <a:spLocks noChangeArrowheads="1"/>
          </p:cNvSpPr>
          <p:nvPr/>
        </p:nvSpPr>
        <p:spPr bwMode="auto">
          <a:xfrm>
            <a:off x="838200" y="2057400"/>
            <a:ext cx="7162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/>
          </a:p>
        </p:txBody>
      </p:sp>
      <p:sp>
        <p:nvSpPr>
          <p:cNvPr id="63494" name="Rectangle 5"/>
          <p:cNvSpPr>
            <a:spLocks noChangeArrowheads="1"/>
          </p:cNvSpPr>
          <p:nvPr/>
        </p:nvSpPr>
        <p:spPr bwMode="auto">
          <a:xfrm>
            <a:off x="2925763" y="19669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3495" name="Text Box 6"/>
          <p:cNvSpPr txBox="1">
            <a:spLocks noChangeArrowheads="1"/>
          </p:cNvSpPr>
          <p:nvPr/>
        </p:nvSpPr>
        <p:spPr bwMode="auto">
          <a:xfrm>
            <a:off x="609600" y="1447800"/>
            <a:ext cx="8305800" cy="545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U-shaped loops help to retain solutes (ions and urea) in tissue fluid of medulla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This gives a low water potential in this area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When water is conserved – collecting ducts become permeable and water diffuses from urine into the tissue fluid and into the capillaries</a:t>
            </a:r>
          </a:p>
          <a:p>
            <a:pPr eaLnBrk="1" hangingPunct="1">
              <a:spcBef>
                <a:spcPct val="50000"/>
              </a:spcBef>
            </a:pPr>
            <a:endParaRPr lang="en-GB"/>
          </a:p>
          <a:p>
            <a:pPr eaLnBrk="1" hangingPunct="1"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9D51F6F9-9222-4D92-863C-BF011C297ED8}" type="slidenum">
              <a:rPr lang="en-US" sz="1400">
                <a:latin typeface="Times New Roman" pitchFamily="18" charset="0"/>
              </a:rPr>
              <a:pPr eaLnBrk="1" hangingPunct="1"/>
              <a:t>62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64515" name="Rectangle 2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4516" name="Text Box 3"/>
          <p:cNvSpPr txBox="1">
            <a:spLocks noChangeArrowheads="1"/>
          </p:cNvSpPr>
          <p:nvPr/>
        </p:nvSpPr>
        <p:spPr bwMode="auto">
          <a:xfrm>
            <a:off x="1143000" y="2362200"/>
            <a:ext cx="67214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/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2925763" y="19669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64518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325" y="749300"/>
            <a:ext cx="3941763" cy="536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12830004-0752-4066-8D8C-8DD91D5B4138}" type="slidenum">
              <a:rPr lang="en-US" sz="1400">
                <a:latin typeface="Times New Roman" pitchFamily="18" charset="0"/>
              </a:rPr>
              <a:pPr eaLnBrk="1" hangingPunct="1"/>
              <a:t>63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000" smtClean="0"/>
              <a:t>Collecting duct cell with aquaporins</a:t>
            </a:r>
          </a:p>
        </p:txBody>
      </p:sp>
      <p:pic>
        <p:nvPicPr>
          <p:cNvPr id="65540" name="Picture 5" descr=" 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09900" y="1981200"/>
            <a:ext cx="3124200" cy="4114800"/>
          </a:xfrm>
          <a:noFill/>
        </p:spPr>
      </p:pic>
      <p:sp>
        <p:nvSpPr>
          <p:cNvPr id="65541" name="Line 7"/>
          <p:cNvSpPr>
            <a:spLocks noChangeShapeType="1"/>
          </p:cNvSpPr>
          <p:nvPr/>
        </p:nvSpPr>
        <p:spPr bwMode="auto">
          <a:xfrm>
            <a:off x="5867400" y="2781300"/>
            <a:ext cx="1081088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42" name="Text Box 8"/>
          <p:cNvSpPr txBox="1">
            <a:spLocks noChangeArrowheads="1"/>
          </p:cNvSpPr>
          <p:nvPr/>
        </p:nvSpPr>
        <p:spPr bwMode="auto">
          <a:xfrm>
            <a:off x="7092950" y="3357563"/>
            <a:ext cx="1655763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AQP 2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present when needed</a:t>
            </a:r>
          </a:p>
        </p:txBody>
      </p:sp>
      <p:sp>
        <p:nvSpPr>
          <p:cNvPr id="65543" name="Line 9"/>
          <p:cNvSpPr>
            <a:spLocks noChangeShapeType="1"/>
          </p:cNvSpPr>
          <p:nvPr/>
        </p:nvSpPr>
        <p:spPr bwMode="auto">
          <a:xfrm>
            <a:off x="5724525" y="5013325"/>
            <a:ext cx="935038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44" name="Text Box 10"/>
          <p:cNvSpPr txBox="1">
            <a:spLocks noChangeArrowheads="1"/>
          </p:cNvSpPr>
          <p:nvPr/>
        </p:nvSpPr>
        <p:spPr bwMode="auto">
          <a:xfrm>
            <a:off x="6804025" y="5300663"/>
            <a:ext cx="1655763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AQP 3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present all the time</a:t>
            </a:r>
          </a:p>
        </p:txBody>
      </p:sp>
      <p:sp>
        <p:nvSpPr>
          <p:cNvPr id="65545" name="Text Box 11"/>
          <p:cNvSpPr txBox="1">
            <a:spLocks noChangeArrowheads="1"/>
          </p:cNvSpPr>
          <p:nvPr/>
        </p:nvSpPr>
        <p:spPr bwMode="auto">
          <a:xfrm>
            <a:off x="468313" y="1773238"/>
            <a:ext cx="2303462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When open 3 billion molecules of water a second move through each aquaporin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0D3C2714-F6D4-4A80-9B26-B13E036F79BF}" type="slidenum">
              <a:rPr lang="en-US" sz="1400">
                <a:latin typeface="Times New Roman" pitchFamily="18" charset="0"/>
              </a:rPr>
              <a:pPr eaLnBrk="1" hangingPunct="1"/>
              <a:t>64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Aquaporin</a:t>
            </a:r>
          </a:p>
        </p:txBody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hlinkClick r:id="rId2" action="ppaction://hlinkfile"/>
              </a:rPr>
              <a:t>Animation 1</a:t>
            </a:r>
            <a:endParaRPr lang="en-GB" smtClean="0"/>
          </a:p>
          <a:p>
            <a:pPr eaLnBrk="1" hangingPunct="1"/>
            <a:r>
              <a:rPr lang="en-GB" smtClean="0">
                <a:hlinkClick r:id="rId3" action="ppaction://hlinkfile"/>
              </a:rPr>
              <a:t>Animation 2</a:t>
            </a: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AACA22BB-0D48-40B5-B296-1DEEDD3E04DA}" type="slidenum">
              <a:rPr lang="en-US" sz="1400">
                <a:latin typeface="Times New Roman" pitchFamily="18" charset="0"/>
              </a:rPr>
              <a:pPr eaLnBrk="1" hangingPunct="1"/>
              <a:t>65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Mode of action of ADH</a:t>
            </a:r>
          </a:p>
        </p:txBody>
      </p:sp>
      <p:pic>
        <p:nvPicPr>
          <p:cNvPr id="67588" name="Picture 4" descr="ProteinHormoneR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9975" y="2349500"/>
            <a:ext cx="4248150" cy="3311525"/>
          </a:xfrm>
          <a:noFill/>
        </p:spPr>
      </p:pic>
      <p:sp>
        <p:nvSpPr>
          <p:cNvPr id="67589" name="Line 6"/>
          <p:cNvSpPr>
            <a:spLocks noChangeShapeType="1"/>
          </p:cNvSpPr>
          <p:nvPr/>
        </p:nvSpPr>
        <p:spPr bwMode="auto">
          <a:xfrm>
            <a:off x="5219700" y="4221163"/>
            <a:ext cx="1081088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0" name="Text Box 7"/>
          <p:cNvSpPr txBox="1">
            <a:spLocks noChangeArrowheads="1"/>
          </p:cNvSpPr>
          <p:nvPr/>
        </p:nvSpPr>
        <p:spPr bwMode="auto">
          <a:xfrm>
            <a:off x="6443663" y="4437063"/>
            <a:ext cx="20891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acts within cytoplasm</a:t>
            </a:r>
          </a:p>
        </p:txBody>
      </p:sp>
      <p:sp>
        <p:nvSpPr>
          <p:cNvPr id="67591" name="Text Box 8"/>
          <p:cNvSpPr txBox="1">
            <a:spLocks noChangeArrowheads="1"/>
          </p:cNvSpPr>
          <p:nvPr/>
        </p:nvSpPr>
        <p:spPr bwMode="auto">
          <a:xfrm>
            <a:off x="3995738" y="2205038"/>
            <a:ext cx="18716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e.g. ADH</a:t>
            </a:r>
          </a:p>
        </p:txBody>
      </p:sp>
      <p:sp>
        <p:nvSpPr>
          <p:cNvPr id="67592" name="Text Box 9"/>
          <p:cNvSpPr txBox="1">
            <a:spLocks noChangeArrowheads="1"/>
          </p:cNvSpPr>
          <p:nvPr/>
        </p:nvSpPr>
        <p:spPr bwMode="auto">
          <a:xfrm>
            <a:off x="611188" y="5805488"/>
            <a:ext cx="7200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cyclic AMP is a secondary messenger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4E1B414F-F48F-4A05-A304-6C47750F0694}" type="slidenum">
              <a:rPr lang="en-US" sz="1400">
                <a:latin typeface="Times New Roman" pitchFamily="18" charset="0"/>
              </a:rPr>
              <a:pPr eaLnBrk="1" hangingPunct="1"/>
              <a:t>66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68611" name="Text Box 9"/>
          <p:cNvSpPr txBox="1">
            <a:spLocks noChangeArrowheads="1"/>
          </p:cNvSpPr>
          <p:nvPr/>
        </p:nvSpPr>
        <p:spPr bwMode="auto">
          <a:xfrm>
            <a:off x="228600" y="457200"/>
            <a:ext cx="8534400" cy="671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cs typeface="Arial" pitchFamily="34" charset="0"/>
              </a:rPr>
              <a:t>Match these statements to areas in the diagram 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cs typeface="Arial" pitchFamily="34" charset="0"/>
              </a:rPr>
              <a:t>site of ultrafiltration             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cs typeface="Arial" pitchFamily="34" charset="0"/>
              </a:rPr>
              <a:t>deoxygenated blood</a:t>
            </a:r>
            <a:endParaRPr lang="en-GB" sz="2800" b="1"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cs typeface="Arial" pitchFamily="34" charset="0"/>
              </a:rPr>
              <a:t>oxygenated blood</a:t>
            </a:r>
            <a:endParaRPr lang="en-GB" sz="2800" b="1"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cs typeface="Arial" pitchFamily="34" charset="0"/>
              </a:rPr>
              <a:t>blood at highest pressure</a:t>
            </a:r>
            <a:endParaRPr lang="en-GB" sz="2800" b="1"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cs typeface="Arial" pitchFamily="34" charset="0"/>
              </a:rPr>
              <a:t>blood vessel with highest concentration of urea</a:t>
            </a:r>
            <a:endParaRPr lang="en-GB" sz="2800" b="1"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cs typeface="Arial" pitchFamily="34" charset="0"/>
              </a:rPr>
              <a:t>blood vessel with lowest concentration of urea</a:t>
            </a:r>
            <a:endParaRPr lang="en-GB" sz="2800" b="1"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cs typeface="Arial" pitchFamily="34" charset="0"/>
              </a:rPr>
              <a:t>site of selective reabsorption</a:t>
            </a:r>
            <a:endParaRPr lang="en-GB" sz="2800" b="1"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cs typeface="Arial" pitchFamily="34" charset="0"/>
              </a:rPr>
              <a:t>area with lowest water potential (highest concentration of solutes)</a:t>
            </a:r>
            <a:endParaRPr lang="en-GB" sz="2800" b="1"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94AA90DE-1DE0-4517-9D0F-CB3051C8A8C2}" type="slidenum">
              <a:rPr lang="en-US" sz="1400">
                <a:latin typeface="Times New Roman" pitchFamily="18" charset="0"/>
              </a:rPr>
              <a:pPr eaLnBrk="1" hangingPunct="1"/>
              <a:t>67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69635" name="Rectangle 2"/>
          <p:cNvSpPr>
            <a:spLocks noChangeArrowheads="1"/>
          </p:cNvSpPr>
          <p:nvPr/>
        </p:nvSpPr>
        <p:spPr bwMode="auto">
          <a:xfrm>
            <a:off x="3752850" y="2214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9636" name="Text Box 3"/>
          <p:cNvSpPr txBox="1">
            <a:spLocks noChangeArrowheads="1"/>
          </p:cNvSpPr>
          <p:nvPr/>
        </p:nvSpPr>
        <p:spPr bwMode="auto">
          <a:xfrm>
            <a:off x="1143000" y="2362200"/>
            <a:ext cx="67214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/>
          </a:p>
        </p:txBody>
      </p:sp>
      <p:sp>
        <p:nvSpPr>
          <p:cNvPr id="69637" name="Rectangle 4"/>
          <p:cNvSpPr>
            <a:spLocks noChangeArrowheads="1"/>
          </p:cNvSpPr>
          <p:nvPr/>
        </p:nvSpPr>
        <p:spPr bwMode="auto">
          <a:xfrm>
            <a:off x="2925763" y="19669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6963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57200"/>
            <a:ext cx="6097588" cy="611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9" name="Text Box 7"/>
          <p:cNvSpPr txBox="1">
            <a:spLocks noChangeArrowheads="1"/>
          </p:cNvSpPr>
          <p:nvPr/>
        </p:nvSpPr>
        <p:spPr bwMode="auto">
          <a:xfrm>
            <a:off x="3733800" y="838200"/>
            <a:ext cx="533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tx1"/>
                </a:solidFill>
              </a:rPr>
              <a:t>1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69640" name="Text Box 8"/>
          <p:cNvSpPr txBox="1">
            <a:spLocks noChangeArrowheads="1"/>
          </p:cNvSpPr>
          <p:nvPr/>
        </p:nvSpPr>
        <p:spPr bwMode="auto">
          <a:xfrm>
            <a:off x="6781800" y="3276600"/>
            <a:ext cx="1143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tx1"/>
                </a:solidFill>
              </a:rPr>
              <a:t>2 + 6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69641" name="Text Box 9"/>
          <p:cNvSpPr txBox="1">
            <a:spLocks noChangeArrowheads="1"/>
          </p:cNvSpPr>
          <p:nvPr/>
        </p:nvSpPr>
        <p:spPr bwMode="auto">
          <a:xfrm>
            <a:off x="6934200" y="228600"/>
            <a:ext cx="838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/>
          </a:p>
        </p:txBody>
      </p:sp>
      <p:sp>
        <p:nvSpPr>
          <p:cNvPr id="69642" name="Text Box 10"/>
          <p:cNvSpPr txBox="1">
            <a:spLocks noChangeArrowheads="1"/>
          </p:cNvSpPr>
          <p:nvPr/>
        </p:nvSpPr>
        <p:spPr bwMode="auto">
          <a:xfrm>
            <a:off x="6781800" y="381000"/>
            <a:ext cx="1295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tx1"/>
                </a:solidFill>
              </a:rPr>
              <a:t>3 + 4 + 5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69643" name="Text Box 11"/>
          <p:cNvSpPr txBox="1">
            <a:spLocks noChangeArrowheads="1"/>
          </p:cNvSpPr>
          <p:nvPr/>
        </p:nvSpPr>
        <p:spPr bwMode="auto">
          <a:xfrm>
            <a:off x="6934200" y="2514600"/>
            <a:ext cx="990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tx1"/>
                </a:solidFill>
              </a:rPr>
              <a:t>7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69644" name="Text Box 12"/>
          <p:cNvSpPr txBox="1">
            <a:spLocks noChangeArrowheads="1"/>
          </p:cNvSpPr>
          <p:nvPr/>
        </p:nvSpPr>
        <p:spPr bwMode="auto">
          <a:xfrm>
            <a:off x="5029200" y="6019800"/>
            <a:ext cx="1143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tx1"/>
                </a:solidFill>
              </a:rPr>
              <a:t>8</a:t>
            </a:r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AAB45DB9-0BB4-47F5-A3DA-944D6C5F7155}" type="slidenum">
              <a:rPr lang="en-US" sz="1400">
                <a:latin typeface="Times New Roman" pitchFamily="18" charset="0"/>
              </a:rPr>
              <a:pPr eaLnBrk="1" hangingPunct="1"/>
              <a:t>68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32780" name="Text Box 12"/>
          <p:cNvSpPr txBox="1">
            <a:spLocks noChangeArrowheads="1"/>
          </p:cNvSpPr>
          <p:nvPr/>
        </p:nvSpPr>
        <p:spPr bwMode="auto">
          <a:xfrm>
            <a:off x="533400" y="304800"/>
            <a:ext cx="7924800" cy="605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The Kidneys </a:t>
            </a:r>
          </a:p>
          <a:p>
            <a:pPr>
              <a:spcBef>
                <a:spcPct val="50000"/>
              </a:spcBef>
              <a:defRPr/>
            </a:pPr>
            <a:r>
              <a:rPr lang="en-GB" sz="2400" i="1">
                <a:solidFill>
                  <a:srgbClr val="FF9900"/>
                </a:solidFill>
                <a:latin typeface="Arial" charset="0"/>
              </a:rPr>
              <a:t>receive </a:t>
            </a:r>
          </a:p>
          <a:p>
            <a:pPr>
              <a:spcBef>
                <a:spcPct val="50000"/>
              </a:spcBef>
              <a:defRPr/>
            </a:pPr>
            <a:r>
              <a:rPr lang="en-GB" sz="2400">
                <a:latin typeface="Arial" charset="0"/>
              </a:rPr>
              <a:t>20-25% of the total output of the heart</a:t>
            </a:r>
          </a:p>
          <a:p>
            <a:pPr>
              <a:spcBef>
                <a:spcPct val="50000"/>
              </a:spcBef>
              <a:defRPr/>
            </a:pPr>
            <a:r>
              <a:rPr lang="en-GB" sz="2400" i="1">
                <a:solidFill>
                  <a:srgbClr val="FF9900"/>
                </a:solidFill>
                <a:latin typeface="Arial" charset="0"/>
              </a:rPr>
              <a:t>filter</a:t>
            </a:r>
          </a:p>
          <a:p>
            <a:pPr>
              <a:spcBef>
                <a:spcPct val="50000"/>
              </a:spcBef>
              <a:defRPr/>
            </a:pPr>
            <a:r>
              <a:rPr lang="en-GB" sz="2400">
                <a:latin typeface="Arial" charset="0"/>
              </a:rPr>
              <a:t>170 000 cm</a:t>
            </a:r>
            <a:r>
              <a:rPr lang="en-GB" sz="2400" baseline="30000">
                <a:latin typeface="Arial" charset="0"/>
              </a:rPr>
              <a:t>3</a:t>
            </a:r>
            <a:r>
              <a:rPr lang="en-GB" sz="2400">
                <a:latin typeface="Arial" charset="0"/>
              </a:rPr>
              <a:t> filtrate a day</a:t>
            </a:r>
          </a:p>
          <a:p>
            <a:pPr>
              <a:spcBef>
                <a:spcPct val="50000"/>
              </a:spcBef>
              <a:defRPr/>
            </a:pPr>
            <a:r>
              <a:rPr lang="en-GB" sz="2400" i="1">
                <a:solidFill>
                  <a:srgbClr val="FF9900"/>
                </a:solidFill>
                <a:latin typeface="Arial" charset="0"/>
              </a:rPr>
              <a:t>reclaim</a:t>
            </a:r>
          </a:p>
          <a:p>
            <a:pPr>
              <a:spcBef>
                <a:spcPct val="50000"/>
              </a:spcBef>
              <a:defRPr/>
            </a:pPr>
            <a:r>
              <a:rPr lang="en-GB" sz="2400">
                <a:latin typeface="Arial" charset="0"/>
              </a:rPr>
              <a:t>1</a:t>
            </a:r>
            <a:r>
              <a:rPr lang="en-US" sz="2400">
                <a:latin typeface="Arial" charset="0"/>
              </a:rPr>
              <a:t>300 g of NaCl </a:t>
            </a:r>
            <a:r>
              <a:rPr lang="en-GB" sz="2400">
                <a:latin typeface="Arial" charset="0"/>
              </a:rPr>
              <a:t>each day</a:t>
            </a:r>
            <a:endParaRPr lang="en-US" sz="2400"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US" sz="2400">
                <a:latin typeface="Arial" charset="0"/>
              </a:rPr>
              <a:t>180 g glucose </a:t>
            </a:r>
            <a:r>
              <a:rPr lang="en-GB" sz="2400">
                <a:latin typeface="Arial" charset="0"/>
              </a:rPr>
              <a:t>each day</a:t>
            </a:r>
          </a:p>
          <a:p>
            <a:pPr>
              <a:spcBef>
                <a:spcPct val="50000"/>
              </a:spcBef>
              <a:defRPr/>
            </a:pPr>
            <a:r>
              <a:rPr lang="en-GB" sz="2400">
                <a:latin typeface="Arial" charset="0"/>
              </a:rPr>
              <a:t>almost all the water (180 litres) that is filtered each day</a:t>
            </a:r>
            <a:endParaRPr lang="en-US" sz="2400"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GB" sz="2400" i="1">
                <a:solidFill>
                  <a:srgbClr val="FF9900"/>
                </a:solidFill>
                <a:latin typeface="Arial" charset="0"/>
              </a:rPr>
              <a:t>produce</a:t>
            </a:r>
          </a:p>
          <a:p>
            <a:pPr>
              <a:spcBef>
                <a:spcPct val="50000"/>
              </a:spcBef>
              <a:defRPr/>
            </a:pPr>
            <a:r>
              <a:rPr lang="en-GB" sz="2400">
                <a:latin typeface="Arial" charset="0"/>
              </a:rPr>
              <a:t>1200 to 2000 cm</a:t>
            </a:r>
            <a:r>
              <a:rPr lang="en-GB" sz="2400" baseline="30000">
                <a:latin typeface="Arial" charset="0"/>
              </a:rPr>
              <a:t>3</a:t>
            </a:r>
            <a:r>
              <a:rPr lang="en-GB" sz="2400">
                <a:latin typeface="Arial" charset="0"/>
              </a:rPr>
              <a:t> urine a day</a:t>
            </a:r>
            <a:endParaRPr lang="en-US">
              <a:latin typeface="Arial" charset="0"/>
            </a:endParaRPr>
          </a:p>
        </p:txBody>
      </p:sp>
      <p:sp>
        <p:nvSpPr>
          <p:cNvPr id="70660" name="Text Box 13"/>
          <p:cNvSpPr txBox="1">
            <a:spLocks noChangeArrowheads="1"/>
          </p:cNvSpPr>
          <p:nvPr/>
        </p:nvSpPr>
        <p:spPr bwMode="auto">
          <a:xfrm>
            <a:off x="5638800" y="2286000"/>
            <a:ext cx="30480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/>
              <a:t>expect to carry out calculations on these sorts of figures</a:t>
            </a:r>
            <a:endParaRPr lang="en-US" sz="2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A29AEB95-A4B5-46CF-9BCD-590723E73BC8}" type="slidenum">
              <a:rPr lang="en-US" sz="1400">
                <a:latin typeface="Times New Roman" pitchFamily="18" charset="0"/>
              </a:rPr>
              <a:pPr eaLnBrk="1" hangingPunct="1"/>
              <a:t>7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Urea Determination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Follow the instructions to produce a graph</a:t>
            </a:r>
          </a:p>
          <a:p>
            <a:pPr eaLnBrk="1" hangingPunct="1">
              <a:buFontTx/>
              <a:buNone/>
            </a:pPr>
            <a:r>
              <a:rPr lang="en-GB" smtClean="0"/>
              <a:t>to determine the urea concentration of an</a:t>
            </a:r>
          </a:p>
          <a:p>
            <a:pPr eaLnBrk="1" hangingPunct="1">
              <a:buFontTx/>
              <a:buNone/>
            </a:pPr>
            <a:r>
              <a:rPr lang="en-GB" smtClean="0"/>
              <a:t>unknown solution (U).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D00683ED-90CA-49F0-82E8-100672395AC5}" type="slidenum">
              <a:rPr lang="en-US" sz="1400">
                <a:latin typeface="Times New Roman" pitchFamily="18" charset="0"/>
              </a:rPr>
              <a:pPr eaLnBrk="1" hangingPunct="1"/>
              <a:t>8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Urea Determination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Answer questions (a), (b) and (c) and 8.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>
              <a:buFontTx/>
              <a:buNone/>
            </a:pPr>
            <a:r>
              <a:rPr lang="en-GB" smtClean="0"/>
              <a:t>Present as a coherent report.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>
              <a:buFontTx/>
              <a:buNone/>
            </a:pPr>
            <a:r>
              <a:rPr lang="en-GB" smtClean="0"/>
              <a:t>No need to reproduce the instructions, but you may if you wish.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8E9038A0-E51B-434C-9EA9-88FA778971B9}" type="slidenum">
              <a:rPr lang="en-US" sz="1400">
                <a:latin typeface="Times New Roman" pitchFamily="18" charset="0"/>
              </a:rPr>
              <a:pPr eaLnBrk="1" hangingPunct="1"/>
              <a:t>9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Homework materials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800" smtClean="0"/>
              <a:t>Today’s work sheets</a:t>
            </a:r>
          </a:p>
          <a:p>
            <a:pPr eaLnBrk="1" hangingPunct="1"/>
            <a:r>
              <a:rPr lang="en-GB" sz="2800" smtClean="0"/>
              <a:t>Homework Exercises</a:t>
            </a:r>
          </a:p>
          <a:p>
            <a:pPr eaLnBrk="1" hangingPunct="1"/>
            <a:r>
              <a:rPr lang="en-GB" sz="2800" smtClean="0"/>
              <a:t>Useful Links</a:t>
            </a:r>
          </a:p>
          <a:p>
            <a:pPr eaLnBrk="1" hangingPunct="1">
              <a:buFontTx/>
              <a:buNone/>
            </a:pPr>
            <a:endParaRPr lang="en-GB" sz="2800" smtClean="0"/>
          </a:p>
          <a:p>
            <a:pPr eaLnBrk="1" hangingPunct="1">
              <a:buFontTx/>
              <a:buNone/>
            </a:pPr>
            <a:r>
              <a:rPr lang="en-GB" sz="2800" i="1" smtClean="0"/>
              <a:t>Go to </a:t>
            </a:r>
            <a:r>
              <a:rPr lang="en-GB" sz="2800" i="1" smtClean="0">
                <a:hlinkClick r:id="rId2"/>
              </a:rPr>
              <a:t>www.rfosbery-biology.co.uk</a:t>
            </a:r>
            <a:endParaRPr lang="en-GB" sz="2800" i="1" smtClean="0"/>
          </a:p>
          <a:p>
            <a:pPr eaLnBrk="1" hangingPunct="1">
              <a:buFontTx/>
              <a:buNone/>
            </a:pPr>
            <a:r>
              <a:rPr lang="en-GB" sz="2800" i="1" smtClean="0"/>
              <a:t>Use: life, line, lifeline to enter the site</a:t>
            </a:r>
          </a:p>
          <a:p>
            <a:pPr eaLnBrk="1" hangingPunct="1">
              <a:buFontTx/>
              <a:buNone/>
            </a:pPr>
            <a:r>
              <a:rPr lang="en-GB" sz="2800" i="1" smtClean="0"/>
              <a:t>Click on OHS, username is oxford, </a:t>
            </a:r>
          </a:p>
          <a:p>
            <a:pPr eaLnBrk="1" hangingPunct="1">
              <a:buFontTx/>
              <a:buNone/>
            </a:pPr>
            <a:r>
              <a:rPr lang="en-GB" sz="2800" i="1" smtClean="0"/>
              <a:t>password is soapysam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2299</TotalTime>
  <Words>1795</Words>
  <Application>Microsoft Office PowerPoint</Application>
  <PresentationFormat>On-screen Show (4:3)</PresentationFormat>
  <Paragraphs>529</Paragraphs>
  <Slides>68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2" baseType="lpstr">
      <vt:lpstr>Arial</vt:lpstr>
      <vt:lpstr>Tahoma</vt:lpstr>
      <vt:lpstr>Times New Roman</vt:lpstr>
      <vt:lpstr>Default Design</vt:lpstr>
      <vt:lpstr>Kidney – structure and function</vt:lpstr>
      <vt:lpstr>Learning Outcomes</vt:lpstr>
      <vt:lpstr>Kidney – structure and function</vt:lpstr>
      <vt:lpstr>Roles of the kidney</vt:lpstr>
      <vt:lpstr>Testing Body fluids</vt:lpstr>
      <vt:lpstr>Testing Body fluids</vt:lpstr>
      <vt:lpstr>Urea Determination</vt:lpstr>
      <vt:lpstr>Urea Determination</vt:lpstr>
      <vt:lpstr>Homework materials</vt:lpstr>
      <vt:lpstr>Kidney dissection</vt:lpstr>
      <vt:lpstr>Kidney functions</vt:lpstr>
      <vt:lpstr>Kidney - structure</vt:lpstr>
      <vt:lpstr>Kidney – gross structure</vt:lpstr>
      <vt:lpstr>PowerPoint Presentation</vt:lpstr>
      <vt:lpstr>PowerPoint Presentation</vt:lpstr>
      <vt:lpstr>PowerPoint Presentation</vt:lpstr>
      <vt:lpstr>Histology of the kidney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Excretion and the kidneys</vt:lpstr>
      <vt:lpstr>Composition of urine</vt:lpstr>
      <vt:lpstr>Sources</vt:lpstr>
      <vt:lpstr>Sources</vt:lpstr>
      <vt:lpstr>Urea formation</vt:lpstr>
      <vt:lpstr>Deamination</vt:lpstr>
      <vt:lpstr>Deamination</vt:lpstr>
      <vt:lpstr>Urea/ornithine cycle</vt:lpstr>
      <vt:lpstr>Urea/ornithine cycle</vt:lpstr>
      <vt:lpstr>Protein metabolism</vt:lpstr>
      <vt:lpstr>Question 5</vt:lpstr>
      <vt:lpstr>Sources</vt:lpstr>
      <vt:lpstr>Sources</vt:lpstr>
      <vt:lpstr>Functions of the nephron</vt:lpstr>
      <vt:lpstr>Build a nephron</vt:lpstr>
      <vt:lpstr>Processing in the kidneys</vt:lpstr>
      <vt:lpstr>PowerPoint Presentation</vt:lpstr>
      <vt:lpstr>PowerPoint Presentation</vt:lpstr>
      <vt:lpstr>PowerPoint Presentation</vt:lpstr>
      <vt:lpstr>Ultrafiltration</vt:lpstr>
      <vt:lpstr>PowerPoint Presentation</vt:lpstr>
      <vt:lpstr>Ultrafiltration </vt:lpstr>
      <vt:lpstr>Question 6</vt:lpstr>
      <vt:lpstr>PowerPoint Presentation</vt:lpstr>
      <vt:lpstr>PowerPoint Presentation</vt:lpstr>
      <vt:lpstr>Selective reabsorption</vt:lpstr>
      <vt:lpstr>Selective reabsorption</vt:lpstr>
      <vt:lpstr>PowerPoint Presentation</vt:lpstr>
      <vt:lpstr>PowerPoint Presentation</vt:lpstr>
      <vt:lpstr>Selective reabsorption </vt:lpstr>
      <vt:lpstr>Movement across membranes</vt:lpstr>
      <vt:lpstr>Co-transporter</vt:lpstr>
      <vt:lpstr>PowerPoint Presentation</vt:lpstr>
      <vt:lpstr>Question 5 (b)</vt:lpstr>
      <vt:lpstr>Differential permeability</vt:lpstr>
      <vt:lpstr>PowerPoint Presentation</vt:lpstr>
      <vt:lpstr>PowerPoint Presentation</vt:lpstr>
      <vt:lpstr>PowerPoint Presentation</vt:lpstr>
      <vt:lpstr>Collecting duct cell with aquaporins</vt:lpstr>
      <vt:lpstr>Aquaporin</vt:lpstr>
      <vt:lpstr>Mode of action of ADH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Kidney – structure and function</dc:title>
  <dc:creator>Richard Fosbery</dc:creator>
  <cp:lastModifiedBy>Teacher E-Solutions</cp:lastModifiedBy>
  <cp:revision>32</cp:revision>
  <cp:lastPrinted>2004-11-24T13:46:25Z</cp:lastPrinted>
  <dcterms:created xsi:type="dcterms:W3CDTF">2002-11-17T17:12:08Z</dcterms:created>
  <dcterms:modified xsi:type="dcterms:W3CDTF">2019-01-18T16:35:05Z</dcterms:modified>
</cp:coreProperties>
</file>