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65" r:id="rId2"/>
    <p:sldId id="256" r:id="rId3"/>
    <p:sldId id="344" r:id="rId4"/>
    <p:sldId id="259" r:id="rId5"/>
    <p:sldId id="317" r:id="rId6"/>
    <p:sldId id="345" r:id="rId7"/>
    <p:sldId id="260" r:id="rId8"/>
    <p:sldId id="261" r:id="rId9"/>
    <p:sldId id="264" r:id="rId10"/>
    <p:sldId id="268" r:id="rId11"/>
    <p:sldId id="383" r:id="rId12"/>
    <p:sldId id="360" r:id="rId13"/>
    <p:sldId id="361" r:id="rId14"/>
    <p:sldId id="362" r:id="rId15"/>
    <p:sldId id="363" r:id="rId16"/>
    <p:sldId id="384" r:id="rId17"/>
    <p:sldId id="333" r:id="rId18"/>
    <p:sldId id="364" r:id="rId19"/>
    <p:sldId id="334" r:id="rId20"/>
    <p:sldId id="262" r:id="rId21"/>
    <p:sldId id="274" r:id="rId22"/>
    <p:sldId id="275" r:id="rId23"/>
    <p:sldId id="335" r:id="rId24"/>
    <p:sldId id="273" r:id="rId25"/>
    <p:sldId id="277" r:id="rId26"/>
    <p:sldId id="336" r:id="rId27"/>
    <p:sldId id="276" r:id="rId28"/>
    <p:sldId id="366" r:id="rId29"/>
    <p:sldId id="328" r:id="rId30"/>
    <p:sldId id="329" r:id="rId31"/>
    <p:sldId id="330" r:id="rId32"/>
    <p:sldId id="278" r:id="rId33"/>
    <p:sldId id="337" r:id="rId34"/>
    <p:sldId id="279" r:id="rId35"/>
    <p:sldId id="331" r:id="rId36"/>
    <p:sldId id="281" r:id="rId37"/>
    <p:sldId id="282" r:id="rId38"/>
    <p:sldId id="367" r:id="rId39"/>
    <p:sldId id="283" r:id="rId40"/>
    <p:sldId id="306" r:id="rId41"/>
    <p:sldId id="316" r:id="rId42"/>
    <p:sldId id="285" r:id="rId43"/>
    <p:sldId id="286" r:id="rId44"/>
    <p:sldId id="287" r:id="rId45"/>
    <p:sldId id="369" r:id="rId46"/>
    <p:sldId id="370" r:id="rId47"/>
    <p:sldId id="288" r:id="rId48"/>
    <p:sldId id="289" r:id="rId49"/>
    <p:sldId id="290" r:id="rId50"/>
    <p:sldId id="307" r:id="rId51"/>
    <p:sldId id="308" r:id="rId52"/>
    <p:sldId id="292" r:id="rId53"/>
    <p:sldId id="293" r:id="rId54"/>
    <p:sldId id="294" r:id="rId55"/>
    <p:sldId id="309" r:id="rId56"/>
    <p:sldId id="295" r:id="rId57"/>
    <p:sldId id="379" r:id="rId58"/>
    <p:sldId id="380" r:id="rId59"/>
    <p:sldId id="381" r:id="rId60"/>
    <p:sldId id="302" r:id="rId61"/>
    <p:sldId id="382" r:id="rId62"/>
    <p:sldId id="332" r:id="rId63"/>
    <p:sldId id="303" r:id="rId64"/>
    <p:sldId id="385" r:id="rId65"/>
    <p:sldId id="313" r:id="rId66"/>
    <p:sldId id="338" r:id="rId67"/>
    <p:sldId id="339" r:id="rId68"/>
    <p:sldId id="340" r:id="rId69"/>
    <p:sldId id="341" r:id="rId70"/>
    <p:sldId id="342" r:id="rId71"/>
    <p:sldId id="343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57" r:id="rId82"/>
    <p:sldId id="358" r:id="rId83"/>
    <p:sldId id="359" r:id="rId84"/>
    <p:sldId id="368" r:id="rId85"/>
    <p:sldId id="372" r:id="rId86"/>
    <p:sldId id="373" r:id="rId87"/>
    <p:sldId id="374" r:id="rId88"/>
    <p:sldId id="375" r:id="rId89"/>
    <p:sldId id="377" r:id="rId90"/>
    <p:sldId id="378" r:id="rId9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5CEE7"/>
    <a:srgbClr val="F5CFC2"/>
    <a:srgbClr val="F5AA64"/>
    <a:srgbClr val="F59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11" autoAdjust="0"/>
  </p:normalViewPr>
  <p:slideViewPr>
    <p:cSldViewPr>
      <p:cViewPr varScale="1">
        <p:scale>
          <a:sx n="42" d="100"/>
          <a:sy n="42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FB5A-1955-4965-9185-0C167CEFB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5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41929-775A-43FC-943B-B52DD56F7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2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03859-3245-4176-8B24-2159A12C1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5AE90-147A-4753-8A81-3662BFD84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60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26B1C-0120-43D8-82C5-9EE260A1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862D-D490-4922-809F-FFF7029EB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1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A0C5A-BDBB-49B7-9378-FBB30644D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B2D0F-E4D1-4824-8551-393E3CF73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A8681-50AA-4D07-9708-0C7C3C545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9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FFE72-6EB1-4AB1-9D2C-FD57B6BBE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036DE-A255-49CD-B7F2-F08B0AA92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4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57D7-DE4C-431A-AAE7-34F1D0F9A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EE6A0-6F55-4060-810C-7E32EEDE1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1D88-182E-4B8D-BAA0-A1A19604E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7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E8CCB-3718-4DC6-9E38-D0718AE3F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E41CE5A-B180-47B7-90DE-0E601D299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Hormones</a:t>
            </a:r>
            <a:br>
              <a:rPr lang="en-US" smtClean="0"/>
            </a:br>
            <a:r>
              <a:rPr lang="en-US" smtClean="0"/>
              <a:t>and</a:t>
            </a:r>
            <a:br>
              <a:rPr lang="en-US" smtClean="0"/>
            </a:br>
            <a:r>
              <a:rPr lang="en-US" smtClean="0"/>
              <a:t>Feedback Mechanisms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03.01.05</a:t>
            </a:r>
          </a:p>
          <a:p>
            <a:pPr eaLnBrk="1" hangingPunct="1"/>
            <a:r>
              <a:rPr lang="en-US" smtClean="0"/>
              <a:t>How the endocrine system controls everything</a:t>
            </a:r>
          </a:p>
        </p:txBody>
      </p:sp>
      <p:pic>
        <p:nvPicPr>
          <p:cNvPr id="3076" name="Picture 4" descr="ar0010_1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24338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bquercic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48138"/>
            <a:ext cx="281622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eart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76738"/>
            <a:ext cx="87788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C.  4 Classes of Hormones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"/>
              <a:buAutoNum type="arabicPeriod"/>
            </a:pPr>
            <a:r>
              <a:rPr lang="en-US" smtClean="0"/>
              <a:t>Peptide/ Protein</a:t>
            </a:r>
          </a:p>
          <a:p>
            <a:pPr marL="609600" indent="-609600" eaLnBrk="1" hangingPunct="1">
              <a:buFont typeface="Times"/>
              <a:buAutoNum type="arabicPeriod"/>
            </a:pPr>
            <a:r>
              <a:rPr lang="en-US" smtClean="0"/>
              <a:t>Steroid</a:t>
            </a:r>
          </a:p>
          <a:p>
            <a:pPr marL="609600" indent="-609600" eaLnBrk="1" hangingPunct="1">
              <a:buFont typeface="Times"/>
              <a:buAutoNum type="arabicPeriod"/>
            </a:pPr>
            <a:r>
              <a:rPr lang="en-US" smtClean="0"/>
              <a:t>Amine</a:t>
            </a:r>
          </a:p>
          <a:p>
            <a:pPr marL="609600" indent="-609600" eaLnBrk="1" hangingPunct="1">
              <a:buFont typeface="Times"/>
              <a:buAutoNum type="arabicPeriod"/>
            </a:pPr>
            <a:r>
              <a:rPr lang="en-US" smtClean="0"/>
              <a:t>Eicosanoid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Hormone + Receptor</a:t>
            </a:r>
          </a:p>
        </p:txBody>
      </p:sp>
      <p:pic>
        <p:nvPicPr>
          <p:cNvPr id="13315" name="Picture 3" descr="horm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9850"/>
            <a:ext cx="76962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Protein/Peptide Hormones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Hydrophilic</a:t>
            </a:r>
          </a:p>
          <a:p>
            <a:pPr eaLnBrk="1" hangingPunct="1"/>
            <a:r>
              <a:rPr lang="en-US" smtClean="0"/>
              <a:t>Large</a:t>
            </a:r>
          </a:p>
          <a:p>
            <a:pPr eaLnBrk="1" hangingPunct="1"/>
            <a:r>
              <a:rPr lang="en-US" smtClean="0"/>
              <a:t>Can't fit through membrane</a:t>
            </a:r>
          </a:p>
          <a:p>
            <a:pPr eaLnBrk="1" hangingPunct="1"/>
            <a:r>
              <a:rPr lang="en-US" smtClean="0"/>
              <a:t>Second messenger mechanism of action</a:t>
            </a:r>
          </a:p>
          <a:p>
            <a:pPr eaLnBrk="1" hangingPunct="1"/>
            <a:r>
              <a:rPr lang="en-US" smtClean="0"/>
              <a:t>Most hormones</a:t>
            </a:r>
          </a:p>
          <a:p>
            <a:pPr eaLnBrk="1" hangingPunct="1"/>
            <a:r>
              <a:rPr lang="en-US" smtClean="0"/>
              <a:t>Example:  Insulin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Steroid Hormones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Small</a:t>
            </a:r>
          </a:p>
          <a:p>
            <a:pPr eaLnBrk="1" hangingPunct="1"/>
            <a:r>
              <a:rPr lang="en-US" smtClean="0"/>
              <a:t>Hydrophobic/Lipophilic</a:t>
            </a:r>
          </a:p>
          <a:p>
            <a:pPr eaLnBrk="1" hangingPunct="1"/>
            <a:r>
              <a:rPr lang="en-US" smtClean="0"/>
              <a:t>Travel in blood w/carrier</a:t>
            </a:r>
          </a:p>
          <a:p>
            <a:pPr eaLnBrk="1" hangingPunct="1"/>
            <a:r>
              <a:rPr lang="en-US" smtClean="0"/>
              <a:t>Cytoplasmic or nuclear receptors</a:t>
            </a:r>
          </a:p>
          <a:p>
            <a:pPr eaLnBrk="1" hangingPunct="1"/>
            <a:r>
              <a:rPr lang="en-US" smtClean="0"/>
              <a:t>change protein synthesis</a:t>
            </a:r>
          </a:p>
          <a:p>
            <a:pPr eaLnBrk="1" hangingPunct="1"/>
            <a:r>
              <a:rPr lang="en-US" smtClean="0"/>
              <a:t>Example:  estradiol</a:t>
            </a:r>
            <a:endParaRPr lang="el-GR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Amine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33400" y="19050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Synthesized from a single amino acid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Melatonin from tryptophan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Thyroid hormone from tyrosine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Catecholamines (EPI, DA) from tyrosine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19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Eicosanoid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81000" y="18288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Produced from 20-carbon fatty acid, arachadonic acid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Produced in all cells except RBCs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2nd messenger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Prostaglandins and leukotrienes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inflammation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381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Hormone + Receptor</a:t>
            </a:r>
          </a:p>
        </p:txBody>
      </p:sp>
      <p:pic>
        <p:nvPicPr>
          <p:cNvPr id="18435" name="Picture 3" descr="horm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9850"/>
            <a:ext cx="76962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Where are Hormones Made ?</a:t>
            </a:r>
          </a:p>
        </p:txBody>
      </p:sp>
      <p:pic>
        <p:nvPicPr>
          <p:cNvPr id="19459" name="Picture 4" descr="endoc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frog l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274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6"/>
          <p:cNvSpPr>
            <a:spLocks noChangeShapeType="1"/>
          </p:cNvSpPr>
          <p:nvPr/>
        </p:nvSpPr>
        <p:spPr bwMode="auto">
          <a:xfrm flipV="1">
            <a:off x="2133600" y="1828800"/>
            <a:ext cx="2743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>
            <a:off x="4800600" y="24384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2590800" y="3429000"/>
            <a:ext cx="2209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H="1">
            <a:off x="5257800" y="3200400"/>
            <a:ext cx="1143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H="1" flipV="1">
            <a:off x="5105400" y="3886200"/>
            <a:ext cx="20574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 flipV="1">
            <a:off x="2743200" y="3962400"/>
            <a:ext cx="22860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H-P-A</a:t>
            </a:r>
            <a:br>
              <a:rPr lang="en-US" smtClean="0"/>
            </a:br>
            <a:r>
              <a:rPr lang="en-US" smtClean="0"/>
              <a:t>Hypothalamic-Pituitary Axis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feedback loops run through this axis</a:t>
            </a:r>
          </a:p>
          <a:p>
            <a:pPr eaLnBrk="1" hangingPunct="1"/>
            <a:r>
              <a:rPr lang="en-US" smtClean="0"/>
              <a:t>HPA mediates growth, metabolism, stress response, reproduction.</a:t>
            </a:r>
          </a:p>
          <a:p>
            <a:pPr eaLnBrk="1" hangingPunct="1"/>
            <a:r>
              <a:rPr lang="en-US" smtClean="0"/>
              <a:t>is secondarily in charge of almost everything else.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it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966788"/>
            <a:ext cx="78771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146925" y="6115050"/>
            <a:ext cx="120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sz="3200">
                <a:solidFill>
                  <a:schemeClr val="tx2"/>
                </a:solidFill>
              </a:rPr>
              <a:t>p. 503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Endocrine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 eaLnBrk="1" hangingPunct="1">
              <a:buFont typeface="Times"/>
              <a:buAutoNum type="romanUcPeriod"/>
            </a:pPr>
            <a:r>
              <a:rPr lang="en-US" smtClean="0"/>
              <a:t>General Overview</a:t>
            </a:r>
          </a:p>
          <a:p>
            <a:pPr marL="812800" indent="-812800" eaLnBrk="1" hangingPunct="1">
              <a:buFont typeface="Times"/>
              <a:buAutoNum type="romanUcPeriod"/>
            </a:pPr>
            <a:r>
              <a:rPr lang="en-US" smtClean="0"/>
              <a:t>Basic Anatomy</a:t>
            </a:r>
          </a:p>
          <a:p>
            <a:pPr marL="812800" indent="-812800" eaLnBrk="1" hangingPunct="1">
              <a:buFont typeface="Times"/>
              <a:buAutoNum type="romanUcPeriod"/>
            </a:pPr>
            <a:r>
              <a:rPr lang="en-US" smtClean="0"/>
              <a:t>Control of the endocrine system</a:t>
            </a:r>
          </a:p>
          <a:p>
            <a:pPr marL="812800" indent="-812800" eaLnBrk="1" hangingPunct="1">
              <a:buFont typeface="Times"/>
              <a:buAutoNum type="romanUcPeriod"/>
            </a:pPr>
            <a:r>
              <a:rPr lang="en-US" smtClean="0"/>
              <a:t>Specific endocrine events</a:t>
            </a:r>
          </a:p>
        </p:txBody>
      </p:sp>
      <p:pic>
        <p:nvPicPr>
          <p:cNvPr id="4100" name="Picture 4" descr="33_end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1812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D.  Neurosecretory Cells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981200"/>
            <a:ext cx="3810000" cy="41148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800" smtClean="0"/>
              <a:t>Specialized neurons</a:t>
            </a:r>
          </a:p>
          <a:p>
            <a:pPr marL="914400" lvl="1" indent="-457200" eaLnBrk="1" hangingPunct="1"/>
            <a:r>
              <a:rPr lang="en-US" sz="2400" smtClean="0"/>
              <a:t>Synthesize and secrete hormones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smtClean="0"/>
              <a:t>Extend from HYPOTHALAMUS to POSTERIOR PITUITARY</a:t>
            </a:r>
          </a:p>
          <a:p>
            <a:pPr marL="914400" lvl="1" indent="-457200" eaLnBrk="1" hangingPunct="1">
              <a:buFontTx/>
              <a:buNone/>
            </a:pPr>
            <a:endParaRPr lang="en-US" sz="2400" smtClean="0"/>
          </a:p>
          <a:p>
            <a:pPr marL="914400" lvl="1" indent="-457200" eaLnBrk="1" hangingPunct="1">
              <a:buFontTx/>
              <a:buNone/>
            </a:pPr>
            <a:endParaRPr lang="en-US" sz="2400" smtClean="0"/>
          </a:p>
        </p:txBody>
      </p:sp>
      <p:pic>
        <p:nvPicPr>
          <p:cNvPr id="22532" name="Picture 7" descr="modneurosecretory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4369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2. Neurosecretory cells in Hypothalamus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Nuclei synthesize and secrete hormones</a:t>
            </a:r>
          </a:p>
          <a:p>
            <a:pPr eaLnBrk="1" hangingPunct="1"/>
            <a:r>
              <a:rPr lang="en-US" sz="2800" smtClean="0"/>
              <a:t>Neuronal connection to POSTERIOR pituitary</a:t>
            </a:r>
          </a:p>
          <a:p>
            <a:pPr eaLnBrk="1" hangingPunct="1"/>
            <a:r>
              <a:rPr lang="en-US" sz="2800" smtClean="0"/>
              <a:t>Antidiuretic Hormone (ADH), Oxytocin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23556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23557" name="Picture 6" descr="modneurosecretory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1447800"/>
            <a:ext cx="42513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E.  Hypothalamus (general)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76400"/>
            <a:ext cx="3810000" cy="4648200"/>
          </a:xfrm>
        </p:spPr>
        <p:txBody>
          <a:bodyPr/>
          <a:lstStyle/>
          <a:p>
            <a:pPr eaLnBrk="1" hangingPunct="1"/>
            <a:r>
              <a:rPr lang="en-US" sz="2800" smtClean="0"/>
              <a:t>Connection to pituitary</a:t>
            </a:r>
          </a:p>
          <a:p>
            <a:pPr lvl="1" eaLnBrk="1" hangingPunct="1"/>
            <a:r>
              <a:rPr lang="en-US" sz="2400" smtClean="0"/>
              <a:t>Neuronal to POSTERIOR PITUITARY</a:t>
            </a:r>
          </a:p>
          <a:p>
            <a:pPr lvl="1" eaLnBrk="1" hangingPunct="1"/>
            <a:r>
              <a:rPr lang="en-US" sz="2400" smtClean="0"/>
              <a:t>Endocrine to ANTERIOR PITUITARY</a:t>
            </a:r>
          </a:p>
          <a:p>
            <a:pPr lvl="2" eaLnBrk="1" hangingPunct="1"/>
            <a:r>
              <a:rPr lang="en-US" sz="2000" smtClean="0"/>
              <a:t>RH = Pituitary releasing hormones</a:t>
            </a:r>
          </a:p>
          <a:p>
            <a:pPr lvl="2" eaLnBrk="1" hangingPunct="1"/>
            <a:r>
              <a:rPr lang="en-US" sz="2000" smtClean="0"/>
              <a:t>RIH = Pituitary release inhibiting hormones</a:t>
            </a:r>
          </a:p>
        </p:txBody>
      </p:sp>
      <p:pic>
        <p:nvPicPr>
          <p:cNvPr id="24580" name="Picture 5" descr="modneurosecretory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8115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is the Hypothalamus so Important?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71800"/>
            <a:ext cx="3810000" cy="1981200"/>
          </a:xfrm>
        </p:spPr>
        <p:txBody>
          <a:bodyPr/>
          <a:lstStyle/>
          <a:p>
            <a:pPr eaLnBrk="1" hangingPunct="1"/>
            <a:r>
              <a:rPr lang="en-US" sz="2800" smtClean="0"/>
              <a:t>Secretes regulatory homones</a:t>
            </a:r>
          </a:p>
          <a:p>
            <a:pPr lvl="1" eaLnBrk="1" hangingPunct="1"/>
            <a:r>
              <a:rPr lang="en-US" sz="2400" smtClean="0"/>
              <a:t>RH</a:t>
            </a:r>
          </a:p>
          <a:p>
            <a:pPr lvl="1" eaLnBrk="1" hangingPunct="1"/>
            <a:r>
              <a:rPr lang="en-US" sz="2400" smtClean="0"/>
              <a:t>RIH</a:t>
            </a:r>
          </a:p>
          <a:p>
            <a:pPr eaLnBrk="1" hangingPunct="1"/>
            <a:r>
              <a:rPr lang="en-US" sz="2800" smtClean="0"/>
              <a:t>"Directs" pituitary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25605" name="Picture 6" descr="endoc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4800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3352800" y="654050"/>
            <a:ext cx="247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sz="3600">
                <a:solidFill>
                  <a:schemeClr val="tx2"/>
                </a:solidFill>
              </a:rPr>
              <a:t>STIMULUS</a:t>
            </a:r>
          </a:p>
        </p:txBody>
      </p:sp>
      <p:sp>
        <p:nvSpPr>
          <p:cNvPr id="26627" name="Line 7"/>
          <p:cNvSpPr>
            <a:spLocks noChangeShapeType="1"/>
          </p:cNvSpPr>
          <p:nvPr/>
        </p:nvSpPr>
        <p:spPr bwMode="auto">
          <a:xfrm>
            <a:off x="4572000" y="1295400"/>
            <a:ext cx="0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1893888" y="1828800"/>
            <a:ext cx="54975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US" sz="3200" b="1"/>
              <a:t>Hypothalamus</a:t>
            </a:r>
          </a:p>
          <a:p>
            <a:pPr algn="ctr"/>
            <a:r>
              <a:rPr lang="en-US" sz="3200"/>
              <a:t>Releasing Hormone</a:t>
            </a:r>
          </a:p>
          <a:p>
            <a:pPr algn="ctr"/>
            <a:r>
              <a:rPr lang="en-US" sz="3200"/>
              <a:t>(Release-Inhibiting Hormone)</a:t>
            </a:r>
          </a:p>
          <a:p>
            <a:pPr algn="ctr"/>
            <a:endParaRPr lang="en-US" sz="3200"/>
          </a:p>
        </p:txBody>
      </p:sp>
      <p:sp>
        <p:nvSpPr>
          <p:cNvPr id="26629" name="Line 9"/>
          <p:cNvSpPr>
            <a:spLocks noChangeShapeType="1"/>
          </p:cNvSpPr>
          <p:nvPr/>
        </p:nvSpPr>
        <p:spPr bwMode="auto">
          <a:xfrm>
            <a:off x="4572000" y="3429000"/>
            <a:ext cx="0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2746375" y="3962400"/>
            <a:ext cx="37163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US" sz="3200" b="1"/>
              <a:t>Pituitary</a:t>
            </a:r>
          </a:p>
          <a:p>
            <a:pPr algn="ctr"/>
            <a:r>
              <a:rPr lang="en-US" sz="3200"/>
              <a:t>Stimulating Hormone</a:t>
            </a:r>
          </a:p>
          <a:p>
            <a:pPr algn="ctr"/>
            <a:endParaRPr lang="en-US" sz="3200"/>
          </a:p>
        </p:txBody>
      </p:sp>
      <p:sp>
        <p:nvSpPr>
          <p:cNvPr id="26631" name="Line 11"/>
          <p:cNvSpPr>
            <a:spLocks noChangeShapeType="1"/>
          </p:cNvSpPr>
          <p:nvPr/>
        </p:nvSpPr>
        <p:spPr bwMode="auto">
          <a:xfrm>
            <a:off x="4572000" y="5029200"/>
            <a:ext cx="0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3660775" y="5505450"/>
            <a:ext cx="17192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US" sz="3200" b="1"/>
              <a:t>Gland</a:t>
            </a:r>
          </a:p>
          <a:p>
            <a:pPr algn="ctr"/>
            <a:r>
              <a:rPr lang="en-US" sz="3200"/>
              <a:t>Hormone</a:t>
            </a:r>
          </a:p>
        </p:txBody>
      </p:sp>
      <p:sp>
        <p:nvSpPr>
          <p:cNvPr id="26633" name="Line 13"/>
          <p:cNvSpPr>
            <a:spLocks noChangeShapeType="1"/>
          </p:cNvSpPr>
          <p:nvPr/>
        </p:nvSpPr>
        <p:spPr bwMode="auto">
          <a:xfrm>
            <a:off x="5410200" y="6019800"/>
            <a:ext cx="762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6324600" y="5745163"/>
            <a:ext cx="1358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sz="3200" b="1"/>
              <a:t>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Hypothalamic Hormomes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Release Inhibiting Hormones</a:t>
            </a:r>
          </a:p>
          <a:p>
            <a:pPr lvl="1" eaLnBrk="1" hangingPunct="1"/>
            <a:r>
              <a:rPr lang="en-US" smtClean="0"/>
              <a:t>Somatostatin</a:t>
            </a:r>
          </a:p>
          <a:p>
            <a:pPr lvl="1" eaLnBrk="1" hangingPunct="1"/>
            <a:r>
              <a:rPr lang="en-US" smtClean="0"/>
              <a:t>Prolactin release inhibiting hormone-PIH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Releasing Hormones</a:t>
            </a:r>
          </a:p>
          <a:p>
            <a:pPr lvl="1" eaLnBrk="1" hangingPunct="1"/>
            <a:r>
              <a:rPr lang="en-US" smtClean="0"/>
              <a:t>Thyrotropin releasing hormone-TRH</a:t>
            </a:r>
          </a:p>
          <a:p>
            <a:pPr lvl="1" eaLnBrk="1" hangingPunct="1"/>
            <a:r>
              <a:rPr lang="en-US" smtClean="0"/>
              <a:t>Growth hormone releasing hormone-GHRH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modneurosecretory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5613"/>
            <a:ext cx="4875213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1.  Posterior Pituitary Hormones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Manufactured in Hypothalamus, released from Post. Pit.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Oxytocin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Target = smooth ms. Uterus and Breast (&amp;brain)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Function = labor and delivery, milk ejection,(pair bonding)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ADH (Vasopressin AVP)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Target =  kidneys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Function = water reabsorption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pic>
        <p:nvPicPr>
          <p:cNvPr id="29700" name="Picture 4" descr="modneurosecretory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23749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about in frogs 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Hormone structure/function tightly conserved</a:t>
            </a:r>
          </a:p>
          <a:p>
            <a:pPr eaLnBrk="1" hangingPunct="1"/>
            <a:r>
              <a:rPr lang="en-US" smtClean="0"/>
              <a:t>Mesotocin</a:t>
            </a:r>
          </a:p>
          <a:p>
            <a:pPr lvl="1" eaLnBrk="1" hangingPunct="1"/>
            <a:r>
              <a:rPr lang="en-US" smtClean="0"/>
              <a:t>yolking of eggs</a:t>
            </a:r>
          </a:p>
          <a:p>
            <a:pPr lvl="1" eaLnBrk="1" hangingPunct="1"/>
            <a:r>
              <a:rPr lang="en-US" smtClean="0"/>
              <a:t>egg-laying</a:t>
            </a:r>
          </a:p>
          <a:p>
            <a:pPr eaLnBrk="1" hangingPunct="1"/>
            <a:r>
              <a:rPr lang="en-US" smtClean="0"/>
              <a:t>Vasotocin (AVT)</a:t>
            </a:r>
          </a:p>
          <a:p>
            <a:pPr lvl="1" eaLnBrk="1" hangingPunct="1"/>
            <a:r>
              <a:rPr lang="en-US" smtClean="0"/>
              <a:t>water balance</a:t>
            </a:r>
          </a:p>
          <a:p>
            <a:pPr lvl="1" eaLnBrk="1" hangingPunct="1"/>
            <a:r>
              <a:rPr lang="en-US" smtClean="0"/>
              <a:t>REPRODUCTIVE BEHAVIORS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E.  Pituitary gland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/>
              <a:t>  MASTER GLAND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Anterior and posterior portions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/>
              <a:t>Posterior connected to hypothalamus by infundibulum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/>
              <a:t>Anterior connected via blood stream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41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533400"/>
            <a:ext cx="25209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it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966788"/>
            <a:ext cx="78771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modneurosecretory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013"/>
            <a:ext cx="437515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46307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2.  Anterior Pituitary Hormones</a:t>
            </a:r>
          </a:p>
        </p:txBody>
      </p:sp>
      <p:graphicFrame>
        <p:nvGraphicFramePr>
          <p:cNvPr id="45135" name="Group 79"/>
          <p:cNvGraphicFramePr>
            <a:graphicFrameLocks noGrp="1"/>
          </p:cNvGraphicFramePr>
          <p:nvPr>
            <p:ph type="tbl" idx="1"/>
          </p:nvPr>
        </p:nvGraphicFramePr>
        <p:xfrm>
          <a:off x="685800" y="838200"/>
          <a:ext cx="7772400" cy="5903913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725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HORMONE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TARGET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FUNCTION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Thyroid (TSH) Stimulating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Thyroid gland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TH synthesis &amp;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release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Growth (GH)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Many tissues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growth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Adrenocortico-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Tropin (ACTH)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Adrenal cortex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Cortisol release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(androgens)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Prolactin (Prl)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Breast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Milk production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Follicle (FSH)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Gonads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Egg/sperm prod.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Luteinizing (LH)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Gonads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Sex hormones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Hormones To Study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Hypothalamic Hormones</a:t>
            </a:r>
          </a:p>
          <a:p>
            <a:pPr eaLnBrk="1" hangingPunct="1"/>
            <a:r>
              <a:rPr lang="en-US" smtClean="0"/>
              <a:t>Posterior Pituitary (Neurohypophysis)</a:t>
            </a:r>
          </a:p>
          <a:p>
            <a:pPr eaLnBrk="1" hangingPunct="1"/>
            <a:r>
              <a:rPr lang="en-US" smtClean="0"/>
              <a:t>Anterior Pituitary (Adenohypophysis)</a:t>
            </a:r>
          </a:p>
          <a:p>
            <a:pPr lvl="1" eaLnBrk="1" hangingPunct="1"/>
            <a:r>
              <a:rPr lang="en-US" smtClean="0"/>
              <a:t>Thyroid</a:t>
            </a:r>
          </a:p>
          <a:p>
            <a:pPr lvl="1" eaLnBrk="1" hangingPunct="1"/>
            <a:r>
              <a:rPr lang="en-US" smtClean="0"/>
              <a:t>Growth</a:t>
            </a:r>
          </a:p>
          <a:p>
            <a:pPr lvl="1" eaLnBrk="1" hangingPunct="1"/>
            <a:r>
              <a:rPr lang="en-US" smtClean="0"/>
              <a:t>Sex Steroid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III.Control of Endocrine Function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Font typeface="Times"/>
              <a:buAutoNum type="alphaUcPeriod"/>
            </a:pPr>
            <a:r>
              <a:rPr lang="en-US" sz="2800" smtClean="0"/>
              <a:t>Positive </a:t>
            </a:r>
          </a:p>
          <a:p>
            <a:pPr marL="533400" indent="-533400" eaLnBrk="1" hangingPunct="1">
              <a:buFont typeface="Times"/>
              <a:buAutoNum type="alphaUcPeriod"/>
            </a:pPr>
            <a:r>
              <a:rPr lang="en-US" sz="2800" smtClean="0"/>
              <a:t>or Negative Feedback mechanisms</a:t>
            </a:r>
          </a:p>
          <a:p>
            <a:pPr marL="533400" indent="-533400" eaLnBrk="1" hangingPunct="1">
              <a:buFont typeface="Times"/>
              <a:buAutoNum type="alphaUcPeriod"/>
            </a:pPr>
            <a:endParaRPr lang="en-US" sz="2800" smtClean="0"/>
          </a:p>
          <a:p>
            <a:pPr marL="533400" indent="-533400" eaLnBrk="1" hangingPunct="1"/>
            <a:r>
              <a:rPr lang="en-US" sz="2800" smtClean="0"/>
              <a:t>Self-regulating system</a:t>
            </a:r>
          </a:p>
          <a:p>
            <a:pPr marL="533400" indent="-533400" eaLnBrk="1" hangingPunct="1">
              <a:buFontTx/>
              <a:buNone/>
            </a:pPr>
            <a:endParaRPr lang="en-US" sz="2800" smtClean="0"/>
          </a:p>
        </p:txBody>
      </p:sp>
      <p:pic>
        <p:nvPicPr>
          <p:cNvPr id="36868" name="Picture 6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38100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1263650" y="381000"/>
            <a:ext cx="247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sz="3600">
                <a:solidFill>
                  <a:schemeClr val="tx2"/>
                </a:solidFill>
              </a:rPr>
              <a:t>STIMULUS</a:t>
            </a:r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2514600" y="1022350"/>
            <a:ext cx="1588" cy="355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152400" y="1371600"/>
            <a:ext cx="4826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US" sz="3200" b="1"/>
              <a:t>Hypothalamus</a:t>
            </a:r>
          </a:p>
          <a:p>
            <a:pPr algn="ctr"/>
            <a:r>
              <a:rPr lang="en-US" sz="3200"/>
              <a:t>Releasing Hormone</a:t>
            </a:r>
          </a:p>
          <a:p>
            <a:pPr algn="ctr"/>
            <a:r>
              <a:rPr lang="en-US" sz="3200"/>
              <a:t>(Release-Inhibiting Hormone)</a:t>
            </a:r>
          </a:p>
          <a:p>
            <a:pPr algn="ctr"/>
            <a:endParaRPr lang="en-US" sz="3200"/>
          </a:p>
        </p:txBody>
      </p:sp>
      <p:sp>
        <p:nvSpPr>
          <p:cNvPr id="37894" name="Line 8"/>
          <p:cNvSpPr>
            <a:spLocks noChangeShapeType="1"/>
          </p:cNvSpPr>
          <p:nvPr/>
        </p:nvSpPr>
        <p:spPr bwMode="auto">
          <a:xfrm>
            <a:off x="2590800" y="3378200"/>
            <a:ext cx="1588" cy="355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457200" y="3689350"/>
            <a:ext cx="3810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US" sz="3200" b="1"/>
              <a:t>Pituitary</a:t>
            </a:r>
          </a:p>
          <a:p>
            <a:pPr algn="ctr"/>
            <a:r>
              <a:rPr lang="en-US" sz="3200"/>
              <a:t>Stimulating Hormone</a:t>
            </a:r>
          </a:p>
          <a:p>
            <a:pPr algn="ctr"/>
            <a:endParaRPr lang="en-US" sz="3200"/>
          </a:p>
        </p:txBody>
      </p:sp>
      <p:sp>
        <p:nvSpPr>
          <p:cNvPr id="37896" name="Line 10"/>
          <p:cNvSpPr>
            <a:spLocks noChangeShapeType="1"/>
          </p:cNvSpPr>
          <p:nvPr/>
        </p:nvSpPr>
        <p:spPr bwMode="auto">
          <a:xfrm>
            <a:off x="2514600" y="4756150"/>
            <a:ext cx="1588" cy="355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1600200" y="5232400"/>
            <a:ext cx="17192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US" sz="3200" b="1"/>
              <a:t>Gland</a:t>
            </a:r>
          </a:p>
          <a:p>
            <a:pPr algn="ctr"/>
            <a:r>
              <a:rPr lang="en-US" sz="3200"/>
              <a:t>Hormone</a:t>
            </a:r>
          </a:p>
        </p:txBody>
      </p:sp>
      <p:sp>
        <p:nvSpPr>
          <p:cNvPr id="37898" name="Line 12"/>
          <p:cNvSpPr>
            <a:spLocks noChangeShapeType="1"/>
          </p:cNvSpPr>
          <p:nvPr/>
        </p:nvSpPr>
        <p:spPr bwMode="auto">
          <a:xfrm>
            <a:off x="3276600" y="5746750"/>
            <a:ext cx="668338" cy="15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3886200" y="5472113"/>
            <a:ext cx="1358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sz="3200" b="1"/>
              <a:t>Target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A.  Positive Feedback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Not common</a:t>
            </a:r>
          </a:p>
          <a:p>
            <a:pPr eaLnBrk="1" hangingPunct="1"/>
            <a:r>
              <a:rPr lang="en-US" sz="2800" smtClean="0"/>
              <a:t>Classic example: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Action of OXYTOCIN on uterine muscle during birth.</a:t>
            </a:r>
          </a:p>
        </p:txBody>
      </p:sp>
      <p:pic>
        <p:nvPicPr>
          <p:cNvPr id="38916" name="Picture 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19200"/>
            <a:ext cx="3627438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Positive Feedback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Baby pushes on cervix</a:t>
            </a:r>
          </a:p>
          <a:p>
            <a:pPr eaLnBrk="1" hangingPunct="1"/>
            <a:r>
              <a:rPr lang="en-US" smtClean="0"/>
              <a:t>Nervous signal to Hypothalamus</a:t>
            </a:r>
          </a:p>
          <a:p>
            <a:pPr eaLnBrk="1" hangingPunct="1"/>
            <a:r>
              <a:rPr lang="en-US" smtClean="0"/>
              <a:t>Hypothal. manufactures OXY</a:t>
            </a:r>
          </a:p>
          <a:p>
            <a:pPr eaLnBrk="1" hangingPunct="1"/>
            <a:r>
              <a:rPr lang="en-US" smtClean="0"/>
              <a:t>OXY transported to POSTERIOR PITUITARY &amp; released</a:t>
            </a:r>
          </a:p>
          <a:p>
            <a:pPr eaLnBrk="1" hangingPunct="1"/>
            <a:r>
              <a:rPr lang="en-US" smtClean="0"/>
              <a:t>OXY stimulates uterine contraction</a:t>
            </a:r>
          </a:p>
          <a:p>
            <a:pPr eaLnBrk="1" hangingPunct="1"/>
            <a:r>
              <a:rPr lang="en-US" smtClean="0"/>
              <a:t>Loop stops when baby leaves birth canal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Same with frogs?</a:t>
            </a:r>
          </a:p>
        </p:txBody>
      </p:sp>
      <p:pic>
        <p:nvPicPr>
          <p:cNvPr id="40963" name="Picture 5" descr="amplex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32447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B.  Negative Feedback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Most common control mechanism</a:t>
            </a:r>
          </a:p>
          <a:p>
            <a:pPr eaLnBrk="1" hangingPunct="1"/>
            <a:r>
              <a:rPr lang="en-US" sz="2800" smtClean="0"/>
              <a:t>Level of hormone in blood or body’s return to homeostasis shuts off loop at hypothalamus and pituitary</a:t>
            </a:r>
          </a:p>
        </p:txBody>
      </p:sp>
      <p:pic>
        <p:nvPicPr>
          <p:cNvPr id="41988" name="Picture 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05000"/>
            <a:ext cx="3810000" cy="3848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I.  A General Overview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 (endocrine system) and homeostasis</a:t>
            </a:r>
          </a:p>
          <a:p>
            <a:pPr eaLnBrk="1" hangingPunct="1"/>
            <a:r>
              <a:rPr lang="en-US" smtClean="0"/>
              <a:t>Anatomy</a:t>
            </a:r>
          </a:p>
          <a:p>
            <a:pPr lvl="1" eaLnBrk="1" hangingPunct="1"/>
            <a:r>
              <a:rPr lang="en-US" smtClean="0"/>
              <a:t>Endocrine glands, cells, neurosecretory cells</a:t>
            </a:r>
          </a:p>
          <a:p>
            <a:pPr lvl="1" eaLnBrk="1" hangingPunct="1"/>
            <a:r>
              <a:rPr lang="en-US" smtClean="0"/>
              <a:t>Hormones</a:t>
            </a:r>
          </a:p>
          <a:p>
            <a:pPr lvl="1" eaLnBrk="1" hangingPunct="1"/>
            <a:r>
              <a:rPr lang="en-US" smtClean="0"/>
              <a:t>Target cells</a:t>
            </a:r>
          </a:p>
          <a:p>
            <a:pPr eaLnBrk="1" hangingPunct="1"/>
            <a:r>
              <a:rPr lang="en-US" smtClean="0"/>
              <a:t>ES as a Control System</a:t>
            </a:r>
          </a:p>
          <a:p>
            <a:pPr lvl="1" eaLnBrk="1" hangingPunct="1"/>
            <a:r>
              <a:rPr lang="en-US" smtClean="0"/>
              <a:t>Hormone + target = change in cell function (return to homeostasis)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Negative Feedback:  Thyroid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43000"/>
            <a:ext cx="43703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Structure of Feedback Loop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Environmental Stimulus </a:t>
            </a:r>
          </a:p>
          <a:p>
            <a:pPr eaLnBrk="1" hangingPunct="1"/>
            <a:r>
              <a:rPr lang="en-US" sz="2800" smtClean="0"/>
              <a:t>Stimulates Control Center (Brain-hypothal.)</a:t>
            </a:r>
          </a:p>
          <a:p>
            <a:pPr eaLnBrk="1" hangingPunct="1"/>
            <a:r>
              <a:rPr lang="en-US" sz="2800" smtClean="0"/>
              <a:t>Hypothalamic hormones stim. Pituitary</a:t>
            </a:r>
          </a:p>
          <a:p>
            <a:pPr eaLnBrk="1" hangingPunct="1"/>
            <a:r>
              <a:rPr lang="en-US" sz="2800" smtClean="0"/>
              <a:t>Pituitary hormone stim. Target area</a:t>
            </a:r>
          </a:p>
          <a:p>
            <a:pPr eaLnBrk="1" hangingPunct="1"/>
            <a:r>
              <a:rPr lang="en-US" sz="2800" smtClean="0"/>
              <a:t>Target area produces change</a:t>
            </a:r>
          </a:p>
          <a:p>
            <a:pPr eaLnBrk="1" hangingPunct="1"/>
            <a:r>
              <a:rPr lang="en-US" sz="2800" smtClean="0"/>
              <a:t>Change acts negatively or positively on the cycle.</a:t>
            </a:r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IV.  Specific Endocrine Events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"/>
              <a:buAutoNum type="alphaUcPeriod"/>
            </a:pPr>
            <a:r>
              <a:rPr lang="en-US" smtClean="0"/>
              <a:t>Thyroid Hormone</a:t>
            </a:r>
          </a:p>
          <a:p>
            <a:pPr marL="609600" indent="-609600" eaLnBrk="1" hangingPunct="1">
              <a:buFont typeface="Times"/>
              <a:buAutoNum type="alphaUcPeriod"/>
            </a:pPr>
            <a:r>
              <a:rPr lang="en-US" smtClean="0"/>
              <a:t>Growth Hormone</a:t>
            </a:r>
          </a:p>
          <a:p>
            <a:pPr marL="609600" indent="-609600" eaLnBrk="1" hangingPunct="1">
              <a:buFont typeface="Times"/>
              <a:buAutoNum type="alphaUcPeriod"/>
            </a:pPr>
            <a:r>
              <a:rPr lang="en-US" smtClean="0"/>
              <a:t>Adrenal Cortex Hormones</a:t>
            </a:r>
          </a:p>
          <a:p>
            <a:pPr marL="609600" indent="-609600" eaLnBrk="1" hangingPunct="1">
              <a:buFont typeface="Times"/>
              <a:buAutoNum type="alphaUcPeriod"/>
            </a:pPr>
            <a:r>
              <a:rPr lang="en-US" smtClean="0"/>
              <a:t>Sex Steroids</a:t>
            </a:r>
          </a:p>
          <a:p>
            <a:pPr marL="609600" indent="-609600" eaLnBrk="1" hangingPunct="1">
              <a:buFont typeface="Times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A.  Thyroid Hormone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 T3 &amp; T4 stim. Or environmental stim. Hypothalamus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TRH stim. Anterior Pituitary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TSH stim. Thyroid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 T3 &amp; T4 shuts off TRH and TSH production</a:t>
            </a:r>
            <a:endParaRPr lang="en-US" sz="2800" smtClean="0"/>
          </a:p>
        </p:txBody>
      </p:sp>
      <p:pic>
        <p:nvPicPr>
          <p:cNvPr id="46084" name="Picture 7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600200"/>
            <a:ext cx="3438525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3962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96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frog grow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457200"/>
            <a:ext cx="426085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6765925" y="4792663"/>
            <a:ext cx="1271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/>
              <a:t>Growth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t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7" descr="stage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30384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5699125" y="754063"/>
            <a:ext cx="2441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/>
              <a:t>metabolism and</a:t>
            </a:r>
          </a:p>
          <a:p>
            <a:r>
              <a:rPr lang="en-US"/>
              <a:t>	growth</a:t>
            </a:r>
          </a:p>
        </p:txBody>
      </p:sp>
      <p:pic>
        <p:nvPicPr>
          <p:cNvPr id="49157" name="Picture 9" descr="frozenfr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2990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5" descr="frogeats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30480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4" descr="elefr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02175"/>
            <a:ext cx="30289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Thyroid Problems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What would happen if the thyroid could no longer produce T3 and T4?</a:t>
            </a:r>
          </a:p>
          <a:p>
            <a:pPr eaLnBrk="1" hangingPunct="1"/>
            <a:r>
              <a:rPr lang="en-US" sz="2800" smtClean="0"/>
              <a:t>No negative feedback to hypothalamus and anterior pituitary</a:t>
            </a:r>
          </a:p>
        </p:txBody>
      </p:sp>
      <p:pic>
        <p:nvPicPr>
          <p:cNvPr id="50180" name="Picture 7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524000"/>
            <a:ext cx="38862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Goiter</a:t>
            </a:r>
          </a:p>
        </p:txBody>
      </p:sp>
      <p:pic>
        <p:nvPicPr>
          <p:cNvPr id="512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429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Hypersecretion of TSH or TH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34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1676400"/>
            <a:ext cx="27654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ES and Homeostasis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"/>
          </a:xfrm>
        </p:spPr>
        <p:txBody>
          <a:bodyPr/>
          <a:lstStyle/>
          <a:p>
            <a:pPr eaLnBrk="1" hangingPunct="1"/>
            <a:r>
              <a:rPr lang="en-US" smtClean="0"/>
              <a:t>Homeostasis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7172" name="Picture 6" descr="homeosta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133600"/>
            <a:ext cx="599122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Hyposecretion of TH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65300"/>
            <a:ext cx="46482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B.  Growth Hormone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Stimulus = Tissue growth/ repair</a:t>
            </a:r>
          </a:p>
          <a:p>
            <a:pPr eaLnBrk="1" hangingPunct="1"/>
            <a:r>
              <a:rPr lang="en-US" smtClean="0"/>
              <a:t>Hypothalamus releases GHRH</a:t>
            </a:r>
          </a:p>
          <a:p>
            <a:pPr eaLnBrk="1" hangingPunct="1"/>
            <a:r>
              <a:rPr lang="en-US" smtClean="0"/>
              <a:t>Anterior Pituitary releases GH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 Protein synthesis, growth, etc.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GH and release of somatostatin shuts off GHRH and GH release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What happens with excess GH?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GH as Juvenile</a:t>
            </a:r>
            <a:endParaRPr lang="en-US" smtClean="0"/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810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GH as an Adult</a:t>
            </a:r>
            <a:endParaRPr lang="en-US" smtClean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20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266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13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Hypersecretion of GH Happen?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362200"/>
            <a:ext cx="757555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GH = pituitary dwarfism</a:t>
            </a:r>
            <a:endParaRPr lang="en-US" smtClean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0480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malfor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348288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Gland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gland located atop kidney</a:t>
            </a:r>
          </a:p>
          <a:p>
            <a:pPr eaLnBrk="1" hangingPunct="1"/>
            <a:r>
              <a:rPr lang="en-US" smtClean="0"/>
              <a:t>Outer part = cortex</a:t>
            </a:r>
          </a:p>
          <a:p>
            <a:pPr lvl="1" eaLnBrk="1" hangingPunct="1"/>
            <a:r>
              <a:rPr lang="en-US" smtClean="0"/>
              <a:t>Secretes Cortisol (stress), Androgens, Aldosterone (electrolytes)</a:t>
            </a:r>
          </a:p>
          <a:p>
            <a:pPr eaLnBrk="1" hangingPunct="1"/>
            <a:r>
              <a:rPr lang="en-US" smtClean="0"/>
              <a:t>Inner part = medulla</a:t>
            </a:r>
          </a:p>
          <a:p>
            <a:pPr lvl="1" eaLnBrk="1" hangingPunct="1"/>
            <a:r>
              <a:rPr lang="en-US" smtClean="0"/>
              <a:t>SNS control</a:t>
            </a:r>
          </a:p>
          <a:p>
            <a:pPr lvl="1" eaLnBrk="1" hangingPunct="1"/>
            <a:r>
              <a:rPr lang="en-US" smtClean="0"/>
              <a:t>Secretes EPI &amp; NEPI (fight or flight)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Insufficiency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Addison’s disease--hyposecretion of cortisol</a:t>
            </a:r>
          </a:p>
          <a:p>
            <a:pPr eaLnBrk="1" hangingPunct="1"/>
            <a:r>
              <a:rPr lang="en-US" smtClean="0"/>
              <a:t>JFK</a:t>
            </a:r>
          </a:p>
          <a:p>
            <a:pPr eaLnBrk="1" hangingPunct="1"/>
            <a:r>
              <a:rPr lang="en-US" smtClean="0"/>
              <a:t>Darkened skin (ACTH mimics MSH)</a:t>
            </a:r>
          </a:p>
          <a:p>
            <a:pPr eaLnBrk="1" hangingPunct="1"/>
            <a:r>
              <a:rPr lang="en-US" smtClean="0"/>
              <a:t>Weight loss, hypoglycemia</a:t>
            </a:r>
          </a:p>
          <a:p>
            <a:pPr eaLnBrk="1" hangingPunct="1"/>
            <a:r>
              <a:rPr lang="en-US" smtClean="0"/>
              <a:t>Find the anomaly in the feedback loop.</a:t>
            </a:r>
          </a:p>
          <a:p>
            <a:pPr eaLnBrk="1" hangingPunct="1"/>
            <a:r>
              <a:rPr lang="en-US" smtClean="0"/>
              <a:t>Inability to handle 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Feedback Mechanisms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Stimulus</a:t>
            </a:r>
          </a:p>
          <a:p>
            <a:pPr lvl="1" eaLnBrk="1" hangingPunct="1"/>
            <a:r>
              <a:rPr lang="en-US" smtClean="0"/>
              <a:t>change in homeostatic environment</a:t>
            </a:r>
          </a:p>
          <a:p>
            <a:pPr lvl="1" eaLnBrk="1" hangingPunct="1"/>
            <a:r>
              <a:rPr lang="en-US" smtClean="0"/>
              <a:t>signal sent to CNS</a:t>
            </a:r>
          </a:p>
          <a:p>
            <a:pPr eaLnBrk="1" hangingPunct="1"/>
            <a:r>
              <a:rPr lang="en-US" smtClean="0"/>
              <a:t>Response</a:t>
            </a:r>
          </a:p>
          <a:p>
            <a:pPr lvl="1" eaLnBrk="1" hangingPunct="1"/>
            <a:r>
              <a:rPr lang="en-US" smtClean="0"/>
              <a:t>signal sent from CNS</a:t>
            </a:r>
          </a:p>
          <a:p>
            <a:pPr lvl="1" eaLnBrk="1" hangingPunct="1"/>
            <a:r>
              <a:rPr lang="en-US" smtClean="0"/>
              <a:t>produce effect </a:t>
            </a:r>
          </a:p>
          <a:p>
            <a:pPr lvl="1" eaLnBrk="1" hangingPunct="1"/>
            <a:r>
              <a:rPr lang="en-US" smtClean="0"/>
              <a:t>body returns to homeostasis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4.  Sex Steroids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Stimulus = low circulating T or E</a:t>
            </a:r>
          </a:p>
          <a:p>
            <a:pPr eaLnBrk="1" hangingPunct="1"/>
            <a:r>
              <a:rPr lang="en-US" smtClean="0"/>
              <a:t>Hypothalamus = GnRH</a:t>
            </a:r>
          </a:p>
          <a:p>
            <a:pPr eaLnBrk="1" hangingPunct="1"/>
            <a:r>
              <a:rPr lang="en-US" smtClean="0"/>
              <a:t>Anterior Pituitary = FSH &amp; LH</a:t>
            </a:r>
          </a:p>
          <a:p>
            <a:pPr eaLnBrk="1" hangingPunct="1"/>
            <a:r>
              <a:rPr lang="en-US" smtClean="0"/>
              <a:t>Gonads produce T and E</a:t>
            </a:r>
          </a:p>
          <a:p>
            <a:pPr eaLnBrk="1" hangingPunct="1"/>
            <a:r>
              <a:rPr lang="en-US" smtClean="0"/>
              <a:t>High T and E shut off GnRH and FSH/LH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Reproduction/Mating Behavior (duh)</a:t>
            </a:r>
          </a:p>
          <a:p>
            <a:pPr eaLnBrk="1" hangingPunct="1"/>
            <a:r>
              <a:rPr lang="en-US" smtClean="0"/>
              <a:t>Formation of reproductive organs</a:t>
            </a:r>
          </a:p>
          <a:p>
            <a:pPr lvl="1" eaLnBrk="1" hangingPunct="1"/>
            <a:r>
              <a:rPr lang="en-US" smtClean="0"/>
              <a:t>gonads</a:t>
            </a:r>
          </a:p>
          <a:p>
            <a:pPr lvl="1" eaLnBrk="1" hangingPunct="1"/>
            <a:r>
              <a:rPr lang="en-US" smtClean="0"/>
              <a:t>brain</a:t>
            </a:r>
          </a:p>
        </p:txBody>
      </p:sp>
      <p:pic>
        <p:nvPicPr>
          <p:cNvPr id="64516" name="Picture 4" descr="gettin bu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33528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ceratophrys doin 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34861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stero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63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many steroids</a:t>
            </a: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24971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 descr="gynecomast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26955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6" descr="ro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676400"/>
            <a:ext cx="2905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Invertebrates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Hormones involved in:</a:t>
            </a:r>
          </a:p>
          <a:p>
            <a:pPr lvl="1" eaLnBrk="1" hangingPunct="1"/>
            <a:r>
              <a:rPr lang="en-US" smtClean="0"/>
              <a:t>Molting</a:t>
            </a:r>
          </a:p>
          <a:p>
            <a:pPr lvl="1" eaLnBrk="1" hangingPunct="1"/>
            <a:r>
              <a:rPr lang="en-US" smtClean="0"/>
              <a:t>Pupation</a:t>
            </a:r>
          </a:p>
          <a:p>
            <a:pPr lvl="1" eaLnBrk="1" hangingPunct="1"/>
            <a:r>
              <a:rPr lang="en-US" smtClean="0"/>
              <a:t>Metamorphosis</a:t>
            </a:r>
          </a:p>
        </p:txBody>
      </p:sp>
      <p:pic>
        <p:nvPicPr>
          <p:cNvPr id="67588" name="Picture 6" descr="ecdyso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338137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Insect Hormones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smtClean="0"/>
              <a:t>Juvenile Hormone</a:t>
            </a:r>
          </a:p>
          <a:p>
            <a:pPr lvl="1" eaLnBrk="1" hangingPunct="1"/>
            <a:r>
              <a:rPr lang="en-US" smtClean="0"/>
              <a:t>maintains juvenile cuticle for pre-adulthood molts</a:t>
            </a:r>
          </a:p>
          <a:p>
            <a:pPr lvl="1" eaLnBrk="1" hangingPunct="1"/>
            <a:r>
              <a:rPr lang="en-US" smtClean="0"/>
              <a:t>secreted by corpus allatum near brain</a:t>
            </a:r>
          </a:p>
          <a:p>
            <a:pPr eaLnBrk="1" hangingPunct="1"/>
            <a:r>
              <a:rPr lang="en-US" b="1" smtClean="0"/>
              <a:t>Ecdysone</a:t>
            </a:r>
          </a:p>
          <a:p>
            <a:pPr lvl="1" eaLnBrk="1" hangingPunct="1"/>
            <a:r>
              <a:rPr lang="en-US" smtClean="0"/>
              <a:t>Molting Hormone</a:t>
            </a:r>
          </a:p>
          <a:p>
            <a:pPr lvl="1" eaLnBrk="1" hangingPunct="1"/>
            <a:r>
              <a:rPr lang="en-US" smtClean="0"/>
              <a:t>Prothoracic Glands (in thorax of insect)</a:t>
            </a:r>
          </a:p>
          <a:p>
            <a:pPr lvl="1" eaLnBrk="1" hangingPunct="1"/>
            <a:r>
              <a:rPr lang="en-US" smtClean="0"/>
              <a:t>PTTH = Brain hormone that stimulates Prothoracic Glands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295400" y="842963"/>
          <a:ext cx="1652588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hoto Editor Photo" r:id="rId3" imgW="1162212" imgH="1819529" progId="MSPhotoEd.3">
                  <p:embed/>
                </p:oleObj>
              </mc:Choice>
              <mc:Fallback>
                <p:oleObj name="Photo Editor Photo" r:id="rId3" imgW="1162212" imgH="181952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842963"/>
                        <a:ext cx="1652588" cy="258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5943600" y="838200"/>
          <a:ext cx="162877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5" imgW="1057423" imgH="1781424" progId="MSPhotoEd.3">
                  <p:embed/>
                </p:oleObj>
              </mc:Choice>
              <mc:Fallback>
                <p:oleObj name="Photo Editor Photo" r:id="rId5" imgW="1057423" imgH="178142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838200"/>
                        <a:ext cx="162877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3663950" y="1157288"/>
          <a:ext cx="1814513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hoto Editor Photo" r:id="rId7" imgW="1438095" imgH="1800476" progId="MSPhotoEd.3">
                  <p:embed/>
                </p:oleObj>
              </mc:Choice>
              <mc:Fallback>
                <p:oleObj name="Photo Editor Photo" r:id="rId7" imgW="1438095" imgH="1800476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1157288"/>
                        <a:ext cx="1814513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2574925" y="3448050"/>
            <a:ext cx="1765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sz="3200">
                <a:solidFill>
                  <a:schemeClr val="tx2"/>
                </a:solidFill>
              </a:rPr>
              <a:t>Ecdysone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800600" y="3457575"/>
            <a:ext cx="1765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Ecdysone</a:t>
            </a: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 flipV="1">
            <a:off x="3352800" y="2895600"/>
            <a:ext cx="0" cy="685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 flipV="1">
            <a:off x="5638800" y="2895600"/>
            <a:ext cx="0" cy="685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>
            <a:off x="2819400" y="2438400"/>
            <a:ext cx="990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5334000" y="2438400"/>
            <a:ext cx="838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3"/>
          <p:cNvSpPr>
            <a:spLocks noChangeShapeType="1"/>
          </p:cNvSpPr>
          <p:nvPr/>
        </p:nvSpPr>
        <p:spPr bwMode="auto">
          <a:xfrm>
            <a:off x="990600" y="4572000"/>
            <a:ext cx="411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4"/>
          <p:cNvSpPr>
            <a:spLocks noChangeShapeType="1"/>
          </p:cNvSpPr>
          <p:nvPr/>
        </p:nvSpPr>
        <p:spPr bwMode="auto">
          <a:xfrm flipV="1">
            <a:off x="990600" y="4267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5"/>
          <p:cNvSpPr>
            <a:spLocks noChangeShapeType="1"/>
          </p:cNvSpPr>
          <p:nvPr/>
        </p:nvSpPr>
        <p:spPr bwMode="auto">
          <a:xfrm flipV="1">
            <a:off x="5105400" y="4267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Text Box 16"/>
          <p:cNvSpPr txBox="1">
            <a:spLocks noChangeArrowheads="1"/>
          </p:cNvSpPr>
          <p:nvPr/>
        </p:nvSpPr>
        <p:spPr bwMode="auto">
          <a:xfrm>
            <a:off x="1295400" y="4667250"/>
            <a:ext cx="337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sz="3200" b="1"/>
              <a:t>Juvenile Hormone</a:t>
            </a:r>
          </a:p>
        </p:txBody>
      </p:sp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6537325" y="5226050"/>
            <a:ext cx="123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sz="3600" b="1">
                <a:solidFill>
                  <a:schemeClr val="tx2"/>
                </a:solidFill>
              </a:rPr>
              <a:t>p.523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</a:t>
            </a:r>
          </a:p>
          <a:p>
            <a:pPr eaLnBrk="1" hangingPunct="1"/>
            <a:r>
              <a:rPr lang="en-US" smtClean="0"/>
              <a:t>Anatomy </a:t>
            </a:r>
          </a:p>
          <a:p>
            <a:pPr eaLnBrk="1" hangingPunct="1"/>
            <a:r>
              <a:rPr lang="en-US" smtClean="0"/>
              <a:t>Terms</a:t>
            </a:r>
          </a:p>
          <a:p>
            <a:pPr eaLnBrk="1" hangingPunct="1"/>
            <a:r>
              <a:rPr lang="en-US" smtClean="0"/>
              <a:t>Hormones</a:t>
            </a:r>
          </a:p>
          <a:p>
            <a:pPr eaLnBrk="1" hangingPunct="1"/>
            <a:r>
              <a:rPr lang="en-US" smtClean="0"/>
              <a:t>Feedback control</a:t>
            </a:r>
          </a:p>
          <a:p>
            <a:pPr eaLnBrk="1" hangingPunct="1"/>
            <a:r>
              <a:rPr lang="en-US" smtClean="0"/>
              <a:t>Specific Points discussed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I.  Endocrine History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Claude Bernard (mid 1800s)</a:t>
            </a:r>
          </a:p>
          <a:p>
            <a:pPr lvl="1" eaLnBrk="1" hangingPunct="1"/>
            <a:r>
              <a:rPr lang="en-US" sz="2400" smtClean="0"/>
              <a:t>pancreas, liver</a:t>
            </a:r>
          </a:p>
          <a:p>
            <a:pPr lvl="1" eaLnBrk="1" hangingPunct="1"/>
            <a:r>
              <a:rPr lang="en-US" sz="2400" smtClean="0"/>
              <a:t>brain, smooth ms.</a:t>
            </a:r>
          </a:p>
          <a:p>
            <a:pPr lvl="1" eaLnBrk="1" hangingPunct="1"/>
            <a:r>
              <a:rPr lang="en-US" sz="2400" smtClean="0"/>
              <a:t>internal environ.</a:t>
            </a:r>
          </a:p>
          <a:p>
            <a:pPr eaLnBrk="1" hangingPunct="1"/>
            <a:r>
              <a:rPr lang="en-US" sz="2800" smtClean="0"/>
              <a:t>A.A. Berthold (1849)</a:t>
            </a:r>
          </a:p>
          <a:p>
            <a:pPr lvl="1" eaLnBrk="1" hangingPunct="1"/>
            <a:r>
              <a:rPr lang="en-US" sz="2400" smtClean="0"/>
              <a:t>repro hormones and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behavior</a:t>
            </a:r>
          </a:p>
        </p:txBody>
      </p:sp>
      <p:pic>
        <p:nvPicPr>
          <p:cNvPr id="70660" name="Picture 4" descr="Bernard_claude_vi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28844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ES cont.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3810000" cy="4800600"/>
          </a:xfrm>
        </p:spPr>
        <p:txBody>
          <a:bodyPr/>
          <a:lstStyle/>
          <a:p>
            <a:pPr eaLnBrk="1" hangingPunct="1"/>
            <a:r>
              <a:rPr lang="en-US" sz="2800" smtClean="0"/>
              <a:t>ES and NS = 2 main control systems of body</a:t>
            </a:r>
          </a:p>
          <a:p>
            <a:pPr eaLnBrk="1" hangingPunct="1"/>
            <a:r>
              <a:rPr lang="en-US" sz="2800" smtClean="0"/>
              <a:t>Endocrine organs located throughout body</a:t>
            </a:r>
          </a:p>
          <a:p>
            <a:pPr eaLnBrk="1" hangingPunct="1"/>
            <a:r>
              <a:rPr lang="en-US" sz="2800" smtClean="0"/>
              <a:t>Actions mediate all tissues</a:t>
            </a:r>
          </a:p>
          <a:p>
            <a:pPr eaLnBrk="1" hangingPunct="1"/>
            <a:r>
              <a:rPr lang="en-US" sz="2800" smtClean="0"/>
              <a:t>Control of ES through feedback mechanisms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</p:txBody>
      </p:sp>
      <p:pic>
        <p:nvPicPr>
          <p:cNvPr id="9220" name="Picture 7" descr="33_end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4210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Endocrine History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Charles Brown-Sequard (1889)</a:t>
            </a:r>
          </a:p>
          <a:p>
            <a:pPr lvl="1" eaLnBrk="1" hangingPunct="1"/>
            <a:r>
              <a:rPr lang="en-US" smtClean="0"/>
              <a:t>Harvard 1864-1868</a:t>
            </a:r>
          </a:p>
          <a:p>
            <a:pPr lvl="1" eaLnBrk="1" hangingPunct="1"/>
            <a:r>
              <a:rPr lang="en-US" smtClean="0"/>
              <a:t>M.D. in NY 1873-1878</a:t>
            </a:r>
          </a:p>
          <a:p>
            <a:pPr lvl="1" eaLnBrk="1" hangingPunct="1"/>
            <a:r>
              <a:rPr lang="en-US" smtClean="0"/>
              <a:t>bull testis extracts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pic>
        <p:nvPicPr>
          <p:cNvPr id="71684" name="Picture 4" descr="brown-seq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2748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Important Physiologists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Walter Cannon</a:t>
            </a:r>
          </a:p>
          <a:p>
            <a:pPr lvl="1" eaLnBrk="1" hangingPunct="1"/>
            <a:r>
              <a:rPr lang="en-US" sz="2400" smtClean="0"/>
              <a:t>homeostasis</a:t>
            </a:r>
          </a:p>
          <a:p>
            <a:pPr lvl="1" eaLnBrk="1" hangingPunct="1"/>
            <a:r>
              <a:rPr lang="en-US" sz="2400" smtClean="0"/>
              <a:t>sympathetic nervous system</a:t>
            </a:r>
          </a:p>
          <a:p>
            <a:pPr lvl="2" eaLnBrk="1" hangingPunct="1"/>
            <a:r>
              <a:rPr lang="en-US" sz="2000" u="sng" smtClean="0"/>
              <a:t>Bodily Changes in Hunger, Fear, and Rage</a:t>
            </a:r>
            <a:endParaRPr lang="en-US" sz="2000" smtClean="0"/>
          </a:p>
          <a:p>
            <a:pPr lvl="2" eaLnBrk="1" hangingPunct="1">
              <a:buFontTx/>
              <a:buNone/>
            </a:pPr>
            <a:endParaRPr lang="en-US" sz="2000" u="sng" smtClean="0"/>
          </a:p>
        </p:txBody>
      </p:sp>
      <p:pic>
        <p:nvPicPr>
          <p:cNvPr id="72708" name="Picture 4" descr="walter can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2809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 Peptide/Protein Hormones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common hormone</a:t>
            </a:r>
          </a:p>
          <a:p>
            <a:pPr eaLnBrk="1" hangingPunct="1"/>
            <a:r>
              <a:rPr lang="en-US" smtClean="0"/>
              <a:t>translated, packaged, &amp; sent</a:t>
            </a:r>
          </a:p>
          <a:p>
            <a:pPr eaLnBrk="1" hangingPunct="1"/>
            <a:r>
              <a:rPr lang="en-US" smtClean="0"/>
              <a:t>Hydrophilic/Lipophobic</a:t>
            </a:r>
          </a:p>
          <a:p>
            <a:pPr eaLnBrk="1" hangingPunct="1"/>
            <a:r>
              <a:rPr lang="en-US" b="1" smtClean="0"/>
              <a:t>Bind surface receptors at target</a:t>
            </a:r>
          </a:p>
          <a:p>
            <a:pPr eaLnBrk="1" hangingPunct="1"/>
            <a:r>
              <a:rPr lang="en-US" b="1" smtClean="0"/>
              <a:t>Binding mediates signal transduction/2nd messenger system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Peptide Hormones cont.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Short 1/2-life</a:t>
            </a:r>
          </a:p>
          <a:p>
            <a:pPr eaLnBrk="1" hangingPunct="1"/>
            <a:r>
              <a:rPr lang="en-US" sz="2800" smtClean="0"/>
              <a:t>Pancreas</a:t>
            </a:r>
          </a:p>
          <a:p>
            <a:pPr lvl="1" eaLnBrk="1" hangingPunct="1"/>
            <a:r>
              <a:rPr lang="en-US" sz="2400" smtClean="0"/>
              <a:t>Insulin/glucagon</a:t>
            </a:r>
          </a:p>
          <a:p>
            <a:pPr eaLnBrk="1" hangingPunct="1"/>
            <a:r>
              <a:rPr lang="en-US" sz="2800" b="1" smtClean="0"/>
              <a:t>Hypothalamus</a:t>
            </a:r>
            <a:endParaRPr lang="en-US" sz="2800" smtClean="0"/>
          </a:p>
          <a:p>
            <a:pPr lvl="1" eaLnBrk="1" hangingPunct="1"/>
            <a:r>
              <a:rPr lang="en-US" sz="2400" smtClean="0"/>
              <a:t>RH (releasing hormones)</a:t>
            </a:r>
          </a:p>
          <a:p>
            <a:pPr lvl="1" eaLnBrk="1" hangingPunct="1"/>
            <a:r>
              <a:rPr lang="en-US" sz="2400" smtClean="0"/>
              <a:t>RIH (release inhibiting hormones)</a:t>
            </a:r>
          </a:p>
          <a:p>
            <a:pPr lvl="1" eaLnBrk="1" hangingPunct="1"/>
            <a:endParaRPr lang="en-US" sz="2400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935163"/>
            <a:ext cx="5029200" cy="2573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orm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09613"/>
            <a:ext cx="7620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 Steroid Hormones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Derived from cholesterol</a:t>
            </a:r>
          </a:p>
          <a:p>
            <a:pPr eaLnBrk="1" hangingPunct="1"/>
            <a:r>
              <a:rPr lang="en-US" smtClean="0"/>
              <a:t>Hydrophobic/Lipophilic</a:t>
            </a:r>
          </a:p>
          <a:p>
            <a:pPr eaLnBrk="1" hangingPunct="1"/>
            <a:r>
              <a:rPr lang="en-US" smtClean="0"/>
              <a:t>Travel with a protein carrier</a:t>
            </a:r>
          </a:p>
          <a:p>
            <a:pPr eaLnBrk="1" hangingPunct="1"/>
            <a:r>
              <a:rPr lang="en-US" smtClean="0"/>
              <a:t>Long 1/2-life</a:t>
            </a:r>
          </a:p>
          <a:p>
            <a:pPr eaLnBrk="1" hangingPunct="1"/>
            <a:r>
              <a:rPr lang="en-US" b="1" smtClean="0"/>
              <a:t>Binds to cytoplasmic or nuclear receptor</a:t>
            </a:r>
          </a:p>
          <a:p>
            <a:pPr lvl="1" eaLnBrk="1" hangingPunct="1"/>
            <a:r>
              <a:rPr lang="en-US" smtClean="0"/>
              <a:t>1st Messenger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Steroid hormones cont.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Genomic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Activates genes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Directs synthesis of new proteins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Lag time between hormone binding and effect = long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Gonads &amp; placenta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Adrenal cortex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57400"/>
            <a:ext cx="3810000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orm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09613"/>
            <a:ext cx="7620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Amine Hormones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Synthesized from a single amino acid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Melatonin from tryptophan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Thyroid hormone from tyrosine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Catecholamines (EPI, DA) from tyrosine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79876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8800"/>
            <a:ext cx="4191000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4.  Eicosanoid hormones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Produced from 20-carbon fatty acid, arachadonic acid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Produced in all cells except RBCs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2nd messenger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Prostaglandins and leukotrienes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inflammation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05000"/>
            <a:ext cx="3810000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II.  ES anatomy basics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295400"/>
            <a:ext cx="5105400" cy="5105400"/>
          </a:xfrm>
          <a:noFill/>
        </p:spPr>
      </p:pic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/>
          <a:p>
            <a:pPr marL="533400" indent="-533400" eaLnBrk="1" hangingPunct="1">
              <a:buFont typeface="Times"/>
              <a:buAutoNum type="alphaUcPeriod"/>
            </a:pPr>
            <a:r>
              <a:rPr lang="en-US" sz="2400" b="1" smtClean="0"/>
              <a:t>Exocrine gland</a:t>
            </a:r>
            <a:endParaRPr lang="en-US" sz="2000" smtClean="0"/>
          </a:p>
          <a:p>
            <a:pPr marL="914400" lvl="1" indent="-457200" eaLnBrk="1" hangingPunct="1"/>
            <a:r>
              <a:rPr lang="en-US" sz="2400" smtClean="0"/>
              <a:t>Ducts</a:t>
            </a:r>
          </a:p>
          <a:p>
            <a:pPr marL="914400" lvl="1" indent="-457200" eaLnBrk="1" hangingPunct="1"/>
            <a:r>
              <a:rPr lang="en-US" sz="2400" smtClean="0"/>
              <a:t>Lumen and surfaces</a:t>
            </a:r>
          </a:p>
          <a:p>
            <a:pPr marL="914400" lvl="1" indent="-457200" eaLnBrk="1" hangingPunct="1"/>
            <a:endParaRPr lang="en-US" sz="2000" b="1" smtClean="0"/>
          </a:p>
          <a:p>
            <a:pPr marL="533400" indent="-533400" eaLnBrk="1" hangingPunct="1">
              <a:buFont typeface="Times"/>
              <a:buAutoNum type="alphaUcPeriod"/>
            </a:pPr>
            <a:r>
              <a:rPr lang="en-US" sz="2400" b="1" smtClean="0"/>
              <a:t>Endocrine gland</a:t>
            </a:r>
            <a:r>
              <a:rPr lang="en-US" sz="2000" smtClean="0"/>
              <a:t> </a:t>
            </a:r>
          </a:p>
          <a:p>
            <a:pPr marL="914400" lvl="1" indent="-457200" eaLnBrk="1" hangingPunct="1"/>
            <a:r>
              <a:rPr lang="en-US" sz="2400" smtClean="0"/>
              <a:t>Chemical messengers</a:t>
            </a:r>
          </a:p>
          <a:p>
            <a:pPr marL="914400" lvl="1" indent="-457200" eaLnBrk="1" hangingPunct="1"/>
            <a:r>
              <a:rPr lang="en-US" sz="2400" smtClean="0"/>
              <a:t>Blood stream</a:t>
            </a:r>
            <a:endParaRPr lang="en-US" sz="1800" smtClean="0"/>
          </a:p>
          <a:p>
            <a:pPr marL="914400" lvl="1" indent="-457200" eaLnBrk="1" hangingPunct="1">
              <a:buFontTx/>
              <a:buNone/>
            </a:pPr>
            <a:r>
              <a:rPr lang="en-US" sz="1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4 Classes of Hormones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676400" y="20574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Peptide/ Protein		</a:t>
            </a:r>
            <a:r>
              <a:rPr lang="en-US" sz="3200">
                <a:solidFill>
                  <a:schemeClr val="accent2"/>
                </a:solidFill>
              </a:rPr>
              <a:t>2M</a:t>
            </a:r>
          </a:p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Steroid</a:t>
            </a:r>
          </a:p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Amine</a:t>
            </a:r>
          </a:p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Eicosanoid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4 Classes of Hormones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752600" y="2133600"/>
            <a:ext cx="6019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Peptide/ Protein		</a:t>
            </a:r>
            <a:r>
              <a:rPr lang="en-US" sz="3200">
                <a:solidFill>
                  <a:schemeClr val="accent2"/>
                </a:solidFill>
              </a:rPr>
              <a:t>2M</a:t>
            </a:r>
          </a:p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Steroid				</a:t>
            </a:r>
            <a:r>
              <a:rPr lang="en-US" sz="3200">
                <a:solidFill>
                  <a:schemeClr val="accent2"/>
                </a:solidFill>
              </a:rPr>
              <a:t>1M</a:t>
            </a:r>
          </a:p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Amine</a:t>
            </a:r>
          </a:p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Eicosanoid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4 Classes of Hormones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905000" y="2057400"/>
            <a:ext cx="5715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Peptide/ Protein		</a:t>
            </a:r>
            <a:r>
              <a:rPr lang="en-US" sz="3200">
                <a:solidFill>
                  <a:schemeClr val="accent2"/>
                </a:solidFill>
              </a:rPr>
              <a:t>2M</a:t>
            </a:r>
          </a:p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Steroid				</a:t>
            </a:r>
            <a:r>
              <a:rPr lang="en-US" sz="3200">
                <a:solidFill>
                  <a:schemeClr val="accent2"/>
                </a:solidFill>
              </a:rPr>
              <a:t>1M</a:t>
            </a:r>
          </a:p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Amine				</a:t>
            </a:r>
            <a:r>
              <a:rPr lang="en-US" sz="3200">
                <a:solidFill>
                  <a:schemeClr val="accent2"/>
                </a:solidFill>
              </a:rPr>
              <a:t>2M</a:t>
            </a:r>
          </a:p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Eicosanoid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4 Classes of Hormones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905000" y="2133600"/>
            <a:ext cx="6019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Peptide/ Protein		</a:t>
            </a:r>
            <a:r>
              <a:rPr lang="en-US" sz="3200">
                <a:solidFill>
                  <a:schemeClr val="accent2"/>
                </a:solidFill>
              </a:rPr>
              <a:t>2M</a:t>
            </a:r>
          </a:p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Steroid				</a:t>
            </a:r>
            <a:r>
              <a:rPr lang="en-US" sz="3200">
                <a:solidFill>
                  <a:schemeClr val="accent2"/>
                </a:solidFill>
              </a:rPr>
              <a:t>1M</a:t>
            </a:r>
          </a:p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Amine				</a:t>
            </a:r>
            <a:r>
              <a:rPr lang="en-US" sz="3200">
                <a:solidFill>
                  <a:schemeClr val="accent2"/>
                </a:solidFill>
              </a:rPr>
              <a:t>2M</a:t>
            </a:r>
          </a:p>
          <a:p>
            <a:pPr marL="609600" indent="-609600" eaLnBrk="1" hangingPunct="1">
              <a:spcBef>
                <a:spcPct val="20000"/>
              </a:spcBef>
              <a:buFontTx/>
              <a:buAutoNum type="alphaUcPeriod"/>
            </a:pPr>
            <a:r>
              <a:rPr lang="en-US" sz="3200"/>
              <a:t>Eicosanoid			</a:t>
            </a:r>
            <a:r>
              <a:rPr lang="en-US" sz="3200">
                <a:solidFill>
                  <a:schemeClr val="accent2"/>
                </a:solidFill>
              </a:rPr>
              <a:t>2M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Negative Feedback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Low levels of T3 or T4 in blood or low BMR = stimulus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Hypothalamus releases TRH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TRH stimulates the ANTERIOR PITUITARY to release TSH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TSH stim. Thyroid to release T3 &amp; T4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Levels of T3 &amp; T4 shut off Hypothal. &amp; Anterior Pituitary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kidney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4226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 descr="Endo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0878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Adrenal cortex feedback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Low glucocorticoid (cortisol) levels or low blood sugar</a:t>
            </a:r>
          </a:p>
          <a:p>
            <a:pPr eaLnBrk="1" hangingPunct="1"/>
            <a:r>
              <a:rPr lang="en-US" sz="2400" smtClean="0"/>
              <a:t>Stim. Hypothal. = CRH</a:t>
            </a:r>
          </a:p>
          <a:p>
            <a:pPr eaLnBrk="1" hangingPunct="1"/>
            <a:r>
              <a:rPr lang="en-US" sz="2400" smtClean="0"/>
              <a:t>CRH stim. Anterior Pit. = ACTH</a:t>
            </a:r>
          </a:p>
          <a:p>
            <a:pPr eaLnBrk="1" hangingPunct="1"/>
            <a:r>
              <a:rPr lang="en-US" sz="2400" smtClean="0"/>
              <a:t>ACTH stim. Adrenal Cortex.</a:t>
            </a:r>
          </a:p>
          <a:p>
            <a:pPr eaLnBrk="1" hangingPunct="1"/>
            <a:r>
              <a:rPr lang="en-US" sz="2400" smtClean="0"/>
              <a:t>Increase glucocort. Level then blood sugar level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219200"/>
            <a:ext cx="3352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gland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638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Problems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10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Hypersecretion of Adrenal Cortex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200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06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C.  Hormones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Chemical messenger</a:t>
            </a:r>
          </a:p>
          <a:p>
            <a:pPr lvl="1" eaLnBrk="1" hangingPunct="1"/>
            <a:r>
              <a:rPr lang="en-US" sz="2400" smtClean="0"/>
              <a:t>Secreted by endocrine gland</a:t>
            </a:r>
          </a:p>
          <a:p>
            <a:pPr lvl="1" eaLnBrk="1" hangingPunct="1"/>
            <a:r>
              <a:rPr lang="en-US" sz="2400" smtClean="0"/>
              <a:t>Specific to target</a:t>
            </a:r>
          </a:p>
          <a:p>
            <a:pPr lvl="1" eaLnBrk="1" hangingPunct="1"/>
            <a:r>
              <a:rPr lang="en-US" sz="2400" smtClean="0"/>
              <a:t>Activate cellular change</a:t>
            </a:r>
          </a:p>
          <a:p>
            <a:pPr lvl="1" eaLnBrk="1" hangingPunct="1"/>
            <a:r>
              <a:rPr lang="en-US" sz="2400" smtClean="0"/>
              <a:t>Of 4 different chemical types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76400"/>
            <a:ext cx="44958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Would the Feedback Loop Look Like for Cushing’s Syndrome?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237288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FF"/>
      </a:dk1>
      <a:lt1>
        <a:srgbClr val="FFFFFF"/>
      </a:lt1>
      <a:dk2>
        <a:srgbClr val="FF0000"/>
      </a:dk2>
      <a:lt2>
        <a:srgbClr val="969696"/>
      </a:lt2>
      <a:accent1>
        <a:srgbClr val="FF26FC"/>
      </a:accent1>
      <a:accent2>
        <a:srgbClr val="000000"/>
      </a:accent2>
      <a:accent3>
        <a:srgbClr val="FFFFFF"/>
      </a:accent3>
      <a:accent4>
        <a:srgbClr val="0000DA"/>
      </a:accent4>
      <a:accent5>
        <a:srgbClr val="FFACFD"/>
      </a:accent5>
      <a:accent6>
        <a:srgbClr val="000000"/>
      </a:accent6>
      <a:hlink>
        <a:srgbClr val="000000"/>
      </a:hlink>
      <a:folHlink>
        <a:srgbClr val="0000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1384</Words>
  <Application>Microsoft Office PowerPoint</Application>
  <PresentationFormat>On-screen Show (4:3)</PresentationFormat>
  <Paragraphs>382</Paragraphs>
  <Slides>90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6" baseType="lpstr">
      <vt:lpstr>Times</vt:lpstr>
      <vt:lpstr>Arial</vt:lpstr>
      <vt:lpstr>Calibri</vt:lpstr>
      <vt:lpstr>Symbol</vt:lpstr>
      <vt:lpstr>Blank</vt:lpstr>
      <vt:lpstr>Microsoft Photo Editor 3.0 Photo</vt:lpstr>
      <vt:lpstr>Hormones and Feedback Mechanisms</vt:lpstr>
      <vt:lpstr>The Endocrine System</vt:lpstr>
      <vt:lpstr>PowerPoint Presentation</vt:lpstr>
      <vt:lpstr>I.  A General Overview</vt:lpstr>
      <vt:lpstr>ES and Homeostasis</vt:lpstr>
      <vt:lpstr>Feedback Mechanisms</vt:lpstr>
      <vt:lpstr>Basic ES cont.</vt:lpstr>
      <vt:lpstr>II.  ES anatomy basics</vt:lpstr>
      <vt:lpstr>C.  Hormones</vt:lpstr>
      <vt:lpstr>C.  4 Classes of Hormones</vt:lpstr>
      <vt:lpstr>Hormone + Receptor</vt:lpstr>
      <vt:lpstr>Protein/Peptide Hormones</vt:lpstr>
      <vt:lpstr>Steroid Hormones</vt:lpstr>
      <vt:lpstr>Amine</vt:lpstr>
      <vt:lpstr>Eicosanoid</vt:lpstr>
      <vt:lpstr>Hormone + Receptor</vt:lpstr>
      <vt:lpstr>Where are Hormones Made ?</vt:lpstr>
      <vt:lpstr>The H-P-A Hypothalamic-Pituitary Axis</vt:lpstr>
      <vt:lpstr>PowerPoint Presentation</vt:lpstr>
      <vt:lpstr>D.  Neurosecretory Cells</vt:lpstr>
      <vt:lpstr>2. Neurosecretory cells in Hypothalamus</vt:lpstr>
      <vt:lpstr>E.  Hypothalamus (general)</vt:lpstr>
      <vt:lpstr>Why is the Hypothalamus so Important?</vt:lpstr>
      <vt:lpstr>PowerPoint Presentation</vt:lpstr>
      <vt:lpstr>Hypothalamic Hormomes</vt:lpstr>
      <vt:lpstr>PowerPoint Presentation</vt:lpstr>
      <vt:lpstr>1.  Posterior Pituitary Hormones</vt:lpstr>
      <vt:lpstr>How about in frogs ?</vt:lpstr>
      <vt:lpstr>PowerPoint Presentation</vt:lpstr>
      <vt:lpstr>PowerPoint Presentation</vt:lpstr>
      <vt:lpstr>PowerPoint Presentation</vt:lpstr>
      <vt:lpstr>2.  Anterior Pituitary Hormones</vt:lpstr>
      <vt:lpstr>Hormones To Study</vt:lpstr>
      <vt:lpstr>III.Control of Endocrine Function</vt:lpstr>
      <vt:lpstr>PowerPoint Presentation</vt:lpstr>
      <vt:lpstr>A.  Positive Feedback</vt:lpstr>
      <vt:lpstr>Positive Feedback</vt:lpstr>
      <vt:lpstr>Same with frogs?</vt:lpstr>
      <vt:lpstr>B.  Negative Feedback</vt:lpstr>
      <vt:lpstr>Negative Feedback:  Thyroid</vt:lpstr>
      <vt:lpstr>Basic Structure of Feedback Loop</vt:lpstr>
      <vt:lpstr>IV.  Specific Endocrine Events</vt:lpstr>
      <vt:lpstr>A.  Thyroid Hormone</vt:lpstr>
      <vt:lpstr>PowerPoint Presentation</vt:lpstr>
      <vt:lpstr>PowerPoint Presentation</vt:lpstr>
      <vt:lpstr>PowerPoint Presentation</vt:lpstr>
      <vt:lpstr>Thyroid Problems</vt:lpstr>
      <vt:lpstr>Goiter</vt:lpstr>
      <vt:lpstr>Hypersecretion of TSH or TH</vt:lpstr>
      <vt:lpstr>Hyposecretion of TH</vt:lpstr>
      <vt:lpstr>B.  Growth Hormone</vt:lpstr>
      <vt:lpstr>What happens with excess GH?</vt:lpstr>
      <vt:lpstr>GH as Juvenile</vt:lpstr>
      <vt:lpstr>GH as an Adult</vt:lpstr>
      <vt:lpstr>How Does Hypersecretion of GH Happen?</vt:lpstr>
      <vt:lpstr>GH = pituitary dwarfism</vt:lpstr>
      <vt:lpstr>PowerPoint Presentation</vt:lpstr>
      <vt:lpstr>Adrenal Gland</vt:lpstr>
      <vt:lpstr>Adrenal Insufficiency</vt:lpstr>
      <vt:lpstr>4.  Sex Steroids</vt:lpstr>
      <vt:lpstr>Importance</vt:lpstr>
      <vt:lpstr>PowerPoint Presentation</vt:lpstr>
      <vt:lpstr>Too many steroids</vt:lpstr>
      <vt:lpstr>PowerPoint Presentation</vt:lpstr>
      <vt:lpstr>Invertebrates</vt:lpstr>
      <vt:lpstr>Insect Hormones</vt:lpstr>
      <vt:lpstr>PowerPoint Presentation</vt:lpstr>
      <vt:lpstr>Points</vt:lpstr>
      <vt:lpstr>I.  Endocrine History</vt:lpstr>
      <vt:lpstr>Endocrine History</vt:lpstr>
      <vt:lpstr>Important Physiologists</vt:lpstr>
      <vt:lpstr>1.  Peptide/Protein Hormones</vt:lpstr>
      <vt:lpstr>Peptide Hormones cont.</vt:lpstr>
      <vt:lpstr>PowerPoint Presentation</vt:lpstr>
      <vt:lpstr>2.  Steroid Hormones</vt:lpstr>
      <vt:lpstr>Steroid hormones cont.</vt:lpstr>
      <vt:lpstr>PowerPoint Presentation</vt:lpstr>
      <vt:lpstr>3. Amine Hormones</vt:lpstr>
      <vt:lpstr>4.  Eicosanoid hormones</vt:lpstr>
      <vt:lpstr>PowerPoint Presentation</vt:lpstr>
      <vt:lpstr>PowerPoint Presentation</vt:lpstr>
      <vt:lpstr>PowerPoint Presentation</vt:lpstr>
      <vt:lpstr>PowerPoint Presentation</vt:lpstr>
      <vt:lpstr>Negative Feedback</vt:lpstr>
      <vt:lpstr>PowerPoint Presentation</vt:lpstr>
      <vt:lpstr>Adrenal cortex feedback</vt:lpstr>
      <vt:lpstr>Adrenal gland</vt:lpstr>
      <vt:lpstr>Adrenal Problems</vt:lpstr>
      <vt:lpstr>Hypersecretion of Adrenal Cortex</vt:lpstr>
      <vt:lpstr>What Would the Feedback Loop Look Like for Cushing’s Syndrome?</vt:lpstr>
    </vt:vector>
  </TitlesOfParts>
  <Company>University of Maimi - Biology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The Endocrine System</dc:title>
  <dc:creator>Jim O Reilly</dc:creator>
  <cp:lastModifiedBy>Teacher E-Solutions</cp:lastModifiedBy>
  <cp:revision>20</cp:revision>
  <dcterms:created xsi:type="dcterms:W3CDTF">2002-10-29T21:37:53Z</dcterms:created>
  <dcterms:modified xsi:type="dcterms:W3CDTF">2019-01-18T16:35:09Z</dcterms:modified>
</cp:coreProperties>
</file>