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257" r:id="rId3"/>
    <p:sldId id="279" r:id="rId4"/>
    <p:sldId id="259" r:id="rId5"/>
    <p:sldId id="291" r:id="rId6"/>
    <p:sldId id="260" r:id="rId7"/>
    <p:sldId id="261" r:id="rId8"/>
    <p:sldId id="258" r:id="rId9"/>
    <p:sldId id="263" r:id="rId10"/>
    <p:sldId id="264" r:id="rId11"/>
    <p:sldId id="265" r:id="rId12"/>
    <p:sldId id="266" r:id="rId13"/>
    <p:sldId id="296" r:id="rId14"/>
    <p:sldId id="297" r:id="rId15"/>
    <p:sldId id="298" r:id="rId16"/>
    <p:sldId id="299" r:id="rId17"/>
    <p:sldId id="267" r:id="rId18"/>
    <p:sldId id="268" r:id="rId19"/>
    <p:sldId id="269" r:id="rId20"/>
    <p:sldId id="270" r:id="rId21"/>
    <p:sldId id="271" r:id="rId22"/>
    <p:sldId id="292" r:id="rId23"/>
    <p:sldId id="272" r:id="rId24"/>
    <p:sldId id="275" r:id="rId25"/>
    <p:sldId id="273" r:id="rId26"/>
    <p:sldId id="300" r:id="rId27"/>
    <p:sldId id="276" r:id="rId28"/>
    <p:sldId id="277" r:id="rId29"/>
    <p:sldId id="278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3" r:id="rId39"/>
    <p:sldId id="288" r:id="rId40"/>
    <p:sldId id="294" r:id="rId41"/>
    <p:sldId id="295" r:id="rId42"/>
    <p:sldId id="289" r:id="rId43"/>
    <p:sldId id="290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C9D70B-295D-46DD-977B-F705E935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30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6887A2-A282-4EC7-90A9-691D71482BD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846DB3-8DB4-4B6A-AB27-956C4F60E75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61C15CE-3DB7-4F62-9108-08E6A234306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D12346-BC1F-450F-B2DE-2E8E9A3B22B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4469F5-EA21-48EE-A76A-A5D78002ECF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EAFF4CD-F9F0-4624-8557-94F7A66986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B67C07-D53A-41A3-8E0C-AAE5C59E81B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2DC16D-8533-48D9-85C9-51072C60248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356E45-E969-4248-91F0-2A8E452AE0F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4BD655-1D66-4DE5-B1C7-17821EAFAD4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E19D32-276A-4647-B790-A0FC455819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D42C7C-D510-481E-95AE-68F53B47DA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5358F7-3DFB-410A-97F4-2F364537522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A84ABF-91C9-4E52-9044-3EE514FB0AE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199329-EBD4-4BCA-A1BC-F05ACEABEDF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86D956-71E6-4FEB-8004-C06B658DE36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8C07795-3919-4403-A030-41D56004DCE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760386-5918-44F4-8D6B-F83B9F8B4CD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2877C4-8AA8-4CD7-8CC8-FF59B6831C9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DFDA2A9-3F78-4524-84B5-076ABC7E0A1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A70CAE-5AC0-4215-85E0-8CED6985365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A27060-FD3E-4A47-A014-1A7289CF75A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93F1D4D-A8E8-4065-B599-B991264F44A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F53EA5-AD5D-41BA-B07E-D5E0D58D093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135075-40E0-47FC-A255-843F44AA5AB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D73C11-1CCA-43B2-9154-4958B5A94B0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A3EC89-E983-4DE6-B569-775477D9DB7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28353F-E27C-4BC6-A481-F707294E0FE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B6AD8C-6802-4A90-A9C5-BEA70E69126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63021B-A62E-4DD6-B91A-F019A5FDD3F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FE41C0-1628-49DB-B604-A0E61F2C29B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2FC71D-2029-42C7-A146-DB883163DC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95C8691-91D0-49E3-A89B-33EEFD39DCC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D5C2B02-0B29-47FE-AEDB-88D91D0953F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227503-0F83-4CC7-BFF7-F711E8720D2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1A523F-2F58-4B1B-9EB3-B0AE87A9DA6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0313D1-64F6-409B-BEB0-22C69E4DC2F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DE6FEC-D340-4D96-8EB8-33CC6F472D8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5012 w 4917"/>
                <a:gd name="T3" fmla="*/ 0 h 1000"/>
                <a:gd name="T4" fmla="*/ 27850 w 4917"/>
                <a:gd name="T5" fmla="*/ 576 h 1000"/>
                <a:gd name="T6" fmla="*/ 25018 w 4917"/>
                <a:gd name="T7" fmla="*/ 1152 h 1000"/>
                <a:gd name="T8" fmla="*/ 0 w 4917"/>
                <a:gd name="T9" fmla="*/ 115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2DAE-6121-4A66-9757-8339E9A6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CC91-B2A0-41E0-94C5-C6BEC143A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59BF5-4BD4-42AD-8EC1-7EB253181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9E53-9571-4A3E-9401-CCD6F827D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6152-9AE7-4BDE-85B1-88F52783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0704C-226F-4927-9DD6-B52D718C3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8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940D-2EBD-460D-99C5-70E89D7E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3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E11DB-F8FB-40AD-BADE-ACDF831E3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5CD7-EA30-4F0E-9F64-4A35A188A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AED94-D92A-4160-A31A-88F959E44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ADE1-9912-4689-9848-EE1AE9625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1DE4-13EC-4364-9821-8660CE87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4939 w 7000"/>
                <a:gd name="T3" fmla="*/ 0 h 1000"/>
                <a:gd name="T4" fmla="*/ 37632 w 7000"/>
                <a:gd name="T5" fmla="*/ 384 h 1000"/>
                <a:gd name="T6" fmla="*/ 34944 w 7000"/>
                <a:gd name="T7" fmla="*/ 768 h 1000"/>
                <a:gd name="T8" fmla="*/ 0 w 7000"/>
                <a:gd name="T9" fmla="*/ 76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CBAA9F9-2C86-41BD-9EDA-BB62F56D3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Chordates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 Pouches and Slits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perforated pharynx evolved as a </a:t>
            </a:r>
            <a:r>
              <a:rPr lang="en-US" b="1" smtClean="0">
                <a:solidFill>
                  <a:schemeClr val="folHlink"/>
                </a:solidFill>
              </a:rPr>
              <a:t>filter feeding apparatus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Later, they were modified into </a:t>
            </a:r>
            <a:r>
              <a:rPr lang="en-US" b="1" smtClean="0">
                <a:solidFill>
                  <a:schemeClr val="folHlink"/>
                </a:solidFill>
              </a:rPr>
              <a:t>internal gills</a:t>
            </a:r>
            <a:r>
              <a:rPr lang="en-US" smtClean="0"/>
              <a:t> used for respiration.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Endostyle or Thyroid 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438400"/>
          </a:xfrm>
        </p:spPr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chemeClr val="folHlink"/>
                </a:solidFill>
              </a:rPr>
              <a:t>endostyle</a:t>
            </a:r>
            <a:r>
              <a:rPr lang="en-US" sz="2400" smtClean="0"/>
              <a:t> in the pharyngeal floor, secretes mucus that traps food particles.</a:t>
            </a:r>
          </a:p>
          <a:p>
            <a:pPr lvl="1" eaLnBrk="1" hangingPunct="1"/>
            <a:r>
              <a:rPr lang="en-US" sz="2200" smtClean="0"/>
              <a:t>Found in protochordates and lamprey larvae.</a:t>
            </a:r>
          </a:p>
          <a:p>
            <a:pPr lvl="1" eaLnBrk="1" hangingPunct="1"/>
            <a:r>
              <a:rPr lang="en-US" sz="2200" smtClean="0"/>
              <a:t>Secretes iodinated proteins.</a:t>
            </a:r>
          </a:p>
          <a:p>
            <a:pPr eaLnBrk="1" hangingPunct="1"/>
            <a:r>
              <a:rPr lang="en-US" sz="2400" smtClean="0"/>
              <a:t>Homologous to the iodinated-hormone-secreting </a:t>
            </a:r>
            <a:r>
              <a:rPr lang="en-US" sz="2400" b="1" smtClean="0">
                <a:solidFill>
                  <a:schemeClr val="folHlink"/>
                </a:solidFill>
              </a:rPr>
              <a:t>thyroid gland</a:t>
            </a:r>
            <a:r>
              <a:rPr lang="en-US" sz="2400" smtClean="0"/>
              <a:t> in adult lampreys and other vertebrates.</a:t>
            </a:r>
          </a:p>
        </p:txBody>
      </p:sp>
      <p:pic>
        <p:nvPicPr>
          <p:cNvPr id="13316" name="Picture 5" descr="23_48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>
            <a:fillRect/>
          </a:stretch>
        </p:blipFill>
        <p:spPr bwMode="auto">
          <a:xfrm>
            <a:off x="26988" y="4203700"/>
            <a:ext cx="91170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Postanal Tail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chemeClr val="folHlink"/>
                </a:solidFill>
              </a:rPr>
              <a:t>postanal tail</a:t>
            </a:r>
            <a:r>
              <a:rPr lang="en-US" sz="2400" smtClean="0"/>
              <a:t>, along with somatic musculature and the stiffening notochord, provides motility in larval tunicates and amphioxus.</a:t>
            </a:r>
          </a:p>
          <a:p>
            <a:pPr lvl="1" eaLnBrk="1" hangingPunct="1"/>
            <a:r>
              <a:rPr lang="en-US" sz="2200" smtClean="0"/>
              <a:t>Evolved for propulsion in water.</a:t>
            </a:r>
          </a:p>
          <a:p>
            <a:pPr lvl="1" eaLnBrk="1" hangingPunct="1"/>
            <a:r>
              <a:rPr lang="en-US" sz="2200" smtClean="0"/>
              <a:t>Reduced to the coccyx (tail bone) in humans.</a:t>
            </a:r>
          </a:p>
        </p:txBody>
      </p:sp>
      <p:pic>
        <p:nvPicPr>
          <p:cNvPr id="14340" name="Picture 4" descr="23_48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/>
          <a:stretch>
            <a:fillRect/>
          </a:stretch>
        </p:blipFill>
        <p:spPr bwMode="auto">
          <a:xfrm>
            <a:off x="26988" y="4237038"/>
            <a:ext cx="91170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13838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Traditional and Cladistic Systems Diverge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Traditional classification:</a:t>
            </a:r>
          </a:p>
          <a:p>
            <a:pPr lvl="1" eaLnBrk="1" hangingPunct="1"/>
            <a:r>
              <a:rPr lang="en-US" sz="2400" smtClean="0"/>
              <a:t>Convenient way to indicate the taxa included in each major group.</a:t>
            </a:r>
          </a:p>
          <a:p>
            <a:pPr eaLnBrk="1" hangingPunct="1"/>
            <a:r>
              <a:rPr lang="en-US" sz="2800" smtClean="0"/>
              <a:t>Cladistic systems:</a:t>
            </a:r>
          </a:p>
          <a:p>
            <a:pPr lvl="1" eaLnBrk="1" hangingPunct="1"/>
            <a:r>
              <a:rPr lang="en-US" sz="2400" smtClean="0"/>
              <a:t>Some traditional taxa no longer used.</a:t>
            </a:r>
          </a:p>
          <a:p>
            <a:pPr lvl="1" eaLnBrk="1" hangingPunct="1"/>
            <a:r>
              <a:rPr lang="en-US" sz="2400" smtClean="0"/>
              <a:t>Reptiles are paraphyletic because they do not contain all of the descendants of recent common ancestor.</a:t>
            </a:r>
          </a:p>
          <a:p>
            <a:pPr lvl="1" eaLnBrk="1" hangingPunct="1"/>
            <a:r>
              <a:rPr lang="en-US" sz="2400" smtClean="0"/>
              <a:t>Reptiles, birds and mammals compose a monophyletic clade called </a:t>
            </a:r>
            <a:r>
              <a:rPr lang="en-US" sz="2400" b="1" smtClean="0">
                <a:solidFill>
                  <a:schemeClr val="folHlink"/>
                </a:solidFill>
              </a:rPr>
              <a:t>Amniota</a:t>
            </a:r>
            <a:r>
              <a:rPr lang="en-US" sz="240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Traditional and Cladistic Systems Diverge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Reptiles can only be grouped as amniotes that are not birds or mammals.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derived characters that group only reptiles to the exclusion of birds and mammals.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Likewise, agnathans (hagfishes and lampreys) are paraphyletic.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Most common recent ancestor is also an ancestor of all remaining vertebrates.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branches of a phylogenetic tree represent real lineages with geological information.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Traditional and Cladistic Systems Diverge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Traditional classification: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Protochordata (</a:t>
            </a:r>
            <a:r>
              <a:rPr lang="en-US" sz="2000" b="1" smtClean="0">
                <a:solidFill>
                  <a:schemeClr val="folHlink"/>
                </a:solidFill>
              </a:rPr>
              <a:t>Acraniata</a:t>
            </a:r>
            <a:r>
              <a:rPr lang="en-US" sz="2000" smtClean="0"/>
              <a:t>) are separated from Vertebrata (</a:t>
            </a:r>
            <a:r>
              <a:rPr lang="en-US" sz="2000" b="1" smtClean="0">
                <a:solidFill>
                  <a:schemeClr val="folHlink"/>
                </a:solidFill>
              </a:rPr>
              <a:t>Craniata</a:t>
            </a:r>
            <a:r>
              <a:rPr lang="en-US" sz="2000" smtClean="0"/>
              <a:t>) that have a skull.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Vertebrates may be divided into </a:t>
            </a:r>
            <a:r>
              <a:rPr lang="en-US" sz="2000" b="1" smtClean="0">
                <a:solidFill>
                  <a:schemeClr val="folHlink"/>
                </a:solidFill>
              </a:rPr>
              <a:t>Agnatha</a:t>
            </a:r>
            <a:r>
              <a:rPr lang="en-US" sz="2000" smtClean="0"/>
              <a:t> (jawless) and </a:t>
            </a:r>
            <a:r>
              <a:rPr lang="en-US" sz="2000" b="1" smtClean="0">
                <a:solidFill>
                  <a:schemeClr val="folHlink"/>
                </a:solidFill>
              </a:rPr>
              <a:t>Gnathostomata</a:t>
            </a:r>
            <a:r>
              <a:rPr lang="en-US" sz="2000" smtClean="0"/>
              <a:t> (having jaws).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Vertebrates are also divided into </a:t>
            </a:r>
            <a:r>
              <a:rPr lang="en-US" sz="2000" b="1" smtClean="0">
                <a:solidFill>
                  <a:schemeClr val="folHlink"/>
                </a:solidFill>
              </a:rPr>
              <a:t>Amniota</a:t>
            </a:r>
            <a:r>
              <a:rPr lang="en-US" sz="2000" smtClean="0"/>
              <a:t>, having an amnion, and </a:t>
            </a:r>
            <a:r>
              <a:rPr lang="en-US" sz="2000" b="1" smtClean="0">
                <a:solidFill>
                  <a:schemeClr val="folHlink"/>
                </a:solidFill>
              </a:rPr>
              <a:t>Anamniota</a:t>
            </a:r>
            <a:r>
              <a:rPr lang="en-US" sz="2000" smtClean="0"/>
              <a:t> lacking an amnion.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Gnathostomata is subdivided into </a:t>
            </a:r>
            <a:r>
              <a:rPr lang="en-US" sz="2000" b="1" smtClean="0">
                <a:solidFill>
                  <a:schemeClr val="folHlink"/>
                </a:solidFill>
              </a:rPr>
              <a:t>Pisces</a:t>
            </a:r>
            <a:r>
              <a:rPr lang="en-US" sz="2000" smtClean="0"/>
              <a:t> with fins and </a:t>
            </a:r>
            <a:r>
              <a:rPr lang="en-US" sz="2000" b="1" smtClean="0">
                <a:solidFill>
                  <a:schemeClr val="folHlink"/>
                </a:solidFill>
              </a:rPr>
              <a:t>Tetrapoda</a:t>
            </a:r>
            <a:r>
              <a:rPr lang="en-US" sz="2000" smtClean="0"/>
              <a:t>, usually with two pair of limbs.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Many of these groupings are paraphyletic.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Alternative monophyletic taxa are suggested.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 cladistic classifications exclude Myxini (hagfishes) from the group Vertebrata because they lack vertebrae, although retaining them in Craniata since they do have a cranium.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Chordata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protochordate subphyla</a:t>
            </a:r>
          </a:p>
          <a:p>
            <a:pPr lvl="1" eaLnBrk="1" hangingPunct="1"/>
            <a:r>
              <a:rPr lang="en-US" smtClean="0"/>
              <a:t>Subphylum Urochordata</a:t>
            </a:r>
          </a:p>
          <a:p>
            <a:pPr lvl="1" eaLnBrk="1" hangingPunct="1"/>
            <a:r>
              <a:rPr lang="en-US" smtClean="0"/>
              <a:t>Subphylum Cephalochordata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Urochordata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Tunicates (subphylum Urochordata)</a:t>
            </a:r>
            <a:r>
              <a:rPr lang="en-US" sz="2800" smtClean="0"/>
              <a:t> are found in all seas.</a:t>
            </a:r>
          </a:p>
          <a:p>
            <a:pPr eaLnBrk="1" hangingPunct="1"/>
            <a:r>
              <a:rPr lang="en-US" sz="2800" smtClean="0"/>
              <a:t>Most are sessile and highly specialized as adults.</a:t>
            </a:r>
          </a:p>
        </p:txBody>
      </p:sp>
      <p:pic>
        <p:nvPicPr>
          <p:cNvPr id="20484" name="Picture 4" descr="23_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b="10292"/>
          <a:stretch>
            <a:fillRect/>
          </a:stretch>
        </p:blipFill>
        <p:spPr bwMode="auto">
          <a:xfrm>
            <a:off x="2133600" y="3036888"/>
            <a:ext cx="60198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Urochordata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In most species, only the larvae show all of the chordate hallmarks.</a:t>
            </a:r>
          </a:p>
          <a:p>
            <a:pPr lvl="1" eaLnBrk="1" hangingPunct="1"/>
            <a:r>
              <a:rPr lang="en-US" sz="2600" b="1" smtClean="0">
                <a:solidFill>
                  <a:schemeClr val="folHlink"/>
                </a:solidFill>
              </a:rPr>
              <a:t>Tadpole larva</a:t>
            </a:r>
          </a:p>
        </p:txBody>
      </p:sp>
      <p:pic>
        <p:nvPicPr>
          <p:cNvPr id="21508" name="Picture 9" descr="2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26988" y="3352800"/>
            <a:ext cx="911701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Chordata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By the end of the Cambrian period, 540 million years ago, an astonishing variety of animals inhabited Earth’s oceans.</a:t>
            </a:r>
          </a:p>
          <a:p>
            <a:pPr eaLnBrk="1" hangingPunct="1"/>
            <a:r>
              <a:rPr lang="en-US" smtClean="0"/>
              <a:t>One of these types of animals gave rise to vertebrates, one of the most successful groups of animals.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Urochordata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343400" cy="4724400"/>
          </a:xfrm>
        </p:spPr>
        <p:txBody>
          <a:bodyPr/>
          <a:lstStyle/>
          <a:p>
            <a:pPr eaLnBrk="1" hangingPunct="1"/>
            <a:r>
              <a:rPr lang="en-US" smtClean="0"/>
              <a:t>Tunicates filter feed using the pharyngeal slits and a mucous net secreted by the endostyle.</a:t>
            </a:r>
          </a:p>
        </p:txBody>
      </p:sp>
      <p:pic>
        <p:nvPicPr>
          <p:cNvPr id="22532" name="Picture 4" descr="2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57325"/>
            <a:ext cx="34464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Urochordata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Some tunicates are colonial.</a:t>
            </a:r>
          </a:p>
          <a:p>
            <a:pPr lvl="1" eaLnBrk="1" hangingPunct="1"/>
            <a:endParaRPr lang="en-US" sz="2600" smtClean="0"/>
          </a:p>
        </p:txBody>
      </p:sp>
      <p:pic>
        <p:nvPicPr>
          <p:cNvPr id="23556" name="Picture 10" descr="23_0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2"/>
          <a:stretch>
            <a:fillRect/>
          </a:stretch>
        </p:blipFill>
        <p:spPr bwMode="auto">
          <a:xfrm>
            <a:off x="0" y="3421063"/>
            <a:ext cx="52578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23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2650"/>
            <a:ext cx="4114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Urochordata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276600" cy="4419600"/>
          </a:xfrm>
        </p:spPr>
        <p:txBody>
          <a:bodyPr/>
          <a:lstStyle/>
          <a:p>
            <a:pPr eaLnBrk="1" hangingPunct="1"/>
            <a:r>
              <a:rPr lang="en-US" sz="2800" smtClean="0"/>
              <a:t>Larvaceans are paedomorphic.</a:t>
            </a:r>
          </a:p>
          <a:p>
            <a:pPr lvl="1" eaLnBrk="1" hangingPunct="1"/>
            <a:r>
              <a:rPr lang="en-US" sz="2600" smtClean="0"/>
              <a:t>Adults retain larval characteristics.</a:t>
            </a:r>
          </a:p>
        </p:txBody>
      </p:sp>
      <p:pic>
        <p:nvPicPr>
          <p:cNvPr id="24580" name="Picture 6" descr="2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486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Cephalochordata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1828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Cephalochordates</a:t>
            </a:r>
            <a:r>
              <a:rPr lang="en-US" sz="2800" smtClean="0"/>
              <a:t> are the </a:t>
            </a:r>
            <a:r>
              <a:rPr lang="en-US" sz="2800" b="1" smtClean="0">
                <a:solidFill>
                  <a:schemeClr val="folHlink"/>
                </a:solidFill>
              </a:rPr>
              <a:t>lancelets</a:t>
            </a:r>
            <a:r>
              <a:rPr lang="en-US" sz="2800" smtClean="0"/>
              <a:t>, also called </a:t>
            </a:r>
            <a:r>
              <a:rPr lang="en-US" sz="2800" b="1" smtClean="0">
                <a:solidFill>
                  <a:schemeClr val="folHlink"/>
                </a:solidFill>
              </a:rPr>
              <a:t>amphioxus</a:t>
            </a:r>
            <a:r>
              <a:rPr lang="en-US" sz="2800" smtClean="0"/>
              <a:t>.</a:t>
            </a:r>
          </a:p>
        </p:txBody>
      </p:sp>
      <p:pic>
        <p:nvPicPr>
          <p:cNvPr id="25604" name="Picture 43" descr="23_0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" b="7785"/>
          <a:stretch>
            <a:fillRect/>
          </a:stretch>
        </p:blipFill>
        <p:spPr bwMode="auto">
          <a:xfrm>
            <a:off x="1295400" y="2514600"/>
            <a:ext cx="66167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Cephalochordata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five chordate characters are present in a simple form.</a:t>
            </a:r>
          </a:p>
          <a:p>
            <a:pPr eaLnBrk="1" hangingPunct="1"/>
            <a:r>
              <a:rPr lang="en-US" smtClean="0"/>
              <a:t>Filter feeding is accomplished using </a:t>
            </a:r>
            <a:r>
              <a:rPr lang="en-US" b="1" smtClean="0">
                <a:solidFill>
                  <a:schemeClr val="folHlink"/>
                </a:solidFill>
              </a:rPr>
              <a:t>pharyngeal slits</a:t>
            </a:r>
            <a:r>
              <a:rPr lang="en-US" smtClean="0"/>
              <a:t> and a mucous net secreted by the </a:t>
            </a:r>
            <a:r>
              <a:rPr lang="en-US" b="1" smtClean="0">
                <a:solidFill>
                  <a:schemeClr val="folHlink"/>
                </a:solidFill>
              </a:rPr>
              <a:t>endostyle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45" descr="23_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/>
          <a:stretch>
            <a:fillRect/>
          </a:stretch>
        </p:blipFill>
        <p:spPr bwMode="auto">
          <a:xfrm>
            <a:off x="26988" y="4305300"/>
            <a:ext cx="91170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Cephalochordata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chemeClr val="folHlink"/>
                </a:solidFill>
              </a:rPr>
              <a:t>dorsal, hollow nerve cord</a:t>
            </a:r>
            <a:r>
              <a:rPr lang="en-US" smtClean="0"/>
              <a:t> lies just above the notochord.</a:t>
            </a:r>
          </a:p>
          <a:p>
            <a:pPr eaLnBrk="1" hangingPunct="1"/>
            <a:r>
              <a:rPr lang="en-US" smtClean="0"/>
              <a:t>The circulatory system is closed, but there is no heart.</a:t>
            </a:r>
          </a:p>
          <a:p>
            <a:pPr lvl="1" eaLnBrk="1" hangingPunct="1"/>
            <a:r>
              <a:rPr lang="en-US" smtClean="0"/>
              <a:t>Blood functions in nutrient transport, not oxygen transport.</a:t>
            </a:r>
          </a:p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Segmented trunk musculature</a:t>
            </a:r>
            <a:r>
              <a:rPr lang="en-US" smtClean="0"/>
              <a:t> is another feature shared with vertebrates.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Cephalochordata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zoologists consider amphioxus a living descendant of ancestors that gave rise to both cephalochordates and vertebrates</a:t>
            </a:r>
          </a:p>
          <a:p>
            <a:pPr lvl="1" eaLnBrk="1" hangingPunct="1"/>
            <a:r>
              <a:rPr lang="en-US" smtClean="0"/>
              <a:t>Would make them the living sister group of the vertebrates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Vertebrata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Subphylum Vertebrata</a:t>
            </a:r>
            <a:r>
              <a:rPr lang="en-US" smtClean="0"/>
              <a:t> is a monophyletic group that shares the basic chordate characteristics with the urochordates and cephalochordates.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Vertebrata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3276600"/>
          </a:xfrm>
        </p:spPr>
        <p:txBody>
          <a:bodyPr/>
          <a:lstStyle/>
          <a:p>
            <a:pPr eaLnBrk="1" hangingPunct="1"/>
            <a:r>
              <a:rPr lang="en-US" sz="2800" smtClean="0"/>
              <a:t>The animals called </a:t>
            </a:r>
            <a:r>
              <a:rPr lang="en-US" sz="2800" b="1" smtClean="0">
                <a:solidFill>
                  <a:schemeClr val="folHlink"/>
                </a:solidFill>
              </a:rPr>
              <a:t>vertebrates</a:t>
            </a:r>
            <a:r>
              <a:rPr lang="en-US" sz="2800" smtClean="0"/>
              <a:t> get their name from </a:t>
            </a:r>
            <a:r>
              <a:rPr lang="en-US" sz="2800" b="1" smtClean="0">
                <a:solidFill>
                  <a:schemeClr val="folHlink"/>
                </a:solidFill>
              </a:rPr>
              <a:t>vertebrae</a:t>
            </a:r>
            <a:r>
              <a:rPr lang="en-US" sz="2800" smtClean="0"/>
              <a:t>, the series of bones that make up the backbone.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0724" name="Picture 6" descr="34_01SnakeSkeleton_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22588"/>
            <a:ext cx="52578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Subphylum Vertebrata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approximately 52,000 species of vertebrates which include the largest organisms ever to live on the Earth.</a:t>
            </a:r>
          </a:p>
          <a:p>
            <a:pPr lvl="1" eaLnBrk="1" hangingPunct="1"/>
            <a:r>
              <a:rPr lang="en-US" smtClean="0"/>
              <a:t>Fishes</a:t>
            </a:r>
          </a:p>
          <a:p>
            <a:pPr lvl="1" eaLnBrk="1" hangingPunct="1"/>
            <a:r>
              <a:rPr lang="en-US" smtClean="0"/>
              <a:t>Amphibians</a:t>
            </a:r>
          </a:p>
          <a:p>
            <a:pPr lvl="1" eaLnBrk="1" hangingPunct="1"/>
            <a:r>
              <a:rPr lang="en-US" smtClean="0"/>
              <a:t>Reptiles</a:t>
            </a:r>
          </a:p>
          <a:p>
            <a:pPr lvl="1" eaLnBrk="1" hangingPunct="1"/>
            <a:r>
              <a:rPr lang="en-US" smtClean="0"/>
              <a:t>Birds</a:t>
            </a:r>
          </a:p>
          <a:p>
            <a:pPr lvl="1" eaLnBrk="1" hangingPunct="1"/>
            <a:r>
              <a:rPr lang="en-US" smtClean="0"/>
              <a:t>Mammals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Chordata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Chordates are </a:t>
            </a:r>
            <a:r>
              <a:rPr lang="en-US" b="1" smtClean="0">
                <a:solidFill>
                  <a:schemeClr val="folHlink"/>
                </a:solidFill>
              </a:rPr>
              <a:t>bilaterian</a:t>
            </a:r>
            <a:r>
              <a:rPr lang="en-US" smtClean="0"/>
              <a:t> animals that belong to the </a:t>
            </a:r>
            <a:r>
              <a:rPr lang="en-US" b="1" smtClean="0">
                <a:solidFill>
                  <a:schemeClr val="folHlink"/>
                </a:solidFill>
              </a:rPr>
              <a:t>clade</a:t>
            </a:r>
            <a:r>
              <a:rPr lang="en-US" smtClean="0"/>
              <a:t> of animals known as </a:t>
            </a:r>
            <a:r>
              <a:rPr lang="en-US" b="1" smtClean="0">
                <a:solidFill>
                  <a:schemeClr val="folHlink"/>
                </a:solidFill>
              </a:rPr>
              <a:t>Deuterostomia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Two groups of invertebrate deuterostomes, the urochordates and cephalochordates are more closely related to vertebrates than to invertebrates.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Subphylum Vertebrata = Craniata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Craniates</a:t>
            </a:r>
            <a:r>
              <a:rPr lang="en-US" smtClean="0"/>
              <a:t> are chordates that have a head.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origin of a head opened up a completely new way of feeding for chordates: </a:t>
            </a:r>
            <a:r>
              <a:rPr lang="en-US" b="1" smtClean="0">
                <a:solidFill>
                  <a:schemeClr val="folHlink"/>
                </a:solidFill>
              </a:rPr>
              <a:t>active predation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Craniates share some common 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skull, brain, eyes, and other sensory organs.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Endoskeleton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Vertebrates have an </a:t>
            </a:r>
            <a:r>
              <a:rPr lang="en-US" b="1" smtClean="0">
                <a:solidFill>
                  <a:schemeClr val="folHlink"/>
                </a:solidFill>
              </a:rPr>
              <a:t>endoskeleton</a:t>
            </a:r>
            <a:r>
              <a:rPr lang="en-US" smtClean="0"/>
              <a:t> made of cartilage or bone.</a:t>
            </a:r>
          </a:p>
          <a:p>
            <a:pPr lvl="1" eaLnBrk="1" hangingPunct="1"/>
            <a:r>
              <a:rPr lang="en-US" smtClean="0"/>
              <a:t>All have a </a:t>
            </a:r>
            <a:r>
              <a:rPr lang="en-US" b="1" smtClean="0">
                <a:solidFill>
                  <a:schemeClr val="folHlink"/>
                </a:solidFill>
              </a:rPr>
              <a:t>cranium</a:t>
            </a:r>
            <a:r>
              <a:rPr lang="en-US" smtClean="0"/>
              <a:t> to protect the brain.</a:t>
            </a:r>
          </a:p>
          <a:p>
            <a:pPr lvl="1" eaLnBrk="1" hangingPunct="1"/>
            <a:r>
              <a:rPr lang="en-US" smtClean="0"/>
              <a:t>Almost all have </a:t>
            </a:r>
            <a:r>
              <a:rPr lang="en-US" b="1" smtClean="0">
                <a:solidFill>
                  <a:schemeClr val="folHlink"/>
                </a:solidFill>
              </a:rPr>
              <a:t>vertebrae</a:t>
            </a:r>
            <a:r>
              <a:rPr lang="en-US" smtClean="0"/>
              <a:t> to protect the spinal cord.</a:t>
            </a:r>
          </a:p>
          <a:p>
            <a:pPr lvl="1" eaLnBrk="1" hangingPunct="1"/>
            <a:r>
              <a:rPr lang="en-US" smtClean="0"/>
              <a:t>Important for muscle attachment.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Neural Crest Cells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01000" cy="2133600"/>
          </a:xfrm>
        </p:spPr>
        <p:txBody>
          <a:bodyPr/>
          <a:lstStyle/>
          <a:p>
            <a:pPr eaLnBrk="1" hangingPunct="1"/>
            <a:r>
              <a:rPr lang="en-US" sz="2800" smtClean="0"/>
              <a:t>One feature unique to vertebrates is the </a:t>
            </a:r>
            <a:r>
              <a:rPr lang="en-US" sz="2800" b="1" smtClean="0">
                <a:solidFill>
                  <a:schemeClr val="folHlink"/>
                </a:solidFill>
              </a:rPr>
              <a:t>neural crest</a:t>
            </a:r>
            <a:r>
              <a:rPr lang="en-US" sz="2800" smtClean="0"/>
              <a:t>, a collection of cells that appears near the dorsal margins of the closing neural tube in an embryo.</a:t>
            </a:r>
          </a:p>
          <a:p>
            <a:pPr eaLnBrk="1" hangingPunct="1"/>
            <a:endParaRPr lang="en-US" sz="2800" smtClean="0"/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2352675" y="2971800"/>
            <a:ext cx="5586413" cy="3197225"/>
            <a:chOff x="673" y="1527"/>
            <a:chExt cx="4368" cy="2529"/>
          </a:xfrm>
        </p:grpSpPr>
        <p:pic>
          <p:nvPicPr>
            <p:cNvPr id="3482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869"/>
              <a:ext cx="331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Line 9"/>
            <p:cNvSpPr>
              <a:spLocks noChangeShapeType="1"/>
            </p:cNvSpPr>
            <p:nvPr/>
          </p:nvSpPr>
          <p:spPr bwMode="auto">
            <a:xfrm>
              <a:off x="1842" y="3107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23" name="Text Box 10"/>
            <p:cNvSpPr txBox="1">
              <a:spLocks noChangeArrowheads="1"/>
            </p:cNvSpPr>
            <p:nvPr/>
          </p:nvSpPr>
          <p:spPr bwMode="auto">
            <a:xfrm>
              <a:off x="1845" y="3115"/>
              <a:ext cx="78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400"/>
                <a:t>Notochord</a:t>
              </a:r>
            </a:p>
          </p:txBody>
        </p:sp>
        <p:grpSp>
          <p:nvGrpSpPr>
            <p:cNvPr id="34824" name="Group 11"/>
            <p:cNvGrpSpPr>
              <a:grpSpLocks/>
            </p:cNvGrpSpPr>
            <p:nvPr/>
          </p:nvGrpSpPr>
          <p:grpSpPr bwMode="auto">
            <a:xfrm>
              <a:off x="866" y="3310"/>
              <a:ext cx="4175" cy="746"/>
              <a:chOff x="808" y="2237"/>
              <a:chExt cx="4175" cy="746"/>
            </a:xfrm>
          </p:grpSpPr>
          <p:sp>
            <p:nvSpPr>
              <p:cNvPr id="34841" name="Text Box 12"/>
              <p:cNvSpPr txBox="1">
                <a:spLocks noChangeArrowheads="1"/>
              </p:cNvSpPr>
              <p:nvPr/>
            </p:nvSpPr>
            <p:spPr bwMode="auto">
              <a:xfrm>
                <a:off x="808" y="2237"/>
                <a:ext cx="2230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sz="1400" b="1"/>
                  <a:t>(a)</a:t>
                </a:r>
                <a:r>
                  <a:rPr kumimoji="1" lang="en-US" sz="1400"/>
                  <a:t> The neural crest consists of </a:t>
                </a:r>
                <a:br>
                  <a:rPr kumimoji="1" lang="en-US" sz="1400"/>
                </a:br>
                <a:r>
                  <a:rPr kumimoji="1" lang="en-US" sz="1400"/>
                  <a:t>bilateral bands of cells near  </a:t>
                </a:r>
                <a:br>
                  <a:rPr kumimoji="1" lang="en-US" sz="1400"/>
                </a:br>
                <a:r>
                  <a:rPr kumimoji="1" lang="en-US" sz="1400"/>
                  <a:t>the margins of the embryonic </a:t>
                </a:r>
                <a:br>
                  <a:rPr kumimoji="1" lang="en-US" sz="1400"/>
                </a:br>
                <a:r>
                  <a:rPr kumimoji="1" lang="en-US" sz="1400"/>
                  <a:t>folds that form the neural tube.</a:t>
                </a:r>
              </a:p>
            </p:txBody>
          </p:sp>
          <p:sp>
            <p:nvSpPr>
              <p:cNvPr id="34842" name="Text Box 13"/>
              <p:cNvSpPr txBox="1">
                <a:spLocks noChangeArrowheads="1"/>
              </p:cNvSpPr>
              <p:nvPr/>
            </p:nvSpPr>
            <p:spPr bwMode="auto">
              <a:xfrm>
                <a:off x="2907" y="2273"/>
                <a:ext cx="207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marL="266700" indent="-2667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sz="1400" b="1"/>
                  <a:t>(b) </a:t>
                </a:r>
                <a:r>
                  <a:rPr kumimoji="1" lang="en-US" sz="1400"/>
                  <a:t>Neural crest cells migrate to</a:t>
                </a:r>
                <a:br>
                  <a:rPr kumimoji="1" lang="en-US" sz="1400"/>
                </a:br>
                <a:r>
                  <a:rPr kumimoji="1" lang="en-US" sz="1400"/>
                  <a:t>distant sites in the embryo.</a:t>
                </a:r>
              </a:p>
            </p:txBody>
          </p:sp>
        </p:grpSp>
        <p:grpSp>
          <p:nvGrpSpPr>
            <p:cNvPr id="34825" name="Group 14"/>
            <p:cNvGrpSpPr>
              <a:grpSpLocks/>
            </p:cNvGrpSpPr>
            <p:nvPr/>
          </p:nvGrpSpPr>
          <p:grpSpPr bwMode="auto">
            <a:xfrm>
              <a:off x="3954" y="2715"/>
              <a:ext cx="96" cy="304"/>
              <a:chOff x="3840" y="1912"/>
              <a:chExt cx="96" cy="304"/>
            </a:xfrm>
          </p:grpSpPr>
          <p:sp>
            <p:nvSpPr>
              <p:cNvPr id="34839" name="Line 15"/>
              <p:cNvSpPr>
                <a:spLocks noChangeShapeType="1"/>
              </p:cNvSpPr>
              <p:nvPr/>
            </p:nvSpPr>
            <p:spPr bwMode="auto">
              <a:xfrm>
                <a:off x="3840" y="1912"/>
                <a:ext cx="0" cy="3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40" name="Line 16"/>
              <p:cNvSpPr>
                <a:spLocks noChangeShapeType="1"/>
              </p:cNvSpPr>
              <p:nvPr/>
            </p:nvSpPr>
            <p:spPr bwMode="auto">
              <a:xfrm flipH="1">
                <a:off x="3840" y="2016"/>
                <a:ext cx="9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4826" name="Text Box 17"/>
            <p:cNvSpPr txBox="1">
              <a:spLocks noChangeArrowheads="1"/>
            </p:cNvSpPr>
            <p:nvPr/>
          </p:nvSpPr>
          <p:spPr bwMode="auto">
            <a:xfrm>
              <a:off x="3846" y="2958"/>
              <a:ext cx="1137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400"/>
                <a:t>Migrating neural</a:t>
              </a:r>
              <a:br>
                <a:rPr kumimoji="1" lang="en-US" sz="1400"/>
              </a:br>
              <a:r>
                <a:rPr kumimoji="1" lang="en-US" sz="1400"/>
                <a:t>crest cells</a:t>
              </a:r>
            </a:p>
          </p:txBody>
        </p:sp>
        <p:sp>
          <p:nvSpPr>
            <p:cNvPr id="34827" name="Line 18"/>
            <p:cNvSpPr>
              <a:spLocks noChangeShapeType="1"/>
            </p:cNvSpPr>
            <p:nvPr/>
          </p:nvSpPr>
          <p:spPr bwMode="auto">
            <a:xfrm flipH="1" flipV="1">
              <a:off x="1330" y="2099"/>
              <a:ext cx="232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28" name="Text Box 19"/>
            <p:cNvSpPr txBox="1">
              <a:spLocks noChangeArrowheads="1"/>
            </p:cNvSpPr>
            <p:nvPr/>
          </p:nvSpPr>
          <p:spPr bwMode="auto">
            <a:xfrm>
              <a:off x="673" y="1971"/>
              <a:ext cx="73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400"/>
                <a:t>Ectoderm</a:t>
              </a:r>
            </a:p>
          </p:txBody>
        </p:sp>
        <p:sp>
          <p:nvSpPr>
            <p:cNvPr id="34829" name="Line 20"/>
            <p:cNvSpPr>
              <a:spLocks noChangeShapeType="1"/>
            </p:cNvSpPr>
            <p:nvPr/>
          </p:nvSpPr>
          <p:spPr bwMode="auto">
            <a:xfrm flipH="1" flipV="1">
              <a:off x="3026" y="1987"/>
              <a:ext cx="232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0" name="Text Box 21"/>
            <p:cNvSpPr txBox="1">
              <a:spLocks noChangeArrowheads="1"/>
            </p:cNvSpPr>
            <p:nvPr/>
          </p:nvSpPr>
          <p:spPr bwMode="auto">
            <a:xfrm>
              <a:off x="2569" y="1787"/>
              <a:ext cx="73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400"/>
                <a:t>Ectoderm</a:t>
              </a:r>
            </a:p>
          </p:txBody>
        </p:sp>
        <p:grpSp>
          <p:nvGrpSpPr>
            <p:cNvPr id="34831" name="Group 22"/>
            <p:cNvGrpSpPr>
              <a:grpSpLocks/>
            </p:cNvGrpSpPr>
            <p:nvPr/>
          </p:nvGrpSpPr>
          <p:grpSpPr bwMode="auto">
            <a:xfrm>
              <a:off x="1690" y="1979"/>
              <a:ext cx="352" cy="288"/>
              <a:chOff x="1576" y="1176"/>
              <a:chExt cx="352" cy="288"/>
            </a:xfrm>
          </p:grpSpPr>
          <p:sp>
            <p:nvSpPr>
              <p:cNvPr id="34837" name="Line 23"/>
              <p:cNvSpPr>
                <a:spLocks noChangeShapeType="1"/>
              </p:cNvSpPr>
              <p:nvPr/>
            </p:nvSpPr>
            <p:spPr bwMode="auto">
              <a:xfrm flipV="1">
                <a:off x="1576" y="1176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34838" name="Line 24"/>
              <p:cNvSpPr>
                <a:spLocks noChangeShapeType="1"/>
              </p:cNvSpPr>
              <p:nvPr/>
            </p:nvSpPr>
            <p:spPr bwMode="auto">
              <a:xfrm>
                <a:off x="1589" y="1184"/>
                <a:ext cx="339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34832" name="Text Box 25"/>
            <p:cNvSpPr txBox="1">
              <a:spLocks noChangeArrowheads="1"/>
            </p:cNvSpPr>
            <p:nvPr/>
          </p:nvSpPr>
          <p:spPr bwMode="auto">
            <a:xfrm>
              <a:off x="1267" y="1596"/>
              <a:ext cx="1021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400"/>
                <a:t>Dorsal edges</a:t>
              </a:r>
              <a:br>
                <a:rPr kumimoji="1" lang="en-US" sz="1400"/>
              </a:br>
              <a:r>
                <a:rPr kumimoji="1" lang="en-US" sz="1400"/>
                <a:t>of neural plate</a:t>
              </a:r>
            </a:p>
          </p:txBody>
        </p:sp>
        <p:sp>
          <p:nvSpPr>
            <p:cNvPr id="34833" name="Line 26"/>
            <p:cNvSpPr>
              <a:spLocks noChangeShapeType="1"/>
            </p:cNvSpPr>
            <p:nvPr/>
          </p:nvSpPr>
          <p:spPr bwMode="auto">
            <a:xfrm flipV="1">
              <a:off x="2082" y="1907"/>
              <a:ext cx="19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4" name="Text Box 27"/>
            <p:cNvSpPr txBox="1">
              <a:spLocks noChangeArrowheads="1"/>
            </p:cNvSpPr>
            <p:nvPr/>
          </p:nvSpPr>
          <p:spPr bwMode="auto">
            <a:xfrm>
              <a:off x="2202" y="1542"/>
              <a:ext cx="55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400"/>
                <a:t>Neural</a:t>
              </a:r>
              <a:br>
                <a:rPr kumimoji="1" lang="en-US" sz="1400"/>
              </a:br>
              <a:r>
                <a:rPr kumimoji="1" lang="en-US" sz="1400"/>
                <a:t>crest</a:t>
              </a:r>
            </a:p>
          </p:txBody>
        </p:sp>
        <p:sp>
          <p:nvSpPr>
            <p:cNvPr id="34835" name="Line 28"/>
            <p:cNvSpPr>
              <a:spLocks noChangeShapeType="1"/>
            </p:cNvSpPr>
            <p:nvPr/>
          </p:nvSpPr>
          <p:spPr bwMode="auto">
            <a:xfrm flipH="1" flipV="1">
              <a:off x="3474" y="1907"/>
              <a:ext cx="48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34836" name="Text Box 29"/>
            <p:cNvSpPr txBox="1">
              <a:spLocks noChangeArrowheads="1"/>
            </p:cNvSpPr>
            <p:nvPr/>
          </p:nvSpPr>
          <p:spPr bwMode="auto">
            <a:xfrm>
              <a:off x="3292" y="1527"/>
              <a:ext cx="55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1400"/>
                <a:t>Neural</a:t>
              </a:r>
              <a:br>
                <a:rPr kumimoji="1" lang="en-US" sz="1400"/>
              </a:br>
              <a:r>
                <a:rPr kumimoji="1" lang="en-US" sz="1400"/>
                <a:t>tube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Neural Crest Cells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Neural crest cells give rise to a variety of structures, including some of the bones and cartilage of the skull.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7338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Origin of Vertebrates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971800"/>
          </a:xfrm>
        </p:spPr>
        <p:txBody>
          <a:bodyPr/>
          <a:lstStyle/>
          <a:p>
            <a:pPr eaLnBrk="1" hangingPunct="1"/>
            <a:r>
              <a:rPr lang="en-US" sz="2800" smtClean="0"/>
              <a:t>Vertebrates evolved at least 530 million years ago, during the Cambrian explosion.</a:t>
            </a:r>
          </a:p>
          <a:p>
            <a:pPr eaLnBrk="1" hangingPunct="1"/>
            <a:r>
              <a:rPr lang="en-US" sz="2800" i="1" smtClean="0"/>
              <a:t>Pikaia</a:t>
            </a:r>
            <a:r>
              <a:rPr lang="en-US" sz="2800" smtClean="0"/>
              <a:t> was an early chordate discovered in the Burgess Shale.</a:t>
            </a:r>
          </a:p>
          <a:p>
            <a:pPr lvl="1" eaLnBrk="1" hangingPunct="1"/>
            <a:r>
              <a:rPr lang="en-US" sz="2600" smtClean="0"/>
              <a:t>Cephalochordate?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6868" name="Picture 5" descr="2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/>
          <a:stretch>
            <a:fillRect/>
          </a:stretch>
        </p:blipFill>
        <p:spPr bwMode="auto">
          <a:xfrm>
            <a:off x="1828800" y="3917950"/>
            <a:ext cx="55626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Origin of Vertebrates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most primitive of the early vertebrate fossils are those of the 3-cm-long </a:t>
            </a:r>
            <a:r>
              <a:rPr lang="en-US" sz="2400" i="1" smtClean="0"/>
              <a:t>Haikouella.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Eyes and brain present, but no skull.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It is transitional in morphology between cephalochordates and vertebrates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Some hypothesize </a:t>
            </a:r>
            <a:r>
              <a:rPr lang="en-US" sz="2200" i="1" smtClean="0"/>
              <a:t>Haikouella</a:t>
            </a:r>
            <a:r>
              <a:rPr lang="en-US" sz="2200" smtClean="0"/>
              <a:t> is the sister taxon of vertebrates.</a:t>
            </a:r>
          </a:p>
        </p:txBody>
      </p:sp>
      <p:pic>
        <p:nvPicPr>
          <p:cNvPr id="37892" name="Picture 8" descr="34_08PrimitiveChordates_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6"/>
          <a:stretch>
            <a:fillRect/>
          </a:stretch>
        </p:blipFill>
        <p:spPr bwMode="auto">
          <a:xfrm>
            <a:off x="4549775" y="1447800"/>
            <a:ext cx="393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Origin of Vertebrates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other Cambrian rocks, paleontologists have found fossils of even more advanced chordates, such as </a:t>
            </a:r>
            <a:r>
              <a:rPr lang="en-US" sz="2800" i="1" smtClean="0"/>
              <a:t>Haikouichthys.</a:t>
            </a:r>
          </a:p>
          <a:p>
            <a:pPr lvl="1" eaLnBrk="1" hangingPunct="1"/>
            <a:r>
              <a:rPr lang="en-US" sz="2600" smtClean="0"/>
              <a:t>Skull present.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38916" name="Picture 5" descr="34_08PrimitiveChordates_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6" t="26608"/>
          <a:stretch>
            <a:fillRect/>
          </a:stretch>
        </p:blipFill>
        <p:spPr bwMode="auto">
          <a:xfrm>
            <a:off x="4495800" y="1905000"/>
            <a:ext cx="414337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23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148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In 1928, Walter Garstang proposed that the tadpole larvae of tunicates may have led to early vertebrates.</a:t>
            </a:r>
          </a:p>
          <a:p>
            <a:pPr eaLnBrk="1" hangingPunct="1"/>
            <a:r>
              <a:rPr lang="en-US" sz="2400" smtClean="0"/>
              <a:t>The larva may have failed to metamorphose into an adult tunicate.</a:t>
            </a:r>
          </a:p>
          <a:p>
            <a:pPr lvl="1" eaLnBrk="1" hangingPunct="1"/>
            <a:r>
              <a:rPr lang="en-US" sz="2200" b="1" smtClean="0">
                <a:solidFill>
                  <a:schemeClr val="folHlink"/>
                </a:solidFill>
              </a:rPr>
              <a:t>Paedomorphosis</a:t>
            </a:r>
            <a:r>
              <a:rPr lang="en-US" sz="2200" smtClean="0"/>
              <a:t> – retention of larval traits in an adult body.</a:t>
            </a:r>
          </a:p>
        </p:txBody>
      </p:sp>
      <p:sp>
        <p:nvSpPr>
          <p:cNvPr id="39941" name="Content Placeholder 1"/>
          <p:cNvSpPr>
            <a:spLocks noGrp="1"/>
          </p:cNvSpPr>
          <p:nvPr>
            <p:ph sz="half" idx="2"/>
          </p:nvPr>
        </p:nvSpPr>
        <p:spPr>
          <a:xfrm>
            <a:off x="4427538" y="4495800"/>
            <a:ext cx="3048000" cy="1524000"/>
          </a:xfrm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80000"/>
            </a:pPr>
            <a:r>
              <a:rPr lang="en-US" sz="2200" smtClean="0"/>
              <a:t>Now rejected – urochordates are likely a derived condition.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Ammocoete Larva of Lampreys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3352800"/>
          </a:xfrm>
        </p:spPr>
        <p:txBody>
          <a:bodyPr/>
          <a:lstStyle/>
          <a:p>
            <a:pPr eaLnBrk="1" hangingPunct="1"/>
            <a:r>
              <a:rPr lang="en-US" sz="2800" smtClean="0"/>
              <a:t>Lampreys have a freshwater larval stage, the </a:t>
            </a:r>
            <a:r>
              <a:rPr lang="en-US" sz="2800" b="1" smtClean="0">
                <a:solidFill>
                  <a:schemeClr val="folHlink"/>
                </a:solidFill>
              </a:rPr>
              <a:t>ammocoete</a:t>
            </a:r>
            <a:r>
              <a:rPr lang="en-US" sz="2800" smtClean="0"/>
              <a:t>, that resembles amphioxus.</a:t>
            </a:r>
          </a:p>
          <a:p>
            <a:pPr lvl="1" eaLnBrk="1" hangingPunct="1"/>
            <a:r>
              <a:rPr lang="en-US" sz="2600" smtClean="0"/>
              <a:t>Filter feeders</a:t>
            </a:r>
          </a:p>
          <a:p>
            <a:pPr lvl="1" eaLnBrk="1" hangingPunct="1"/>
            <a:r>
              <a:rPr lang="en-US" sz="2600" smtClean="0"/>
              <a:t>Closely approaches ancestral body plan.</a:t>
            </a:r>
          </a:p>
        </p:txBody>
      </p:sp>
      <p:pic>
        <p:nvPicPr>
          <p:cNvPr id="40964" name="Picture 6" descr="23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/>
          <a:stretch>
            <a:fillRect/>
          </a:stretch>
        </p:blipFill>
        <p:spPr bwMode="auto">
          <a:xfrm>
            <a:off x="26988" y="4203700"/>
            <a:ext cx="91170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known vertebrate fossils belong to two fishlike 530 million year old vertebrates.</a:t>
            </a:r>
          </a:p>
          <a:p>
            <a:pPr lvl="1" eaLnBrk="1" hangingPunct="1"/>
            <a:r>
              <a:rPr lang="en-US" i="1" smtClean="0"/>
              <a:t>Haikouichthys</a:t>
            </a:r>
            <a:endParaRPr lang="en-US" smtClean="0"/>
          </a:p>
          <a:p>
            <a:pPr lvl="1" eaLnBrk="1" hangingPunct="1"/>
            <a:r>
              <a:rPr lang="en-US" smtClean="0"/>
              <a:t>Recently discovered (1999) they push back vertebrate origins to the early Cambrian.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Chordata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Chordates have:</a:t>
            </a:r>
          </a:p>
          <a:p>
            <a:pPr lvl="1" eaLnBrk="1" hangingPunct="1"/>
            <a:r>
              <a:rPr lang="en-US" smtClean="0"/>
              <a:t>Bilateral symmetry</a:t>
            </a:r>
          </a:p>
          <a:p>
            <a:pPr lvl="1" eaLnBrk="1" hangingPunct="1"/>
            <a:r>
              <a:rPr lang="en-US" smtClean="0"/>
              <a:t>A coelom </a:t>
            </a:r>
          </a:p>
          <a:p>
            <a:pPr lvl="1" eaLnBrk="1" hangingPunct="1"/>
            <a:r>
              <a:rPr lang="en-US" smtClean="0"/>
              <a:t>Deuterostome development</a:t>
            </a:r>
          </a:p>
          <a:p>
            <a:pPr lvl="2" eaLnBrk="1" hangingPunct="1"/>
            <a:r>
              <a:rPr lang="en-US" smtClean="0"/>
              <a:t>Radial, indeterminate cleavage</a:t>
            </a:r>
          </a:p>
          <a:p>
            <a:pPr lvl="2" eaLnBrk="1" hangingPunct="1"/>
            <a:r>
              <a:rPr lang="en-US" smtClean="0"/>
              <a:t>Enterocoelous coelom development</a:t>
            </a:r>
          </a:p>
          <a:p>
            <a:pPr lvl="1" eaLnBrk="1" hangingPunct="1"/>
            <a:r>
              <a:rPr lang="en-US" smtClean="0"/>
              <a:t>Metamerism</a:t>
            </a:r>
          </a:p>
          <a:p>
            <a:pPr lvl="1" eaLnBrk="1" hangingPunct="1"/>
            <a:r>
              <a:rPr lang="en-US" smtClean="0"/>
              <a:t>Cephalization.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24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Other early vertebrate fossils include the armored jawless fishes called </a:t>
            </a:r>
            <a:r>
              <a:rPr lang="en-US" sz="2400" b="1" smtClean="0">
                <a:solidFill>
                  <a:schemeClr val="folHlink"/>
                </a:solidFill>
              </a:rPr>
              <a:t>ostracoderms</a:t>
            </a:r>
            <a:r>
              <a:rPr lang="en-US" sz="2400" smtClean="0"/>
              <a:t> from the late Cambrian.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Heterostracans had dermal armor, but lacked paired fins.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Osteostracans had paired pectoral fins as well as dermal armor.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smtClean="0"/>
              <a:t>Anaspids were more agile and streamlined.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43012" name="Picture 4" descr="2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/>
          <a:stretch>
            <a:fillRect/>
          </a:stretch>
        </p:blipFill>
        <p:spPr bwMode="auto">
          <a:xfrm>
            <a:off x="1447800" y="41148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67600" cy="3886200"/>
          </a:xfrm>
        </p:spPr>
        <p:txBody>
          <a:bodyPr/>
          <a:lstStyle/>
          <a:p>
            <a:pPr eaLnBrk="1" hangingPunct="1"/>
            <a:r>
              <a:rPr lang="en-US" sz="2800" smtClean="0"/>
              <a:t>Conodonts resemble amphioxus, but have greater cephalization.</a:t>
            </a:r>
          </a:p>
        </p:txBody>
      </p:sp>
      <p:pic>
        <p:nvPicPr>
          <p:cNvPr id="44036" name="Picture 6" descr="23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3"/>
          <a:stretch>
            <a:fillRect/>
          </a:stretch>
        </p:blipFill>
        <p:spPr bwMode="auto">
          <a:xfrm>
            <a:off x="26988" y="3348038"/>
            <a:ext cx="9117012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3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78238"/>
            <a:ext cx="54102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Vertebrates lacking jaws are known as </a:t>
            </a:r>
            <a:r>
              <a:rPr lang="en-US" sz="2000" b="1" smtClean="0">
                <a:solidFill>
                  <a:schemeClr val="folHlink"/>
                </a:solidFill>
              </a:rPr>
              <a:t>agnathans</a:t>
            </a:r>
            <a:r>
              <a:rPr lang="en-US" sz="20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Paraphyletic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chemeClr val="folHlink"/>
                </a:solidFill>
              </a:rPr>
              <a:t>Gnathostomes</a:t>
            </a:r>
            <a:r>
              <a:rPr lang="en-US" sz="2000" smtClean="0"/>
              <a:t> refers to the jawed vertebrates, both living and extinct.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Jaws arose from modifications to the first and second gill arches.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Mandibular arch may have first become enlarged to assist gill ventilation - perhaps to meet increasing metabolic demands of early vertebrates.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Monophyletic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Earliest Vertebrates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077200" cy="2514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folHlink"/>
                </a:solidFill>
              </a:rPr>
              <a:t>Placoderms</a:t>
            </a:r>
            <a:r>
              <a:rPr lang="en-US" sz="2800" smtClean="0"/>
              <a:t> were among the first jawed vertebrates.</a:t>
            </a:r>
          </a:p>
          <a:p>
            <a:pPr lvl="1" eaLnBrk="1" hangingPunct="1"/>
            <a:r>
              <a:rPr lang="en-US" sz="2600" smtClean="0"/>
              <a:t>Silurian, extinct in the Devonian.</a:t>
            </a:r>
          </a:p>
          <a:p>
            <a:pPr eaLnBrk="1" hangingPunct="1"/>
            <a:r>
              <a:rPr lang="en-US" sz="2800" smtClean="0"/>
              <a:t>Another group of early jawed vertebrates, the </a:t>
            </a:r>
            <a:r>
              <a:rPr lang="en-US" sz="2800" b="1" smtClean="0">
                <a:solidFill>
                  <a:schemeClr val="folHlink"/>
                </a:solidFill>
              </a:rPr>
              <a:t>acanthodians</a:t>
            </a:r>
            <a:r>
              <a:rPr lang="en-US" sz="2800" smtClean="0"/>
              <a:t>, with paired fins and large spines may have given rise to the bony fishes.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46084" name="Picture 5" descr="23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"/>
          <a:stretch>
            <a:fillRect/>
          </a:stretch>
        </p:blipFill>
        <p:spPr bwMode="auto">
          <a:xfrm>
            <a:off x="1676400" y="4348163"/>
            <a:ext cx="579120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Phylogenetic Tree of Chordates</a:t>
            </a:r>
          </a:p>
        </p:txBody>
      </p:sp>
      <p:pic>
        <p:nvPicPr>
          <p:cNvPr id="7171" name="Picture 5" descr="2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926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Phylum Chordata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Five distinctive characteristics define the chordates: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Notochord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Dorsal tubular nerve cord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Pharyngeal pouches (gill slits)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Endostyle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solidFill>
                  <a:schemeClr val="folHlink"/>
                </a:solidFill>
              </a:rPr>
              <a:t>Postanal tail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 are found at least at some embryonic stage in all chordates, although they may later be lost.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Notochord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8229600" cy="2895600"/>
          </a:xfrm>
        </p:spPr>
        <p:txBody>
          <a:bodyPr/>
          <a:lstStyle/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chemeClr val="folHlink"/>
                </a:solidFill>
              </a:rPr>
              <a:t>notochord</a:t>
            </a:r>
            <a:r>
              <a:rPr lang="en-US" sz="2400" smtClean="0"/>
              <a:t> is a flexible, rod-like structure derived from mesoderm.</a:t>
            </a:r>
          </a:p>
          <a:p>
            <a:pPr lvl="1" eaLnBrk="1" hangingPunct="1"/>
            <a:r>
              <a:rPr lang="en-US" sz="2200" smtClean="0"/>
              <a:t>The first part of the endoskeleton to appear in an embryo.</a:t>
            </a:r>
          </a:p>
          <a:p>
            <a:pPr lvl="1" eaLnBrk="1" hangingPunct="1"/>
            <a:r>
              <a:rPr lang="en-US" sz="2200" smtClean="0"/>
              <a:t>Place for muscle attachment.</a:t>
            </a:r>
          </a:p>
          <a:p>
            <a:pPr lvl="1" eaLnBrk="1" hangingPunct="1"/>
            <a:r>
              <a:rPr lang="en-US" sz="2200" smtClean="0"/>
              <a:t>In vertebrates, the notochord is replaced by the vertebrae.</a:t>
            </a:r>
          </a:p>
          <a:p>
            <a:pPr lvl="2" eaLnBrk="1" hangingPunct="1"/>
            <a:r>
              <a:rPr lang="en-US" sz="2000" smtClean="0"/>
              <a:t>Remains of the notochord may persist between the vertebrae.</a:t>
            </a:r>
          </a:p>
        </p:txBody>
      </p:sp>
      <p:pic>
        <p:nvPicPr>
          <p:cNvPr id="9220" name="Picture 4" descr="23_p48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26988" y="4294188"/>
            <a:ext cx="911701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Dorsal Tubular Nerve Cord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286000"/>
          </a:xfrm>
        </p:spPr>
        <p:txBody>
          <a:bodyPr/>
          <a:lstStyle/>
          <a:p>
            <a:pPr eaLnBrk="1" hangingPunct="1"/>
            <a:r>
              <a:rPr lang="en-US" sz="2400" smtClean="0"/>
              <a:t>In chordates, the </a:t>
            </a:r>
            <a:r>
              <a:rPr lang="en-US" sz="2400" b="1" smtClean="0">
                <a:solidFill>
                  <a:schemeClr val="folHlink"/>
                </a:solidFill>
              </a:rPr>
              <a:t>nerve cord</a:t>
            </a:r>
            <a:r>
              <a:rPr lang="en-US" sz="2400" smtClean="0"/>
              <a:t> is dorsal to the alimentary canal and is a tube.</a:t>
            </a:r>
          </a:p>
          <a:p>
            <a:pPr lvl="1" eaLnBrk="1" hangingPunct="1"/>
            <a:r>
              <a:rPr lang="en-US" sz="2200" smtClean="0"/>
              <a:t>The anterior end becomes enlarged to form the brain.</a:t>
            </a:r>
          </a:p>
          <a:p>
            <a:pPr lvl="1" eaLnBrk="1" hangingPunct="1"/>
            <a:r>
              <a:rPr lang="en-US" sz="2200" smtClean="0"/>
              <a:t>The hollow cord is produced by the infolding of ectodermal cells that are in contact with the mesoderm in the embryo.</a:t>
            </a:r>
          </a:p>
          <a:p>
            <a:pPr lvl="1" eaLnBrk="1" hangingPunct="1"/>
            <a:r>
              <a:rPr lang="en-US" sz="2200" smtClean="0"/>
              <a:t>Protected by the vertebral column in vertebrates.</a:t>
            </a:r>
          </a:p>
        </p:txBody>
      </p:sp>
      <p:pic>
        <p:nvPicPr>
          <p:cNvPr id="10244" name="Picture 5" descr="23_p48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/>
          <a:stretch>
            <a:fillRect/>
          </a:stretch>
        </p:blipFill>
        <p:spPr bwMode="auto">
          <a:xfrm>
            <a:off x="26988" y="4441825"/>
            <a:ext cx="91170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3_48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"/>
          <a:stretch>
            <a:fillRect/>
          </a:stretch>
        </p:blipFill>
        <p:spPr bwMode="auto">
          <a:xfrm>
            <a:off x="0" y="4162425"/>
            <a:ext cx="88392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 Pouches and Slits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4800" cy="2819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folHlink"/>
                </a:solidFill>
              </a:rPr>
              <a:t>Pharyngeal slits</a:t>
            </a:r>
            <a:r>
              <a:rPr lang="en-US" sz="2400" smtClean="0"/>
              <a:t> are openings that lead from the pharyngeal cavity to the outside. They are formed when pharyngeal grooves and pharyngeal pouches meet to form an opening.</a:t>
            </a:r>
          </a:p>
          <a:p>
            <a:pPr lvl="1" eaLnBrk="1" hangingPunct="1"/>
            <a:r>
              <a:rPr lang="en-US" sz="2200" smtClean="0"/>
              <a:t>In tetrapods, the pharyngeal pouches give rise to the Eustachian tube, middle ear cavity, tonsils, and parathyroid glands.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628</TotalTime>
  <Words>1525</Words>
  <Application>Microsoft Office PowerPoint</Application>
  <PresentationFormat>On-screen Show (4:3)</PresentationFormat>
  <Paragraphs>219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Wingdings</vt:lpstr>
      <vt:lpstr>Times New Roman</vt:lpstr>
      <vt:lpstr>Arial Black</vt:lpstr>
      <vt:lpstr>Radial</vt:lpstr>
      <vt:lpstr>Chordates</vt:lpstr>
      <vt:lpstr>Phylum Chordata</vt:lpstr>
      <vt:lpstr>Phylum Chordata</vt:lpstr>
      <vt:lpstr>Phylum Chordata</vt:lpstr>
      <vt:lpstr>Phylogenetic Tree of Chordates</vt:lpstr>
      <vt:lpstr>Phylum Chordata</vt:lpstr>
      <vt:lpstr>Notochord</vt:lpstr>
      <vt:lpstr>Dorsal Tubular Nerve Cord</vt:lpstr>
      <vt:lpstr>Pharyngeal Pouches and Slits</vt:lpstr>
      <vt:lpstr>Pharyngeal Pouches and Slits</vt:lpstr>
      <vt:lpstr>Endostyle or Thyroid Gland</vt:lpstr>
      <vt:lpstr>Postanal Tail</vt:lpstr>
      <vt:lpstr>PowerPoint Presentation</vt:lpstr>
      <vt:lpstr>Traditional and Cladistic Systems Diverge</vt:lpstr>
      <vt:lpstr>Traditional and Cladistic Systems Diverge</vt:lpstr>
      <vt:lpstr>Traditional and Cladistic Systems Diverge</vt:lpstr>
      <vt:lpstr>Phylum Chordata</vt:lpstr>
      <vt:lpstr>Subphylum Urochordata</vt:lpstr>
      <vt:lpstr>Subphylum Urochordata</vt:lpstr>
      <vt:lpstr>Subphylum Urochordata</vt:lpstr>
      <vt:lpstr>Subphylum Urochordata</vt:lpstr>
      <vt:lpstr>Subphylum Urochordata</vt:lpstr>
      <vt:lpstr>Subphylum Cephalochordata</vt:lpstr>
      <vt:lpstr>Subphylum Cephalochordata</vt:lpstr>
      <vt:lpstr>Subphylum Cephalochordata</vt:lpstr>
      <vt:lpstr>Subphylum Cephalochordata</vt:lpstr>
      <vt:lpstr>Subphylum Vertebrata</vt:lpstr>
      <vt:lpstr>Subphylum Vertebrata</vt:lpstr>
      <vt:lpstr>Subphylum Vertebrata</vt:lpstr>
      <vt:lpstr>Subphylum Vertebrata = Craniata</vt:lpstr>
      <vt:lpstr>Endoskeleton</vt:lpstr>
      <vt:lpstr>Neural Crest Cells</vt:lpstr>
      <vt:lpstr>Neural Crest Cells</vt:lpstr>
      <vt:lpstr>The Origin of Vertebrates</vt:lpstr>
      <vt:lpstr>The Origin of Vertebrates</vt:lpstr>
      <vt:lpstr>The Origin of Vertebrates</vt:lpstr>
      <vt:lpstr>The Earliest Vertebrates</vt:lpstr>
      <vt:lpstr>Ammocoete Larva of Lampreys</vt:lpstr>
      <vt:lpstr>The Earliest Vertebrates</vt:lpstr>
      <vt:lpstr>The Earliest Vertebrates</vt:lpstr>
      <vt:lpstr>The Earliest Vertebrates</vt:lpstr>
      <vt:lpstr>The Earliest Vertebrates</vt:lpstr>
      <vt:lpstr>The Earliest Vertebrates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Chordates</dc:title>
  <dc:creator>Nancy Wheat</dc:creator>
  <cp:lastModifiedBy>Teacher E-Solutions</cp:lastModifiedBy>
  <cp:revision>18</cp:revision>
  <dcterms:created xsi:type="dcterms:W3CDTF">2006-03-20T00:02:51Z</dcterms:created>
  <dcterms:modified xsi:type="dcterms:W3CDTF">2019-01-18T16:35:17Z</dcterms:modified>
</cp:coreProperties>
</file>