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45"/>
  </p:notesMasterIdLst>
  <p:sldIdLst>
    <p:sldId id="256" r:id="rId2"/>
    <p:sldId id="257" r:id="rId3"/>
    <p:sldId id="279" r:id="rId4"/>
    <p:sldId id="259" r:id="rId5"/>
    <p:sldId id="291" r:id="rId6"/>
    <p:sldId id="260" r:id="rId7"/>
    <p:sldId id="261" r:id="rId8"/>
    <p:sldId id="258" r:id="rId9"/>
    <p:sldId id="263" r:id="rId10"/>
    <p:sldId id="264" r:id="rId11"/>
    <p:sldId id="265" r:id="rId12"/>
    <p:sldId id="266" r:id="rId13"/>
    <p:sldId id="296" r:id="rId14"/>
    <p:sldId id="297" r:id="rId15"/>
    <p:sldId id="298" r:id="rId16"/>
    <p:sldId id="299" r:id="rId17"/>
    <p:sldId id="267" r:id="rId18"/>
    <p:sldId id="268" r:id="rId19"/>
    <p:sldId id="269" r:id="rId20"/>
    <p:sldId id="270" r:id="rId21"/>
    <p:sldId id="271" r:id="rId22"/>
    <p:sldId id="292" r:id="rId23"/>
    <p:sldId id="272" r:id="rId24"/>
    <p:sldId id="275" r:id="rId25"/>
    <p:sldId id="273" r:id="rId26"/>
    <p:sldId id="300" r:id="rId27"/>
    <p:sldId id="276" r:id="rId28"/>
    <p:sldId id="277" r:id="rId29"/>
    <p:sldId id="278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93" r:id="rId39"/>
    <p:sldId id="288" r:id="rId40"/>
    <p:sldId id="294" r:id="rId41"/>
    <p:sldId id="295" r:id="rId42"/>
    <p:sldId id="289" r:id="rId43"/>
    <p:sldId id="290" r:id="rId44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120" y="-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29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7108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29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829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29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19C9D70B-295D-46DD-977B-F705E935D7A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373001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C66887A2-A282-4EC7-90A9-691D71482BD8}" type="slidenum">
              <a:rPr lang="en-US" smtClean="0"/>
              <a:pPr/>
              <a:t>1</a:t>
            </a:fld>
            <a:endParaRPr lang="en-US" smtClean="0"/>
          </a:p>
        </p:txBody>
      </p:sp>
      <p:sp>
        <p:nvSpPr>
          <p:cNvPr id="4813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E6846DB3-8DB4-4B6A-AB27-956C4F60E759}" type="slidenum">
              <a:rPr lang="en-US" smtClean="0"/>
              <a:pPr/>
              <a:t>10</a:t>
            </a:fld>
            <a:endParaRPr lang="en-US" smtClean="0"/>
          </a:p>
        </p:txBody>
      </p:sp>
      <p:sp>
        <p:nvSpPr>
          <p:cNvPr id="5734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8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161C15CE-3DB7-4F62-9108-08E6A234306D}" type="slidenum">
              <a:rPr lang="en-US" smtClean="0"/>
              <a:pPr/>
              <a:t>11</a:t>
            </a:fld>
            <a:endParaRPr lang="en-US" smtClean="0"/>
          </a:p>
        </p:txBody>
      </p:sp>
      <p:sp>
        <p:nvSpPr>
          <p:cNvPr id="5837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2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E5D12346-BC1F-450F-B2DE-2E8E9A3B22B1}" type="slidenum">
              <a:rPr lang="en-US" smtClean="0"/>
              <a:pPr/>
              <a:t>12</a:t>
            </a:fld>
            <a:endParaRPr lang="en-US" smtClean="0"/>
          </a:p>
        </p:txBody>
      </p:sp>
      <p:sp>
        <p:nvSpPr>
          <p:cNvPr id="5939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6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EE4469F5-EA21-48EE-A76A-A5D78002ECFC}" type="slidenum">
              <a:rPr lang="en-US" smtClean="0"/>
              <a:pPr/>
              <a:t>17</a:t>
            </a:fld>
            <a:endParaRPr lang="en-US" smtClean="0"/>
          </a:p>
        </p:txBody>
      </p:sp>
      <p:sp>
        <p:nvSpPr>
          <p:cNvPr id="6041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20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8EAFF4CD-F9F0-4624-8557-94F7A6698616}" type="slidenum">
              <a:rPr lang="en-US" smtClean="0"/>
              <a:pPr/>
              <a:t>18</a:t>
            </a:fld>
            <a:endParaRPr lang="en-US" smtClean="0"/>
          </a:p>
        </p:txBody>
      </p:sp>
      <p:sp>
        <p:nvSpPr>
          <p:cNvPr id="6144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3DB67C07-D53A-41A3-8E0C-AAE5C59E81B5}" type="slidenum">
              <a:rPr lang="en-US" smtClean="0"/>
              <a:pPr/>
              <a:t>19</a:t>
            </a:fld>
            <a:endParaRPr lang="en-US" smtClean="0"/>
          </a:p>
        </p:txBody>
      </p:sp>
      <p:sp>
        <p:nvSpPr>
          <p:cNvPr id="6246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8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C42DC16D-8533-48D9-85C9-51072C602482}" type="slidenum">
              <a:rPr lang="en-US" smtClean="0"/>
              <a:pPr/>
              <a:t>20</a:t>
            </a:fld>
            <a:endParaRPr lang="en-US" smtClean="0"/>
          </a:p>
        </p:txBody>
      </p:sp>
      <p:sp>
        <p:nvSpPr>
          <p:cNvPr id="6349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2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75356E45-E969-4248-91F0-2A8E452AE0FC}" type="slidenum">
              <a:rPr lang="en-US" smtClean="0"/>
              <a:pPr/>
              <a:t>21</a:t>
            </a:fld>
            <a:endParaRPr lang="en-US" smtClean="0"/>
          </a:p>
        </p:txBody>
      </p:sp>
      <p:sp>
        <p:nvSpPr>
          <p:cNvPr id="6451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6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9D4BD655-1D66-4DE5-B1C7-17821EAFAD45}" type="slidenum">
              <a:rPr lang="en-US" smtClean="0"/>
              <a:pPr/>
              <a:t>22</a:t>
            </a:fld>
            <a:endParaRPr lang="en-US" smtClean="0"/>
          </a:p>
        </p:txBody>
      </p:sp>
      <p:sp>
        <p:nvSpPr>
          <p:cNvPr id="6553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40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C4E19D32-276A-4647-B790-A0FC455819BA}" type="slidenum">
              <a:rPr lang="en-US" smtClean="0"/>
              <a:pPr/>
              <a:t>23</a:t>
            </a:fld>
            <a:endParaRPr lang="en-US" smtClean="0"/>
          </a:p>
        </p:txBody>
      </p:sp>
      <p:sp>
        <p:nvSpPr>
          <p:cNvPr id="6656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4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0DD42C7C-D510-481E-95AE-68F53B47DA3B}" type="slidenum">
              <a:rPr lang="en-US" smtClean="0"/>
              <a:pPr/>
              <a:t>2</a:t>
            </a:fld>
            <a:endParaRPr lang="en-US" smtClean="0"/>
          </a:p>
        </p:txBody>
      </p:sp>
      <p:sp>
        <p:nvSpPr>
          <p:cNvPr id="4915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AA5358F7-3DFB-410A-97F4-2F364537522F}" type="slidenum">
              <a:rPr lang="en-US" smtClean="0"/>
              <a:pPr/>
              <a:t>24</a:t>
            </a:fld>
            <a:endParaRPr lang="en-US" smtClean="0"/>
          </a:p>
        </p:txBody>
      </p:sp>
      <p:sp>
        <p:nvSpPr>
          <p:cNvPr id="6758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F1A84ABF-91C9-4E52-9044-3EE514FB0AE4}" type="slidenum">
              <a:rPr lang="en-US" smtClean="0"/>
              <a:pPr/>
              <a:t>25</a:t>
            </a:fld>
            <a:endParaRPr lang="en-US" smtClean="0"/>
          </a:p>
        </p:txBody>
      </p:sp>
      <p:sp>
        <p:nvSpPr>
          <p:cNvPr id="6861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2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1F199329-EBD4-4BCA-A1BC-F05ACEABEDF6}" type="slidenum">
              <a:rPr lang="en-US" smtClean="0"/>
              <a:pPr/>
              <a:t>27</a:t>
            </a:fld>
            <a:endParaRPr lang="en-US" smtClean="0"/>
          </a:p>
        </p:txBody>
      </p:sp>
      <p:sp>
        <p:nvSpPr>
          <p:cNvPr id="6963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6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C486D956-71E6-4FEB-8004-C06B658DE362}" type="slidenum">
              <a:rPr lang="en-US" smtClean="0"/>
              <a:pPr/>
              <a:t>28</a:t>
            </a:fld>
            <a:endParaRPr lang="en-US" smtClean="0"/>
          </a:p>
        </p:txBody>
      </p:sp>
      <p:sp>
        <p:nvSpPr>
          <p:cNvPr id="7065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60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D8C07795-3919-4403-A030-41D56004DCE4}" type="slidenum">
              <a:rPr lang="en-US" smtClean="0"/>
              <a:pPr/>
              <a:t>29</a:t>
            </a:fld>
            <a:endParaRPr lang="en-US" smtClean="0"/>
          </a:p>
        </p:txBody>
      </p:sp>
      <p:sp>
        <p:nvSpPr>
          <p:cNvPr id="7168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4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F7760386-5918-44F4-8D6B-F83B9F8B4CDE}" type="slidenum">
              <a:rPr lang="en-US" smtClean="0"/>
              <a:pPr/>
              <a:t>30</a:t>
            </a:fld>
            <a:endParaRPr lang="en-US" smtClean="0"/>
          </a:p>
        </p:txBody>
      </p:sp>
      <p:sp>
        <p:nvSpPr>
          <p:cNvPr id="7270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8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512877C4-8AA8-4CD7-8CC8-FF59B6831C97}" type="slidenum">
              <a:rPr lang="en-US" smtClean="0"/>
              <a:pPr/>
              <a:t>31</a:t>
            </a:fld>
            <a:endParaRPr lang="en-US" smtClean="0"/>
          </a:p>
        </p:txBody>
      </p:sp>
      <p:sp>
        <p:nvSpPr>
          <p:cNvPr id="7373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2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9DFDA2A9-3F78-4524-84B5-076ABC7E0A1F}" type="slidenum">
              <a:rPr lang="en-US" smtClean="0"/>
              <a:pPr/>
              <a:t>32</a:t>
            </a:fld>
            <a:endParaRPr lang="en-US" smtClean="0"/>
          </a:p>
        </p:txBody>
      </p:sp>
      <p:sp>
        <p:nvSpPr>
          <p:cNvPr id="7475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6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DDA70CAE-5AC0-4215-85E0-8CED69853650}" type="slidenum">
              <a:rPr lang="en-US" smtClean="0"/>
              <a:pPr/>
              <a:t>33</a:t>
            </a:fld>
            <a:endParaRPr lang="en-US" smtClean="0"/>
          </a:p>
        </p:txBody>
      </p:sp>
      <p:sp>
        <p:nvSpPr>
          <p:cNvPr id="7577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80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B0A27060-FD3E-4A47-A014-1A7289CF75A1}" type="slidenum">
              <a:rPr lang="en-US" smtClean="0"/>
              <a:pPr/>
              <a:t>34</a:t>
            </a:fld>
            <a:endParaRPr lang="en-US" smtClean="0"/>
          </a:p>
        </p:txBody>
      </p:sp>
      <p:sp>
        <p:nvSpPr>
          <p:cNvPr id="7680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4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293F1D4D-A8E8-4065-B599-B991264F44A7}" type="slidenum">
              <a:rPr lang="en-US" smtClean="0"/>
              <a:pPr/>
              <a:t>3</a:t>
            </a:fld>
            <a:endParaRPr lang="en-US" smtClean="0"/>
          </a:p>
        </p:txBody>
      </p:sp>
      <p:sp>
        <p:nvSpPr>
          <p:cNvPr id="5017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AAF53EA5-AD5D-41BA-B07E-D5E0D58D0937}" type="slidenum">
              <a:rPr lang="en-US" smtClean="0"/>
              <a:pPr/>
              <a:t>35</a:t>
            </a:fld>
            <a:endParaRPr lang="en-US" smtClean="0"/>
          </a:p>
        </p:txBody>
      </p:sp>
      <p:sp>
        <p:nvSpPr>
          <p:cNvPr id="7782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8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AA135075-40E0-47FC-A255-843F44AA5ABA}" type="slidenum">
              <a:rPr lang="en-US" smtClean="0"/>
              <a:pPr/>
              <a:t>36</a:t>
            </a:fld>
            <a:endParaRPr lang="en-US" smtClean="0"/>
          </a:p>
        </p:txBody>
      </p:sp>
      <p:sp>
        <p:nvSpPr>
          <p:cNvPr id="7885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2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4ED73C11-1CCA-43B2-9154-4958B5A94B07}" type="slidenum">
              <a:rPr lang="en-US" smtClean="0"/>
              <a:pPr/>
              <a:t>37</a:t>
            </a:fld>
            <a:endParaRPr lang="en-US" smtClean="0"/>
          </a:p>
        </p:txBody>
      </p:sp>
      <p:sp>
        <p:nvSpPr>
          <p:cNvPr id="7987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6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19A3EC89-E983-4DE6-B569-775477D9DB72}" type="slidenum">
              <a:rPr lang="en-US" smtClean="0"/>
              <a:pPr/>
              <a:t>38</a:t>
            </a:fld>
            <a:endParaRPr lang="en-US" smtClean="0"/>
          </a:p>
        </p:txBody>
      </p:sp>
      <p:sp>
        <p:nvSpPr>
          <p:cNvPr id="8089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900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E128353F-E27C-4BC6-A481-F707294E0FE5}" type="slidenum">
              <a:rPr lang="en-US" smtClean="0"/>
              <a:pPr/>
              <a:t>39</a:t>
            </a:fld>
            <a:endParaRPr lang="en-US" smtClean="0"/>
          </a:p>
        </p:txBody>
      </p:sp>
      <p:sp>
        <p:nvSpPr>
          <p:cNvPr id="8192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4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70B6AD8C-6802-4A90-A9C5-BEA70E69126D}" type="slidenum">
              <a:rPr lang="en-US" smtClean="0"/>
              <a:pPr/>
              <a:t>40</a:t>
            </a:fld>
            <a:endParaRPr lang="en-US" smtClean="0"/>
          </a:p>
        </p:txBody>
      </p:sp>
      <p:sp>
        <p:nvSpPr>
          <p:cNvPr id="8294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8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6F63021B-A62E-4DD6-B91A-F019A5FDD3F8}" type="slidenum">
              <a:rPr lang="en-US" smtClean="0"/>
              <a:pPr/>
              <a:t>41</a:t>
            </a:fld>
            <a:endParaRPr lang="en-US" smtClean="0"/>
          </a:p>
        </p:txBody>
      </p:sp>
      <p:sp>
        <p:nvSpPr>
          <p:cNvPr id="8397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2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52FE41C0-1628-49DB-B604-A0E61F2C29BA}" type="slidenum">
              <a:rPr lang="en-US" smtClean="0"/>
              <a:pPr/>
              <a:t>42</a:t>
            </a:fld>
            <a:endParaRPr lang="en-US" smtClean="0"/>
          </a:p>
        </p:txBody>
      </p:sp>
      <p:sp>
        <p:nvSpPr>
          <p:cNvPr id="8499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4996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622FC71D-2029-42C7-A146-DB883163DCD2}" type="slidenum">
              <a:rPr lang="en-US" smtClean="0"/>
              <a:pPr/>
              <a:t>43</a:t>
            </a:fld>
            <a:endParaRPr lang="en-US" smtClean="0"/>
          </a:p>
        </p:txBody>
      </p:sp>
      <p:sp>
        <p:nvSpPr>
          <p:cNvPr id="8601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20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595C8691-91D0-49E3-A89B-33EEFD39DCC0}" type="slidenum">
              <a:rPr lang="en-US" smtClean="0"/>
              <a:pPr/>
              <a:t>4</a:t>
            </a:fld>
            <a:endParaRPr lang="en-US" smtClean="0"/>
          </a:p>
        </p:txBody>
      </p:sp>
      <p:sp>
        <p:nvSpPr>
          <p:cNvPr id="5120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1D5C2B02-0B29-47FE-AEDB-88D91D0953F1}" type="slidenum">
              <a:rPr lang="en-US" smtClean="0"/>
              <a:pPr/>
              <a:t>5</a:t>
            </a:fld>
            <a:endParaRPr lang="en-US" smtClean="0"/>
          </a:p>
        </p:txBody>
      </p:sp>
      <p:sp>
        <p:nvSpPr>
          <p:cNvPr id="5222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08227503-0F83-4CC7-BFF7-F711E8720D2D}" type="slidenum">
              <a:rPr lang="en-US" smtClean="0"/>
              <a:pPr/>
              <a:t>6</a:t>
            </a:fld>
            <a:endParaRPr lang="en-US" smtClean="0"/>
          </a:p>
        </p:txBody>
      </p:sp>
      <p:sp>
        <p:nvSpPr>
          <p:cNvPr id="5325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B41A523F-2F58-4B1B-9EB3-B0AE87A9DA67}" type="slidenum">
              <a:rPr lang="en-US" smtClean="0"/>
              <a:pPr/>
              <a:t>7</a:t>
            </a:fld>
            <a:endParaRPr lang="en-US" smtClean="0"/>
          </a:p>
        </p:txBody>
      </p:sp>
      <p:sp>
        <p:nvSpPr>
          <p:cNvPr id="5427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310313D1-64F6-409B-BEB0-22C69E4DC2FE}" type="slidenum">
              <a:rPr lang="en-US" smtClean="0"/>
              <a:pPr/>
              <a:t>8</a:t>
            </a:fld>
            <a:endParaRPr lang="en-US" smtClean="0"/>
          </a:p>
        </p:txBody>
      </p:sp>
      <p:sp>
        <p:nvSpPr>
          <p:cNvPr id="5529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CCDE6FEC-D340-4D96-8EB8-33CC6F472D8F}" type="slidenum">
              <a:rPr lang="en-US" smtClean="0"/>
              <a:pPr/>
              <a:t>9</a:t>
            </a:fld>
            <a:endParaRPr lang="en-US" smtClean="0"/>
          </a:p>
        </p:txBody>
      </p:sp>
      <p:sp>
        <p:nvSpPr>
          <p:cNvPr id="5632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927100"/>
            <a:ext cx="8991600" cy="4495800"/>
            <a:chOff x="0" y="584"/>
            <a:chExt cx="5664" cy="2832"/>
          </a:xfrm>
        </p:grpSpPr>
        <p:sp>
          <p:nvSpPr>
            <p:cNvPr id="5" name="AutoShape 3"/>
            <p:cNvSpPr>
              <a:spLocks noChangeArrowheads="1"/>
            </p:cNvSpPr>
            <p:nvPr userDrawn="1"/>
          </p:nvSpPr>
          <p:spPr bwMode="auto">
            <a:xfrm>
              <a:off x="432" y="1304"/>
              <a:ext cx="4656" cy="2112"/>
            </a:xfrm>
            <a:prstGeom prst="roundRect">
              <a:avLst>
                <a:gd name="adj" fmla="val 16667"/>
              </a:avLst>
            </a:prstGeom>
            <a:noFill/>
            <a:ln w="50800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6" name="Rectangle 4"/>
            <p:cNvSpPr>
              <a:spLocks noChangeArrowheads="1"/>
            </p:cNvSpPr>
            <p:nvPr userDrawn="1"/>
          </p:nvSpPr>
          <p:spPr bwMode="blackWhite">
            <a:xfrm>
              <a:off x="144" y="584"/>
              <a:ext cx="4512" cy="624"/>
            </a:xfrm>
            <a:prstGeom prst="rect">
              <a:avLst/>
            </a:prstGeom>
            <a:solidFill>
              <a:schemeClr val="bg1"/>
            </a:solidFill>
            <a:ln w="57150">
              <a:solidFill>
                <a:schemeClr val="bg2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7" name="AutoShape 5"/>
            <p:cNvSpPr>
              <a:spLocks noChangeArrowheads="1"/>
            </p:cNvSpPr>
            <p:nvPr userDrawn="1"/>
          </p:nvSpPr>
          <p:spPr bwMode="blackWhite">
            <a:xfrm>
              <a:off x="0" y="872"/>
              <a:ext cx="5664" cy="1152"/>
            </a:xfrm>
            <a:custGeom>
              <a:avLst/>
              <a:gdLst>
                <a:gd name="T0" fmla="*/ 0 w 4917"/>
                <a:gd name="T1" fmla="*/ 0 h 1000"/>
                <a:gd name="T2" fmla="*/ 25012 w 4917"/>
                <a:gd name="T3" fmla="*/ 0 h 1000"/>
                <a:gd name="T4" fmla="*/ 27850 w 4917"/>
                <a:gd name="T5" fmla="*/ 576 h 1000"/>
                <a:gd name="T6" fmla="*/ 25018 w 4917"/>
                <a:gd name="T7" fmla="*/ 1152 h 1000"/>
                <a:gd name="T8" fmla="*/ 0 w 4917"/>
                <a:gd name="T9" fmla="*/ 1152 h 10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917"/>
                <a:gd name="T16" fmla="*/ 0 h 1000"/>
                <a:gd name="T17" fmla="*/ 2459 w 4917"/>
                <a:gd name="T18" fmla="*/ 1000 h 100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917" h="1000">
                  <a:moveTo>
                    <a:pt x="0" y="0"/>
                  </a:moveTo>
                  <a:lnTo>
                    <a:pt x="4416" y="0"/>
                  </a:lnTo>
                  <a:cubicBezTo>
                    <a:pt x="4693" y="0"/>
                    <a:pt x="4917" y="223"/>
                    <a:pt x="4917" y="500"/>
                  </a:cubicBezTo>
                  <a:cubicBezTo>
                    <a:pt x="4917" y="776"/>
                    <a:pt x="4693" y="999"/>
                    <a:pt x="4417" y="1000"/>
                  </a:cubicBezTo>
                  <a:lnTo>
                    <a:pt x="0" y="1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8" name="Line 6"/>
            <p:cNvSpPr>
              <a:spLocks noChangeShapeType="1"/>
            </p:cNvSpPr>
            <p:nvPr userDrawn="1"/>
          </p:nvSpPr>
          <p:spPr bwMode="auto">
            <a:xfrm>
              <a:off x="0" y="1928"/>
              <a:ext cx="5232" cy="0"/>
            </a:xfrm>
            <a:prstGeom prst="line">
              <a:avLst/>
            </a:prstGeom>
            <a:noFill/>
            <a:ln w="50800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</p:grpSp>
      <p:sp>
        <p:nvSpPr>
          <p:cNvPr id="5127" name="Rectangle 7"/>
          <p:cNvSpPr>
            <a:spLocks noGrp="1" noChangeArrowheads="1"/>
          </p:cNvSpPr>
          <p:nvPr>
            <p:ph type="ctrTitle"/>
          </p:nvPr>
        </p:nvSpPr>
        <p:spPr>
          <a:xfrm>
            <a:off x="228600" y="1427163"/>
            <a:ext cx="8077200" cy="1609725"/>
          </a:xfrm>
        </p:spPr>
        <p:txBody>
          <a:bodyPr/>
          <a:lstStyle>
            <a:lvl1pPr>
              <a:defRPr sz="4600"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5128" name="Rectangle 8"/>
          <p:cNvSpPr>
            <a:spLocks noGrp="1" noChangeArrowheads="1"/>
          </p:cNvSpPr>
          <p:nvPr>
            <p:ph type="subTitle" idx="1"/>
          </p:nvPr>
        </p:nvSpPr>
        <p:spPr>
          <a:xfrm>
            <a:off x="1066800" y="3441700"/>
            <a:ext cx="6629400" cy="16764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9" name="Rectangle 9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8400"/>
            <a:ext cx="2133600" cy="471488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53163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Rectangle 11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2133600" cy="471488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042DAE-6121-4A66-9757-8339E9A6229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90861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9ECC91-B2A0-41E0-94C5-C6BEC143AD8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92881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50013" y="228600"/>
            <a:ext cx="2084387" cy="5791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5263" y="228600"/>
            <a:ext cx="6102350" cy="5791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459BF5-4BD4-42AD-8EC1-7EB2531818C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13125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5263" y="228600"/>
            <a:ext cx="8015287" cy="914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600200"/>
            <a:ext cx="3886200" cy="4419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3886200" cy="4419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3A9E53-9571-4A3E-9401-CCD6F827DFA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00533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026152-9AE7-4BDE-85B1-88F52783FB4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29277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B0704C-226F-4927-9DD6-B52D718C322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31893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3886200" cy="4419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3886200" cy="4419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E2940D-2EBD-460D-99C5-70E89D7E324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60392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9E11DB-F8FB-40AD-BADE-ACDF831E3F7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13577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D05CD7-EA30-4F0E-9F64-4A35A188AE1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8063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7AED94-D92A-4160-A31A-88F959E4492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96917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B4ADE1-9912-4689-9848-EE1AE962546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664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691DE4-13EC-4364-9821-8660CE87B86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68219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152400"/>
            <a:ext cx="8686800" cy="6096000"/>
            <a:chOff x="0" y="96"/>
            <a:chExt cx="5472" cy="3840"/>
          </a:xfrm>
        </p:grpSpPr>
        <p:sp>
          <p:nvSpPr>
            <p:cNvPr id="1032" name="AutoShape 3"/>
            <p:cNvSpPr>
              <a:spLocks noChangeArrowheads="1"/>
            </p:cNvSpPr>
            <p:nvPr/>
          </p:nvSpPr>
          <p:spPr bwMode="auto">
            <a:xfrm>
              <a:off x="240" y="336"/>
              <a:ext cx="5232" cy="3600"/>
            </a:xfrm>
            <a:prstGeom prst="roundRect">
              <a:avLst>
                <a:gd name="adj" fmla="val 13727"/>
              </a:avLst>
            </a:prstGeom>
            <a:noFill/>
            <a:ln w="50800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1033" name="AutoShape 4"/>
            <p:cNvSpPr>
              <a:spLocks noChangeArrowheads="1"/>
            </p:cNvSpPr>
            <p:nvPr/>
          </p:nvSpPr>
          <p:spPr bwMode="blackWhite">
            <a:xfrm>
              <a:off x="0" y="96"/>
              <a:ext cx="5376" cy="768"/>
            </a:xfrm>
            <a:custGeom>
              <a:avLst/>
              <a:gdLst>
                <a:gd name="T0" fmla="*/ 0 w 7000"/>
                <a:gd name="T1" fmla="*/ 0 h 1000"/>
                <a:gd name="T2" fmla="*/ 34939 w 7000"/>
                <a:gd name="T3" fmla="*/ 0 h 1000"/>
                <a:gd name="T4" fmla="*/ 37632 w 7000"/>
                <a:gd name="T5" fmla="*/ 384 h 1000"/>
                <a:gd name="T6" fmla="*/ 34944 w 7000"/>
                <a:gd name="T7" fmla="*/ 768 h 1000"/>
                <a:gd name="T8" fmla="*/ 0 w 7000"/>
                <a:gd name="T9" fmla="*/ 768 h 10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000"/>
                <a:gd name="T16" fmla="*/ 0 h 1000"/>
                <a:gd name="T17" fmla="*/ 3500 w 7000"/>
                <a:gd name="T18" fmla="*/ 1000 h 100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000" h="1000">
                  <a:moveTo>
                    <a:pt x="0" y="0"/>
                  </a:moveTo>
                  <a:lnTo>
                    <a:pt x="6499" y="0"/>
                  </a:lnTo>
                  <a:cubicBezTo>
                    <a:pt x="6776" y="0"/>
                    <a:pt x="7000" y="223"/>
                    <a:pt x="7000" y="500"/>
                  </a:cubicBezTo>
                  <a:cubicBezTo>
                    <a:pt x="7000" y="776"/>
                    <a:pt x="6776" y="999"/>
                    <a:pt x="6500" y="1000"/>
                  </a:cubicBezTo>
                  <a:lnTo>
                    <a:pt x="0" y="1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034" name="Line 5"/>
            <p:cNvSpPr>
              <a:spLocks noChangeShapeType="1"/>
            </p:cNvSpPr>
            <p:nvPr/>
          </p:nvSpPr>
          <p:spPr bwMode="auto">
            <a:xfrm>
              <a:off x="0" y="768"/>
              <a:ext cx="5088" cy="0"/>
            </a:xfrm>
            <a:prstGeom prst="lin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</p:grpSp>
      <p:sp>
        <p:nvSpPr>
          <p:cNvPr id="1027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195263" y="228600"/>
            <a:ext cx="8015287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8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0"/>
            <a:ext cx="7924800" cy="441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104" name="Rectangle 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5" name="Rectangle 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6" name="Rectangle 1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 Black" pitchFamily="34" charset="0"/>
              </a:defRPr>
            </a:lvl1pPr>
          </a:lstStyle>
          <a:p>
            <a:pPr>
              <a:defRPr/>
            </a:pPr>
            <a:fld id="{4CBAA9F9-2C86-41BD-9EDA-BB62F56D3C2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l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l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pitchFamily="2" charset="2"/>
        <a:buChar char="l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4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SzPct val="4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SzPct val="4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SzPct val="4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SzPct val="4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2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Chordates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Chapter 23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Pharyngeal Pouches and Slits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The perforated pharynx evolved as a </a:t>
            </a:r>
            <a:r>
              <a:rPr lang="en-US" b="1" smtClean="0">
                <a:solidFill>
                  <a:schemeClr val="folHlink"/>
                </a:solidFill>
              </a:rPr>
              <a:t>filter feeding apparatus</a:t>
            </a:r>
            <a:r>
              <a:rPr lang="en-US" smtClean="0"/>
              <a:t>.</a:t>
            </a:r>
          </a:p>
          <a:p>
            <a:pPr eaLnBrk="1" hangingPunct="1"/>
            <a:r>
              <a:rPr lang="en-US" smtClean="0"/>
              <a:t>Later, they were modified into </a:t>
            </a:r>
            <a:r>
              <a:rPr lang="en-US" b="1" smtClean="0">
                <a:solidFill>
                  <a:schemeClr val="folHlink"/>
                </a:solidFill>
              </a:rPr>
              <a:t>internal gills</a:t>
            </a:r>
            <a:r>
              <a:rPr lang="en-US" smtClean="0"/>
              <a:t> used for respiration.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Endostyle or Thyroid Gland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09600" y="1600200"/>
            <a:ext cx="8077200" cy="2438400"/>
          </a:xfrm>
        </p:spPr>
        <p:txBody>
          <a:bodyPr/>
          <a:lstStyle/>
          <a:p>
            <a:pPr eaLnBrk="1" hangingPunct="1"/>
            <a:r>
              <a:rPr lang="en-US" sz="2400" smtClean="0"/>
              <a:t>The </a:t>
            </a:r>
            <a:r>
              <a:rPr lang="en-US" sz="2400" b="1" smtClean="0">
                <a:solidFill>
                  <a:schemeClr val="folHlink"/>
                </a:solidFill>
              </a:rPr>
              <a:t>endostyle</a:t>
            </a:r>
            <a:r>
              <a:rPr lang="en-US" sz="2400" smtClean="0"/>
              <a:t> in the pharyngeal floor, secretes mucus that traps food particles.</a:t>
            </a:r>
          </a:p>
          <a:p>
            <a:pPr lvl="1" eaLnBrk="1" hangingPunct="1"/>
            <a:r>
              <a:rPr lang="en-US" sz="2200" smtClean="0"/>
              <a:t>Found in protochordates and lamprey larvae.</a:t>
            </a:r>
          </a:p>
          <a:p>
            <a:pPr lvl="1" eaLnBrk="1" hangingPunct="1"/>
            <a:r>
              <a:rPr lang="en-US" sz="2200" smtClean="0"/>
              <a:t>Secretes iodinated proteins.</a:t>
            </a:r>
          </a:p>
          <a:p>
            <a:pPr eaLnBrk="1" hangingPunct="1"/>
            <a:r>
              <a:rPr lang="en-US" sz="2400" smtClean="0"/>
              <a:t>Homologous to the iodinated-hormone-secreting </a:t>
            </a:r>
            <a:r>
              <a:rPr lang="en-US" sz="2400" b="1" smtClean="0">
                <a:solidFill>
                  <a:schemeClr val="folHlink"/>
                </a:solidFill>
              </a:rPr>
              <a:t>thyroid gland</a:t>
            </a:r>
            <a:r>
              <a:rPr lang="en-US" sz="2400" smtClean="0"/>
              <a:t> in adult lampreys and other vertebrates.</a:t>
            </a:r>
          </a:p>
        </p:txBody>
      </p:sp>
      <p:pic>
        <p:nvPicPr>
          <p:cNvPr id="13316" name="Picture 5" descr="23_485b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49"/>
          <a:stretch>
            <a:fillRect/>
          </a:stretch>
        </p:blipFill>
        <p:spPr bwMode="auto">
          <a:xfrm>
            <a:off x="26988" y="4203700"/>
            <a:ext cx="9117012" cy="265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Postanal Tail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z="2400" smtClean="0"/>
              <a:t>The </a:t>
            </a:r>
            <a:r>
              <a:rPr lang="en-US" sz="2400" b="1" smtClean="0">
                <a:solidFill>
                  <a:schemeClr val="folHlink"/>
                </a:solidFill>
              </a:rPr>
              <a:t>postanal tail</a:t>
            </a:r>
            <a:r>
              <a:rPr lang="en-US" sz="2400" smtClean="0"/>
              <a:t>, along with somatic musculature and the stiffening notochord, provides motility in larval tunicates and amphioxus.</a:t>
            </a:r>
          </a:p>
          <a:p>
            <a:pPr lvl="1" eaLnBrk="1" hangingPunct="1"/>
            <a:r>
              <a:rPr lang="en-US" sz="2200" smtClean="0"/>
              <a:t>Evolved for propulsion in water.</a:t>
            </a:r>
          </a:p>
          <a:p>
            <a:pPr lvl="1" eaLnBrk="1" hangingPunct="1"/>
            <a:r>
              <a:rPr lang="en-US" sz="2200" smtClean="0"/>
              <a:t>Reduced to the coccyx (tail bone) in humans.</a:t>
            </a:r>
          </a:p>
        </p:txBody>
      </p:sp>
      <p:pic>
        <p:nvPicPr>
          <p:cNvPr id="14340" name="Picture 4" descr="23_485c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22"/>
          <a:stretch>
            <a:fillRect/>
          </a:stretch>
        </p:blipFill>
        <p:spPr bwMode="auto">
          <a:xfrm>
            <a:off x="26988" y="4237038"/>
            <a:ext cx="9117012" cy="2620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15363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2400"/>
            <a:ext cx="9113838" cy="6310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800" smtClean="0"/>
              <a:t>Traditional and Cladistic Systems Diverge</a:t>
            </a:r>
          </a:p>
        </p:txBody>
      </p:sp>
      <p:sp>
        <p:nvSpPr>
          <p:cNvPr id="16387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z="2800" smtClean="0"/>
              <a:t>Traditional classification:</a:t>
            </a:r>
          </a:p>
          <a:p>
            <a:pPr lvl="1" eaLnBrk="1" hangingPunct="1"/>
            <a:r>
              <a:rPr lang="en-US" sz="2400" smtClean="0"/>
              <a:t>Convenient way to indicate the taxa included in each major group.</a:t>
            </a:r>
          </a:p>
          <a:p>
            <a:pPr eaLnBrk="1" hangingPunct="1"/>
            <a:r>
              <a:rPr lang="en-US" sz="2800" smtClean="0"/>
              <a:t>Cladistic systems:</a:t>
            </a:r>
          </a:p>
          <a:p>
            <a:pPr lvl="1" eaLnBrk="1" hangingPunct="1"/>
            <a:r>
              <a:rPr lang="en-US" sz="2400" smtClean="0"/>
              <a:t>Some traditional taxa no longer used.</a:t>
            </a:r>
          </a:p>
          <a:p>
            <a:pPr lvl="1" eaLnBrk="1" hangingPunct="1"/>
            <a:r>
              <a:rPr lang="en-US" sz="2400" smtClean="0"/>
              <a:t>Reptiles are paraphyletic because they do not contain all of the descendants of recent common ancestor.</a:t>
            </a:r>
          </a:p>
          <a:p>
            <a:pPr lvl="1" eaLnBrk="1" hangingPunct="1"/>
            <a:r>
              <a:rPr lang="en-US" sz="2400" smtClean="0"/>
              <a:t>Reptiles, birds and mammals compose a monophyletic clade called </a:t>
            </a:r>
            <a:r>
              <a:rPr lang="en-US" sz="2400" b="1" smtClean="0">
                <a:solidFill>
                  <a:schemeClr val="folHlink"/>
                </a:solidFill>
              </a:rPr>
              <a:t>Amniota</a:t>
            </a:r>
            <a:r>
              <a:rPr lang="en-US" sz="2400" smtClean="0"/>
              <a:t>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800" smtClean="0"/>
              <a:t>Traditional and Cladistic Systems Diverge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800" smtClean="0"/>
              <a:t>Reptiles can only be grouped as amniotes that are not birds or mammals.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/>
              <a:t>No derived characters that group only reptiles to the exclusion of birds and mammals.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/>
              <a:t>Likewise, agnathans (hagfishes and lampreys) are paraphyletic. 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/>
              <a:t>Most common recent ancestor is also an ancestor of all remaining vertebrates.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/>
              <a:t>The branches of a phylogenetic tree represent real lineages with geological information.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800" smtClean="0"/>
              <a:t>Traditional and Cladistic Systems Diverge</a:t>
            </a:r>
          </a:p>
        </p:txBody>
      </p:sp>
      <p:sp>
        <p:nvSpPr>
          <p:cNvPr id="18435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400" smtClean="0"/>
              <a:t>Traditional classification: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 smtClean="0"/>
              <a:t>Protochordata (</a:t>
            </a:r>
            <a:r>
              <a:rPr lang="en-US" sz="2000" b="1" smtClean="0">
                <a:solidFill>
                  <a:schemeClr val="folHlink"/>
                </a:solidFill>
              </a:rPr>
              <a:t>Acraniata</a:t>
            </a:r>
            <a:r>
              <a:rPr lang="en-US" sz="2000" smtClean="0"/>
              <a:t>) are separated from Vertebrata (</a:t>
            </a:r>
            <a:r>
              <a:rPr lang="en-US" sz="2000" b="1" smtClean="0">
                <a:solidFill>
                  <a:schemeClr val="folHlink"/>
                </a:solidFill>
              </a:rPr>
              <a:t>Craniata</a:t>
            </a:r>
            <a:r>
              <a:rPr lang="en-US" sz="2000" smtClean="0"/>
              <a:t>) that have a skull.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 smtClean="0"/>
              <a:t>Vertebrates may be divided into </a:t>
            </a:r>
            <a:r>
              <a:rPr lang="en-US" sz="2000" b="1" smtClean="0">
                <a:solidFill>
                  <a:schemeClr val="folHlink"/>
                </a:solidFill>
              </a:rPr>
              <a:t>Agnatha</a:t>
            </a:r>
            <a:r>
              <a:rPr lang="en-US" sz="2000" smtClean="0"/>
              <a:t> (jawless) and </a:t>
            </a:r>
            <a:r>
              <a:rPr lang="en-US" sz="2000" b="1" smtClean="0">
                <a:solidFill>
                  <a:schemeClr val="folHlink"/>
                </a:solidFill>
              </a:rPr>
              <a:t>Gnathostomata</a:t>
            </a:r>
            <a:r>
              <a:rPr lang="en-US" sz="2000" smtClean="0"/>
              <a:t> (having jaws).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 smtClean="0"/>
              <a:t>Vertebrates are also divided into </a:t>
            </a:r>
            <a:r>
              <a:rPr lang="en-US" sz="2000" b="1" smtClean="0">
                <a:solidFill>
                  <a:schemeClr val="folHlink"/>
                </a:solidFill>
              </a:rPr>
              <a:t>Amniota</a:t>
            </a:r>
            <a:r>
              <a:rPr lang="en-US" sz="2000" smtClean="0"/>
              <a:t>, having an amnion, and </a:t>
            </a:r>
            <a:r>
              <a:rPr lang="en-US" sz="2000" b="1" smtClean="0">
                <a:solidFill>
                  <a:schemeClr val="folHlink"/>
                </a:solidFill>
              </a:rPr>
              <a:t>Anamniota</a:t>
            </a:r>
            <a:r>
              <a:rPr lang="en-US" sz="2000" smtClean="0"/>
              <a:t> lacking an amnion.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 smtClean="0"/>
              <a:t>Gnathostomata is subdivided into </a:t>
            </a:r>
            <a:r>
              <a:rPr lang="en-US" sz="2000" b="1" smtClean="0">
                <a:solidFill>
                  <a:schemeClr val="folHlink"/>
                </a:solidFill>
              </a:rPr>
              <a:t>Pisces</a:t>
            </a:r>
            <a:r>
              <a:rPr lang="en-US" sz="2000" smtClean="0"/>
              <a:t> with fins and </a:t>
            </a:r>
            <a:r>
              <a:rPr lang="en-US" sz="2000" b="1" smtClean="0">
                <a:solidFill>
                  <a:schemeClr val="folHlink"/>
                </a:solidFill>
              </a:rPr>
              <a:t>Tetrapoda</a:t>
            </a:r>
            <a:r>
              <a:rPr lang="en-US" sz="2000" smtClean="0"/>
              <a:t>, usually with two pair of limbs.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 smtClean="0"/>
              <a:t>Many of these groupings are paraphyletic.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 smtClean="0"/>
              <a:t>Alternative monophyletic taxa are suggested.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 smtClean="0"/>
              <a:t>Some cladistic classifications exclude Myxini (hagfishes) from the group Vertebrata because they lack vertebrae, although retaining them in Craniata since they do have a cranium.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Phylum Chordata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Two protochordate subphyla</a:t>
            </a:r>
          </a:p>
          <a:p>
            <a:pPr lvl="1" eaLnBrk="1" hangingPunct="1"/>
            <a:r>
              <a:rPr lang="en-US" smtClean="0"/>
              <a:t>Subphylum Urochordata</a:t>
            </a:r>
          </a:p>
          <a:p>
            <a:pPr lvl="1" eaLnBrk="1" hangingPunct="1"/>
            <a:r>
              <a:rPr lang="en-US" smtClean="0"/>
              <a:t>Subphylum Cephalochordata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Subphylum Urochordata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z="2800" b="1" smtClean="0">
                <a:solidFill>
                  <a:schemeClr val="folHlink"/>
                </a:solidFill>
              </a:rPr>
              <a:t>Tunicates (subphylum Urochordata)</a:t>
            </a:r>
            <a:r>
              <a:rPr lang="en-US" sz="2800" smtClean="0"/>
              <a:t> are found in all seas.</a:t>
            </a:r>
          </a:p>
          <a:p>
            <a:pPr eaLnBrk="1" hangingPunct="1"/>
            <a:r>
              <a:rPr lang="en-US" sz="2800" smtClean="0"/>
              <a:t>Most are sessile and highly specialized as adults.</a:t>
            </a:r>
          </a:p>
        </p:txBody>
      </p:sp>
      <p:pic>
        <p:nvPicPr>
          <p:cNvPr id="20484" name="Picture 4" descr="23_05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73" b="10292"/>
          <a:stretch>
            <a:fillRect/>
          </a:stretch>
        </p:blipFill>
        <p:spPr bwMode="auto">
          <a:xfrm>
            <a:off x="2133600" y="3036888"/>
            <a:ext cx="6019800" cy="3821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Subphylum Urochordata</a:t>
            </a:r>
          </a:p>
        </p:txBody>
      </p:sp>
      <p:sp>
        <p:nvSpPr>
          <p:cNvPr id="21507" name="Rectangle 7"/>
          <p:cNvSpPr>
            <a:spLocks noGrp="1" noChangeArrowheads="1"/>
          </p:cNvSpPr>
          <p:nvPr>
            <p:ph type="body" sz="half" idx="1"/>
          </p:nvPr>
        </p:nvSpPr>
        <p:spPr>
          <a:xfrm>
            <a:off x="609600" y="1600200"/>
            <a:ext cx="7848600" cy="1447800"/>
          </a:xfrm>
        </p:spPr>
        <p:txBody>
          <a:bodyPr/>
          <a:lstStyle/>
          <a:p>
            <a:pPr eaLnBrk="1" hangingPunct="1"/>
            <a:r>
              <a:rPr lang="en-US" sz="2800" smtClean="0"/>
              <a:t>In most species, only the larvae show all of the chordate hallmarks.</a:t>
            </a:r>
          </a:p>
          <a:p>
            <a:pPr lvl="1" eaLnBrk="1" hangingPunct="1"/>
            <a:r>
              <a:rPr lang="en-US" sz="2600" b="1" smtClean="0">
                <a:solidFill>
                  <a:schemeClr val="folHlink"/>
                </a:solidFill>
              </a:rPr>
              <a:t>Tadpole larva</a:t>
            </a:r>
          </a:p>
        </p:txBody>
      </p:sp>
      <p:pic>
        <p:nvPicPr>
          <p:cNvPr id="21508" name="Picture 9" descr="23_0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50"/>
          <a:stretch>
            <a:fillRect/>
          </a:stretch>
        </p:blipFill>
        <p:spPr bwMode="auto">
          <a:xfrm>
            <a:off x="26988" y="3352800"/>
            <a:ext cx="9117012" cy="3281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Phylum Chordata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By the end of the Cambrian period, 540 million years ago, an astonishing variety of animals inhabited Earth’s oceans.</a:t>
            </a:r>
          </a:p>
          <a:p>
            <a:pPr eaLnBrk="1" hangingPunct="1"/>
            <a:r>
              <a:rPr lang="en-US" smtClean="0"/>
              <a:t>One of these types of animals gave rise to vertebrates, one of the most successful groups of animals.</a:t>
            </a:r>
          </a:p>
          <a:p>
            <a:pPr eaLnBrk="1" hangingPunct="1"/>
            <a:endParaRPr lang="en-US" smtClean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Subphylum Urochordata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600200"/>
            <a:ext cx="4343400" cy="4724400"/>
          </a:xfrm>
        </p:spPr>
        <p:txBody>
          <a:bodyPr/>
          <a:lstStyle/>
          <a:p>
            <a:pPr eaLnBrk="1" hangingPunct="1"/>
            <a:r>
              <a:rPr lang="en-US" smtClean="0"/>
              <a:t>Tunicates filter feed using the pharyngeal slits and a mucous net secreted by the endostyle.</a:t>
            </a:r>
          </a:p>
        </p:txBody>
      </p:sp>
      <p:pic>
        <p:nvPicPr>
          <p:cNvPr id="22532" name="Picture 4" descr="23_0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1457325"/>
            <a:ext cx="3446463" cy="540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Subphylum Urochordata</a:t>
            </a:r>
          </a:p>
        </p:txBody>
      </p:sp>
      <p:sp>
        <p:nvSpPr>
          <p:cNvPr id="23555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609600" y="1600200"/>
            <a:ext cx="8001000" cy="1219200"/>
          </a:xfrm>
        </p:spPr>
        <p:txBody>
          <a:bodyPr/>
          <a:lstStyle/>
          <a:p>
            <a:pPr eaLnBrk="1" hangingPunct="1"/>
            <a:r>
              <a:rPr lang="en-US" sz="2800" smtClean="0"/>
              <a:t>Some tunicates are colonial.</a:t>
            </a:r>
          </a:p>
          <a:p>
            <a:pPr lvl="1" eaLnBrk="1" hangingPunct="1"/>
            <a:endParaRPr lang="en-US" sz="2600" smtClean="0"/>
          </a:p>
        </p:txBody>
      </p:sp>
      <p:pic>
        <p:nvPicPr>
          <p:cNvPr id="23556" name="Picture 10" descr="23_05b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292"/>
          <a:stretch>
            <a:fillRect/>
          </a:stretch>
        </p:blipFill>
        <p:spPr bwMode="auto">
          <a:xfrm>
            <a:off x="0" y="3421063"/>
            <a:ext cx="5257800" cy="3436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7" name="Picture 9" descr="23_0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3422650"/>
            <a:ext cx="4114800" cy="343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Subphylum Urochordata</a:t>
            </a:r>
          </a:p>
        </p:txBody>
      </p:sp>
      <p:sp>
        <p:nvSpPr>
          <p:cNvPr id="24579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609600" y="1600200"/>
            <a:ext cx="3276600" cy="4419600"/>
          </a:xfrm>
        </p:spPr>
        <p:txBody>
          <a:bodyPr/>
          <a:lstStyle/>
          <a:p>
            <a:pPr eaLnBrk="1" hangingPunct="1"/>
            <a:r>
              <a:rPr lang="en-US" sz="2800" smtClean="0"/>
              <a:t>Larvaceans are paedomorphic.</a:t>
            </a:r>
          </a:p>
          <a:p>
            <a:pPr lvl="1" eaLnBrk="1" hangingPunct="1"/>
            <a:r>
              <a:rPr lang="en-US" sz="2600" smtClean="0"/>
              <a:t>Adults retain larval characteristics.</a:t>
            </a:r>
          </a:p>
        </p:txBody>
      </p:sp>
      <p:pic>
        <p:nvPicPr>
          <p:cNvPr id="24580" name="Picture 6" descr="23_0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1447800"/>
            <a:ext cx="5486400" cy="4211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Subphylum Cephalochordata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09600" y="1600200"/>
            <a:ext cx="7772400" cy="1828800"/>
          </a:xfrm>
        </p:spPr>
        <p:txBody>
          <a:bodyPr/>
          <a:lstStyle/>
          <a:p>
            <a:pPr eaLnBrk="1" hangingPunct="1"/>
            <a:r>
              <a:rPr lang="en-US" sz="2800" b="1" smtClean="0">
                <a:solidFill>
                  <a:schemeClr val="folHlink"/>
                </a:solidFill>
              </a:rPr>
              <a:t>Cephalochordates</a:t>
            </a:r>
            <a:r>
              <a:rPr lang="en-US" sz="2800" smtClean="0"/>
              <a:t> are the </a:t>
            </a:r>
            <a:r>
              <a:rPr lang="en-US" sz="2800" b="1" smtClean="0">
                <a:solidFill>
                  <a:schemeClr val="folHlink"/>
                </a:solidFill>
              </a:rPr>
              <a:t>lancelets</a:t>
            </a:r>
            <a:r>
              <a:rPr lang="en-US" sz="2800" smtClean="0"/>
              <a:t>, also called </a:t>
            </a:r>
            <a:r>
              <a:rPr lang="en-US" sz="2800" b="1" smtClean="0">
                <a:solidFill>
                  <a:schemeClr val="folHlink"/>
                </a:solidFill>
              </a:rPr>
              <a:t>amphioxus</a:t>
            </a:r>
            <a:r>
              <a:rPr lang="en-US" sz="2800" smtClean="0"/>
              <a:t>.</a:t>
            </a:r>
          </a:p>
        </p:txBody>
      </p:sp>
      <p:pic>
        <p:nvPicPr>
          <p:cNvPr id="25604" name="Picture 43" descr="23_09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96" b="7785"/>
          <a:stretch>
            <a:fillRect/>
          </a:stretch>
        </p:blipFill>
        <p:spPr bwMode="auto">
          <a:xfrm>
            <a:off x="1295400" y="2514600"/>
            <a:ext cx="6616700" cy="428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Subphylum Cephalochordata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All five chordate characters are present in a simple form.</a:t>
            </a:r>
          </a:p>
          <a:p>
            <a:pPr eaLnBrk="1" hangingPunct="1"/>
            <a:r>
              <a:rPr lang="en-US" smtClean="0"/>
              <a:t>Filter feeding is accomplished using </a:t>
            </a:r>
            <a:r>
              <a:rPr lang="en-US" b="1" smtClean="0">
                <a:solidFill>
                  <a:schemeClr val="folHlink"/>
                </a:solidFill>
              </a:rPr>
              <a:t>pharyngeal slits</a:t>
            </a:r>
            <a:r>
              <a:rPr lang="en-US" smtClean="0"/>
              <a:t> and a mucous net secreted by the </a:t>
            </a:r>
            <a:r>
              <a:rPr lang="en-US" b="1" smtClean="0">
                <a:solidFill>
                  <a:schemeClr val="folHlink"/>
                </a:solidFill>
              </a:rPr>
              <a:t>endostyle</a:t>
            </a:r>
            <a:r>
              <a:rPr lang="en-US" smtClean="0"/>
              <a:t>.</a:t>
            </a:r>
          </a:p>
          <a:p>
            <a:pPr eaLnBrk="1" hangingPunct="1"/>
            <a:endParaRPr lang="en-US" smtClean="0"/>
          </a:p>
        </p:txBody>
      </p:sp>
      <p:pic>
        <p:nvPicPr>
          <p:cNvPr id="26628" name="Picture 45" descr="23_09b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76"/>
          <a:stretch>
            <a:fillRect/>
          </a:stretch>
        </p:blipFill>
        <p:spPr bwMode="auto">
          <a:xfrm>
            <a:off x="26988" y="4305300"/>
            <a:ext cx="9117012" cy="2552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Subphylum Cephalochordata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The </a:t>
            </a:r>
            <a:r>
              <a:rPr lang="en-US" b="1" smtClean="0">
                <a:solidFill>
                  <a:schemeClr val="folHlink"/>
                </a:solidFill>
              </a:rPr>
              <a:t>dorsal, hollow nerve cord</a:t>
            </a:r>
            <a:r>
              <a:rPr lang="en-US" smtClean="0"/>
              <a:t> lies just above the notochord.</a:t>
            </a:r>
          </a:p>
          <a:p>
            <a:pPr eaLnBrk="1" hangingPunct="1"/>
            <a:r>
              <a:rPr lang="en-US" smtClean="0"/>
              <a:t>The circulatory system is closed, but there is no heart.</a:t>
            </a:r>
          </a:p>
          <a:p>
            <a:pPr lvl="1" eaLnBrk="1" hangingPunct="1"/>
            <a:r>
              <a:rPr lang="en-US" smtClean="0"/>
              <a:t>Blood functions in nutrient transport, not oxygen transport.</a:t>
            </a:r>
          </a:p>
          <a:p>
            <a:pPr eaLnBrk="1" hangingPunct="1"/>
            <a:r>
              <a:rPr lang="en-US" b="1" smtClean="0">
                <a:solidFill>
                  <a:schemeClr val="folHlink"/>
                </a:solidFill>
              </a:rPr>
              <a:t>Segmented trunk musculature</a:t>
            </a:r>
            <a:r>
              <a:rPr lang="en-US" smtClean="0"/>
              <a:t> is another feature shared with vertebrates.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Subphylum Cephalochordata</a:t>
            </a:r>
          </a:p>
        </p:txBody>
      </p:sp>
      <p:sp>
        <p:nvSpPr>
          <p:cNvPr id="28675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Many zoologists consider amphioxus a living descendant of ancestors that gave rise to both cephalochordates and vertebrates</a:t>
            </a:r>
          </a:p>
          <a:p>
            <a:pPr lvl="1" eaLnBrk="1" hangingPunct="1"/>
            <a:r>
              <a:rPr lang="en-US" smtClean="0"/>
              <a:t>Would make them the living sister group of the vertebrates</a:t>
            </a:r>
          </a:p>
          <a:p>
            <a:pPr eaLnBrk="1" hangingPunct="1"/>
            <a:endParaRPr lang="en-US" smtClean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Subphylum Vertebrata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b="1" smtClean="0">
                <a:solidFill>
                  <a:schemeClr val="folHlink"/>
                </a:solidFill>
              </a:rPr>
              <a:t>Subphylum Vertebrata</a:t>
            </a:r>
            <a:r>
              <a:rPr lang="en-US" smtClean="0"/>
              <a:t> is a monophyletic group that shares the basic chordate characteristics with the urochordates and cephalochordates.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Subphylum Vertebrata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09600" y="1600200"/>
            <a:ext cx="8001000" cy="3276600"/>
          </a:xfrm>
        </p:spPr>
        <p:txBody>
          <a:bodyPr/>
          <a:lstStyle/>
          <a:p>
            <a:pPr eaLnBrk="1" hangingPunct="1"/>
            <a:r>
              <a:rPr lang="en-US" sz="2800" smtClean="0"/>
              <a:t>The animals called </a:t>
            </a:r>
            <a:r>
              <a:rPr lang="en-US" sz="2800" b="1" smtClean="0">
                <a:solidFill>
                  <a:schemeClr val="folHlink"/>
                </a:solidFill>
              </a:rPr>
              <a:t>vertebrates</a:t>
            </a:r>
            <a:r>
              <a:rPr lang="en-US" sz="2800" smtClean="0"/>
              <a:t> get their name from </a:t>
            </a:r>
            <a:r>
              <a:rPr lang="en-US" sz="2800" b="1" smtClean="0">
                <a:solidFill>
                  <a:schemeClr val="folHlink"/>
                </a:solidFill>
              </a:rPr>
              <a:t>vertebrae</a:t>
            </a:r>
            <a:r>
              <a:rPr lang="en-US" sz="2800" smtClean="0"/>
              <a:t>, the series of bones that make up the backbone.</a:t>
            </a:r>
          </a:p>
          <a:p>
            <a:pPr eaLnBrk="1" hangingPunct="1"/>
            <a:endParaRPr lang="en-US" sz="2800" smtClean="0"/>
          </a:p>
        </p:txBody>
      </p:sp>
      <p:pic>
        <p:nvPicPr>
          <p:cNvPr id="30724" name="Picture 6" descr="34_01SnakeSkeleton_UP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2922588"/>
            <a:ext cx="5257800" cy="3935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Subphylum Vertebrata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There are approximately 52,000 species of vertebrates which include the largest organisms ever to live on the Earth.</a:t>
            </a:r>
          </a:p>
          <a:p>
            <a:pPr lvl="1" eaLnBrk="1" hangingPunct="1"/>
            <a:r>
              <a:rPr lang="en-US" smtClean="0"/>
              <a:t>Fishes</a:t>
            </a:r>
          </a:p>
          <a:p>
            <a:pPr lvl="1" eaLnBrk="1" hangingPunct="1"/>
            <a:r>
              <a:rPr lang="en-US" smtClean="0"/>
              <a:t>Amphibians</a:t>
            </a:r>
          </a:p>
          <a:p>
            <a:pPr lvl="1" eaLnBrk="1" hangingPunct="1"/>
            <a:r>
              <a:rPr lang="en-US" smtClean="0"/>
              <a:t>Reptiles</a:t>
            </a:r>
          </a:p>
          <a:p>
            <a:pPr lvl="1" eaLnBrk="1" hangingPunct="1"/>
            <a:r>
              <a:rPr lang="en-US" smtClean="0"/>
              <a:t>Birds</a:t>
            </a:r>
          </a:p>
          <a:p>
            <a:pPr lvl="1" eaLnBrk="1" hangingPunct="1"/>
            <a:r>
              <a:rPr lang="en-US" smtClean="0"/>
              <a:t>Mammals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Phylum Chordata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Chordates are </a:t>
            </a:r>
            <a:r>
              <a:rPr lang="en-US" b="1" smtClean="0">
                <a:solidFill>
                  <a:schemeClr val="folHlink"/>
                </a:solidFill>
              </a:rPr>
              <a:t>bilaterian</a:t>
            </a:r>
            <a:r>
              <a:rPr lang="en-US" smtClean="0"/>
              <a:t> animals that belong to the </a:t>
            </a:r>
            <a:r>
              <a:rPr lang="en-US" b="1" smtClean="0">
                <a:solidFill>
                  <a:schemeClr val="folHlink"/>
                </a:solidFill>
              </a:rPr>
              <a:t>clade</a:t>
            </a:r>
            <a:r>
              <a:rPr lang="en-US" smtClean="0"/>
              <a:t> of animals known as </a:t>
            </a:r>
            <a:r>
              <a:rPr lang="en-US" b="1" smtClean="0">
                <a:solidFill>
                  <a:schemeClr val="folHlink"/>
                </a:solidFill>
              </a:rPr>
              <a:t>Deuterostomia</a:t>
            </a:r>
            <a:r>
              <a:rPr lang="en-US" smtClean="0"/>
              <a:t>.</a:t>
            </a:r>
          </a:p>
          <a:p>
            <a:pPr eaLnBrk="1" hangingPunct="1"/>
            <a:r>
              <a:rPr lang="en-US" smtClean="0"/>
              <a:t>Two groups of invertebrate deuterostomes, the urochordates and cephalochordates are more closely related to vertebrates than to invertebrates.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800" smtClean="0"/>
              <a:t>Subphylum Vertebrata = Craniata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b="1" smtClean="0">
                <a:solidFill>
                  <a:schemeClr val="folHlink"/>
                </a:solidFill>
              </a:rPr>
              <a:t>Craniates</a:t>
            </a:r>
            <a:r>
              <a:rPr lang="en-US" smtClean="0"/>
              <a:t> are chordates that have a head.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The origin of a head opened up a completely new way of feeding for chordates: </a:t>
            </a:r>
            <a:r>
              <a:rPr lang="en-US" b="1" smtClean="0">
                <a:solidFill>
                  <a:schemeClr val="folHlink"/>
                </a:solidFill>
              </a:rPr>
              <a:t>active predation</a:t>
            </a:r>
            <a:r>
              <a:rPr lang="en-US" smtClean="0"/>
              <a:t>.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Craniates share some common characteristics: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/>
              <a:t>A skull, brain, eyes, and other sensory organs.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Endoskeleton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Vertebrates have an </a:t>
            </a:r>
            <a:r>
              <a:rPr lang="en-US" b="1" smtClean="0">
                <a:solidFill>
                  <a:schemeClr val="folHlink"/>
                </a:solidFill>
              </a:rPr>
              <a:t>endoskeleton</a:t>
            </a:r>
            <a:r>
              <a:rPr lang="en-US" smtClean="0"/>
              <a:t> made of cartilage or bone.</a:t>
            </a:r>
          </a:p>
          <a:p>
            <a:pPr lvl="1" eaLnBrk="1" hangingPunct="1"/>
            <a:r>
              <a:rPr lang="en-US" smtClean="0"/>
              <a:t>All have a </a:t>
            </a:r>
            <a:r>
              <a:rPr lang="en-US" b="1" smtClean="0">
                <a:solidFill>
                  <a:schemeClr val="folHlink"/>
                </a:solidFill>
              </a:rPr>
              <a:t>cranium</a:t>
            </a:r>
            <a:r>
              <a:rPr lang="en-US" smtClean="0"/>
              <a:t> to protect the brain.</a:t>
            </a:r>
          </a:p>
          <a:p>
            <a:pPr lvl="1" eaLnBrk="1" hangingPunct="1"/>
            <a:r>
              <a:rPr lang="en-US" smtClean="0"/>
              <a:t>Almost all have </a:t>
            </a:r>
            <a:r>
              <a:rPr lang="en-US" b="1" smtClean="0">
                <a:solidFill>
                  <a:schemeClr val="folHlink"/>
                </a:solidFill>
              </a:rPr>
              <a:t>vertebrae</a:t>
            </a:r>
            <a:r>
              <a:rPr lang="en-US" smtClean="0"/>
              <a:t> to protect the spinal cord.</a:t>
            </a:r>
          </a:p>
          <a:p>
            <a:pPr lvl="1" eaLnBrk="1" hangingPunct="1"/>
            <a:r>
              <a:rPr lang="en-US" smtClean="0"/>
              <a:t>Important for muscle attachment.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Neural Crest Cells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09600" y="1600200"/>
            <a:ext cx="8001000" cy="2133600"/>
          </a:xfrm>
        </p:spPr>
        <p:txBody>
          <a:bodyPr/>
          <a:lstStyle/>
          <a:p>
            <a:pPr eaLnBrk="1" hangingPunct="1"/>
            <a:r>
              <a:rPr lang="en-US" sz="2800" smtClean="0"/>
              <a:t>One feature unique to vertebrates is the </a:t>
            </a:r>
            <a:r>
              <a:rPr lang="en-US" sz="2800" b="1" smtClean="0">
                <a:solidFill>
                  <a:schemeClr val="folHlink"/>
                </a:solidFill>
              </a:rPr>
              <a:t>neural crest</a:t>
            </a:r>
            <a:r>
              <a:rPr lang="en-US" sz="2800" smtClean="0"/>
              <a:t>, a collection of cells that appears near the dorsal margins of the closing neural tube in an embryo.</a:t>
            </a:r>
          </a:p>
          <a:p>
            <a:pPr eaLnBrk="1" hangingPunct="1"/>
            <a:endParaRPr lang="en-US" sz="2800" smtClean="0"/>
          </a:p>
        </p:txBody>
      </p:sp>
      <p:grpSp>
        <p:nvGrpSpPr>
          <p:cNvPr id="34820" name="Group 7"/>
          <p:cNvGrpSpPr>
            <a:grpSpLocks/>
          </p:cNvGrpSpPr>
          <p:nvPr/>
        </p:nvGrpSpPr>
        <p:grpSpPr bwMode="auto">
          <a:xfrm>
            <a:off x="2352675" y="2971800"/>
            <a:ext cx="5586413" cy="3197225"/>
            <a:chOff x="673" y="1527"/>
            <a:chExt cx="4368" cy="2529"/>
          </a:xfrm>
        </p:grpSpPr>
        <p:pic>
          <p:nvPicPr>
            <p:cNvPr id="34821" name="Picture 8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00" y="1869"/>
              <a:ext cx="3312" cy="1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4822" name="Line 9"/>
            <p:cNvSpPr>
              <a:spLocks noChangeShapeType="1"/>
            </p:cNvSpPr>
            <p:nvPr/>
          </p:nvSpPr>
          <p:spPr bwMode="auto">
            <a:xfrm>
              <a:off x="1842" y="3107"/>
              <a:ext cx="96" cy="96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lIns="92075" tIns="46038" rIns="92075" bIns="46038" anchor="ctr"/>
            <a:lstStyle/>
            <a:p>
              <a:endParaRPr lang="en-US"/>
            </a:p>
          </p:txBody>
        </p:sp>
        <p:sp>
          <p:nvSpPr>
            <p:cNvPr id="34823" name="Text Box 10"/>
            <p:cNvSpPr txBox="1">
              <a:spLocks noChangeArrowheads="1"/>
            </p:cNvSpPr>
            <p:nvPr/>
          </p:nvSpPr>
          <p:spPr bwMode="auto">
            <a:xfrm>
              <a:off x="1845" y="3115"/>
              <a:ext cx="783" cy="2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 anchor="ctr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kumimoji="1" lang="en-US" sz="1400"/>
                <a:t>Notochord</a:t>
              </a:r>
            </a:p>
          </p:txBody>
        </p:sp>
        <p:grpSp>
          <p:nvGrpSpPr>
            <p:cNvPr id="34824" name="Group 11"/>
            <p:cNvGrpSpPr>
              <a:grpSpLocks/>
            </p:cNvGrpSpPr>
            <p:nvPr/>
          </p:nvGrpSpPr>
          <p:grpSpPr bwMode="auto">
            <a:xfrm>
              <a:off x="866" y="3310"/>
              <a:ext cx="4175" cy="746"/>
              <a:chOff x="808" y="2237"/>
              <a:chExt cx="4175" cy="746"/>
            </a:xfrm>
          </p:grpSpPr>
          <p:sp>
            <p:nvSpPr>
              <p:cNvPr id="34841" name="Text Box 12"/>
              <p:cNvSpPr txBox="1">
                <a:spLocks noChangeArrowheads="1"/>
              </p:cNvSpPr>
              <p:nvPr/>
            </p:nvSpPr>
            <p:spPr bwMode="auto">
              <a:xfrm>
                <a:off x="808" y="2237"/>
                <a:ext cx="2230" cy="74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92075" tIns="46038" rIns="92075" bIns="46038" anchor="ctr">
                <a:spAutoFit/>
              </a:bodyPr>
              <a:lstStyle>
                <a:lvl1pPr marL="266700" indent="-26670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kumimoji="1" lang="en-US" sz="1400" b="1"/>
                  <a:t>(a)</a:t>
                </a:r>
                <a:r>
                  <a:rPr kumimoji="1" lang="en-US" sz="1400"/>
                  <a:t> The neural crest consists of </a:t>
                </a:r>
                <a:br>
                  <a:rPr kumimoji="1" lang="en-US" sz="1400"/>
                </a:br>
                <a:r>
                  <a:rPr kumimoji="1" lang="en-US" sz="1400"/>
                  <a:t>bilateral bands of cells near  </a:t>
                </a:r>
                <a:br>
                  <a:rPr kumimoji="1" lang="en-US" sz="1400"/>
                </a:br>
                <a:r>
                  <a:rPr kumimoji="1" lang="en-US" sz="1400"/>
                  <a:t>the margins of the embryonic </a:t>
                </a:r>
                <a:br>
                  <a:rPr kumimoji="1" lang="en-US" sz="1400"/>
                </a:br>
                <a:r>
                  <a:rPr kumimoji="1" lang="en-US" sz="1400"/>
                  <a:t>folds that form the neural tube.</a:t>
                </a:r>
              </a:p>
            </p:txBody>
          </p:sp>
          <p:sp>
            <p:nvSpPr>
              <p:cNvPr id="34842" name="Text Box 13"/>
              <p:cNvSpPr txBox="1">
                <a:spLocks noChangeArrowheads="1"/>
              </p:cNvSpPr>
              <p:nvPr/>
            </p:nvSpPr>
            <p:spPr bwMode="auto">
              <a:xfrm>
                <a:off x="2907" y="2273"/>
                <a:ext cx="2076" cy="40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92075" tIns="46038" rIns="92075" bIns="46038" anchor="ctr">
                <a:spAutoFit/>
              </a:bodyPr>
              <a:lstStyle>
                <a:lvl1pPr marL="266700" indent="-26670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kumimoji="1" lang="en-US" sz="1400" b="1"/>
                  <a:t>(b) </a:t>
                </a:r>
                <a:r>
                  <a:rPr kumimoji="1" lang="en-US" sz="1400"/>
                  <a:t>Neural crest cells migrate to</a:t>
                </a:r>
                <a:br>
                  <a:rPr kumimoji="1" lang="en-US" sz="1400"/>
                </a:br>
                <a:r>
                  <a:rPr kumimoji="1" lang="en-US" sz="1400"/>
                  <a:t>distant sites in the embryo.</a:t>
                </a:r>
              </a:p>
            </p:txBody>
          </p:sp>
        </p:grpSp>
        <p:grpSp>
          <p:nvGrpSpPr>
            <p:cNvPr id="34825" name="Group 14"/>
            <p:cNvGrpSpPr>
              <a:grpSpLocks/>
            </p:cNvGrpSpPr>
            <p:nvPr/>
          </p:nvGrpSpPr>
          <p:grpSpPr bwMode="auto">
            <a:xfrm>
              <a:off x="3954" y="2715"/>
              <a:ext cx="96" cy="304"/>
              <a:chOff x="3840" y="1912"/>
              <a:chExt cx="96" cy="304"/>
            </a:xfrm>
          </p:grpSpPr>
          <p:sp>
            <p:nvSpPr>
              <p:cNvPr id="34839" name="Line 15"/>
              <p:cNvSpPr>
                <a:spLocks noChangeShapeType="1"/>
              </p:cNvSpPr>
              <p:nvPr/>
            </p:nvSpPr>
            <p:spPr bwMode="auto">
              <a:xfrm>
                <a:off x="3840" y="1912"/>
                <a:ext cx="0" cy="304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lIns="92075" tIns="46038" rIns="92075" bIns="46038" anchor="ctr"/>
              <a:lstStyle/>
              <a:p>
                <a:endParaRPr lang="en-US"/>
              </a:p>
            </p:txBody>
          </p:sp>
          <p:sp>
            <p:nvSpPr>
              <p:cNvPr id="34840" name="Line 16"/>
              <p:cNvSpPr>
                <a:spLocks noChangeShapeType="1"/>
              </p:cNvSpPr>
              <p:nvPr/>
            </p:nvSpPr>
            <p:spPr bwMode="auto">
              <a:xfrm flipH="1">
                <a:off x="3840" y="2016"/>
                <a:ext cx="96" cy="192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lIns="92075" tIns="46038" rIns="92075" bIns="46038" anchor="ctr"/>
              <a:lstStyle/>
              <a:p>
                <a:endParaRPr lang="en-US"/>
              </a:p>
            </p:txBody>
          </p:sp>
        </p:grpSp>
        <p:sp>
          <p:nvSpPr>
            <p:cNvPr id="34826" name="Text Box 17"/>
            <p:cNvSpPr txBox="1">
              <a:spLocks noChangeArrowheads="1"/>
            </p:cNvSpPr>
            <p:nvPr/>
          </p:nvSpPr>
          <p:spPr bwMode="auto">
            <a:xfrm>
              <a:off x="3846" y="2958"/>
              <a:ext cx="1137" cy="4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 anchor="ctr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kumimoji="1" lang="en-US" sz="1400"/>
                <a:t>Migrating neural</a:t>
              </a:r>
              <a:br>
                <a:rPr kumimoji="1" lang="en-US" sz="1400"/>
              </a:br>
              <a:r>
                <a:rPr kumimoji="1" lang="en-US" sz="1400"/>
                <a:t>crest cells</a:t>
              </a:r>
            </a:p>
          </p:txBody>
        </p:sp>
        <p:sp>
          <p:nvSpPr>
            <p:cNvPr id="34827" name="Line 18"/>
            <p:cNvSpPr>
              <a:spLocks noChangeShapeType="1"/>
            </p:cNvSpPr>
            <p:nvPr/>
          </p:nvSpPr>
          <p:spPr bwMode="auto">
            <a:xfrm flipH="1" flipV="1">
              <a:off x="1330" y="2099"/>
              <a:ext cx="232" cy="232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lIns="92075" tIns="46038" rIns="92075" bIns="46038" anchor="ctr"/>
            <a:lstStyle/>
            <a:p>
              <a:endParaRPr lang="en-US"/>
            </a:p>
          </p:txBody>
        </p:sp>
        <p:sp>
          <p:nvSpPr>
            <p:cNvPr id="34828" name="Text Box 19"/>
            <p:cNvSpPr txBox="1">
              <a:spLocks noChangeArrowheads="1"/>
            </p:cNvSpPr>
            <p:nvPr/>
          </p:nvSpPr>
          <p:spPr bwMode="auto">
            <a:xfrm>
              <a:off x="673" y="1971"/>
              <a:ext cx="738" cy="2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 anchor="ctr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kumimoji="1" lang="en-US" sz="1400"/>
                <a:t>Ectoderm</a:t>
              </a:r>
            </a:p>
          </p:txBody>
        </p:sp>
        <p:sp>
          <p:nvSpPr>
            <p:cNvPr id="34829" name="Line 20"/>
            <p:cNvSpPr>
              <a:spLocks noChangeShapeType="1"/>
            </p:cNvSpPr>
            <p:nvPr/>
          </p:nvSpPr>
          <p:spPr bwMode="auto">
            <a:xfrm flipH="1" flipV="1">
              <a:off x="3026" y="1987"/>
              <a:ext cx="232" cy="232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lIns="92075" tIns="46038" rIns="92075" bIns="46038" anchor="ctr"/>
            <a:lstStyle/>
            <a:p>
              <a:endParaRPr lang="en-US"/>
            </a:p>
          </p:txBody>
        </p:sp>
        <p:sp>
          <p:nvSpPr>
            <p:cNvPr id="34830" name="Text Box 21"/>
            <p:cNvSpPr txBox="1">
              <a:spLocks noChangeArrowheads="1"/>
            </p:cNvSpPr>
            <p:nvPr/>
          </p:nvSpPr>
          <p:spPr bwMode="auto">
            <a:xfrm>
              <a:off x="2569" y="1787"/>
              <a:ext cx="737" cy="2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 anchor="ctr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kumimoji="1" lang="en-US" sz="1400"/>
                <a:t>Ectoderm</a:t>
              </a:r>
            </a:p>
          </p:txBody>
        </p:sp>
        <p:grpSp>
          <p:nvGrpSpPr>
            <p:cNvPr id="34831" name="Group 22"/>
            <p:cNvGrpSpPr>
              <a:grpSpLocks/>
            </p:cNvGrpSpPr>
            <p:nvPr/>
          </p:nvGrpSpPr>
          <p:grpSpPr bwMode="auto">
            <a:xfrm>
              <a:off x="1690" y="1979"/>
              <a:ext cx="352" cy="288"/>
              <a:chOff x="1576" y="1176"/>
              <a:chExt cx="352" cy="288"/>
            </a:xfrm>
          </p:grpSpPr>
          <p:sp>
            <p:nvSpPr>
              <p:cNvPr id="34837" name="Line 23"/>
              <p:cNvSpPr>
                <a:spLocks noChangeShapeType="1"/>
              </p:cNvSpPr>
              <p:nvPr/>
            </p:nvSpPr>
            <p:spPr bwMode="auto">
              <a:xfrm flipV="1">
                <a:off x="1576" y="1176"/>
                <a:ext cx="0" cy="288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lIns="92075" tIns="46038" rIns="92075" bIns="46038" anchor="ctr"/>
              <a:lstStyle/>
              <a:p>
                <a:endParaRPr lang="en-US"/>
              </a:p>
            </p:txBody>
          </p:sp>
          <p:sp>
            <p:nvSpPr>
              <p:cNvPr id="34838" name="Line 24"/>
              <p:cNvSpPr>
                <a:spLocks noChangeShapeType="1"/>
              </p:cNvSpPr>
              <p:nvPr/>
            </p:nvSpPr>
            <p:spPr bwMode="auto">
              <a:xfrm>
                <a:off x="1589" y="1184"/>
                <a:ext cx="339" cy="256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lIns="92075" tIns="46038" rIns="92075" bIns="46038" anchor="ctr"/>
              <a:lstStyle/>
              <a:p>
                <a:endParaRPr lang="en-US"/>
              </a:p>
            </p:txBody>
          </p:sp>
        </p:grpSp>
        <p:sp>
          <p:nvSpPr>
            <p:cNvPr id="34832" name="Text Box 25"/>
            <p:cNvSpPr txBox="1">
              <a:spLocks noChangeArrowheads="1"/>
            </p:cNvSpPr>
            <p:nvPr/>
          </p:nvSpPr>
          <p:spPr bwMode="auto">
            <a:xfrm>
              <a:off x="1267" y="1596"/>
              <a:ext cx="1021" cy="4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 anchor="ctr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kumimoji="1" lang="en-US" sz="1400"/>
                <a:t>Dorsal edges</a:t>
              </a:r>
              <a:br>
                <a:rPr kumimoji="1" lang="en-US" sz="1400"/>
              </a:br>
              <a:r>
                <a:rPr kumimoji="1" lang="en-US" sz="1400"/>
                <a:t>of neural plate</a:t>
              </a:r>
            </a:p>
          </p:txBody>
        </p:sp>
        <p:sp>
          <p:nvSpPr>
            <p:cNvPr id="34833" name="Line 26"/>
            <p:cNvSpPr>
              <a:spLocks noChangeShapeType="1"/>
            </p:cNvSpPr>
            <p:nvPr/>
          </p:nvSpPr>
          <p:spPr bwMode="auto">
            <a:xfrm flipV="1">
              <a:off x="2082" y="1907"/>
              <a:ext cx="192" cy="528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lIns="92075" tIns="46038" rIns="92075" bIns="46038" anchor="ctr"/>
            <a:lstStyle/>
            <a:p>
              <a:endParaRPr lang="en-US"/>
            </a:p>
          </p:txBody>
        </p:sp>
        <p:sp>
          <p:nvSpPr>
            <p:cNvPr id="34834" name="Text Box 27"/>
            <p:cNvSpPr txBox="1">
              <a:spLocks noChangeArrowheads="1"/>
            </p:cNvSpPr>
            <p:nvPr/>
          </p:nvSpPr>
          <p:spPr bwMode="auto">
            <a:xfrm>
              <a:off x="2202" y="1542"/>
              <a:ext cx="553" cy="4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 anchor="ctr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kumimoji="1" lang="en-US" sz="1400"/>
                <a:t>Neural</a:t>
              </a:r>
              <a:br>
                <a:rPr kumimoji="1" lang="en-US" sz="1400"/>
              </a:br>
              <a:r>
                <a:rPr kumimoji="1" lang="en-US" sz="1400"/>
                <a:t>crest</a:t>
              </a:r>
            </a:p>
          </p:txBody>
        </p:sp>
        <p:sp>
          <p:nvSpPr>
            <p:cNvPr id="34835" name="Line 28"/>
            <p:cNvSpPr>
              <a:spLocks noChangeShapeType="1"/>
            </p:cNvSpPr>
            <p:nvPr/>
          </p:nvSpPr>
          <p:spPr bwMode="auto">
            <a:xfrm flipH="1" flipV="1">
              <a:off x="3474" y="1907"/>
              <a:ext cx="48" cy="384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lIns="92075" tIns="46038" rIns="92075" bIns="46038" anchor="ctr"/>
            <a:lstStyle/>
            <a:p>
              <a:endParaRPr lang="en-US"/>
            </a:p>
          </p:txBody>
        </p:sp>
        <p:sp>
          <p:nvSpPr>
            <p:cNvPr id="34836" name="Text Box 29"/>
            <p:cNvSpPr txBox="1">
              <a:spLocks noChangeArrowheads="1"/>
            </p:cNvSpPr>
            <p:nvPr/>
          </p:nvSpPr>
          <p:spPr bwMode="auto">
            <a:xfrm>
              <a:off x="3292" y="1527"/>
              <a:ext cx="553" cy="4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 anchor="ctr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kumimoji="1" lang="en-US" sz="1400"/>
                <a:t>Neural</a:t>
              </a:r>
              <a:br>
                <a:rPr kumimoji="1" lang="en-US" sz="1400"/>
              </a:br>
              <a:r>
                <a:rPr kumimoji="1" lang="en-US" sz="1400"/>
                <a:t>tube</a:t>
              </a:r>
            </a:p>
          </p:txBody>
        </p:sp>
      </p:grp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Neural Crest Cells</a:t>
            </a:r>
          </a:p>
        </p:txBody>
      </p:sp>
      <p:sp>
        <p:nvSpPr>
          <p:cNvPr id="35843" name="Rectangle 5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/>
            <a:r>
              <a:rPr lang="en-US" sz="2800" smtClean="0"/>
              <a:t>Neural crest cells give rise to a variety of structures, including some of the bones and cartilage of the skull.</a:t>
            </a:r>
          </a:p>
          <a:p>
            <a:pPr eaLnBrk="1" hangingPunct="1"/>
            <a:endParaRPr lang="en-US" sz="2800" smtClean="0"/>
          </a:p>
        </p:txBody>
      </p:sp>
      <p:pic>
        <p:nvPicPr>
          <p:cNvPr id="35844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1828800"/>
            <a:ext cx="3733800" cy="289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The Origin of Vertebrates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09600" y="1600200"/>
            <a:ext cx="7924800" cy="2971800"/>
          </a:xfrm>
        </p:spPr>
        <p:txBody>
          <a:bodyPr/>
          <a:lstStyle/>
          <a:p>
            <a:pPr eaLnBrk="1" hangingPunct="1"/>
            <a:r>
              <a:rPr lang="en-US" sz="2800" smtClean="0"/>
              <a:t>Vertebrates evolved at least 530 million years ago, during the Cambrian explosion.</a:t>
            </a:r>
          </a:p>
          <a:p>
            <a:pPr eaLnBrk="1" hangingPunct="1"/>
            <a:r>
              <a:rPr lang="en-US" sz="2800" i="1" smtClean="0"/>
              <a:t>Pikaia</a:t>
            </a:r>
            <a:r>
              <a:rPr lang="en-US" sz="2800" smtClean="0"/>
              <a:t> was an early chordate discovered in the Burgess Shale.</a:t>
            </a:r>
          </a:p>
          <a:p>
            <a:pPr lvl="1" eaLnBrk="1" hangingPunct="1"/>
            <a:r>
              <a:rPr lang="en-US" sz="2600" smtClean="0"/>
              <a:t>Cephalochordate?</a:t>
            </a:r>
          </a:p>
          <a:p>
            <a:pPr eaLnBrk="1" hangingPunct="1"/>
            <a:endParaRPr lang="en-US" sz="2800" smtClean="0"/>
          </a:p>
        </p:txBody>
      </p:sp>
      <p:pic>
        <p:nvPicPr>
          <p:cNvPr id="36868" name="Picture 5" descr="23_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24"/>
          <a:stretch>
            <a:fillRect/>
          </a:stretch>
        </p:blipFill>
        <p:spPr bwMode="auto">
          <a:xfrm>
            <a:off x="1828800" y="3917950"/>
            <a:ext cx="5562600" cy="294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The Origin of Vertebrates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400" smtClean="0"/>
              <a:t>The most primitive of the early vertebrate fossils are those of the 3-cm-long </a:t>
            </a:r>
            <a:r>
              <a:rPr lang="en-US" sz="2400" i="1" smtClean="0"/>
              <a:t>Haikouella.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200" smtClean="0"/>
              <a:t>Eyes and brain present, but no skull.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200" smtClean="0"/>
              <a:t>It is transitional in morphology between cephalochordates and vertebrates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200" smtClean="0"/>
              <a:t>Some hypothesize </a:t>
            </a:r>
            <a:r>
              <a:rPr lang="en-US" sz="2200" i="1" smtClean="0"/>
              <a:t>Haikouella</a:t>
            </a:r>
            <a:r>
              <a:rPr lang="en-US" sz="2200" smtClean="0"/>
              <a:t> is the sister taxon of vertebrates.</a:t>
            </a:r>
          </a:p>
        </p:txBody>
      </p:sp>
      <p:pic>
        <p:nvPicPr>
          <p:cNvPr id="37892" name="Picture 8" descr="34_08PrimitiveChordates_CL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626"/>
          <a:stretch>
            <a:fillRect/>
          </a:stretch>
        </p:blipFill>
        <p:spPr bwMode="auto">
          <a:xfrm>
            <a:off x="4549775" y="1447800"/>
            <a:ext cx="3937000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The Origin of Vertebrates</a:t>
            </a:r>
          </a:p>
        </p:txBody>
      </p:sp>
      <p:sp>
        <p:nvSpPr>
          <p:cNvPr id="38915" name="Rectangle 7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/>
            <a:r>
              <a:rPr lang="en-US" sz="2800" smtClean="0"/>
              <a:t>In other Cambrian rocks, paleontologists have found fossils of even more advanced chordates, such as </a:t>
            </a:r>
            <a:r>
              <a:rPr lang="en-US" sz="2800" i="1" smtClean="0"/>
              <a:t>Haikouichthys.</a:t>
            </a:r>
          </a:p>
          <a:p>
            <a:pPr lvl="1" eaLnBrk="1" hangingPunct="1"/>
            <a:r>
              <a:rPr lang="en-US" sz="2600" smtClean="0"/>
              <a:t>Skull present.</a:t>
            </a:r>
          </a:p>
          <a:p>
            <a:pPr eaLnBrk="1" hangingPunct="1"/>
            <a:endParaRPr lang="en-US" sz="2800" smtClean="0"/>
          </a:p>
        </p:txBody>
      </p:sp>
      <p:pic>
        <p:nvPicPr>
          <p:cNvPr id="38916" name="Picture 5" descr="34_08PrimitiveChordates_CL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626" t="26608"/>
          <a:stretch>
            <a:fillRect/>
          </a:stretch>
        </p:blipFill>
        <p:spPr bwMode="auto">
          <a:xfrm>
            <a:off x="4495800" y="1905000"/>
            <a:ext cx="4143375" cy="3471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7" descr="23_1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1905000"/>
            <a:ext cx="4514850" cy="354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93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The Earliest Vertebrates</a:t>
            </a:r>
          </a:p>
        </p:txBody>
      </p:sp>
      <p:sp>
        <p:nvSpPr>
          <p:cNvPr id="39940" name="Rectangle 4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/>
            <a:r>
              <a:rPr lang="en-US" sz="2400" smtClean="0"/>
              <a:t>In 1928, Walter Garstang proposed that the tadpole larvae of tunicates may have led to early vertebrates.</a:t>
            </a:r>
          </a:p>
          <a:p>
            <a:pPr eaLnBrk="1" hangingPunct="1"/>
            <a:r>
              <a:rPr lang="en-US" sz="2400" smtClean="0"/>
              <a:t>The larva may have failed to metamorphose into an adult tunicate.</a:t>
            </a:r>
          </a:p>
          <a:p>
            <a:pPr lvl="1" eaLnBrk="1" hangingPunct="1"/>
            <a:r>
              <a:rPr lang="en-US" sz="2200" b="1" smtClean="0">
                <a:solidFill>
                  <a:schemeClr val="folHlink"/>
                </a:solidFill>
              </a:rPr>
              <a:t>Paedomorphosis</a:t>
            </a:r>
            <a:r>
              <a:rPr lang="en-US" sz="2200" smtClean="0"/>
              <a:t> – retention of larval traits in an adult body.</a:t>
            </a:r>
          </a:p>
        </p:txBody>
      </p:sp>
      <p:sp>
        <p:nvSpPr>
          <p:cNvPr id="39941" name="Content Placeholder 1"/>
          <p:cNvSpPr>
            <a:spLocks noGrp="1"/>
          </p:cNvSpPr>
          <p:nvPr>
            <p:ph sz="half" idx="2"/>
          </p:nvPr>
        </p:nvSpPr>
        <p:spPr>
          <a:xfrm>
            <a:off x="4427538" y="4495800"/>
            <a:ext cx="3048000" cy="1524000"/>
          </a:xfrm>
        </p:spPr>
        <p:txBody>
          <a:bodyPr/>
          <a:lstStyle/>
          <a:p>
            <a:pPr marL="342900" lvl="1" indent="-342900" eaLnBrk="1" hangingPunct="1">
              <a:buClr>
                <a:schemeClr val="hlink"/>
              </a:buClr>
              <a:buSzPct val="80000"/>
            </a:pPr>
            <a:r>
              <a:rPr lang="en-US" sz="2200" smtClean="0"/>
              <a:t>Now rejected – urochordates are likely a derived condition.</a:t>
            </a:r>
          </a:p>
          <a:p>
            <a:pPr eaLnBrk="1" hangingPunct="1"/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Ammocoete Larva of Lampreys</a:t>
            </a:r>
          </a:p>
        </p:txBody>
      </p:sp>
      <p:sp>
        <p:nvSpPr>
          <p:cNvPr id="40963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609600" y="1600200"/>
            <a:ext cx="7924800" cy="3352800"/>
          </a:xfrm>
        </p:spPr>
        <p:txBody>
          <a:bodyPr/>
          <a:lstStyle/>
          <a:p>
            <a:pPr eaLnBrk="1" hangingPunct="1"/>
            <a:r>
              <a:rPr lang="en-US" sz="2800" smtClean="0"/>
              <a:t>Lampreys have a freshwater larval stage, the </a:t>
            </a:r>
            <a:r>
              <a:rPr lang="en-US" sz="2800" b="1" smtClean="0">
                <a:solidFill>
                  <a:schemeClr val="folHlink"/>
                </a:solidFill>
              </a:rPr>
              <a:t>ammocoete</a:t>
            </a:r>
            <a:r>
              <a:rPr lang="en-US" sz="2800" smtClean="0"/>
              <a:t>, that resembles amphioxus.</a:t>
            </a:r>
          </a:p>
          <a:p>
            <a:pPr lvl="1" eaLnBrk="1" hangingPunct="1"/>
            <a:r>
              <a:rPr lang="en-US" sz="2600" smtClean="0"/>
              <a:t>Filter feeders</a:t>
            </a:r>
          </a:p>
          <a:p>
            <a:pPr lvl="1" eaLnBrk="1" hangingPunct="1"/>
            <a:r>
              <a:rPr lang="en-US" sz="2600" smtClean="0"/>
              <a:t>Closely approaches ancestral body plan.</a:t>
            </a:r>
          </a:p>
        </p:txBody>
      </p:sp>
      <p:pic>
        <p:nvPicPr>
          <p:cNvPr id="40964" name="Picture 6" descr="23_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49"/>
          <a:stretch>
            <a:fillRect/>
          </a:stretch>
        </p:blipFill>
        <p:spPr bwMode="auto">
          <a:xfrm>
            <a:off x="26988" y="4203700"/>
            <a:ext cx="9117012" cy="265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The Earliest Vertebrates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The earliest known vertebrate fossils belong to two fishlike 530 million year old vertebrates.</a:t>
            </a:r>
          </a:p>
          <a:p>
            <a:pPr lvl="1" eaLnBrk="1" hangingPunct="1"/>
            <a:r>
              <a:rPr lang="en-US" i="1" smtClean="0"/>
              <a:t>Haikouichthys</a:t>
            </a:r>
            <a:endParaRPr lang="en-US" smtClean="0"/>
          </a:p>
          <a:p>
            <a:pPr lvl="1" eaLnBrk="1" hangingPunct="1"/>
            <a:r>
              <a:rPr lang="en-US" smtClean="0"/>
              <a:t>Recently discovered (1999) they push back vertebrate origins to the early Cambrian.</a:t>
            </a:r>
          </a:p>
          <a:p>
            <a:pPr eaLnBrk="1" hangingPunct="1"/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Phylum Chordata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Chordates have:</a:t>
            </a:r>
          </a:p>
          <a:p>
            <a:pPr lvl="1" eaLnBrk="1" hangingPunct="1"/>
            <a:r>
              <a:rPr lang="en-US" smtClean="0"/>
              <a:t>Bilateral symmetry</a:t>
            </a:r>
          </a:p>
          <a:p>
            <a:pPr lvl="1" eaLnBrk="1" hangingPunct="1"/>
            <a:r>
              <a:rPr lang="en-US" smtClean="0"/>
              <a:t>A coelom </a:t>
            </a:r>
          </a:p>
          <a:p>
            <a:pPr lvl="1" eaLnBrk="1" hangingPunct="1"/>
            <a:r>
              <a:rPr lang="en-US" smtClean="0"/>
              <a:t>Deuterostome development</a:t>
            </a:r>
          </a:p>
          <a:p>
            <a:pPr lvl="2" eaLnBrk="1" hangingPunct="1"/>
            <a:r>
              <a:rPr lang="en-US" smtClean="0"/>
              <a:t>Radial, indeterminate cleavage</a:t>
            </a:r>
          </a:p>
          <a:p>
            <a:pPr lvl="2" eaLnBrk="1" hangingPunct="1"/>
            <a:r>
              <a:rPr lang="en-US" smtClean="0"/>
              <a:t>Enterocoelous coelom development</a:t>
            </a:r>
          </a:p>
          <a:p>
            <a:pPr lvl="1" eaLnBrk="1" hangingPunct="1"/>
            <a:r>
              <a:rPr lang="en-US" smtClean="0"/>
              <a:t>Metamerism</a:t>
            </a:r>
          </a:p>
          <a:p>
            <a:pPr lvl="1" eaLnBrk="1" hangingPunct="1"/>
            <a:r>
              <a:rPr lang="en-US" smtClean="0"/>
              <a:t>Cephalization.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The Earliest Vertebrates</a:t>
            </a:r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09600" y="1600200"/>
            <a:ext cx="7772400" cy="26670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sz="2400" smtClean="0"/>
              <a:t>Other early vertebrate fossils include the armored jawless fishes called </a:t>
            </a:r>
            <a:r>
              <a:rPr lang="en-US" sz="2400" b="1" smtClean="0">
                <a:solidFill>
                  <a:schemeClr val="folHlink"/>
                </a:solidFill>
              </a:rPr>
              <a:t>ostracoderms</a:t>
            </a:r>
            <a:r>
              <a:rPr lang="en-US" sz="2400" smtClean="0"/>
              <a:t> from the late Cambrian.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200" smtClean="0"/>
              <a:t>Heterostracans had dermal armor, but lacked paired fins.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200" smtClean="0"/>
              <a:t>Osteostracans had paired pectoral fins as well as dermal armor.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200" smtClean="0"/>
              <a:t>Anaspids were more agile and streamlined.</a:t>
            </a:r>
          </a:p>
          <a:p>
            <a:pPr eaLnBrk="1" hangingPunct="1">
              <a:lnSpc>
                <a:spcPct val="80000"/>
              </a:lnSpc>
            </a:pPr>
            <a:endParaRPr lang="en-US" sz="2400" smtClean="0"/>
          </a:p>
        </p:txBody>
      </p:sp>
      <p:pic>
        <p:nvPicPr>
          <p:cNvPr id="43012" name="Picture 4" descr="23_1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44"/>
          <a:stretch>
            <a:fillRect/>
          </a:stretch>
        </p:blipFill>
        <p:spPr bwMode="auto">
          <a:xfrm>
            <a:off x="1447800" y="4114800"/>
            <a:ext cx="6324600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The Earliest Vertebrates</a:t>
            </a:r>
          </a:p>
        </p:txBody>
      </p:sp>
      <p:sp>
        <p:nvSpPr>
          <p:cNvPr id="44035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609600" y="1600200"/>
            <a:ext cx="7467600" cy="3886200"/>
          </a:xfrm>
        </p:spPr>
        <p:txBody>
          <a:bodyPr/>
          <a:lstStyle/>
          <a:p>
            <a:pPr eaLnBrk="1" hangingPunct="1"/>
            <a:r>
              <a:rPr lang="en-US" sz="2800" smtClean="0"/>
              <a:t>Conodonts resemble amphioxus, but have greater cephalization.</a:t>
            </a:r>
          </a:p>
        </p:txBody>
      </p:sp>
      <p:pic>
        <p:nvPicPr>
          <p:cNvPr id="44036" name="Picture 6" descr="23_1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43"/>
          <a:stretch>
            <a:fillRect/>
          </a:stretch>
        </p:blipFill>
        <p:spPr bwMode="auto">
          <a:xfrm>
            <a:off x="26988" y="3348038"/>
            <a:ext cx="9117012" cy="3509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5" descr="23_1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3678238"/>
            <a:ext cx="5410200" cy="3179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505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The Earliest Vertebrates</a:t>
            </a:r>
          </a:p>
        </p:txBody>
      </p:sp>
      <p:sp>
        <p:nvSpPr>
          <p:cNvPr id="45060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447800"/>
            <a:ext cx="8229600" cy="29718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000" smtClean="0"/>
              <a:t>Vertebrates lacking jaws are known as </a:t>
            </a:r>
            <a:r>
              <a:rPr lang="en-US" sz="2000" b="1" smtClean="0">
                <a:solidFill>
                  <a:schemeClr val="folHlink"/>
                </a:solidFill>
              </a:rPr>
              <a:t>agnathans</a:t>
            </a:r>
            <a:r>
              <a:rPr lang="en-US" sz="2000" smtClean="0"/>
              <a:t>.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 smtClean="0"/>
              <a:t>Paraphyletic</a:t>
            </a:r>
          </a:p>
          <a:p>
            <a:pPr eaLnBrk="1" hangingPunct="1">
              <a:lnSpc>
                <a:spcPct val="90000"/>
              </a:lnSpc>
            </a:pPr>
            <a:r>
              <a:rPr lang="en-US" sz="2000" b="1" smtClean="0">
                <a:solidFill>
                  <a:schemeClr val="folHlink"/>
                </a:solidFill>
              </a:rPr>
              <a:t>Gnathostomes</a:t>
            </a:r>
            <a:r>
              <a:rPr lang="en-US" sz="2000" smtClean="0"/>
              <a:t> refers to the jawed vertebrates, both living and extinct.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 smtClean="0"/>
              <a:t>Jaws arose from modifications to the first and second gill arches.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 smtClean="0"/>
              <a:t>Mandibular arch may have first become enlarged to assist gill ventilation - perhaps to meet increasing metabolic demands of early vertebrates.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 smtClean="0"/>
              <a:t>Monophyletic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The Earliest Vertebrates</a:t>
            </a:r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09600" y="1600200"/>
            <a:ext cx="8077200" cy="2514600"/>
          </a:xfrm>
        </p:spPr>
        <p:txBody>
          <a:bodyPr/>
          <a:lstStyle/>
          <a:p>
            <a:pPr eaLnBrk="1" hangingPunct="1"/>
            <a:r>
              <a:rPr lang="en-US" sz="2800" b="1" smtClean="0">
                <a:solidFill>
                  <a:schemeClr val="folHlink"/>
                </a:solidFill>
              </a:rPr>
              <a:t>Placoderms</a:t>
            </a:r>
            <a:r>
              <a:rPr lang="en-US" sz="2800" smtClean="0"/>
              <a:t> were among the first jawed vertebrates.</a:t>
            </a:r>
          </a:p>
          <a:p>
            <a:pPr lvl="1" eaLnBrk="1" hangingPunct="1"/>
            <a:r>
              <a:rPr lang="en-US" sz="2600" smtClean="0"/>
              <a:t>Silurian, extinct in the Devonian.</a:t>
            </a:r>
          </a:p>
          <a:p>
            <a:pPr eaLnBrk="1" hangingPunct="1"/>
            <a:r>
              <a:rPr lang="en-US" sz="2800" smtClean="0"/>
              <a:t>Another group of early jawed vertebrates, the </a:t>
            </a:r>
            <a:r>
              <a:rPr lang="en-US" sz="2800" b="1" smtClean="0">
                <a:solidFill>
                  <a:schemeClr val="folHlink"/>
                </a:solidFill>
              </a:rPr>
              <a:t>acanthodians</a:t>
            </a:r>
            <a:r>
              <a:rPr lang="en-US" sz="2800" smtClean="0"/>
              <a:t>, with paired fins and large spines may have given rise to the bony fishes.</a:t>
            </a:r>
          </a:p>
          <a:p>
            <a:pPr eaLnBrk="1" hangingPunct="1"/>
            <a:endParaRPr lang="en-US" sz="2800" smtClean="0"/>
          </a:p>
        </p:txBody>
      </p:sp>
      <p:pic>
        <p:nvPicPr>
          <p:cNvPr id="46084" name="Picture 5" descr="23_1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44"/>
          <a:stretch>
            <a:fillRect/>
          </a:stretch>
        </p:blipFill>
        <p:spPr bwMode="auto">
          <a:xfrm>
            <a:off x="1676400" y="4348163"/>
            <a:ext cx="5791200" cy="2509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Phylogenetic Tree of Chordates</a:t>
            </a:r>
          </a:p>
        </p:txBody>
      </p:sp>
      <p:pic>
        <p:nvPicPr>
          <p:cNvPr id="7171" name="Picture 5" descr="23_0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1219200"/>
            <a:ext cx="4492625" cy="563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Phylum Chordata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mtClean="0"/>
              <a:t>Five distinctive characteristics define the chordates:</a:t>
            </a:r>
          </a:p>
          <a:p>
            <a:pPr lvl="1" eaLnBrk="1" hangingPunct="1">
              <a:lnSpc>
                <a:spcPct val="90000"/>
              </a:lnSpc>
            </a:pPr>
            <a:r>
              <a:rPr lang="en-US" b="1" smtClean="0">
                <a:solidFill>
                  <a:schemeClr val="folHlink"/>
                </a:solidFill>
              </a:rPr>
              <a:t>Notochord</a:t>
            </a:r>
          </a:p>
          <a:p>
            <a:pPr lvl="1" eaLnBrk="1" hangingPunct="1">
              <a:lnSpc>
                <a:spcPct val="90000"/>
              </a:lnSpc>
            </a:pPr>
            <a:r>
              <a:rPr lang="en-US" b="1" smtClean="0">
                <a:solidFill>
                  <a:schemeClr val="folHlink"/>
                </a:solidFill>
              </a:rPr>
              <a:t>Dorsal tubular nerve cord</a:t>
            </a:r>
          </a:p>
          <a:p>
            <a:pPr lvl="1" eaLnBrk="1" hangingPunct="1">
              <a:lnSpc>
                <a:spcPct val="90000"/>
              </a:lnSpc>
            </a:pPr>
            <a:r>
              <a:rPr lang="en-US" b="1" smtClean="0">
                <a:solidFill>
                  <a:schemeClr val="folHlink"/>
                </a:solidFill>
              </a:rPr>
              <a:t>Pharyngeal pouches (gill slits)</a:t>
            </a:r>
          </a:p>
          <a:p>
            <a:pPr lvl="1" eaLnBrk="1" hangingPunct="1">
              <a:lnSpc>
                <a:spcPct val="90000"/>
              </a:lnSpc>
            </a:pPr>
            <a:r>
              <a:rPr lang="en-US" b="1" smtClean="0">
                <a:solidFill>
                  <a:schemeClr val="folHlink"/>
                </a:solidFill>
              </a:rPr>
              <a:t>Endostyle</a:t>
            </a:r>
          </a:p>
          <a:p>
            <a:pPr lvl="1" eaLnBrk="1" hangingPunct="1">
              <a:lnSpc>
                <a:spcPct val="90000"/>
              </a:lnSpc>
            </a:pPr>
            <a:r>
              <a:rPr lang="en-US" b="1" smtClean="0">
                <a:solidFill>
                  <a:schemeClr val="folHlink"/>
                </a:solidFill>
              </a:rPr>
              <a:t>Postanal tail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All are found at least at some embryonic stage in all chordates, although they may later be lost.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Notochord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09600" y="1600200"/>
            <a:ext cx="8229600" cy="2895600"/>
          </a:xfrm>
        </p:spPr>
        <p:txBody>
          <a:bodyPr/>
          <a:lstStyle/>
          <a:p>
            <a:pPr eaLnBrk="1" hangingPunct="1"/>
            <a:r>
              <a:rPr lang="en-US" sz="2400" smtClean="0"/>
              <a:t>The </a:t>
            </a:r>
            <a:r>
              <a:rPr lang="en-US" sz="2400" b="1" smtClean="0">
                <a:solidFill>
                  <a:schemeClr val="folHlink"/>
                </a:solidFill>
              </a:rPr>
              <a:t>notochord</a:t>
            </a:r>
            <a:r>
              <a:rPr lang="en-US" sz="2400" smtClean="0"/>
              <a:t> is a flexible, rod-like structure derived from mesoderm.</a:t>
            </a:r>
          </a:p>
          <a:p>
            <a:pPr lvl="1" eaLnBrk="1" hangingPunct="1"/>
            <a:r>
              <a:rPr lang="en-US" sz="2200" smtClean="0"/>
              <a:t>The first part of the endoskeleton to appear in an embryo.</a:t>
            </a:r>
          </a:p>
          <a:p>
            <a:pPr lvl="1" eaLnBrk="1" hangingPunct="1"/>
            <a:r>
              <a:rPr lang="en-US" sz="2200" smtClean="0"/>
              <a:t>Place for muscle attachment.</a:t>
            </a:r>
          </a:p>
          <a:p>
            <a:pPr lvl="1" eaLnBrk="1" hangingPunct="1"/>
            <a:r>
              <a:rPr lang="en-US" sz="2200" smtClean="0"/>
              <a:t>In vertebrates, the notochord is replaced by the vertebrae.</a:t>
            </a:r>
          </a:p>
          <a:p>
            <a:pPr lvl="2" eaLnBrk="1" hangingPunct="1"/>
            <a:r>
              <a:rPr lang="en-US" sz="2000" smtClean="0"/>
              <a:t>Remains of the notochord may persist between the vertebrae.</a:t>
            </a:r>
          </a:p>
        </p:txBody>
      </p:sp>
      <p:pic>
        <p:nvPicPr>
          <p:cNvPr id="9220" name="Picture 4" descr="23_p482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50"/>
          <a:stretch>
            <a:fillRect/>
          </a:stretch>
        </p:blipFill>
        <p:spPr bwMode="auto">
          <a:xfrm>
            <a:off x="26988" y="4294188"/>
            <a:ext cx="9117012" cy="2563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Dorsal Tubular Nerve Cord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09600" y="1600200"/>
            <a:ext cx="7924800" cy="2286000"/>
          </a:xfrm>
        </p:spPr>
        <p:txBody>
          <a:bodyPr/>
          <a:lstStyle/>
          <a:p>
            <a:pPr eaLnBrk="1" hangingPunct="1"/>
            <a:r>
              <a:rPr lang="en-US" sz="2400" smtClean="0"/>
              <a:t>In chordates, the </a:t>
            </a:r>
            <a:r>
              <a:rPr lang="en-US" sz="2400" b="1" smtClean="0">
                <a:solidFill>
                  <a:schemeClr val="folHlink"/>
                </a:solidFill>
              </a:rPr>
              <a:t>nerve cord</a:t>
            </a:r>
            <a:r>
              <a:rPr lang="en-US" sz="2400" smtClean="0"/>
              <a:t> is dorsal to the alimentary canal and is a tube.</a:t>
            </a:r>
          </a:p>
          <a:p>
            <a:pPr lvl="1" eaLnBrk="1" hangingPunct="1"/>
            <a:r>
              <a:rPr lang="en-US" sz="2200" smtClean="0"/>
              <a:t>The anterior end becomes enlarged to form the brain.</a:t>
            </a:r>
          </a:p>
          <a:p>
            <a:pPr lvl="1" eaLnBrk="1" hangingPunct="1"/>
            <a:r>
              <a:rPr lang="en-US" sz="2200" smtClean="0"/>
              <a:t>The hollow cord is produced by the infolding of ectodermal cells that are in contact with the mesoderm in the embryo.</a:t>
            </a:r>
          </a:p>
          <a:p>
            <a:pPr lvl="1" eaLnBrk="1" hangingPunct="1"/>
            <a:r>
              <a:rPr lang="en-US" sz="2200" smtClean="0"/>
              <a:t>Protected by the vertebral column in vertebrates.</a:t>
            </a:r>
          </a:p>
        </p:txBody>
      </p:sp>
      <p:pic>
        <p:nvPicPr>
          <p:cNvPr id="10244" name="Picture 5" descr="23_p482b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09"/>
          <a:stretch>
            <a:fillRect/>
          </a:stretch>
        </p:blipFill>
        <p:spPr bwMode="auto">
          <a:xfrm>
            <a:off x="26988" y="4441825"/>
            <a:ext cx="9117012" cy="2416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5" descr="23_485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92"/>
          <a:stretch>
            <a:fillRect/>
          </a:stretch>
        </p:blipFill>
        <p:spPr bwMode="auto">
          <a:xfrm>
            <a:off x="0" y="4162425"/>
            <a:ext cx="8839200" cy="2695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Pharyngeal Pouches and Slits</a:t>
            </a:r>
          </a:p>
        </p:txBody>
      </p:sp>
      <p:sp>
        <p:nvSpPr>
          <p:cNvPr id="11268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09600" y="1600200"/>
            <a:ext cx="7924800" cy="2819400"/>
          </a:xfrm>
        </p:spPr>
        <p:txBody>
          <a:bodyPr/>
          <a:lstStyle/>
          <a:p>
            <a:pPr eaLnBrk="1" hangingPunct="1"/>
            <a:r>
              <a:rPr lang="en-US" sz="2400" b="1" smtClean="0">
                <a:solidFill>
                  <a:schemeClr val="folHlink"/>
                </a:solidFill>
              </a:rPr>
              <a:t>Pharyngeal slits</a:t>
            </a:r>
            <a:r>
              <a:rPr lang="en-US" sz="2400" smtClean="0"/>
              <a:t> are openings that lead from the pharyngeal cavity to the outside. They are formed when pharyngeal grooves and pharyngeal pouches meet to form an opening.</a:t>
            </a:r>
          </a:p>
          <a:p>
            <a:pPr lvl="1" eaLnBrk="1" hangingPunct="1"/>
            <a:r>
              <a:rPr lang="en-US" sz="2200" smtClean="0"/>
              <a:t>In tetrapods, the pharyngeal pouches give rise to the Eustachian tube, middle ear cavity, tonsils, and parathyroid glands.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Radial">
  <a:themeElements>
    <a:clrScheme name="Radial 1">
      <a:dk1>
        <a:srgbClr val="000000"/>
      </a:dk1>
      <a:lt1>
        <a:srgbClr val="FFFFFF"/>
      </a:lt1>
      <a:dk2>
        <a:srgbClr val="FFFFFF"/>
      </a:dk2>
      <a:lt2>
        <a:srgbClr val="669999"/>
      </a:lt2>
      <a:accent1>
        <a:srgbClr val="99CCFF"/>
      </a:accent1>
      <a:accent2>
        <a:srgbClr val="9999FF"/>
      </a:accent2>
      <a:accent3>
        <a:srgbClr val="FFFFFF"/>
      </a:accent3>
      <a:accent4>
        <a:srgbClr val="000000"/>
      </a:accent4>
      <a:accent5>
        <a:srgbClr val="CAE2FF"/>
      </a:accent5>
      <a:accent6>
        <a:srgbClr val="8A8AE7"/>
      </a:accent6>
      <a:hlink>
        <a:srgbClr val="996666"/>
      </a:hlink>
      <a:folHlink>
        <a:srgbClr val="6666CC"/>
      </a:folHlink>
    </a:clrScheme>
    <a:fontScheme name="Radia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Radial 1">
        <a:dk1>
          <a:srgbClr val="000000"/>
        </a:dk1>
        <a:lt1>
          <a:srgbClr val="FFFFFF"/>
        </a:lt1>
        <a:dk2>
          <a:srgbClr val="FFFFFF"/>
        </a:dk2>
        <a:lt2>
          <a:srgbClr val="669999"/>
        </a:lt2>
        <a:accent1>
          <a:srgbClr val="99CCFF"/>
        </a:accent1>
        <a:accent2>
          <a:srgbClr val="9999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8A8AE7"/>
        </a:accent6>
        <a:hlink>
          <a:srgbClr val="996666"/>
        </a:hlink>
        <a:folHlink>
          <a:srgbClr val="6666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adial 2">
        <a:dk1>
          <a:srgbClr val="000000"/>
        </a:dk1>
        <a:lt1>
          <a:srgbClr val="FFFFFF"/>
        </a:lt1>
        <a:dk2>
          <a:srgbClr val="FFFFFF"/>
        </a:dk2>
        <a:lt2>
          <a:srgbClr val="817F3F"/>
        </a:lt2>
        <a:accent1>
          <a:srgbClr val="FFCC00"/>
        </a:accent1>
        <a:accent2>
          <a:srgbClr val="CC99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8A00"/>
        </a:accent6>
        <a:hlink>
          <a:srgbClr val="996666"/>
        </a:hlink>
        <a:folHlink>
          <a:srgbClr val="C9450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adial 3">
        <a:dk1>
          <a:srgbClr val="CC6600"/>
        </a:dk1>
        <a:lt1>
          <a:srgbClr val="FFFFFF"/>
        </a:lt1>
        <a:dk2>
          <a:srgbClr val="800000"/>
        </a:dk2>
        <a:lt2>
          <a:srgbClr val="FFFFFF"/>
        </a:lt2>
        <a:accent1>
          <a:srgbClr val="FF6600"/>
        </a:accent1>
        <a:accent2>
          <a:srgbClr val="33CCCC"/>
        </a:accent2>
        <a:accent3>
          <a:srgbClr val="C0AAAA"/>
        </a:accent3>
        <a:accent4>
          <a:srgbClr val="DADADA"/>
        </a:accent4>
        <a:accent5>
          <a:srgbClr val="FFB8AA"/>
        </a:accent5>
        <a:accent6>
          <a:srgbClr val="2DB9B9"/>
        </a:accent6>
        <a:hlink>
          <a:srgbClr val="99FF33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dial 4">
        <a:dk1>
          <a:srgbClr val="993300"/>
        </a:dk1>
        <a:lt1>
          <a:srgbClr val="FFFFFF"/>
        </a:lt1>
        <a:dk2>
          <a:srgbClr val="431A01"/>
        </a:dk2>
        <a:lt2>
          <a:srgbClr val="FFFFFF"/>
        </a:lt2>
        <a:accent1>
          <a:srgbClr val="FFCC00"/>
        </a:accent1>
        <a:accent2>
          <a:srgbClr val="FF9966"/>
        </a:accent2>
        <a:accent3>
          <a:srgbClr val="B0ABAA"/>
        </a:accent3>
        <a:accent4>
          <a:srgbClr val="DADADA"/>
        </a:accent4>
        <a:accent5>
          <a:srgbClr val="FFE2AA"/>
        </a:accent5>
        <a:accent6>
          <a:srgbClr val="E78A5C"/>
        </a:accent6>
        <a:hlink>
          <a:srgbClr val="FF6600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dial 5">
        <a:dk1>
          <a:srgbClr val="75878B"/>
        </a:dk1>
        <a:lt1>
          <a:srgbClr val="FFFFFF"/>
        </a:lt1>
        <a:dk2>
          <a:srgbClr val="260000"/>
        </a:dk2>
        <a:lt2>
          <a:srgbClr val="FFFFFF"/>
        </a:lt2>
        <a:accent1>
          <a:srgbClr val="0099CC"/>
        </a:accent1>
        <a:accent2>
          <a:srgbClr val="FF3300"/>
        </a:accent2>
        <a:accent3>
          <a:srgbClr val="ACAAAA"/>
        </a:accent3>
        <a:accent4>
          <a:srgbClr val="DADADA"/>
        </a:accent4>
        <a:accent5>
          <a:srgbClr val="AACAE2"/>
        </a:accent5>
        <a:accent6>
          <a:srgbClr val="E72D00"/>
        </a:accent6>
        <a:hlink>
          <a:srgbClr val="FFCC00"/>
        </a:hlink>
        <a:folHlink>
          <a:srgbClr val="CC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dial 6">
        <a:dk1>
          <a:srgbClr val="666699"/>
        </a:dk1>
        <a:lt1>
          <a:srgbClr val="FFFFFF"/>
        </a:lt1>
        <a:dk2>
          <a:srgbClr val="000000"/>
        </a:dk2>
        <a:lt2>
          <a:srgbClr val="FFFFFF"/>
        </a:lt2>
        <a:accent1>
          <a:srgbClr val="9966FF"/>
        </a:accent1>
        <a:accent2>
          <a:srgbClr val="99CCFF"/>
        </a:accent2>
        <a:accent3>
          <a:srgbClr val="AAAAAA"/>
        </a:accent3>
        <a:accent4>
          <a:srgbClr val="DADADA"/>
        </a:accent4>
        <a:accent5>
          <a:srgbClr val="CAB8FF"/>
        </a:accent5>
        <a:accent6>
          <a:srgbClr val="8AB9E7"/>
        </a:accent6>
        <a:hlink>
          <a:srgbClr val="FFFFCC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dial 7">
        <a:dk1>
          <a:srgbClr val="666699"/>
        </a:dk1>
        <a:lt1>
          <a:srgbClr val="FFFFFF"/>
        </a:lt1>
        <a:dk2>
          <a:srgbClr val="2A2A40"/>
        </a:dk2>
        <a:lt2>
          <a:srgbClr val="FFFFFF"/>
        </a:lt2>
        <a:accent1>
          <a:srgbClr val="006699"/>
        </a:accent1>
        <a:accent2>
          <a:srgbClr val="CC9900"/>
        </a:accent2>
        <a:accent3>
          <a:srgbClr val="ACACAF"/>
        </a:accent3>
        <a:accent4>
          <a:srgbClr val="DADADA"/>
        </a:accent4>
        <a:accent5>
          <a:srgbClr val="AAB8CA"/>
        </a:accent5>
        <a:accent6>
          <a:srgbClr val="B98A00"/>
        </a:accent6>
        <a:hlink>
          <a:srgbClr val="CC6600"/>
        </a:hlink>
        <a:folHlink>
          <a:srgbClr val="6C948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dial 8">
        <a:dk1>
          <a:srgbClr val="BECBD8"/>
        </a:dk1>
        <a:lt1>
          <a:srgbClr val="FFFFFF"/>
        </a:lt1>
        <a:dk2>
          <a:srgbClr val="2B335B"/>
        </a:dk2>
        <a:lt2>
          <a:srgbClr val="FFFFFF"/>
        </a:lt2>
        <a:accent1>
          <a:srgbClr val="0099CC"/>
        </a:accent1>
        <a:accent2>
          <a:srgbClr val="B5DBE3"/>
        </a:accent2>
        <a:accent3>
          <a:srgbClr val="ACADB5"/>
        </a:accent3>
        <a:accent4>
          <a:srgbClr val="DADADA"/>
        </a:accent4>
        <a:accent5>
          <a:srgbClr val="AACAE2"/>
        </a:accent5>
        <a:accent6>
          <a:srgbClr val="A4C6CE"/>
        </a:accent6>
        <a:hlink>
          <a:srgbClr val="FFCC00"/>
        </a:hlink>
        <a:folHlink>
          <a:srgbClr val="58648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dial 9">
        <a:dk1>
          <a:srgbClr val="3333FF"/>
        </a:dk1>
        <a:lt1>
          <a:srgbClr val="FFFFFF"/>
        </a:lt1>
        <a:dk2>
          <a:srgbClr val="000099"/>
        </a:dk2>
        <a:lt2>
          <a:srgbClr val="FFFFFF"/>
        </a:lt2>
        <a:accent1>
          <a:srgbClr val="339966"/>
        </a:accent1>
        <a:accent2>
          <a:srgbClr val="9999FF"/>
        </a:accent2>
        <a:accent3>
          <a:srgbClr val="AAAACA"/>
        </a:accent3>
        <a:accent4>
          <a:srgbClr val="DADADA"/>
        </a:accent4>
        <a:accent5>
          <a:srgbClr val="ADCAB8"/>
        </a:accent5>
        <a:accent6>
          <a:srgbClr val="8A8AE7"/>
        </a:accent6>
        <a:hlink>
          <a:srgbClr val="FFFF99"/>
        </a:hlink>
        <a:folHlink>
          <a:srgbClr val="17A0D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dial 10">
        <a:dk1>
          <a:srgbClr val="808000"/>
        </a:dk1>
        <a:lt1>
          <a:srgbClr val="FFFFFF"/>
        </a:lt1>
        <a:dk2>
          <a:srgbClr val="354418"/>
        </a:dk2>
        <a:lt2>
          <a:srgbClr val="FFFFFF"/>
        </a:lt2>
        <a:accent1>
          <a:srgbClr val="60897C"/>
        </a:accent1>
        <a:accent2>
          <a:srgbClr val="99CC00"/>
        </a:accent2>
        <a:accent3>
          <a:srgbClr val="AEB0AB"/>
        </a:accent3>
        <a:accent4>
          <a:srgbClr val="DADADA"/>
        </a:accent4>
        <a:accent5>
          <a:srgbClr val="B6C4BF"/>
        </a:accent5>
        <a:accent6>
          <a:srgbClr val="8AB900"/>
        </a:accent6>
        <a:hlink>
          <a:srgbClr val="CCCC00"/>
        </a:hlink>
        <a:folHlink>
          <a:srgbClr val="66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Radial</Template>
  <TotalTime>628</TotalTime>
  <Words>1525</Words>
  <Application>Microsoft Office PowerPoint</Application>
  <PresentationFormat>On-screen Show (4:3)</PresentationFormat>
  <Paragraphs>219</Paragraphs>
  <Slides>43</Slides>
  <Notes>38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43</vt:i4>
      </vt:variant>
    </vt:vector>
  </HeadingPairs>
  <TitlesOfParts>
    <vt:vector size="48" baseType="lpstr">
      <vt:lpstr>Arial</vt:lpstr>
      <vt:lpstr>Wingdings</vt:lpstr>
      <vt:lpstr>Times New Roman</vt:lpstr>
      <vt:lpstr>Arial Black</vt:lpstr>
      <vt:lpstr>Radial</vt:lpstr>
      <vt:lpstr>Chordates</vt:lpstr>
      <vt:lpstr>Phylum Chordata</vt:lpstr>
      <vt:lpstr>Phylum Chordata</vt:lpstr>
      <vt:lpstr>Phylum Chordata</vt:lpstr>
      <vt:lpstr>Phylogenetic Tree of Chordates</vt:lpstr>
      <vt:lpstr>Phylum Chordata</vt:lpstr>
      <vt:lpstr>Notochord</vt:lpstr>
      <vt:lpstr>Dorsal Tubular Nerve Cord</vt:lpstr>
      <vt:lpstr>Pharyngeal Pouches and Slits</vt:lpstr>
      <vt:lpstr>Pharyngeal Pouches and Slits</vt:lpstr>
      <vt:lpstr>Endostyle or Thyroid Gland</vt:lpstr>
      <vt:lpstr>Postanal Tail</vt:lpstr>
      <vt:lpstr>PowerPoint Presentation</vt:lpstr>
      <vt:lpstr>Traditional and Cladistic Systems Diverge</vt:lpstr>
      <vt:lpstr>Traditional and Cladistic Systems Diverge</vt:lpstr>
      <vt:lpstr>Traditional and Cladistic Systems Diverge</vt:lpstr>
      <vt:lpstr>Phylum Chordata</vt:lpstr>
      <vt:lpstr>Subphylum Urochordata</vt:lpstr>
      <vt:lpstr>Subphylum Urochordata</vt:lpstr>
      <vt:lpstr>Subphylum Urochordata</vt:lpstr>
      <vt:lpstr>Subphylum Urochordata</vt:lpstr>
      <vt:lpstr>Subphylum Urochordata</vt:lpstr>
      <vt:lpstr>Subphylum Cephalochordata</vt:lpstr>
      <vt:lpstr>Subphylum Cephalochordata</vt:lpstr>
      <vt:lpstr>Subphylum Cephalochordata</vt:lpstr>
      <vt:lpstr>Subphylum Cephalochordata</vt:lpstr>
      <vt:lpstr>Subphylum Vertebrata</vt:lpstr>
      <vt:lpstr>Subphylum Vertebrata</vt:lpstr>
      <vt:lpstr>Subphylum Vertebrata</vt:lpstr>
      <vt:lpstr>Subphylum Vertebrata = Craniata</vt:lpstr>
      <vt:lpstr>Endoskeleton</vt:lpstr>
      <vt:lpstr>Neural Crest Cells</vt:lpstr>
      <vt:lpstr>Neural Crest Cells</vt:lpstr>
      <vt:lpstr>The Origin of Vertebrates</vt:lpstr>
      <vt:lpstr>The Origin of Vertebrates</vt:lpstr>
      <vt:lpstr>The Origin of Vertebrates</vt:lpstr>
      <vt:lpstr>The Earliest Vertebrates</vt:lpstr>
      <vt:lpstr>Ammocoete Larva of Lampreys</vt:lpstr>
      <vt:lpstr>The Earliest Vertebrates</vt:lpstr>
      <vt:lpstr>The Earliest Vertebrates</vt:lpstr>
      <vt:lpstr>The Earliest Vertebrates</vt:lpstr>
      <vt:lpstr>The Earliest Vertebrates</vt:lpstr>
      <vt:lpstr>The Earliest Vertebrates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Chordates</dc:title>
  <dc:creator>Nancy Wheat</dc:creator>
  <cp:lastModifiedBy>Teacher E-Solutions</cp:lastModifiedBy>
  <cp:revision>18</cp:revision>
  <dcterms:created xsi:type="dcterms:W3CDTF">2006-03-20T00:02:51Z</dcterms:created>
  <dcterms:modified xsi:type="dcterms:W3CDTF">2019-01-18T16:35:17Z</dcterms:modified>
</cp:coreProperties>
</file>