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65" r:id="rId1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6BD69D-3CD3-4BCE-8ADD-DBEA8D4B2A2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A200FE3-2CF9-41B6-AC6C-BF5D345A6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20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434FC-3276-4821-84A0-4A38D80FFCD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78F9E-34AF-409C-8F69-DF253C6EBA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53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13DB7-6D58-42CE-BD5C-8F42A309CE3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94BDD-833A-4301-AB8B-272B795FBF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8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32805-E142-46BD-A53A-EBA00E7B974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08C66-0898-48B9-B23C-C040F8914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5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63591E0-923A-4AAA-B540-14AF05D43A7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0F1E018-8C70-49DC-B2F3-12CEEC299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8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C6810-64B1-47BA-9F1A-8C59FAD9A77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9CABD-6BA7-42D0-A755-326FBBB36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933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FE916-8AD7-411B-8E95-FB8283CB0F81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B8076-8F10-420B-B8E4-6A17FE464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2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CF1CE-91C2-4B72-8D0F-62C4D092FC4B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96754-5B3B-4A8E-BB53-9D47D39729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7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E4CE30F-AD9B-4B4A-B804-5ABFA634B46B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E2ECDF1-39EC-4BA2-8A60-A0B08DE1C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1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C6056-0C91-41C5-9D26-B44AAA9F715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96AE0-AC8F-426E-BAC5-CA73B4286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9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1D6AA50-867B-42BE-89F7-1C9EDDD741F5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12DEC28-DD9D-4BFF-97D0-2357F81C5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88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747A05B-09A4-4EC6-AAEF-5A9A200F3D3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4BB38A1-C855-4D1D-904C-125D895FC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98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3EF5792-B135-417C-870F-CCF433AFCDE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8C13EC17-08AE-4CB7-A59E-60EC6F614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695" r:id="rId4"/>
    <p:sldLayoutId id="2147483696" r:id="rId5"/>
    <p:sldLayoutId id="2147483703" r:id="rId6"/>
    <p:sldLayoutId id="2147483697" r:id="rId7"/>
    <p:sldLayoutId id="2147483704" r:id="rId8"/>
    <p:sldLayoutId id="2147483705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4343400"/>
            <a:ext cx="6172200" cy="1447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dirty="0" err="1" smtClean="0"/>
              <a:t>Kingdom</a:t>
            </a:r>
            <a:r>
              <a:rPr lang="fr-CA" dirty="0" smtClean="0"/>
              <a:t> </a:t>
            </a:r>
            <a:r>
              <a:rPr lang="fr-CA" dirty="0" err="1" smtClean="0"/>
              <a:t>plantae</a:t>
            </a:r>
            <a:endParaRPr lang="en-US" dirty="0"/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85800"/>
            <a:ext cx="3508375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dirty="0" smtClean="0"/>
              <a:t>Class: </a:t>
            </a:r>
            <a:r>
              <a:rPr lang="fr-CA" dirty="0" err="1" smtClean="0"/>
              <a:t>Angiospermae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fr-CA" smtClean="0"/>
              <a:t>Alternation of generations produces seeds that are borne in fruits</a:t>
            </a:r>
          </a:p>
          <a:p>
            <a:pPr eaLnBrk="1" hangingPunct="1"/>
            <a:r>
              <a:rPr lang="fr-CA" smtClean="0"/>
              <a:t>More diverse than any all other plant classes combined</a:t>
            </a:r>
          </a:p>
          <a:p>
            <a:pPr eaLnBrk="1" hangingPunct="1"/>
            <a:r>
              <a:rPr lang="fr-CA" smtClean="0"/>
              <a:t>There are monocots (one seed leaf) and dicots (two leaf seeds)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Monocots – examples include Trillium, water lilies, orchids, onions</a:t>
            </a:r>
          </a:p>
          <a:p>
            <a:pPr eaLnBrk="1" hangingPunct="1"/>
            <a:r>
              <a:rPr lang="fr-CA" smtClean="0"/>
              <a:t>Dicots – examples include asters, maples, peas, cabbage</a:t>
            </a: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843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381000"/>
            <a:ext cx="2333625" cy="1524000"/>
          </a:xfrm>
          <a:noFill/>
        </p:spPr>
      </p:pic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09800"/>
            <a:ext cx="1409700" cy="2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495800"/>
            <a:ext cx="10763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57200"/>
            <a:ext cx="21336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286000"/>
            <a:ext cx="1304925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648200"/>
            <a:ext cx="21780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2400" dirty="0" err="1" smtClean="0"/>
              <a:t>Debate</a:t>
            </a:r>
            <a:r>
              <a:rPr lang="fr-CA" sz="2400" dirty="0" smtClean="0"/>
              <a:t>: </a:t>
            </a:r>
            <a:r>
              <a:rPr lang="fr-CA" sz="2400" dirty="0" err="1" smtClean="0"/>
              <a:t>conventional</a:t>
            </a:r>
            <a:r>
              <a:rPr lang="fr-CA" sz="2400" dirty="0" smtClean="0"/>
              <a:t> vs. </a:t>
            </a:r>
            <a:r>
              <a:rPr lang="fr-CA" sz="2400" dirty="0" err="1" smtClean="0"/>
              <a:t>Organic</a:t>
            </a:r>
            <a:r>
              <a:rPr lang="fr-CA" sz="2400" dirty="0" smtClean="0"/>
              <a:t> agriculture</a:t>
            </a:r>
            <a:endParaRPr lang="en-US" sz="2400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fr-CA" smtClean="0"/>
              <a:t>Is genetic diversity important in agriculture?</a:t>
            </a:r>
          </a:p>
          <a:p>
            <a:pPr eaLnBrk="1" hangingPunct="1">
              <a:buFont typeface="Wingdings" pitchFamily="2" charset="2"/>
              <a:buNone/>
            </a:pPr>
            <a:endParaRPr lang="fr-CA" smtClean="0"/>
          </a:p>
          <a:p>
            <a:pPr eaLnBrk="1" hangingPunct="1"/>
            <a:r>
              <a:rPr lang="fr-CA" smtClean="0"/>
              <a:t>What are the environmental impacts of either system?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What are the benefits?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Do you agree that most conventional farmers should switch to organic farming?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dirty="0" smtClean="0"/>
              <a:t>Plant </a:t>
            </a:r>
            <a:r>
              <a:rPr lang="fr-CA" dirty="0" err="1" smtClean="0"/>
              <a:t>evolution</a:t>
            </a:r>
            <a:r>
              <a:rPr lang="fr-CA" dirty="0" smtClean="0"/>
              <a:t> in </a:t>
            </a:r>
            <a:r>
              <a:rPr lang="fr-CA" dirty="0" err="1" smtClean="0"/>
              <a:t>brief</a:t>
            </a:r>
            <a:r>
              <a:rPr lang="fr-CA" dirty="0" smtClean="0"/>
              <a:t>	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fr-CA" smtClean="0"/>
              <a:t>Early green algae gave rise to early non-vascular plants, which gave rise to non-vascular plants we see today and vascular plants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Hugely diverse kingdom – from mosses to trees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Difference between vascular and non-vascular?</a:t>
            </a:r>
          </a:p>
          <a:p>
            <a:pPr eaLnBrk="1" hangingPunct="1"/>
            <a:r>
              <a:rPr lang="fr-CA" smtClean="0"/>
              <a:t>Vascular plants (tracheophytes) have a water and nutrient transport system; non-vascular (bryophytes) don’t</a:t>
            </a: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dirty="0" smtClean="0"/>
              <a:t>Major plant </a:t>
            </a:r>
            <a:r>
              <a:rPr lang="fr-CA" dirty="0" err="1" smtClean="0"/>
              <a:t>phyla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Draw flow chart (Figure 2) on page 374</a:t>
            </a: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dirty="0" smtClean="0"/>
              <a:t>General plant life cycle	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fr-CA" smtClean="0"/>
              <a:t>Plants alternate between a diploid sporophyte generation (starts with zygote and undergoes mitosis) and a haploid gametophyte generation (starts with gametophyte and undergoes meiosis).</a:t>
            </a: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dirty="0" smtClean="0"/>
              <a:t>Phylum: </a:t>
            </a:r>
            <a:r>
              <a:rPr lang="fr-CA" dirty="0" err="1" smtClean="0"/>
              <a:t>bryophyta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fr-CA" smtClean="0"/>
              <a:t>No vascular system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Examples: mosses – sphagnum peat, coal</a:t>
            </a:r>
          </a:p>
          <a:p>
            <a:pPr eaLnBrk="1" hangingPunct="1"/>
            <a:endParaRPr lang="en-US" smtClean="0"/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733800"/>
            <a:ext cx="20732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200400"/>
            <a:ext cx="1857375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495800"/>
            <a:ext cx="18002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dirty="0" smtClean="0"/>
              <a:t>Phylum: </a:t>
            </a:r>
            <a:r>
              <a:rPr lang="fr-CA" dirty="0" err="1" smtClean="0"/>
              <a:t>Tracheophyta</a:t>
            </a:r>
            <a:endParaRPr 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fr-CA" smtClean="0"/>
              <a:t>Have vascular system (phloem (transport from upper plant to roots) and xylem (from roots to other plant parts)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Subdivision – Pteridophyta (plants without seeds)</a:t>
            </a:r>
          </a:p>
          <a:p>
            <a:pPr eaLnBrk="1" hangingPunct="1"/>
            <a:r>
              <a:rPr lang="fr-CA" smtClean="0"/>
              <a:t>Example: ferns</a:t>
            </a:r>
          </a:p>
          <a:p>
            <a:pPr lvl="1" eaLnBrk="1" hangingPunct="1"/>
            <a:r>
              <a:rPr lang="fr-CA" smtClean="0"/>
              <a:t>No seeds</a:t>
            </a:r>
          </a:p>
          <a:p>
            <a:pPr lvl="1" eaLnBrk="1" hangingPunct="1"/>
            <a:r>
              <a:rPr lang="fr-CA" smtClean="0"/>
              <a:t>Pioneer plants</a:t>
            </a:r>
          </a:p>
          <a:p>
            <a:pPr lvl="1" eaLnBrk="1" hangingPunct="1"/>
            <a:r>
              <a:rPr lang="fr-CA" smtClean="0"/>
              <a:t>Most prefer shaded, moist areas </a:t>
            </a:r>
            <a:endParaRPr lang="en-US" smtClean="0"/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038600"/>
            <a:ext cx="210185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dirty="0" smtClean="0"/>
              <a:t>Phylum: </a:t>
            </a:r>
            <a:r>
              <a:rPr lang="fr-CA" dirty="0" err="1" smtClean="0"/>
              <a:t>tracheophyta</a:t>
            </a:r>
            <a:r>
              <a:rPr lang="fr-CA" dirty="0" smtClean="0"/>
              <a:t>	</a:t>
            </a:r>
            <a:endParaRPr 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smtClean="0"/>
              <a:t>Subdivision: Spermatophyta </a:t>
            </a:r>
          </a:p>
          <a:p>
            <a:pPr eaLnBrk="1" hangingPunct="1">
              <a:buFont typeface="Wingdings" pitchFamily="2" charset="2"/>
              <a:buNone/>
            </a:pPr>
            <a:endParaRPr lang="fr-CA" smtClean="0"/>
          </a:p>
          <a:p>
            <a:pPr eaLnBrk="1" hangingPunct="1"/>
            <a:r>
              <a:rPr lang="fr-CA" smtClean="0"/>
              <a:t>plants with seeds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-seed contains embryo; provides protection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Most widely distributed of all plants</a:t>
            </a:r>
          </a:p>
          <a:p>
            <a:pPr eaLnBrk="1" hangingPunct="1"/>
            <a:endParaRPr lang="fr-CA" smtClean="0"/>
          </a:p>
          <a:p>
            <a:pPr eaLnBrk="1" hangingPunct="1"/>
            <a:r>
              <a:rPr lang="fr-CA" smtClean="0"/>
              <a:t>At least 270 000 species known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dirty="0" err="1" smtClean="0"/>
              <a:t>Spermatophyta</a:t>
            </a:r>
            <a:r>
              <a:rPr lang="fr-CA" dirty="0" smtClean="0"/>
              <a:t>	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smtClean="0"/>
              <a:t>Two classes – Gymnospermae and Angiospermae</a:t>
            </a:r>
          </a:p>
          <a:p>
            <a:pPr eaLnBrk="1" hangingPunct="1">
              <a:buFont typeface="Wingdings" pitchFamily="2" charset="2"/>
              <a:buNone/>
            </a:pPr>
            <a:endParaRPr lang="fr-CA" smtClean="0"/>
          </a:p>
          <a:p>
            <a:pPr eaLnBrk="1" hangingPunct="1">
              <a:buFont typeface="Wingdings" pitchFamily="2" charset="2"/>
              <a:buNone/>
            </a:pPr>
            <a:r>
              <a:rPr lang="fr-CA" smtClean="0"/>
              <a:t>Gymnospermae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smtClean="0"/>
              <a:t>-produce unprotected seeds in conelike structures (usually conifers)</a:t>
            </a:r>
          </a:p>
          <a:p>
            <a:pPr eaLnBrk="1" hangingPunct="1">
              <a:buFontTx/>
              <a:buChar char="-"/>
            </a:pPr>
            <a:r>
              <a:rPr lang="fr-CA" smtClean="0"/>
              <a:t>Wide rather than deep roots</a:t>
            </a:r>
          </a:p>
          <a:p>
            <a:pPr eaLnBrk="1" hangingPunct="1">
              <a:buFontTx/>
              <a:buChar char="-"/>
            </a:pPr>
            <a:r>
              <a:rPr lang="fr-CA" smtClean="0"/>
              <a:t>Examples: pines, spruces, junipers, cedars</a:t>
            </a:r>
          </a:p>
          <a:p>
            <a:pPr eaLnBrk="1" hangingPunct="1">
              <a:buFontTx/>
              <a:buChar char="-"/>
            </a:pPr>
            <a:r>
              <a:rPr lang="fr-CA" smtClean="0"/>
              <a:t>Alternation of generations producing pollen (vs. Spores in pteridophytes)</a:t>
            </a:r>
          </a:p>
          <a:p>
            <a:pPr eaLnBrk="1" hangingPunct="1">
              <a:buFontTx/>
              <a:buChar char="-"/>
            </a:pPr>
            <a:endParaRPr lang="fr-CA" smtClean="0"/>
          </a:p>
          <a:p>
            <a:pPr eaLnBrk="1" hangingPunct="1">
              <a:buFontTx/>
              <a:buChar char="-"/>
            </a:pPr>
            <a:r>
              <a:rPr lang="fr-CA" smtClean="0"/>
              <a:t>Economic and medicinal value</a:t>
            </a:r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638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838200"/>
            <a:ext cx="2336800" cy="1752600"/>
          </a:xfrm>
          <a:noFill/>
        </p:spPr>
      </p:pic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971800"/>
            <a:ext cx="1752600" cy="263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219200"/>
            <a:ext cx="2133600" cy="153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349625"/>
            <a:ext cx="1685925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2058</TotalTime>
  <Words>344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Century Schoolbook</vt:lpstr>
      <vt:lpstr>Wingdings</vt:lpstr>
      <vt:lpstr>Wingdings 2</vt:lpstr>
      <vt:lpstr>Calibri</vt:lpstr>
      <vt:lpstr>Oriel</vt:lpstr>
      <vt:lpstr>Kingdom plantae</vt:lpstr>
      <vt:lpstr>Plant evolution in brief </vt:lpstr>
      <vt:lpstr>Major plant phyla</vt:lpstr>
      <vt:lpstr>General plant life cycle </vt:lpstr>
      <vt:lpstr>Phylum: bryophyta</vt:lpstr>
      <vt:lpstr>Phylum: Tracheophyta</vt:lpstr>
      <vt:lpstr>Phylum: tracheophyta </vt:lpstr>
      <vt:lpstr>Spermatophyta </vt:lpstr>
      <vt:lpstr>PowerPoint Presentation</vt:lpstr>
      <vt:lpstr>Class: Angiospermae</vt:lpstr>
      <vt:lpstr>PowerPoint Presentation</vt:lpstr>
      <vt:lpstr>Debate: conventional vs. Organic agriculture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Kingdom plantae</dc:title>
  <dc:creator>AKOBIA</dc:creator>
  <cp:lastModifiedBy>Teacher E-Solutions</cp:lastModifiedBy>
  <cp:revision>5</cp:revision>
  <dcterms:created xsi:type="dcterms:W3CDTF">2010-11-07T02:00:42Z</dcterms:created>
  <dcterms:modified xsi:type="dcterms:W3CDTF">2019-01-18T16:35:19Z</dcterms:modified>
</cp:coreProperties>
</file>