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smtClean="0">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smtClean="0">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charset="0"/>
              </a:defRPr>
            </a:lvl1pPr>
          </a:lstStyle>
          <a:p>
            <a:pPr>
              <a:defRPr/>
            </a:pPr>
            <a:fld id="{297FA9E4-0A58-4419-99FB-5E20364FE78E}" type="slidenum">
              <a:rPr lang="en-US"/>
              <a:pPr>
                <a:defRPr/>
              </a:pPr>
              <a:t>‹#›</a:t>
            </a:fld>
            <a:endParaRPr lang="en-US"/>
          </a:p>
        </p:txBody>
      </p:sp>
    </p:spTree>
    <p:extLst>
      <p:ext uri="{BB962C8B-B14F-4D97-AF65-F5344CB8AC3E}">
        <p14:creationId xmlns:p14="http://schemas.microsoft.com/office/powerpoint/2010/main" val="34421217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latin typeface="Tahoma" charset="0"/>
            </a:endParaRPr>
          </a:p>
        </p:txBody>
      </p:sp>
      <p:sp>
        <p:nvSpPr>
          <p:cNvPr id="409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409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D6D70020-6D91-4820-8F4E-0B430050F89D}"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936422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E2D310-BF7E-4AC3-ADBA-6147F1DA29A1}" type="slidenum">
              <a:rPr lang="en-US"/>
              <a:pPr>
                <a:defRPr/>
              </a:pPr>
              <a:t>‹#›</a:t>
            </a:fld>
            <a:endParaRPr lang="en-US"/>
          </a:p>
        </p:txBody>
      </p:sp>
    </p:spTree>
    <p:extLst>
      <p:ext uri="{BB962C8B-B14F-4D97-AF65-F5344CB8AC3E}">
        <p14:creationId xmlns:p14="http://schemas.microsoft.com/office/powerpoint/2010/main" val="150254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4B617-3C96-4FA9-B06F-B9B42794762E}" type="slidenum">
              <a:rPr lang="en-US"/>
              <a:pPr>
                <a:defRPr/>
              </a:pPr>
              <a:t>‹#›</a:t>
            </a:fld>
            <a:endParaRPr lang="en-US"/>
          </a:p>
        </p:txBody>
      </p:sp>
    </p:spTree>
    <p:extLst>
      <p:ext uri="{BB962C8B-B14F-4D97-AF65-F5344CB8AC3E}">
        <p14:creationId xmlns:p14="http://schemas.microsoft.com/office/powerpoint/2010/main" val="246620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7D73BC-EFC7-46C8-8B5D-B2FD52120574}" type="slidenum">
              <a:rPr lang="en-US"/>
              <a:pPr>
                <a:defRPr/>
              </a:pPr>
              <a:t>‹#›</a:t>
            </a:fld>
            <a:endParaRPr lang="en-US"/>
          </a:p>
        </p:txBody>
      </p:sp>
    </p:spTree>
    <p:extLst>
      <p:ext uri="{BB962C8B-B14F-4D97-AF65-F5344CB8AC3E}">
        <p14:creationId xmlns:p14="http://schemas.microsoft.com/office/powerpoint/2010/main" val="33628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7D1EB-BDE8-4DEB-BB90-3673FD1B4E76}" type="slidenum">
              <a:rPr lang="en-US"/>
              <a:pPr>
                <a:defRPr/>
              </a:pPr>
              <a:t>‹#›</a:t>
            </a:fld>
            <a:endParaRPr lang="en-US"/>
          </a:p>
        </p:txBody>
      </p:sp>
    </p:spTree>
    <p:extLst>
      <p:ext uri="{BB962C8B-B14F-4D97-AF65-F5344CB8AC3E}">
        <p14:creationId xmlns:p14="http://schemas.microsoft.com/office/powerpoint/2010/main" val="209302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8F1D-D947-43B9-BF4F-25C02F70A292}" type="slidenum">
              <a:rPr lang="en-US"/>
              <a:pPr>
                <a:defRPr/>
              </a:pPr>
              <a:t>‹#›</a:t>
            </a:fld>
            <a:endParaRPr lang="en-US"/>
          </a:p>
        </p:txBody>
      </p:sp>
    </p:spTree>
    <p:extLst>
      <p:ext uri="{BB962C8B-B14F-4D97-AF65-F5344CB8AC3E}">
        <p14:creationId xmlns:p14="http://schemas.microsoft.com/office/powerpoint/2010/main" val="343182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7E51FD-B2ED-49F8-8101-7F363090CE62}" type="slidenum">
              <a:rPr lang="en-US"/>
              <a:pPr>
                <a:defRPr/>
              </a:pPr>
              <a:t>‹#›</a:t>
            </a:fld>
            <a:endParaRPr lang="en-US"/>
          </a:p>
        </p:txBody>
      </p:sp>
    </p:spTree>
    <p:extLst>
      <p:ext uri="{BB962C8B-B14F-4D97-AF65-F5344CB8AC3E}">
        <p14:creationId xmlns:p14="http://schemas.microsoft.com/office/powerpoint/2010/main" val="341549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5A97DE-F879-436B-BC60-3FA26043D6B5}" type="slidenum">
              <a:rPr lang="en-US"/>
              <a:pPr>
                <a:defRPr/>
              </a:pPr>
              <a:t>‹#›</a:t>
            </a:fld>
            <a:endParaRPr lang="en-US"/>
          </a:p>
        </p:txBody>
      </p:sp>
    </p:spTree>
    <p:extLst>
      <p:ext uri="{BB962C8B-B14F-4D97-AF65-F5344CB8AC3E}">
        <p14:creationId xmlns:p14="http://schemas.microsoft.com/office/powerpoint/2010/main" val="35431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21A0A7-01BD-4106-9D6B-098462166866}" type="slidenum">
              <a:rPr lang="en-US"/>
              <a:pPr>
                <a:defRPr/>
              </a:pPr>
              <a:t>‹#›</a:t>
            </a:fld>
            <a:endParaRPr lang="en-US"/>
          </a:p>
        </p:txBody>
      </p:sp>
    </p:spTree>
    <p:extLst>
      <p:ext uri="{BB962C8B-B14F-4D97-AF65-F5344CB8AC3E}">
        <p14:creationId xmlns:p14="http://schemas.microsoft.com/office/powerpoint/2010/main" val="372140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26755-B55F-477C-A339-FE7C114242E2}" type="slidenum">
              <a:rPr lang="en-US"/>
              <a:pPr>
                <a:defRPr/>
              </a:pPr>
              <a:t>‹#›</a:t>
            </a:fld>
            <a:endParaRPr lang="en-US"/>
          </a:p>
        </p:txBody>
      </p:sp>
    </p:spTree>
    <p:extLst>
      <p:ext uri="{BB962C8B-B14F-4D97-AF65-F5344CB8AC3E}">
        <p14:creationId xmlns:p14="http://schemas.microsoft.com/office/powerpoint/2010/main" val="41940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313FEC-7D8E-4C4B-9A90-832A0937BB88}" type="slidenum">
              <a:rPr lang="en-US"/>
              <a:pPr>
                <a:defRPr/>
              </a:pPr>
              <a:t>‹#›</a:t>
            </a:fld>
            <a:endParaRPr lang="en-US"/>
          </a:p>
        </p:txBody>
      </p:sp>
    </p:spTree>
    <p:extLst>
      <p:ext uri="{BB962C8B-B14F-4D97-AF65-F5344CB8AC3E}">
        <p14:creationId xmlns:p14="http://schemas.microsoft.com/office/powerpoint/2010/main" val="374743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D96A2215-6413-4216-AACA-2544A64508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fade">
                                      <p:cBhvr>
                                        <p:cTn id="12" dur="2000"/>
                                        <p:tgtEl>
                                          <p:spTgt spid="399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Effect transition="in" filter="fade">
                                      <p:cBhvr>
                                        <p:cTn id="15" dur="2000"/>
                                        <p:tgtEl>
                                          <p:spTgt spid="399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39">
                                            <p:txEl>
                                              <p:pRg st="2" end="2"/>
                                            </p:txEl>
                                          </p:spTgt>
                                        </p:tgtEl>
                                        <p:attrNameLst>
                                          <p:attrName>style.visibility</p:attrName>
                                        </p:attrNameLst>
                                      </p:cBhvr>
                                      <p:to>
                                        <p:strVal val="visible"/>
                                      </p:to>
                                    </p:set>
                                    <p:animEffect transition="in" filter="fade">
                                      <p:cBhvr>
                                        <p:cTn id="18" dur="2000"/>
                                        <p:tgtEl>
                                          <p:spTgt spid="3993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939">
                                            <p:txEl>
                                              <p:pRg st="3" end="3"/>
                                            </p:txEl>
                                          </p:spTgt>
                                        </p:tgtEl>
                                        <p:attrNameLst>
                                          <p:attrName>style.visibility</p:attrName>
                                        </p:attrNameLst>
                                      </p:cBhvr>
                                      <p:to>
                                        <p:strVal val="visible"/>
                                      </p:to>
                                    </p:set>
                                    <p:animEffect transition="in" filter="fade">
                                      <p:cBhvr>
                                        <p:cTn id="21" dur="2000"/>
                                        <p:tgtEl>
                                          <p:spTgt spid="3993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939">
                                            <p:txEl>
                                              <p:pRg st="4" end="4"/>
                                            </p:txEl>
                                          </p:spTgt>
                                        </p:tgtEl>
                                        <p:attrNameLst>
                                          <p:attrName>style.visibility</p:attrName>
                                        </p:attrNameLst>
                                      </p:cBhvr>
                                      <p:to>
                                        <p:strVal val="visible"/>
                                      </p:to>
                                    </p:set>
                                    <p:animEffect transition="in" filter="fade">
                                      <p:cBhvr>
                                        <p:cTn id="24" dur="20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tmplLst>
          <p:tmpl lvl="1">
            <p:tnLst>
              <p:par>
                <p:cTn presetID="10" presetClass="entr" presetSubtype="0" fill="hold" nodeType="clickEffect">
                  <p:stCondLst>
                    <p:cond delay="0"/>
                  </p:stCondLst>
                  <p:childTnLst>
                    <p:set>
                      <p:cBhvr>
                        <p:cTn dur="1" fill="hold">
                          <p:stCondLst>
                            <p:cond delay="0"/>
                          </p:stCondLst>
                        </p:cTn>
                        <p:tgtEl>
                          <p:spTgt spid="39939"/>
                        </p:tgtEl>
                        <p:attrNameLst>
                          <p:attrName>style.visibility</p:attrName>
                        </p:attrNameLst>
                      </p:cBhvr>
                      <p:to>
                        <p:strVal val="visible"/>
                      </p:to>
                    </p:set>
                    <p:animEffect transition="in" filter="fade">
                      <p:cBhvr>
                        <p:cTn dur="2000"/>
                        <p:tgtEl>
                          <p:spTgt spid="3993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9939"/>
                        </p:tgtEl>
                        <p:attrNameLst>
                          <p:attrName>style.visibility</p:attrName>
                        </p:attrNameLst>
                      </p:cBhvr>
                      <p:to>
                        <p:strVal val="visible"/>
                      </p:to>
                    </p:set>
                    <p:animEffect transition="in" filter="fade">
                      <p:cBhvr>
                        <p:cTn dur="2000"/>
                        <p:tgtEl>
                          <p:spTgt spid="3993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9939"/>
                        </p:tgtEl>
                        <p:attrNameLst>
                          <p:attrName>style.visibility</p:attrName>
                        </p:attrNameLst>
                      </p:cBhvr>
                      <p:to>
                        <p:strVal val="visible"/>
                      </p:to>
                    </p:set>
                    <p:animEffect transition="in" filter="fade">
                      <p:cBhvr>
                        <p:cTn dur="2000"/>
                        <p:tgtEl>
                          <p:spTgt spid="3993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9939"/>
                        </p:tgtEl>
                        <p:attrNameLst>
                          <p:attrName>style.visibility</p:attrName>
                        </p:attrNameLst>
                      </p:cBhvr>
                      <p:to>
                        <p:strVal val="visible"/>
                      </p:to>
                    </p:set>
                    <p:animEffect transition="in" filter="fade">
                      <p:cBhvr>
                        <p:cTn dur="2000"/>
                        <p:tgtEl>
                          <p:spTgt spid="3993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9939"/>
                        </p:tgtEl>
                        <p:attrNameLst>
                          <p:attrName>style.visibility</p:attrName>
                        </p:attrNameLst>
                      </p:cBhvr>
                      <p:to>
                        <p:strVal val="visible"/>
                      </p:to>
                    </p:set>
                    <p:animEffect transition="in" filter="fade">
                      <p:cBhvr>
                        <p:cTn dur="2000"/>
                        <p:tgtEl>
                          <p:spTgt spid="39939"/>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www.leeches.biz/leeches-eczema.jpg&amp;imgrefurl=http://www.leeches.biz/medicine-leech.htm&amp;usg=__yFlZx-7KUtJI1f5NKWjK5x7Z3Dk=&amp;h=520&amp;w=539&amp;sz=32&amp;hl=en&amp;start=5&amp;um=1&amp;tbnid=Mih-CkpnLGMrJM:&amp;tbnh=127&amp;tbnw=132&amp;prev=/images%3Fq%3Dleech%26hl%3Den%26rls%3Dcom.microsoft:en-us:IE-SearchBox%26rlz%3D1I7ADBF_en%26sa%3DX%26um%3D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pleasurefishing.com/img/maggots.jpg&amp;imgrefurl=http://berkeleyplaceindie.blogspot.com/2008/10/owner-of-lonely-post.html&amp;usg=__oIUc88aE2qqd8M_Xj7RLz0doSQc=&amp;h=304&amp;w=407&amp;sz=58&amp;hl=en&amp;start=12&amp;um=1&amp;tbnid=dUVcqhOpzFX3EM:&amp;tbnh=93&amp;tbnw=125&amp;prev=/images%3Fq%3Dmaggots%26hl%3Den%26rls%3Dcom.microsoft:en-us:IE-SearchBox%26rlz%3D1I7ADBF_en%26sa%3DN%26um%3D1"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imgres?imgurl=http://www.wildflowersmich.org/assets/images/purple_loosestrife.jpg&amp;imgrefurl=http://www.wildflowersmich.org/index.php%3Fpage%3D19&amp;h=509&amp;w=300&amp;sz=48&amp;tbnid=xucJUXECYgXdsM:&amp;tbnh=131&amp;tbnw=77&amp;prev=/images%3Fq%3Dpurple%2Bloosestrife&amp;usg=__CE_IwbDO3SIEm6FP_Y2mKLZqkTQ=&amp;ei=fZuIStXUBYTEsQP8-8DiAg&amp;sa=X&amp;oi=image_result&amp;resnum=1&amp;ct=imag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ages.google.com/imgres?imgurl=http://www.ibot.cas.cz/krkonose/mm/mmcela.jpg&amp;imgrefurl=http://www.ibot.cas.cz/krkonose/mm/mm.htm&amp;usg=__gde71Ih1WOISbRqc7cCwnYKdlTY=&amp;h=1169&amp;w=1281&amp;sz=786&amp;hl=en&amp;start=5&amp;um=1&amp;tbnid=C84wdYWP_-ZA0M:&amp;tbnh=137&amp;tbnw=150&amp;prev=/images%3Fq%3Dpermanent%2Bplots%26hl%3Den%26rls%3Dcom.microsoft:en-us:IE-SearchBox%26rlz%3D1I7ADBF_en%26sa%3DN%26um%3D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Interactions and Ecosystems</a:t>
            </a:r>
          </a:p>
        </p:txBody>
      </p:sp>
      <p:sp>
        <p:nvSpPr>
          <p:cNvPr id="2051" name="Rectangle 3"/>
          <p:cNvSpPr>
            <a:spLocks noGrp="1" noChangeArrowheads="1"/>
          </p:cNvSpPr>
          <p:nvPr>
            <p:ph type="subTitle" idx="1"/>
          </p:nvPr>
        </p:nvSpPr>
        <p:spPr/>
        <p:txBody>
          <a:bodyPr/>
          <a:lstStyle/>
          <a:p>
            <a:pPr eaLnBrk="1" hangingPunct="1">
              <a:defRPr/>
            </a:pPr>
            <a:r>
              <a:rPr lang="en-US" smtClean="0"/>
              <a:t>Grade 7 Science</a:t>
            </a:r>
          </a:p>
          <a:p>
            <a:pPr eaLnBrk="1" hangingPunct="1">
              <a:defRPr/>
            </a:pPr>
            <a:r>
              <a:rPr lang="en-US" sz="1600" smtClean="0"/>
              <a:t>Ms. Lyons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Continued…</a:t>
            </a:r>
          </a:p>
        </p:txBody>
      </p:sp>
      <p:sp>
        <p:nvSpPr>
          <p:cNvPr id="52227" name="Rectangle 3"/>
          <p:cNvSpPr>
            <a:spLocks noGrp="1" noChangeArrowheads="1"/>
          </p:cNvSpPr>
          <p:nvPr>
            <p:ph type="body" idx="1"/>
          </p:nvPr>
        </p:nvSpPr>
        <p:spPr/>
        <p:txBody>
          <a:bodyPr/>
          <a:lstStyle/>
          <a:p>
            <a:pPr eaLnBrk="1" hangingPunct="1">
              <a:defRPr/>
            </a:pPr>
            <a:r>
              <a:rPr lang="en-US" b="1" smtClean="0"/>
              <a:t>Parasitism</a:t>
            </a:r>
            <a:r>
              <a:rPr lang="en-US" smtClean="0"/>
              <a:t>: One partner benefits from the relationship and the other is harmed.</a:t>
            </a:r>
          </a:p>
          <a:p>
            <a:pPr eaLnBrk="1" hangingPunct="1">
              <a:defRPr/>
            </a:pPr>
            <a:r>
              <a:rPr lang="en-US" smtClean="0"/>
              <a:t>Which is which?? Parasite or host??</a:t>
            </a:r>
            <a:endParaRPr lang="en-US" b="1" smtClean="0"/>
          </a:p>
          <a:p>
            <a:pPr eaLnBrk="1" hangingPunct="1">
              <a:defRPr/>
            </a:pPr>
            <a:endParaRPr lang="en-US" b="1" smtClean="0"/>
          </a:p>
          <a:p>
            <a:pPr eaLnBrk="1" hangingPunct="1">
              <a:buFontTx/>
              <a:buNone/>
              <a:defRPr/>
            </a:pPr>
            <a:r>
              <a:rPr lang="en-US" smtClean="0"/>
              <a:t>Examples: tapeworm, mosquito, leech</a:t>
            </a:r>
          </a:p>
        </p:txBody>
      </p:sp>
      <p:pic>
        <p:nvPicPr>
          <p:cNvPr id="12292" name="Picture 5" descr="leeches-ecze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1850"/>
            <a:ext cx="2057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Continued…</a:t>
            </a:r>
          </a:p>
        </p:txBody>
      </p:sp>
      <p:sp>
        <p:nvSpPr>
          <p:cNvPr id="53251" name="Rectangle 3"/>
          <p:cNvSpPr>
            <a:spLocks noGrp="1" noChangeArrowheads="1"/>
          </p:cNvSpPr>
          <p:nvPr>
            <p:ph type="body" idx="1"/>
          </p:nvPr>
        </p:nvSpPr>
        <p:spPr/>
        <p:txBody>
          <a:bodyPr/>
          <a:lstStyle/>
          <a:p>
            <a:pPr eaLnBrk="1" hangingPunct="1">
              <a:defRPr/>
            </a:pPr>
            <a:r>
              <a:rPr lang="en-US" b="1" smtClean="0"/>
              <a:t>Commensalism:</a:t>
            </a:r>
            <a:r>
              <a:rPr lang="en-US" smtClean="0"/>
              <a:t> One partner benefits and the other appears to be unaffected</a:t>
            </a:r>
          </a:p>
          <a:p>
            <a:pPr eaLnBrk="1" hangingPunct="1">
              <a:defRPr/>
            </a:pPr>
            <a:r>
              <a:rPr lang="en-US" sz="2400" smtClean="0"/>
              <a:t>The orchid plant lives high up attached to the trunks of trees. The orchid benefits by having a safe place to live, the tree does not benefit or suffer.</a:t>
            </a:r>
          </a:p>
          <a:p>
            <a:pPr eaLnBrk="1" hangingPunct="1">
              <a:defRPr/>
            </a:pPr>
            <a:r>
              <a:rPr lang="en-US" sz="2400" smtClean="0"/>
              <a:t>Other Examples???</a:t>
            </a:r>
            <a:endParaRPr lang="en-US" sz="2400" b="1" smtClean="0"/>
          </a:p>
        </p:txBody>
      </p:sp>
      <p:pic>
        <p:nvPicPr>
          <p:cNvPr id="13316" name="Picture 7" descr="NA02_ANA0020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3385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Impacts on Ecosystems</a:t>
            </a:r>
          </a:p>
        </p:txBody>
      </p:sp>
      <p:sp>
        <p:nvSpPr>
          <p:cNvPr id="54275" name="Rectangle 3"/>
          <p:cNvSpPr>
            <a:spLocks noGrp="1" noChangeArrowheads="1"/>
          </p:cNvSpPr>
          <p:nvPr>
            <p:ph type="body" idx="1"/>
          </p:nvPr>
        </p:nvSpPr>
        <p:spPr/>
        <p:txBody>
          <a:bodyPr/>
          <a:lstStyle/>
          <a:p>
            <a:pPr eaLnBrk="1" hangingPunct="1">
              <a:defRPr/>
            </a:pPr>
            <a:r>
              <a:rPr lang="en-US" smtClean="0"/>
              <a:t>Relationships exist between the living and non-living. These can have a major impact on an environment.</a:t>
            </a:r>
          </a:p>
          <a:p>
            <a:pPr eaLnBrk="1" hangingPunct="1">
              <a:defRPr/>
            </a:pPr>
            <a:r>
              <a:rPr lang="en-US" sz="2400" smtClean="0"/>
              <a:t>The beaver can have a dramatic impact on water and change the environment around them by building dams.</a:t>
            </a:r>
          </a:p>
          <a:p>
            <a:pPr eaLnBrk="1" hangingPunct="1">
              <a:defRPr/>
            </a:pPr>
            <a:r>
              <a:rPr lang="en-US" sz="2400" smtClean="0"/>
              <a:t>Other examples??</a:t>
            </a:r>
          </a:p>
        </p:txBody>
      </p:sp>
      <p:pic>
        <p:nvPicPr>
          <p:cNvPr id="14340" name="Picture 5" descr="Beaver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267200"/>
            <a:ext cx="31194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4000" smtClean="0"/>
              <a:t>Topic 2: Human Impacts on Ecosystems</a:t>
            </a:r>
          </a:p>
        </p:txBody>
      </p:sp>
      <p:sp>
        <p:nvSpPr>
          <p:cNvPr id="55299" name="Rectangle 3"/>
          <p:cNvSpPr>
            <a:spLocks noGrp="1" noChangeArrowheads="1"/>
          </p:cNvSpPr>
          <p:nvPr>
            <p:ph type="body" idx="1"/>
          </p:nvPr>
        </p:nvSpPr>
        <p:spPr>
          <a:xfrm>
            <a:off x="457200" y="1981200"/>
            <a:ext cx="8229600" cy="4114800"/>
          </a:xfrm>
        </p:spPr>
        <p:txBody>
          <a:bodyPr/>
          <a:lstStyle/>
          <a:p>
            <a:pPr eaLnBrk="1" hangingPunct="1">
              <a:defRPr/>
            </a:pPr>
            <a:r>
              <a:rPr lang="en-US" sz="2800" smtClean="0"/>
              <a:t>Humans have a more dramatic and often more devastating effect on the Earth’s ecosystems than any other animal.</a:t>
            </a:r>
          </a:p>
        </p:txBody>
      </p:sp>
      <p:pic>
        <p:nvPicPr>
          <p:cNvPr id="15364" name="Picture 5" descr="Calg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76600"/>
            <a:ext cx="44767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Cj044179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33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defRPr/>
            </a:pPr>
            <a:r>
              <a:rPr lang="en-US" smtClean="0"/>
              <a:t>Natural Resources</a:t>
            </a:r>
          </a:p>
        </p:txBody>
      </p:sp>
      <p:sp>
        <p:nvSpPr>
          <p:cNvPr id="56323" name="Rectangle 3"/>
          <p:cNvSpPr>
            <a:spLocks noGrp="1" noChangeArrowheads="1"/>
          </p:cNvSpPr>
          <p:nvPr>
            <p:ph type="body" idx="1"/>
          </p:nvPr>
        </p:nvSpPr>
        <p:spPr/>
        <p:txBody>
          <a:bodyPr/>
          <a:lstStyle/>
          <a:p>
            <a:pPr eaLnBrk="1" hangingPunct="1">
              <a:defRPr/>
            </a:pPr>
            <a:r>
              <a:rPr lang="en-US" sz="2800" smtClean="0"/>
              <a:t>We rely on the ecosystem around us, just like all living things do. We use natural resources to meet our basic needs.</a:t>
            </a:r>
          </a:p>
          <a:p>
            <a:pPr eaLnBrk="1" hangingPunct="1">
              <a:defRPr/>
            </a:pPr>
            <a:endParaRPr lang="en-US" sz="2800" smtClean="0"/>
          </a:p>
          <a:p>
            <a:pPr eaLnBrk="1" hangingPunct="1">
              <a:defRPr/>
            </a:pPr>
            <a:r>
              <a:rPr lang="en-US" sz="2800" b="1" smtClean="0"/>
              <a:t>Natural Resources:</a:t>
            </a:r>
            <a:r>
              <a:rPr lang="en-US" sz="2800" smtClean="0"/>
              <a:t> The materials and products that are found in nature.</a:t>
            </a:r>
          </a:p>
          <a:p>
            <a:pPr eaLnBrk="1" hangingPunct="1">
              <a:defRPr/>
            </a:pPr>
            <a:endParaRPr lang="en-US" sz="2800" smtClean="0"/>
          </a:p>
          <a:p>
            <a:pPr eaLnBrk="1" hangingPunct="1">
              <a:defRPr/>
            </a:pPr>
            <a:r>
              <a:rPr lang="en-US" sz="2800" smtClean="0"/>
              <a:t>Examples???</a:t>
            </a:r>
            <a:endParaRPr lang="en-US" sz="2800" b="1" smtClean="0"/>
          </a:p>
        </p:txBody>
      </p:sp>
      <p:pic>
        <p:nvPicPr>
          <p:cNvPr id="16389" name="Picture 5" descr="MCj04404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Feed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40354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p:txBody>
          <a:bodyPr/>
          <a:lstStyle/>
          <a:p>
            <a:pPr eaLnBrk="1" hangingPunct="1">
              <a:defRPr/>
            </a:pPr>
            <a:r>
              <a:rPr lang="en-US" sz="3200" smtClean="0"/>
              <a:t>People and Nature: A Changing Relationship</a:t>
            </a:r>
          </a:p>
        </p:txBody>
      </p:sp>
      <p:sp>
        <p:nvSpPr>
          <p:cNvPr id="57347" name="Rectangle 3"/>
          <p:cNvSpPr>
            <a:spLocks noGrp="1" noChangeArrowheads="1"/>
          </p:cNvSpPr>
          <p:nvPr>
            <p:ph type="body" idx="1"/>
          </p:nvPr>
        </p:nvSpPr>
        <p:spPr/>
        <p:txBody>
          <a:bodyPr/>
          <a:lstStyle/>
          <a:p>
            <a:pPr eaLnBrk="1" hangingPunct="1">
              <a:defRPr/>
            </a:pPr>
            <a:r>
              <a:rPr lang="en-US" sz="2800" smtClean="0"/>
              <a:t>How have the ways people interact with the environment changed over time??</a:t>
            </a:r>
          </a:p>
          <a:p>
            <a:pPr eaLnBrk="1" hangingPunct="1">
              <a:defRPr/>
            </a:pPr>
            <a:endParaRPr lang="en-US" sz="2800" smtClean="0"/>
          </a:p>
          <a:p>
            <a:pPr eaLnBrk="1" hangingPunct="1">
              <a:defRPr/>
            </a:pPr>
            <a:r>
              <a:rPr lang="en-US" sz="2800" smtClean="0"/>
              <a:t>Gathering Food in Alberta</a:t>
            </a:r>
          </a:p>
          <a:p>
            <a:pPr eaLnBrk="1" hangingPunct="1">
              <a:buFontTx/>
              <a:buNone/>
              <a:defRPr/>
            </a:pPr>
            <a:r>
              <a:rPr lang="en-US" sz="2800" smtClean="0">
                <a:latin typeface="Times New Roman" charset="0"/>
              </a:rPr>
              <a:t>Buffalo Hunt</a:t>
            </a:r>
            <a:r>
              <a:rPr lang="en-US" sz="2800" smtClean="0"/>
              <a:t> </a:t>
            </a:r>
            <a:r>
              <a:rPr lang="en-US" sz="2800" smtClean="0">
                <a:latin typeface="Times New Roman" charset="0"/>
                <a:cs typeface="Times New Roman" charset="0"/>
              </a:rPr>
              <a:t>→ Small Farms → Feedlots</a:t>
            </a:r>
          </a:p>
          <a:p>
            <a:pPr eaLnBrk="1" hangingPunct="1">
              <a:buFontTx/>
              <a:buNone/>
              <a:defRPr/>
            </a:pPr>
            <a:r>
              <a:rPr lang="en-US" sz="2800" smtClean="0">
                <a:latin typeface="Times New Roman" charset="0"/>
                <a:cs typeface="Times New Roman" charset="0"/>
              </a:rPr>
              <a:t>How has this affected the environment??</a:t>
            </a:r>
          </a:p>
          <a:p>
            <a:pPr eaLnBrk="1" hangingPunct="1">
              <a:buFontTx/>
              <a:buNone/>
              <a:defRPr/>
            </a:pPr>
            <a:endParaRPr lang="en-US" sz="2800" smtClean="0">
              <a:latin typeface="Times New Roman" charset="0"/>
              <a:cs typeface="Times New Roman" charset="0"/>
            </a:endParaRPr>
          </a:p>
          <a:p>
            <a:pPr eaLnBrk="1" hangingPunct="1">
              <a:buFontTx/>
              <a:buNone/>
              <a:defRPr/>
            </a:pPr>
            <a:r>
              <a:rPr lang="en-US" sz="2800" smtClean="0">
                <a:latin typeface="Times New Roman" charset="0"/>
                <a:cs typeface="Times New Roman" charset="0"/>
              </a:rPr>
              <a:t>Other Examples??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Needs vs. Wants</a:t>
            </a:r>
          </a:p>
        </p:txBody>
      </p:sp>
      <p:sp>
        <p:nvSpPr>
          <p:cNvPr id="58371" name="Rectangle 3"/>
          <p:cNvSpPr>
            <a:spLocks noGrp="1" noChangeArrowheads="1"/>
          </p:cNvSpPr>
          <p:nvPr>
            <p:ph type="body" idx="1"/>
          </p:nvPr>
        </p:nvSpPr>
        <p:spPr/>
        <p:txBody>
          <a:bodyPr/>
          <a:lstStyle/>
          <a:p>
            <a:pPr eaLnBrk="1" hangingPunct="1">
              <a:defRPr/>
            </a:pPr>
            <a:r>
              <a:rPr lang="en-US" b="1" smtClean="0"/>
              <a:t>Need</a:t>
            </a:r>
            <a:r>
              <a:rPr lang="en-US" smtClean="0"/>
              <a:t>: Something you need to survive</a:t>
            </a:r>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r>
              <a:rPr lang="en-US" b="1" smtClean="0"/>
              <a:t>Want:</a:t>
            </a:r>
            <a:r>
              <a:rPr lang="en-US" smtClean="0"/>
              <a:t> Things that make our lives more enjoyable</a:t>
            </a:r>
          </a:p>
        </p:txBody>
      </p:sp>
      <p:pic>
        <p:nvPicPr>
          <p:cNvPr id="18436" name="Picture 4" descr="MCj04417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Cj044175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8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Pj043878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800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Topic 3: Environmental Choices</a:t>
            </a:r>
          </a:p>
        </p:txBody>
      </p:sp>
      <p:sp>
        <p:nvSpPr>
          <p:cNvPr id="59395" name="Rectangle 3"/>
          <p:cNvSpPr>
            <a:spLocks noGrp="1" noChangeArrowheads="1"/>
          </p:cNvSpPr>
          <p:nvPr>
            <p:ph type="body" idx="1"/>
          </p:nvPr>
        </p:nvSpPr>
        <p:spPr/>
        <p:txBody>
          <a:bodyPr/>
          <a:lstStyle/>
          <a:p>
            <a:pPr eaLnBrk="1" hangingPunct="1">
              <a:defRPr/>
            </a:pPr>
            <a:r>
              <a:rPr lang="en-US" sz="2400" b="1" smtClean="0"/>
              <a:t>Ecological Footprint:</a:t>
            </a:r>
            <a:r>
              <a:rPr lang="en-US" sz="2400" smtClean="0"/>
              <a:t> Is a calculation of the total area of land and water needed to supply all of the materials and energy that you use as well as absorb all of the waste you produce.</a:t>
            </a:r>
          </a:p>
          <a:p>
            <a:pPr eaLnBrk="1" hangingPunct="1">
              <a:defRPr/>
            </a:pPr>
            <a:endParaRPr lang="en-US" sz="2400" smtClean="0"/>
          </a:p>
          <a:p>
            <a:pPr eaLnBrk="1" hangingPunct="1">
              <a:defRPr/>
            </a:pPr>
            <a:r>
              <a:rPr lang="en-US" sz="2400" smtClean="0"/>
              <a:t>What does that mean??</a:t>
            </a:r>
            <a:endParaRPr lang="en-US" sz="2400" b="1" smtClean="0"/>
          </a:p>
        </p:txBody>
      </p:sp>
      <p:pic>
        <p:nvPicPr>
          <p:cNvPr id="19460" name="Picture 4" descr="MCj041601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76600"/>
            <a:ext cx="2997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Sustainability</a:t>
            </a:r>
          </a:p>
        </p:txBody>
      </p:sp>
      <p:sp>
        <p:nvSpPr>
          <p:cNvPr id="60419" name="Rectangle 3"/>
          <p:cNvSpPr>
            <a:spLocks noGrp="1" noChangeArrowheads="1"/>
          </p:cNvSpPr>
          <p:nvPr>
            <p:ph type="body" idx="1"/>
          </p:nvPr>
        </p:nvSpPr>
        <p:spPr/>
        <p:txBody>
          <a:bodyPr/>
          <a:lstStyle/>
          <a:p>
            <a:pPr eaLnBrk="1" hangingPunct="1">
              <a:defRPr/>
            </a:pPr>
            <a:r>
              <a:rPr lang="en-US" b="1" smtClean="0"/>
              <a:t>Sustainability</a:t>
            </a:r>
            <a:r>
              <a:rPr lang="en-US" smtClean="0"/>
              <a:t>: A system where the resources are being renewed as quickly as they are being used. All wastes are able to be completely absorbed.</a:t>
            </a:r>
          </a:p>
          <a:p>
            <a:pPr eaLnBrk="1" hangingPunct="1">
              <a:defRPr/>
            </a:pPr>
            <a:endParaRPr lang="en-US" smtClean="0"/>
          </a:p>
          <a:p>
            <a:pPr eaLnBrk="1" hangingPunct="1">
              <a:defRPr/>
            </a:pPr>
            <a:endParaRPr lang="en-US" b="1" smtClean="0"/>
          </a:p>
        </p:txBody>
      </p:sp>
      <p:pic>
        <p:nvPicPr>
          <p:cNvPr id="20484" name="Picture 5" descr="Christmas_tree_farm_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962400"/>
            <a:ext cx="353695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Ways to Help the Environment</a:t>
            </a:r>
          </a:p>
        </p:txBody>
      </p:sp>
      <p:sp>
        <p:nvSpPr>
          <p:cNvPr id="61443" name="Rectangle 3"/>
          <p:cNvSpPr>
            <a:spLocks noGrp="1" noChangeArrowheads="1"/>
          </p:cNvSpPr>
          <p:nvPr>
            <p:ph type="body" idx="1"/>
          </p:nvPr>
        </p:nvSpPr>
        <p:spPr/>
        <p:txBody>
          <a:bodyPr/>
          <a:lstStyle/>
          <a:p>
            <a:pPr eaLnBrk="1" hangingPunct="1">
              <a:lnSpc>
                <a:spcPct val="90000"/>
              </a:lnSpc>
              <a:defRPr/>
            </a:pPr>
            <a:r>
              <a:rPr lang="en-US" b="1" smtClean="0"/>
              <a:t>The 3 R’s:</a:t>
            </a:r>
          </a:p>
          <a:p>
            <a:pPr eaLnBrk="1" hangingPunct="1">
              <a:lnSpc>
                <a:spcPct val="90000"/>
              </a:lnSpc>
              <a:buFontTx/>
              <a:buNone/>
              <a:defRPr/>
            </a:pPr>
            <a:endParaRPr lang="en-US" smtClean="0"/>
          </a:p>
          <a:p>
            <a:pPr eaLnBrk="1" hangingPunct="1">
              <a:lnSpc>
                <a:spcPct val="90000"/>
              </a:lnSpc>
              <a:defRPr/>
            </a:pPr>
            <a:r>
              <a:rPr lang="en-US" b="1" smtClean="0"/>
              <a:t>Reduce:</a:t>
            </a:r>
            <a:r>
              <a:rPr lang="en-US" smtClean="0"/>
              <a:t> The amount of garbage you produce</a:t>
            </a:r>
          </a:p>
          <a:p>
            <a:pPr eaLnBrk="1" hangingPunct="1">
              <a:lnSpc>
                <a:spcPct val="90000"/>
              </a:lnSpc>
              <a:defRPr/>
            </a:pPr>
            <a:r>
              <a:rPr lang="en-US" b="1" smtClean="0"/>
              <a:t>Reuse:</a:t>
            </a:r>
            <a:r>
              <a:rPr lang="en-US" smtClean="0"/>
              <a:t> Products rather than throwing them away</a:t>
            </a:r>
          </a:p>
          <a:p>
            <a:pPr eaLnBrk="1" hangingPunct="1">
              <a:lnSpc>
                <a:spcPct val="90000"/>
              </a:lnSpc>
              <a:defRPr/>
            </a:pPr>
            <a:r>
              <a:rPr lang="en-US" b="1" smtClean="0"/>
              <a:t>Recycle:</a:t>
            </a:r>
            <a:r>
              <a:rPr lang="en-US" smtClean="0"/>
              <a:t> Find other ways to make use of products if they cannot be reused.</a:t>
            </a:r>
          </a:p>
        </p:txBody>
      </p:sp>
      <p:pic>
        <p:nvPicPr>
          <p:cNvPr id="21508" name="Picture 5" descr="MCj043960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202882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algn="ctr" eaLnBrk="1" hangingPunct="1">
              <a:defRPr/>
            </a:pPr>
            <a:r>
              <a:rPr lang="en-US" sz="4000" smtClean="0"/>
              <a:t>Topic 1: Interactions Within Ecosystems</a:t>
            </a:r>
          </a:p>
        </p:txBody>
      </p:sp>
      <p:pic>
        <p:nvPicPr>
          <p:cNvPr id="4099" name="Picture 6" descr="eco_eco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6705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Cj04418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67000"/>
            <a:ext cx="34051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MCj04404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p:txBody>
          <a:bodyPr/>
          <a:lstStyle/>
          <a:p>
            <a:pPr eaLnBrk="1" hangingPunct="1">
              <a:defRPr/>
            </a:pPr>
            <a:r>
              <a:rPr lang="en-US" sz="4000" smtClean="0"/>
              <a:t>Topic 4: How Organisms Interact</a:t>
            </a:r>
          </a:p>
        </p:txBody>
      </p:sp>
      <p:sp>
        <p:nvSpPr>
          <p:cNvPr id="62467" name="Rectangle 3"/>
          <p:cNvSpPr>
            <a:spLocks noGrp="1" noChangeArrowheads="1"/>
          </p:cNvSpPr>
          <p:nvPr>
            <p:ph type="body" idx="1"/>
          </p:nvPr>
        </p:nvSpPr>
        <p:spPr/>
        <p:txBody>
          <a:bodyPr/>
          <a:lstStyle/>
          <a:p>
            <a:pPr eaLnBrk="1" hangingPunct="1">
              <a:lnSpc>
                <a:spcPct val="90000"/>
              </a:lnSpc>
              <a:defRPr/>
            </a:pPr>
            <a:r>
              <a:rPr lang="en-US" smtClean="0"/>
              <a:t>There are both living and non-living parts of an ecosystem.</a:t>
            </a:r>
          </a:p>
          <a:p>
            <a:pPr eaLnBrk="1" hangingPunct="1">
              <a:lnSpc>
                <a:spcPct val="90000"/>
              </a:lnSpc>
              <a:defRPr/>
            </a:pPr>
            <a:endParaRPr lang="en-US" smtClean="0"/>
          </a:p>
          <a:p>
            <a:pPr eaLnBrk="1" hangingPunct="1">
              <a:lnSpc>
                <a:spcPct val="90000"/>
              </a:lnSpc>
              <a:defRPr/>
            </a:pPr>
            <a:r>
              <a:rPr lang="en-US" b="1" smtClean="0"/>
              <a:t>Biotic</a:t>
            </a:r>
            <a:r>
              <a:rPr lang="en-US" smtClean="0"/>
              <a:t>: living parts of the ecosystem</a:t>
            </a:r>
          </a:p>
          <a:p>
            <a:pPr eaLnBrk="1" hangingPunct="1">
              <a:lnSpc>
                <a:spcPct val="90000"/>
              </a:lnSpc>
              <a:defRPr/>
            </a:pPr>
            <a:r>
              <a:rPr lang="en-US" b="1" smtClean="0"/>
              <a:t>Abiotic: </a:t>
            </a:r>
            <a:r>
              <a:rPr lang="en-US" smtClean="0"/>
              <a:t>non-living parts of the ecosystem (have never been living). </a:t>
            </a:r>
          </a:p>
          <a:p>
            <a:pPr eaLnBrk="1" hangingPunct="1">
              <a:lnSpc>
                <a:spcPct val="90000"/>
              </a:lnSpc>
              <a:defRPr/>
            </a:pPr>
            <a:endParaRPr lang="en-US" smtClean="0"/>
          </a:p>
          <a:p>
            <a:pPr eaLnBrk="1" hangingPunct="1">
              <a:lnSpc>
                <a:spcPct val="90000"/>
              </a:lnSpc>
              <a:defRPr/>
            </a:pPr>
            <a:r>
              <a:rPr lang="en-US" smtClean="0"/>
              <a:t>Examples??</a:t>
            </a:r>
            <a:endParaRPr lang="en-US" b="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smtClean="0"/>
              <a:t>The Roles of Organisms in an Ecosystem</a:t>
            </a:r>
          </a:p>
        </p:txBody>
      </p:sp>
      <p:sp>
        <p:nvSpPr>
          <p:cNvPr id="63491" name="Rectangle 3"/>
          <p:cNvSpPr>
            <a:spLocks noGrp="1" noChangeArrowheads="1"/>
          </p:cNvSpPr>
          <p:nvPr>
            <p:ph type="body" idx="1"/>
          </p:nvPr>
        </p:nvSpPr>
        <p:spPr/>
        <p:txBody>
          <a:bodyPr/>
          <a:lstStyle/>
          <a:p>
            <a:pPr eaLnBrk="1" hangingPunct="1">
              <a:defRPr/>
            </a:pPr>
            <a:r>
              <a:rPr lang="en-US" b="1" smtClean="0"/>
              <a:t>Niche</a:t>
            </a:r>
            <a:r>
              <a:rPr lang="en-US" smtClean="0"/>
              <a:t>: The role of an organism in its ecosystem.</a:t>
            </a:r>
          </a:p>
          <a:p>
            <a:pPr eaLnBrk="1" hangingPunct="1">
              <a:defRPr/>
            </a:pPr>
            <a:endParaRPr lang="en-US" smtClean="0"/>
          </a:p>
          <a:p>
            <a:pPr eaLnBrk="1" hangingPunct="1">
              <a:defRPr/>
            </a:pPr>
            <a:r>
              <a:rPr lang="en-US" smtClean="0"/>
              <a:t>To determine an organism’s niche, you must look at what it eats, where it lives, and how it interacts with other organisms in its ecosystem.</a:t>
            </a:r>
          </a:p>
          <a:p>
            <a:pPr eaLnBrk="1" hangingPunct="1">
              <a:defRPr/>
            </a:pPr>
            <a:endParaRPr lang="en-US" b="1" smtClean="0"/>
          </a:p>
        </p:txBody>
      </p:sp>
      <p:pic>
        <p:nvPicPr>
          <p:cNvPr id="23556" name="Picture 4" descr="MCj04380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MCj044179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56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2"/>
          <p:cNvSpPr>
            <a:spLocks noGrp="1" noChangeArrowheads="1"/>
          </p:cNvSpPr>
          <p:nvPr>
            <p:ph type="title"/>
          </p:nvPr>
        </p:nvSpPr>
        <p:spPr/>
        <p:txBody>
          <a:bodyPr/>
          <a:lstStyle/>
          <a:p>
            <a:pPr eaLnBrk="1" hangingPunct="1">
              <a:defRPr/>
            </a:pPr>
            <a:r>
              <a:rPr lang="en-US" smtClean="0"/>
              <a:t>Types of Niches…</a:t>
            </a:r>
          </a:p>
        </p:txBody>
      </p:sp>
      <p:sp>
        <p:nvSpPr>
          <p:cNvPr id="64515" name="Rectangle 3"/>
          <p:cNvSpPr>
            <a:spLocks noGrp="1" noChangeArrowheads="1"/>
          </p:cNvSpPr>
          <p:nvPr>
            <p:ph type="body" idx="1"/>
          </p:nvPr>
        </p:nvSpPr>
        <p:spPr/>
        <p:txBody>
          <a:bodyPr/>
          <a:lstStyle/>
          <a:p>
            <a:pPr eaLnBrk="1" hangingPunct="1">
              <a:lnSpc>
                <a:spcPct val="90000"/>
              </a:lnSpc>
              <a:defRPr/>
            </a:pPr>
            <a:r>
              <a:rPr lang="en-US" b="1" smtClean="0"/>
              <a:t>Producers</a:t>
            </a:r>
            <a:r>
              <a:rPr lang="en-US" smtClean="0"/>
              <a:t>: make food for themselves using the sun’s energy through a process called photosynthesis. </a:t>
            </a:r>
          </a:p>
          <a:p>
            <a:pPr eaLnBrk="1" hangingPunct="1">
              <a:lnSpc>
                <a:spcPct val="90000"/>
              </a:lnSpc>
              <a:defRPr/>
            </a:pPr>
            <a:endParaRPr lang="en-US" smtClean="0"/>
          </a:p>
          <a:p>
            <a:pPr eaLnBrk="1" hangingPunct="1">
              <a:lnSpc>
                <a:spcPct val="90000"/>
              </a:lnSpc>
              <a:defRPr/>
            </a:pPr>
            <a:r>
              <a:rPr lang="en-US" smtClean="0"/>
              <a:t>Examples???</a:t>
            </a:r>
          </a:p>
          <a:p>
            <a:pPr eaLnBrk="1" hangingPunct="1">
              <a:lnSpc>
                <a:spcPct val="90000"/>
              </a:lnSpc>
              <a:defRPr/>
            </a:pPr>
            <a:endParaRPr lang="en-US" smtClean="0"/>
          </a:p>
          <a:p>
            <a:pPr eaLnBrk="1" hangingPunct="1">
              <a:lnSpc>
                <a:spcPct val="90000"/>
              </a:lnSpc>
              <a:defRPr/>
            </a:pPr>
            <a:r>
              <a:rPr lang="en-US" smtClean="0"/>
              <a:t>Producers make life possible for all other organisms on Earth.</a:t>
            </a:r>
            <a:endParaRPr lang="en-US" b="1" smtClean="0"/>
          </a:p>
        </p:txBody>
      </p:sp>
      <p:pic>
        <p:nvPicPr>
          <p:cNvPr id="24581" name="Picture 6" descr="MPj042305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Continued…</a:t>
            </a:r>
          </a:p>
        </p:txBody>
      </p:sp>
      <p:sp>
        <p:nvSpPr>
          <p:cNvPr id="65539" name="Rectangle 3"/>
          <p:cNvSpPr>
            <a:spLocks noGrp="1" noChangeArrowheads="1"/>
          </p:cNvSpPr>
          <p:nvPr>
            <p:ph type="body" idx="1"/>
          </p:nvPr>
        </p:nvSpPr>
        <p:spPr/>
        <p:txBody>
          <a:bodyPr/>
          <a:lstStyle/>
          <a:p>
            <a:pPr eaLnBrk="1" hangingPunct="1">
              <a:defRPr/>
            </a:pPr>
            <a:r>
              <a:rPr lang="en-US" b="1" smtClean="0"/>
              <a:t>Consumers:</a:t>
            </a:r>
            <a:r>
              <a:rPr lang="en-US" smtClean="0"/>
              <a:t> Consumers eat the food made by producers. Consumers can eat producers or other consumers.</a:t>
            </a:r>
          </a:p>
          <a:p>
            <a:pPr eaLnBrk="1" hangingPunct="1">
              <a:defRPr/>
            </a:pPr>
            <a:r>
              <a:rPr lang="en-US" sz="2400" b="1" smtClean="0"/>
              <a:t>Herbivores</a:t>
            </a:r>
            <a:r>
              <a:rPr lang="en-US" sz="2400" smtClean="0"/>
              <a:t>: Eat producers only and fill the plant-eating niche. E.g. cows, deer, horses…</a:t>
            </a:r>
          </a:p>
          <a:p>
            <a:pPr eaLnBrk="1" hangingPunct="1">
              <a:defRPr/>
            </a:pPr>
            <a:r>
              <a:rPr lang="en-US" sz="2400" b="1" smtClean="0"/>
              <a:t>Carnivores:</a:t>
            </a:r>
            <a:r>
              <a:rPr lang="en-US" sz="2400" smtClean="0"/>
              <a:t> Eat other consumers and fill the meat-eating niche. E.g. wolves, coyotes, sharks…</a:t>
            </a:r>
          </a:p>
          <a:p>
            <a:pPr eaLnBrk="1" hangingPunct="1">
              <a:defRPr/>
            </a:pPr>
            <a:r>
              <a:rPr lang="en-US" sz="2400" b="1" smtClean="0"/>
              <a:t>Predators</a:t>
            </a:r>
            <a:r>
              <a:rPr lang="en-US" sz="2400" smtClean="0"/>
              <a:t>: Kill and eat other animals (cougar)</a:t>
            </a:r>
          </a:p>
          <a:p>
            <a:pPr eaLnBrk="1" hangingPunct="1">
              <a:defRPr/>
            </a:pPr>
            <a:r>
              <a:rPr lang="en-US" sz="2400" b="1" smtClean="0"/>
              <a:t>Prey: </a:t>
            </a:r>
            <a:r>
              <a:rPr lang="en-US" sz="2400" smtClean="0"/>
              <a:t>Get killed an eaten by predators (mouse)</a:t>
            </a:r>
            <a:endParaRPr lang="en-US" sz="2400" b="1" smtClean="0"/>
          </a:p>
        </p:txBody>
      </p:sp>
      <p:pic>
        <p:nvPicPr>
          <p:cNvPr id="25604" name="Picture 4" descr="MPj040340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26368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Continued…</a:t>
            </a:r>
          </a:p>
        </p:txBody>
      </p:sp>
      <p:sp>
        <p:nvSpPr>
          <p:cNvPr id="66563" name="Rectangle 3"/>
          <p:cNvSpPr>
            <a:spLocks noGrp="1" noChangeArrowheads="1"/>
          </p:cNvSpPr>
          <p:nvPr>
            <p:ph type="body" idx="1"/>
          </p:nvPr>
        </p:nvSpPr>
        <p:spPr/>
        <p:txBody>
          <a:bodyPr/>
          <a:lstStyle/>
          <a:p>
            <a:pPr eaLnBrk="1" hangingPunct="1">
              <a:defRPr/>
            </a:pPr>
            <a:r>
              <a:rPr lang="en-US" sz="2400" b="1" smtClean="0"/>
              <a:t>Omnivores</a:t>
            </a:r>
            <a:r>
              <a:rPr lang="en-US" sz="2400" smtClean="0"/>
              <a:t>: Eat both producers and consumers. E.g. raccoons, skunks and humans</a:t>
            </a:r>
          </a:p>
          <a:p>
            <a:pPr eaLnBrk="1" hangingPunct="1">
              <a:defRPr/>
            </a:pPr>
            <a:endParaRPr lang="en-US" sz="2400" smtClean="0"/>
          </a:p>
          <a:p>
            <a:pPr eaLnBrk="1" hangingPunct="1">
              <a:defRPr/>
            </a:pPr>
            <a:r>
              <a:rPr lang="en-US" sz="2400" b="1" smtClean="0"/>
              <a:t>Food Chain:</a:t>
            </a:r>
            <a:r>
              <a:rPr lang="en-US" sz="2400" smtClean="0"/>
              <a:t> is a model that shows how the energy stored in food is passed from organism to organism.</a:t>
            </a:r>
            <a:endParaRPr lang="en-US" sz="2400" b="1" smtClean="0"/>
          </a:p>
          <a:p>
            <a:pPr eaLnBrk="1" hangingPunct="1">
              <a:defRPr/>
            </a:pPr>
            <a:endParaRPr lang="en-US" smtClean="0"/>
          </a:p>
        </p:txBody>
      </p:sp>
      <p:pic>
        <p:nvPicPr>
          <p:cNvPr id="26628" name="Picture 5" descr="fod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38600"/>
            <a:ext cx="2349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Food Webs</a:t>
            </a:r>
          </a:p>
        </p:txBody>
      </p:sp>
      <p:sp>
        <p:nvSpPr>
          <p:cNvPr id="67587" name="Rectangle 3"/>
          <p:cNvSpPr>
            <a:spLocks noGrp="1" noChangeArrowheads="1"/>
          </p:cNvSpPr>
          <p:nvPr>
            <p:ph type="body" idx="1"/>
          </p:nvPr>
        </p:nvSpPr>
        <p:spPr/>
        <p:txBody>
          <a:bodyPr/>
          <a:lstStyle/>
          <a:p>
            <a:pPr eaLnBrk="1" hangingPunct="1">
              <a:defRPr/>
            </a:pPr>
            <a:r>
              <a:rPr lang="en-US" sz="2400" b="1" smtClean="0"/>
              <a:t>Food Webs</a:t>
            </a:r>
            <a:r>
              <a:rPr lang="en-US" sz="2400" smtClean="0"/>
              <a:t>: Are more complex than food chains. They show all of the relationships between predator and prey in an ecosystem. (They are a combination of several food chains)</a:t>
            </a:r>
            <a:endParaRPr lang="en-US" sz="2400" b="1" smtClean="0"/>
          </a:p>
        </p:txBody>
      </p:sp>
      <p:pic>
        <p:nvPicPr>
          <p:cNvPr id="27652" name="Picture 5" descr="food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43053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Pyramid of Numbers</a:t>
            </a:r>
          </a:p>
        </p:txBody>
      </p:sp>
      <p:sp>
        <p:nvSpPr>
          <p:cNvPr id="68611" name="Rectangle 3"/>
          <p:cNvSpPr>
            <a:spLocks noGrp="1" noChangeArrowheads="1"/>
          </p:cNvSpPr>
          <p:nvPr>
            <p:ph type="body" idx="1"/>
          </p:nvPr>
        </p:nvSpPr>
        <p:spPr>
          <a:xfrm>
            <a:off x="609600" y="1524000"/>
            <a:ext cx="8229600" cy="4114800"/>
          </a:xfrm>
        </p:spPr>
        <p:txBody>
          <a:bodyPr/>
          <a:lstStyle/>
          <a:p>
            <a:pPr eaLnBrk="1" hangingPunct="1">
              <a:defRPr/>
            </a:pPr>
            <a:r>
              <a:rPr lang="en-US" sz="2000" smtClean="0"/>
              <a:t>Food Chains and Food Webs show how food energy moves throughout a system but not how many organisms it involves. To solve this, scientists invented the </a:t>
            </a:r>
            <a:r>
              <a:rPr lang="en-US" sz="2000" b="1" smtClean="0"/>
              <a:t>pyramid of numbers</a:t>
            </a:r>
            <a:r>
              <a:rPr lang="en-US" sz="2000" smtClean="0"/>
              <a:t>.</a:t>
            </a:r>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r>
              <a:rPr lang="en-US" sz="2000" b="1" smtClean="0"/>
              <a:t>Biomass: </a:t>
            </a:r>
            <a:r>
              <a:rPr lang="en-US" sz="2000" smtClean="0"/>
              <a:t>The total mass of all the organisms in an ecosystem</a:t>
            </a:r>
            <a:endParaRPr lang="en-US" sz="2000" b="1" smtClean="0"/>
          </a:p>
        </p:txBody>
      </p:sp>
      <p:pic>
        <p:nvPicPr>
          <p:cNvPr id="28676" name="Picture 9" descr="show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33909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t>The Order of Consumers</a:t>
            </a:r>
          </a:p>
        </p:txBody>
      </p:sp>
      <p:sp>
        <p:nvSpPr>
          <p:cNvPr id="69635" name="Rectangle 3"/>
          <p:cNvSpPr>
            <a:spLocks noGrp="1" noChangeArrowheads="1"/>
          </p:cNvSpPr>
          <p:nvPr>
            <p:ph type="body" idx="1"/>
          </p:nvPr>
        </p:nvSpPr>
        <p:spPr/>
        <p:txBody>
          <a:bodyPr/>
          <a:lstStyle/>
          <a:p>
            <a:pPr eaLnBrk="1" hangingPunct="1">
              <a:defRPr/>
            </a:pPr>
            <a:r>
              <a:rPr lang="en-US" sz="2800" smtClean="0"/>
              <a:t>There are </a:t>
            </a:r>
            <a:r>
              <a:rPr lang="en-US" sz="2800" b="1" smtClean="0"/>
              <a:t>Primary</a:t>
            </a:r>
            <a:r>
              <a:rPr lang="en-US" sz="2800" smtClean="0"/>
              <a:t>, </a:t>
            </a:r>
            <a:r>
              <a:rPr lang="en-US" sz="2800" b="1" smtClean="0"/>
              <a:t>Secondary</a:t>
            </a:r>
            <a:r>
              <a:rPr lang="en-US" sz="2800" smtClean="0"/>
              <a:t> and </a:t>
            </a:r>
            <a:r>
              <a:rPr lang="en-US" sz="2800" b="1" smtClean="0"/>
              <a:t>Tertiary </a:t>
            </a:r>
            <a:r>
              <a:rPr lang="en-US" sz="2800" smtClean="0"/>
              <a:t>Consumers. Explain…</a:t>
            </a:r>
          </a:p>
        </p:txBody>
      </p:sp>
      <p:pic>
        <p:nvPicPr>
          <p:cNvPr id="29700" name="Picture 7" descr="4D9BB688B89B4092F9D10BDAEF83EC41E762FB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4800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mtClean="0"/>
              <a:t>The Clean-up Squad</a:t>
            </a:r>
          </a:p>
        </p:txBody>
      </p:sp>
      <p:sp>
        <p:nvSpPr>
          <p:cNvPr id="70659" name="Rectangle 3"/>
          <p:cNvSpPr>
            <a:spLocks noGrp="1" noChangeArrowheads="1"/>
          </p:cNvSpPr>
          <p:nvPr>
            <p:ph type="body" idx="1"/>
          </p:nvPr>
        </p:nvSpPr>
        <p:spPr/>
        <p:txBody>
          <a:bodyPr/>
          <a:lstStyle/>
          <a:p>
            <a:pPr eaLnBrk="1" hangingPunct="1">
              <a:defRPr/>
            </a:pPr>
            <a:r>
              <a:rPr lang="en-US" sz="2400" b="1" smtClean="0"/>
              <a:t>Scavengers:</a:t>
            </a:r>
            <a:r>
              <a:rPr lang="en-US" sz="2400" smtClean="0"/>
              <a:t> Are organisms that feed on dead or decaying plant and animal matter.</a:t>
            </a:r>
          </a:p>
          <a:p>
            <a:pPr eaLnBrk="1" hangingPunct="1">
              <a:defRPr/>
            </a:pPr>
            <a:r>
              <a:rPr lang="en-US" sz="2400" smtClean="0"/>
              <a:t>Examples??</a:t>
            </a:r>
          </a:p>
          <a:p>
            <a:pPr eaLnBrk="1" hangingPunct="1">
              <a:defRPr/>
            </a:pPr>
            <a:endParaRPr lang="en-US" sz="2400" smtClean="0"/>
          </a:p>
          <a:p>
            <a:pPr eaLnBrk="1" hangingPunct="1">
              <a:defRPr/>
            </a:pPr>
            <a:r>
              <a:rPr lang="en-US" sz="2400" b="1" smtClean="0"/>
              <a:t>Decomposers: </a:t>
            </a:r>
            <a:r>
              <a:rPr lang="en-US" sz="2400" smtClean="0"/>
              <a:t>Don’t actually eat dead material, instead they grow on or in dead material, absorbing some nutrients into their own cells.</a:t>
            </a:r>
          </a:p>
          <a:p>
            <a:pPr eaLnBrk="1" hangingPunct="1">
              <a:defRPr/>
            </a:pPr>
            <a:r>
              <a:rPr lang="en-US" sz="2400" smtClean="0"/>
              <a:t>Examples??</a:t>
            </a:r>
            <a:endParaRPr lang="en-US" sz="2400" b="1" smtClean="0"/>
          </a:p>
        </p:txBody>
      </p:sp>
      <p:pic>
        <p:nvPicPr>
          <p:cNvPr id="30724" name="Picture 5" descr="s_mag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9240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maggo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00600"/>
            <a:ext cx="202882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4000" smtClean="0"/>
              <a:t>Topic 5: Cycles in the Environment</a:t>
            </a:r>
          </a:p>
        </p:txBody>
      </p:sp>
      <p:sp>
        <p:nvSpPr>
          <p:cNvPr id="71683" name="Rectangle 3"/>
          <p:cNvSpPr>
            <a:spLocks noGrp="1" noChangeArrowheads="1"/>
          </p:cNvSpPr>
          <p:nvPr>
            <p:ph type="body" idx="1"/>
          </p:nvPr>
        </p:nvSpPr>
        <p:spPr>
          <a:xfrm>
            <a:off x="0" y="1981200"/>
            <a:ext cx="8229600" cy="4114800"/>
          </a:xfrm>
        </p:spPr>
        <p:txBody>
          <a:bodyPr/>
          <a:lstStyle/>
          <a:p>
            <a:pPr eaLnBrk="1" hangingPunct="1">
              <a:defRPr/>
            </a:pPr>
            <a:r>
              <a:rPr lang="en-US" b="1" smtClean="0"/>
              <a:t>The Carbon Cycle</a:t>
            </a:r>
          </a:p>
        </p:txBody>
      </p:sp>
      <p:pic>
        <p:nvPicPr>
          <p:cNvPr id="31748" name="Picture 5" descr="carboncycle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050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sp>
        <p:nvSpPr>
          <p:cNvPr id="45059" name="Rectangle 3"/>
          <p:cNvSpPr>
            <a:spLocks noGrp="1" noChangeArrowheads="1"/>
          </p:cNvSpPr>
          <p:nvPr>
            <p:ph type="body" idx="1"/>
          </p:nvPr>
        </p:nvSpPr>
        <p:spPr/>
        <p:txBody>
          <a:bodyPr/>
          <a:lstStyle/>
          <a:p>
            <a:pPr eaLnBrk="1" hangingPunct="1">
              <a:defRPr/>
            </a:pPr>
            <a:r>
              <a:rPr lang="en-US" b="1" smtClean="0"/>
              <a:t>Ecology:</a:t>
            </a:r>
            <a:r>
              <a:rPr lang="en-US" smtClean="0"/>
              <a:t> The study of the relationships between living organisms and their environment.</a:t>
            </a:r>
          </a:p>
          <a:p>
            <a:pPr eaLnBrk="1" hangingPunct="1">
              <a:defRPr/>
            </a:pPr>
            <a:r>
              <a:rPr lang="en-US" smtClean="0"/>
              <a:t>Scientists who study these relationships are called </a:t>
            </a:r>
            <a:r>
              <a:rPr lang="en-US" b="1" smtClean="0"/>
              <a:t>ecologists</a:t>
            </a:r>
            <a:r>
              <a:rPr lang="en-US" smtClean="0"/>
              <a:t>.</a:t>
            </a:r>
          </a:p>
          <a:p>
            <a:pPr eaLnBrk="1" hangingPunct="1">
              <a:defRPr/>
            </a:pPr>
            <a:endParaRPr lang="en-US" b="1" smtClean="0"/>
          </a:p>
        </p:txBody>
      </p:sp>
      <p:pic>
        <p:nvPicPr>
          <p:cNvPr id="5124" name="Picture 5" descr="sbs_inner_22_13_o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91000"/>
            <a:ext cx="23526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mtClean="0"/>
              <a:t>The Water Cycle</a:t>
            </a:r>
          </a:p>
        </p:txBody>
      </p:sp>
      <p:pic>
        <p:nvPicPr>
          <p:cNvPr id="32771" name="Picture 5" descr="WaterCycle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6294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Parts of the Water Cycle</a:t>
            </a:r>
          </a:p>
        </p:txBody>
      </p:sp>
      <p:sp>
        <p:nvSpPr>
          <p:cNvPr id="73731" name="Rectangle 3"/>
          <p:cNvSpPr>
            <a:spLocks noGrp="1" noChangeArrowheads="1"/>
          </p:cNvSpPr>
          <p:nvPr>
            <p:ph type="body" idx="1"/>
          </p:nvPr>
        </p:nvSpPr>
        <p:spPr>
          <a:xfrm>
            <a:off x="457200" y="1676400"/>
            <a:ext cx="8229600" cy="4114800"/>
          </a:xfrm>
        </p:spPr>
        <p:txBody>
          <a:bodyPr/>
          <a:lstStyle/>
          <a:p>
            <a:pPr eaLnBrk="1" hangingPunct="1">
              <a:lnSpc>
                <a:spcPct val="80000"/>
              </a:lnSpc>
              <a:defRPr/>
            </a:pPr>
            <a:r>
              <a:rPr lang="en-US" sz="2400" b="1" smtClean="0"/>
              <a:t>Evaporation</a:t>
            </a:r>
            <a:r>
              <a:rPr lang="en-US" sz="2400" smtClean="0"/>
              <a:t>: is the process in which a liquid changes into water vapor.</a:t>
            </a:r>
          </a:p>
          <a:p>
            <a:pPr eaLnBrk="1" hangingPunct="1">
              <a:lnSpc>
                <a:spcPct val="80000"/>
              </a:lnSpc>
              <a:defRPr/>
            </a:pPr>
            <a:r>
              <a:rPr lang="en-US" sz="2400" b="1" smtClean="0"/>
              <a:t>Transpiration</a:t>
            </a:r>
            <a:r>
              <a:rPr lang="en-US" sz="2400" smtClean="0"/>
              <a:t>: is the process in which water that is taken in through plants roots evaporates from the plant’s leaves, stems and flowers</a:t>
            </a:r>
          </a:p>
          <a:p>
            <a:pPr eaLnBrk="1" hangingPunct="1">
              <a:lnSpc>
                <a:spcPct val="80000"/>
              </a:lnSpc>
              <a:defRPr/>
            </a:pPr>
            <a:r>
              <a:rPr lang="en-US" sz="2400" b="1" smtClean="0"/>
              <a:t>Condensation</a:t>
            </a:r>
            <a:r>
              <a:rPr lang="en-US" sz="2400" smtClean="0"/>
              <a:t>: is the process in which water vapor changes into liquid.</a:t>
            </a:r>
          </a:p>
          <a:p>
            <a:pPr eaLnBrk="1" hangingPunct="1">
              <a:lnSpc>
                <a:spcPct val="80000"/>
              </a:lnSpc>
              <a:defRPr/>
            </a:pPr>
            <a:r>
              <a:rPr lang="en-US" sz="2400" b="1" smtClean="0"/>
              <a:t>Precipitation</a:t>
            </a:r>
            <a:r>
              <a:rPr lang="en-US" sz="2400" smtClean="0"/>
              <a:t>: is the process in which liquid water forms from condensation inside clouds and falls as rain, sleet, snow and hail.</a:t>
            </a:r>
          </a:p>
          <a:p>
            <a:pPr eaLnBrk="1" hangingPunct="1">
              <a:lnSpc>
                <a:spcPct val="80000"/>
              </a:lnSpc>
              <a:defRPr/>
            </a:pPr>
            <a:r>
              <a:rPr lang="en-US" sz="2400" b="1" smtClean="0"/>
              <a:t>Ground Water</a:t>
            </a:r>
            <a:r>
              <a:rPr lang="en-US" sz="2400" smtClean="0"/>
              <a:t>: is water in the soil. Plant roots can grow down to reach ground water.</a:t>
            </a:r>
          </a:p>
          <a:p>
            <a:pPr eaLnBrk="1" hangingPunct="1">
              <a:lnSpc>
                <a:spcPct val="80000"/>
              </a:lnSpc>
              <a:defRPr/>
            </a:pPr>
            <a:r>
              <a:rPr lang="en-US" sz="2400" b="1" smtClean="0"/>
              <a:t>Run-off</a:t>
            </a:r>
            <a:r>
              <a:rPr lang="en-US" sz="2400" smtClean="0"/>
              <a:t>: Is water that runs off the ground into lakes, rivers or streams.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t>Pollution in the Environment</a:t>
            </a:r>
          </a:p>
        </p:txBody>
      </p:sp>
      <p:sp>
        <p:nvSpPr>
          <p:cNvPr id="74755" name="Rectangle 3"/>
          <p:cNvSpPr>
            <a:spLocks noGrp="1" noChangeArrowheads="1"/>
          </p:cNvSpPr>
          <p:nvPr>
            <p:ph type="body" idx="1"/>
          </p:nvPr>
        </p:nvSpPr>
        <p:spPr/>
        <p:txBody>
          <a:bodyPr/>
          <a:lstStyle/>
          <a:p>
            <a:pPr eaLnBrk="1" hangingPunct="1">
              <a:defRPr/>
            </a:pPr>
            <a:r>
              <a:rPr lang="en-US" sz="2800" b="1" smtClean="0"/>
              <a:t>Pollution</a:t>
            </a:r>
            <a:r>
              <a:rPr lang="en-US" sz="2800" smtClean="0"/>
              <a:t>: occurs when a substance is added to the environment at such a fast rate that it cannot be broken down, stored or recycled in the air, land or water in a non-damaging form.</a:t>
            </a:r>
          </a:p>
          <a:p>
            <a:pPr eaLnBrk="1" hangingPunct="1">
              <a:buFontTx/>
              <a:buNone/>
              <a:defRPr/>
            </a:pPr>
            <a:endParaRPr lang="en-US" sz="2800" smtClean="0"/>
          </a:p>
          <a:p>
            <a:pPr eaLnBrk="1" hangingPunct="1">
              <a:defRPr/>
            </a:pPr>
            <a:r>
              <a:rPr lang="en-US" sz="2800" b="1" smtClean="0"/>
              <a:t>Acid Rain</a:t>
            </a:r>
            <a:r>
              <a:rPr lang="en-US" sz="2800" smtClean="0"/>
              <a:t>: occurs when pollutants containing sulfur and nitrogen are found in high levels in the air.</a:t>
            </a:r>
          </a:p>
          <a:p>
            <a:pPr eaLnBrk="1" hangingPunct="1">
              <a:defRPr/>
            </a:pPr>
            <a:endParaRPr lang="en-US" sz="2800" b="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Movement of Pollution </a:t>
            </a:r>
          </a:p>
        </p:txBody>
      </p:sp>
      <p:sp>
        <p:nvSpPr>
          <p:cNvPr id="75779" name="Rectangle 3"/>
          <p:cNvSpPr>
            <a:spLocks noGrp="1" noChangeArrowheads="1"/>
          </p:cNvSpPr>
          <p:nvPr>
            <p:ph type="body" idx="1"/>
          </p:nvPr>
        </p:nvSpPr>
        <p:spPr/>
        <p:txBody>
          <a:bodyPr/>
          <a:lstStyle/>
          <a:p>
            <a:pPr eaLnBrk="1" hangingPunct="1">
              <a:defRPr/>
            </a:pPr>
            <a:r>
              <a:rPr lang="en-US" sz="2400" smtClean="0"/>
              <a:t>Chemicals can take a very long time to breakdown causing a great deal of damage to plants and animals.</a:t>
            </a:r>
          </a:p>
          <a:p>
            <a:pPr eaLnBrk="1" hangingPunct="1">
              <a:defRPr/>
            </a:pPr>
            <a:endParaRPr lang="en-US" sz="2400" smtClean="0"/>
          </a:p>
          <a:p>
            <a:pPr eaLnBrk="1" hangingPunct="1">
              <a:defRPr/>
            </a:pPr>
            <a:r>
              <a:rPr lang="en-US" sz="2400" b="1" smtClean="0"/>
              <a:t>Bioaccumulation:</a:t>
            </a:r>
            <a:r>
              <a:rPr lang="en-US" sz="2400" smtClean="0"/>
              <a:t> When pollutants move from level to level in the food chain.</a:t>
            </a:r>
            <a:endParaRPr lang="en-US" sz="2400" b="1" smtClean="0"/>
          </a:p>
          <a:p>
            <a:pPr eaLnBrk="1" hangingPunct="1">
              <a:defRPr/>
            </a:pPr>
            <a:endParaRPr lang="en-US" smtClean="0"/>
          </a:p>
        </p:txBody>
      </p:sp>
      <p:pic>
        <p:nvPicPr>
          <p:cNvPr id="35844" name="Picture 5" descr="bioaccum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81400"/>
            <a:ext cx="42386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4000" smtClean="0"/>
              <a:t>Topic 6: Succession and Change in an Ecosystem.</a:t>
            </a:r>
          </a:p>
        </p:txBody>
      </p:sp>
      <p:sp>
        <p:nvSpPr>
          <p:cNvPr id="76803" name="Rectangle 3"/>
          <p:cNvSpPr>
            <a:spLocks noGrp="1" noChangeArrowheads="1"/>
          </p:cNvSpPr>
          <p:nvPr>
            <p:ph type="body" idx="1"/>
          </p:nvPr>
        </p:nvSpPr>
        <p:spPr/>
        <p:txBody>
          <a:bodyPr/>
          <a:lstStyle/>
          <a:p>
            <a:pPr eaLnBrk="1" hangingPunct="1">
              <a:defRPr/>
            </a:pPr>
            <a:r>
              <a:rPr lang="en-US" sz="2400" smtClean="0"/>
              <a:t>Have you ever noticed grasses or plant growing in vacant lot near your home? How does this process happen?</a:t>
            </a:r>
          </a:p>
          <a:p>
            <a:pPr eaLnBrk="1" hangingPunct="1">
              <a:defRPr/>
            </a:pPr>
            <a:r>
              <a:rPr lang="en-US" sz="2400" b="1" smtClean="0"/>
              <a:t>Succession:</a:t>
            </a:r>
            <a:r>
              <a:rPr lang="en-US" sz="2400" smtClean="0"/>
              <a:t> the gradual process by which some species replace others in an ecosystem.</a:t>
            </a:r>
          </a:p>
          <a:p>
            <a:pPr eaLnBrk="1" hangingPunct="1">
              <a:defRPr/>
            </a:pPr>
            <a:r>
              <a:rPr lang="en-US" sz="2400" b="1" smtClean="0"/>
              <a:t>Primary Succession</a:t>
            </a:r>
            <a:r>
              <a:rPr lang="en-US" sz="2400" smtClean="0"/>
              <a:t>: The gradual growth of organisms in an area that was bare, such as rock.</a:t>
            </a:r>
          </a:p>
          <a:p>
            <a:pPr eaLnBrk="1" hangingPunct="1">
              <a:defRPr/>
            </a:pPr>
            <a:r>
              <a:rPr lang="en-US" sz="2400" smtClean="0"/>
              <a:t>E.g. Ferns and mosses growing on rocks</a:t>
            </a:r>
            <a:endParaRPr lang="en-US" sz="2400"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Primary Succession</a:t>
            </a:r>
          </a:p>
        </p:txBody>
      </p:sp>
      <p:pic>
        <p:nvPicPr>
          <p:cNvPr id="37891" name="Picture 5" descr="primarysucc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4960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Secondary Succession</a:t>
            </a:r>
          </a:p>
        </p:txBody>
      </p:sp>
      <p:sp>
        <p:nvSpPr>
          <p:cNvPr id="78851" name="Rectangle 3"/>
          <p:cNvSpPr>
            <a:spLocks noGrp="1" noChangeArrowheads="1"/>
          </p:cNvSpPr>
          <p:nvPr>
            <p:ph type="body" idx="1"/>
          </p:nvPr>
        </p:nvSpPr>
        <p:spPr/>
        <p:txBody>
          <a:bodyPr/>
          <a:lstStyle/>
          <a:p>
            <a:pPr eaLnBrk="1" hangingPunct="1">
              <a:defRPr/>
            </a:pPr>
            <a:r>
              <a:rPr lang="en-US" sz="2400" b="1" smtClean="0"/>
              <a:t>Secondary Succession</a:t>
            </a:r>
            <a:r>
              <a:rPr lang="en-US" sz="2400" smtClean="0"/>
              <a:t>: The gradual growth of organisms in an area that previously had a number of organisms. E.g. A burnt forest area</a:t>
            </a:r>
            <a:endParaRPr lang="en-US" sz="2400" b="1" smtClean="0"/>
          </a:p>
        </p:txBody>
      </p:sp>
      <p:pic>
        <p:nvPicPr>
          <p:cNvPr id="38916" name="Picture 5" descr="prescribedBurn1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2800"/>
            <a:ext cx="40386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Biological Control</a:t>
            </a:r>
          </a:p>
        </p:txBody>
      </p:sp>
      <p:sp>
        <p:nvSpPr>
          <p:cNvPr id="79875" name="Rectangle 3"/>
          <p:cNvSpPr>
            <a:spLocks noGrp="1" noChangeArrowheads="1"/>
          </p:cNvSpPr>
          <p:nvPr>
            <p:ph type="body" idx="1"/>
          </p:nvPr>
        </p:nvSpPr>
        <p:spPr/>
        <p:txBody>
          <a:bodyPr/>
          <a:lstStyle/>
          <a:p>
            <a:pPr eaLnBrk="1" hangingPunct="1">
              <a:lnSpc>
                <a:spcPct val="90000"/>
              </a:lnSpc>
              <a:defRPr/>
            </a:pPr>
            <a:r>
              <a:rPr lang="en-US" sz="2400" b="1" smtClean="0"/>
              <a:t>Biological Control</a:t>
            </a:r>
            <a:r>
              <a:rPr lang="en-US" sz="2400" smtClean="0"/>
              <a:t>: Controlling pests using their natural enemies.</a:t>
            </a:r>
          </a:p>
          <a:p>
            <a:pPr eaLnBrk="1" hangingPunct="1">
              <a:lnSpc>
                <a:spcPct val="90000"/>
              </a:lnSpc>
              <a:defRPr/>
            </a:pPr>
            <a:r>
              <a:rPr lang="en-US" sz="2400" smtClean="0"/>
              <a:t>Examples??</a:t>
            </a:r>
          </a:p>
          <a:p>
            <a:pPr eaLnBrk="1" hangingPunct="1">
              <a:lnSpc>
                <a:spcPct val="90000"/>
              </a:lnSpc>
              <a:defRPr/>
            </a:pPr>
            <a:r>
              <a:rPr lang="en-US" sz="2400" b="1" smtClean="0"/>
              <a:t>Introduced Species</a:t>
            </a:r>
            <a:r>
              <a:rPr lang="en-US" sz="2400" smtClean="0"/>
              <a:t>: When exotic species are introduced into an environment.</a:t>
            </a:r>
          </a:p>
          <a:p>
            <a:pPr eaLnBrk="1" hangingPunct="1">
              <a:lnSpc>
                <a:spcPct val="90000"/>
              </a:lnSpc>
              <a:defRPr/>
            </a:pPr>
            <a:r>
              <a:rPr lang="en-US" sz="2400" smtClean="0"/>
              <a:t>They often have no natural enemies and survive and reproduce better than naturally occurring species. They can take over an ecosystem.</a:t>
            </a:r>
          </a:p>
          <a:p>
            <a:pPr eaLnBrk="1" hangingPunct="1">
              <a:lnSpc>
                <a:spcPct val="90000"/>
              </a:lnSpc>
              <a:defRPr/>
            </a:pPr>
            <a:r>
              <a:rPr lang="en-US" sz="2400" smtClean="0"/>
              <a:t>E.g. Zebra mussel, Purple Loosestrife, Scotch Broom</a:t>
            </a:r>
          </a:p>
          <a:p>
            <a:pPr eaLnBrk="1" hangingPunct="1">
              <a:lnSpc>
                <a:spcPct val="90000"/>
              </a:lnSpc>
              <a:defRPr/>
            </a:pPr>
            <a:r>
              <a:rPr lang="en-US" sz="2400" b="1" smtClean="0"/>
              <a:t>Extinction</a:t>
            </a:r>
            <a:r>
              <a:rPr lang="en-US" sz="2400" smtClean="0"/>
              <a:t>: When a species no longer exists.</a:t>
            </a:r>
            <a:endParaRPr lang="en-US" sz="2400" b="1" smtClean="0"/>
          </a:p>
        </p:txBody>
      </p:sp>
      <p:pic>
        <p:nvPicPr>
          <p:cNvPr id="39940" name="Picture 5" descr="http://www.wildflowersmich.org/index.php?page=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10461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4000" smtClean="0"/>
              <a:t>Topic 7: Environmental Monitoring</a:t>
            </a:r>
          </a:p>
        </p:txBody>
      </p:sp>
      <p:sp>
        <p:nvSpPr>
          <p:cNvPr id="80899" name="Rectangle 3"/>
          <p:cNvSpPr>
            <a:spLocks noGrp="1" noChangeArrowheads="1"/>
          </p:cNvSpPr>
          <p:nvPr>
            <p:ph type="body" idx="1"/>
          </p:nvPr>
        </p:nvSpPr>
        <p:spPr>
          <a:xfrm>
            <a:off x="457200" y="1524000"/>
            <a:ext cx="8229600" cy="4495800"/>
          </a:xfrm>
        </p:spPr>
        <p:txBody>
          <a:bodyPr/>
          <a:lstStyle/>
          <a:p>
            <a:pPr eaLnBrk="1" hangingPunct="1">
              <a:defRPr/>
            </a:pPr>
            <a:r>
              <a:rPr lang="en-US" sz="2400" b="1" smtClean="0"/>
              <a:t>Ecosystem Monitoring</a:t>
            </a:r>
            <a:r>
              <a:rPr lang="en-US" sz="2400" smtClean="0"/>
              <a:t> (also called Environmental Monitoring): Is a way to check the condition of an ecosystem by comparing the results of investigations done at different times.</a:t>
            </a:r>
          </a:p>
          <a:p>
            <a:pPr eaLnBrk="1" hangingPunct="1">
              <a:defRPr/>
            </a:pPr>
            <a:r>
              <a:rPr lang="en-US" sz="2400" b="1" smtClean="0"/>
              <a:t>Physical Monitoring:</a:t>
            </a:r>
            <a:r>
              <a:rPr lang="en-US" sz="2400" smtClean="0"/>
              <a:t> Uses satellites to track changes in landscape over time.</a:t>
            </a:r>
          </a:p>
          <a:p>
            <a:pPr eaLnBrk="1" hangingPunct="1">
              <a:defRPr/>
            </a:pPr>
            <a:r>
              <a:rPr lang="en-US" sz="2400" b="1" smtClean="0"/>
              <a:t>Environmental Monitoring: </a:t>
            </a:r>
            <a:r>
              <a:rPr lang="en-US" sz="2400" smtClean="0"/>
              <a:t>Tracks changes in climate, temperature and weather patterns.</a:t>
            </a:r>
          </a:p>
          <a:p>
            <a:pPr eaLnBrk="1" hangingPunct="1">
              <a:defRPr/>
            </a:pPr>
            <a:r>
              <a:rPr lang="en-US" sz="2400" b="1" smtClean="0"/>
              <a:t>Chemical Monitoring</a:t>
            </a:r>
            <a:r>
              <a:rPr lang="en-US" sz="2400" smtClean="0"/>
              <a:t>: Assesses air, soil and water quality.</a:t>
            </a:r>
          </a:p>
          <a:p>
            <a:pPr eaLnBrk="1" hangingPunct="1">
              <a:defRPr/>
            </a:pPr>
            <a:r>
              <a:rPr lang="en-US" sz="2400" b="1" smtClean="0"/>
              <a:t>Biological Monitoring:</a:t>
            </a:r>
            <a:r>
              <a:rPr lang="en-US" sz="2400" smtClean="0"/>
              <a:t> Tracks changes in organisms and populations of organisms over time.</a:t>
            </a:r>
            <a:endParaRPr lang="en-US" sz="2400" b="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Long-Term Monitoring</a:t>
            </a:r>
          </a:p>
        </p:txBody>
      </p:sp>
      <p:sp>
        <p:nvSpPr>
          <p:cNvPr id="81923" name="Rectangle 3"/>
          <p:cNvSpPr>
            <a:spLocks noGrp="1" noChangeArrowheads="1"/>
          </p:cNvSpPr>
          <p:nvPr>
            <p:ph type="body" idx="1"/>
          </p:nvPr>
        </p:nvSpPr>
        <p:spPr/>
        <p:txBody>
          <a:bodyPr/>
          <a:lstStyle/>
          <a:p>
            <a:pPr eaLnBrk="1" hangingPunct="1">
              <a:defRPr/>
            </a:pPr>
            <a:r>
              <a:rPr lang="en-US" sz="2400" b="1" smtClean="0"/>
              <a:t>Indicator Species</a:t>
            </a:r>
            <a:r>
              <a:rPr lang="en-US" sz="2400" smtClean="0"/>
              <a:t>: A species that is sensitive to environmental change and is the first to be affected; they help to monitor the overall health of our environment.</a:t>
            </a:r>
            <a:r>
              <a:rPr lang="en-US" smtClean="0"/>
              <a:t> </a:t>
            </a:r>
          </a:p>
          <a:p>
            <a:pPr eaLnBrk="1" hangingPunct="1">
              <a:defRPr/>
            </a:pPr>
            <a:r>
              <a:rPr lang="en-US" sz="2400" smtClean="0"/>
              <a:t>What would be some good indicator species??</a:t>
            </a:r>
            <a:endParaRPr lang="en-US" sz="2400" b="1" smtClean="0"/>
          </a:p>
        </p:txBody>
      </p:sp>
      <p:pic>
        <p:nvPicPr>
          <p:cNvPr id="41988" name="Picture 4" descr="MPj04373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38600"/>
            <a:ext cx="2670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The Needs of Living Things</a:t>
            </a:r>
          </a:p>
        </p:txBody>
      </p:sp>
      <p:sp>
        <p:nvSpPr>
          <p:cNvPr id="46083" name="Rectangle 3"/>
          <p:cNvSpPr>
            <a:spLocks noGrp="1" noChangeArrowheads="1"/>
          </p:cNvSpPr>
          <p:nvPr>
            <p:ph type="body" idx="1"/>
          </p:nvPr>
        </p:nvSpPr>
        <p:spPr/>
        <p:txBody>
          <a:bodyPr/>
          <a:lstStyle/>
          <a:p>
            <a:pPr marL="609600" indent="-609600" eaLnBrk="1" hangingPunct="1">
              <a:defRPr/>
            </a:pPr>
            <a:r>
              <a:rPr lang="en-US" smtClean="0"/>
              <a:t>All living things from spiders, to sunflowers, to humans need…</a:t>
            </a:r>
          </a:p>
          <a:p>
            <a:pPr marL="609600" indent="-609600" eaLnBrk="1" hangingPunct="1">
              <a:buFontTx/>
              <a:buAutoNum type="arabicParenR"/>
              <a:defRPr/>
            </a:pPr>
            <a:r>
              <a:rPr lang="en-US" smtClean="0"/>
              <a:t>Food</a:t>
            </a:r>
          </a:p>
          <a:p>
            <a:pPr marL="609600" indent="-609600" eaLnBrk="1" hangingPunct="1">
              <a:buFontTx/>
              <a:buAutoNum type="arabicParenR"/>
              <a:defRPr/>
            </a:pPr>
            <a:r>
              <a:rPr lang="en-US" smtClean="0"/>
              <a:t>Water</a:t>
            </a:r>
          </a:p>
          <a:p>
            <a:pPr marL="609600" indent="-609600" eaLnBrk="1" hangingPunct="1">
              <a:buFontTx/>
              <a:buAutoNum type="arabicParenR"/>
              <a:defRPr/>
            </a:pPr>
            <a:r>
              <a:rPr lang="en-US" smtClean="0"/>
              <a:t>Habitat</a:t>
            </a:r>
          </a:p>
          <a:p>
            <a:pPr marL="609600" indent="-609600" eaLnBrk="1" hangingPunct="1">
              <a:buFontTx/>
              <a:buAutoNum type="arabicParenR"/>
              <a:defRPr/>
            </a:pPr>
            <a:r>
              <a:rPr lang="en-US" smtClean="0"/>
              <a:t>Air (gas exchange)</a:t>
            </a:r>
          </a:p>
        </p:txBody>
      </p:sp>
      <p:pic>
        <p:nvPicPr>
          <p:cNvPr id="6148" name="Picture 4" descr="MCj04382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304800"/>
            <a:ext cx="1825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MPj03211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648200"/>
            <a:ext cx="1358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MPj043736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00400"/>
            <a:ext cx="2008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Continued…</a:t>
            </a:r>
          </a:p>
        </p:txBody>
      </p:sp>
      <p:sp>
        <p:nvSpPr>
          <p:cNvPr id="83971" name="Rectangle 3"/>
          <p:cNvSpPr>
            <a:spLocks noGrp="1" noChangeArrowheads="1"/>
          </p:cNvSpPr>
          <p:nvPr>
            <p:ph type="body" idx="1"/>
          </p:nvPr>
        </p:nvSpPr>
        <p:spPr/>
        <p:txBody>
          <a:bodyPr/>
          <a:lstStyle/>
          <a:p>
            <a:pPr eaLnBrk="1" hangingPunct="1">
              <a:lnSpc>
                <a:spcPct val="90000"/>
              </a:lnSpc>
              <a:defRPr/>
            </a:pPr>
            <a:r>
              <a:rPr lang="en-US" sz="2800" b="1" smtClean="0"/>
              <a:t>Baseline Data:</a:t>
            </a:r>
            <a:r>
              <a:rPr lang="en-US" sz="2800" smtClean="0"/>
              <a:t> A starting point of data that allows scientists to go back and see if changes have occurred.</a:t>
            </a:r>
          </a:p>
          <a:p>
            <a:pPr eaLnBrk="1" hangingPunct="1">
              <a:lnSpc>
                <a:spcPct val="90000"/>
              </a:lnSpc>
              <a:defRPr/>
            </a:pPr>
            <a:r>
              <a:rPr lang="en-US" sz="2800" b="1" smtClean="0"/>
              <a:t>Permanent Plots:</a:t>
            </a:r>
            <a:r>
              <a:rPr lang="en-US" sz="2800" smtClean="0"/>
              <a:t> Study areas that scientists always return to.</a:t>
            </a:r>
          </a:p>
          <a:p>
            <a:pPr eaLnBrk="1" hangingPunct="1">
              <a:lnSpc>
                <a:spcPct val="90000"/>
              </a:lnSpc>
              <a:defRPr/>
            </a:pPr>
            <a:endParaRPr lang="en-US" sz="2800" smtClean="0"/>
          </a:p>
          <a:p>
            <a:pPr eaLnBrk="1" hangingPunct="1">
              <a:lnSpc>
                <a:spcPct val="90000"/>
              </a:lnSpc>
              <a:defRPr/>
            </a:pPr>
            <a:r>
              <a:rPr lang="en-US" sz="2800" smtClean="0"/>
              <a:t>A report that outlines how an activity will affect the environment is called an </a:t>
            </a:r>
            <a:r>
              <a:rPr lang="en-US" sz="2800" u="sng" smtClean="0"/>
              <a:t>environmental impact assessment.</a:t>
            </a:r>
            <a:endParaRPr lang="en-US" sz="2800" b="1" smtClean="0"/>
          </a:p>
        </p:txBody>
      </p:sp>
      <p:pic>
        <p:nvPicPr>
          <p:cNvPr id="43012" name="Picture 5" descr="mmcel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5811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Adaptation </a:t>
            </a:r>
          </a:p>
        </p:txBody>
      </p:sp>
      <p:sp>
        <p:nvSpPr>
          <p:cNvPr id="47107" name="Rectangle 3"/>
          <p:cNvSpPr>
            <a:spLocks noGrp="1" noChangeArrowheads="1"/>
          </p:cNvSpPr>
          <p:nvPr>
            <p:ph type="body" idx="1"/>
          </p:nvPr>
        </p:nvSpPr>
        <p:spPr/>
        <p:txBody>
          <a:bodyPr/>
          <a:lstStyle/>
          <a:p>
            <a:pPr eaLnBrk="1" hangingPunct="1">
              <a:lnSpc>
                <a:spcPct val="90000"/>
              </a:lnSpc>
              <a:defRPr/>
            </a:pPr>
            <a:r>
              <a:rPr lang="en-US" b="1" smtClean="0"/>
              <a:t>Adaptation</a:t>
            </a:r>
            <a:r>
              <a:rPr lang="en-US" smtClean="0"/>
              <a:t>: is an inherited characteristic that helps an organism survive and reproduce in its environment.</a:t>
            </a:r>
          </a:p>
          <a:p>
            <a:pPr eaLnBrk="1" hangingPunct="1">
              <a:lnSpc>
                <a:spcPct val="90000"/>
              </a:lnSpc>
              <a:defRPr/>
            </a:pPr>
            <a:endParaRPr lang="en-US" smtClean="0"/>
          </a:p>
          <a:p>
            <a:pPr eaLnBrk="1" hangingPunct="1">
              <a:lnSpc>
                <a:spcPct val="90000"/>
              </a:lnSpc>
              <a:defRPr/>
            </a:pPr>
            <a:r>
              <a:rPr lang="en-US" smtClean="0"/>
              <a:t>E.g. A duck has webbed feet so it can swim well</a:t>
            </a:r>
          </a:p>
          <a:p>
            <a:pPr eaLnBrk="1" hangingPunct="1">
              <a:lnSpc>
                <a:spcPct val="90000"/>
              </a:lnSpc>
              <a:defRPr/>
            </a:pPr>
            <a:r>
              <a:rPr lang="en-US" smtClean="0"/>
              <a:t>E.g. Many birds have hollow bones so they can fly easily.</a:t>
            </a:r>
            <a:endParaRPr lang="en-US" b="1" smtClean="0"/>
          </a:p>
        </p:txBody>
      </p:sp>
      <p:pic>
        <p:nvPicPr>
          <p:cNvPr id="7172" name="Picture 5" descr="MPj018254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Continued…</a:t>
            </a:r>
          </a:p>
        </p:txBody>
      </p:sp>
      <p:sp>
        <p:nvSpPr>
          <p:cNvPr id="48131" name="Rectangle 3"/>
          <p:cNvSpPr>
            <a:spLocks noGrp="1" noChangeArrowheads="1"/>
          </p:cNvSpPr>
          <p:nvPr>
            <p:ph type="body" idx="1"/>
          </p:nvPr>
        </p:nvSpPr>
        <p:spPr/>
        <p:txBody>
          <a:bodyPr/>
          <a:lstStyle/>
          <a:p>
            <a:pPr eaLnBrk="1" hangingPunct="1">
              <a:lnSpc>
                <a:spcPct val="90000"/>
              </a:lnSpc>
              <a:defRPr/>
            </a:pPr>
            <a:r>
              <a:rPr lang="en-US" smtClean="0"/>
              <a:t>There are however many characteristics that help animals survive in their environment that are learned.</a:t>
            </a:r>
          </a:p>
          <a:p>
            <a:pPr eaLnBrk="1" hangingPunct="1">
              <a:lnSpc>
                <a:spcPct val="90000"/>
              </a:lnSpc>
              <a:defRPr/>
            </a:pPr>
            <a:endParaRPr lang="en-US" smtClean="0"/>
          </a:p>
          <a:p>
            <a:pPr eaLnBrk="1" hangingPunct="1">
              <a:lnSpc>
                <a:spcPct val="90000"/>
              </a:lnSpc>
              <a:defRPr/>
            </a:pPr>
            <a:r>
              <a:rPr lang="en-US" smtClean="0"/>
              <a:t>E.g. Humans learn to look both ways before crossing the street.</a:t>
            </a:r>
          </a:p>
          <a:p>
            <a:pPr eaLnBrk="1" hangingPunct="1">
              <a:lnSpc>
                <a:spcPct val="90000"/>
              </a:lnSpc>
              <a:defRPr/>
            </a:pPr>
            <a:endParaRPr lang="en-US" smtClean="0"/>
          </a:p>
          <a:p>
            <a:pPr eaLnBrk="1" hangingPunct="1">
              <a:lnSpc>
                <a:spcPct val="90000"/>
              </a:lnSpc>
              <a:defRPr/>
            </a:pPr>
            <a:r>
              <a:rPr lang="en-US" smtClean="0"/>
              <a:t>These however, are </a:t>
            </a:r>
            <a:r>
              <a:rPr lang="en-US" b="1" smtClean="0"/>
              <a:t>not</a:t>
            </a:r>
            <a:r>
              <a:rPr lang="en-US" smtClean="0"/>
              <a:t> adaptations.</a:t>
            </a:r>
          </a:p>
        </p:txBody>
      </p:sp>
      <p:pic>
        <p:nvPicPr>
          <p:cNvPr id="8196" name="Picture 4" descr="MCj04348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Ecosystems</a:t>
            </a:r>
          </a:p>
        </p:txBody>
      </p:sp>
      <p:sp>
        <p:nvSpPr>
          <p:cNvPr id="49155" name="Rectangle 3"/>
          <p:cNvSpPr>
            <a:spLocks noGrp="1" noChangeArrowheads="1"/>
          </p:cNvSpPr>
          <p:nvPr>
            <p:ph type="body" idx="1"/>
          </p:nvPr>
        </p:nvSpPr>
        <p:spPr/>
        <p:txBody>
          <a:bodyPr/>
          <a:lstStyle/>
          <a:p>
            <a:pPr eaLnBrk="1" hangingPunct="1">
              <a:defRPr/>
            </a:pPr>
            <a:r>
              <a:rPr lang="en-US" sz="2400" smtClean="0"/>
              <a:t>An </a:t>
            </a:r>
            <a:r>
              <a:rPr lang="en-US" sz="2400" b="1" smtClean="0"/>
              <a:t>ecosystem</a:t>
            </a:r>
            <a:r>
              <a:rPr lang="en-US" sz="2400" smtClean="0"/>
              <a:t> is the interactions between living and non-living things in a particular environment.</a:t>
            </a:r>
            <a:r>
              <a:rPr lang="en-US" sz="2800" smtClean="0"/>
              <a:t> </a:t>
            </a:r>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1800" smtClean="0"/>
              <a:t>E.g. A rotting log is an example of an ecosystem. The organisms living in and on the log and the soil, temperature, and other non-living features around the log are interacting.</a:t>
            </a:r>
          </a:p>
        </p:txBody>
      </p:sp>
      <p:pic>
        <p:nvPicPr>
          <p:cNvPr id="9220" name="Picture 5" descr="818223621_2d6d4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194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smtClean="0"/>
              <a:t>Interactions Between Living Things in an Ecosystem</a:t>
            </a:r>
          </a:p>
        </p:txBody>
      </p:sp>
      <p:sp>
        <p:nvSpPr>
          <p:cNvPr id="50179" name="Rectangle 3"/>
          <p:cNvSpPr>
            <a:spLocks noGrp="1" noChangeArrowheads="1"/>
          </p:cNvSpPr>
          <p:nvPr>
            <p:ph type="body" idx="1"/>
          </p:nvPr>
        </p:nvSpPr>
        <p:spPr/>
        <p:txBody>
          <a:bodyPr/>
          <a:lstStyle/>
          <a:p>
            <a:pPr eaLnBrk="1" hangingPunct="1">
              <a:defRPr/>
            </a:pPr>
            <a:r>
              <a:rPr lang="en-US" b="1" smtClean="0"/>
              <a:t>Symbiosis</a:t>
            </a:r>
            <a:r>
              <a:rPr lang="en-US" smtClean="0"/>
              <a:t>: Occurs when two species live closely together in a relationship that lasts over time.</a:t>
            </a:r>
          </a:p>
          <a:p>
            <a:pPr eaLnBrk="1" hangingPunct="1">
              <a:defRPr/>
            </a:pPr>
            <a:endParaRPr lang="en-US" smtClean="0"/>
          </a:p>
          <a:p>
            <a:pPr eaLnBrk="1" hangingPunct="1">
              <a:defRPr/>
            </a:pPr>
            <a:r>
              <a:rPr lang="en-US" smtClean="0"/>
              <a:t> Can you think of any examples??</a:t>
            </a:r>
            <a:endParaRPr lang="en-US" b="1" smtClean="0"/>
          </a:p>
        </p:txBody>
      </p:sp>
      <p:pic>
        <p:nvPicPr>
          <p:cNvPr id="10244" name="Picture 5" descr="MPj04373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581400"/>
            <a:ext cx="1831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3 Types of Symbiosis</a:t>
            </a:r>
          </a:p>
        </p:txBody>
      </p:sp>
      <p:sp>
        <p:nvSpPr>
          <p:cNvPr id="51203" name="Rectangle 3"/>
          <p:cNvSpPr>
            <a:spLocks noGrp="1" noChangeArrowheads="1"/>
          </p:cNvSpPr>
          <p:nvPr>
            <p:ph type="body" idx="1"/>
          </p:nvPr>
        </p:nvSpPr>
        <p:spPr/>
        <p:txBody>
          <a:bodyPr/>
          <a:lstStyle/>
          <a:p>
            <a:pPr eaLnBrk="1" hangingPunct="1">
              <a:defRPr/>
            </a:pPr>
            <a:r>
              <a:rPr lang="en-US" b="1" smtClean="0"/>
              <a:t>Mutualism</a:t>
            </a:r>
            <a:r>
              <a:rPr lang="en-US" smtClean="0"/>
              <a:t>: Each partner benefits from the relationship!</a:t>
            </a:r>
          </a:p>
          <a:p>
            <a:pPr eaLnBrk="1" hangingPunct="1">
              <a:defRPr/>
            </a:pPr>
            <a:r>
              <a:rPr lang="en-US" sz="2800" smtClean="0"/>
              <a:t>e.g. The remora fish uses suckers on its head to attach itself to a shark. It then eats the bacteria living on the shark’s skin.</a:t>
            </a:r>
          </a:p>
          <a:p>
            <a:pPr eaLnBrk="1" hangingPunct="1">
              <a:defRPr/>
            </a:pPr>
            <a:r>
              <a:rPr lang="en-US" sz="2800" smtClean="0"/>
              <a:t>Other examples??</a:t>
            </a:r>
          </a:p>
        </p:txBody>
      </p:sp>
      <p:pic>
        <p:nvPicPr>
          <p:cNvPr id="11268" name="Picture 5" descr="shar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2099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C1136-F15A-4524-BD93-0A6163A3A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5594BC4-71EE-45DE-A112-B4EA96628C06}">
  <ds:schemaRefs>
    <ds:schemaRef ds:uri="http://schemas.microsoft.com/sharepoint/v3/contenttype/forms"/>
  </ds:schemaRefs>
</ds:datastoreItem>
</file>

<file path=customXml/itemProps3.xml><?xml version="1.0" encoding="utf-8"?>
<ds:datastoreItem xmlns:ds="http://schemas.openxmlformats.org/officeDocument/2006/customXml" ds:itemID="{BDA51516-020A-4C19-8115-E68D7D6373F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Ocean</Template>
  <TotalTime>161</TotalTime>
  <Words>1596</Words>
  <Application>Microsoft Office PowerPoint</Application>
  <PresentationFormat>On-screen Show (4:3)</PresentationFormat>
  <Paragraphs>179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Tahoma</vt:lpstr>
      <vt:lpstr>Arial</vt:lpstr>
      <vt:lpstr>Wingdings</vt:lpstr>
      <vt:lpstr>Calibri</vt:lpstr>
      <vt:lpstr>Times New Roman</vt:lpstr>
      <vt:lpstr>Ocean</vt:lpstr>
      <vt:lpstr>Interactions and Ecosystems</vt:lpstr>
      <vt:lpstr>Topic 1: Interactions Within Ecosystems</vt:lpstr>
      <vt:lpstr>PowerPoint Presentation</vt:lpstr>
      <vt:lpstr>The Needs of Living Things</vt:lpstr>
      <vt:lpstr>Adaptation </vt:lpstr>
      <vt:lpstr>Continued…</vt:lpstr>
      <vt:lpstr>Ecosystems</vt:lpstr>
      <vt:lpstr>Interactions Between Living Things in an Ecosystem</vt:lpstr>
      <vt:lpstr>3 Types of Symbiosis</vt:lpstr>
      <vt:lpstr>Continued…</vt:lpstr>
      <vt:lpstr>Continued…</vt:lpstr>
      <vt:lpstr>Impacts on Ecosystems</vt:lpstr>
      <vt:lpstr>Topic 2: Human Impacts on Ecosystems</vt:lpstr>
      <vt:lpstr>Natural Resources</vt:lpstr>
      <vt:lpstr>People and Nature: A Changing Relationship</vt:lpstr>
      <vt:lpstr>Needs vs. Wants</vt:lpstr>
      <vt:lpstr>Topic 3: Environmental Choices</vt:lpstr>
      <vt:lpstr>Sustainability</vt:lpstr>
      <vt:lpstr>Ways to Help the Environment</vt:lpstr>
      <vt:lpstr>Topic 4: How Organisms Interact</vt:lpstr>
      <vt:lpstr>The Roles of Organisms in an Ecosystem</vt:lpstr>
      <vt:lpstr>Types of Niches…</vt:lpstr>
      <vt:lpstr>Continued…</vt:lpstr>
      <vt:lpstr>Continued…</vt:lpstr>
      <vt:lpstr>Food Webs</vt:lpstr>
      <vt:lpstr>Pyramid of Numbers</vt:lpstr>
      <vt:lpstr>The Order of Consumers</vt:lpstr>
      <vt:lpstr>The Clean-up Squad</vt:lpstr>
      <vt:lpstr>Topic 5: Cycles in the Environment</vt:lpstr>
      <vt:lpstr>The Water Cycle</vt:lpstr>
      <vt:lpstr>Parts of the Water Cycle</vt:lpstr>
      <vt:lpstr>Pollution in the Environment</vt:lpstr>
      <vt:lpstr>Movement of Pollution </vt:lpstr>
      <vt:lpstr>Topic 6: Succession and Change in an Ecosystem.</vt:lpstr>
      <vt:lpstr>Primary Succession</vt:lpstr>
      <vt:lpstr>Secondary Succession</vt:lpstr>
      <vt:lpstr>Biological Control</vt:lpstr>
      <vt:lpstr>Topic 7: Environmental Monitoring</vt:lpstr>
      <vt:lpstr>Long-Term Monitoring</vt:lpstr>
      <vt:lpstr>Continued…</vt:lpstr>
    </vt:vector>
  </TitlesOfParts>
  <Company>CRCS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and Ecosystems</dc:title>
  <dc:creator>CRCS</dc:creator>
  <cp:lastModifiedBy>Teacher E-Solutions</cp:lastModifiedBy>
  <cp:revision>7</cp:revision>
  <dcterms:created xsi:type="dcterms:W3CDTF">2009-06-26T17:07:18Z</dcterms:created>
  <dcterms:modified xsi:type="dcterms:W3CDTF">2019-01-18T16:35:29Z</dcterms:modified>
</cp:coreProperties>
</file>