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67" r:id="rId2"/>
    <p:sldId id="368" r:id="rId3"/>
    <p:sldId id="369" r:id="rId4"/>
    <p:sldId id="370" r:id="rId5"/>
    <p:sldId id="411" r:id="rId6"/>
    <p:sldId id="377" r:id="rId7"/>
    <p:sldId id="378" r:id="rId8"/>
    <p:sldId id="412" r:id="rId9"/>
    <p:sldId id="373" r:id="rId10"/>
    <p:sldId id="380" r:id="rId11"/>
    <p:sldId id="381" r:id="rId12"/>
    <p:sldId id="382" r:id="rId13"/>
    <p:sldId id="383" r:id="rId14"/>
    <p:sldId id="384" r:id="rId15"/>
    <p:sldId id="386" r:id="rId16"/>
    <p:sldId id="387" r:id="rId17"/>
    <p:sldId id="388" r:id="rId18"/>
    <p:sldId id="385" r:id="rId19"/>
    <p:sldId id="389" r:id="rId20"/>
    <p:sldId id="390" r:id="rId21"/>
    <p:sldId id="408" r:id="rId22"/>
    <p:sldId id="409" r:id="rId23"/>
    <p:sldId id="391" r:id="rId24"/>
    <p:sldId id="392" r:id="rId25"/>
    <p:sldId id="395" r:id="rId26"/>
    <p:sldId id="396" r:id="rId27"/>
    <p:sldId id="397" r:id="rId28"/>
    <p:sldId id="393" r:id="rId29"/>
    <p:sldId id="405" r:id="rId30"/>
    <p:sldId id="394" r:id="rId31"/>
    <p:sldId id="398" r:id="rId32"/>
    <p:sldId id="371" r:id="rId33"/>
    <p:sldId id="407" r:id="rId34"/>
    <p:sldId id="365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85DAB9"/>
    <a:srgbClr val="050500"/>
    <a:srgbClr val="CC0000"/>
    <a:srgbClr val="FFEA18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2093" autoAdjust="0"/>
    <p:restoredTop sz="90929"/>
  </p:normalViewPr>
  <p:slideViewPr>
    <p:cSldViewPr>
      <p:cViewPr varScale="1">
        <p:scale>
          <a:sx n="46" d="100"/>
          <a:sy n="46" d="100"/>
        </p:scale>
        <p:origin x="-89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9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868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>
              <a:latin typeface="Times" pitchFamily="1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fld id="{8C8AFA44-7C4A-4252-A4D4-4FA8802383E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>
                <a:latin typeface="Arial" charset="0"/>
              </a:rPr>
              <a:t>Division Ave. High School	Ms. Foglia</a:t>
            </a:r>
            <a:endParaRPr lang="en-US" sz="1800" b="1">
              <a:latin typeface="Arial" charset="0"/>
            </a:endParaRPr>
          </a:p>
          <a:p>
            <a:pPr>
              <a:tabLst>
                <a:tab pos="6170613" algn="r"/>
              </a:tabLst>
              <a:defRPr/>
            </a:pPr>
            <a:r>
              <a:rPr lang="en-US" sz="1400" b="1">
                <a:latin typeface="Arial" charset="0"/>
              </a:rPr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353564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endParaRPr lang="en-US" noProof="0" smtClean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A1D9182D-09C3-447C-90C9-FE4699D9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0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E38ED3-3E33-4517-8E50-9FE7A48390CC}" type="slidenum">
              <a:rPr lang="en-US" sz="1200">
                <a:latin typeface="Times" pitchFamily="1" charset="0"/>
              </a:rPr>
              <a:pPr/>
              <a:t>1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EA0720-9F3F-46EF-BD44-B882EE005308}" type="slidenum">
              <a:rPr lang="en-US" sz="1200">
                <a:latin typeface="Times" pitchFamily="1" charset="0"/>
              </a:rPr>
              <a:pPr/>
              <a:t>10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A9D787-46E3-47A5-A15E-E1912FE785B3}" type="slidenum">
              <a:rPr lang="en-US" sz="1200">
                <a:latin typeface="Times" pitchFamily="1" charset="0"/>
              </a:rPr>
              <a:pPr/>
              <a:t>11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C44A4BA-3B24-4D95-A90B-AFC62870A95F}" type="slidenum">
              <a:rPr lang="en-US" sz="1200">
                <a:latin typeface="Times" pitchFamily="1" charset="0"/>
              </a:rPr>
              <a:pPr/>
              <a:t>12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73123D2-4471-4602-BB23-EB9DB53C402A}" type="slidenum">
              <a:rPr lang="en-US" sz="1200">
                <a:latin typeface="Times" pitchFamily="1" charset="0"/>
              </a:rPr>
              <a:pPr/>
              <a:t>13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43E073-1C48-484B-B1B8-4B3ED50863FD}" type="slidenum">
              <a:rPr lang="en-US" sz="1200">
                <a:latin typeface="Times" pitchFamily="1" charset="0"/>
              </a:rPr>
              <a:pPr/>
              <a:t>14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327D094-2591-4240-A6D9-E09D24075593}" type="slidenum">
              <a:rPr lang="en-US" sz="1200">
                <a:latin typeface="Times" pitchFamily="1" charset="0"/>
              </a:rPr>
              <a:pPr/>
              <a:t>15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935CA1-748F-4760-9EE0-760F46C31E64}" type="slidenum">
              <a:rPr lang="en-US" sz="1200">
                <a:latin typeface="Times" pitchFamily="1" charset="0"/>
              </a:rPr>
              <a:pPr/>
              <a:t>16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1D4BE8-FD81-440A-8CCB-67AE709BFA10}" type="slidenum">
              <a:rPr lang="en-US" sz="1200">
                <a:latin typeface="Times" pitchFamily="1" charset="0"/>
              </a:rPr>
              <a:pPr/>
              <a:t>17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19D1482-275E-44F9-BD23-52E817035EAF}" type="slidenum">
              <a:rPr lang="en-US" sz="1200">
                <a:latin typeface="Times" pitchFamily="1" charset="0"/>
              </a:rPr>
              <a:pPr/>
              <a:t>18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680648-CD63-47FD-85AC-E3DCA79BD4A4}" type="slidenum">
              <a:rPr lang="en-US" sz="1200">
                <a:latin typeface="Times" pitchFamily="1" charset="0"/>
              </a:rPr>
              <a:pPr/>
              <a:t>19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6C934F-ECBB-459A-AAE0-B87BAFA3E8A5}" type="slidenum">
              <a:rPr lang="en-US" sz="1200">
                <a:latin typeface="Times" pitchFamily="1" charset="0"/>
              </a:rPr>
              <a:pPr/>
              <a:t>2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7E8373-7A5F-41A4-8B1A-F73649F105BF}" type="slidenum">
              <a:rPr lang="en-US" sz="1200">
                <a:latin typeface="Times" pitchFamily="1" charset="0"/>
              </a:rPr>
              <a:pPr/>
              <a:t>20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B2C089-80DE-41A5-AD80-1F3FD395F03C}" type="slidenum">
              <a:rPr lang="en-US" sz="1200">
                <a:latin typeface="Times" pitchFamily="1" charset="0"/>
              </a:rPr>
              <a:pPr/>
              <a:t>21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0407B5-2871-40C1-9439-EF69EE7578BC}" type="slidenum">
              <a:rPr lang="en-US" sz="1200">
                <a:latin typeface="Times" pitchFamily="1" charset="0"/>
              </a:rPr>
              <a:pPr/>
              <a:t>22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48FCA1-CDC8-42BA-A41E-971CB4B1FEC4}" type="slidenum">
              <a:rPr lang="en-US" sz="1200">
                <a:latin typeface="Times" pitchFamily="1" charset="0"/>
              </a:rPr>
              <a:pPr/>
              <a:t>23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7AD29BD-3761-4150-A2D7-D716EF2462B1}" type="slidenum">
              <a:rPr lang="en-US" sz="1200">
                <a:latin typeface="Times" pitchFamily="1" charset="0"/>
              </a:rPr>
              <a:pPr/>
              <a:t>24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B3529B8-A415-4DD3-B245-B22FAC9C879D}" type="slidenum">
              <a:rPr lang="en-US" sz="1200">
                <a:latin typeface="Times" pitchFamily="1" charset="0"/>
              </a:rPr>
              <a:pPr/>
              <a:t>25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43A7E7-F9D9-4FA1-B691-951714022450}" type="slidenum">
              <a:rPr lang="en-US" sz="1200">
                <a:latin typeface="Times" pitchFamily="1" charset="0"/>
              </a:rPr>
              <a:pPr/>
              <a:t>26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BC2E0-0C3D-46A4-95F3-BF7E4D6B7F91}" type="slidenum">
              <a:rPr lang="en-US" sz="1200">
                <a:latin typeface="Times" pitchFamily="1" charset="0"/>
              </a:rPr>
              <a:pPr/>
              <a:t>27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Consider the greater variation with 23 pairs of chromosomes = mixing and matching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C62BAC-C97E-445A-BE1C-45F9008D2C22}" type="slidenum">
              <a:rPr lang="en-US" sz="1200">
                <a:latin typeface="Times" pitchFamily="1" charset="0"/>
              </a:rPr>
              <a:pPr/>
              <a:t>28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1DA920-D376-4169-B934-EC9FC21249F5}" type="slidenum">
              <a:rPr lang="en-US" sz="1200">
                <a:latin typeface="Times" pitchFamily="1" charset="0"/>
              </a:rPr>
              <a:pPr/>
              <a:t>29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7827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B0E860-167A-40BD-9967-C1561483C35B}" type="slidenum">
              <a:rPr lang="en-US" sz="1200">
                <a:latin typeface="Times" pitchFamily="1" charset="0"/>
              </a:rPr>
              <a:pPr/>
              <a:t>3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029768-8A11-4741-B0A7-6122550B0118}" type="slidenum">
              <a:rPr lang="en-US" sz="1200">
                <a:latin typeface="Times" pitchFamily="1" charset="0"/>
              </a:rPr>
              <a:pPr/>
              <a:t>30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45268D-149A-49B4-AC22-C1C25B9149D4}" type="slidenum">
              <a:rPr lang="en-US" sz="1200">
                <a:latin typeface="Times" pitchFamily="1" charset="0"/>
              </a:rPr>
              <a:pPr/>
              <a:t>31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0CF7A60-99AD-418E-8E07-03D53B51A8E5}" type="slidenum">
              <a:rPr lang="en-US" sz="1200">
                <a:latin typeface="Times" pitchFamily="1" charset="0"/>
              </a:rPr>
              <a:pPr/>
              <a:t>32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AF268D2-700A-4D44-B799-59B0A6CAC0FF}" type="slidenum">
              <a:rPr lang="en-US" sz="1200">
                <a:latin typeface="Times" pitchFamily="1" charset="0"/>
              </a:rPr>
              <a:pPr/>
              <a:t>33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34854D-AE24-43D2-AE88-0600B5614296}" type="slidenum">
              <a:rPr lang="en-US" sz="1200">
                <a:latin typeface="Times" pitchFamily="1" charset="0"/>
              </a:rPr>
              <a:pPr/>
              <a:t>34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80F052-3676-4496-A7C3-444218D19EE4}" type="slidenum">
              <a:rPr lang="en-US" sz="1200">
                <a:latin typeface="Times" pitchFamily="1" charset="0"/>
              </a:rPr>
              <a:pPr/>
              <a:t>4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125F4E-EA97-43C7-9384-4C61E1EDDA7D}" type="slidenum">
              <a:rPr lang="en-US" sz="1200">
                <a:latin typeface="Times" pitchFamily="1" charset="0"/>
              </a:rPr>
              <a:pPr/>
              <a:t>5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54F96F8-B912-4735-B5A1-4504FE68B7AB}" type="slidenum">
              <a:rPr lang="en-US" sz="1200">
                <a:latin typeface="Times" pitchFamily="1" charset="0"/>
              </a:rPr>
              <a:pPr/>
              <a:t>6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DF22A37-D76F-4A82-97E1-739C2E3459F9}" type="slidenum">
              <a:rPr lang="en-US" sz="1200">
                <a:latin typeface="Times" pitchFamily="1" charset="0"/>
              </a:rPr>
              <a:pPr/>
              <a:t>7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FCEF3A-FC5F-46DD-A618-5EA347060B61}" type="slidenum">
              <a:rPr lang="en-US" sz="1200">
                <a:latin typeface="Times" pitchFamily="1" charset="0"/>
              </a:rPr>
              <a:pPr/>
              <a:t>8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9ED98C-6219-4AF7-AB41-82B017ABF316}" type="slidenum">
              <a:rPr lang="en-US" sz="1200">
                <a:latin typeface="Times" pitchFamily="1" charset="0"/>
              </a:rPr>
              <a:pPr/>
              <a:t>9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" pitchFamily="1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1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AP Biology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-93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E04A25-3418-48AD-A460-E83F0D9CA95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9990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E3AA80-3D3D-404F-BED6-02AC2A4431C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1534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8CB51E-5E8A-420A-A381-E22C9E93E62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39150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6A205A-ACA5-4DEE-B0A5-1297654FFF1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7625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3ACC9C-7CDC-4B2F-979B-486DD93136D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07964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F5E58C-BB88-46D9-A8E9-7AC57A3B8A4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44346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67C90-683C-460A-B4FB-95987BAF2D6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793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B9171-7D7D-4DBD-AA98-8F97844CC03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8553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F25C83-D964-492E-9896-3EBA23B5B1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7169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84913-6259-4689-ADD4-0530C5C0157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2005-2006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098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Arial" charset="0"/>
              </a:defRPr>
            </a:lvl1pPr>
          </a:lstStyle>
          <a:p>
            <a:pPr>
              <a:defRPr/>
            </a:pPr>
            <a:fld id="{80C724EF-5A5C-49CB-9A89-95F3F083AB8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" pitchFamily="1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52" name="Rectangle 8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2005-2006</a:t>
            </a: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AP Biology</a:t>
            </a:r>
            <a:endParaRPr lang="en-US" sz="2400">
              <a:latin typeface="Times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3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3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3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93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239000" cy="533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F116A"/>
                </a:solidFill>
              </a:rPr>
              <a:t>Chapter  13.</a:t>
            </a:r>
            <a:endParaRPr lang="en-US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038350" y="3276600"/>
            <a:ext cx="4756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Meiosis &amp;</a:t>
            </a:r>
          </a:p>
          <a:p>
            <a:r>
              <a:rPr lang="en-US" sz="3600" b="1">
                <a:solidFill>
                  <a:schemeClr val="tx2"/>
                </a:solidFill>
              </a:rPr>
              <a:t>Sexual Reproduction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8369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1242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meiom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9542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3622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1182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22531" name="Oval 90"/>
          <p:cNvSpPr>
            <a:spLocks noChangeArrowheads="1"/>
          </p:cNvSpPr>
          <p:nvPr/>
        </p:nvSpPr>
        <p:spPr bwMode="auto">
          <a:xfrm>
            <a:off x="152400" y="3048000"/>
            <a:ext cx="3429000" cy="381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Homologous chromosomes</a:t>
            </a:r>
          </a:p>
        </p:txBody>
      </p:sp>
      <p:sp>
        <p:nvSpPr>
          <p:cNvPr id="225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4419600"/>
          </a:xfrm>
        </p:spPr>
        <p:txBody>
          <a:bodyPr/>
          <a:lstStyle/>
          <a:p>
            <a:pPr eaLnBrk="1" hangingPunct="1"/>
            <a:r>
              <a:rPr lang="en-US" sz="2600" smtClean="0"/>
              <a:t>Paired chromosomes</a:t>
            </a:r>
          </a:p>
          <a:p>
            <a:pPr lvl="1" eaLnBrk="1" hangingPunct="1"/>
            <a:r>
              <a:rPr lang="en-US" sz="2400" smtClean="0"/>
              <a:t>both chromosomes of a pair carry genes </a:t>
            </a:r>
          </a:p>
          <a:p>
            <a:pPr lvl="2" eaLnBrk="1" hangingPunct="1"/>
            <a:r>
              <a:rPr lang="en-US" sz="2000" smtClean="0"/>
              <a:t>control same inherited characters</a:t>
            </a:r>
          </a:p>
          <a:p>
            <a:pPr lvl="2" eaLnBrk="1" hangingPunct="1"/>
            <a:r>
              <a:rPr lang="en-US" sz="2000" smtClean="0">
                <a:solidFill>
                  <a:srgbClr val="CC0000"/>
                </a:solidFill>
              </a:rPr>
              <a:t>homo</a:t>
            </a:r>
            <a:r>
              <a:rPr lang="en-US" sz="2000" smtClean="0">
                <a:solidFill>
                  <a:srgbClr val="006604"/>
                </a:solidFill>
              </a:rPr>
              <a:t>logous</a:t>
            </a:r>
            <a:r>
              <a:rPr lang="en-US" sz="2000" smtClean="0"/>
              <a:t> = </a:t>
            </a:r>
            <a:r>
              <a:rPr lang="en-US" sz="2000" smtClean="0">
                <a:solidFill>
                  <a:srgbClr val="CC0000"/>
                </a:solidFill>
              </a:rPr>
              <a:t>same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6604"/>
                </a:solidFill>
              </a:rPr>
              <a:t>information</a:t>
            </a:r>
            <a:endParaRPr lang="en-US" sz="2000" smtClean="0"/>
          </a:p>
        </p:txBody>
      </p:sp>
      <p:sp>
        <p:nvSpPr>
          <p:cNvPr id="22534" name="Freeform 89"/>
          <p:cNvSpPr>
            <a:spLocks/>
          </p:cNvSpPr>
          <p:nvPr/>
        </p:nvSpPr>
        <p:spPr bwMode="auto">
          <a:xfrm flipH="1">
            <a:off x="1981200" y="449580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Freeform 91"/>
          <p:cNvSpPr>
            <a:spLocks/>
          </p:cNvSpPr>
          <p:nvPr/>
        </p:nvSpPr>
        <p:spPr bwMode="auto">
          <a:xfrm>
            <a:off x="1447800" y="5638800"/>
            <a:ext cx="212725" cy="990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Freeform 92"/>
          <p:cNvSpPr>
            <a:spLocks/>
          </p:cNvSpPr>
          <p:nvPr/>
        </p:nvSpPr>
        <p:spPr bwMode="auto">
          <a:xfrm>
            <a:off x="2743200" y="3962400"/>
            <a:ext cx="212725" cy="990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7" name="Group 118"/>
          <p:cNvGrpSpPr>
            <a:grpSpLocks/>
          </p:cNvGrpSpPr>
          <p:nvPr/>
        </p:nvGrpSpPr>
        <p:grpSpPr bwMode="auto">
          <a:xfrm flipH="1">
            <a:off x="4876800" y="3962400"/>
            <a:ext cx="457200" cy="2133600"/>
            <a:chOff x="3360" y="2160"/>
            <a:chExt cx="288" cy="1344"/>
          </a:xfrm>
        </p:grpSpPr>
        <p:grpSp>
          <p:nvGrpSpPr>
            <p:cNvPr id="22571" name="Group 110"/>
            <p:cNvGrpSpPr>
              <a:grpSpLocks/>
            </p:cNvGrpSpPr>
            <p:nvPr/>
          </p:nvGrpSpPr>
          <p:grpSpPr bwMode="auto">
            <a:xfrm>
              <a:off x="3360" y="2160"/>
              <a:ext cx="288" cy="1344"/>
              <a:chOff x="3360" y="2160"/>
              <a:chExt cx="288" cy="1344"/>
            </a:xfrm>
          </p:grpSpPr>
          <p:sp>
            <p:nvSpPr>
              <p:cNvPr id="22573" name="Freeform 97"/>
              <p:cNvSpPr>
                <a:spLocks/>
              </p:cNvSpPr>
              <p:nvPr/>
            </p:nvSpPr>
            <p:spPr bwMode="auto">
              <a:xfrm flipH="1">
                <a:off x="3360" y="2160"/>
                <a:ext cx="288" cy="1344"/>
              </a:xfrm>
              <a:custGeom>
                <a:avLst/>
                <a:gdLst>
                  <a:gd name="T0" fmla="*/ 0 w 288"/>
                  <a:gd name="T1" fmla="*/ 0 h 1344"/>
                  <a:gd name="T2" fmla="*/ 288 w 288"/>
                  <a:gd name="T3" fmla="*/ 528 h 1344"/>
                  <a:gd name="T4" fmla="*/ 0 w 288"/>
                  <a:gd name="T5" fmla="*/ 1344 h 134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344"/>
                  <a:gd name="T11" fmla="*/ 288 w 288"/>
                  <a:gd name="T12" fmla="*/ 1344 h 1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344">
                    <a:moveTo>
                      <a:pt x="0" y="0"/>
                    </a:moveTo>
                    <a:cubicBezTo>
                      <a:pt x="144" y="152"/>
                      <a:pt x="288" y="304"/>
                      <a:pt x="288" y="528"/>
                    </a:cubicBezTo>
                    <a:cubicBezTo>
                      <a:pt x="288" y="752"/>
                      <a:pt x="48" y="1208"/>
                      <a:pt x="0" y="1344"/>
                    </a:cubicBezTo>
                  </a:path>
                </a:pathLst>
              </a:custGeom>
              <a:noFill/>
              <a:ln w="1778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98"/>
              <p:cNvSpPr>
                <a:spLocks noChangeShapeType="1"/>
              </p:cNvSpPr>
              <p:nvPr/>
            </p:nvSpPr>
            <p:spPr bwMode="auto">
              <a:xfrm>
                <a:off x="3479" y="2256"/>
                <a:ext cx="86" cy="96"/>
              </a:xfrm>
              <a:prstGeom prst="line">
                <a:avLst/>
              </a:prstGeom>
              <a:noFill/>
              <a:ln w="76200">
                <a:solidFill>
                  <a:srgbClr val="FFEA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72" name="Line 99"/>
            <p:cNvSpPr>
              <a:spLocks noChangeShapeType="1"/>
            </p:cNvSpPr>
            <p:nvPr/>
          </p:nvSpPr>
          <p:spPr bwMode="auto">
            <a:xfrm rot="-4500000">
              <a:off x="3557" y="3307"/>
              <a:ext cx="86" cy="96"/>
            </a:xfrm>
            <a:prstGeom prst="line">
              <a:avLst/>
            </a:prstGeom>
            <a:noFill/>
            <a:ln w="76200">
              <a:solidFill>
                <a:srgbClr val="85DA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8" name="Group 120"/>
          <p:cNvGrpSpPr>
            <a:grpSpLocks/>
          </p:cNvGrpSpPr>
          <p:nvPr/>
        </p:nvGrpSpPr>
        <p:grpSpPr bwMode="auto">
          <a:xfrm>
            <a:off x="4114800" y="3962400"/>
            <a:ext cx="457200" cy="2133600"/>
            <a:chOff x="2688" y="2064"/>
            <a:chExt cx="288" cy="1344"/>
          </a:xfrm>
        </p:grpSpPr>
        <p:grpSp>
          <p:nvGrpSpPr>
            <p:cNvPr id="22567" name="Group 119"/>
            <p:cNvGrpSpPr>
              <a:grpSpLocks/>
            </p:cNvGrpSpPr>
            <p:nvPr/>
          </p:nvGrpSpPr>
          <p:grpSpPr bwMode="auto">
            <a:xfrm>
              <a:off x="2688" y="2064"/>
              <a:ext cx="288" cy="1344"/>
              <a:chOff x="2688" y="2064"/>
              <a:chExt cx="288" cy="1344"/>
            </a:xfrm>
          </p:grpSpPr>
          <p:sp>
            <p:nvSpPr>
              <p:cNvPr id="22569" name="Freeform 105"/>
              <p:cNvSpPr>
                <a:spLocks/>
              </p:cNvSpPr>
              <p:nvPr/>
            </p:nvSpPr>
            <p:spPr bwMode="auto">
              <a:xfrm>
                <a:off x="2688" y="2064"/>
                <a:ext cx="288" cy="1344"/>
              </a:xfrm>
              <a:custGeom>
                <a:avLst/>
                <a:gdLst>
                  <a:gd name="T0" fmla="*/ 0 w 288"/>
                  <a:gd name="T1" fmla="*/ 0 h 1344"/>
                  <a:gd name="T2" fmla="*/ 288 w 288"/>
                  <a:gd name="T3" fmla="*/ 528 h 1344"/>
                  <a:gd name="T4" fmla="*/ 0 w 288"/>
                  <a:gd name="T5" fmla="*/ 1344 h 134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344"/>
                  <a:gd name="T11" fmla="*/ 288 w 288"/>
                  <a:gd name="T12" fmla="*/ 1344 h 1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344">
                    <a:moveTo>
                      <a:pt x="0" y="0"/>
                    </a:moveTo>
                    <a:cubicBezTo>
                      <a:pt x="144" y="152"/>
                      <a:pt x="288" y="304"/>
                      <a:pt x="288" y="528"/>
                    </a:cubicBezTo>
                    <a:cubicBezTo>
                      <a:pt x="288" y="752"/>
                      <a:pt x="48" y="1208"/>
                      <a:pt x="0" y="1344"/>
                    </a:cubicBezTo>
                  </a:path>
                </a:pathLst>
              </a:custGeom>
              <a:noFill/>
              <a:ln w="1778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Line 106"/>
              <p:cNvSpPr>
                <a:spLocks noChangeShapeType="1"/>
              </p:cNvSpPr>
              <p:nvPr/>
            </p:nvSpPr>
            <p:spPr bwMode="auto">
              <a:xfrm flipH="1">
                <a:off x="2771" y="2160"/>
                <a:ext cx="86" cy="96"/>
              </a:xfrm>
              <a:prstGeom prst="line">
                <a:avLst/>
              </a:prstGeom>
              <a:noFill/>
              <a:ln w="76200">
                <a:solidFill>
                  <a:srgbClr val="FFEA1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68" name="Line 107"/>
            <p:cNvSpPr>
              <a:spLocks noChangeShapeType="1"/>
            </p:cNvSpPr>
            <p:nvPr/>
          </p:nvSpPr>
          <p:spPr bwMode="auto">
            <a:xfrm rot="4500000" flipH="1">
              <a:off x="2693" y="3211"/>
              <a:ext cx="86" cy="96"/>
            </a:xfrm>
            <a:prstGeom prst="line">
              <a:avLst/>
            </a:prstGeom>
            <a:noFill/>
            <a:ln w="76200">
              <a:solidFill>
                <a:srgbClr val="85DA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9" name="Freeform 108"/>
          <p:cNvSpPr>
            <a:spLocks/>
          </p:cNvSpPr>
          <p:nvPr/>
        </p:nvSpPr>
        <p:spPr bwMode="auto">
          <a:xfrm>
            <a:off x="762000" y="373380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88 w 288"/>
              <a:gd name="T3" fmla="*/ 528 h 1344"/>
              <a:gd name="T4" fmla="*/ 0 w 288"/>
              <a:gd name="T5" fmla="*/ 1344 h 1344"/>
              <a:gd name="T6" fmla="*/ 0 60000 65536"/>
              <a:gd name="T7" fmla="*/ 0 60000 65536"/>
              <a:gd name="T8" fmla="*/ 0 60000 65536"/>
              <a:gd name="T9" fmla="*/ 0 w 288"/>
              <a:gd name="T10" fmla="*/ 0 h 1344"/>
              <a:gd name="T11" fmla="*/ 288 w 28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344">
                <a:moveTo>
                  <a:pt x="0" y="0"/>
                </a:moveTo>
                <a:cubicBezTo>
                  <a:pt x="144" y="152"/>
                  <a:pt x="288" y="304"/>
                  <a:pt x="288" y="528"/>
                </a:cubicBezTo>
                <a:cubicBezTo>
                  <a:pt x="288" y="752"/>
                  <a:pt x="48" y="1208"/>
                  <a:pt x="0" y="1344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09"/>
          <p:cNvSpPr>
            <a:spLocks noChangeArrowheads="1"/>
          </p:cNvSpPr>
          <p:nvPr/>
        </p:nvSpPr>
        <p:spPr bwMode="auto">
          <a:xfrm>
            <a:off x="1219200" y="3048000"/>
            <a:ext cx="1100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diploid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2n</a:t>
            </a:r>
          </a:p>
        </p:txBody>
      </p:sp>
      <p:sp>
        <p:nvSpPr>
          <p:cNvPr id="22541" name="Rectangle 122"/>
          <p:cNvSpPr>
            <a:spLocks noChangeArrowheads="1"/>
          </p:cNvSpPr>
          <p:nvPr/>
        </p:nvSpPr>
        <p:spPr bwMode="auto">
          <a:xfrm>
            <a:off x="3657600" y="3124200"/>
            <a:ext cx="1920875" cy="7016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homologous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chromosomes</a:t>
            </a:r>
          </a:p>
        </p:txBody>
      </p:sp>
      <p:grpSp>
        <p:nvGrpSpPr>
          <p:cNvPr id="22542" name="Group 138"/>
          <p:cNvGrpSpPr>
            <a:grpSpLocks/>
          </p:cNvGrpSpPr>
          <p:nvPr/>
        </p:nvGrpSpPr>
        <p:grpSpPr bwMode="auto">
          <a:xfrm>
            <a:off x="6324600" y="3962400"/>
            <a:ext cx="1066800" cy="2133600"/>
            <a:chOff x="4176" y="2304"/>
            <a:chExt cx="672" cy="1344"/>
          </a:xfrm>
        </p:grpSpPr>
        <p:grpSp>
          <p:nvGrpSpPr>
            <p:cNvPr id="22557" name="Group 128"/>
            <p:cNvGrpSpPr>
              <a:grpSpLocks/>
            </p:cNvGrpSpPr>
            <p:nvPr/>
          </p:nvGrpSpPr>
          <p:grpSpPr bwMode="auto">
            <a:xfrm>
              <a:off x="4176" y="2304"/>
              <a:ext cx="288" cy="1344"/>
              <a:chOff x="2688" y="2064"/>
              <a:chExt cx="288" cy="1344"/>
            </a:xfrm>
          </p:grpSpPr>
          <p:grpSp>
            <p:nvGrpSpPr>
              <p:cNvPr id="22563" name="Group 129"/>
              <p:cNvGrpSpPr>
                <a:grpSpLocks/>
              </p:cNvGrpSpPr>
              <p:nvPr/>
            </p:nvGrpSpPr>
            <p:grpSpPr bwMode="auto">
              <a:xfrm>
                <a:off x="2688" y="2064"/>
                <a:ext cx="288" cy="1344"/>
                <a:chOff x="2688" y="2064"/>
                <a:chExt cx="288" cy="1344"/>
              </a:xfrm>
            </p:grpSpPr>
            <p:sp>
              <p:nvSpPr>
                <p:cNvPr id="22565" name="Freeform 130"/>
                <p:cNvSpPr>
                  <a:spLocks/>
                </p:cNvSpPr>
                <p:nvPr/>
              </p:nvSpPr>
              <p:spPr bwMode="auto">
                <a:xfrm>
                  <a:off x="2688" y="2064"/>
                  <a:ext cx="288" cy="1344"/>
                </a:xfrm>
                <a:custGeom>
                  <a:avLst/>
                  <a:gdLst>
                    <a:gd name="T0" fmla="*/ 0 w 288"/>
                    <a:gd name="T1" fmla="*/ 0 h 1344"/>
                    <a:gd name="T2" fmla="*/ 288 w 288"/>
                    <a:gd name="T3" fmla="*/ 528 h 1344"/>
                    <a:gd name="T4" fmla="*/ 0 w 288"/>
                    <a:gd name="T5" fmla="*/ 1344 h 134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344"/>
                    <a:gd name="T11" fmla="*/ 288 w 288"/>
                    <a:gd name="T12" fmla="*/ 1344 h 13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778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6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2771" y="2160"/>
                  <a:ext cx="86" cy="96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64" name="Line 132"/>
              <p:cNvSpPr>
                <a:spLocks noChangeShapeType="1"/>
              </p:cNvSpPr>
              <p:nvPr/>
            </p:nvSpPr>
            <p:spPr bwMode="auto">
              <a:xfrm rot="4500000" flipH="1">
                <a:off x="2693" y="3211"/>
                <a:ext cx="86" cy="96"/>
              </a:xfrm>
              <a:prstGeom prst="line">
                <a:avLst/>
              </a:prstGeom>
              <a:noFill/>
              <a:ln w="76200">
                <a:solidFill>
                  <a:srgbClr val="85DAB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8" name="Group 133"/>
            <p:cNvGrpSpPr>
              <a:grpSpLocks/>
            </p:cNvGrpSpPr>
            <p:nvPr/>
          </p:nvGrpSpPr>
          <p:grpSpPr bwMode="auto">
            <a:xfrm flipH="1">
              <a:off x="4560" y="2304"/>
              <a:ext cx="288" cy="1344"/>
              <a:chOff x="2688" y="2064"/>
              <a:chExt cx="288" cy="1344"/>
            </a:xfrm>
          </p:grpSpPr>
          <p:grpSp>
            <p:nvGrpSpPr>
              <p:cNvPr id="22559" name="Group 134"/>
              <p:cNvGrpSpPr>
                <a:grpSpLocks/>
              </p:cNvGrpSpPr>
              <p:nvPr/>
            </p:nvGrpSpPr>
            <p:grpSpPr bwMode="auto">
              <a:xfrm>
                <a:off x="2688" y="2064"/>
                <a:ext cx="288" cy="1344"/>
                <a:chOff x="2688" y="2064"/>
                <a:chExt cx="288" cy="1344"/>
              </a:xfrm>
            </p:grpSpPr>
            <p:sp>
              <p:nvSpPr>
                <p:cNvPr id="22561" name="Freeform 135"/>
                <p:cNvSpPr>
                  <a:spLocks/>
                </p:cNvSpPr>
                <p:nvPr/>
              </p:nvSpPr>
              <p:spPr bwMode="auto">
                <a:xfrm>
                  <a:off x="2688" y="2064"/>
                  <a:ext cx="288" cy="1344"/>
                </a:xfrm>
                <a:custGeom>
                  <a:avLst/>
                  <a:gdLst>
                    <a:gd name="T0" fmla="*/ 0 w 288"/>
                    <a:gd name="T1" fmla="*/ 0 h 1344"/>
                    <a:gd name="T2" fmla="*/ 288 w 288"/>
                    <a:gd name="T3" fmla="*/ 528 h 1344"/>
                    <a:gd name="T4" fmla="*/ 0 w 288"/>
                    <a:gd name="T5" fmla="*/ 1344 h 134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344"/>
                    <a:gd name="T11" fmla="*/ 288 w 288"/>
                    <a:gd name="T12" fmla="*/ 1344 h 13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778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2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2771" y="2160"/>
                  <a:ext cx="86" cy="96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60" name="Line 137"/>
              <p:cNvSpPr>
                <a:spLocks noChangeShapeType="1"/>
              </p:cNvSpPr>
              <p:nvPr/>
            </p:nvSpPr>
            <p:spPr bwMode="auto">
              <a:xfrm rot="4500000" flipH="1">
                <a:off x="2693" y="3211"/>
                <a:ext cx="86" cy="96"/>
              </a:xfrm>
              <a:prstGeom prst="line">
                <a:avLst/>
              </a:prstGeom>
              <a:noFill/>
              <a:ln w="76200">
                <a:solidFill>
                  <a:srgbClr val="85DAB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43" name="Group 144"/>
          <p:cNvGrpSpPr>
            <a:grpSpLocks/>
          </p:cNvGrpSpPr>
          <p:nvPr/>
        </p:nvGrpSpPr>
        <p:grpSpPr bwMode="auto">
          <a:xfrm>
            <a:off x="7696200" y="3962400"/>
            <a:ext cx="1066800" cy="2133600"/>
            <a:chOff x="4992" y="2352"/>
            <a:chExt cx="672" cy="1344"/>
          </a:xfrm>
        </p:grpSpPr>
        <p:grpSp>
          <p:nvGrpSpPr>
            <p:cNvPr id="22547" name="Group 123"/>
            <p:cNvGrpSpPr>
              <a:grpSpLocks/>
            </p:cNvGrpSpPr>
            <p:nvPr/>
          </p:nvGrpSpPr>
          <p:grpSpPr bwMode="auto">
            <a:xfrm>
              <a:off x="5376" y="2352"/>
              <a:ext cx="288" cy="1344"/>
              <a:chOff x="3360" y="2160"/>
              <a:chExt cx="288" cy="1344"/>
            </a:xfrm>
          </p:grpSpPr>
          <p:grpSp>
            <p:nvGrpSpPr>
              <p:cNvPr id="22553" name="Group 124"/>
              <p:cNvGrpSpPr>
                <a:grpSpLocks/>
              </p:cNvGrpSpPr>
              <p:nvPr/>
            </p:nvGrpSpPr>
            <p:grpSpPr bwMode="auto">
              <a:xfrm>
                <a:off x="3360" y="2160"/>
                <a:ext cx="288" cy="1344"/>
                <a:chOff x="3360" y="2160"/>
                <a:chExt cx="288" cy="1344"/>
              </a:xfrm>
            </p:grpSpPr>
            <p:sp>
              <p:nvSpPr>
                <p:cNvPr id="22555" name="Freeform 125"/>
                <p:cNvSpPr>
                  <a:spLocks/>
                </p:cNvSpPr>
                <p:nvPr/>
              </p:nvSpPr>
              <p:spPr bwMode="auto">
                <a:xfrm flipH="1">
                  <a:off x="3360" y="2160"/>
                  <a:ext cx="288" cy="1344"/>
                </a:xfrm>
                <a:custGeom>
                  <a:avLst/>
                  <a:gdLst>
                    <a:gd name="T0" fmla="*/ 0 w 288"/>
                    <a:gd name="T1" fmla="*/ 0 h 1344"/>
                    <a:gd name="T2" fmla="*/ 288 w 288"/>
                    <a:gd name="T3" fmla="*/ 528 h 1344"/>
                    <a:gd name="T4" fmla="*/ 0 w 288"/>
                    <a:gd name="T5" fmla="*/ 1344 h 134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344"/>
                    <a:gd name="T11" fmla="*/ 288 w 288"/>
                    <a:gd name="T12" fmla="*/ 1344 h 13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778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6" name="Line 126"/>
                <p:cNvSpPr>
                  <a:spLocks noChangeShapeType="1"/>
                </p:cNvSpPr>
                <p:nvPr/>
              </p:nvSpPr>
              <p:spPr bwMode="auto">
                <a:xfrm>
                  <a:off x="3479" y="2256"/>
                  <a:ext cx="86" cy="96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54" name="Line 127"/>
              <p:cNvSpPr>
                <a:spLocks noChangeShapeType="1"/>
              </p:cNvSpPr>
              <p:nvPr/>
            </p:nvSpPr>
            <p:spPr bwMode="auto">
              <a:xfrm rot="-4500000">
                <a:off x="3557" y="3307"/>
                <a:ext cx="86" cy="96"/>
              </a:xfrm>
              <a:prstGeom prst="line">
                <a:avLst/>
              </a:prstGeom>
              <a:noFill/>
              <a:ln w="76200">
                <a:solidFill>
                  <a:srgbClr val="85DAB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8" name="Group 139"/>
            <p:cNvGrpSpPr>
              <a:grpSpLocks/>
            </p:cNvGrpSpPr>
            <p:nvPr/>
          </p:nvGrpSpPr>
          <p:grpSpPr bwMode="auto">
            <a:xfrm flipH="1">
              <a:off x="4992" y="2352"/>
              <a:ext cx="288" cy="1344"/>
              <a:chOff x="3360" y="2160"/>
              <a:chExt cx="288" cy="1344"/>
            </a:xfrm>
          </p:grpSpPr>
          <p:grpSp>
            <p:nvGrpSpPr>
              <p:cNvPr id="22549" name="Group 140"/>
              <p:cNvGrpSpPr>
                <a:grpSpLocks/>
              </p:cNvGrpSpPr>
              <p:nvPr/>
            </p:nvGrpSpPr>
            <p:grpSpPr bwMode="auto">
              <a:xfrm>
                <a:off x="3360" y="2160"/>
                <a:ext cx="288" cy="1344"/>
                <a:chOff x="3360" y="2160"/>
                <a:chExt cx="288" cy="1344"/>
              </a:xfrm>
            </p:grpSpPr>
            <p:sp>
              <p:nvSpPr>
                <p:cNvPr id="22551" name="Freeform 141"/>
                <p:cNvSpPr>
                  <a:spLocks/>
                </p:cNvSpPr>
                <p:nvPr/>
              </p:nvSpPr>
              <p:spPr bwMode="auto">
                <a:xfrm flipH="1">
                  <a:off x="3360" y="2160"/>
                  <a:ext cx="288" cy="1344"/>
                </a:xfrm>
                <a:custGeom>
                  <a:avLst/>
                  <a:gdLst>
                    <a:gd name="T0" fmla="*/ 0 w 288"/>
                    <a:gd name="T1" fmla="*/ 0 h 1344"/>
                    <a:gd name="T2" fmla="*/ 288 w 288"/>
                    <a:gd name="T3" fmla="*/ 528 h 1344"/>
                    <a:gd name="T4" fmla="*/ 0 w 288"/>
                    <a:gd name="T5" fmla="*/ 1344 h 134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344"/>
                    <a:gd name="T11" fmla="*/ 288 w 288"/>
                    <a:gd name="T12" fmla="*/ 1344 h 13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344">
                      <a:moveTo>
                        <a:pt x="0" y="0"/>
                      </a:moveTo>
                      <a:cubicBezTo>
                        <a:pt x="144" y="152"/>
                        <a:pt x="288" y="304"/>
                        <a:pt x="288" y="528"/>
                      </a:cubicBezTo>
                      <a:cubicBezTo>
                        <a:pt x="288" y="752"/>
                        <a:pt x="48" y="1208"/>
                        <a:pt x="0" y="1344"/>
                      </a:cubicBezTo>
                    </a:path>
                  </a:pathLst>
                </a:custGeom>
                <a:noFill/>
                <a:ln w="1778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2" name="Line 142"/>
                <p:cNvSpPr>
                  <a:spLocks noChangeShapeType="1"/>
                </p:cNvSpPr>
                <p:nvPr/>
              </p:nvSpPr>
              <p:spPr bwMode="auto">
                <a:xfrm>
                  <a:off x="3479" y="2256"/>
                  <a:ext cx="86" cy="96"/>
                </a:xfrm>
                <a:prstGeom prst="line">
                  <a:avLst/>
                </a:prstGeom>
                <a:noFill/>
                <a:ln w="76200">
                  <a:solidFill>
                    <a:srgbClr val="FFEA1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50" name="Line 143"/>
              <p:cNvSpPr>
                <a:spLocks noChangeShapeType="1"/>
              </p:cNvSpPr>
              <p:nvPr/>
            </p:nvSpPr>
            <p:spPr bwMode="auto">
              <a:xfrm rot="-4500000">
                <a:off x="3557" y="3307"/>
                <a:ext cx="86" cy="96"/>
              </a:xfrm>
              <a:prstGeom prst="line">
                <a:avLst/>
              </a:prstGeom>
              <a:noFill/>
              <a:ln w="76200">
                <a:solidFill>
                  <a:srgbClr val="85DAB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44" name="Rectangle 145"/>
          <p:cNvSpPr>
            <a:spLocks noChangeArrowheads="1"/>
          </p:cNvSpPr>
          <p:nvPr/>
        </p:nvSpPr>
        <p:spPr bwMode="auto">
          <a:xfrm>
            <a:off x="5629275" y="6156325"/>
            <a:ext cx="3514725" cy="7016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double stranded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homologous chromosomes</a:t>
            </a:r>
          </a:p>
        </p:txBody>
      </p:sp>
      <p:sp>
        <p:nvSpPr>
          <p:cNvPr id="22545" name="AutoShape 146"/>
          <p:cNvSpPr>
            <a:spLocks noChangeArrowheads="1"/>
          </p:cNvSpPr>
          <p:nvPr/>
        </p:nvSpPr>
        <p:spPr bwMode="auto">
          <a:xfrm>
            <a:off x="3276600" y="4572000"/>
            <a:ext cx="990600" cy="609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304800 h 21600"/>
              <a:gd name="T4" fmla="*/ 742950 w 21600"/>
              <a:gd name="T5" fmla="*/ 609600 h 21600"/>
              <a:gd name="T6" fmla="*/ 9906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AutoShape 147"/>
          <p:cNvSpPr>
            <a:spLocks noChangeArrowheads="1"/>
          </p:cNvSpPr>
          <p:nvPr/>
        </p:nvSpPr>
        <p:spPr bwMode="auto">
          <a:xfrm>
            <a:off x="5562600" y="4572000"/>
            <a:ext cx="990600" cy="609600"/>
          </a:xfrm>
          <a:custGeom>
            <a:avLst/>
            <a:gdLst>
              <a:gd name="T0" fmla="*/ 742950 w 21600"/>
              <a:gd name="T1" fmla="*/ 0 h 21600"/>
              <a:gd name="T2" fmla="*/ 0 w 21600"/>
              <a:gd name="T3" fmla="*/ 304800 h 21600"/>
              <a:gd name="T4" fmla="*/ 742950 w 21600"/>
              <a:gd name="T5" fmla="*/ 609600 h 21600"/>
              <a:gd name="T6" fmla="*/ 9906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Sexual reproduction: Fertilization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821488" y="5103813"/>
            <a:ext cx="1941512" cy="1601787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- 2 copies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diploid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- 2n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752850" y="1524000"/>
            <a:ext cx="1771650" cy="160178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- 1 copy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haploid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- 1n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762000" y="1524000"/>
            <a:ext cx="2895600" cy="2438400"/>
            <a:chOff x="480" y="960"/>
            <a:chExt cx="1824" cy="1536"/>
          </a:xfrm>
        </p:grpSpPr>
        <p:sp>
          <p:nvSpPr>
            <p:cNvPr id="23575" name="Rectangle 7"/>
            <p:cNvSpPr>
              <a:spLocks noChangeArrowheads="1"/>
            </p:cNvSpPr>
            <p:nvPr/>
          </p:nvSpPr>
          <p:spPr bwMode="auto">
            <a:xfrm>
              <a:off x="480" y="1872"/>
              <a:ext cx="1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from Mom</a:t>
              </a:r>
            </a:p>
          </p:txBody>
        </p:sp>
        <p:grpSp>
          <p:nvGrpSpPr>
            <p:cNvPr id="23576" name="Group 8"/>
            <p:cNvGrpSpPr>
              <a:grpSpLocks/>
            </p:cNvGrpSpPr>
            <p:nvPr/>
          </p:nvGrpSpPr>
          <p:grpSpPr bwMode="auto">
            <a:xfrm>
              <a:off x="912" y="960"/>
              <a:ext cx="1392" cy="1536"/>
              <a:chOff x="912" y="960"/>
              <a:chExt cx="1392" cy="1536"/>
            </a:xfrm>
          </p:grpSpPr>
          <p:grpSp>
            <p:nvGrpSpPr>
              <p:cNvPr id="23577" name="Group 9"/>
              <p:cNvGrpSpPr>
                <a:grpSpLocks/>
              </p:cNvGrpSpPr>
              <p:nvPr/>
            </p:nvGrpSpPr>
            <p:grpSpPr bwMode="auto">
              <a:xfrm>
                <a:off x="912" y="960"/>
                <a:ext cx="1392" cy="1536"/>
                <a:chOff x="912" y="960"/>
                <a:chExt cx="1392" cy="1536"/>
              </a:xfrm>
            </p:grpSpPr>
            <p:sp>
              <p:nvSpPr>
                <p:cNvPr id="23581" name="Line 10"/>
                <p:cNvSpPr>
                  <a:spLocks noChangeShapeType="1"/>
                </p:cNvSpPr>
                <p:nvPr/>
              </p:nvSpPr>
              <p:spPr bwMode="auto">
                <a:xfrm>
                  <a:off x="1584" y="1872"/>
                  <a:ext cx="720" cy="624"/>
                </a:xfrm>
                <a:prstGeom prst="line">
                  <a:avLst/>
                </a:prstGeom>
                <a:noFill/>
                <a:ln w="127000">
                  <a:solidFill>
                    <a:srgbClr val="FFCC18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2" name="Oval 11"/>
                <p:cNvSpPr>
                  <a:spLocks noChangeArrowheads="1"/>
                </p:cNvSpPr>
                <p:nvPr/>
              </p:nvSpPr>
              <p:spPr bwMode="auto">
                <a:xfrm>
                  <a:off x="912" y="960"/>
                  <a:ext cx="960" cy="96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78" name="Freeform 12"/>
              <p:cNvSpPr>
                <a:spLocks/>
              </p:cNvSpPr>
              <p:nvPr/>
            </p:nvSpPr>
            <p:spPr bwMode="auto">
              <a:xfrm flipV="1">
                <a:off x="1082" y="1344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Freeform 13"/>
              <p:cNvSpPr>
                <a:spLocks/>
              </p:cNvSpPr>
              <p:nvPr/>
            </p:nvSpPr>
            <p:spPr bwMode="auto">
              <a:xfrm flipH="1">
                <a:off x="1326" y="124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Freeform 14"/>
              <p:cNvSpPr>
                <a:spLocks/>
              </p:cNvSpPr>
              <p:nvPr/>
            </p:nvSpPr>
            <p:spPr bwMode="auto">
              <a:xfrm>
                <a:off x="1514" y="1104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9" name="Group 15"/>
          <p:cNvGrpSpPr>
            <a:grpSpLocks/>
          </p:cNvGrpSpPr>
          <p:nvPr/>
        </p:nvGrpSpPr>
        <p:grpSpPr bwMode="auto">
          <a:xfrm>
            <a:off x="5638800" y="1524000"/>
            <a:ext cx="2819400" cy="2438400"/>
            <a:chOff x="3552" y="960"/>
            <a:chExt cx="1776" cy="1536"/>
          </a:xfrm>
        </p:grpSpPr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4159" y="1872"/>
              <a:ext cx="116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from Dad</a:t>
              </a:r>
            </a:p>
          </p:txBody>
        </p:sp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3552" y="960"/>
              <a:ext cx="1392" cy="1536"/>
              <a:chOff x="3552" y="960"/>
              <a:chExt cx="1392" cy="1536"/>
            </a:xfrm>
          </p:grpSpPr>
          <p:sp>
            <p:nvSpPr>
              <p:cNvPr id="23570" name="Line 18"/>
              <p:cNvSpPr>
                <a:spLocks noChangeShapeType="1"/>
              </p:cNvSpPr>
              <p:nvPr/>
            </p:nvSpPr>
            <p:spPr bwMode="auto">
              <a:xfrm flipH="1">
                <a:off x="3552" y="1872"/>
                <a:ext cx="720" cy="624"/>
              </a:xfrm>
              <a:prstGeom prst="line">
                <a:avLst/>
              </a:prstGeom>
              <a:noFill/>
              <a:ln w="127000">
                <a:solidFill>
                  <a:srgbClr val="FFCC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auto">
              <a:xfrm>
                <a:off x="3984" y="960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auto">
              <a:xfrm flipH="1">
                <a:off x="4560" y="1152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auto">
              <a:xfrm flipH="1" flipV="1">
                <a:off x="4176" y="139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Freeform 22"/>
              <p:cNvSpPr>
                <a:spLocks/>
              </p:cNvSpPr>
              <p:nvPr/>
            </p:nvSpPr>
            <p:spPr bwMode="auto">
              <a:xfrm flipH="1">
                <a:off x="4368" y="1008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60" name="Group 23"/>
          <p:cNvGrpSpPr>
            <a:grpSpLocks/>
          </p:cNvGrpSpPr>
          <p:nvPr/>
        </p:nvGrpSpPr>
        <p:grpSpPr bwMode="auto">
          <a:xfrm>
            <a:off x="3314700" y="3886200"/>
            <a:ext cx="2667000" cy="2667000"/>
            <a:chOff x="2160" y="816"/>
            <a:chExt cx="1680" cy="1680"/>
          </a:xfrm>
        </p:grpSpPr>
        <p:sp>
          <p:nvSpPr>
            <p:cNvPr id="23561" name="Oval 24"/>
            <p:cNvSpPr>
              <a:spLocks noChangeArrowheads="1"/>
            </p:cNvSpPr>
            <p:nvPr/>
          </p:nvSpPr>
          <p:spPr bwMode="auto">
            <a:xfrm>
              <a:off x="2160" y="816"/>
              <a:ext cx="1680" cy="1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Freeform 25"/>
            <p:cNvSpPr>
              <a:spLocks/>
            </p:cNvSpPr>
            <p:nvPr/>
          </p:nvSpPr>
          <p:spPr bwMode="auto">
            <a:xfrm flipH="1">
              <a:off x="2736" y="1008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Freeform 26"/>
            <p:cNvSpPr>
              <a:spLocks/>
            </p:cNvSpPr>
            <p:nvPr/>
          </p:nvSpPr>
          <p:spPr bwMode="auto">
            <a:xfrm flipH="1">
              <a:off x="3264" y="1728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Freeform 27"/>
            <p:cNvSpPr>
              <a:spLocks/>
            </p:cNvSpPr>
            <p:nvPr/>
          </p:nvSpPr>
          <p:spPr bwMode="auto">
            <a:xfrm flipH="1">
              <a:off x="3482" y="1296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Freeform 28"/>
            <p:cNvSpPr>
              <a:spLocks/>
            </p:cNvSpPr>
            <p:nvPr/>
          </p:nvSpPr>
          <p:spPr bwMode="auto">
            <a:xfrm flipV="1">
              <a:off x="3120" y="960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Freeform 29"/>
            <p:cNvSpPr>
              <a:spLocks/>
            </p:cNvSpPr>
            <p:nvPr/>
          </p:nvSpPr>
          <p:spPr bwMode="auto">
            <a:xfrm flipV="1">
              <a:off x="2784" y="2112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Freeform 30"/>
            <p:cNvSpPr>
              <a:spLocks/>
            </p:cNvSpPr>
            <p:nvPr/>
          </p:nvSpPr>
          <p:spPr bwMode="auto">
            <a:xfrm>
              <a:off x="2448" y="168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gametes for the next generation</a:t>
            </a:r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 flipH="1">
            <a:off x="3048000" y="4038600"/>
            <a:ext cx="1143000" cy="990600"/>
          </a:xfrm>
          <a:prstGeom prst="line">
            <a:avLst/>
          </a:prstGeom>
          <a:noFill/>
          <a:ln w="127000">
            <a:solidFill>
              <a:srgbClr val="FFCC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5410200" y="4038600"/>
            <a:ext cx="1143000" cy="990600"/>
          </a:xfrm>
          <a:prstGeom prst="line">
            <a:avLst/>
          </a:prstGeom>
          <a:noFill/>
          <a:ln w="127000">
            <a:solidFill>
              <a:srgbClr val="FFCC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897688" y="1447800"/>
            <a:ext cx="1941512" cy="160178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- 2 copies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diploid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- 2n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3886200" y="5105400"/>
            <a:ext cx="1771650" cy="160178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- 1 copy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haploid</a:t>
            </a:r>
          </a:p>
          <a:p>
            <a:pPr algn="l">
              <a:lnSpc>
                <a:spcPct val="110000"/>
              </a:lnSpc>
            </a:pPr>
            <a:r>
              <a:rPr lang="en-US" sz="3000" b="1">
                <a:solidFill>
                  <a:srgbClr val="0F116A"/>
                </a:solidFill>
              </a:rPr>
              <a:t>- 1n</a:t>
            </a:r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1981200" y="5029200"/>
            <a:ext cx="1524000" cy="1524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Freeform 8"/>
          <p:cNvSpPr>
            <a:spLocks/>
          </p:cNvSpPr>
          <p:nvPr/>
        </p:nvSpPr>
        <p:spPr bwMode="auto">
          <a:xfrm flipV="1">
            <a:off x="2286000" y="56388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Freeform 9"/>
          <p:cNvSpPr>
            <a:spLocks/>
          </p:cNvSpPr>
          <p:nvPr/>
        </p:nvSpPr>
        <p:spPr bwMode="auto">
          <a:xfrm>
            <a:off x="2590800" y="54864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6172200" y="5105400"/>
            <a:ext cx="1524000" cy="1524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1"/>
          <p:cNvSpPr>
            <a:spLocks/>
          </p:cNvSpPr>
          <p:nvPr/>
        </p:nvSpPr>
        <p:spPr bwMode="auto">
          <a:xfrm flipH="1">
            <a:off x="7010400" y="54864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12"/>
          <p:cNvSpPr>
            <a:spLocks/>
          </p:cNvSpPr>
          <p:nvPr/>
        </p:nvSpPr>
        <p:spPr bwMode="auto">
          <a:xfrm flipH="1" flipV="1">
            <a:off x="6477000" y="58674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13"/>
          <p:cNvSpPr>
            <a:spLocks/>
          </p:cNvSpPr>
          <p:nvPr/>
        </p:nvSpPr>
        <p:spPr bwMode="auto">
          <a:xfrm>
            <a:off x="2971800" y="52578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1" name="Group 14"/>
          <p:cNvGrpSpPr>
            <a:grpSpLocks/>
          </p:cNvGrpSpPr>
          <p:nvPr/>
        </p:nvGrpSpPr>
        <p:grpSpPr bwMode="auto">
          <a:xfrm>
            <a:off x="3429000" y="1295400"/>
            <a:ext cx="2667000" cy="2667000"/>
            <a:chOff x="2160" y="816"/>
            <a:chExt cx="1680" cy="1680"/>
          </a:xfrm>
        </p:grpSpPr>
        <p:sp>
          <p:nvSpPr>
            <p:cNvPr id="24596" name="Oval 15"/>
            <p:cNvSpPr>
              <a:spLocks noChangeArrowheads="1"/>
            </p:cNvSpPr>
            <p:nvPr/>
          </p:nvSpPr>
          <p:spPr bwMode="auto">
            <a:xfrm>
              <a:off x="2160" y="816"/>
              <a:ext cx="1680" cy="168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Freeform 16"/>
            <p:cNvSpPr>
              <a:spLocks/>
            </p:cNvSpPr>
            <p:nvPr/>
          </p:nvSpPr>
          <p:spPr bwMode="auto">
            <a:xfrm flipH="1">
              <a:off x="2736" y="1008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Freeform 17"/>
            <p:cNvSpPr>
              <a:spLocks/>
            </p:cNvSpPr>
            <p:nvPr/>
          </p:nvSpPr>
          <p:spPr bwMode="auto">
            <a:xfrm flipH="1">
              <a:off x="3264" y="1728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Freeform 18"/>
            <p:cNvSpPr>
              <a:spLocks/>
            </p:cNvSpPr>
            <p:nvPr/>
          </p:nvSpPr>
          <p:spPr bwMode="auto">
            <a:xfrm flipH="1">
              <a:off x="3482" y="1296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Freeform 19"/>
            <p:cNvSpPr>
              <a:spLocks/>
            </p:cNvSpPr>
            <p:nvPr/>
          </p:nvSpPr>
          <p:spPr bwMode="auto">
            <a:xfrm flipV="1">
              <a:off x="3120" y="960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Freeform 20"/>
            <p:cNvSpPr>
              <a:spLocks/>
            </p:cNvSpPr>
            <p:nvPr/>
          </p:nvSpPr>
          <p:spPr bwMode="auto">
            <a:xfrm flipV="1">
              <a:off x="2784" y="2112"/>
              <a:ext cx="83" cy="240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Freeform 21"/>
            <p:cNvSpPr>
              <a:spLocks/>
            </p:cNvSpPr>
            <p:nvPr/>
          </p:nvSpPr>
          <p:spPr bwMode="auto">
            <a:xfrm>
              <a:off x="2448" y="1680"/>
              <a:ext cx="118" cy="288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2" name="Freeform 22"/>
          <p:cNvSpPr>
            <a:spLocks/>
          </p:cNvSpPr>
          <p:nvPr/>
        </p:nvSpPr>
        <p:spPr bwMode="auto">
          <a:xfrm flipH="1">
            <a:off x="6705600" y="52578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3" name="Group 30"/>
          <p:cNvGrpSpPr>
            <a:grpSpLocks/>
          </p:cNvGrpSpPr>
          <p:nvPr/>
        </p:nvGrpSpPr>
        <p:grpSpPr bwMode="auto">
          <a:xfrm>
            <a:off x="173038" y="3733800"/>
            <a:ext cx="2265362" cy="3048000"/>
            <a:chOff x="109" y="2352"/>
            <a:chExt cx="1427" cy="1920"/>
          </a:xfrm>
        </p:grpSpPr>
        <p:pic>
          <p:nvPicPr>
            <p:cNvPr id="24594" name="Picture 28" descr="penguin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" y="3456"/>
              <a:ext cx="80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AutoShape 29"/>
            <p:cNvSpPr>
              <a:spLocks noChangeArrowheads="1"/>
            </p:cNvSpPr>
            <p:nvPr/>
          </p:nvSpPr>
          <p:spPr bwMode="auto">
            <a:xfrm flipH="1">
              <a:off x="576" y="2352"/>
              <a:ext cx="960" cy="720"/>
            </a:xfrm>
            <a:prstGeom prst="wedgeEllipseCallout">
              <a:avLst>
                <a:gd name="adj1" fmla="val 36352"/>
                <a:gd name="adj2" fmla="val 109995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We</a:t>
              </a:r>
              <a:r>
                <a:rPr lang="en-US" sz="1600" b="1">
                  <a:solidFill>
                    <a:srgbClr val="0F116A"/>
                  </a:solidFill>
                  <a:ea typeface="ＭＳ Ｐゴシック" pitchFamily="-93" charset="-128"/>
                </a:rPr>
                <a:t>’</a:t>
              </a: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re</a:t>
              </a:r>
            </a:p>
            <a:p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mixing things</a:t>
              </a:r>
            </a:p>
            <a:p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up here!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25603" name="Picture 9" descr="f12-04_the_sexual_life_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2251" r="7875"/>
          <a:stretch>
            <a:fillRect/>
          </a:stretch>
        </p:blipFill>
        <p:spPr bwMode="auto">
          <a:xfrm>
            <a:off x="4572000" y="152400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Meiosis = reduction division</a:t>
            </a:r>
          </a:p>
        </p:txBody>
      </p:sp>
      <p:sp>
        <p:nvSpPr>
          <p:cNvPr id="256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572000" cy="4267200"/>
          </a:xfrm>
        </p:spPr>
        <p:txBody>
          <a:bodyPr/>
          <a:lstStyle/>
          <a:p>
            <a:pPr eaLnBrk="1" hangingPunct="1"/>
            <a:r>
              <a:rPr lang="en-US" sz="2600" smtClean="0"/>
              <a:t>Meiosis</a:t>
            </a:r>
          </a:p>
          <a:p>
            <a:pPr lvl="1" eaLnBrk="1" hangingPunct="1"/>
            <a:r>
              <a:rPr lang="en-US" sz="2400" smtClean="0"/>
              <a:t>special cell division in </a:t>
            </a:r>
            <a:br>
              <a:rPr lang="en-US" sz="2400" smtClean="0"/>
            </a:br>
            <a:r>
              <a:rPr lang="en-US" sz="2400" smtClean="0"/>
              <a:t>sexually reproducing </a:t>
            </a:r>
            <a:br>
              <a:rPr lang="en-US" sz="2400" smtClean="0"/>
            </a:br>
            <a:r>
              <a:rPr lang="en-US" sz="2400" smtClean="0"/>
              <a:t>organisms</a:t>
            </a:r>
          </a:p>
          <a:p>
            <a:pPr lvl="1" eaLnBrk="1" hangingPunct="1"/>
            <a:r>
              <a:rPr lang="en-US" sz="2400" smtClean="0"/>
              <a:t>reduce 2n </a:t>
            </a:r>
            <a:r>
              <a:rPr lang="en-US" sz="2400" smtClean="0">
                <a:sym typeface="Symbol" pitchFamily="18" charset="2"/>
              </a:rPr>
              <a:t> </a:t>
            </a:r>
            <a:r>
              <a:rPr lang="en-US" sz="2400" smtClean="0"/>
              <a:t>1n</a:t>
            </a:r>
          </a:p>
          <a:p>
            <a:pPr lvl="1" eaLnBrk="1" hangingPunct="1"/>
            <a:r>
              <a:rPr lang="en-US" sz="2400" smtClean="0"/>
              <a:t>diploid </a:t>
            </a:r>
            <a:r>
              <a:rPr lang="en-US" sz="2400" smtClean="0">
                <a:sym typeface="Symbol" pitchFamily="18" charset="2"/>
              </a:rPr>
              <a:t> haploid </a:t>
            </a:r>
          </a:p>
          <a:p>
            <a:pPr lvl="2" eaLnBrk="1" hangingPunct="1"/>
            <a:r>
              <a:rPr lang="en-US" sz="2000" smtClean="0">
                <a:sym typeface="Symbol" pitchFamily="18" charset="2"/>
              </a:rPr>
              <a:t>half</a:t>
            </a:r>
            <a:endParaRPr lang="en-US" sz="2000" smtClean="0"/>
          </a:p>
          <a:p>
            <a:pPr lvl="1" eaLnBrk="1" hangingPunct="1"/>
            <a:r>
              <a:rPr lang="en-US" sz="2400" smtClean="0"/>
              <a:t>makes gametes </a:t>
            </a:r>
          </a:p>
          <a:p>
            <a:pPr lvl="2" eaLnBrk="1" hangingPunct="1"/>
            <a:r>
              <a:rPr lang="en-US" sz="2000" smtClean="0"/>
              <a:t>sperm, eggs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525463" y="5499100"/>
            <a:ext cx="8161337" cy="12827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600" b="1" u="sng">
                <a:solidFill>
                  <a:srgbClr val="CC0000"/>
                </a:solidFill>
              </a:rPr>
              <a:t>Warning</a:t>
            </a:r>
            <a:r>
              <a:rPr lang="en-US" sz="2600" b="1">
                <a:solidFill>
                  <a:srgbClr val="CC0000"/>
                </a:solidFill>
              </a:rPr>
              <a:t>:</a:t>
            </a:r>
            <a:r>
              <a:rPr lang="en-US" sz="2600" b="1">
                <a:solidFill>
                  <a:schemeClr val="tx2"/>
                </a:solidFill>
              </a:rPr>
              <a:t> meiosis evolved from mitosis, so stages &amp; “machinery” are similar but the processes are radically different. Do not confuse the two!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5029200" y="457200"/>
            <a:ext cx="377983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62000" y="5367338"/>
            <a:ext cx="3733800" cy="12827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CC0000"/>
                </a:solidFill>
              </a:rPr>
              <a:t>2nd division</a:t>
            </a:r>
            <a:r>
              <a:rPr lang="en-US" sz="2600" b="1">
                <a:solidFill>
                  <a:srgbClr val="0F116A"/>
                </a:solidFill>
              </a:rPr>
              <a:t> of meiosis separates</a:t>
            </a:r>
            <a:r>
              <a:rPr lang="en-US" sz="2600" b="1" u="sng">
                <a:solidFill>
                  <a:srgbClr val="0F116A"/>
                </a:solidFill>
              </a:rPr>
              <a:t> </a:t>
            </a:r>
            <a:r>
              <a:rPr lang="en-US" sz="2600" b="1" u="sng">
                <a:solidFill>
                  <a:srgbClr val="CC0000"/>
                </a:solidFill>
              </a:rPr>
              <a:t>sister chromatids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762000" y="3810000"/>
            <a:ext cx="3733800" cy="12827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CC0000"/>
                </a:solidFill>
              </a:rPr>
              <a:t>1st division</a:t>
            </a:r>
            <a:r>
              <a:rPr lang="en-US" sz="2600" b="1">
                <a:solidFill>
                  <a:srgbClr val="0F116A"/>
                </a:solidFill>
              </a:rPr>
              <a:t> of 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>
                <a:solidFill>
                  <a:srgbClr val="0F116A"/>
                </a:solidFill>
              </a:rPr>
              <a:t>meiosis separates</a:t>
            </a:r>
            <a:r>
              <a:rPr lang="en-US" sz="2600" b="1" u="sng">
                <a:solidFill>
                  <a:srgbClr val="0F116A"/>
                </a:solidFill>
              </a:rPr>
              <a:t> </a:t>
            </a:r>
            <a:r>
              <a:rPr lang="en-US" sz="2600" b="1" u="sng">
                <a:solidFill>
                  <a:srgbClr val="CC0000"/>
                </a:solidFill>
              </a:rPr>
              <a:t>homologous pairs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Double division</a:t>
            </a:r>
            <a:br>
              <a:rPr lang="en-US" smtClean="0"/>
            </a:br>
            <a:r>
              <a:rPr lang="en-US" smtClean="0"/>
              <a:t>of meiosis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762000" y="2530475"/>
            <a:ext cx="3733800" cy="48895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DNA replication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8077200" y="5953125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F116A"/>
                </a:solidFill>
              </a:rPr>
              <a:t>2n = </a:t>
            </a:r>
            <a:r>
              <a:rPr lang="en-US" sz="1600" b="1">
                <a:solidFill>
                  <a:srgbClr val="CC0000"/>
                </a:solidFill>
              </a:rPr>
              <a:t>6</a:t>
            </a:r>
            <a:r>
              <a:rPr lang="en-US" sz="1600" b="1">
                <a:solidFill>
                  <a:srgbClr val="0F116A"/>
                </a:solidFill>
              </a:rPr>
              <a:t> </a:t>
            </a:r>
          </a:p>
          <a:p>
            <a:r>
              <a:rPr lang="en-US" sz="1600" b="1">
                <a:solidFill>
                  <a:srgbClr val="0F116A"/>
                </a:solidFill>
              </a:rPr>
              <a:t>double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8077200" y="236220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F116A"/>
                </a:solidFill>
              </a:rPr>
              <a:t>2n = </a:t>
            </a:r>
            <a:r>
              <a:rPr lang="en-US" sz="1600" b="1">
                <a:solidFill>
                  <a:srgbClr val="CC0000"/>
                </a:solidFill>
              </a:rPr>
              <a:t>6</a:t>
            </a:r>
            <a:r>
              <a:rPr lang="en-US" sz="1600" b="1">
                <a:solidFill>
                  <a:srgbClr val="0F116A"/>
                </a:solidFill>
              </a:rPr>
              <a:t> </a:t>
            </a:r>
          </a:p>
          <a:p>
            <a:r>
              <a:rPr lang="en-US" sz="1600" b="1">
                <a:solidFill>
                  <a:srgbClr val="0F116A"/>
                </a:solidFill>
              </a:rPr>
              <a:t>single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Preparing for meiosis</a:t>
            </a:r>
          </a:p>
        </p:txBody>
      </p:sp>
      <p:sp>
        <p:nvSpPr>
          <p:cNvPr id="2765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6019800" cy="4953000"/>
          </a:xfrm>
        </p:spPr>
        <p:txBody>
          <a:bodyPr/>
          <a:lstStyle/>
          <a:p>
            <a:pPr eaLnBrk="1" hangingPunct="1"/>
            <a:r>
              <a:rPr lang="en-US" smtClean="0"/>
              <a:t>1st step of meiosis</a:t>
            </a:r>
          </a:p>
          <a:p>
            <a:pPr lvl="1" eaLnBrk="1" hangingPunct="1"/>
            <a:r>
              <a:rPr lang="en-US" smtClean="0"/>
              <a:t>Duplication of DNA</a:t>
            </a:r>
          </a:p>
          <a:p>
            <a:pPr lvl="1" eaLnBrk="1" hangingPunct="1"/>
            <a:r>
              <a:rPr lang="en-US" smtClean="0"/>
              <a:t>Why bother?</a:t>
            </a:r>
          </a:p>
          <a:p>
            <a:pPr marL="1085850" lvl="2" eaLnBrk="1" hangingPunct="1"/>
            <a:r>
              <a:rPr lang="en-US" smtClean="0"/>
              <a:t>meiosis evolved after mitosis </a:t>
            </a:r>
          </a:p>
          <a:p>
            <a:pPr marL="1085850" lvl="2" eaLnBrk="1" hangingPunct="1"/>
            <a:r>
              <a:rPr lang="en-US" smtClean="0"/>
              <a:t>convenient to use </a:t>
            </a:r>
            <a:br>
              <a:rPr lang="en-US" smtClean="0"/>
            </a:br>
            <a:r>
              <a:rPr lang="en-US" smtClean="0"/>
              <a:t>“machinery” of mitosis</a:t>
            </a:r>
          </a:p>
          <a:p>
            <a:pPr marL="1085850" lvl="2" eaLnBrk="1" hangingPunct="1"/>
            <a:r>
              <a:rPr lang="en-US" smtClean="0"/>
              <a:t>DNA replicated in </a:t>
            </a:r>
            <a:br>
              <a:rPr lang="en-US" smtClean="0"/>
            </a:br>
            <a:r>
              <a:rPr lang="en-US" smtClean="0"/>
              <a:t>S phase of </a:t>
            </a:r>
            <a:r>
              <a:rPr lang="en-US" smtClean="0">
                <a:solidFill>
                  <a:srgbClr val="CC0000"/>
                </a:solidFill>
              </a:rPr>
              <a:t>interphase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of </a:t>
            </a:r>
            <a:r>
              <a:rPr lang="en-US" u="sng" smtClean="0">
                <a:solidFill>
                  <a:srgbClr val="CC0000"/>
                </a:solidFill>
              </a:rPr>
              <a:t>MEIOSIS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(just like in mitosis)</a:t>
            </a:r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5638800" y="533400"/>
            <a:ext cx="2667000" cy="2667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5638800" y="4038600"/>
            <a:ext cx="2667000" cy="2667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 rot="5400000">
            <a:off x="6648450" y="3429000"/>
            <a:ext cx="647700" cy="381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4267200" y="6248400"/>
            <a:ext cx="1908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200" b="1">
                <a:solidFill>
                  <a:schemeClr val="tx2"/>
                </a:solidFill>
              </a:rPr>
              <a:t>M1 prophase</a:t>
            </a:r>
            <a:endParaRPr lang="en-US" sz="2600" b="1">
              <a:solidFill>
                <a:schemeClr val="tx2"/>
              </a:solidFill>
            </a:endParaRPr>
          </a:p>
        </p:txBody>
      </p:sp>
      <p:grpSp>
        <p:nvGrpSpPr>
          <p:cNvPr id="27659" name="Group 10"/>
          <p:cNvGrpSpPr>
            <a:grpSpLocks/>
          </p:cNvGrpSpPr>
          <p:nvPr/>
        </p:nvGrpSpPr>
        <p:grpSpPr bwMode="auto">
          <a:xfrm>
            <a:off x="6324600" y="4343400"/>
            <a:ext cx="450850" cy="914400"/>
            <a:chOff x="480" y="3024"/>
            <a:chExt cx="284" cy="576"/>
          </a:xfrm>
        </p:grpSpPr>
        <p:sp>
          <p:nvSpPr>
            <p:cNvPr id="27681" name="Freeform 11"/>
            <p:cNvSpPr>
              <a:spLocks/>
            </p:cNvSpPr>
            <p:nvPr/>
          </p:nvSpPr>
          <p:spPr bwMode="auto">
            <a:xfrm>
              <a:off x="480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Freeform 12"/>
            <p:cNvSpPr>
              <a:spLocks/>
            </p:cNvSpPr>
            <p:nvPr/>
          </p:nvSpPr>
          <p:spPr bwMode="auto">
            <a:xfrm flipH="1">
              <a:off x="624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0" name="Group 13"/>
          <p:cNvGrpSpPr>
            <a:grpSpLocks/>
          </p:cNvGrpSpPr>
          <p:nvPr/>
        </p:nvGrpSpPr>
        <p:grpSpPr bwMode="auto">
          <a:xfrm>
            <a:off x="7162800" y="5486400"/>
            <a:ext cx="450850" cy="914400"/>
            <a:chOff x="480" y="3024"/>
            <a:chExt cx="284" cy="576"/>
          </a:xfrm>
        </p:grpSpPr>
        <p:sp>
          <p:nvSpPr>
            <p:cNvPr id="27679" name="Freeform 14"/>
            <p:cNvSpPr>
              <a:spLocks/>
            </p:cNvSpPr>
            <p:nvPr/>
          </p:nvSpPr>
          <p:spPr bwMode="auto">
            <a:xfrm>
              <a:off x="480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Freeform 15"/>
            <p:cNvSpPr>
              <a:spLocks/>
            </p:cNvSpPr>
            <p:nvPr/>
          </p:nvSpPr>
          <p:spPr bwMode="auto">
            <a:xfrm flipH="1">
              <a:off x="624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1" name="Group 16"/>
          <p:cNvGrpSpPr>
            <a:grpSpLocks/>
          </p:cNvGrpSpPr>
          <p:nvPr/>
        </p:nvGrpSpPr>
        <p:grpSpPr bwMode="auto">
          <a:xfrm>
            <a:off x="6096000" y="5486400"/>
            <a:ext cx="381000" cy="457200"/>
            <a:chOff x="480" y="3024"/>
            <a:chExt cx="284" cy="576"/>
          </a:xfrm>
        </p:grpSpPr>
        <p:sp>
          <p:nvSpPr>
            <p:cNvPr id="27677" name="Freeform 17"/>
            <p:cNvSpPr>
              <a:spLocks/>
            </p:cNvSpPr>
            <p:nvPr/>
          </p:nvSpPr>
          <p:spPr bwMode="auto">
            <a:xfrm>
              <a:off x="480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Freeform 18"/>
            <p:cNvSpPr>
              <a:spLocks/>
            </p:cNvSpPr>
            <p:nvPr/>
          </p:nvSpPr>
          <p:spPr bwMode="auto">
            <a:xfrm flipH="1">
              <a:off x="624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2" name="Group 19"/>
          <p:cNvGrpSpPr>
            <a:grpSpLocks/>
          </p:cNvGrpSpPr>
          <p:nvPr/>
        </p:nvGrpSpPr>
        <p:grpSpPr bwMode="auto">
          <a:xfrm>
            <a:off x="7543800" y="4800600"/>
            <a:ext cx="381000" cy="457200"/>
            <a:chOff x="480" y="3024"/>
            <a:chExt cx="284" cy="576"/>
          </a:xfrm>
        </p:grpSpPr>
        <p:sp>
          <p:nvSpPr>
            <p:cNvPr id="27675" name="Freeform 20"/>
            <p:cNvSpPr>
              <a:spLocks/>
            </p:cNvSpPr>
            <p:nvPr/>
          </p:nvSpPr>
          <p:spPr bwMode="auto">
            <a:xfrm>
              <a:off x="480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Freeform 21"/>
            <p:cNvSpPr>
              <a:spLocks/>
            </p:cNvSpPr>
            <p:nvPr/>
          </p:nvSpPr>
          <p:spPr bwMode="auto">
            <a:xfrm flipH="1">
              <a:off x="624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3" name="Group 22"/>
          <p:cNvGrpSpPr>
            <a:grpSpLocks/>
          </p:cNvGrpSpPr>
          <p:nvPr/>
        </p:nvGrpSpPr>
        <p:grpSpPr bwMode="auto">
          <a:xfrm flipV="1">
            <a:off x="7162800" y="4267200"/>
            <a:ext cx="304800" cy="381000"/>
            <a:chOff x="5376" y="2304"/>
            <a:chExt cx="240" cy="288"/>
          </a:xfrm>
        </p:grpSpPr>
        <p:sp>
          <p:nvSpPr>
            <p:cNvPr id="27673" name="Freeform 23"/>
            <p:cNvSpPr>
              <a:spLocks/>
            </p:cNvSpPr>
            <p:nvPr/>
          </p:nvSpPr>
          <p:spPr bwMode="auto">
            <a:xfrm>
              <a:off x="5376" y="2304"/>
              <a:ext cx="104" cy="288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Freeform 24"/>
            <p:cNvSpPr>
              <a:spLocks/>
            </p:cNvSpPr>
            <p:nvPr/>
          </p:nvSpPr>
          <p:spPr bwMode="auto">
            <a:xfrm flipH="1">
              <a:off x="5512" y="2304"/>
              <a:ext cx="104" cy="288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4" name="Group 25"/>
          <p:cNvGrpSpPr>
            <a:grpSpLocks/>
          </p:cNvGrpSpPr>
          <p:nvPr/>
        </p:nvGrpSpPr>
        <p:grpSpPr bwMode="auto">
          <a:xfrm flipV="1">
            <a:off x="6629400" y="6096000"/>
            <a:ext cx="304800" cy="381000"/>
            <a:chOff x="5376" y="2304"/>
            <a:chExt cx="240" cy="288"/>
          </a:xfrm>
        </p:grpSpPr>
        <p:sp>
          <p:nvSpPr>
            <p:cNvPr id="27671" name="Freeform 26"/>
            <p:cNvSpPr>
              <a:spLocks/>
            </p:cNvSpPr>
            <p:nvPr/>
          </p:nvSpPr>
          <p:spPr bwMode="auto">
            <a:xfrm>
              <a:off x="5376" y="2304"/>
              <a:ext cx="104" cy="288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27"/>
            <p:cNvSpPr>
              <a:spLocks/>
            </p:cNvSpPr>
            <p:nvPr/>
          </p:nvSpPr>
          <p:spPr bwMode="auto">
            <a:xfrm flipH="1">
              <a:off x="5512" y="2304"/>
              <a:ext cx="104" cy="288"/>
            </a:xfrm>
            <a:custGeom>
              <a:avLst/>
              <a:gdLst>
                <a:gd name="T0" fmla="*/ 0 w 104"/>
                <a:gd name="T1" fmla="*/ 0 h 288"/>
                <a:gd name="T2" fmla="*/ 96 w 104"/>
                <a:gd name="T3" fmla="*/ 192 h 288"/>
                <a:gd name="T4" fmla="*/ 48 w 104"/>
                <a:gd name="T5" fmla="*/ 288 h 288"/>
                <a:gd name="T6" fmla="*/ 0 60000 65536"/>
                <a:gd name="T7" fmla="*/ 0 60000 65536"/>
                <a:gd name="T8" fmla="*/ 0 60000 65536"/>
                <a:gd name="T9" fmla="*/ 0 w 104"/>
                <a:gd name="T10" fmla="*/ 0 h 288"/>
                <a:gd name="T11" fmla="*/ 104 w 10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5" name="Freeform 28"/>
          <p:cNvSpPr>
            <a:spLocks/>
          </p:cNvSpPr>
          <p:nvPr/>
        </p:nvSpPr>
        <p:spPr bwMode="auto">
          <a:xfrm flipH="1">
            <a:off x="6553200" y="8382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Freeform 29"/>
          <p:cNvSpPr>
            <a:spLocks/>
          </p:cNvSpPr>
          <p:nvPr/>
        </p:nvSpPr>
        <p:spPr bwMode="auto">
          <a:xfrm flipH="1">
            <a:off x="7391400" y="19812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Freeform 30"/>
          <p:cNvSpPr>
            <a:spLocks/>
          </p:cNvSpPr>
          <p:nvPr/>
        </p:nvSpPr>
        <p:spPr bwMode="auto">
          <a:xfrm>
            <a:off x="6096000" y="19812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Freeform 31"/>
          <p:cNvSpPr>
            <a:spLocks/>
          </p:cNvSpPr>
          <p:nvPr/>
        </p:nvSpPr>
        <p:spPr bwMode="auto">
          <a:xfrm flipH="1">
            <a:off x="7737475" y="12954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Freeform 32"/>
          <p:cNvSpPr>
            <a:spLocks/>
          </p:cNvSpPr>
          <p:nvPr/>
        </p:nvSpPr>
        <p:spPr bwMode="auto">
          <a:xfrm flipV="1">
            <a:off x="7162800" y="7620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Freeform 33"/>
          <p:cNvSpPr>
            <a:spLocks/>
          </p:cNvSpPr>
          <p:nvPr/>
        </p:nvSpPr>
        <p:spPr bwMode="auto">
          <a:xfrm flipV="1">
            <a:off x="6629400" y="25908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8077200" y="233045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F116A"/>
                </a:solidFill>
              </a:rPr>
              <a:t>2n = </a:t>
            </a:r>
            <a:r>
              <a:rPr lang="en-US" sz="1600" b="1">
                <a:solidFill>
                  <a:srgbClr val="CC0000"/>
                </a:solidFill>
              </a:rPr>
              <a:t>4</a:t>
            </a:r>
            <a:endParaRPr lang="en-US" sz="1600" b="1">
              <a:solidFill>
                <a:srgbClr val="0F116A"/>
              </a:solidFill>
            </a:endParaRPr>
          </a:p>
          <a:p>
            <a:r>
              <a:rPr lang="en-US" sz="1600" b="1">
                <a:solidFill>
                  <a:srgbClr val="0F116A"/>
                </a:solidFill>
              </a:rPr>
              <a:t>double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8077200" y="60960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F116A"/>
                </a:solidFill>
              </a:rPr>
              <a:t>2n = </a:t>
            </a:r>
            <a:r>
              <a:rPr lang="en-US" sz="1600" b="1">
                <a:solidFill>
                  <a:srgbClr val="CC0000"/>
                </a:solidFill>
              </a:rPr>
              <a:t>4</a:t>
            </a:r>
            <a:r>
              <a:rPr lang="en-US" sz="1600" b="1">
                <a:solidFill>
                  <a:srgbClr val="0F116A"/>
                </a:solidFill>
              </a:rPr>
              <a:t> </a:t>
            </a:r>
          </a:p>
          <a:p>
            <a:r>
              <a:rPr lang="en-US" sz="1600" b="1">
                <a:solidFill>
                  <a:srgbClr val="0F116A"/>
                </a:solidFill>
              </a:rPr>
              <a:t>single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Preparing for meiosis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876800" y="2605088"/>
            <a:ext cx="1597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prophase1</a:t>
            </a:r>
            <a:endParaRPr lang="en-US" sz="2600" b="1">
              <a:solidFill>
                <a:schemeClr val="tx2"/>
              </a:solidFill>
            </a:endParaRPr>
          </a:p>
        </p:txBody>
      </p:sp>
      <p:grpSp>
        <p:nvGrpSpPr>
          <p:cNvPr id="28679" name="Group 6"/>
          <p:cNvGrpSpPr>
            <a:grpSpLocks/>
          </p:cNvGrpSpPr>
          <p:nvPr/>
        </p:nvGrpSpPr>
        <p:grpSpPr bwMode="auto">
          <a:xfrm>
            <a:off x="6438900" y="381000"/>
            <a:ext cx="1447800" cy="1600200"/>
            <a:chOff x="4032" y="240"/>
            <a:chExt cx="912" cy="1008"/>
          </a:xfrm>
        </p:grpSpPr>
        <p:sp>
          <p:nvSpPr>
            <p:cNvPr id="28743" name="AutoShape 7"/>
            <p:cNvSpPr>
              <a:spLocks noChangeArrowheads="1"/>
            </p:cNvSpPr>
            <p:nvPr/>
          </p:nvSpPr>
          <p:spPr bwMode="auto">
            <a:xfrm rot="5400000">
              <a:off x="4356" y="996"/>
              <a:ext cx="264" cy="240"/>
            </a:xfrm>
            <a:prstGeom prst="rightArrow">
              <a:avLst>
                <a:gd name="adj1" fmla="val 50000"/>
                <a:gd name="adj2" fmla="val 27500"/>
              </a:avLst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44" name="Group 8"/>
            <p:cNvGrpSpPr>
              <a:grpSpLocks/>
            </p:cNvGrpSpPr>
            <p:nvPr/>
          </p:nvGrpSpPr>
          <p:grpSpPr bwMode="auto">
            <a:xfrm>
              <a:off x="4032" y="240"/>
              <a:ext cx="912" cy="912"/>
              <a:chOff x="3792" y="672"/>
              <a:chExt cx="912" cy="912"/>
            </a:xfrm>
          </p:grpSpPr>
          <p:sp>
            <p:nvSpPr>
              <p:cNvPr id="28745" name="Oval 9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6" name="Freeform 10"/>
              <p:cNvSpPr>
                <a:spLocks/>
              </p:cNvSpPr>
              <p:nvPr/>
            </p:nvSpPr>
            <p:spPr bwMode="auto">
              <a:xfrm flipH="1">
                <a:off x="3984" y="81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Freeform 11"/>
              <p:cNvSpPr>
                <a:spLocks/>
              </p:cNvSpPr>
              <p:nvPr/>
            </p:nvSpPr>
            <p:spPr bwMode="auto">
              <a:xfrm flipH="1">
                <a:off x="4224" y="76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8" name="Freeform 12"/>
              <p:cNvSpPr>
                <a:spLocks/>
              </p:cNvSpPr>
              <p:nvPr/>
            </p:nvSpPr>
            <p:spPr bwMode="auto">
              <a:xfrm>
                <a:off x="4128" y="1248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9" name="Freeform 13"/>
              <p:cNvSpPr>
                <a:spLocks/>
              </p:cNvSpPr>
              <p:nvPr/>
            </p:nvSpPr>
            <p:spPr bwMode="auto">
              <a:xfrm flipH="1">
                <a:off x="4368" y="96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80" name="Group 14"/>
          <p:cNvGrpSpPr>
            <a:grpSpLocks/>
          </p:cNvGrpSpPr>
          <p:nvPr/>
        </p:nvGrpSpPr>
        <p:grpSpPr bwMode="auto">
          <a:xfrm>
            <a:off x="6438900" y="2038350"/>
            <a:ext cx="1447800" cy="1638300"/>
            <a:chOff x="4032" y="1296"/>
            <a:chExt cx="912" cy="1032"/>
          </a:xfrm>
        </p:grpSpPr>
        <p:sp>
          <p:nvSpPr>
            <p:cNvPr id="28728" name="AutoShape 15"/>
            <p:cNvSpPr>
              <a:spLocks noChangeArrowheads="1"/>
            </p:cNvSpPr>
            <p:nvPr/>
          </p:nvSpPr>
          <p:spPr bwMode="auto">
            <a:xfrm rot="5400000">
              <a:off x="4356" y="2076"/>
              <a:ext cx="264" cy="240"/>
            </a:xfrm>
            <a:prstGeom prst="rightArrow">
              <a:avLst>
                <a:gd name="adj1" fmla="val 50000"/>
                <a:gd name="adj2" fmla="val 27500"/>
              </a:avLst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29" name="Group 16"/>
            <p:cNvGrpSpPr>
              <a:grpSpLocks/>
            </p:cNvGrpSpPr>
            <p:nvPr/>
          </p:nvGrpSpPr>
          <p:grpSpPr bwMode="auto">
            <a:xfrm>
              <a:off x="4032" y="1296"/>
              <a:ext cx="912" cy="912"/>
              <a:chOff x="4032" y="1344"/>
              <a:chExt cx="912" cy="912"/>
            </a:xfrm>
          </p:grpSpPr>
          <p:sp>
            <p:nvSpPr>
              <p:cNvPr id="28730" name="Oval 17"/>
              <p:cNvSpPr>
                <a:spLocks noChangeArrowheads="1"/>
              </p:cNvSpPr>
              <p:nvPr/>
            </p:nvSpPr>
            <p:spPr bwMode="auto">
              <a:xfrm>
                <a:off x="4032" y="1344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731" name="Group 18"/>
              <p:cNvGrpSpPr>
                <a:grpSpLocks/>
              </p:cNvGrpSpPr>
              <p:nvPr/>
            </p:nvGrpSpPr>
            <p:grpSpPr bwMode="auto">
              <a:xfrm flipV="1">
                <a:off x="4416" y="1968"/>
                <a:ext cx="192" cy="240"/>
                <a:chOff x="5376" y="2304"/>
                <a:chExt cx="240" cy="288"/>
              </a:xfrm>
            </p:grpSpPr>
            <p:sp>
              <p:nvSpPr>
                <p:cNvPr id="28741" name="Freeform 19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2" name="Freeform 20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32" name="Group 21"/>
              <p:cNvGrpSpPr>
                <a:grpSpLocks/>
              </p:cNvGrpSpPr>
              <p:nvPr/>
            </p:nvGrpSpPr>
            <p:grpSpPr bwMode="auto">
              <a:xfrm>
                <a:off x="4176" y="1536"/>
                <a:ext cx="236" cy="480"/>
                <a:chOff x="480" y="3024"/>
                <a:chExt cx="284" cy="576"/>
              </a:xfrm>
            </p:grpSpPr>
            <p:sp>
              <p:nvSpPr>
                <p:cNvPr id="28739" name="Freeform 2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0" name="Freeform 2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33" name="Group 24"/>
              <p:cNvGrpSpPr>
                <a:grpSpLocks/>
              </p:cNvGrpSpPr>
              <p:nvPr/>
            </p:nvGrpSpPr>
            <p:grpSpPr bwMode="auto">
              <a:xfrm flipV="1">
                <a:off x="4656" y="1728"/>
                <a:ext cx="192" cy="240"/>
                <a:chOff x="5376" y="2304"/>
                <a:chExt cx="240" cy="288"/>
              </a:xfrm>
            </p:grpSpPr>
            <p:sp>
              <p:nvSpPr>
                <p:cNvPr id="28737" name="Freeform 25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8" name="Freeform 26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34" name="Group 27"/>
              <p:cNvGrpSpPr>
                <a:grpSpLocks/>
              </p:cNvGrpSpPr>
              <p:nvPr/>
            </p:nvGrpSpPr>
            <p:grpSpPr bwMode="auto">
              <a:xfrm>
                <a:off x="4416" y="1392"/>
                <a:ext cx="236" cy="480"/>
                <a:chOff x="480" y="3024"/>
                <a:chExt cx="284" cy="576"/>
              </a:xfrm>
            </p:grpSpPr>
            <p:sp>
              <p:nvSpPr>
                <p:cNvPr id="28735" name="Freeform 28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36" name="Freeform 29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681" name="Group 30"/>
          <p:cNvGrpSpPr>
            <a:grpSpLocks/>
          </p:cNvGrpSpPr>
          <p:nvPr/>
        </p:nvGrpSpPr>
        <p:grpSpPr bwMode="auto">
          <a:xfrm>
            <a:off x="6438900" y="3733800"/>
            <a:ext cx="1447800" cy="1752600"/>
            <a:chOff x="4032" y="2352"/>
            <a:chExt cx="912" cy="1104"/>
          </a:xfrm>
        </p:grpSpPr>
        <p:sp>
          <p:nvSpPr>
            <p:cNvPr id="28713" name="AutoShape 31"/>
            <p:cNvSpPr>
              <a:spLocks noChangeArrowheads="1"/>
            </p:cNvSpPr>
            <p:nvPr/>
          </p:nvSpPr>
          <p:spPr bwMode="auto">
            <a:xfrm rot="5400000">
              <a:off x="4356" y="3204"/>
              <a:ext cx="264" cy="240"/>
            </a:xfrm>
            <a:prstGeom prst="rightArrow">
              <a:avLst>
                <a:gd name="adj1" fmla="val 50000"/>
                <a:gd name="adj2" fmla="val 27500"/>
              </a:avLst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14" name="Group 32"/>
            <p:cNvGrpSpPr>
              <a:grpSpLocks/>
            </p:cNvGrpSpPr>
            <p:nvPr/>
          </p:nvGrpSpPr>
          <p:grpSpPr bwMode="auto">
            <a:xfrm>
              <a:off x="4032" y="2352"/>
              <a:ext cx="912" cy="912"/>
              <a:chOff x="4032" y="2448"/>
              <a:chExt cx="912" cy="912"/>
            </a:xfrm>
          </p:grpSpPr>
          <p:sp>
            <p:nvSpPr>
              <p:cNvPr id="28715" name="Oval 33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716" name="Group 34"/>
              <p:cNvGrpSpPr>
                <a:grpSpLocks/>
              </p:cNvGrpSpPr>
              <p:nvPr/>
            </p:nvGrpSpPr>
            <p:grpSpPr bwMode="auto">
              <a:xfrm flipV="1">
                <a:off x="4516" y="2510"/>
                <a:ext cx="192" cy="240"/>
                <a:chOff x="5376" y="2304"/>
                <a:chExt cx="240" cy="288"/>
              </a:xfrm>
            </p:grpSpPr>
            <p:sp>
              <p:nvSpPr>
                <p:cNvPr id="28726" name="Freeform 35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7" name="Freeform 36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17" name="Group 37"/>
              <p:cNvGrpSpPr>
                <a:grpSpLocks/>
              </p:cNvGrpSpPr>
              <p:nvPr/>
            </p:nvGrpSpPr>
            <p:grpSpPr bwMode="auto">
              <a:xfrm>
                <a:off x="4516" y="2784"/>
                <a:ext cx="236" cy="480"/>
                <a:chOff x="480" y="3024"/>
                <a:chExt cx="284" cy="576"/>
              </a:xfrm>
            </p:grpSpPr>
            <p:sp>
              <p:nvSpPr>
                <p:cNvPr id="28724" name="Freeform 38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5" name="Freeform 39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18" name="Group 40"/>
              <p:cNvGrpSpPr>
                <a:grpSpLocks/>
              </p:cNvGrpSpPr>
              <p:nvPr/>
            </p:nvGrpSpPr>
            <p:grpSpPr bwMode="auto">
              <a:xfrm flipV="1">
                <a:off x="4272" y="2496"/>
                <a:ext cx="192" cy="240"/>
                <a:chOff x="5376" y="2304"/>
                <a:chExt cx="240" cy="288"/>
              </a:xfrm>
            </p:grpSpPr>
            <p:sp>
              <p:nvSpPr>
                <p:cNvPr id="28722" name="Freeform 4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3" name="Freeform 4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19" name="Group 43"/>
              <p:cNvGrpSpPr>
                <a:grpSpLocks/>
              </p:cNvGrpSpPr>
              <p:nvPr/>
            </p:nvGrpSpPr>
            <p:grpSpPr bwMode="auto">
              <a:xfrm>
                <a:off x="4276" y="2784"/>
                <a:ext cx="236" cy="480"/>
                <a:chOff x="480" y="3024"/>
                <a:chExt cx="284" cy="576"/>
              </a:xfrm>
            </p:grpSpPr>
            <p:sp>
              <p:nvSpPr>
                <p:cNvPr id="28720" name="Freeform 44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1" name="Freeform 45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682" name="Group 46"/>
          <p:cNvGrpSpPr>
            <a:grpSpLocks/>
          </p:cNvGrpSpPr>
          <p:nvPr/>
        </p:nvGrpSpPr>
        <p:grpSpPr bwMode="auto">
          <a:xfrm>
            <a:off x="5715000" y="5410200"/>
            <a:ext cx="2895600" cy="1447800"/>
            <a:chOff x="3600" y="3408"/>
            <a:chExt cx="1824" cy="912"/>
          </a:xfrm>
        </p:grpSpPr>
        <p:grpSp>
          <p:nvGrpSpPr>
            <p:cNvPr id="28696" name="Group 47"/>
            <p:cNvGrpSpPr>
              <a:grpSpLocks/>
            </p:cNvGrpSpPr>
            <p:nvPr/>
          </p:nvGrpSpPr>
          <p:grpSpPr bwMode="auto">
            <a:xfrm>
              <a:off x="4512" y="3408"/>
              <a:ext cx="912" cy="912"/>
              <a:chOff x="4560" y="3408"/>
              <a:chExt cx="912" cy="912"/>
            </a:xfrm>
          </p:grpSpPr>
          <p:sp>
            <p:nvSpPr>
              <p:cNvPr id="28705" name="Rectangle 48"/>
              <p:cNvSpPr>
                <a:spLocks noChangeArrowheads="1"/>
              </p:cNvSpPr>
              <p:nvPr/>
            </p:nvSpPr>
            <p:spPr bwMode="auto">
              <a:xfrm>
                <a:off x="4704" y="3984"/>
                <a:ext cx="67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Oval 49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707" name="Group 50"/>
              <p:cNvGrpSpPr>
                <a:grpSpLocks/>
              </p:cNvGrpSpPr>
              <p:nvPr/>
            </p:nvGrpSpPr>
            <p:grpSpPr bwMode="auto">
              <a:xfrm flipV="1">
                <a:off x="4752" y="3600"/>
                <a:ext cx="192" cy="240"/>
                <a:chOff x="5376" y="2304"/>
                <a:chExt cx="240" cy="288"/>
              </a:xfrm>
            </p:grpSpPr>
            <p:sp>
              <p:nvSpPr>
                <p:cNvPr id="28711" name="Freeform 5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2" name="Freeform 5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08" name="Group 53"/>
              <p:cNvGrpSpPr>
                <a:grpSpLocks/>
              </p:cNvGrpSpPr>
              <p:nvPr/>
            </p:nvGrpSpPr>
            <p:grpSpPr bwMode="auto">
              <a:xfrm>
                <a:off x="5040" y="3696"/>
                <a:ext cx="236" cy="480"/>
                <a:chOff x="480" y="3024"/>
                <a:chExt cx="284" cy="576"/>
              </a:xfrm>
            </p:grpSpPr>
            <p:sp>
              <p:nvSpPr>
                <p:cNvPr id="28709" name="Freeform 54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0" name="Freeform 55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697" name="Group 56"/>
            <p:cNvGrpSpPr>
              <a:grpSpLocks/>
            </p:cNvGrpSpPr>
            <p:nvPr/>
          </p:nvGrpSpPr>
          <p:grpSpPr bwMode="auto">
            <a:xfrm>
              <a:off x="3600" y="3408"/>
              <a:ext cx="912" cy="912"/>
              <a:chOff x="3504" y="3408"/>
              <a:chExt cx="912" cy="912"/>
            </a:xfrm>
          </p:grpSpPr>
          <p:sp>
            <p:nvSpPr>
              <p:cNvPr id="28698" name="Oval 57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12" cy="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699" name="Group 58"/>
              <p:cNvGrpSpPr>
                <a:grpSpLocks/>
              </p:cNvGrpSpPr>
              <p:nvPr/>
            </p:nvGrpSpPr>
            <p:grpSpPr bwMode="auto">
              <a:xfrm flipV="1">
                <a:off x="4032" y="3600"/>
                <a:ext cx="192" cy="240"/>
                <a:chOff x="5376" y="2304"/>
                <a:chExt cx="240" cy="288"/>
              </a:xfrm>
            </p:grpSpPr>
            <p:sp>
              <p:nvSpPr>
                <p:cNvPr id="28703" name="Freeform 59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4" name="Freeform 60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00" name="Group 61"/>
              <p:cNvGrpSpPr>
                <a:grpSpLocks/>
              </p:cNvGrpSpPr>
              <p:nvPr/>
            </p:nvGrpSpPr>
            <p:grpSpPr bwMode="auto">
              <a:xfrm>
                <a:off x="3748" y="3744"/>
                <a:ext cx="236" cy="480"/>
                <a:chOff x="480" y="3024"/>
                <a:chExt cx="284" cy="576"/>
              </a:xfrm>
            </p:grpSpPr>
            <p:sp>
              <p:nvSpPr>
                <p:cNvPr id="28701" name="Freeform 62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2" name="Freeform 63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683" name="Rectangle 64"/>
          <p:cNvSpPr>
            <a:spLocks noChangeArrowheads="1"/>
          </p:cNvSpPr>
          <p:nvPr/>
        </p:nvSpPr>
        <p:spPr bwMode="auto">
          <a:xfrm>
            <a:off x="8077200" y="405130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F116A"/>
                </a:solidFill>
              </a:rPr>
              <a:t>2n = </a:t>
            </a:r>
            <a:r>
              <a:rPr lang="en-US" sz="1600" b="1">
                <a:solidFill>
                  <a:srgbClr val="CC0000"/>
                </a:solidFill>
              </a:rPr>
              <a:t>4</a:t>
            </a:r>
            <a:endParaRPr lang="en-US" sz="1600" b="1">
              <a:solidFill>
                <a:srgbClr val="0F116A"/>
              </a:solidFill>
            </a:endParaRPr>
          </a:p>
          <a:p>
            <a:r>
              <a:rPr lang="en-US" sz="1600" b="1">
                <a:solidFill>
                  <a:srgbClr val="0F116A"/>
                </a:solidFill>
              </a:rPr>
              <a:t>double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sp>
        <p:nvSpPr>
          <p:cNvPr id="28684" name="Rectangle 6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038600" cy="21336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1st division</a:t>
            </a:r>
            <a:r>
              <a:rPr lang="en-US" smtClean="0"/>
              <a:t> of meiosis separates</a:t>
            </a:r>
            <a:r>
              <a:rPr lang="en-US" u="sng" smtClean="0">
                <a:solidFill>
                  <a:schemeClr val="tx2"/>
                </a:solidFill>
              </a:rPr>
              <a:t> </a:t>
            </a:r>
            <a:r>
              <a:rPr lang="en-US" u="sng" smtClean="0">
                <a:solidFill>
                  <a:srgbClr val="CC0000"/>
                </a:solidFill>
              </a:rPr>
              <a:t>homologous pairs</a:t>
            </a:r>
            <a:endParaRPr lang="en-US" smtClean="0"/>
          </a:p>
        </p:txBody>
      </p:sp>
      <p:sp>
        <p:nvSpPr>
          <p:cNvPr id="28685" name="Rectangle 66"/>
          <p:cNvSpPr>
            <a:spLocks noChangeArrowheads="1"/>
          </p:cNvSpPr>
          <p:nvPr/>
        </p:nvSpPr>
        <p:spPr bwMode="auto">
          <a:xfrm>
            <a:off x="4114800" y="594360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1n</a:t>
            </a:r>
            <a:r>
              <a:rPr lang="en-US" sz="1600" b="1">
                <a:solidFill>
                  <a:srgbClr val="0F116A"/>
                </a:solidFill>
              </a:rPr>
              <a:t> = </a:t>
            </a:r>
            <a:r>
              <a:rPr lang="en-US" sz="1600" b="1">
                <a:solidFill>
                  <a:srgbClr val="CC0000"/>
                </a:solidFill>
              </a:rPr>
              <a:t>2</a:t>
            </a:r>
            <a:endParaRPr lang="en-US" sz="1600" b="1">
              <a:solidFill>
                <a:srgbClr val="0F116A"/>
              </a:solidFill>
            </a:endParaRPr>
          </a:p>
          <a:p>
            <a:r>
              <a:rPr lang="en-US" sz="1600" b="1">
                <a:solidFill>
                  <a:srgbClr val="0F116A"/>
                </a:solidFill>
              </a:rPr>
              <a:t>double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grpSp>
        <p:nvGrpSpPr>
          <p:cNvPr id="28686" name="Group 67"/>
          <p:cNvGrpSpPr>
            <a:grpSpLocks/>
          </p:cNvGrpSpPr>
          <p:nvPr/>
        </p:nvGrpSpPr>
        <p:grpSpPr bwMode="auto">
          <a:xfrm>
            <a:off x="2189163" y="3657600"/>
            <a:ext cx="1011237" cy="2057400"/>
            <a:chOff x="480" y="3024"/>
            <a:chExt cx="284" cy="576"/>
          </a:xfrm>
        </p:grpSpPr>
        <p:sp>
          <p:nvSpPr>
            <p:cNvPr id="28694" name="Freeform 68"/>
            <p:cNvSpPr>
              <a:spLocks/>
            </p:cNvSpPr>
            <p:nvPr/>
          </p:nvSpPr>
          <p:spPr bwMode="auto">
            <a:xfrm>
              <a:off x="480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1270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Freeform 69"/>
            <p:cNvSpPr>
              <a:spLocks/>
            </p:cNvSpPr>
            <p:nvPr/>
          </p:nvSpPr>
          <p:spPr bwMode="auto">
            <a:xfrm flipH="1">
              <a:off x="624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1270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7" name="Group 70"/>
          <p:cNvGrpSpPr>
            <a:grpSpLocks/>
          </p:cNvGrpSpPr>
          <p:nvPr/>
        </p:nvGrpSpPr>
        <p:grpSpPr bwMode="auto">
          <a:xfrm>
            <a:off x="1752600" y="3657600"/>
            <a:ext cx="1011238" cy="2057400"/>
            <a:chOff x="480" y="3024"/>
            <a:chExt cx="284" cy="576"/>
          </a:xfrm>
        </p:grpSpPr>
        <p:sp>
          <p:nvSpPr>
            <p:cNvPr id="28692" name="Freeform 71"/>
            <p:cNvSpPr>
              <a:spLocks/>
            </p:cNvSpPr>
            <p:nvPr/>
          </p:nvSpPr>
          <p:spPr bwMode="auto">
            <a:xfrm>
              <a:off x="480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1270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Freeform 72"/>
            <p:cNvSpPr>
              <a:spLocks/>
            </p:cNvSpPr>
            <p:nvPr/>
          </p:nvSpPr>
          <p:spPr bwMode="auto">
            <a:xfrm flipH="1">
              <a:off x="624" y="3024"/>
              <a:ext cx="140" cy="576"/>
            </a:xfrm>
            <a:custGeom>
              <a:avLst/>
              <a:gdLst>
                <a:gd name="T0" fmla="*/ 0 w 152"/>
                <a:gd name="T1" fmla="*/ 0 h 624"/>
                <a:gd name="T2" fmla="*/ 144 w 152"/>
                <a:gd name="T3" fmla="*/ 288 h 624"/>
                <a:gd name="T4" fmla="*/ 48 w 152"/>
                <a:gd name="T5" fmla="*/ 624 h 624"/>
                <a:gd name="T6" fmla="*/ 0 60000 65536"/>
                <a:gd name="T7" fmla="*/ 0 60000 65536"/>
                <a:gd name="T8" fmla="*/ 0 60000 65536"/>
                <a:gd name="T9" fmla="*/ 0 w 152"/>
                <a:gd name="T10" fmla="*/ 0 h 624"/>
                <a:gd name="T11" fmla="*/ 152 w 15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1270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8" name="Rectangle 73"/>
          <p:cNvSpPr>
            <a:spLocks noChangeArrowheads="1"/>
          </p:cNvSpPr>
          <p:nvPr/>
        </p:nvSpPr>
        <p:spPr bwMode="auto">
          <a:xfrm>
            <a:off x="1905000" y="5867400"/>
            <a:ext cx="1101725" cy="48895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tetrad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8689" name="Rectangle 74"/>
          <p:cNvSpPr>
            <a:spLocks noChangeArrowheads="1"/>
          </p:cNvSpPr>
          <p:nvPr/>
        </p:nvSpPr>
        <p:spPr bwMode="auto">
          <a:xfrm>
            <a:off x="228600" y="4419600"/>
            <a:ext cx="1597025" cy="48895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synapsis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8690" name="Rectangle 75"/>
          <p:cNvSpPr>
            <a:spLocks noChangeArrowheads="1"/>
          </p:cNvSpPr>
          <p:nvPr/>
        </p:nvSpPr>
        <p:spPr bwMode="auto">
          <a:xfrm>
            <a:off x="3786188" y="5592763"/>
            <a:ext cx="1643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telophase1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28691" name="Rectangle 76"/>
          <p:cNvSpPr>
            <a:spLocks noChangeArrowheads="1"/>
          </p:cNvSpPr>
          <p:nvPr/>
        </p:nvSpPr>
        <p:spPr bwMode="auto">
          <a:xfrm>
            <a:off x="4648200" y="4281488"/>
            <a:ext cx="17986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metaphase1</a:t>
            </a:r>
            <a:endParaRPr lang="en-US" sz="2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0" y="3048000"/>
            <a:ext cx="2133600" cy="2819400"/>
            <a:chOff x="0" y="1920"/>
            <a:chExt cx="1344" cy="1776"/>
          </a:xfrm>
        </p:grpSpPr>
        <p:pic>
          <p:nvPicPr>
            <p:cNvPr id="29768" name="Picture 73" descr="penguin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880"/>
              <a:ext cx="80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69" name="AutoShape 74"/>
            <p:cNvSpPr>
              <a:spLocks noChangeArrowheads="1"/>
            </p:cNvSpPr>
            <p:nvPr/>
          </p:nvSpPr>
          <p:spPr bwMode="auto">
            <a:xfrm flipH="1">
              <a:off x="384" y="1920"/>
              <a:ext cx="960" cy="720"/>
            </a:xfrm>
            <a:prstGeom prst="wedgeEllipseCallout">
              <a:avLst>
                <a:gd name="adj1" fmla="val 28227"/>
                <a:gd name="adj2" fmla="val 96801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What does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this division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look like?</a:t>
              </a:r>
            </a:p>
          </p:txBody>
        </p:sp>
      </p:grp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Meiosis 2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133600" y="396240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1n</a:t>
            </a:r>
            <a:r>
              <a:rPr lang="en-US" sz="1600" b="1">
                <a:solidFill>
                  <a:srgbClr val="0F116A"/>
                </a:solidFill>
              </a:rPr>
              <a:t> = </a:t>
            </a:r>
            <a:r>
              <a:rPr lang="en-US" sz="1600" b="1">
                <a:solidFill>
                  <a:srgbClr val="CC0000"/>
                </a:solidFill>
              </a:rPr>
              <a:t>2</a:t>
            </a:r>
            <a:endParaRPr lang="en-US" sz="1600" b="1">
              <a:solidFill>
                <a:srgbClr val="0F116A"/>
              </a:solidFill>
            </a:endParaRPr>
          </a:p>
          <a:p>
            <a:r>
              <a:rPr lang="en-US" sz="1600" b="1">
                <a:solidFill>
                  <a:srgbClr val="0F116A"/>
                </a:solidFill>
              </a:rPr>
              <a:t>double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219200" y="556260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1n</a:t>
            </a:r>
            <a:r>
              <a:rPr lang="en-US" sz="1600" b="1">
                <a:solidFill>
                  <a:srgbClr val="0F116A"/>
                </a:solidFill>
              </a:rPr>
              <a:t> = </a:t>
            </a:r>
            <a:r>
              <a:rPr lang="en-US" sz="1600" b="1">
                <a:solidFill>
                  <a:srgbClr val="CC0000"/>
                </a:solidFill>
              </a:rPr>
              <a:t>2</a:t>
            </a:r>
            <a:endParaRPr lang="en-US" sz="1600" b="1">
              <a:solidFill>
                <a:srgbClr val="0F116A"/>
              </a:solidFill>
            </a:endParaRPr>
          </a:p>
          <a:p>
            <a:r>
              <a:rPr lang="en-US" sz="1600" b="1">
                <a:solidFill>
                  <a:srgbClr val="0F116A"/>
                </a:solidFill>
              </a:rPr>
              <a:t>single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438400" y="5181600"/>
            <a:ext cx="3225800" cy="1524000"/>
            <a:chOff x="1536" y="3264"/>
            <a:chExt cx="2032" cy="960"/>
          </a:xfrm>
        </p:grpSpPr>
        <p:grpSp>
          <p:nvGrpSpPr>
            <p:cNvPr id="29760" name="Group 8"/>
            <p:cNvGrpSpPr>
              <a:grpSpLocks/>
            </p:cNvGrpSpPr>
            <p:nvPr/>
          </p:nvGrpSpPr>
          <p:grpSpPr bwMode="auto">
            <a:xfrm>
              <a:off x="1536" y="3264"/>
              <a:ext cx="960" cy="960"/>
              <a:chOff x="1200" y="3216"/>
              <a:chExt cx="960" cy="960"/>
            </a:xfrm>
          </p:grpSpPr>
          <p:sp>
            <p:nvSpPr>
              <p:cNvPr id="29765" name="Oval 9"/>
              <p:cNvSpPr>
                <a:spLocks noChangeArrowheads="1"/>
              </p:cNvSpPr>
              <p:nvPr/>
            </p:nvSpPr>
            <p:spPr bwMode="auto">
              <a:xfrm>
                <a:off x="1200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6" name="Freeform 10"/>
              <p:cNvSpPr>
                <a:spLocks/>
              </p:cNvSpPr>
              <p:nvPr/>
            </p:nvSpPr>
            <p:spPr bwMode="auto">
              <a:xfrm flipV="1">
                <a:off x="1453" y="3648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Freeform 11"/>
              <p:cNvSpPr>
                <a:spLocks/>
              </p:cNvSpPr>
              <p:nvPr/>
            </p:nvSpPr>
            <p:spPr bwMode="auto">
              <a:xfrm>
                <a:off x="1732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61" name="Group 12"/>
            <p:cNvGrpSpPr>
              <a:grpSpLocks/>
            </p:cNvGrpSpPr>
            <p:nvPr/>
          </p:nvGrpSpPr>
          <p:grpSpPr bwMode="auto">
            <a:xfrm>
              <a:off x="2608" y="3264"/>
              <a:ext cx="960" cy="960"/>
              <a:chOff x="2208" y="3216"/>
              <a:chExt cx="960" cy="960"/>
            </a:xfrm>
          </p:grpSpPr>
          <p:sp>
            <p:nvSpPr>
              <p:cNvPr id="29762" name="Oval 13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Freeform 14"/>
              <p:cNvSpPr>
                <a:spLocks/>
              </p:cNvSpPr>
              <p:nvPr/>
            </p:nvSpPr>
            <p:spPr bwMode="auto">
              <a:xfrm flipH="1">
                <a:off x="2692" y="34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4" name="Freeform 15"/>
              <p:cNvSpPr>
                <a:spLocks/>
              </p:cNvSpPr>
              <p:nvPr/>
            </p:nvSpPr>
            <p:spPr bwMode="auto">
              <a:xfrm flipH="1" flipV="1">
                <a:off x="2413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04" name="Group 16"/>
          <p:cNvGrpSpPr>
            <a:grpSpLocks/>
          </p:cNvGrpSpPr>
          <p:nvPr/>
        </p:nvGrpSpPr>
        <p:grpSpPr bwMode="auto">
          <a:xfrm>
            <a:off x="5842000" y="5181600"/>
            <a:ext cx="3225800" cy="1524000"/>
            <a:chOff x="3680" y="3264"/>
            <a:chExt cx="2032" cy="960"/>
          </a:xfrm>
        </p:grpSpPr>
        <p:grpSp>
          <p:nvGrpSpPr>
            <p:cNvPr id="29752" name="Group 17"/>
            <p:cNvGrpSpPr>
              <a:grpSpLocks/>
            </p:cNvGrpSpPr>
            <p:nvPr/>
          </p:nvGrpSpPr>
          <p:grpSpPr bwMode="auto">
            <a:xfrm>
              <a:off x="3680" y="3264"/>
              <a:ext cx="960" cy="960"/>
              <a:chOff x="3408" y="3216"/>
              <a:chExt cx="960" cy="960"/>
            </a:xfrm>
          </p:grpSpPr>
          <p:sp>
            <p:nvSpPr>
              <p:cNvPr id="29757" name="Oval 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8" name="Freeform 19"/>
              <p:cNvSpPr>
                <a:spLocks/>
              </p:cNvSpPr>
              <p:nvPr/>
            </p:nvSpPr>
            <p:spPr bwMode="auto">
              <a:xfrm flipV="1">
                <a:off x="3936" y="360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Freeform 20"/>
              <p:cNvSpPr>
                <a:spLocks/>
              </p:cNvSpPr>
              <p:nvPr/>
            </p:nvSpPr>
            <p:spPr bwMode="auto">
              <a:xfrm>
                <a:off x="3696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3" name="Group 21"/>
            <p:cNvGrpSpPr>
              <a:grpSpLocks/>
            </p:cNvGrpSpPr>
            <p:nvPr/>
          </p:nvGrpSpPr>
          <p:grpSpPr bwMode="auto">
            <a:xfrm>
              <a:off x="4752" y="3264"/>
              <a:ext cx="960" cy="960"/>
              <a:chOff x="4416" y="3216"/>
              <a:chExt cx="960" cy="960"/>
            </a:xfrm>
          </p:grpSpPr>
          <p:sp>
            <p:nvSpPr>
              <p:cNvPr id="29754" name="Oval 22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960" cy="96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5" name="Freeform 23"/>
              <p:cNvSpPr>
                <a:spLocks/>
              </p:cNvSpPr>
              <p:nvPr/>
            </p:nvSpPr>
            <p:spPr bwMode="auto">
              <a:xfrm flipH="1">
                <a:off x="4944" y="3456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Freeform 24"/>
              <p:cNvSpPr>
                <a:spLocks/>
              </p:cNvSpPr>
              <p:nvPr/>
            </p:nvSpPr>
            <p:spPr bwMode="auto">
              <a:xfrm flipH="1" flipV="1">
                <a:off x="4704" y="355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05" name="Group 25"/>
          <p:cNvGrpSpPr>
            <a:grpSpLocks/>
          </p:cNvGrpSpPr>
          <p:nvPr/>
        </p:nvGrpSpPr>
        <p:grpSpPr bwMode="auto">
          <a:xfrm>
            <a:off x="3327400" y="3695700"/>
            <a:ext cx="4851400" cy="1790700"/>
            <a:chOff x="2096" y="2280"/>
            <a:chExt cx="3056" cy="1128"/>
          </a:xfrm>
        </p:grpSpPr>
        <p:grpSp>
          <p:nvGrpSpPr>
            <p:cNvPr id="29732" name="Group 26"/>
            <p:cNvGrpSpPr>
              <a:grpSpLocks/>
            </p:cNvGrpSpPr>
            <p:nvPr/>
          </p:nvGrpSpPr>
          <p:grpSpPr bwMode="auto">
            <a:xfrm>
              <a:off x="4240" y="2280"/>
              <a:ext cx="912" cy="1128"/>
              <a:chOff x="4416" y="1632"/>
              <a:chExt cx="912" cy="1128"/>
            </a:xfrm>
          </p:grpSpPr>
          <p:grpSp>
            <p:nvGrpSpPr>
              <p:cNvPr id="29743" name="Group 27"/>
              <p:cNvGrpSpPr>
                <a:grpSpLocks/>
              </p:cNvGrpSpPr>
              <p:nvPr/>
            </p:nvGrpSpPr>
            <p:grpSpPr bwMode="auto">
              <a:xfrm>
                <a:off x="4416" y="1632"/>
                <a:ext cx="912" cy="1128"/>
                <a:chOff x="4416" y="1632"/>
                <a:chExt cx="912" cy="1128"/>
              </a:xfrm>
            </p:grpSpPr>
            <p:sp>
              <p:nvSpPr>
                <p:cNvPr id="29750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4668" y="2436"/>
                  <a:ext cx="408" cy="240"/>
                </a:xfrm>
                <a:prstGeom prst="rightArrow">
                  <a:avLst>
                    <a:gd name="adj1" fmla="val 50000"/>
                    <a:gd name="adj2" fmla="val 42500"/>
                  </a:avLst>
                </a:prstGeom>
                <a:solidFill>
                  <a:srgbClr val="FFCC18"/>
                </a:solidFill>
                <a:ln w="9525">
                  <a:solidFill>
                    <a:srgbClr val="FFCC1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1" name="Oval 29"/>
                <p:cNvSpPr>
                  <a:spLocks noChangeArrowheads="1"/>
                </p:cNvSpPr>
                <p:nvPr/>
              </p:nvSpPr>
              <p:spPr bwMode="auto">
                <a:xfrm>
                  <a:off x="4416" y="1632"/>
                  <a:ext cx="912" cy="91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44" name="Group 30"/>
              <p:cNvGrpSpPr>
                <a:grpSpLocks/>
              </p:cNvGrpSpPr>
              <p:nvPr/>
            </p:nvGrpSpPr>
            <p:grpSpPr bwMode="auto">
              <a:xfrm flipV="1">
                <a:off x="4774" y="2208"/>
                <a:ext cx="192" cy="240"/>
                <a:chOff x="5376" y="2304"/>
                <a:chExt cx="240" cy="288"/>
              </a:xfrm>
            </p:grpSpPr>
            <p:sp>
              <p:nvSpPr>
                <p:cNvPr id="29748" name="Freeform 3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9" name="Freeform 3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45" name="Group 33"/>
              <p:cNvGrpSpPr>
                <a:grpSpLocks/>
              </p:cNvGrpSpPr>
              <p:nvPr/>
            </p:nvGrpSpPr>
            <p:grpSpPr bwMode="auto">
              <a:xfrm>
                <a:off x="4752" y="1680"/>
                <a:ext cx="236" cy="480"/>
                <a:chOff x="480" y="3024"/>
                <a:chExt cx="284" cy="576"/>
              </a:xfrm>
            </p:grpSpPr>
            <p:sp>
              <p:nvSpPr>
                <p:cNvPr id="29746" name="Freeform 34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7" name="Freeform 35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33" name="Group 36"/>
            <p:cNvGrpSpPr>
              <a:grpSpLocks/>
            </p:cNvGrpSpPr>
            <p:nvPr/>
          </p:nvGrpSpPr>
          <p:grpSpPr bwMode="auto">
            <a:xfrm>
              <a:off x="2096" y="2280"/>
              <a:ext cx="912" cy="1128"/>
              <a:chOff x="3360" y="1632"/>
              <a:chExt cx="912" cy="1128"/>
            </a:xfrm>
          </p:grpSpPr>
          <p:grpSp>
            <p:nvGrpSpPr>
              <p:cNvPr id="29734" name="Group 37"/>
              <p:cNvGrpSpPr>
                <a:grpSpLocks/>
              </p:cNvGrpSpPr>
              <p:nvPr/>
            </p:nvGrpSpPr>
            <p:grpSpPr bwMode="auto">
              <a:xfrm>
                <a:off x="3360" y="1632"/>
                <a:ext cx="912" cy="1128"/>
                <a:chOff x="3360" y="1632"/>
                <a:chExt cx="912" cy="1128"/>
              </a:xfrm>
            </p:grpSpPr>
            <p:sp>
              <p:nvSpPr>
                <p:cNvPr id="29741" name="AutoShape 38"/>
                <p:cNvSpPr>
                  <a:spLocks noChangeArrowheads="1"/>
                </p:cNvSpPr>
                <p:nvPr/>
              </p:nvSpPr>
              <p:spPr bwMode="auto">
                <a:xfrm rot="5400000">
                  <a:off x="3612" y="2436"/>
                  <a:ext cx="408" cy="240"/>
                </a:xfrm>
                <a:prstGeom prst="rightArrow">
                  <a:avLst>
                    <a:gd name="adj1" fmla="val 50000"/>
                    <a:gd name="adj2" fmla="val 42500"/>
                  </a:avLst>
                </a:prstGeom>
                <a:solidFill>
                  <a:srgbClr val="FFCC18"/>
                </a:solidFill>
                <a:ln w="9525">
                  <a:solidFill>
                    <a:srgbClr val="FFCC1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2" name="Oval 39"/>
                <p:cNvSpPr>
                  <a:spLocks noChangeArrowheads="1"/>
                </p:cNvSpPr>
                <p:nvPr/>
              </p:nvSpPr>
              <p:spPr bwMode="auto">
                <a:xfrm>
                  <a:off x="3360" y="1632"/>
                  <a:ext cx="912" cy="91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35" name="Group 40"/>
              <p:cNvGrpSpPr>
                <a:grpSpLocks/>
              </p:cNvGrpSpPr>
              <p:nvPr/>
            </p:nvGrpSpPr>
            <p:grpSpPr bwMode="auto">
              <a:xfrm flipV="1">
                <a:off x="3720" y="1680"/>
                <a:ext cx="192" cy="240"/>
                <a:chOff x="5376" y="2304"/>
                <a:chExt cx="240" cy="288"/>
              </a:xfrm>
            </p:grpSpPr>
            <p:sp>
              <p:nvSpPr>
                <p:cNvPr id="29739" name="Freeform 41"/>
                <p:cNvSpPr>
                  <a:spLocks/>
                </p:cNvSpPr>
                <p:nvPr/>
              </p:nvSpPr>
              <p:spPr bwMode="auto">
                <a:xfrm>
                  <a:off x="5376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0" name="Freeform 42"/>
                <p:cNvSpPr>
                  <a:spLocks/>
                </p:cNvSpPr>
                <p:nvPr/>
              </p:nvSpPr>
              <p:spPr bwMode="auto">
                <a:xfrm flipH="1">
                  <a:off x="5512" y="2304"/>
                  <a:ext cx="104" cy="288"/>
                </a:xfrm>
                <a:custGeom>
                  <a:avLst/>
                  <a:gdLst>
                    <a:gd name="T0" fmla="*/ 0 w 104"/>
                    <a:gd name="T1" fmla="*/ 0 h 288"/>
                    <a:gd name="T2" fmla="*/ 96 w 104"/>
                    <a:gd name="T3" fmla="*/ 192 h 288"/>
                    <a:gd name="T4" fmla="*/ 48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0" y="0"/>
                      </a:moveTo>
                      <a:cubicBezTo>
                        <a:pt x="44" y="72"/>
                        <a:pt x="88" y="144"/>
                        <a:pt x="96" y="192"/>
                      </a:cubicBezTo>
                      <a:cubicBezTo>
                        <a:pt x="104" y="240"/>
                        <a:pt x="76" y="264"/>
                        <a:pt x="48" y="288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F116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36" name="Group 43"/>
              <p:cNvGrpSpPr>
                <a:grpSpLocks/>
              </p:cNvGrpSpPr>
              <p:nvPr/>
            </p:nvGrpSpPr>
            <p:grpSpPr bwMode="auto">
              <a:xfrm>
                <a:off x="3698" y="1968"/>
                <a:ext cx="236" cy="480"/>
                <a:chOff x="480" y="3024"/>
                <a:chExt cx="284" cy="576"/>
              </a:xfrm>
            </p:grpSpPr>
            <p:sp>
              <p:nvSpPr>
                <p:cNvPr id="29737" name="Freeform 44"/>
                <p:cNvSpPr>
                  <a:spLocks/>
                </p:cNvSpPr>
                <p:nvPr/>
              </p:nvSpPr>
              <p:spPr bwMode="auto">
                <a:xfrm>
                  <a:off x="480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8" name="Freeform 45"/>
                <p:cNvSpPr>
                  <a:spLocks/>
                </p:cNvSpPr>
                <p:nvPr/>
              </p:nvSpPr>
              <p:spPr bwMode="auto">
                <a:xfrm flipH="1">
                  <a:off x="624" y="3024"/>
                  <a:ext cx="140" cy="576"/>
                </a:xfrm>
                <a:custGeom>
                  <a:avLst/>
                  <a:gdLst>
                    <a:gd name="T0" fmla="*/ 0 w 152"/>
                    <a:gd name="T1" fmla="*/ 0 h 624"/>
                    <a:gd name="T2" fmla="*/ 144 w 152"/>
                    <a:gd name="T3" fmla="*/ 288 h 624"/>
                    <a:gd name="T4" fmla="*/ 48 w 152"/>
                    <a:gd name="T5" fmla="*/ 624 h 624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624"/>
                    <a:gd name="T11" fmla="*/ 152 w 152"/>
                    <a:gd name="T12" fmla="*/ 624 h 6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624">
                      <a:moveTo>
                        <a:pt x="0" y="0"/>
                      </a:moveTo>
                      <a:cubicBezTo>
                        <a:pt x="68" y="92"/>
                        <a:pt x="136" y="184"/>
                        <a:pt x="144" y="288"/>
                      </a:cubicBezTo>
                      <a:cubicBezTo>
                        <a:pt x="152" y="392"/>
                        <a:pt x="64" y="568"/>
                        <a:pt x="48" y="624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CC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706" name="Group 46"/>
          <p:cNvGrpSpPr>
            <a:grpSpLocks/>
          </p:cNvGrpSpPr>
          <p:nvPr/>
        </p:nvGrpSpPr>
        <p:grpSpPr bwMode="auto">
          <a:xfrm>
            <a:off x="4305300" y="2057400"/>
            <a:ext cx="2895600" cy="1714500"/>
            <a:chOff x="2712" y="1296"/>
            <a:chExt cx="1824" cy="1080"/>
          </a:xfrm>
        </p:grpSpPr>
        <p:sp>
          <p:nvSpPr>
            <p:cNvPr id="29712" name="AutoShape 47"/>
            <p:cNvSpPr>
              <a:spLocks noChangeArrowheads="1"/>
            </p:cNvSpPr>
            <p:nvPr/>
          </p:nvSpPr>
          <p:spPr bwMode="auto">
            <a:xfrm rot="13526742" flipH="1">
              <a:off x="4092" y="2052"/>
              <a:ext cx="408" cy="240"/>
            </a:xfrm>
            <a:prstGeom prst="rightArrow">
              <a:avLst>
                <a:gd name="adj1" fmla="val 50000"/>
                <a:gd name="adj2" fmla="val 42500"/>
              </a:avLst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AutoShape 48"/>
            <p:cNvSpPr>
              <a:spLocks noChangeArrowheads="1"/>
            </p:cNvSpPr>
            <p:nvPr/>
          </p:nvSpPr>
          <p:spPr bwMode="auto">
            <a:xfrm rot="8073258">
              <a:off x="2748" y="2052"/>
              <a:ext cx="408" cy="240"/>
            </a:xfrm>
            <a:prstGeom prst="rightArrow">
              <a:avLst>
                <a:gd name="adj1" fmla="val 50000"/>
                <a:gd name="adj2" fmla="val 42500"/>
              </a:avLst>
            </a:prstGeom>
            <a:solidFill>
              <a:srgbClr val="FFCC18"/>
            </a:solidFill>
            <a:ln w="9525">
              <a:solidFill>
                <a:srgbClr val="FFCC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14" name="Group 49"/>
            <p:cNvGrpSpPr>
              <a:grpSpLocks/>
            </p:cNvGrpSpPr>
            <p:nvPr/>
          </p:nvGrpSpPr>
          <p:grpSpPr bwMode="auto">
            <a:xfrm>
              <a:off x="2712" y="1296"/>
              <a:ext cx="1824" cy="912"/>
              <a:chOff x="3600" y="3408"/>
              <a:chExt cx="1824" cy="912"/>
            </a:xfrm>
          </p:grpSpPr>
          <p:grpSp>
            <p:nvGrpSpPr>
              <p:cNvPr id="29715" name="Group 50"/>
              <p:cNvGrpSpPr>
                <a:grpSpLocks/>
              </p:cNvGrpSpPr>
              <p:nvPr/>
            </p:nvGrpSpPr>
            <p:grpSpPr bwMode="auto">
              <a:xfrm>
                <a:off x="4512" y="3408"/>
                <a:ext cx="912" cy="912"/>
                <a:chOff x="4560" y="3408"/>
                <a:chExt cx="912" cy="912"/>
              </a:xfrm>
            </p:grpSpPr>
            <p:sp>
              <p:nvSpPr>
                <p:cNvPr id="29724" name="Rectangle 51"/>
                <p:cNvSpPr>
                  <a:spLocks noChangeArrowheads="1"/>
                </p:cNvSpPr>
                <p:nvPr/>
              </p:nvSpPr>
              <p:spPr bwMode="auto">
                <a:xfrm>
                  <a:off x="4704" y="3984"/>
                  <a:ext cx="672" cy="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5" name="Oval 52"/>
                <p:cNvSpPr>
                  <a:spLocks noChangeArrowheads="1"/>
                </p:cNvSpPr>
                <p:nvPr/>
              </p:nvSpPr>
              <p:spPr bwMode="auto">
                <a:xfrm>
                  <a:off x="4560" y="3408"/>
                  <a:ext cx="912" cy="91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9726" name="Group 53"/>
                <p:cNvGrpSpPr>
                  <a:grpSpLocks/>
                </p:cNvGrpSpPr>
                <p:nvPr/>
              </p:nvGrpSpPr>
              <p:grpSpPr bwMode="auto">
                <a:xfrm flipV="1">
                  <a:off x="4752" y="3600"/>
                  <a:ext cx="192" cy="240"/>
                  <a:chOff x="5376" y="2304"/>
                  <a:chExt cx="240" cy="288"/>
                </a:xfrm>
              </p:grpSpPr>
              <p:sp>
                <p:nvSpPr>
                  <p:cNvPr id="29730" name="Freeform 54"/>
                  <p:cNvSpPr>
                    <a:spLocks/>
                  </p:cNvSpPr>
                  <p:nvPr/>
                </p:nvSpPr>
                <p:spPr bwMode="auto">
                  <a:xfrm>
                    <a:off x="5376" y="2304"/>
                    <a:ext cx="104" cy="288"/>
                  </a:xfrm>
                  <a:custGeom>
                    <a:avLst/>
                    <a:gdLst>
                      <a:gd name="T0" fmla="*/ 0 w 104"/>
                      <a:gd name="T1" fmla="*/ 0 h 288"/>
                      <a:gd name="T2" fmla="*/ 96 w 104"/>
                      <a:gd name="T3" fmla="*/ 192 h 288"/>
                      <a:gd name="T4" fmla="*/ 48 w 10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288"/>
                      <a:gd name="T11" fmla="*/ 104 w 10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288">
                        <a:moveTo>
                          <a:pt x="0" y="0"/>
                        </a:moveTo>
                        <a:cubicBezTo>
                          <a:pt x="44" y="72"/>
                          <a:pt x="88" y="144"/>
                          <a:pt x="96" y="192"/>
                        </a:cubicBezTo>
                        <a:cubicBezTo>
                          <a:pt x="104" y="240"/>
                          <a:pt x="76" y="264"/>
                          <a:pt x="48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CC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1" name="Freeform 55"/>
                  <p:cNvSpPr>
                    <a:spLocks/>
                  </p:cNvSpPr>
                  <p:nvPr/>
                </p:nvSpPr>
                <p:spPr bwMode="auto">
                  <a:xfrm flipH="1">
                    <a:off x="5512" y="2304"/>
                    <a:ext cx="104" cy="288"/>
                  </a:xfrm>
                  <a:custGeom>
                    <a:avLst/>
                    <a:gdLst>
                      <a:gd name="T0" fmla="*/ 0 w 104"/>
                      <a:gd name="T1" fmla="*/ 0 h 288"/>
                      <a:gd name="T2" fmla="*/ 96 w 104"/>
                      <a:gd name="T3" fmla="*/ 192 h 288"/>
                      <a:gd name="T4" fmla="*/ 48 w 10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288"/>
                      <a:gd name="T11" fmla="*/ 104 w 10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288">
                        <a:moveTo>
                          <a:pt x="0" y="0"/>
                        </a:moveTo>
                        <a:cubicBezTo>
                          <a:pt x="44" y="72"/>
                          <a:pt x="88" y="144"/>
                          <a:pt x="96" y="192"/>
                        </a:cubicBezTo>
                        <a:cubicBezTo>
                          <a:pt x="104" y="240"/>
                          <a:pt x="76" y="264"/>
                          <a:pt x="48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CC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27" name="Group 56"/>
                <p:cNvGrpSpPr>
                  <a:grpSpLocks/>
                </p:cNvGrpSpPr>
                <p:nvPr/>
              </p:nvGrpSpPr>
              <p:grpSpPr bwMode="auto">
                <a:xfrm>
                  <a:off x="5040" y="3696"/>
                  <a:ext cx="236" cy="480"/>
                  <a:chOff x="480" y="3024"/>
                  <a:chExt cx="284" cy="576"/>
                </a:xfrm>
              </p:grpSpPr>
              <p:sp>
                <p:nvSpPr>
                  <p:cNvPr id="29728" name="Freeform 57"/>
                  <p:cNvSpPr>
                    <a:spLocks/>
                  </p:cNvSpPr>
                  <p:nvPr/>
                </p:nvSpPr>
                <p:spPr bwMode="auto">
                  <a:xfrm>
                    <a:off x="480" y="3024"/>
                    <a:ext cx="140" cy="576"/>
                  </a:xfrm>
                  <a:custGeom>
                    <a:avLst/>
                    <a:gdLst>
                      <a:gd name="T0" fmla="*/ 0 w 152"/>
                      <a:gd name="T1" fmla="*/ 0 h 624"/>
                      <a:gd name="T2" fmla="*/ 144 w 152"/>
                      <a:gd name="T3" fmla="*/ 288 h 624"/>
                      <a:gd name="T4" fmla="*/ 48 w 152"/>
                      <a:gd name="T5" fmla="*/ 624 h 624"/>
                      <a:gd name="T6" fmla="*/ 0 60000 65536"/>
                      <a:gd name="T7" fmla="*/ 0 60000 65536"/>
                      <a:gd name="T8" fmla="*/ 0 60000 65536"/>
                      <a:gd name="T9" fmla="*/ 0 w 152"/>
                      <a:gd name="T10" fmla="*/ 0 h 624"/>
                      <a:gd name="T11" fmla="*/ 152 w 152"/>
                      <a:gd name="T12" fmla="*/ 624 h 6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2" h="624">
                        <a:moveTo>
                          <a:pt x="0" y="0"/>
                        </a:moveTo>
                        <a:cubicBezTo>
                          <a:pt x="68" y="92"/>
                          <a:pt x="136" y="184"/>
                          <a:pt x="144" y="288"/>
                        </a:cubicBezTo>
                        <a:cubicBezTo>
                          <a:pt x="152" y="392"/>
                          <a:pt x="64" y="568"/>
                          <a:pt x="48" y="6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F116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9" name="Freeform 58"/>
                  <p:cNvSpPr>
                    <a:spLocks/>
                  </p:cNvSpPr>
                  <p:nvPr/>
                </p:nvSpPr>
                <p:spPr bwMode="auto">
                  <a:xfrm flipH="1">
                    <a:off x="624" y="3024"/>
                    <a:ext cx="140" cy="576"/>
                  </a:xfrm>
                  <a:custGeom>
                    <a:avLst/>
                    <a:gdLst>
                      <a:gd name="T0" fmla="*/ 0 w 152"/>
                      <a:gd name="T1" fmla="*/ 0 h 624"/>
                      <a:gd name="T2" fmla="*/ 144 w 152"/>
                      <a:gd name="T3" fmla="*/ 288 h 624"/>
                      <a:gd name="T4" fmla="*/ 48 w 152"/>
                      <a:gd name="T5" fmla="*/ 624 h 624"/>
                      <a:gd name="T6" fmla="*/ 0 60000 65536"/>
                      <a:gd name="T7" fmla="*/ 0 60000 65536"/>
                      <a:gd name="T8" fmla="*/ 0 60000 65536"/>
                      <a:gd name="T9" fmla="*/ 0 w 152"/>
                      <a:gd name="T10" fmla="*/ 0 h 624"/>
                      <a:gd name="T11" fmla="*/ 152 w 152"/>
                      <a:gd name="T12" fmla="*/ 624 h 6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2" h="624">
                        <a:moveTo>
                          <a:pt x="0" y="0"/>
                        </a:moveTo>
                        <a:cubicBezTo>
                          <a:pt x="68" y="92"/>
                          <a:pt x="136" y="184"/>
                          <a:pt x="144" y="288"/>
                        </a:cubicBezTo>
                        <a:cubicBezTo>
                          <a:pt x="152" y="392"/>
                          <a:pt x="64" y="568"/>
                          <a:pt x="48" y="6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F116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9716" name="Group 59"/>
              <p:cNvGrpSpPr>
                <a:grpSpLocks/>
              </p:cNvGrpSpPr>
              <p:nvPr/>
            </p:nvGrpSpPr>
            <p:grpSpPr bwMode="auto">
              <a:xfrm>
                <a:off x="3600" y="3408"/>
                <a:ext cx="912" cy="912"/>
                <a:chOff x="3504" y="3408"/>
                <a:chExt cx="912" cy="912"/>
              </a:xfrm>
            </p:grpSpPr>
            <p:sp>
              <p:nvSpPr>
                <p:cNvPr id="29717" name="Oval 60"/>
                <p:cNvSpPr>
                  <a:spLocks noChangeArrowheads="1"/>
                </p:cNvSpPr>
                <p:nvPr/>
              </p:nvSpPr>
              <p:spPr bwMode="auto">
                <a:xfrm>
                  <a:off x="3504" y="3408"/>
                  <a:ext cx="912" cy="91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9718" name="Group 61"/>
                <p:cNvGrpSpPr>
                  <a:grpSpLocks/>
                </p:cNvGrpSpPr>
                <p:nvPr/>
              </p:nvGrpSpPr>
              <p:grpSpPr bwMode="auto">
                <a:xfrm flipV="1">
                  <a:off x="4032" y="3600"/>
                  <a:ext cx="192" cy="240"/>
                  <a:chOff x="5376" y="2304"/>
                  <a:chExt cx="240" cy="288"/>
                </a:xfrm>
              </p:grpSpPr>
              <p:sp>
                <p:nvSpPr>
                  <p:cNvPr id="29722" name="Freeform 62"/>
                  <p:cNvSpPr>
                    <a:spLocks/>
                  </p:cNvSpPr>
                  <p:nvPr/>
                </p:nvSpPr>
                <p:spPr bwMode="auto">
                  <a:xfrm>
                    <a:off x="5376" y="2304"/>
                    <a:ext cx="104" cy="288"/>
                  </a:xfrm>
                  <a:custGeom>
                    <a:avLst/>
                    <a:gdLst>
                      <a:gd name="T0" fmla="*/ 0 w 104"/>
                      <a:gd name="T1" fmla="*/ 0 h 288"/>
                      <a:gd name="T2" fmla="*/ 96 w 104"/>
                      <a:gd name="T3" fmla="*/ 192 h 288"/>
                      <a:gd name="T4" fmla="*/ 48 w 10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288"/>
                      <a:gd name="T11" fmla="*/ 104 w 10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288">
                        <a:moveTo>
                          <a:pt x="0" y="0"/>
                        </a:moveTo>
                        <a:cubicBezTo>
                          <a:pt x="44" y="72"/>
                          <a:pt x="88" y="144"/>
                          <a:pt x="96" y="192"/>
                        </a:cubicBezTo>
                        <a:cubicBezTo>
                          <a:pt x="104" y="240"/>
                          <a:pt x="76" y="264"/>
                          <a:pt x="48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F116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3" name="Freeform 63"/>
                  <p:cNvSpPr>
                    <a:spLocks/>
                  </p:cNvSpPr>
                  <p:nvPr/>
                </p:nvSpPr>
                <p:spPr bwMode="auto">
                  <a:xfrm flipH="1">
                    <a:off x="5512" y="2304"/>
                    <a:ext cx="104" cy="288"/>
                  </a:xfrm>
                  <a:custGeom>
                    <a:avLst/>
                    <a:gdLst>
                      <a:gd name="T0" fmla="*/ 0 w 104"/>
                      <a:gd name="T1" fmla="*/ 0 h 288"/>
                      <a:gd name="T2" fmla="*/ 96 w 104"/>
                      <a:gd name="T3" fmla="*/ 192 h 288"/>
                      <a:gd name="T4" fmla="*/ 48 w 10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288"/>
                      <a:gd name="T11" fmla="*/ 104 w 10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288">
                        <a:moveTo>
                          <a:pt x="0" y="0"/>
                        </a:moveTo>
                        <a:cubicBezTo>
                          <a:pt x="44" y="72"/>
                          <a:pt x="88" y="144"/>
                          <a:pt x="96" y="192"/>
                        </a:cubicBezTo>
                        <a:cubicBezTo>
                          <a:pt x="104" y="240"/>
                          <a:pt x="76" y="264"/>
                          <a:pt x="48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F116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19" name="Group 64"/>
                <p:cNvGrpSpPr>
                  <a:grpSpLocks/>
                </p:cNvGrpSpPr>
                <p:nvPr/>
              </p:nvGrpSpPr>
              <p:grpSpPr bwMode="auto">
                <a:xfrm>
                  <a:off x="3748" y="3744"/>
                  <a:ext cx="236" cy="480"/>
                  <a:chOff x="480" y="3024"/>
                  <a:chExt cx="284" cy="576"/>
                </a:xfrm>
              </p:grpSpPr>
              <p:sp>
                <p:nvSpPr>
                  <p:cNvPr id="29720" name="Freeform 65"/>
                  <p:cNvSpPr>
                    <a:spLocks/>
                  </p:cNvSpPr>
                  <p:nvPr/>
                </p:nvSpPr>
                <p:spPr bwMode="auto">
                  <a:xfrm>
                    <a:off x="480" y="3024"/>
                    <a:ext cx="140" cy="576"/>
                  </a:xfrm>
                  <a:custGeom>
                    <a:avLst/>
                    <a:gdLst>
                      <a:gd name="T0" fmla="*/ 0 w 152"/>
                      <a:gd name="T1" fmla="*/ 0 h 624"/>
                      <a:gd name="T2" fmla="*/ 144 w 152"/>
                      <a:gd name="T3" fmla="*/ 288 h 624"/>
                      <a:gd name="T4" fmla="*/ 48 w 152"/>
                      <a:gd name="T5" fmla="*/ 624 h 624"/>
                      <a:gd name="T6" fmla="*/ 0 60000 65536"/>
                      <a:gd name="T7" fmla="*/ 0 60000 65536"/>
                      <a:gd name="T8" fmla="*/ 0 60000 65536"/>
                      <a:gd name="T9" fmla="*/ 0 w 152"/>
                      <a:gd name="T10" fmla="*/ 0 h 624"/>
                      <a:gd name="T11" fmla="*/ 152 w 152"/>
                      <a:gd name="T12" fmla="*/ 624 h 6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2" h="624">
                        <a:moveTo>
                          <a:pt x="0" y="0"/>
                        </a:moveTo>
                        <a:cubicBezTo>
                          <a:pt x="68" y="92"/>
                          <a:pt x="136" y="184"/>
                          <a:pt x="144" y="288"/>
                        </a:cubicBezTo>
                        <a:cubicBezTo>
                          <a:pt x="152" y="392"/>
                          <a:pt x="64" y="568"/>
                          <a:pt x="48" y="6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CC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1" name="Freeform 66"/>
                  <p:cNvSpPr>
                    <a:spLocks/>
                  </p:cNvSpPr>
                  <p:nvPr/>
                </p:nvSpPr>
                <p:spPr bwMode="auto">
                  <a:xfrm flipH="1">
                    <a:off x="624" y="3024"/>
                    <a:ext cx="140" cy="576"/>
                  </a:xfrm>
                  <a:custGeom>
                    <a:avLst/>
                    <a:gdLst>
                      <a:gd name="T0" fmla="*/ 0 w 152"/>
                      <a:gd name="T1" fmla="*/ 0 h 624"/>
                      <a:gd name="T2" fmla="*/ 144 w 152"/>
                      <a:gd name="T3" fmla="*/ 288 h 624"/>
                      <a:gd name="T4" fmla="*/ 48 w 152"/>
                      <a:gd name="T5" fmla="*/ 624 h 624"/>
                      <a:gd name="T6" fmla="*/ 0 60000 65536"/>
                      <a:gd name="T7" fmla="*/ 0 60000 65536"/>
                      <a:gd name="T8" fmla="*/ 0 60000 65536"/>
                      <a:gd name="T9" fmla="*/ 0 w 152"/>
                      <a:gd name="T10" fmla="*/ 0 h 624"/>
                      <a:gd name="T11" fmla="*/ 152 w 152"/>
                      <a:gd name="T12" fmla="*/ 624 h 6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2" h="624">
                        <a:moveTo>
                          <a:pt x="0" y="0"/>
                        </a:moveTo>
                        <a:cubicBezTo>
                          <a:pt x="68" y="92"/>
                          <a:pt x="136" y="184"/>
                          <a:pt x="144" y="288"/>
                        </a:cubicBezTo>
                        <a:cubicBezTo>
                          <a:pt x="152" y="392"/>
                          <a:pt x="64" y="568"/>
                          <a:pt x="48" y="6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CC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9707" name="Rectangle 67"/>
          <p:cNvSpPr>
            <a:spLocks noChangeArrowheads="1"/>
          </p:cNvSpPr>
          <p:nvPr/>
        </p:nvSpPr>
        <p:spPr bwMode="auto">
          <a:xfrm>
            <a:off x="4876800" y="4191000"/>
            <a:ext cx="1798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200" b="1">
                <a:solidFill>
                  <a:schemeClr val="tx2"/>
                </a:solidFill>
              </a:rPr>
              <a:t>metaphase2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29708" name="Rectangle 68"/>
          <p:cNvSpPr>
            <a:spLocks noChangeArrowheads="1"/>
          </p:cNvSpPr>
          <p:nvPr/>
        </p:nvSpPr>
        <p:spPr bwMode="auto">
          <a:xfrm>
            <a:off x="4954588" y="6430963"/>
            <a:ext cx="1643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200" b="1">
                <a:solidFill>
                  <a:schemeClr val="tx2"/>
                </a:solidFill>
              </a:rPr>
              <a:t>telophase2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29709" name="Rectangle 70"/>
          <p:cNvSpPr>
            <a:spLocks noChangeArrowheads="1"/>
          </p:cNvSpPr>
          <p:nvPr/>
        </p:nvSpPr>
        <p:spPr bwMode="auto">
          <a:xfrm>
            <a:off x="4976813" y="3352800"/>
            <a:ext cx="1597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200" b="1">
                <a:solidFill>
                  <a:schemeClr val="tx2"/>
                </a:solidFill>
              </a:rPr>
              <a:t>prophase2</a:t>
            </a: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29710" name="Rectangle 71"/>
          <p:cNvSpPr>
            <a:spLocks noChangeArrowheads="1"/>
          </p:cNvSpPr>
          <p:nvPr/>
        </p:nvSpPr>
        <p:spPr bwMode="auto">
          <a:xfrm>
            <a:off x="7467600" y="1828800"/>
            <a:ext cx="1042988" cy="8255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1n</a:t>
            </a:r>
            <a:r>
              <a:rPr lang="en-US" sz="1600" b="1">
                <a:solidFill>
                  <a:srgbClr val="0F116A"/>
                </a:solidFill>
              </a:rPr>
              <a:t> = </a:t>
            </a:r>
            <a:r>
              <a:rPr lang="en-US" sz="1600" b="1">
                <a:solidFill>
                  <a:srgbClr val="CC0000"/>
                </a:solidFill>
              </a:rPr>
              <a:t>2</a:t>
            </a:r>
            <a:endParaRPr lang="en-US" sz="1600" b="1">
              <a:solidFill>
                <a:srgbClr val="0F116A"/>
              </a:solidFill>
            </a:endParaRPr>
          </a:p>
          <a:p>
            <a:r>
              <a:rPr lang="en-US" sz="1600" b="1">
                <a:solidFill>
                  <a:srgbClr val="0F116A"/>
                </a:solidFill>
              </a:rPr>
              <a:t>double</a:t>
            </a:r>
          </a:p>
          <a:p>
            <a:r>
              <a:rPr lang="en-US" sz="1600" b="1">
                <a:solidFill>
                  <a:srgbClr val="0F116A"/>
                </a:solidFill>
              </a:rPr>
              <a:t>stranded</a:t>
            </a:r>
          </a:p>
        </p:txBody>
      </p:sp>
      <p:sp>
        <p:nvSpPr>
          <p:cNvPr id="297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39624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2nd division</a:t>
            </a:r>
            <a:r>
              <a:rPr lang="en-US" smtClean="0"/>
              <a:t> of </a:t>
            </a:r>
            <a:br>
              <a:rPr lang="en-US" smtClean="0"/>
            </a:br>
            <a:r>
              <a:rPr lang="en-US" smtClean="0"/>
              <a:t>meiosis separates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u="sng" smtClean="0">
                <a:solidFill>
                  <a:srgbClr val="CC0000"/>
                </a:solidFill>
              </a:rPr>
              <a:t>sister chromatids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of meiosis</a:t>
            </a: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Meiosis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interphase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prophase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metaphase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anaphase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telophase 1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Meiosis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prophase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metaphase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anaphase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telophase 2</a:t>
            </a:r>
            <a:endParaRPr lang="en-US" sz="2400" smtClean="0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95800" y="4016375"/>
            <a:ext cx="3733800" cy="230822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CC0000"/>
                </a:solidFill>
              </a:rPr>
              <a:t>2nd division</a:t>
            </a:r>
            <a:r>
              <a:rPr lang="en-US" sz="2600" b="1">
                <a:solidFill>
                  <a:srgbClr val="0F116A"/>
                </a:solidFill>
              </a:rPr>
              <a:t> of meiosis separates</a:t>
            </a:r>
            <a:r>
              <a:rPr lang="en-US" sz="2600" b="1" u="sng">
                <a:solidFill>
                  <a:srgbClr val="0F116A"/>
                </a:solidFill>
              </a:rPr>
              <a:t> </a:t>
            </a:r>
            <a:r>
              <a:rPr lang="en-US" sz="2600" b="1" u="sng">
                <a:solidFill>
                  <a:srgbClr val="CC0000"/>
                </a:solidFill>
              </a:rPr>
              <a:t>sister chromatids</a:t>
            </a:r>
            <a:endParaRPr lang="en-US" sz="2600" b="1">
              <a:solidFill>
                <a:srgbClr val="0F116A"/>
              </a:solidFill>
            </a:endParaRPr>
          </a:p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(1n </a:t>
            </a:r>
            <a:r>
              <a:rPr lang="en-US" sz="3000" b="1">
                <a:solidFill>
                  <a:srgbClr val="0F116A"/>
                </a:solidFill>
                <a:sym typeface="Symbol" pitchFamily="18" charset="2"/>
              </a:rPr>
              <a:t></a:t>
            </a:r>
            <a:r>
              <a:rPr lang="en-US" sz="2600" b="1">
                <a:solidFill>
                  <a:srgbClr val="0F116A"/>
                </a:solidFill>
              </a:rPr>
              <a:t> 1n)</a:t>
            </a:r>
          </a:p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* just like mitosis *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495800" y="1600200"/>
            <a:ext cx="3962400" cy="18319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CC0000"/>
                </a:solidFill>
              </a:rPr>
              <a:t>1st division</a:t>
            </a:r>
            <a:r>
              <a:rPr lang="en-US" sz="2600" b="1">
                <a:solidFill>
                  <a:srgbClr val="0F116A"/>
                </a:solidFill>
              </a:rPr>
              <a:t> of 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>
                <a:solidFill>
                  <a:srgbClr val="0F116A"/>
                </a:solidFill>
              </a:rPr>
              <a:t>meiosis separates</a:t>
            </a:r>
            <a:r>
              <a:rPr lang="en-US" sz="2600" b="1" u="sng">
                <a:solidFill>
                  <a:srgbClr val="0F116A"/>
                </a:solidFill>
              </a:rPr>
              <a:t> </a:t>
            </a:r>
            <a:r>
              <a:rPr lang="en-US" sz="2600" b="1" u="sng">
                <a:solidFill>
                  <a:srgbClr val="CC0000"/>
                </a:solidFill>
              </a:rPr>
              <a:t>homologous pairs</a:t>
            </a:r>
            <a:endParaRPr lang="en-US" sz="2600" b="1">
              <a:solidFill>
                <a:srgbClr val="0F116A"/>
              </a:solidFill>
            </a:endParaRPr>
          </a:p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None/>
            </a:pPr>
            <a:r>
              <a:rPr lang="en-US" sz="2600" b="1">
                <a:solidFill>
                  <a:srgbClr val="0F116A"/>
                </a:solidFill>
              </a:rPr>
              <a:t>(2n </a:t>
            </a:r>
            <a:r>
              <a:rPr lang="en-US" sz="3000" b="1">
                <a:solidFill>
                  <a:srgbClr val="0F116A"/>
                </a:solidFill>
                <a:sym typeface="Symbol" pitchFamily="18" charset="2"/>
              </a:rPr>
              <a:t></a:t>
            </a:r>
            <a:r>
              <a:rPr lang="en-US" sz="2600" b="1">
                <a:solidFill>
                  <a:srgbClr val="0F116A"/>
                </a:solidFill>
              </a:rPr>
              <a:t> 1n)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"/>
          <a:stretch>
            <a:fillRect/>
          </a:stretch>
        </p:blipFill>
        <p:spPr bwMode="auto">
          <a:xfrm>
            <a:off x="76200" y="533400"/>
            <a:ext cx="89154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371725" name="Picture 13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4" name="Picture 12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750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2" name="Picture 10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19812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/>
              <a:t>Cell division / Asexual reproduction</a:t>
            </a:r>
          </a:p>
        </p:txBody>
      </p:sp>
      <p:sp>
        <p:nvSpPr>
          <p:cNvPr id="143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114800"/>
          </a:xfrm>
        </p:spPr>
        <p:txBody>
          <a:bodyPr/>
          <a:lstStyle/>
          <a:p>
            <a:pPr eaLnBrk="1" hangingPunct="1"/>
            <a:r>
              <a:rPr lang="en-US" smtClean="0"/>
              <a:t>Mitosis</a:t>
            </a:r>
          </a:p>
          <a:p>
            <a:pPr lvl="1" eaLnBrk="1" hangingPunct="1"/>
            <a:r>
              <a:rPr lang="en-US" smtClean="0"/>
              <a:t>produce cells with same information</a:t>
            </a:r>
          </a:p>
          <a:p>
            <a:pPr lvl="2" eaLnBrk="1" hangingPunct="1"/>
            <a:r>
              <a:rPr lang="en-US" smtClean="0"/>
              <a:t>identical daughter cells</a:t>
            </a:r>
          </a:p>
          <a:p>
            <a:pPr lvl="1" eaLnBrk="1" hangingPunct="1"/>
            <a:r>
              <a:rPr lang="en-US" smtClean="0"/>
              <a:t>exact copies</a:t>
            </a:r>
          </a:p>
          <a:p>
            <a:pPr lvl="2" eaLnBrk="1" hangingPunct="1"/>
            <a:r>
              <a:rPr lang="en-US" smtClean="0"/>
              <a:t>clones</a:t>
            </a:r>
          </a:p>
          <a:p>
            <a:pPr lvl="1" eaLnBrk="1" hangingPunct="1"/>
            <a:r>
              <a:rPr lang="en-US" smtClean="0"/>
              <a:t>same amount of DNA </a:t>
            </a:r>
          </a:p>
          <a:p>
            <a:pPr lvl="2" eaLnBrk="1" hangingPunct="1"/>
            <a:r>
              <a:rPr lang="en-US" smtClean="0"/>
              <a:t>same number of chromosomes</a:t>
            </a:r>
          </a:p>
          <a:p>
            <a:pPr lvl="2" eaLnBrk="1" hangingPunct="1"/>
            <a:r>
              <a:rPr lang="en-US" smtClean="0"/>
              <a:t>same genetic information</a:t>
            </a:r>
          </a:p>
        </p:txBody>
      </p:sp>
      <p:pic>
        <p:nvPicPr>
          <p:cNvPr id="371717" name="Picture 5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971800"/>
            <a:ext cx="1049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9" name="Picture 7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0" name="Picture 8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9238" y="3505200"/>
            <a:ext cx="1125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1" name="Picture 9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438400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23" name="Picture 11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447800"/>
            <a:ext cx="823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8" name="Picture 6" descr="pengui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102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26" name="AutoShape 14"/>
          <p:cNvSpPr>
            <a:spLocks noChangeArrowheads="1"/>
          </p:cNvSpPr>
          <p:nvPr/>
        </p:nvSpPr>
        <p:spPr bwMode="auto">
          <a:xfrm>
            <a:off x="5638800" y="5715000"/>
            <a:ext cx="1387475" cy="1062038"/>
          </a:xfrm>
          <a:prstGeom prst="wedgeEllipseCallout">
            <a:avLst>
              <a:gd name="adj1" fmla="val 131806"/>
              <a:gd name="adj2" fmla="val -4028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r>
              <a:rPr lang="en-US" sz="1600" b="1">
                <a:solidFill>
                  <a:srgbClr val="0F116A"/>
                </a:solidFill>
                <a:latin typeface="Comic Sans MS" pitchFamily="66" charset="0"/>
                <a:ea typeface="ＭＳ Ｐゴシック" pitchFamily="-93" charset="-128"/>
              </a:rPr>
              <a:t>Aaaargh!</a:t>
            </a:r>
            <a:br>
              <a:rPr lang="en-US" sz="1600" b="1">
                <a:solidFill>
                  <a:srgbClr val="0F116A"/>
                </a:solidFill>
                <a:latin typeface="Comic Sans MS" pitchFamily="66" charset="0"/>
                <a:ea typeface="ＭＳ Ｐゴシック" pitchFamily="-93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66" charset="0"/>
                <a:ea typeface="ＭＳ Ｐゴシック" pitchFamily="-93" charset="-128"/>
              </a:rPr>
              <a:t>I</a:t>
            </a:r>
            <a:r>
              <a:rPr lang="en-US" sz="1600" b="1">
                <a:solidFill>
                  <a:srgbClr val="0F116A"/>
                </a:solidFill>
                <a:ea typeface="ＭＳ Ｐゴシック" pitchFamily="-93" charset="-128"/>
              </a:rPr>
              <a:t>’</a:t>
            </a:r>
            <a:r>
              <a:rPr lang="en-US" sz="1600" b="1">
                <a:solidFill>
                  <a:srgbClr val="0F116A"/>
                </a:solidFill>
                <a:latin typeface="Comic Sans MS" pitchFamily="66" charset="0"/>
                <a:ea typeface="ＭＳ Ｐゴシック" pitchFamily="-93" charset="-128"/>
              </a:rPr>
              <a:t>m seeing</a:t>
            </a:r>
            <a:br>
              <a:rPr lang="en-US" sz="1600" b="1">
                <a:solidFill>
                  <a:srgbClr val="0F116A"/>
                </a:solidFill>
                <a:latin typeface="Comic Sans MS" pitchFamily="66" charset="0"/>
                <a:ea typeface="ＭＳ Ｐゴシック" pitchFamily="-93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66" charset="0"/>
                <a:ea typeface="ＭＳ Ｐゴシック" pitchFamily="-93" charset="-128"/>
              </a:rPr>
              <a:t>double!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"/>
          <a:stretch>
            <a:fillRect/>
          </a:stretch>
        </p:blipFill>
        <p:spPr bwMode="auto">
          <a:xfrm>
            <a:off x="76200" y="577850"/>
            <a:ext cx="899160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Meiosis 1</a:t>
            </a:r>
          </a:p>
        </p:txBody>
      </p:sp>
      <p:pic>
        <p:nvPicPr>
          <p:cNvPr id="33796" name="Picture 1035" descr="f12-112t_the_stages_of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51" r="22501"/>
          <a:stretch>
            <a:fillRect/>
          </a:stretch>
        </p:blipFill>
        <p:spPr bwMode="auto">
          <a:xfrm>
            <a:off x="3132138" y="1600200"/>
            <a:ext cx="31559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36" descr="f12-111t_the_stages_of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430213" y="1600200"/>
            <a:ext cx="276701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38" descr="f12-113t_the_stages_o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6221413" y="1600200"/>
            <a:ext cx="27701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Meiosis 2</a:t>
            </a:r>
          </a:p>
        </p:txBody>
      </p:sp>
      <p:pic>
        <p:nvPicPr>
          <p:cNvPr id="34820" name="Picture 6" descr="f12-117t_the_stages_of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51" r="24750"/>
          <a:stretch>
            <a:fillRect/>
          </a:stretch>
        </p:blipFill>
        <p:spPr bwMode="auto">
          <a:xfrm>
            <a:off x="3124200" y="1676400"/>
            <a:ext cx="30289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f12-118t_the_stages_of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6237288" y="1692275"/>
            <a:ext cx="27701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f12-116t_the_stages_of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t="2251" r="25874"/>
          <a:stretch>
            <a:fillRect/>
          </a:stretch>
        </p:blipFill>
        <p:spPr bwMode="auto">
          <a:xfrm>
            <a:off x="304800" y="1676400"/>
            <a:ext cx="27701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"/>
          <a:stretch>
            <a:fillRect/>
          </a:stretch>
        </p:blipFill>
        <p:spPr bwMode="auto">
          <a:xfrm>
            <a:off x="0" y="911225"/>
            <a:ext cx="91440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Mitosis vs. Meiosis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5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Mitosis vs. Meiosis</a:t>
            </a:r>
          </a:p>
        </p:txBody>
      </p:sp>
      <p:sp>
        <p:nvSpPr>
          <p:cNvPr id="368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038600" cy="4419600"/>
          </a:xfrm>
        </p:spPr>
        <p:txBody>
          <a:bodyPr/>
          <a:lstStyle/>
          <a:p>
            <a:pPr eaLnBrk="1" hangingPunct="1"/>
            <a:r>
              <a:rPr lang="en-US" sz="2600" smtClean="0"/>
              <a:t>Mitosis</a:t>
            </a:r>
          </a:p>
          <a:p>
            <a:pPr lvl="1" eaLnBrk="1" hangingPunct="1"/>
            <a:r>
              <a:rPr lang="en-US" smtClean="0">
                <a:solidFill>
                  <a:srgbClr val="CC0000"/>
                </a:solidFill>
              </a:rPr>
              <a:t>1</a:t>
            </a:r>
            <a:r>
              <a:rPr lang="en-US" smtClean="0"/>
              <a:t> division</a:t>
            </a:r>
          </a:p>
          <a:p>
            <a:pPr lvl="1" eaLnBrk="1" hangingPunct="1"/>
            <a:r>
              <a:rPr lang="en-US" smtClean="0"/>
              <a:t>daughter cells genetically </a:t>
            </a:r>
            <a:r>
              <a:rPr lang="en-US" u="sng" smtClean="0">
                <a:solidFill>
                  <a:srgbClr val="CC0000"/>
                </a:solidFill>
              </a:rPr>
              <a:t>identical</a:t>
            </a:r>
            <a:r>
              <a:rPr lang="en-US" smtClean="0"/>
              <a:t> to parent cell</a:t>
            </a:r>
          </a:p>
          <a:p>
            <a:pPr lvl="1" eaLnBrk="1" hangingPunct="1"/>
            <a:r>
              <a:rPr lang="en-US" smtClean="0"/>
              <a:t>produces </a:t>
            </a:r>
            <a:r>
              <a:rPr lang="en-US" u="sng" smtClean="0">
                <a:solidFill>
                  <a:srgbClr val="CC0000"/>
                </a:solidFill>
              </a:rPr>
              <a:t>2 cells</a:t>
            </a:r>
            <a:endParaRPr lang="en-US" smtClean="0"/>
          </a:p>
          <a:p>
            <a:pPr lvl="1" eaLnBrk="1" hangingPunct="1"/>
            <a:r>
              <a:rPr lang="en-US" smtClean="0"/>
              <a:t>2n 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smtClean="0">
                <a:solidFill>
                  <a:srgbClr val="CC0000"/>
                </a:solidFill>
              </a:rPr>
              <a:t>2n</a:t>
            </a:r>
            <a:endParaRPr lang="en-US" smtClean="0"/>
          </a:p>
          <a:p>
            <a:pPr lvl="1" eaLnBrk="1" hangingPunct="1"/>
            <a:r>
              <a:rPr lang="en-US" smtClean="0"/>
              <a:t>produces </a:t>
            </a:r>
            <a:r>
              <a:rPr lang="en-US" u="sng" smtClean="0">
                <a:solidFill>
                  <a:srgbClr val="CC0000"/>
                </a:solidFill>
              </a:rPr>
              <a:t>cells for  growth &amp; repair</a:t>
            </a:r>
            <a:endParaRPr lang="en-US" smtClean="0"/>
          </a:p>
          <a:p>
            <a:pPr lvl="1" eaLnBrk="1" hangingPunct="1"/>
            <a:r>
              <a:rPr lang="en-US" smtClean="0"/>
              <a:t>no crossing over </a:t>
            </a:r>
          </a:p>
        </p:txBody>
      </p:sp>
      <p:sp>
        <p:nvSpPr>
          <p:cNvPr id="3686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371600"/>
            <a:ext cx="4343400" cy="4419600"/>
          </a:xfrm>
        </p:spPr>
        <p:txBody>
          <a:bodyPr/>
          <a:lstStyle/>
          <a:p>
            <a:pPr eaLnBrk="1" hangingPunct="1"/>
            <a:r>
              <a:rPr lang="en-US" sz="2600" smtClean="0"/>
              <a:t>Meiosis</a:t>
            </a:r>
          </a:p>
          <a:p>
            <a:pPr lvl="1" eaLnBrk="1" hangingPunct="1"/>
            <a:r>
              <a:rPr lang="en-US" smtClean="0">
                <a:solidFill>
                  <a:srgbClr val="CC0000"/>
                </a:solidFill>
              </a:rPr>
              <a:t>2</a:t>
            </a:r>
            <a:r>
              <a:rPr lang="en-US" smtClean="0"/>
              <a:t> divisions</a:t>
            </a:r>
          </a:p>
          <a:p>
            <a:pPr lvl="1" eaLnBrk="1" hangingPunct="1"/>
            <a:r>
              <a:rPr lang="en-US" smtClean="0"/>
              <a:t>daughter cells genetically </a:t>
            </a:r>
            <a:r>
              <a:rPr lang="en-US" u="sng" smtClean="0">
                <a:solidFill>
                  <a:srgbClr val="CC0000"/>
                </a:solidFill>
              </a:rPr>
              <a:t>different</a:t>
            </a:r>
            <a:r>
              <a:rPr lang="en-US" smtClean="0"/>
              <a:t> from parent</a:t>
            </a:r>
          </a:p>
          <a:p>
            <a:pPr lvl="1" eaLnBrk="1" hangingPunct="1"/>
            <a:r>
              <a:rPr lang="en-US" smtClean="0"/>
              <a:t>produces </a:t>
            </a:r>
            <a:r>
              <a:rPr lang="en-US" u="sng" smtClean="0">
                <a:solidFill>
                  <a:srgbClr val="CC0000"/>
                </a:solidFill>
              </a:rPr>
              <a:t>4 cells</a:t>
            </a:r>
            <a:endParaRPr lang="en-US" smtClean="0"/>
          </a:p>
          <a:p>
            <a:pPr lvl="1" eaLnBrk="1" hangingPunct="1"/>
            <a:r>
              <a:rPr lang="en-US" smtClean="0"/>
              <a:t>2n 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smtClean="0">
                <a:solidFill>
                  <a:srgbClr val="CC0000"/>
                </a:solidFill>
              </a:rPr>
              <a:t>1n</a:t>
            </a:r>
            <a:endParaRPr lang="en-US" smtClean="0"/>
          </a:p>
          <a:p>
            <a:pPr lvl="1" eaLnBrk="1" hangingPunct="1"/>
            <a:r>
              <a:rPr lang="en-US" smtClean="0"/>
              <a:t>produces </a:t>
            </a:r>
            <a:r>
              <a:rPr lang="en-US" u="sng" smtClean="0">
                <a:solidFill>
                  <a:srgbClr val="CC0000"/>
                </a:solidFill>
              </a:rPr>
              <a:t>gametes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crossing over</a:t>
            </a: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Crossing over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9" b="4099"/>
          <a:stretch>
            <a:fillRect/>
          </a:stretch>
        </p:blipFill>
        <p:spPr bwMode="auto">
          <a:xfrm>
            <a:off x="5715000" y="363538"/>
            <a:ext cx="314325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096000" cy="4419600"/>
          </a:xfrm>
        </p:spPr>
        <p:txBody>
          <a:bodyPr/>
          <a:lstStyle/>
          <a:p>
            <a:pPr eaLnBrk="1" hangingPunct="1"/>
            <a:r>
              <a:rPr lang="en-US" smtClean="0"/>
              <a:t>During Prophase 1</a:t>
            </a:r>
          </a:p>
          <a:p>
            <a:pPr lvl="1" eaLnBrk="1" hangingPunct="1"/>
            <a:r>
              <a:rPr lang="en-US" smtClean="0"/>
              <a:t>homologous pairs swap</a:t>
            </a:r>
            <a:br>
              <a:rPr lang="en-US" smtClean="0"/>
            </a:br>
            <a:r>
              <a:rPr lang="en-US" smtClean="0"/>
              <a:t>pieces of chromosome</a:t>
            </a:r>
          </a:p>
          <a:p>
            <a:pPr lvl="1" eaLnBrk="1" hangingPunct="1"/>
            <a:r>
              <a:rPr lang="en-US" smtClean="0"/>
              <a:t>sister chromatids intertwine</a:t>
            </a:r>
          </a:p>
          <a:p>
            <a:pPr lvl="1" eaLnBrk="1" hangingPunct="1"/>
            <a:r>
              <a:rPr lang="en-US" u="sng" smtClean="0">
                <a:solidFill>
                  <a:schemeClr val="tx2"/>
                </a:solidFill>
              </a:rPr>
              <a:t>crossing over</a:t>
            </a:r>
            <a:endParaRPr lang="en-US" smtClean="0"/>
          </a:p>
        </p:txBody>
      </p:sp>
      <p:pic>
        <p:nvPicPr>
          <p:cNvPr id="37894" name="Picture 6" descr="crossing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21463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crossingover-tet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2"/>
          <a:stretch>
            <a:fillRect/>
          </a:stretch>
        </p:blipFill>
        <p:spPr bwMode="auto">
          <a:xfrm>
            <a:off x="914400" y="4419600"/>
            <a:ext cx="15541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2209800" y="5181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CC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4"/>
          <p:cNvSpPr>
            <a:spLocks noChangeArrowheads="1"/>
          </p:cNvSpPr>
          <p:nvPr/>
        </p:nvSpPr>
        <p:spPr bwMode="auto">
          <a:xfrm>
            <a:off x="228600" y="5181600"/>
            <a:ext cx="960438" cy="42703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tetrad</a:t>
            </a: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906463" y="6400800"/>
            <a:ext cx="1379537" cy="427038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synapsis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Crossing over</a:t>
            </a:r>
          </a:p>
        </p:txBody>
      </p:sp>
      <p:sp>
        <p:nvSpPr>
          <p:cNvPr id="389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743200"/>
          </a:xfrm>
        </p:spPr>
        <p:txBody>
          <a:bodyPr/>
          <a:lstStyle/>
          <a:p>
            <a:pPr eaLnBrk="1" hangingPunct="1"/>
            <a:r>
              <a:rPr lang="en-US" smtClean="0"/>
              <a:t>3 steps</a:t>
            </a:r>
          </a:p>
          <a:p>
            <a:pPr lvl="1" eaLnBrk="1" hangingPunct="1"/>
            <a:r>
              <a:rPr lang="en-US" smtClean="0"/>
              <a:t>cross over</a:t>
            </a:r>
          </a:p>
          <a:p>
            <a:pPr lvl="1" eaLnBrk="1" hangingPunct="1"/>
            <a:r>
              <a:rPr lang="en-US" smtClean="0"/>
              <a:t>breakage of DNA</a:t>
            </a:r>
          </a:p>
          <a:p>
            <a:pPr lvl="1" eaLnBrk="1" hangingPunct="1"/>
            <a:r>
              <a:rPr lang="en-US" smtClean="0"/>
              <a:t>re-fusing of DNA</a:t>
            </a:r>
          </a:p>
          <a:p>
            <a:pPr eaLnBrk="1" hangingPunct="1"/>
            <a:r>
              <a:rPr lang="en-US" smtClean="0"/>
              <a:t>New combinations of traits</a:t>
            </a:r>
          </a:p>
        </p:txBody>
      </p:sp>
      <p:grpSp>
        <p:nvGrpSpPr>
          <p:cNvPr id="38917" name="Group 15"/>
          <p:cNvGrpSpPr>
            <a:grpSpLocks/>
          </p:cNvGrpSpPr>
          <p:nvPr/>
        </p:nvGrpSpPr>
        <p:grpSpPr bwMode="auto">
          <a:xfrm>
            <a:off x="5410200" y="457200"/>
            <a:ext cx="3408363" cy="3429000"/>
            <a:chOff x="3408" y="288"/>
            <a:chExt cx="2147" cy="2160"/>
          </a:xfrm>
        </p:grpSpPr>
        <p:pic>
          <p:nvPicPr>
            <p:cNvPr id="38919" name="Picture 12" descr="penguin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632"/>
              <a:ext cx="80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0" name="AutoShape 13"/>
            <p:cNvSpPr>
              <a:spLocks noChangeArrowheads="1"/>
            </p:cNvSpPr>
            <p:nvPr/>
          </p:nvSpPr>
          <p:spPr bwMode="auto">
            <a:xfrm>
              <a:off x="3408" y="288"/>
              <a:ext cx="1824" cy="912"/>
            </a:xfrm>
            <a:prstGeom prst="wedgeEllipseCallout">
              <a:avLst>
                <a:gd name="adj1" fmla="val 34208"/>
                <a:gd name="adj2" fmla="val 107676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What are the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advantages of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sexual reproduction?</a:t>
              </a:r>
            </a:p>
          </p:txBody>
        </p:sp>
      </p:grpSp>
      <p:pic>
        <p:nvPicPr>
          <p:cNvPr id="38918" name="Picture 14" descr="f12-08_the_results_of_c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22501"/>
          <a:stretch>
            <a:fillRect/>
          </a:stretch>
        </p:blipFill>
        <p:spPr bwMode="auto">
          <a:xfrm>
            <a:off x="1600200" y="4103688"/>
            <a:ext cx="61722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39939" name="Picture 2" descr="5-15 Mei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334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variation</a:t>
            </a:r>
          </a:p>
        </p:txBody>
      </p:sp>
      <p:sp>
        <p:nvSpPr>
          <p:cNvPr id="3994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Meiosis &amp; crossing over introduce great </a:t>
            </a:r>
            <a:r>
              <a:rPr lang="en-US" u="sng" smtClean="0">
                <a:solidFill>
                  <a:schemeClr val="tx2"/>
                </a:solidFill>
              </a:rPr>
              <a:t>genetic variation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to population</a:t>
            </a:r>
          </a:p>
          <a:p>
            <a:pPr lvl="1" eaLnBrk="1" hangingPunct="1"/>
            <a:r>
              <a:rPr lang="en-US" smtClean="0"/>
              <a:t>drives evolution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40963" name="Oval 2"/>
          <p:cNvSpPr>
            <a:spLocks noChangeArrowheads="1"/>
          </p:cNvSpPr>
          <p:nvPr/>
        </p:nvSpPr>
        <p:spPr bwMode="auto">
          <a:xfrm>
            <a:off x="7162800" y="4267200"/>
            <a:ext cx="1752600" cy="1752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3"/>
          <p:cNvSpPr>
            <a:spLocks noChangeArrowheads="1"/>
          </p:cNvSpPr>
          <p:nvPr/>
        </p:nvSpPr>
        <p:spPr bwMode="auto">
          <a:xfrm>
            <a:off x="5257800" y="4267200"/>
            <a:ext cx="1752600" cy="1752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value of meiosis</a:t>
            </a:r>
          </a:p>
        </p:txBody>
      </p:sp>
      <p:sp>
        <p:nvSpPr>
          <p:cNvPr id="4096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Meiosis introduces </a:t>
            </a:r>
            <a:r>
              <a:rPr lang="en-US" u="sng" smtClean="0">
                <a:solidFill>
                  <a:schemeClr val="tx2"/>
                </a:solidFill>
              </a:rPr>
              <a:t>genetic variation</a:t>
            </a:r>
          </a:p>
          <a:p>
            <a:pPr lvl="1" eaLnBrk="1" hangingPunct="1"/>
            <a:r>
              <a:rPr lang="en-US" smtClean="0"/>
              <a:t>gametes of offspring do not have same genes as gametes from parents</a:t>
            </a:r>
          </a:p>
          <a:p>
            <a:pPr lvl="1" eaLnBrk="1" hangingPunct="1"/>
            <a:r>
              <a:rPr lang="en-US" smtClean="0"/>
              <a:t>genetic recombination</a:t>
            </a:r>
          </a:p>
          <a:p>
            <a:pPr lvl="2" eaLnBrk="1" hangingPunct="1"/>
            <a:r>
              <a:rPr lang="en-US" smtClean="0"/>
              <a:t>random assortment in humans produces 2</a:t>
            </a:r>
            <a:r>
              <a:rPr lang="en-US" baseline="30000" smtClean="0"/>
              <a:t>23</a:t>
            </a:r>
            <a:r>
              <a:rPr lang="en-US" smtClean="0"/>
              <a:t> (8,388,608) different combinations</a:t>
            </a:r>
          </a:p>
          <a:p>
            <a:pPr eaLnBrk="1" hangingPunct="1"/>
            <a:endParaRPr lang="en-US" smtClean="0"/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458788" y="4267200"/>
            <a:ext cx="1752600" cy="1752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490538" y="6262688"/>
            <a:ext cx="1535112" cy="427037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from Mom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2352675" y="4267200"/>
            <a:ext cx="1752600" cy="1752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2533650" y="6262688"/>
            <a:ext cx="1409700" cy="427037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from Dad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5734050" y="6094413"/>
            <a:ext cx="2605088" cy="7620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new gametes</a:t>
            </a:r>
          </a:p>
          <a:p>
            <a:r>
              <a:rPr lang="en-US" sz="2200" b="1">
                <a:solidFill>
                  <a:srgbClr val="0F116A"/>
                </a:solidFill>
              </a:rPr>
              <a:t>made by offspring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0972" name="Freeform 11"/>
          <p:cNvSpPr>
            <a:spLocks/>
          </p:cNvSpPr>
          <p:nvPr/>
        </p:nvSpPr>
        <p:spPr bwMode="auto">
          <a:xfrm flipH="1">
            <a:off x="2743200" y="47244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Freeform 12"/>
          <p:cNvSpPr>
            <a:spLocks/>
          </p:cNvSpPr>
          <p:nvPr/>
        </p:nvSpPr>
        <p:spPr bwMode="auto">
          <a:xfrm flipH="1">
            <a:off x="1371600" y="49530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Freeform 13"/>
          <p:cNvSpPr>
            <a:spLocks/>
          </p:cNvSpPr>
          <p:nvPr/>
        </p:nvSpPr>
        <p:spPr bwMode="auto">
          <a:xfrm>
            <a:off x="1143000" y="44958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Freeform 14"/>
          <p:cNvSpPr>
            <a:spLocks/>
          </p:cNvSpPr>
          <p:nvPr/>
        </p:nvSpPr>
        <p:spPr bwMode="auto">
          <a:xfrm flipH="1">
            <a:off x="3352800" y="52578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15"/>
          <p:cNvSpPr>
            <a:spLocks/>
          </p:cNvSpPr>
          <p:nvPr/>
        </p:nvSpPr>
        <p:spPr bwMode="auto">
          <a:xfrm flipV="1">
            <a:off x="3352800" y="44958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Freeform 16"/>
          <p:cNvSpPr>
            <a:spLocks/>
          </p:cNvSpPr>
          <p:nvPr/>
        </p:nvSpPr>
        <p:spPr bwMode="auto">
          <a:xfrm flipV="1">
            <a:off x="838200" y="51816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Freeform 17"/>
          <p:cNvSpPr>
            <a:spLocks/>
          </p:cNvSpPr>
          <p:nvPr/>
        </p:nvSpPr>
        <p:spPr bwMode="auto">
          <a:xfrm flipH="1">
            <a:off x="5715000" y="47244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Freeform 18"/>
          <p:cNvSpPr>
            <a:spLocks/>
          </p:cNvSpPr>
          <p:nvPr/>
        </p:nvSpPr>
        <p:spPr bwMode="auto">
          <a:xfrm flipV="1">
            <a:off x="6400800" y="45720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Freeform 19"/>
          <p:cNvSpPr>
            <a:spLocks/>
          </p:cNvSpPr>
          <p:nvPr/>
        </p:nvSpPr>
        <p:spPr bwMode="auto">
          <a:xfrm flipH="1">
            <a:off x="6248400" y="51816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Freeform 20"/>
          <p:cNvSpPr>
            <a:spLocks/>
          </p:cNvSpPr>
          <p:nvPr/>
        </p:nvSpPr>
        <p:spPr bwMode="auto">
          <a:xfrm flipV="1">
            <a:off x="7848600" y="4495800"/>
            <a:ext cx="131763" cy="381000"/>
          </a:xfrm>
          <a:custGeom>
            <a:avLst/>
            <a:gdLst>
              <a:gd name="T0" fmla="*/ 0 w 104"/>
              <a:gd name="T1" fmla="*/ 0 h 288"/>
              <a:gd name="T2" fmla="*/ 96 w 104"/>
              <a:gd name="T3" fmla="*/ 192 h 288"/>
              <a:gd name="T4" fmla="*/ 48 w 104"/>
              <a:gd name="T5" fmla="*/ 288 h 288"/>
              <a:gd name="T6" fmla="*/ 0 60000 65536"/>
              <a:gd name="T7" fmla="*/ 0 60000 65536"/>
              <a:gd name="T8" fmla="*/ 0 60000 65536"/>
              <a:gd name="T9" fmla="*/ 0 w 104"/>
              <a:gd name="T10" fmla="*/ 0 h 288"/>
              <a:gd name="T11" fmla="*/ 104 w 10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288">
                <a:moveTo>
                  <a:pt x="0" y="0"/>
                </a:moveTo>
                <a:cubicBezTo>
                  <a:pt x="44" y="72"/>
                  <a:pt x="88" y="144"/>
                  <a:pt x="96" y="192"/>
                </a:cubicBezTo>
                <a:cubicBezTo>
                  <a:pt x="104" y="240"/>
                  <a:pt x="76" y="264"/>
                  <a:pt x="48" y="288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Freeform 21"/>
          <p:cNvSpPr>
            <a:spLocks/>
          </p:cNvSpPr>
          <p:nvPr/>
        </p:nvSpPr>
        <p:spPr bwMode="auto">
          <a:xfrm flipH="1">
            <a:off x="8305800" y="4724400"/>
            <a:ext cx="222250" cy="9144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Freeform 22"/>
          <p:cNvSpPr>
            <a:spLocks/>
          </p:cNvSpPr>
          <p:nvPr/>
        </p:nvSpPr>
        <p:spPr bwMode="auto">
          <a:xfrm>
            <a:off x="7696200" y="51816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41987" name="Picture 10" descr="f12-05b_unique_features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51" r="20250" b="7500"/>
          <a:stretch>
            <a:fillRect/>
          </a:stretch>
        </p:blipFill>
        <p:spPr bwMode="auto">
          <a:xfrm>
            <a:off x="5472113" y="1295400"/>
            <a:ext cx="36718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 more variation…</a:t>
            </a:r>
          </a:p>
        </p:txBody>
      </p:sp>
      <p:sp>
        <p:nvSpPr>
          <p:cNvPr id="4198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5029200" cy="2209800"/>
          </a:xfrm>
        </p:spPr>
        <p:txBody>
          <a:bodyPr/>
          <a:lstStyle/>
          <a:p>
            <a:pPr eaLnBrk="1" hangingPunct="1"/>
            <a:r>
              <a:rPr lang="en-US" smtClean="0"/>
              <a:t>Crossing over</a:t>
            </a:r>
          </a:p>
          <a:p>
            <a:pPr lvl="1" eaLnBrk="1" hangingPunct="1"/>
            <a:r>
              <a:rPr lang="en-US" smtClean="0"/>
              <a:t>creates completely new  combinations of traits </a:t>
            </a:r>
            <a:br>
              <a:rPr lang="en-US" smtClean="0"/>
            </a:br>
            <a:r>
              <a:rPr lang="en-US" smtClean="0"/>
              <a:t>in next generation</a:t>
            </a:r>
          </a:p>
        </p:txBody>
      </p:sp>
      <p:pic>
        <p:nvPicPr>
          <p:cNvPr id="41990" name="Picture 6" descr="crossing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1463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crossingover-tet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2"/>
          <a:stretch>
            <a:fillRect/>
          </a:stretch>
        </p:blipFill>
        <p:spPr bwMode="auto">
          <a:xfrm>
            <a:off x="914400" y="4572000"/>
            <a:ext cx="15541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2209800" y="5334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CC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Asexual reproduction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410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Single-celled eukaryotes reproduce asexually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yeast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Paramecium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Amoeba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Simple </a:t>
            </a:r>
            <a:r>
              <a:rPr lang="en-US" sz="2600" u="sng" smtClean="0"/>
              <a:t>multicellular</a:t>
            </a:r>
            <a:r>
              <a:rPr lang="en-US" sz="2600" smtClean="0"/>
              <a:t> eukaryotes reproduce asexually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Hydra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chemeClr val="tx2"/>
                </a:solidFill>
              </a:rPr>
              <a:t>budding</a:t>
            </a:r>
            <a:endParaRPr lang="en-US" sz="2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</a:pPr>
            <a:endParaRPr lang="en-US" sz="2400" smtClean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 b="7201"/>
          <a:stretch>
            <a:fillRect/>
          </a:stretch>
        </p:blipFill>
        <p:spPr bwMode="auto">
          <a:xfrm>
            <a:off x="6096000" y="488950"/>
            <a:ext cx="2794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31"/>
          <p:cNvGrpSpPr>
            <a:grpSpLocks/>
          </p:cNvGrpSpPr>
          <p:nvPr/>
        </p:nvGrpSpPr>
        <p:grpSpPr bwMode="auto">
          <a:xfrm>
            <a:off x="4914900" y="4191000"/>
            <a:ext cx="3619500" cy="2667000"/>
            <a:chOff x="3384" y="2640"/>
            <a:chExt cx="2280" cy="1680"/>
          </a:xfrm>
        </p:grpSpPr>
        <p:grpSp>
          <p:nvGrpSpPr>
            <p:cNvPr id="15370" name="Group 5"/>
            <p:cNvGrpSpPr>
              <a:grpSpLocks/>
            </p:cNvGrpSpPr>
            <p:nvPr/>
          </p:nvGrpSpPr>
          <p:grpSpPr bwMode="auto">
            <a:xfrm>
              <a:off x="3384" y="3072"/>
              <a:ext cx="936" cy="936"/>
              <a:chOff x="2160" y="816"/>
              <a:chExt cx="1680" cy="1680"/>
            </a:xfrm>
          </p:grpSpPr>
          <p:sp>
            <p:nvSpPr>
              <p:cNvPr id="15389" name="Oval 6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Freeform 7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Freeform 8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Freeform 9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Freeform 10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Freeform 11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Freeform 12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71" name="Group 13"/>
            <p:cNvGrpSpPr>
              <a:grpSpLocks/>
            </p:cNvGrpSpPr>
            <p:nvPr/>
          </p:nvGrpSpPr>
          <p:grpSpPr bwMode="auto">
            <a:xfrm>
              <a:off x="4920" y="2640"/>
              <a:ext cx="744" cy="744"/>
              <a:chOff x="2160" y="816"/>
              <a:chExt cx="1680" cy="1680"/>
            </a:xfrm>
          </p:grpSpPr>
          <p:sp>
            <p:nvSpPr>
              <p:cNvPr id="15382" name="Oval 14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Freeform 15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Freeform 16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Freeform 17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Freeform 18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Freeform 19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Freeform 20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72" name="Group 21"/>
            <p:cNvGrpSpPr>
              <a:grpSpLocks/>
            </p:cNvGrpSpPr>
            <p:nvPr/>
          </p:nvGrpSpPr>
          <p:grpSpPr bwMode="auto">
            <a:xfrm>
              <a:off x="4920" y="3576"/>
              <a:ext cx="744" cy="744"/>
              <a:chOff x="2160" y="816"/>
              <a:chExt cx="1680" cy="1680"/>
            </a:xfrm>
          </p:grpSpPr>
          <p:sp>
            <p:nvSpPr>
              <p:cNvPr id="15375" name="Oval 22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Freeform 23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Freeform 24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Freeform 25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Freeform 26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Freeform 27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Freeform 28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3" name="Line 29"/>
            <p:cNvSpPr>
              <a:spLocks noChangeShapeType="1"/>
            </p:cNvSpPr>
            <p:nvPr/>
          </p:nvSpPr>
          <p:spPr bwMode="auto">
            <a:xfrm flipV="1">
              <a:off x="4344" y="3168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30"/>
            <p:cNvSpPr>
              <a:spLocks noChangeShapeType="1"/>
            </p:cNvSpPr>
            <p:nvPr/>
          </p:nvSpPr>
          <p:spPr bwMode="auto">
            <a:xfrm>
              <a:off x="4344" y="3504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5334000"/>
            <a:ext cx="4572000" cy="1447800"/>
            <a:chOff x="48" y="3360"/>
            <a:chExt cx="2880" cy="912"/>
          </a:xfrm>
        </p:grpSpPr>
        <p:pic>
          <p:nvPicPr>
            <p:cNvPr id="15368" name="Picture 33" descr="penguin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3456"/>
              <a:ext cx="80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AutoShape 34"/>
            <p:cNvSpPr>
              <a:spLocks noChangeArrowheads="1"/>
            </p:cNvSpPr>
            <p:nvPr/>
          </p:nvSpPr>
          <p:spPr bwMode="auto">
            <a:xfrm flipH="1">
              <a:off x="1104" y="3360"/>
              <a:ext cx="1824" cy="912"/>
            </a:xfrm>
            <a:prstGeom prst="wedgeEllipseCallout">
              <a:avLst>
                <a:gd name="adj1" fmla="val 73625"/>
                <a:gd name="adj2" fmla="val -16338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What are the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disadvantages of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asexual reproduction?</a:t>
              </a:r>
            </a:p>
            <a:p>
              <a:r>
                <a:rPr lang="en-US" sz="5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/>
              </a:r>
              <a:br>
                <a:rPr lang="en-US" sz="5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What are the 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advantages?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fertilization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 2 parents will produce a zygote with over 70 trillion (2</a:t>
            </a:r>
            <a:r>
              <a:rPr lang="en-US" baseline="30000" smtClean="0"/>
              <a:t>23</a:t>
            </a:r>
            <a:r>
              <a:rPr lang="en-US" smtClean="0"/>
              <a:t> x 2</a:t>
            </a:r>
            <a:r>
              <a:rPr lang="en-US" baseline="30000" smtClean="0"/>
              <a:t>23</a:t>
            </a:r>
            <a:r>
              <a:rPr lang="en-US" smtClean="0"/>
              <a:t>) diploid combinations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895600"/>
            <a:ext cx="317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"/>
          <a:stretch>
            <a:fillRect/>
          </a:stretch>
        </p:blipFill>
        <p:spPr bwMode="auto">
          <a:xfrm>
            <a:off x="304800" y="3213100"/>
            <a:ext cx="5181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057400"/>
            <a:ext cx="1241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genetic variability</a:t>
            </a:r>
          </a:p>
        </p:txBody>
      </p:sp>
      <p:sp>
        <p:nvSpPr>
          <p:cNvPr id="4403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3810000"/>
          </a:xfrm>
        </p:spPr>
        <p:txBody>
          <a:bodyPr/>
          <a:lstStyle/>
          <a:p>
            <a:pPr eaLnBrk="1" hangingPunct="1"/>
            <a:r>
              <a:rPr lang="en-US" smtClean="0"/>
              <a:t>Genetic variability in sexual reproduction</a:t>
            </a:r>
          </a:p>
          <a:p>
            <a:pPr lvl="1" eaLnBrk="1" hangingPunct="1"/>
            <a:r>
              <a:rPr lang="en-US" smtClean="0"/>
              <a:t>independent assortment</a:t>
            </a:r>
          </a:p>
          <a:p>
            <a:pPr lvl="2" eaLnBrk="1" hangingPunct="1"/>
            <a:r>
              <a:rPr lang="en-US" smtClean="0"/>
              <a:t>homologous chromosomes in Meiosis 1</a:t>
            </a:r>
          </a:p>
          <a:p>
            <a:pPr lvl="1" eaLnBrk="1" hangingPunct="1"/>
            <a:r>
              <a:rPr lang="en-US" smtClean="0"/>
              <a:t>crossing over</a:t>
            </a:r>
          </a:p>
          <a:p>
            <a:pPr lvl="2" eaLnBrk="1" hangingPunct="1"/>
            <a:r>
              <a:rPr lang="en-US" smtClean="0"/>
              <a:t>between homologous chromosomes in prophase 1</a:t>
            </a:r>
          </a:p>
          <a:p>
            <a:pPr lvl="1" eaLnBrk="1" hangingPunct="1"/>
            <a:r>
              <a:rPr lang="en-US" smtClean="0"/>
              <a:t>random fertilization</a:t>
            </a:r>
          </a:p>
          <a:p>
            <a:pPr lvl="2" eaLnBrk="1" hangingPunct="1"/>
            <a:r>
              <a:rPr lang="en-US" smtClean="0"/>
              <a:t>random ovum fertilized by a random sperm</a:t>
            </a:r>
          </a:p>
        </p:txBody>
      </p:sp>
      <p:grpSp>
        <p:nvGrpSpPr>
          <p:cNvPr id="44038" name="Group 145"/>
          <p:cNvGrpSpPr>
            <a:grpSpLocks/>
          </p:cNvGrpSpPr>
          <p:nvPr/>
        </p:nvGrpSpPr>
        <p:grpSpPr bwMode="auto">
          <a:xfrm>
            <a:off x="1676400" y="5143500"/>
            <a:ext cx="1676400" cy="1676400"/>
            <a:chOff x="1056" y="3216"/>
            <a:chExt cx="1056" cy="1056"/>
          </a:xfrm>
        </p:grpSpPr>
        <p:sp>
          <p:nvSpPr>
            <p:cNvPr id="44100" name="Oval 106"/>
            <p:cNvSpPr>
              <a:spLocks noChangeArrowheads="1"/>
            </p:cNvSpPr>
            <p:nvPr/>
          </p:nvSpPr>
          <p:spPr bwMode="auto">
            <a:xfrm>
              <a:off x="1056" y="3216"/>
              <a:ext cx="1056" cy="10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01" name="Group 107"/>
            <p:cNvGrpSpPr>
              <a:grpSpLocks/>
            </p:cNvGrpSpPr>
            <p:nvPr/>
          </p:nvGrpSpPr>
          <p:grpSpPr bwMode="auto">
            <a:xfrm>
              <a:off x="1392" y="3312"/>
              <a:ext cx="178" cy="362"/>
              <a:chOff x="480" y="3024"/>
              <a:chExt cx="284" cy="576"/>
            </a:xfrm>
          </p:grpSpPr>
          <p:sp>
            <p:nvSpPr>
              <p:cNvPr id="44117" name="Freeform 10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Freeform 10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02" name="Group 110"/>
            <p:cNvGrpSpPr>
              <a:grpSpLocks/>
            </p:cNvGrpSpPr>
            <p:nvPr/>
          </p:nvGrpSpPr>
          <p:grpSpPr bwMode="auto">
            <a:xfrm>
              <a:off x="1584" y="3312"/>
              <a:ext cx="179" cy="362"/>
              <a:chOff x="480" y="3024"/>
              <a:chExt cx="284" cy="576"/>
            </a:xfrm>
          </p:grpSpPr>
          <p:sp>
            <p:nvSpPr>
              <p:cNvPr id="44115" name="Freeform 111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6" name="Freeform 112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03" name="Group 113"/>
            <p:cNvGrpSpPr>
              <a:grpSpLocks/>
            </p:cNvGrpSpPr>
            <p:nvPr/>
          </p:nvGrpSpPr>
          <p:grpSpPr bwMode="auto">
            <a:xfrm>
              <a:off x="1598" y="3744"/>
              <a:ext cx="151" cy="181"/>
              <a:chOff x="480" y="3024"/>
              <a:chExt cx="284" cy="576"/>
            </a:xfrm>
          </p:grpSpPr>
          <p:sp>
            <p:nvSpPr>
              <p:cNvPr id="44113" name="Freeform 114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4" name="Freeform 115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04" name="Group 116"/>
            <p:cNvGrpSpPr>
              <a:grpSpLocks/>
            </p:cNvGrpSpPr>
            <p:nvPr/>
          </p:nvGrpSpPr>
          <p:grpSpPr bwMode="auto">
            <a:xfrm>
              <a:off x="1405" y="3744"/>
              <a:ext cx="151" cy="181"/>
              <a:chOff x="480" y="3024"/>
              <a:chExt cx="284" cy="576"/>
            </a:xfrm>
          </p:grpSpPr>
          <p:sp>
            <p:nvSpPr>
              <p:cNvPr id="44111" name="Freeform 117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2" name="Freeform 118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05" name="Group 119"/>
            <p:cNvGrpSpPr>
              <a:grpSpLocks/>
            </p:cNvGrpSpPr>
            <p:nvPr/>
          </p:nvGrpSpPr>
          <p:grpSpPr bwMode="auto">
            <a:xfrm flipV="1">
              <a:off x="1420" y="4032"/>
              <a:ext cx="121" cy="150"/>
              <a:chOff x="5376" y="2304"/>
              <a:chExt cx="240" cy="288"/>
            </a:xfrm>
          </p:grpSpPr>
          <p:sp>
            <p:nvSpPr>
              <p:cNvPr id="44109" name="Freeform 120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0" name="Freeform 121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06" name="Group 122"/>
            <p:cNvGrpSpPr>
              <a:grpSpLocks/>
            </p:cNvGrpSpPr>
            <p:nvPr/>
          </p:nvGrpSpPr>
          <p:grpSpPr bwMode="auto">
            <a:xfrm flipV="1">
              <a:off x="1613" y="4032"/>
              <a:ext cx="121" cy="150"/>
              <a:chOff x="5376" y="2304"/>
              <a:chExt cx="240" cy="288"/>
            </a:xfrm>
          </p:grpSpPr>
          <p:sp>
            <p:nvSpPr>
              <p:cNvPr id="44107" name="Freeform 123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8" name="Freeform 124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039" name="Group 184"/>
          <p:cNvGrpSpPr>
            <a:grpSpLocks/>
          </p:cNvGrpSpPr>
          <p:nvPr/>
        </p:nvGrpSpPr>
        <p:grpSpPr bwMode="auto">
          <a:xfrm>
            <a:off x="3530600" y="5143500"/>
            <a:ext cx="1676400" cy="1676400"/>
            <a:chOff x="2256" y="3216"/>
            <a:chExt cx="1056" cy="1056"/>
          </a:xfrm>
        </p:grpSpPr>
        <p:sp>
          <p:nvSpPr>
            <p:cNvPr id="44081" name="Oval 126"/>
            <p:cNvSpPr>
              <a:spLocks noChangeArrowheads="1"/>
            </p:cNvSpPr>
            <p:nvPr/>
          </p:nvSpPr>
          <p:spPr bwMode="auto">
            <a:xfrm>
              <a:off x="2256" y="3216"/>
              <a:ext cx="1056" cy="10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82" name="Group 127"/>
            <p:cNvGrpSpPr>
              <a:grpSpLocks/>
            </p:cNvGrpSpPr>
            <p:nvPr/>
          </p:nvGrpSpPr>
          <p:grpSpPr bwMode="auto">
            <a:xfrm>
              <a:off x="2592" y="3312"/>
              <a:ext cx="178" cy="362"/>
              <a:chOff x="480" y="3024"/>
              <a:chExt cx="284" cy="576"/>
            </a:xfrm>
          </p:grpSpPr>
          <p:sp>
            <p:nvSpPr>
              <p:cNvPr id="44098" name="Freeform 12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9" name="Freeform 12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3" name="Group 130"/>
            <p:cNvGrpSpPr>
              <a:grpSpLocks/>
            </p:cNvGrpSpPr>
            <p:nvPr/>
          </p:nvGrpSpPr>
          <p:grpSpPr bwMode="auto">
            <a:xfrm>
              <a:off x="2784" y="3312"/>
              <a:ext cx="179" cy="362"/>
              <a:chOff x="480" y="3024"/>
              <a:chExt cx="284" cy="576"/>
            </a:xfrm>
          </p:grpSpPr>
          <p:sp>
            <p:nvSpPr>
              <p:cNvPr id="44096" name="Freeform 131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7" name="Freeform 132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4" name="Group 133"/>
            <p:cNvGrpSpPr>
              <a:grpSpLocks/>
            </p:cNvGrpSpPr>
            <p:nvPr/>
          </p:nvGrpSpPr>
          <p:grpSpPr bwMode="auto">
            <a:xfrm>
              <a:off x="2798" y="3744"/>
              <a:ext cx="151" cy="181"/>
              <a:chOff x="480" y="3024"/>
              <a:chExt cx="284" cy="576"/>
            </a:xfrm>
          </p:grpSpPr>
          <p:sp>
            <p:nvSpPr>
              <p:cNvPr id="44094" name="Freeform 134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5" name="Freeform 135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5" name="Group 136"/>
            <p:cNvGrpSpPr>
              <a:grpSpLocks/>
            </p:cNvGrpSpPr>
            <p:nvPr/>
          </p:nvGrpSpPr>
          <p:grpSpPr bwMode="auto">
            <a:xfrm>
              <a:off x="2605" y="3744"/>
              <a:ext cx="151" cy="181"/>
              <a:chOff x="480" y="3024"/>
              <a:chExt cx="284" cy="576"/>
            </a:xfrm>
          </p:grpSpPr>
          <p:sp>
            <p:nvSpPr>
              <p:cNvPr id="44092" name="Freeform 137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3" name="Freeform 138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6" name="Group 139"/>
            <p:cNvGrpSpPr>
              <a:grpSpLocks/>
            </p:cNvGrpSpPr>
            <p:nvPr/>
          </p:nvGrpSpPr>
          <p:grpSpPr bwMode="auto">
            <a:xfrm flipV="1">
              <a:off x="2620" y="4032"/>
              <a:ext cx="121" cy="150"/>
              <a:chOff x="5376" y="2304"/>
              <a:chExt cx="240" cy="288"/>
            </a:xfrm>
          </p:grpSpPr>
          <p:sp>
            <p:nvSpPr>
              <p:cNvPr id="44090" name="Freeform 140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1" name="Freeform 141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87" name="Group 142"/>
            <p:cNvGrpSpPr>
              <a:grpSpLocks/>
            </p:cNvGrpSpPr>
            <p:nvPr/>
          </p:nvGrpSpPr>
          <p:grpSpPr bwMode="auto">
            <a:xfrm flipV="1">
              <a:off x="2813" y="4032"/>
              <a:ext cx="121" cy="150"/>
              <a:chOff x="5376" y="2304"/>
              <a:chExt cx="240" cy="288"/>
            </a:xfrm>
          </p:grpSpPr>
          <p:sp>
            <p:nvSpPr>
              <p:cNvPr id="44088" name="Freeform 143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9" name="Freeform 144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040" name="Group 185"/>
          <p:cNvGrpSpPr>
            <a:grpSpLocks/>
          </p:cNvGrpSpPr>
          <p:nvPr/>
        </p:nvGrpSpPr>
        <p:grpSpPr bwMode="auto">
          <a:xfrm>
            <a:off x="5384800" y="5143500"/>
            <a:ext cx="1676400" cy="1676400"/>
            <a:chOff x="3456" y="3216"/>
            <a:chExt cx="1056" cy="1056"/>
          </a:xfrm>
        </p:grpSpPr>
        <p:sp>
          <p:nvSpPr>
            <p:cNvPr id="44062" name="Oval 146"/>
            <p:cNvSpPr>
              <a:spLocks noChangeArrowheads="1"/>
            </p:cNvSpPr>
            <p:nvPr/>
          </p:nvSpPr>
          <p:spPr bwMode="auto">
            <a:xfrm>
              <a:off x="3456" y="3216"/>
              <a:ext cx="1056" cy="10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63" name="Group 147"/>
            <p:cNvGrpSpPr>
              <a:grpSpLocks/>
            </p:cNvGrpSpPr>
            <p:nvPr/>
          </p:nvGrpSpPr>
          <p:grpSpPr bwMode="auto">
            <a:xfrm>
              <a:off x="3792" y="3312"/>
              <a:ext cx="178" cy="362"/>
              <a:chOff x="480" y="3024"/>
              <a:chExt cx="284" cy="576"/>
            </a:xfrm>
          </p:grpSpPr>
          <p:sp>
            <p:nvSpPr>
              <p:cNvPr id="44079" name="Freeform 148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0" name="Freeform 149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4" name="Group 150"/>
            <p:cNvGrpSpPr>
              <a:grpSpLocks/>
            </p:cNvGrpSpPr>
            <p:nvPr/>
          </p:nvGrpSpPr>
          <p:grpSpPr bwMode="auto">
            <a:xfrm>
              <a:off x="3984" y="3312"/>
              <a:ext cx="179" cy="362"/>
              <a:chOff x="480" y="3024"/>
              <a:chExt cx="284" cy="576"/>
            </a:xfrm>
          </p:grpSpPr>
          <p:sp>
            <p:nvSpPr>
              <p:cNvPr id="44077" name="Freeform 151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8" name="Freeform 152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5" name="Group 153"/>
            <p:cNvGrpSpPr>
              <a:grpSpLocks/>
            </p:cNvGrpSpPr>
            <p:nvPr/>
          </p:nvGrpSpPr>
          <p:grpSpPr bwMode="auto">
            <a:xfrm>
              <a:off x="3998" y="3744"/>
              <a:ext cx="151" cy="181"/>
              <a:chOff x="480" y="3024"/>
              <a:chExt cx="284" cy="576"/>
            </a:xfrm>
          </p:grpSpPr>
          <p:sp>
            <p:nvSpPr>
              <p:cNvPr id="44075" name="Freeform 154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6" name="Freeform 155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6" name="Group 156"/>
            <p:cNvGrpSpPr>
              <a:grpSpLocks/>
            </p:cNvGrpSpPr>
            <p:nvPr/>
          </p:nvGrpSpPr>
          <p:grpSpPr bwMode="auto">
            <a:xfrm>
              <a:off x="3805" y="3744"/>
              <a:ext cx="151" cy="181"/>
              <a:chOff x="480" y="3024"/>
              <a:chExt cx="284" cy="576"/>
            </a:xfrm>
          </p:grpSpPr>
          <p:sp>
            <p:nvSpPr>
              <p:cNvPr id="44073" name="Freeform 157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4" name="Freeform 158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7" name="Group 159"/>
            <p:cNvGrpSpPr>
              <a:grpSpLocks/>
            </p:cNvGrpSpPr>
            <p:nvPr/>
          </p:nvGrpSpPr>
          <p:grpSpPr bwMode="auto">
            <a:xfrm flipV="1">
              <a:off x="3820" y="4032"/>
              <a:ext cx="121" cy="150"/>
              <a:chOff x="5376" y="2304"/>
              <a:chExt cx="240" cy="288"/>
            </a:xfrm>
          </p:grpSpPr>
          <p:sp>
            <p:nvSpPr>
              <p:cNvPr id="44071" name="Freeform 160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2" name="Freeform 161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68" name="Group 162"/>
            <p:cNvGrpSpPr>
              <a:grpSpLocks/>
            </p:cNvGrpSpPr>
            <p:nvPr/>
          </p:nvGrpSpPr>
          <p:grpSpPr bwMode="auto">
            <a:xfrm flipV="1">
              <a:off x="4013" y="4032"/>
              <a:ext cx="121" cy="150"/>
              <a:chOff x="5376" y="2304"/>
              <a:chExt cx="240" cy="288"/>
            </a:xfrm>
          </p:grpSpPr>
          <p:sp>
            <p:nvSpPr>
              <p:cNvPr id="44069" name="Freeform 163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0" name="Freeform 164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041" name="Group 186"/>
          <p:cNvGrpSpPr>
            <a:grpSpLocks/>
          </p:cNvGrpSpPr>
          <p:nvPr/>
        </p:nvGrpSpPr>
        <p:grpSpPr bwMode="auto">
          <a:xfrm>
            <a:off x="7239000" y="5143500"/>
            <a:ext cx="1676400" cy="1676400"/>
            <a:chOff x="4560" y="3216"/>
            <a:chExt cx="1056" cy="1056"/>
          </a:xfrm>
        </p:grpSpPr>
        <p:sp>
          <p:nvSpPr>
            <p:cNvPr id="44043" name="Oval 165"/>
            <p:cNvSpPr>
              <a:spLocks noChangeArrowheads="1"/>
            </p:cNvSpPr>
            <p:nvPr/>
          </p:nvSpPr>
          <p:spPr bwMode="auto">
            <a:xfrm>
              <a:off x="4560" y="3216"/>
              <a:ext cx="1056" cy="10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44" name="Group 166"/>
            <p:cNvGrpSpPr>
              <a:grpSpLocks/>
            </p:cNvGrpSpPr>
            <p:nvPr/>
          </p:nvGrpSpPr>
          <p:grpSpPr bwMode="auto">
            <a:xfrm>
              <a:off x="4896" y="3312"/>
              <a:ext cx="178" cy="362"/>
              <a:chOff x="480" y="3024"/>
              <a:chExt cx="284" cy="576"/>
            </a:xfrm>
          </p:grpSpPr>
          <p:sp>
            <p:nvSpPr>
              <p:cNvPr id="44060" name="Freeform 167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1" name="Freeform 168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45" name="Group 169"/>
            <p:cNvGrpSpPr>
              <a:grpSpLocks/>
            </p:cNvGrpSpPr>
            <p:nvPr/>
          </p:nvGrpSpPr>
          <p:grpSpPr bwMode="auto">
            <a:xfrm>
              <a:off x="5088" y="3312"/>
              <a:ext cx="179" cy="362"/>
              <a:chOff x="480" y="3024"/>
              <a:chExt cx="284" cy="576"/>
            </a:xfrm>
          </p:grpSpPr>
          <p:sp>
            <p:nvSpPr>
              <p:cNvPr id="44058" name="Freeform 170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9" name="Freeform 171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46" name="Group 172"/>
            <p:cNvGrpSpPr>
              <a:grpSpLocks/>
            </p:cNvGrpSpPr>
            <p:nvPr/>
          </p:nvGrpSpPr>
          <p:grpSpPr bwMode="auto">
            <a:xfrm>
              <a:off x="5102" y="3744"/>
              <a:ext cx="151" cy="181"/>
              <a:chOff x="480" y="3024"/>
              <a:chExt cx="284" cy="576"/>
            </a:xfrm>
          </p:grpSpPr>
          <p:sp>
            <p:nvSpPr>
              <p:cNvPr id="44056" name="Freeform 173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7" name="Freeform 174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47" name="Group 175"/>
            <p:cNvGrpSpPr>
              <a:grpSpLocks/>
            </p:cNvGrpSpPr>
            <p:nvPr/>
          </p:nvGrpSpPr>
          <p:grpSpPr bwMode="auto">
            <a:xfrm>
              <a:off x="4909" y="3744"/>
              <a:ext cx="151" cy="181"/>
              <a:chOff x="480" y="3024"/>
              <a:chExt cx="284" cy="576"/>
            </a:xfrm>
          </p:grpSpPr>
          <p:sp>
            <p:nvSpPr>
              <p:cNvPr id="44054" name="Freeform 176"/>
              <p:cNvSpPr>
                <a:spLocks/>
              </p:cNvSpPr>
              <p:nvPr/>
            </p:nvSpPr>
            <p:spPr bwMode="auto">
              <a:xfrm>
                <a:off x="480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5" name="Freeform 177"/>
              <p:cNvSpPr>
                <a:spLocks/>
              </p:cNvSpPr>
              <p:nvPr/>
            </p:nvSpPr>
            <p:spPr bwMode="auto">
              <a:xfrm flipH="1">
                <a:off x="624" y="3024"/>
                <a:ext cx="140" cy="576"/>
              </a:xfrm>
              <a:custGeom>
                <a:avLst/>
                <a:gdLst>
                  <a:gd name="T0" fmla="*/ 0 w 152"/>
                  <a:gd name="T1" fmla="*/ 0 h 624"/>
                  <a:gd name="T2" fmla="*/ 144 w 152"/>
                  <a:gd name="T3" fmla="*/ 288 h 624"/>
                  <a:gd name="T4" fmla="*/ 48 w 152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152"/>
                  <a:gd name="T10" fmla="*/ 0 h 624"/>
                  <a:gd name="T11" fmla="*/ 152 w 15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48" name="Group 178"/>
            <p:cNvGrpSpPr>
              <a:grpSpLocks/>
            </p:cNvGrpSpPr>
            <p:nvPr/>
          </p:nvGrpSpPr>
          <p:grpSpPr bwMode="auto">
            <a:xfrm flipV="1">
              <a:off x="4924" y="4032"/>
              <a:ext cx="121" cy="150"/>
              <a:chOff x="5376" y="2304"/>
              <a:chExt cx="240" cy="288"/>
            </a:xfrm>
          </p:grpSpPr>
          <p:sp>
            <p:nvSpPr>
              <p:cNvPr id="44052" name="Freeform 179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3" name="Freeform 180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49" name="Group 181"/>
            <p:cNvGrpSpPr>
              <a:grpSpLocks/>
            </p:cNvGrpSpPr>
            <p:nvPr/>
          </p:nvGrpSpPr>
          <p:grpSpPr bwMode="auto">
            <a:xfrm flipV="1">
              <a:off x="5117" y="4032"/>
              <a:ext cx="121" cy="150"/>
              <a:chOff x="5376" y="2304"/>
              <a:chExt cx="240" cy="288"/>
            </a:xfrm>
          </p:grpSpPr>
          <p:sp>
            <p:nvSpPr>
              <p:cNvPr id="44050" name="Freeform 182"/>
              <p:cNvSpPr>
                <a:spLocks/>
              </p:cNvSpPr>
              <p:nvPr/>
            </p:nvSpPr>
            <p:spPr bwMode="auto">
              <a:xfrm>
                <a:off x="5376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1" name="Freeform 183"/>
              <p:cNvSpPr>
                <a:spLocks/>
              </p:cNvSpPr>
              <p:nvPr/>
            </p:nvSpPr>
            <p:spPr bwMode="auto">
              <a:xfrm flipH="1">
                <a:off x="5512" y="2304"/>
                <a:ext cx="104" cy="288"/>
              </a:xfrm>
              <a:custGeom>
                <a:avLst/>
                <a:gdLst>
                  <a:gd name="T0" fmla="*/ 0 w 104"/>
                  <a:gd name="T1" fmla="*/ 0 h 288"/>
                  <a:gd name="T2" fmla="*/ 96 w 104"/>
                  <a:gd name="T3" fmla="*/ 192 h 288"/>
                  <a:gd name="T4" fmla="*/ 48 w 104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288"/>
                  <a:gd name="T11" fmla="*/ 104 w 10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042" name="Rectangle 188"/>
          <p:cNvSpPr>
            <a:spLocks noChangeArrowheads="1"/>
          </p:cNvSpPr>
          <p:nvPr/>
        </p:nvSpPr>
        <p:spPr bwMode="auto">
          <a:xfrm>
            <a:off x="23813" y="6400800"/>
            <a:ext cx="1652587" cy="396875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metaphase1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458200" cy="762000"/>
          </a:xfrm>
        </p:spPr>
        <p:txBody>
          <a:bodyPr/>
          <a:lstStyle/>
          <a:p>
            <a:pPr eaLnBrk="1" hangingPunct="1"/>
            <a:r>
              <a:rPr lang="en-US" sz="3400" smtClean="0"/>
              <a:t>Sexual reproduction creates variability</a:t>
            </a:r>
            <a:endParaRPr lang="en-US" sz="3200" smtClean="0"/>
          </a:p>
        </p:txBody>
      </p:sp>
      <p:sp>
        <p:nvSpPr>
          <p:cNvPr id="450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121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600" smtClean="0"/>
              <a:t>Sexual reproduction allows us to maintain both genetic similarity &amp; differences.</a:t>
            </a:r>
            <a:endParaRPr lang="en-US" smtClean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15906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91000"/>
            <a:ext cx="1765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4" name="Group 9"/>
          <p:cNvGrpSpPr>
            <a:grpSpLocks/>
          </p:cNvGrpSpPr>
          <p:nvPr/>
        </p:nvGrpSpPr>
        <p:grpSpPr bwMode="auto">
          <a:xfrm>
            <a:off x="5834063" y="2039938"/>
            <a:ext cx="3081337" cy="2151062"/>
            <a:chOff x="3625" y="1285"/>
            <a:chExt cx="1941" cy="1355"/>
          </a:xfrm>
        </p:grpSpPr>
        <p:pic>
          <p:nvPicPr>
            <p:cNvPr id="4507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285"/>
              <a:ext cx="1054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" y="1285"/>
              <a:ext cx="887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3276600" y="6430963"/>
            <a:ext cx="5715000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Martin &amp; Charlie Sheen, Emilio Estevez</a:t>
            </a:r>
          </a:p>
        </p:txBody>
      </p:sp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3605213" y="2652713"/>
            <a:ext cx="2109787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Michael &amp; Kirk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Douglas</a:t>
            </a:r>
          </a:p>
        </p:txBody>
      </p:sp>
      <p:pic>
        <p:nvPicPr>
          <p:cNvPr id="45067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8194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/>
          <a:stretch>
            <a:fillRect/>
          </a:stretch>
        </p:blipFill>
        <p:spPr bwMode="auto">
          <a:xfrm>
            <a:off x="228600" y="4495800"/>
            <a:ext cx="1371600" cy="1922463"/>
          </a:xfrm>
          <a:prstGeom prst="rect">
            <a:avLst/>
          </a:prstGeom>
          <a:noFill/>
          <a:ln w="9525">
            <a:solidFill>
              <a:srgbClr val="050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9" name="Rectangle 4"/>
          <p:cNvSpPr>
            <a:spLocks noChangeArrowheads="1"/>
          </p:cNvSpPr>
          <p:nvPr/>
        </p:nvSpPr>
        <p:spPr bwMode="auto">
          <a:xfrm>
            <a:off x="228600" y="6430963"/>
            <a:ext cx="2465388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Baldwin brothers</a:t>
            </a:r>
          </a:p>
        </p:txBody>
      </p:sp>
      <p:pic>
        <p:nvPicPr>
          <p:cNvPr id="45070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495800"/>
            <a:ext cx="1435100" cy="1924050"/>
          </a:xfrm>
          <a:prstGeom prst="rect">
            <a:avLst/>
          </a:prstGeom>
          <a:noFill/>
          <a:ln w="9525">
            <a:solidFill>
              <a:srgbClr val="050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 across kingdoms</a:t>
            </a:r>
          </a:p>
        </p:txBody>
      </p:sp>
      <p:sp>
        <p:nvSpPr>
          <p:cNvPr id="46084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286000"/>
          </a:xfrm>
        </p:spPr>
        <p:txBody>
          <a:bodyPr/>
          <a:lstStyle/>
          <a:p>
            <a:pPr eaLnBrk="1" hangingPunct="1"/>
            <a:r>
              <a:rPr lang="en-US" sz="2600" smtClean="0"/>
              <a:t>Not all organisms use haploid &amp; diploid stages in same way</a:t>
            </a:r>
          </a:p>
          <a:p>
            <a:pPr lvl="1" eaLnBrk="1" hangingPunct="1"/>
            <a:r>
              <a:rPr lang="en-US" sz="2400" smtClean="0"/>
              <a:t>which one is dominant (2n or n) differs</a:t>
            </a:r>
          </a:p>
          <a:p>
            <a:pPr lvl="1" eaLnBrk="1" hangingPunct="1"/>
            <a:r>
              <a:rPr lang="en-US" sz="2400" smtClean="0"/>
              <a:t>but still alternate between haploid &amp; diploid</a:t>
            </a:r>
          </a:p>
          <a:p>
            <a:pPr lvl="2" eaLnBrk="1" hangingPunct="1"/>
            <a:r>
              <a:rPr lang="en-US" sz="2000" smtClean="0"/>
              <a:t>have to for sexual reproduction</a:t>
            </a:r>
          </a:p>
        </p:txBody>
      </p:sp>
      <p:pic>
        <p:nvPicPr>
          <p:cNvPr id="46085" name="Picture 1028" descr="f12-03c_three_types_of_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251" r="11250"/>
          <a:stretch>
            <a:fillRect/>
          </a:stretch>
        </p:blipFill>
        <p:spPr bwMode="auto">
          <a:xfrm>
            <a:off x="6003925" y="3856038"/>
            <a:ext cx="31400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029" descr="f12-03b_three_types_of_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251" r="16875"/>
          <a:stretch>
            <a:fillRect/>
          </a:stretch>
        </p:blipFill>
        <p:spPr bwMode="auto">
          <a:xfrm>
            <a:off x="3124200" y="3814763"/>
            <a:ext cx="275113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030" descr="f12-03a_three_types_of_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251" r="16875"/>
          <a:stretch>
            <a:fillRect/>
          </a:stretch>
        </p:blipFill>
        <p:spPr bwMode="auto">
          <a:xfrm>
            <a:off x="228600" y="3813175"/>
            <a:ext cx="275113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mtClean="0"/>
              <a:t>Any Questions??</a:t>
            </a:r>
          </a:p>
        </p:txBody>
      </p:sp>
      <p:grpSp>
        <p:nvGrpSpPr>
          <p:cNvPr id="47108" name="Group 6"/>
          <p:cNvGrpSpPr>
            <a:grpSpLocks/>
          </p:cNvGrpSpPr>
          <p:nvPr/>
        </p:nvGrpSpPr>
        <p:grpSpPr bwMode="auto">
          <a:xfrm>
            <a:off x="5410200" y="457200"/>
            <a:ext cx="3408363" cy="3429000"/>
            <a:chOff x="3408" y="288"/>
            <a:chExt cx="2147" cy="2160"/>
          </a:xfrm>
        </p:grpSpPr>
        <p:pic>
          <p:nvPicPr>
            <p:cNvPr id="47109" name="Picture 7" descr="penguin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632"/>
              <a:ext cx="80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AutoShape 8"/>
            <p:cNvSpPr>
              <a:spLocks noChangeArrowheads="1"/>
            </p:cNvSpPr>
            <p:nvPr/>
          </p:nvSpPr>
          <p:spPr bwMode="auto">
            <a:xfrm>
              <a:off x="3408" y="288"/>
              <a:ext cx="1824" cy="912"/>
            </a:xfrm>
            <a:prstGeom prst="wedgeEllipseCallout">
              <a:avLst>
                <a:gd name="adj1" fmla="val 34208"/>
                <a:gd name="adj2" fmla="val 107676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144" tIns="9144" rIns="9144" bIns="9144" anchor="ctr"/>
            <a:lstStyle/>
            <a:p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What are the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DISadvantages of</a:t>
              </a:r>
              <a:b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</a:br>
              <a:r>
                <a:rPr lang="en-US" sz="1600" b="1">
                  <a:solidFill>
                    <a:srgbClr val="0F116A"/>
                  </a:solidFill>
                  <a:latin typeface="Comic Sans MS" pitchFamily="66" charset="0"/>
                  <a:ea typeface="ＭＳ Ｐゴシック" pitchFamily="-93" charset="-128"/>
                </a:rPr>
                <a:t>sexual reproduction?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16387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5800"/>
            <a:ext cx="3656013" cy="2451100"/>
          </a:xfrm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2545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8100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981200" y="685800"/>
            <a:ext cx="3087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Budding in Yeast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652463" y="5715000"/>
            <a:ext cx="4452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Binary fission in Amoeba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17411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How about the rest of us?</a:t>
            </a:r>
          </a:p>
        </p:txBody>
      </p:sp>
      <p:sp>
        <p:nvSpPr>
          <p:cNvPr id="17412" name="Rectangle 2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2590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What if a complex multicellular organism (like us) wants to reproduce?</a:t>
            </a:r>
          </a:p>
          <a:p>
            <a:pPr lvl="1" eaLnBrk="1" hangingPunct="1"/>
            <a:r>
              <a:rPr lang="en-US" smtClean="0"/>
              <a:t>joining of egg + sperm</a:t>
            </a:r>
          </a:p>
          <a:p>
            <a:pPr eaLnBrk="1" hangingPunct="1"/>
            <a:r>
              <a:rPr lang="en-US" smtClean="0"/>
              <a:t>Do we make egg &amp; sperm by mitosis?</a:t>
            </a:r>
          </a:p>
        </p:txBody>
      </p:sp>
      <p:sp>
        <p:nvSpPr>
          <p:cNvPr id="487454" name="Oval 30"/>
          <p:cNvSpPr>
            <a:spLocks noChangeArrowheads="1"/>
          </p:cNvSpPr>
          <p:nvPr/>
        </p:nvSpPr>
        <p:spPr bwMode="auto">
          <a:xfrm>
            <a:off x="1143000" y="4216400"/>
            <a:ext cx="1485900" cy="1485900"/>
          </a:xfrm>
          <a:prstGeom prst="ellipse">
            <a:avLst/>
          </a:prstGeom>
          <a:solidFill>
            <a:srgbClr val="CC0000">
              <a:alpha val="50195"/>
            </a:srgbClr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55" name="Rectangle 31"/>
          <p:cNvSpPr>
            <a:spLocks noChangeArrowheads="1"/>
          </p:cNvSpPr>
          <p:nvPr/>
        </p:nvSpPr>
        <p:spPr bwMode="auto">
          <a:xfrm>
            <a:off x="1544638" y="4622800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</a:rPr>
              <a:t>46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19400" y="4216400"/>
            <a:ext cx="2171700" cy="2413000"/>
            <a:chOff x="1872" y="2640"/>
            <a:chExt cx="1368" cy="1520"/>
          </a:xfrm>
        </p:grpSpPr>
        <p:sp>
          <p:nvSpPr>
            <p:cNvPr id="17433" name="Freeform 33"/>
            <p:cNvSpPr>
              <a:spLocks/>
            </p:cNvSpPr>
            <p:nvPr/>
          </p:nvSpPr>
          <p:spPr bwMode="auto">
            <a:xfrm>
              <a:off x="1872" y="3264"/>
              <a:ext cx="736" cy="896"/>
            </a:xfrm>
            <a:custGeom>
              <a:avLst/>
              <a:gdLst>
                <a:gd name="T0" fmla="*/ 720 w 736"/>
                <a:gd name="T1" fmla="*/ 16 h 896"/>
                <a:gd name="T2" fmla="*/ 720 w 736"/>
                <a:gd name="T3" fmla="*/ 64 h 896"/>
                <a:gd name="T4" fmla="*/ 672 w 736"/>
                <a:gd name="T5" fmla="*/ 400 h 896"/>
                <a:gd name="T6" fmla="*/ 336 w 736"/>
                <a:gd name="T7" fmla="*/ 448 h 896"/>
                <a:gd name="T8" fmla="*/ 240 w 736"/>
                <a:gd name="T9" fmla="*/ 832 h 896"/>
                <a:gd name="T10" fmla="*/ 0 w 736"/>
                <a:gd name="T11" fmla="*/ 832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6"/>
                <a:gd name="T19" fmla="*/ 0 h 896"/>
                <a:gd name="T20" fmla="*/ 736 w 736"/>
                <a:gd name="T21" fmla="*/ 896 h 8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34"/>
            <p:cNvSpPr>
              <a:spLocks noChangeArrowheads="1"/>
            </p:cNvSpPr>
            <p:nvPr/>
          </p:nvSpPr>
          <p:spPr bwMode="auto">
            <a:xfrm>
              <a:off x="2304" y="2640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7459" name="Rectangle 35"/>
          <p:cNvSpPr>
            <a:spLocks noChangeArrowheads="1"/>
          </p:cNvSpPr>
          <p:nvPr/>
        </p:nvSpPr>
        <p:spPr bwMode="auto">
          <a:xfrm>
            <a:off x="3886200" y="4613275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</a:rPr>
              <a:t>46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87460" name="Rectangle 36"/>
          <p:cNvSpPr>
            <a:spLocks noChangeArrowheads="1"/>
          </p:cNvSpPr>
          <p:nvPr/>
        </p:nvSpPr>
        <p:spPr bwMode="auto">
          <a:xfrm>
            <a:off x="2819400" y="4594225"/>
            <a:ext cx="495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 b="1">
                <a:solidFill>
                  <a:srgbClr val="0F116A"/>
                </a:solidFill>
              </a:rPr>
              <a:t>+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87461" name="Oval 37"/>
          <p:cNvSpPr>
            <a:spLocks noChangeArrowheads="1"/>
          </p:cNvSpPr>
          <p:nvPr/>
        </p:nvSpPr>
        <p:spPr bwMode="auto">
          <a:xfrm>
            <a:off x="6705600" y="4191000"/>
            <a:ext cx="1485900" cy="14859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62" name="AutoShape 38"/>
          <p:cNvSpPr>
            <a:spLocks noChangeArrowheads="1"/>
          </p:cNvSpPr>
          <p:nvPr/>
        </p:nvSpPr>
        <p:spPr bwMode="auto">
          <a:xfrm>
            <a:off x="5257800" y="48069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63" name="Rectangle 39"/>
          <p:cNvSpPr>
            <a:spLocks noChangeArrowheads="1"/>
          </p:cNvSpPr>
          <p:nvPr/>
        </p:nvSpPr>
        <p:spPr bwMode="auto">
          <a:xfrm>
            <a:off x="7085013" y="4613275"/>
            <a:ext cx="720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92</a:t>
            </a:r>
            <a:endParaRPr lang="en-US" sz="3000" b="1">
              <a:solidFill>
                <a:schemeClr val="bg1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781800" y="4114800"/>
            <a:ext cx="1360488" cy="1600200"/>
            <a:chOff x="4272" y="2256"/>
            <a:chExt cx="857" cy="1008"/>
          </a:xfrm>
        </p:grpSpPr>
        <p:sp>
          <p:nvSpPr>
            <p:cNvPr id="17431" name="Line 41"/>
            <p:cNvSpPr>
              <a:spLocks noChangeShapeType="1"/>
            </p:cNvSpPr>
            <p:nvPr/>
          </p:nvSpPr>
          <p:spPr bwMode="auto">
            <a:xfrm>
              <a:off x="4272" y="2256"/>
              <a:ext cx="857" cy="1008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42"/>
            <p:cNvSpPr>
              <a:spLocks noChangeShapeType="1"/>
            </p:cNvSpPr>
            <p:nvPr/>
          </p:nvSpPr>
          <p:spPr bwMode="auto">
            <a:xfrm flipH="1">
              <a:off x="4272" y="2280"/>
              <a:ext cx="816" cy="96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7467" name="Rectangle 43"/>
          <p:cNvSpPr>
            <a:spLocks noChangeArrowheads="1"/>
          </p:cNvSpPr>
          <p:nvPr/>
        </p:nvSpPr>
        <p:spPr bwMode="auto">
          <a:xfrm>
            <a:off x="1528763" y="5791200"/>
            <a:ext cx="681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87468" name="Rectangle 44"/>
          <p:cNvSpPr>
            <a:spLocks noChangeArrowheads="1"/>
          </p:cNvSpPr>
          <p:nvPr/>
        </p:nvSpPr>
        <p:spPr bwMode="auto">
          <a:xfrm>
            <a:off x="3716338" y="5791200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87469" name="Rectangle 45"/>
          <p:cNvSpPr>
            <a:spLocks noChangeArrowheads="1"/>
          </p:cNvSpPr>
          <p:nvPr/>
        </p:nvSpPr>
        <p:spPr bwMode="auto">
          <a:xfrm>
            <a:off x="6910388" y="5791200"/>
            <a:ext cx="10683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zygote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581400" y="4114800"/>
            <a:ext cx="1360488" cy="1600200"/>
            <a:chOff x="4272" y="2256"/>
            <a:chExt cx="857" cy="1008"/>
          </a:xfrm>
        </p:grpSpPr>
        <p:sp>
          <p:nvSpPr>
            <p:cNvPr id="17429" name="Line 47"/>
            <p:cNvSpPr>
              <a:spLocks noChangeShapeType="1"/>
            </p:cNvSpPr>
            <p:nvPr/>
          </p:nvSpPr>
          <p:spPr bwMode="auto">
            <a:xfrm>
              <a:off x="4272" y="2256"/>
              <a:ext cx="857" cy="1008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48"/>
            <p:cNvSpPr>
              <a:spLocks noChangeShapeType="1"/>
            </p:cNvSpPr>
            <p:nvPr/>
          </p:nvSpPr>
          <p:spPr bwMode="auto">
            <a:xfrm flipH="1">
              <a:off x="4272" y="2280"/>
              <a:ext cx="816" cy="96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219200" y="4114800"/>
            <a:ext cx="1360488" cy="1600200"/>
            <a:chOff x="4272" y="2256"/>
            <a:chExt cx="857" cy="1008"/>
          </a:xfrm>
        </p:grpSpPr>
        <p:sp>
          <p:nvSpPr>
            <p:cNvPr id="17427" name="Line 50"/>
            <p:cNvSpPr>
              <a:spLocks noChangeShapeType="1"/>
            </p:cNvSpPr>
            <p:nvPr/>
          </p:nvSpPr>
          <p:spPr bwMode="auto">
            <a:xfrm>
              <a:off x="4272" y="2256"/>
              <a:ext cx="857" cy="1008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51"/>
            <p:cNvSpPr>
              <a:spLocks noChangeShapeType="1"/>
            </p:cNvSpPr>
            <p:nvPr/>
          </p:nvSpPr>
          <p:spPr bwMode="auto">
            <a:xfrm flipH="1">
              <a:off x="4272" y="2280"/>
              <a:ext cx="816" cy="96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4" grpId="0" animBg="1"/>
      <p:bldP spid="487455" grpId="0" build="p" autoUpdateAnimBg="0"/>
      <p:bldP spid="487459" grpId="0" build="p" autoUpdateAnimBg="0"/>
      <p:bldP spid="487460" grpId="0" build="p" autoUpdateAnimBg="0"/>
      <p:bldP spid="487461" grpId="0" animBg="1"/>
      <p:bldP spid="487462" grpId="0" animBg="1"/>
      <p:bldP spid="487463" grpId="0" build="p" autoUpdateAnimBg="0"/>
      <p:bldP spid="487467" grpId="0" build="p" autoUpdateAnimBg="0"/>
      <p:bldP spid="487468" grpId="0" build="p" autoUpdateAnimBg="0"/>
      <p:bldP spid="48746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  <a:noFill/>
        </p:spPr>
        <p:txBody>
          <a:bodyPr/>
          <a:lstStyle/>
          <a:p>
            <a:pPr algn="r" eaLnBrk="1" hangingPunct="1"/>
            <a:r>
              <a:rPr lang="en-US" sz="2800" smtClean="0"/>
              <a:t>Human female karyotype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  <a:noFill/>
        </p:spPr>
        <p:txBody>
          <a:bodyPr/>
          <a:lstStyle/>
          <a:p>
            <a:pPr algn="r" eaLnBrk="1" hangingPunct="1"/>
            <a:r>
              <a:rPr lang="en-US" sz="2800" smtClean="0"/>
              <a:t>Human male karyotype</a:t>
            </a: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489476" name="AutoShape 4"/>
          <p:cNvSpPr>
            <a:spLocks noChangeArrowheads="1"/>
          </p:cNvSpPr>
          <p:nvPr/>
        </p:nvSpPr>
        <p:spPr bwMode="auto">
          <a:xfrm>
            <a:off x="6781800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350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How do we make sperm &amp; eggs?</a:t>
            </a:r>
          </a:p>
        </p:txBody>
      </p:sp>
      <p:sp>
        <p:nvSpPr>
          <p:cNvPr id="20485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20800"/>
            <a:ext cx="7772400" cy="12192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reduce 46 chromosomes </a:t>
            </a:r>
            <a:r>
              <a:rPr lang="en-US" sz="2400" smtClean="0">
                <a:sym typeface="Symbol" pitchFamily="18" charset="2"/>
              </a:rPr>
              <a:t> </a:t>
            </a:r>
            <a:r>
              <a:rPr lang="en-US" sz="2400" smtClean="0"/>
              <a:t>23 chromosomes</a:t>
            </a:r>
          </a:p>
          <a:p>
            <a:pPr lvl="1" eaLnBrk="1" hangingPunct="1"/>
            <a:r>
              <a:rPr lang="en-US" sz="2000" u="sng" smtClean="0">
                <a:solidFill>
                  <a:srgbClr val="CC0000"/>
                </a:solidFill>
              </a:rPr>
              <a:t>half</a:t>
            </a:r>
            <a:r>
              <a:rPr lang="en-US" sz="2000" smtClean="0"/>
              <a:t> the number of chromosomes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1025" y="2387600"/>
            <a:ext cx="1485900" cy="1485900"/>
            <a:chOff x="720" y="2880"/>
            <a:chExt cx="936" cy="936"/>
          </a:xfrm>
        </p:grpSpPr>
        <p:sp>
          <p:nvSpPr>
            <p:cNvPr id="20516" name="Oval 8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CC0000">
                <a:alpha val="50195"/>
              </a:srgbClr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Rectangle 9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473325" y="4445000"/>
            <a:ext cx="2171700" cy="2413000"/>
            <a:chOff x="1896" y="2832"/>
            <a:chExt cx="1368" cy="1520"/>
          </a:xfrm>
        </p:grpSpPr>
        <p:grpSp>
          <p:nvGrpSpPr>
            <p:cNvPr id="20512" name="Group 11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20514" name="Freeform 12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Oval 13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3" name="Rectangle 14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20488" name="AutoShape 15"/>
          <p:cNvSpPr>
            <a:spLocks noChangeArrowheads="1"/>
          </p:cNvSpPr>
          <p:nvPr/>
        </p:nvSpPr>
        <p:spPr bwMode="auto">
          <a:xfrm>
            <a:off x="1828800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9" name="Group 16"/>
          <p:cNvGrpSpPr>
            <a:grpSpLocks/>
          </p:cNvGrpSpPr>
          <p:nvPr/>
        </p:nvGrpSpPr>
        <p:grpSpPr bwMode="auto">
          <a:xfrm>
            <a:off x="228600" y="4445000"/>
            <a:ext cx="1485900" cy="1485900"/>
            <a:chOff x="720" y="1392"/>
            <a:chExt cx="936" cy="936"/>
          </a:xfrm>
        </p:grpSpPr>
        <p:sp>
          <p:nvSpPr>
            <p:cNvPr id="20510" name="Oval 17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Rectangle 18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89491" name="Rectangle 19"/>
          <p:cNvSpPr>
            <a:spLocks noChangeArrowheads="1"/>
          </p:cNvSpPr>
          <p:nvPr/>
        </p:nvSpPr>
        <p:spPr bwMode="auto">
          <a:xfrm>
            <a:off x="3522663" y="3759200"/>
            <a:ext cx="681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89492" name="Rectangle 20"/>
          <p:cNvSpPr>
            <a:spLocks noChangeArrowheads="1"/>
          </p:cNvSpPr>
          <p:nvPr/>
        </p:nvSpPr>
        <p:spPr bwMode="auto">
          <a:xfrm>
            <a:off x="3276600" y="6096000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20492" name="Group 21"/>
          <p:cNvGrpSpPr>
            <a:grpSpLocks/>
          </p:cNvGrpSpPr>
          <p:nvPr/>
        </p:nvGrpSpPr>
        <p:grpSpPr bwMode="auto">
          <a:xfrm>
            <a:off x="266700" y="2540000"/>
            <a:ext cx="1485900" cy="1485900"/>
            <a:chOff x="720" y="2880"/>
            <a:chExt cx="936" cy="936"/>
          </a:xfrm>
        </p:grpSpPr>
        <p:sp>
          <p:nvSpPr>
            <p:cNvPr id="20508" name="Oval 22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CC0000">
                <a:alpha val="50195"/>
              </a:srgbClr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Rectangle 23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20493" name="AutoShape 24"/>
          <p:cNvSpPr>
            <a:spLocks noChangeArrowheads="1"/>
          </p:cNvSpPr>
          <p:nvPr/>
        </p:nvSpPr>
        <p:spPr bwMode="auto">
          <a:xfrm>
            <a:off x="1828800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25"/>
          <p:cNvSpPr>
            <a:spLocks noChangeArrowheads="1"/>
          </p:cNvSpPr>
          <p:nvPr/>
        </p:nvSpPr>
        <p:spPr bwMode="auto">
          <a:xfrm>
            <a:off x="1905000" y="3835400"/>
            <a:ext cx="1603375" cy="5492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meiosis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543800" y="3225800"/>
            <a:ext cx="1485900" cy="1485900"/>
            <a:chOff x="4835" y="2064"/>
            <a:chExt cx="936" cy="936"/>
          </a:xfrm>
        </p:grpSpPr>
        <p:sp>
          <p:nvSpPr>
            <p:cNvPr id="20506" name="Oval 27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chemeClr val="tx2">
                <a:alpha val="50195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28"/>
            <p:cNvSpPr>
              <a:spLocks noChangeArrowheads="1"/>
            </p:cNvSpPr>
            <p:nvPr/>
          </p:nvSpPr>
          <p:spPr bwMode="auto">
            <a:xfrm>
              <a:off x="5088" y="2320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89501" name="Rectangle 29"/>
          <p:cNvSpPr>
            <a:spLocks noChangeArrowheads="1"/>
          </p:cNvSpPr>
          <p:nvPr/>
        </p:nvSpPr>
        <p:spPr bwMode="auto">
          <a:xfrm>
            <a:off x="6143625" y="5359400"/>
            <a:ext cx="2216150" cy="5492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fertilization</a:t>
            </a:r>
          </a:p>
        </p:txBody>
      </p:sp>
      <p:sp>
        <p:nvSpPr>
          <p:cNvPr id="489502" name="AutoShape 30"/>
          <p:cNvSpPr>
            <a:spLocks noChangeArrowheads="1"/>
          </p:cNvSpPr>
          <p:nvPr/>
        </p:nvSpPr>
        <p:spPr bwMode="auto">
          <a:xfrm>
            <a:off x="4343400" y="3911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372100" y="2768600"/>
            <a:ext cx="1485900" cy="1485900"/>
            <a:chOff x="720" y="2880"/>
            <a:chExt cx="936" cy="936"/>
          </a:xfrm>
        </p:grpSpPr>
        <p:sp>
          <p:nvSpPr>
            <p:cNvPr id="20504" name="Oval 32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CC0000">
                <a:alpha val="50195"/>
              </a:srgbClr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33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686300" y="3784600"/>
            <a:ext cx="2171700" cy="2413000"/>
            <a:chOff x="1896" y="2832"/>
            <a:chExt cx="1368" cy="1520"/>
          </a:xfrm>
        </p:grpSpPr>
        <p:grpSp>
          <p:nvGrpSpPr>
            <p:cNvPr id="20500" name="Group 35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20502" name="Freeform 36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>
                  <a:gd name="T0" fmla="*/ 720 w 736"/>
                  <a:gd name="T1" fmla="*/ 16 h 896"/>
                  <a:gd name="T2" fmla="*/ 720 w 736"/>
                  <a:gd name="T3" fmla="*/ 64 h 896"/>
                  <a:gd name="T4" fmla="*/ 672 w 736"/>
                  <a:gd name="T5" fmla="*/ 400 h 896"/>
                  <a:gd name="T6" fmla="*/ 336 w 736"/>
                  <a:gd name="T7" fmla="*/ 448 h 896"/>
                  <a:gd name="T8" fmla="*/ 240 w 736"/>
                  <a:gd name="T9" fmla="*/ 832 h 896"/>
                  <a:gd name="T10" fmla="*/ 0 w 736"/>
                  <a:gd name="T11" fmla="*/ 832 h 8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96"/>
                  <a:gd name="T20" fmla="*/ 736 w 736"/>
                  <a:gd name="T21" fmla="*/ 896 h 8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Oval 37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01" name="Rectangle 38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nimBg="1"/>
      <p:bldP spid="489491" grpId="0" build="p" autoUpdateAnimBg="0" advAuto="0"/>
      <p:bldP spid="489492" grpId="0" build="p" autoUpdateAnimBg="0" advAuto="0"/>
      <p:bldP spid="489501" grpId="0" animBg="1"/>
      <p:bldP spid="4895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2005-2006</a:t>
            </a:r>
            <a:endParaRPr lang="en-US" sz="1400" b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Meiosis: production of gametes</a:t>
            </a:r>
            <a:endParaRPr 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"/>
          <a:stretch>
            <a:fillRect/>
          </a:stretch>
        </p:blipFill>
        <p:spPr bwMode="auto">
          <a:xfrm>
            <a:off x="4808538" y="1384300"/>
            <a:ext cx="42783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495800" cy="5486400"/>
          </a:xfrm>
        </p:spPr>
        <p:txBody>
          <a:bodyPr/>
          <a:lstStyle/>
          <a:p>
            <a:pPr eaLnBrk="1" hangingPunct="1"/>
            <a:r>
              <a:rPr lang="en-US" sz="2800" smtClean="0"/>
              <a:t>Alternating processes,</a:t>
            </a:r>
            <a:br>
              <a:rPr lang="en-US" sz="2800" smtClean="0"/>
            </a:br>
            <a:r>
              <a:rPr lang="en-US" sz="2800" smtClean="0"/>
              <a:t>alternating stages</a:t>
            </a:r>
            <a:endParaRPr lang="en-US" sz="2200" smtClean="0"/>
          </a:p>
          <a:p>
            <a:pPr lvl="1" eaLnBrk="1" hangingPunct="1"/>
            <a:r>
              <a:rPr lang="en-US" sz="2400" smtClean="0"/>
              <a:t>chromosome number must be reduced</a:t>
            </a:r>
          </a:p>
          <a:p>
            <a:pPr lvl="2" eaLnBrk="1" hangingPunct="1"/>
            <a:r>
              <a:rPr lang="en-US" sz="2200" smtClean="0"/>
              <a:t>diploid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haploid</a:t>
            </a:r>
          </a:p>
          <a:p>
            <a:pPr lvl="2" eaLnBrk="1" hangingPunct="1"/>
            <a:r>
              <a:rPr lang="en-US" sz="2200" smtClean="0"/>
              <a:t>2n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n</a:t>
            </a:r>
          </a:p>
          <a:p>
            <a:pPr lvl="3" eaLnBrk="1" hangingPunct="1"/>
            <a:r>
              <a:rPr lang="en-US" smtClean="0"/>
              <a:t>humans: 46 </a:t>
            </a:r>
            <a:r>
              <a:rPr lang="en-US" smtClean="0">
                <a:sym typeface="Symbol" pitchFamily="18" charset="2"/>
              </a:rPr>
              <a:t> 23</a:t>
            </a:r>
            <a:endParaRPr lang="en-US" smtClean="0"/>
          </a:p>
          <a:p>
            <a:pPr lvl="2" eaLnBrk="1" hangingPunct="1"/>
            <a:r>
              <a:rPr lang="en-US" sz="2000" u="sng" smtClean="0">
                <a:solidFill>
                  <a:srgbClr val="CC0000"/>
                </a:solidFill>
              </a:rPr>
              <a:t>meiosis</a:t>
            </a:r>
            <a:r>
              <a:rPr lang="en-US" sz="2000" smtClean="0"/>
              <a:t> reduces chromosome number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fertilization</a:t>
            </a:r>
            <a:r>
              <a:rPr lang="en-US" sz="2400" smtClean="0"/>
              <a:t> restores chromosome number</a:t>
            </a:r>
            <a:endParaRPr lang="en-US" sz="2200" smtClean="0"/>
          </a:p>
          <a:p>
            <a:pPr lvl="2" eaLnBrk="1" hangingPunct="1"/>
            <a:r>
              <a:rPr lang="en-US" sz="2200" smtClean="0"/>
              <a:t>haploid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diploid</a:t>
            </a:r>
          </a:p>
          <a:p>
            <a:pPr lvl="2" eaLnBrk="1" hangingPunct="1"/>
            <a:r>
              <a:rPr lang="en-US" sz="2200" smtClean="0"/>
              <a:t>n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2n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Silver Streak:Applications:Microsoft Office 2004:Templates:My Templates: template2005.pot</Template>
  <TotalTime>191</TotalTime>
  <Words>763</Words>
  <Application>Microsoft Office PowerPoint</Application>
  <PresentationFormat>On-screen Show (4:3)</PresentationFormat>
  <Paragraphs>306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Wingdings</vt:lpstr>
      <vt:lpstr>Times</vt:lpstr>
      <vt:lpstr>Comic Sans MS</vt:lpstr>
      <vt:lpstr>ＭＳ Ｐゴシック</vt:lpstr>
      <vt:lpstr>Symbol</vt:lpstr>
      <vt:lpstr> template2005</vt:lpstr>
      <vt:lpstr>Chapter  13.</vt:lpstr>
      <vt:lpstr>Cell division / Asexual reproduction</vt:lpstr>
      <vt:lpstr>Asexual reproduction</vt:lpstr>
      <vt:lpstr>PowerPoint Presentation</vt:lpstr>
      <vt:lpstr>How about the rest of us?</vt:lpstr>
      <vt:lpstr>Human female karyotype</vt:lpstr>
      <vt:lpstr>Human male karyotype</vt:lpstr>
      <vt:lpstr>How do we make sperm &amp; eggs?</vt:lpstr>
      <vt:lpstr>Meiosis: production of gametes</vt:lpstr>
      <vt:lpstr>Homologous chromosomes</vt:lpstr>
      <vt:lpstr>Sexual reproduction: Fertilization</vt:lpstr>
      <vt:lpstr>Making gametes for the next generation</vt:lpstr>
      <vt:lpstr>Meiosis = reduction division</vt:lpstr>
      <vt:lpstr>Double division of meiosis</vt:lpstr>
      <vt:lpstr>Preparing for meiosis</vt:lpstr>
      <vt:lpstr>Preparing for meiosis</vt:lpstr>
      <vt:lpstr>Meiosis 2</vt:lpstr>
      <vt:lpstr>Steps of meiosis</vt:lpstr>
      <vt:lpstr>PowerPoint Presentation</vt:lpstr>
      <vt:lpstr>PowerPoint Presentation</vt:lpstr>
      <vt:lpstr>Meiosis 1</vt:lpstr>
      <vt:lpstr>Meiosis 2</vt:lpstr>
      <vt:lpstr>Mitosis vs. Meiosis</vt:lpstr>
      <vt:lpstr>Mitosis vs. Meiosis</vt:lpstr>
      <vt:lpstr>Crossing over</vt:lpstr>
      <vt:lpstr>Crossing over</vt:lpstr>
      <vt:lpstr>Genetic variation</vt:lpstr>
      <vt:lpstr>The value of meiosis</vt:lpstr>
      <vt:lpstr>And more variation…</vt:lpstr>
      <vt:lpstr>Random fertilization</vt:lpstr>
      <vt:lpstr>Sources of genetic variability</vt:lpstr>
      <vt:lpstr>Sexual reproduction creates variability</vt:lpstr>
      <vt:lpstr>Differences across kingdoms</vt:lpstr>
      <vt:lpstr>Any Questions??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 13.</dc:title>
  <dc:subject>AP &amp; Regents Biology</dc:subject>
  <dc:creator>Kim Foglia</dc:creator>
  <cp:keywords>Education, Biology Zone, Kim Foglia</cp:keywords>
  <dc:description>All Rights Reserved. Copyright 2003. WD Interactive.</dc:description>
  <cp:lastModifiedBy>Teacher E-Solutions</cp:lastModifiedBy>
  <cp:revision>52</cp:revision>
  <cp:lastPrinted>2006-01-09T01:16:54Z</cp:lastPrinted>
  <dcterms:created xsi:type="dcterms:W3CDTF">2006-01-08T22:33:18Z</dcterms:created>
  <dcterms:modified xsi:type="dcterms:W3CDTF">2019-01-18T16:35:37Z</dcterms:modified>
  <cp:category>Education</cp:category>
</cp:coreProperties>
</file>