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1"/>
  </p:notesMasterIdLst>
  <p:sldIdLst>
    <p:sldId id="267" r:id="rId2"/>
    <p:sldId id="287" r:id="rId3"/>
    <p:sldId id="288" r:id="rId4"/>
    <p:sldId id="289" r:id="rId5"/>
    <p:sldId id="269" r:id="rId6"/>
    <p:sldId id="330" r:id="rId7"/>
    <p:sldId id="315" r:id="rId8"/>
    <p:sldId id="316" r:id="rId9"/>
    <p:sldId id="322" r:id="rId10"/>
    <p:sldId id="290" r:id="rId11"/>
    <p:sldId id="270" r:id="rId12"/>
    <p:sldId id="271" r:id="rId13"/>
    <p:sldId id="273" r:id="rId14"/>
    <p:sldId id="274" r:id="rId15"/>
    <p:sldId id="291" r:id="rId16"/>
    <p:sldId id="275" r:id="rId17"/>
    <p:sldId id="293" r:id="rId18"/>
    <p:sldId id="276" r:id="rId19"/>
    <p:sldId id="292" r:id="rId20"/>
    <p:sldId id="317" r:id="rId21"/>
    <p:sldId id="277" r:id="rId22"/>
    <p:sldId id="278" r:id="rId23"/>
    <p:sldId id="295" r:id="rId24"/>
    <p:sldId id="296" r:id="rId25"/>
    <p:sldId id="279" r:id="rId26"/>
    <p:sldId id="309" r:id="rId27"/>
    <p:sldId id="323" r:id="rId28"/>
    <p:sldId id="297" r:id="rId29"/>
    <p:sldId id="280" r:id="rId30"/>
    <p:sldId id="281" r:id="rId31"/>
    <p:sldId id="282" r:id="rId32"/>
    <p:sldId id="300" r:id="rId33"/>
    <p:sldId id="301" r:id="rId34"/>
    <p:sldId id="302" r:id="rId35"/>
    <p:sldId id="303" r:id="rId36"/>
    <p:sldId id="304" r:id="rId37"/>
    <p:sldId id="305" r:id="rId38"/>
    <p:sldId id="298" r:id="rId39"/>
    <p:sldId id="283" r:id="rId40"/>
    <p:sldId id="318" r:id="rId41"/>
    <p:sldId id="319" r:id="rId42"/>
    <p:sldId id="320" r:id="rId43"/>
    <p:sldId id="284" r:id="rId44"/>
    <p:sldId id="307" r:id="rId45"/>
    <p:sldId id="308" r:id="rId46"/>
    <p:sldId id="286" r:id="rId47"/>
    <p:sldId id="266" r:id="rId48"/>
    <p:sldId id="310" r:id="rId49"/>
    <p:sldId id="311" r:id="rId50"/>
    <p:sldId id="312" r:id="rId51"/>
    <p:sldId id="313" r:id="rId52"/>
    <p:sldId id="314" r:id="rId53"/>
    <p:sldId id="321" r:id="rId54"/>
    <p:sldId id="324" r:id="rId55"/>
    <p:sldId id="326" r:id="rId56"/>
    <p:sldId id="327" r:id="rId57"/>
    <p:sldId id="328" r:id="rId58"/>
    <p:sldId id="329" r:id="rId59"/>
    <p:sldId id="325" r:id="rId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972CFA2-EEA8-4608-97B2-A205376D6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8514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/>
              <a:t>Ideas fetus can regrow limbs.</a:t>
            </a:r>
          </a:p>
          <a:p>
            <a:pPr eaLnBrk="1" hangingPunct="1"/>
            <a:r>
              <a:rPr lang="en-US" smtClean="0"/>
              <a:t>Prevention, regeneration, early diagnosis</a:t>
            </a:r>
          </a:p>
          <a:p>
            <a:pPr eaLnBrk="1" hangingPunct="1"/>
            <a:r>
              <a:rPr lang="en-US" smtClean="0"/>
              <a:t>Idea by allan russsel on regenerating our bidies.</a:t>
            </a:r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912AA1D-6E79-4D4B-AD06-18E90A9F7BD9}" type="slidenum">
              <a:rPr lang="en-US" smtClean="0">
                <a:latin typeface="Times New Roman" pitchFamily="18" charset="0"/>
              </a:rPr>
              <a:pPr eaLnBrk="1" hangingPunct="1"/>
              <a:t>1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ED9F691-078A-4B50-B25B-330D5598B3BC}" type="slidenum">
              <a:rPr lang="en-US" smtClean="0">
                <a:latin typeface="Times New Roman" pitchFamily="18" charset="0"/>
              </a:rPr>
              <a:pPr eaLnBrk="1" hangingPunct="1"/>
              <a:t>23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373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18-08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Early stages of development in cross section.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Early stages of development in cross section.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C8997B9-A147-4392-B5F1-100D5EC59BA8}" type="slidenum">
              <a:rPr lang="en-US" smtClean="0">
                <a:latin typeface="Times New Roman" pitchFamily="18" charset="0"/>
              </a:rPr>
              <a:pPr eaLnBrk="1" hangingPunct="1"/>
              <a:t>24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4755" name="Rectangle 2050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2051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18-09-1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Formation of the central nervous system from ectoderm.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Step 1.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987A177-C8A7-4361-AD02-B539212930A6}" type="slidenum">
              <a:rPr lang="en-US" smtClean="0">
                <a:latin typeface="Times New Roman" pitchFamily="18" charset="0"/>
              </a:rPr>
              <a:pPr eaLnBrk="1" hangingPunct="1"/>
              <a:t>27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577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B09273-3B1C-4F2E-AFCB-16C2D8035F48}" type="slidenum">
              <a:rPr lang="en-US" smtClean="0">
                <a:latin typeface="Times New Roman" pitchFamily="18" charset="0"/>
              </a:rPr>
              <a:pPr eaLnBrk="1" hangingPunct="1"/>
              <a:t>28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18-10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Development of external genitalia.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Development of external genitalia.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C85701-790A-49A0-A33E-B95D062E96EF}" type="slidenum">
              <a:rPr lang="en-US" smtClean="0">
                <a:latin typeface="Times New Roman" pitchFamily="18" charset="0"/>
              </a:rPr>
              <a:pPr eaLnBrk="1" hangingPunct="1"/>
              <a:t>32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7827" name="Rectangle 1026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1027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542A261-7C13-4116-8DD1-CD6E82B66BF0}" type="slidenum">
              <a:rPr lang="en-US" smtClean="0">
                <a:latin typeface="Times New Roman" pitchFamily="18" charset="0"/>
              </a:rPr>
              <a:pPr eaLnBrk="1" hangingPunct="1"/>
              <a:t>33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885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18-14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The stages of true labor.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The stages of true labor.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55E3BDD-7A53-4C12-8DB6-ED70DB38A166}" type="slidenum">
              <a:rPr lang="en-US" smtClean="0">
                <a:latin typeface="Times New Roman" pitchFamily="18" charset="0"/>
              </a:rPr>
              <a:pPr eaLnBrk="1" hangingPunct="1"/>
              <a:t>34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18-14-1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The stages of true labor.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Step 1.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2301FF9-A921-43E8-8500-4B0829D8DF53}" type="slidenum">
              <a:rPr lang="en-US" smtClean="0">
                <a:latin typeface="Times New Roman" pitchFamily="18" charset="0"/>
              </a:rPr>
              <a:pPr eaLnBrk="1" hangingPunct="1"/>
              <a:t>35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089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18-14-2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The stages of true labor.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Step 2.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DB78C4D-2503-4DF8-8DE6-7EA717FF0589}" type="slidenum">
              <a:rPr lang="en-US" smtClean="0">
                <a:latin typeface="Times New Roman" pitchFamily="18" charset="0"/>
              </a:rPr>
              <a:pPr eaLnBrk="1" hangingPunct="1"/>
              <a:t>36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18-14-3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The stages of true labor.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Step 3.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C75F5EC-E4A5-402D-8346-60865096A85D}" type="slidenum">
              <a:rPr lang="en-US" smtClean="0">
                <a:latin typeface="Times New Roman" pitchFamily="18" charset="0"/>
              </a:rPr>
              <a:pPr eaLnBrk="1" hangingPunct="1"/>
              <a:t>37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18-16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Critical periods in development. 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Critical periods in development. 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0490CE-02A5-4971-B15B-E5AFD62DB0BB}" type="slidenum">
              <a:rPr lang="en-US" smtClean="0">
                <a:latin typeface="Times New Roman" pitchFamily="18" charset="0"/>
              </a:rPr>
              <a:pPr eaLnBrk="1" hangingPunct="1"/>
              <a:t>2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554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7775DA4-E95F-4E37-BB39-5C44F062543C}" type="slidenum">
              <a:rPr lang="en-US" smtClean="0">
                <a:latin typeface="Times New Roman" pitchFamily="18" charset="0"/>
              </a:rPr>
              <a:pPr eaLnBrk="1" hangingPunct="1"/>
              <a:t>38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397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18-11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Allometric growth.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Changes in body proportions occur throughout prenatal and postnatal development. For comparison, all stages are drawn to the same total height.  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198583-5186-4D17-8E76-4B5265DA6A09}" type="slidenum">
              <a:rPr lang="en-US" smtClean="0">
                <a:latin typeface="Times New Roman" pitchFamily="18" charset="0"/>
              </a:rPr>
              <a:pPr eaLnBrk="1" hangingPunct="1"/>
              <a:t>44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499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Table: 18-T02t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Changes in body systems common in old age.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Top: Integumentary system through nervous system.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5CF756-B352-4AEE-91C6-6BE439CA7F55}" type="slidenum">
              <a:rPr lang="en-US" smtClean="0">
                <a:latin typeface="Times New Roman" pitchFamily="18" charset="0"/>
              </a:rPr>
              <a:pPr eaLnBrk="1" hangingPunct="1"/>
              <a:t>45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8601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Table: 18-T02b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Changes in body systems common in old age.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Bottom: Endocrine system through reproductive system.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4C8A6D7-8716-4A1F-B2D0-5EB953A68DD1}" type="slidenum">
              <a:rPr lang="en-US" smtClean="0">
                <a:latin typeface="Times New Roman" pitchFamily="18" charset="0"/>
              </a:rPr>
              <a:pPr eaLnBrk="1" hangingPunct="1"/>
              <a:t>3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6563" name="Rectangle 1026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1027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Similar to 21.5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Early stages in the reproductive process.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Early stages in the reproductive process.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20D95CD-E6B1-4079-8B71-8F1FDC8AD09C}" type="slidenum">
              <a:rPr lang="en-US" smtClean="0">
                <a:latin typeface="Times New Roman" pitchFamily="18" charset="0"/>
              </a:rPr>
              <a:pPr eaLnBrk="1" hangingPunct="1"/>
              <a:t>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18-03a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Fertilization.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(a) Diagram showing the processes that occur before and during fertilization.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AB3AD26-2343-4C6D-A966-3AE41C398349}" type="slidenum">
              <a:rPr lang="en-US" smtClean="0">
                <a:latin typeface="Times New Roman" pitchFamily="18" charset="0"/>
              </a:rPr>
              <a:pPr eaLnBrk="1" hangingPunct="1"/>
              <a:t>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8611" name="Rectangle 1026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1027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11B6CC2-817D-441E-9267-C9C5D77C1104}" type="slidenum">
              <a:rPr lang="en-US" smtClean="0">
                <a:latin typeface="Times New Roman" pitchFamily="18" charset="0"/>
              </a:rPr>
              <a:pPr eaLnBrk="1" hangingPunct="1"/>
              <a:t>10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9636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Implantation.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About 6 days after fertilization, the blastocyst attaches to the endometrium of the uterus and begins to digest its way inward. 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5475DCD-6574-4E0C-9987-2898193ADE3B}" type="slidenum">
              <a:rPr lang="en-US" smtClean="0">
                <a:latin typeface="Times New Roman" pitchFamily="18" charset="0"/>
              </a:rPr>
              <a:pPr eaLnBrk="1" hangingPunct="1"/>
              <a:t>15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18-06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Extraembryonic membranes.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The amnion, yolk sac, chorion, and allantois form during the second to third week after fertilization. 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DFEC012-960F-4E0E-9122-ADAC24500095}" type="slidenum">
              <a:rPr lang="en-US" smtClean="0">
                <a:latin typeface="Times New Roman" pitchFamily="18" charset="0"/>
              </a:rPr>
              <a:pPr eaLnBrk="1" hangingPunct="1"/>
              <a:t>17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18-07b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The placenta is formed from the chorion of the embryo and the endometrium of the mother. 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(b) The internal structure of the placenta.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4B0F4B-C7A2-4740-875A-624009A0081D}" type="slidenum">
              <a:rPr lang="en-US" smtClean="0">
                <a:latin typeface="Times New Roman" pitchFamily="18" charset="0"/>
              </a:rPr>
              <a:pPr eaLnBrk="1" hangingPunct="1"/>
              <a:t>19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Figure: 18-07a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Title: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The placenta is formed from the chorion of the embryo and the endometrium of the mother.  </a:t>
            </a:r>
          </a:p>
          <a:p>
            <a:pPr eaLnBrk="1" hangingPunct="1"/>
            <a:endParaRPr lang="en-US" smtClean="0">
              <a:solidFill>
                <a:srgbClr val="000000"/>
              </a:solidFill>
            </a:endParaRP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Caption: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(a) The placenta begins to form at about 2 weeks (shortly after implantation) and is fully developed by about 12 weeks.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457200" y="990600"/>
            <a:ext cx="7924800" cy="914400"/>
          </a:xfrm>
          <a:custGeom>
            <a:avLst/>
            <a:gdLst>
              <a:gd name="T0" fmla="*/ 0 w 1000"/>
              <a:gd name="T1" fmla="*/ 8361273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6096000"/>
            <a:ext cx="49117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pic>
        <p:nvPicPr>
          <p:cNvPr id="6" name="Picture 9" descr="skyline_logo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"/>
            <a:ext cx="1219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152400"/>
            <a:ext cx="7162800" cy="609600"/>
          </a:xfrm>
        </p:spPr>
        <p:txBody>
          <a:bodyPr/>
          <a:lstStyle>
            <a:lvl1pPr>
              <a:defRPr sz="3000"/>
            </a:lvl1pPr>
          </a:lstStyle>
          <a:p>
            <a:pPr lvl="0"/>
            <a:r>
              <a:rPr lang="en-US" altLang="en-US" noProof="0" smtClean="0"/>
              <a:t>Bio 130 Human Biol0ogy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352800"/>
            <a:ext cx="8229600" cy="2590800"/>
          </a:xfrm>
        </p:spPr>
        <p:txBody>
          <a:bodyPr/>
          <a:lstStyle>
            <a:lvl1pPr marL="0" indent="0">
              <a:lnSpc>
                <a:spcPct val="85000"/>
              </a:lnSpc>
              <a:buFont typeface="Arial Narrow" pitchFamily="34" charset="0"/>
              <a:buNone/>
              <a:defRPr sz="2400"/>
            </a:lvl1pPr>
          </a:lstStyle>
          <a:p>
            <a:pPr lvl="0"/>
            <a:endParaRPr lang="en-US" altLang="en-US" noProof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Geneva" pitchFamily="-4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09170-823F-43A1-B3FD-3D49A4D7F7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606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2077B-B405-4A3A-BF53-245ABCC067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958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304800"/>
            <a:ext cx="2114550" cy="5826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191250" cy="5826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31DC2-2109-42A9-97C9-21DC29BDF4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031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FD6D7-4AB4-4ADA-AF1B-8F90330946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46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F165A-326A-4F4D-A4D4-60A8BDB3E5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166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1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1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29B3A-F7CC-4B37-B83E-E62D2D5416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036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CF99E-D53D-4B1C-854F-D74860C934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1732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719F5-E554-42B2-818F-9B53157C19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14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069C7-BF65-4D86-8DF3-DC084E62B0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70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771A6-30BB-4382-8AED-47F56C45FC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082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42F93-8AAC-43F3-B3B5-7F4F5AA2CB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93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09800" y="304800"/>
            <a:ext cx="670560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A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eneva" pitchFamily="-4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chemeClr val="accent2"/>
                </a:solidFill>
                <a:latin typeface="Courier New" pitchFamily="49" charset="0"/>
              </a:defRPr>
            </a:lvl1pPr>
          </a:lstStyle>
          <a:p>
            <a:pPr>
              <a:defRPr/>
            </a:pPr>
            <a:r>
              <a:rPr lang="en-US" altLang="en-US"/>
              <a:t>Bio 130 Human Biology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eneva" pitchFamily="-44" charset="0"/>
              </a:defRPr>
            </a:lvl1pPr>
          </a:lstStyle>
          <a:p>
            <a:pPr>
              <a:defRPr/>
            </a:pPr>
            <a:fld id="{4E0E87A1-9D6B-434F-8EBC-3D4AF98D43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2133600" y="152400"/>
            <a:ext cx="6705600" cy="609600"/>
          </a:xfrm>
          <a:custGeom>
            <a:avLst/>
            <a:gdLst>
              <a:gd name="T0" fmla="*/ 0 w 1000"/>
              <a:gd name="T1" fmla="*/ 371612160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pic>
        <p:nvPicPr>
          <p:cNvPr id="1033" name="Picture 9" descr="skyline_logo_notag_rgb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1219200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ＭＳ Ｐゴシック" pitchFamily="9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ＭＳ Ｐゴシック" pitchFamily="9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ＭＳ Ｐゴシック" pitchFamily="9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ＭＳ Ｐゴシック" pitchFamily="9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ＭＳ Ｐゴシック" pitchFamily="9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ＭＳ Ｐゴシック" pitchFamily="9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ＭＳ Ｐゴシック" pitchFamily="9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ＭＳ Ｐゴシック" pitchFamily="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Arial Narrow" pitchFamily="34" charset="0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Arial Narrow" pitchFamily="34" charset="0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Arial Narrow" pitchFamily="34" charset="0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Arial Narrow" pitchFamily="34" charset="0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Arial Narrow" pitchFamily="34" charset="0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Arial Narrow" pitchFamily="34" charset="0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Arial Narrow" pitchFamily="34" charset="0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Arial Narrow" pitchFamily="34" charset="0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Arial Narrow" pitchFamily="34" charset="0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ndrogen" TargetMode="External"/><Relationship Id="rId2" Type="http://schemas.openxmlformats.org/officeDocument/2006/relationships/hyperlink" Target="http://en.wikipedia.org/wiki/Eukaryote#Animal_cell" TargetMode="Externa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CCFFCC"/>
            </a:gs>
            <a:gs pos="100000">
              <a:schemeClr val="hlink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Aging and Development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1219200"/>
            <a:ext cx="8229600" cy="2590800"/>
          </a:xfrm>
        </p:spPr>
        <p:txBody>
          <a:bodyPr/>
          <a:lstStyle/>
          <a:p>
            <a:pPr eaLnBrk="1" hangingPunct="1"/>
            <a:r>
              <a:rPr lang="en-US" smtClean="0"/>
              <a:t>How do we duplicate and how do we get here?</a:t>
            </a:r>
          </a:p>
          <a:p>
            <a:pPr eaLnBrk="1" hangingPunct="1"/>
            <a:r>
              <a:rPr lang="en-US" smtClean="0"/>
              <a:t>Where are we going?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650" y="0"/>
            <a:ext cx="521335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04800" y="609600"/>
            <a:ext cx="38100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Implantation: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After 6 days the blastocyst imbeds into the endometrium.   Usually on the high back wall of the uterus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Stages of Development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Gamete formation-fertilization-cleavage-blastula-Gastrulation (3 primary tissues)-organogenesis (growth and tissue specialization)- morphogenesis (production of recognizable structures.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 and post fertilization in development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the vagina a sperm will undergo capacitation</a:t>
            </a:r>
          </a:p>
          <a:p>
            <a:pPr eaLnBrk="1" hangingPunct="1"/>
            <a:r>
              <a:rPr lang="en-US" smtClean="0"/>
              <a:t>Sperm binds to zona pellucida of the egg</a:t>
            </a:r>
          </a:p>
          <a:p>
            <a:pPr eaLnBrk="1" hangingPunct="1"/>
            <a:r>
              <a:rPr lang="en-US" smtClean="0"/>
              <a:t>Only one sperm enters without mitochondria</a:t>
            </a:r>
          </a:p>
          <a:p>
            <a:pPr eaLnBrk="1" hangingPunct="1"/>
            <a:r>
              <a:rPr lang="en-US" smtClean="0"/>
              <a:t>Now is a zygote and will undergo repeated cell divisions without an increase in size. (Pre-Embryonic)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C2C29B"/>
            </a:gs>
            <a:gs pos="50000">
              <a:srgbClr val="FFFFCC"/>
            </a:gs>
            <a:gs pos="100000">
              <a:srgbClr val="C2C29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Implantation in the uterus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248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A week after fertilization, the continuously dividing ball of cells adheres to the uterine lining.  (Implantation)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part of this becomes the embryo part becomes the placenta (Embryonic state weeks 3-8)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implanted embryo (</a:t>
            </a:r>
            <a:r>
              <a:rPr lang="en-US" smtClean="0">
                <a:solidFill>
                  <a:schemeClr val="accent2"/>
                </a:solidFill>
              </a:rPr>
              <a:t>blastocyst)</a:t>
            </a:r>
            <a:r>
              <a:rPr lang="en-US" smtClean="0"/>
              <a:t>releases HCG  which prods the corpus luteum to secrete estrogen and progesterone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pregnancy tests look for HCG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Implantation figure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389" name="Picture 4" descr="impla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8877300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Box 1"/>
          <p:cNvSpPr txBox="1">
            <a:spLocks noChangeArrowheads="1"/>
          </p:cNvSpPr>
          <p:nvPr/>
        </p:nvSpPr>
        <p:spPr bwMode="auto">
          <a:xfrm>
            <a:off x="4114800" y="5562600"/>
            <a:ext cx="4762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It is the embryonic disk that will develop into the individual.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82563"/>
            <a:ext cx="9029700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1"/>
          <p:cNvSpPr txBox="1">
            <a:spLocks noChangeArrowheads="1"/>
          </p:cNvSpPr>
          <p:nvPr/>
        </p:nvSpPr>
        <p:spPr bwMode="auto">
          <a:xfrm>
            <a:off x="304800" y="5638800"/>
            <a:ext cx="2362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Roughly 5 weeks to this stage.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CCFF"/>
            </a:gs>
            <a:gs pos="100000">
              <a:srgbClr val="FF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The placenta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10200"/>
          </a:xfrm>
        </p:spPr>
        <p:txBody>
          <a:bodyPr/>
          <a:lstStyle/>
          <a:p>
            <a:pPr eaLnBrk="1" hangingPunct="1"/>
            <a:r>
              <a:rPr lang="en-US" smtClean="0"/>
              <a:t>Endometrial tissue and embryonic chorion</a:t>
            </a:r>
          </a:p>
          <a:p>
            <a:pPr eaLnBrk="1" hangingPunct="1"/>
            <a:r>
              <a:rPr lang="en-US" smtClean="0"/>
              <a:t>Extends into the maternal tissue as tiny chorionic villi</a:t>
            </a:r>
          </a:p>
          <a:p>
            <a:pPr eaLnBrk="1" hangingPunct="1"/>
            <a:r>
              <a:rPr lang="en-US" smtClean="0"/>
              <a:t>Materials are exchanged from blood capillaries of the mother to fetus and vise versa by diffusion</a:t>
            </a:r>
          </a:p>
          <a:p>
            <a:pPr eaLnBrk="1" hangingPunct="1"/>
            <a:r>
              <a:rPr lang="en-US" smtClean="0"/>
              <a:t>Maternal and fetal bloods do not mix at this time.</a:t>
            </a:r>
          </a:p>
          <a:p>
            <a:pPr eaLnBrk="1" hangingPunct="1"/>
            <a:r>
              <a:rPr lang="en-US" smtClean="0"/>
              <a:t>Chorionic villi grow into the endometrium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3" y="57150"/>
            <a:ext cx="6365875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485" name="Picture 4" descr="placentaandumbilicalco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806450"/>
            <a:ext cx="88773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434975"/>
            <a:ext cx="9029700" cy="598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3581400" y="4724400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1 inch long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Prenatal Period Begins at Fertilization and Ends at Birth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58200" cy="35052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chemeClr val="accent2"/>
                </a:solidFill>
                <a:latin typeface="Arial Unicode MS" pitchFamily="34" charset="-128"/>
              </a:rPr>
              <a:t>Fertilization, cleavage, and implantation characterize the pre-embryonic period</a:t>
            </a: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  <a:latin typeface="Arial Unicode MS" pitchFamily="34" charset="-128"/>
              </a:rPr>
              <a:t>You Are aware of the Embryo and prenatal stages</a:t>
            </a: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  <a:latin typeface="Arial Unicode MS" pitchFamily="34" charset="-128"/>
              </a:rPr>
              <a:t>The Postnatal Period Begins at Birth</a:t>
            </a:r>
          </a:p>
          <a:p>
            <a:pPr eaLnBrk="1" hangingPunct="1"/>
            <a:r>
              <a:rPr lang="en-US" sz="2800" b="1" smtClean="0">
                <a:solidFill>
                  <a:schemeClr val="accent2"/>
                </a:solidFill>
                <a:latin typeface="Arial Unicode MS" pitchFamily="34" charset="-128"/>
              </a:rPr>
              <a:t>Infancy, childhood, puberty, adolescence and adulthood are all a part of the process of Aging and Development.</a:t>
            </a:r>
          </a:p>
          <a:p>
            <a:pPr eaLnBrk="1" hangingPunct="1"/>
            <a:endParaRPr lang="en-US" sz="2800" b="1" smtClean="0">
              <a:solidFill>
                <a:schemeClr val="accent2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09600"/>
            <a:ext cx="3200400" cy="5486400"/>
          </a:xfrm>
        </p:spPr>
        <p:txBody>
          <a:bodyPr/>
          <a:lstStyle/>
          <a:p>
            <a:pPr eaLnBrk="1" hangingPunct="1"/>
            <a:r>
              <a:rPr lang="en-US" smtClean="0"/>
              <a:t>Human Development Summary</a:t>
            </a: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7308850" y="6477000"/>
            <a:ext cx="182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1600" b="1">
                <a:solidFill>
                  <a:srgbClr val="330033"/>
                </a:solidFill>
                <a:latin typeface="Courier New" pitchFamily="49" charset="0"/>
              </a:rPr>
              <a:t>Table 21.2</a:t>
            </a:r>
            <a:endParaRPr lang="en-US" sz="1600" b="1">
              <a:latin typeface="Courier New" pitchFamily="49" charset="0"/>
            </a:endParaRPr>
          </a:p>
        </p:txBody>
      </p:sp>
      <p:pic>
        <p:nvPicPr>
          <p:cNvPr id="22533" name="Picture 4" descr="21_Table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7"/>
          <a:stretch>
            <a:fillRect/>
          </a:stretch>
        </p:blipFill>
        <p:spPr bwMode="auto">
          <a:xfrm>
            <a:off x="3167063" y="762000"/>
            <a:ext cx="5976937" cy="575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Events of the first trimester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01000" cy="4876800"/>
          </a:xfrm>
        </p:spPr>
        <p:txBody>
          <a:bodyPr/>
          <a:lstStyle/>
          <a:p>
            <a:pPr eaLnBrk="1" hangingPunct="1"/>
            <a:r>
              <a:rPr lang="en-US" sz="2600" smtClean="0"/>
              <a:t>1 week placenta and membranes are forming</a:t>
            </a:r>
          </a:p>
          <a:p>
            <a:pPr eaLnBrk="1" hangingPunct="1"/>
            <a:r>
              <a:rPr lang="en-US" sz="2600" smtClean="0"/>
              <a:t>week 3 the heart begins to beat</a:t>
            </a:r>
          </a:p>
          <a:p>
            <a:pPr eaLnBrk="1" hangingPunct="1"/>
            <a:r>
              <a:rPr lang="en-US" sz="2600" smtClean="0"/>
              <a:t>the neural tube forms if incomplete results in spina bifida</a:t>
            </a:r>
          </a:p>
          <a:p>
            <a:pPr eaLnBrk="1" hangingPunct="1"/>
            <a:r>
              <a:rPr lang="en-US" sz="2600" smtClean="0"/>
              <a:t>at 5 weeks the embryo is distinctly human</a:t>
            </a:r>
          </a:p>
          <a:p>
            <a:pPr eaLnBrk="1" hangingPunct="1"/>
            <a:r>
              <a:rPr lang="en-US" sz="2600" smtClean="0"/>
              <a:t>gonads develop during 2nd half of first trimester</a:t>
            </a:r>
          </a:p>
          <a:p>
            <a:pPr eaLnBrk="1" hangingPunct="1"/>
            <a:r>
              <a:rPr lang="en-US" sz="2600" smtClean="0"/>
              <a:t>At 8 weeks circulation is set, sex has been determined</a:t>
            </a:r>
          </a:p>
          <a:p>
            <a:pPr eaLnBrk="1" hangingPunct="1"/>
            <a:r>
              <a:rPr lang="en-US" sz="2600" smtClean="0"/>
              <a:t>miscarriage 20% of all conceptions, 1/2 congenital defects</a:t>
            </a:r>
          </a:p>
        </p:txBody>
      </p:sp>
    </p:spTree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Week 4 </a:t>
            </a:r>
          </a:p>
        </p:txBody>
      </p:sp>
      <p:pic>
        <p:nvPicPr>
          <p:cNvPr id="24581" name="Picture 4" descr="weekfo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073150"/>
            <a:ext cx="5270500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158750"/>
            <a:ext cx="90297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457200" y="3962400"/>
            <a:ext cx="2209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Totipotent stem cells, can become  whole organism.</a:t>
            </a:r>
          </a:p>
        </p:txBody>
      </p:sp>
      <p:sp>
        <p:nvSpPr>
          <p:cNvPr id="3" name="Right Arrow 2"/>
          <p:cNvSpPr/>
          <p:nvPr/>
        </p:nvSpPr>
        <p:spPr>
          <a:xfrm rot="17046321">
            <a:off x="829469" y="2604294"/>
            <a:ext cx="2373312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605" name="TextBox 3"/>
          <p:cNvSpPr txBox="1">
            <a:spLocks noChangeArrowheads="1"/>
          </p:cNvSpPr>
          <p:nvPr/>
        </p:nvSpPr>
        <p:spPr bwMode="auto">
          <a:xfrm>
            <a:off x="1143000" y="5486400"/>
            <a:ext cx="2057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Pluripotent stem cells can become many tissue sets</a:t>
            </a:r>
          </a:p>
        </p:txBody>
      </p:sp>
      <p:sp>
        <p:nvSpPr>
          <p:cNvPr id="5" name="Right Arrow 4"/>
          <p:cNvSpPr/>
          <p:nvPr/>
        </p:nvSpPr>
        <p:spPr>
          <a:xfrm rot="19555588">
            <a:off x="2627313" y="4508500"/>
            <a:ext cx="3810000" cy="754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452563"/>
            <a:ext cx="90297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7653" name="Picture 4" descr="preembryonicdevelop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635000"/>
            <a:ext cx="730250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Fetal period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Week 1-8  at the end starts to look human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Gender Development: Six Weeks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 chromosome gene for sex-determining region Y (SRY) activated</a:t>
            </a:r>
          </a:p>
          <a:p>
            <a:pPr eaLnBrk="1" hangingPunct="1"/>
            <a:r>
              <a:rPr lang="en-US" smtClean="0"/>
              <a:t>Testes-determining factor synthesized</a:t>
            </a:r>
          </a:p>
          <a:p>
            <a:pPr eaLnBrk="1" hangingPunct="1"/>
            <a:r>
              <a:rPr lang="en-US" smtClean="0"/>
              <a:t>Testes secrete testosterone</a:t>
            </a:r>
          </a:p>
          <a:p>
            <a:pPr eaLnBrk="1" hangingPunct="1"/>
            <a:r>
              <a:rPr lang="en-US" smtClean="0"/>
              <a:t>Mullerian hormone made to suppress female development</a:t>
            </a:r>
          </a:p>
          <a:p>
            <a:pPr eaLnBrk="1" hangingPunct="1"/>
            <a:r>
              <a:rPr lang="en-US" smtClean="0"/>
              <a:t>Absence of Y chromosome results in female development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0"/>
            <a:ext cx="8496300" cy="57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04800" y="5670550"/>
            <a:ext cx="8839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Week 6 SRY gene on Y chromosome initiates development of testes and testosterone developed.   In absence of testosterone female develops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CC"/>
            </a:gs>
            <a:gs pos="50000">
              <a:srgbClr val="58DCB0"/>
            </a:gs>
            <a:gs pos="100000">
              <a:srgbClr val="66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Fetal development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2nd trimester</a:t>
            </a:r>
          </a:p>
          <a:p>
            <a:pPr lvl="1" eaLnBrk="1" hangingPunct="1"/>
            <a:r>
              <a:rPr lang="en-US" smtClean="0"/>
              <a:t>suckling reflex 4-5 inches long</a:t>
            </a:r>
          </a:p>
          <a:p>
            <a:pPr eaLnBrk="1" hangingPunct="1"/>
            <a:r>
              <a:rPr lang="en-US" smtClean="0"/>
              <a:t>3rd trimester</a:t>
            </a:r>
          </a:p>
          <a:p>
            <a:pPr lvl="1" eaLnBrk="1" hangingPunct="1"/>
            <a:r>
              <a:rPr lang="en-US" smtClean="0"/>
              <a:t>7th month is earliest at which the fetus may survive</a:t>
            </a:r>
          </a:p>
          <a:p>
            <a:pPr lvl="1" eaLnBrk="1" hangingPunct="1"/>
            <a:r>
              <a:rPr lang="en-US" smtClean="0"/>
              <a:t>often have respiratory distress syndrome</a:t>
            </a:r>
          </a:p>
          <a:p>
            <a:pPr lvl="1" eaLnBrk="1" hangingPunct="1"/>
            <a:r>
              <a:rPr lang="en-US" smtClean="0"/>
              <a:t>Full term is 38 weeks</a:t>
            </a:r>
          </a:p>
          <a:p>
            <a:pPr eaLnBrk="1" hangingPunct="1"/>
            <a:r>
              <a:rPr lang="en-US" smtClean="0"/>
              <a:t>fetal circulation is different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65100"/>
            <a:ext cx="90297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228600" y="5334000"/>
            <a:ext cx="4343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Fertilization to implantation:   Know where this happens.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Maternal lifestyle and early development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Nutrition- proper vitamins minerals calories needed for proper development</a:t>
            </a:r>
          </a:p>
          <a:p>
            <a:pPr eaLnBrk="1" hangingPunct="1"/>
            <a:r>
              <a:rPr lang="en-US" smtClean="0"/>
              <a:t>infections certain viral diseases may cause deformities</a:t>
            </a:r>
          </a:p>
          <a:p>
            <a:pPr eaLnBrk="1" hangingPunct="1"/>
            <a:r>
              <a:rPr lang="en-US" smtClean="0"/>
              <a:t>drugs and alcohol</a:t>
            </a:r>
          </a:p>
          <a:p>
            <a:pPr lvl="1" eaLnBrk="1" hangingPunct="1"/>
            <a:r>
              <a:rPr lang="en-US" smtClean="0"/>
              <a:t>antibiotics tetracycline, streptomycin</a:t>
            </a:r>
          </a:p>
          <a:p>
            <a:pPr lvl="1" eaLnBrk="1" hangingPunct="1"/>
            <a:r>
              <a:rPr lang="en-US" smtClean="0"/>
              <a:t>cocaine disrupts nervous system</a:t>
            </a:r>
          </a:p>
          <a:p>
            <a:pPr lvl="1" eaLnBrk="1" hangingPunct="1"/>
            <a:r>
              <a:rPr lang="en-US" smtClean="0"/>
              <a:t>alcohol has its own syndrome</a:t>
            </a:r>
          </a:p>
          <a:p>
            <a:pPr lvl="1" eaLnBrk="1" hangingPunct="1"/>
            <a:r>
              <a:rPr lang="en-US" smtClean="0"/>
              <a:t>cigarette smoke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Birth and Early Postnatal period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Full term 38 weeks</a:t>
            </a:r>
          </a:p>
          <a:p>
            <a:pPr lvl="1" eaLnBrk="1" hangingPunct="1"/>
            <a:r>
              <a:rPr lang="en-US" smtClean="0"/>
              <a:t>Corticotropin-releasing hormone (CRH)signals birth</a:t>
            </a:r>
          </a:p>
          <a:p>
            <a:pPr eaLnBrk="1" hangingPunct="1"/>
            <a:r>
              <a:rPr lang="en-US" smtClean="0"/>
              <a:t>Dilation, expulsion and Afterbirth</a:t>
            </a:r>
          </a:p>
          <a:p>
            <a:pPr eaLnBrk="1" hangingPunct="1"/>
            <a:r>
              <a:rPr lang="en-US" smtClean="0"/>
              <a:t>At birth the newborns cardiovascular system changes</a:t>
            </a:r>
          </a:p>
          <a:p>
            <a:pPr lvl="1" eaLnBrk="1" hangingPunct="1"/>
            <a:r>
              <a:rPr lang="en-US" smtClean="0"/>
              <a:t>Umbilical vessels regress</a:t>
            </a:r>
          </a:p>
          <a:p>
            <a:pPr lvl="1" eaLnBrk="1" hangingPunct="1"/>
            <a:r>
              <a:rPr lang="en-US" smtClean="0"/>
              <a:t>Ductus arteriosus </a:t>
            </a:r>
          </a:p>
          <a:p>
            <a:pPr lvl="1" eaLnBrk="1" hangingPunct="1"/>
            <a:r>
              <a:rPr lang="en-US" smtClean="0"/>
              <a:t>Foramen ovale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Birth Is the Transition from Prenatal to Postnatal Development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65363"/>
            <a:ext cx="7772400" cy="4114800"/>
          </a:xfrm>
        </p:spPr>
        <p:txBody>
          <a:bodyPr/>
          <a:lstStyle/>
          <a:p>
            <a:pPr eaLnBrk="1" hangingPunct="1"/>
            <a:r>
              <a:rPr lang="en-US" smtClean="0"/>
              <a:t>True labor consists of three stages</a:t>
            </a:r>
          </a:p>
          <a:p>
            <a:pPr lvl="1" eaLnBrk="1" hangingPunct="1"/>
            <a:r>
              <a:rPr lang="en-US" smtClean="0"/>
              <a:t>Dilation stage cervix opens</a:t>
            </a:r>
          </a:p>
          <a:p>
            <a:pPr lvl="1" eaLnBrk="1" hangingPunct="1"/>
            <a:r>
              <a:rPr lang="en-US" smtClean="0"/>
              <a:t>Expulsion stage newborn is delivered</a:t>
            </a:r>
          </a:p>
          <a:p>
            <a:pPr lvl="1" eaLnBrk="1" hangingPunct="1"/>
            <a:r>
              <a:rPr lang="en-US" smtClean="0"/>
              <a:t>Placental stage the placenta is expelled from the mothers body.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987550"/>
            <a:ext cx="90297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18_14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50800"/>
            <a:ext cx="7878763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50800"/>
            <a:ext cx="8756650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18_14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38100"/>
            <a:ext cx="8059737" cy="678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026" descr="18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8" y="9525"/>
            <a:ext cx="7386637" cy="683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184275"/>
            <a:ext cx="9029700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Changes with Age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989" name="Picture 4" descr="stagesofgrow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606550"/>
            <a:ext cx="764540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18_0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8600"/>
            <a:ext cx="4616450" cy="682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" y="304800"/>
            <a:ext cx="3962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  <a:latin typeface="Times New Roman" pitchFamily="18" charset="0"/>
              </a:rPr>
              <a:t>Sperm parts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Acrosome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tail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2057400"/>
            <a:ext cx="40386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solidFill>
                  <a:schemeClr val="accent2"/>
                </a:solidFill>
                <a:latin typeface="Times New Roman" pitchFamily="18" charset="0"/>
              </a:rPr>
              <a:t>Egg parts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Corona radiata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zona pellucida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Plasma membrane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" y="4876800"/>
            <a:ext cx="3657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Polyspermy prevented by a change in the zone pellucida membrane charge as one sperm enters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Early Postnatal Period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70000"/>
            <a:ext cx="9144000" cy="5343525"/>
          </a:xfrm>
        </p:spPr>
        <p:txBody>
          <a:bodyPr/>
          <a:lstStyle/>
          <a:p>
            <a:pPr eaLnBrk="1" hangingPunct="1"/>
            <a:r>
              <a:rPr lang="en-US" smtClean="0"/>
              <a:t>Transition from fetus to newborn:</a:t>
            </a:r>
          </a:p>
          <a:p>
            <a:pPr lvl="1" eaLnBrk="1" hangingPunct="1"/>
            <a:r>
              <a:rPr lang="en-US" smtClean="0"/>
              <a:t>Taking the first breath: pulmonary surfactants necessary</a:t>
            </a:r>
          </a:p>
          <a:p>
            <a:pPr eaLnBrk="1" hangingPunct="1"/>
            <a:r>
              <a:rPr lang="en-US" smtClean="0"/>
              <a:t>Changes in cardiovascular system:</a:t>
            </a:r>
          </a:p>
          <a:p>
            <a:pPr lvl="1" eaLnBrk="1" hangingPunct="1"/>
            <a:r>
              <a:rPr lang="en-US" smtClean="0"/>
              <a:t>Umbilical circulation cut off</a:t>
            </a:r>
          </a:p>
          <a:p>
            <a:pPr lvl="1" eaLnBrk="1" hangingPunct="1"/>
            <a:r>
              <a:rPr lang="en-US" smtClean="0"/>
              <a:t>Ductus venosus regresses to connective tissue</a:t>
            </a:r>
          </a:p>
          <a:p>
            <a:pPr lvl="1" eaLnBrk="1" hangingPunct="1"/>
            <a:r>
              <a:rPr lang="en-US" smtClean="0"/>
              <a:t>Foramen ovale and ductus arteriosus close in days/weeks</a:t>
            </a:r>
          </a:p>
          <a:p>
            <a:pPr lvl="1" eaLnBrk="1" hangingPunct="1"/>
            <a:r>
              <a:rPr lang="en-US" smtClean="0"/>
              <a:t>All blood from the digestive tract goes to liver</a:t>
            </a:r>
          </a:p>
          <a:p>
            <a:pPr eaLnBrk="1" hangingPunct="1"/>
            <a:r>
              <a:rPr lang="en-US" smtClean="0"/>
              <a:t>Lactation: colostrum to milk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Birth to Adulthood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516438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tx2"/>
                </a:solidFill>
              </a:rPr>
              <a:t>Neonatal period:</a:t>
            </a:r>
            <a:r>
              <a:rPr lang="en-US" smtClean="0"/>
              <a:t> helpless period, movement by reflex</a:t>
            </a:r>
          </a:p>
          <a:p>
            <a:pPr eaLnBrk="1" hangingPunct="1"/>
            <a:r>
              <a:rPr lang="en-US" b="1" smtClean="0">
                <a:solidFill>
                  <a:schemeClr val="tx2"/>
                </a:solidFill>
              </a:rPr>
              <a:t>Infancy;</a:t>
            </a:r>
            <a:r>
              <a:rPr lang="en-US" smtClean="0"/>
              <a:t> rapid development and maturation of organ systems</a:t>
            </a:r>
          </a:p>
          <a:p>
            <a:pPr eaLnBrk="1" hangingPunct="1"/>
            <a:r>
              <a:rPr lang="en-US" b="1" smtClean="0"/>
              <a:t>Childhood:</a:t>
            </a:r>
            <a:r>
              <a:rPr lang="en-US" smtClean="0"/>
              <a:t> continued development and growth</a:t>
            </a:r>
          </a:p>
          <a:p>
            <a:pPr eaLnBrk="1" hangingPunct="1"/>
            <a:r>
              <a:rPr lang="en-US" b="1" smtClean="0">
                <a:solidFill>
                  <a:schemeClr val="tx2"/>
                </a:solidFill>
              </a:rPr>
              <a:t>Adolescence:</a:t>
            </a:r>
            <a:r>
              <a:rPr lang="en-US" smtClean="0"/>
              <a:t> transition to adulthood</a:t>
            </a:r>
          </a:p>
          <a:p>
            <a:pPr eaLnBrk="1" hangingPunct="1"/>
            <a:r>
              <a:rPr lang="en-US" smtClean="0"/>
              <a:t>Puberty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Aging: Change Over Time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2968625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chemeClr val="tx2"/>
                </a:solidFill>
              </a:rPr>
              <a:t>Causes of aging:</a:t>
            </a:r>
            <a:r>
              <a:rPr lang="en-US" smtClean="0"/>
              <a:t> theories:</a:t>
            </a:r>
          </a:p>
          <a:p>
            <a:pPr lvl="1" eaLnBrk="1" hangingPunct="1"/>
            <a:r>
              <a:rPr lang="en-US" smtClean="0"/>
              <a:t>Internal cellular program that counts finite number of cell divisions, thus determining cell death</a:t>
            </a:r>
          </a:p>
          <a:p>
            <a:pPr lvl="1" eaLnBrk="1" hangingPunct="1"/>
            <a:r>
              <a:rPr lang="en-US" smtClean="0"/>
              <a:t>Cell DNA damaged beyond repair</a:t>
            </a:r>
          </a:p>
          <a:p>
            <a:pPr lvl="1" eaLnBrk="1" hangingPunct="1"/>
            <a:r>
              <a:rPr lang="en-US" smtClean="0"/>
              <a:t>Aging a whole-body process; all systems interdependent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Aging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Cells have internal mechanism that limits the number of times they can divide.</a:t>
            </a:r>
          </a:p>
          <a:p>
            <a:pPr eaLnBrk="1" hangingPunct="1"/>
            <a:r>
              <a:rPr lang="en-US" smtClean="0"/>
              <a:t>Cumulative unrepaired cellular damage as a consequence of metabolic activity may limit the life of cells.</a:t>
            </a:r>
          </a:p>
          <a:p>
            <a:pPr eaLnBrk="1" hangingPunct="1"/>
            <a:r>
              <a:rPr lang="en-US" smtClean="0"/>
              <a:t>Aging affects all systems.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57150"/>
            <a:ext cx="485775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extBox 1"/>
          <p:cNvSpPr txBox="1">
            <a:spLocks noChangeArrowheads="1"/>
          </p:cNvSpPr>
          <p:nvPr/>
        </p:nvSpPr>
        <p:spPr bwMode="auto">
          <a:xfrm>
            <a:off x="152400" y="304800"/>
            <a:ext cx="1828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/>
              <a:t>This is from another text. Author Black.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57150"/>
            <a:ext cx="5099050" cy="674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Chromosomal Telomeres and aging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9157" name="Picture 4" descr="telomeresanda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1581150"/>
            <a:ext cx="63246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 you think we can develop better treatments or a cure for Aging?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price of sex is death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According to leading Aging researchers</a:t>
            </a:r>
          </a:p>
          <a:p>
            <a:pPr lvl="1" eaLnBrk="1" hangingPunct="1"/>
            <a:r>
              <a:rPr lang="en-US" smtClean="0"/>
              <a:t>It is our genes that are immortal not our bodies</a:t>
            </a:r>
          </a:p>
          <a:p>
            <a:pPr lvl="1" eaLnBrk="1" hangingPunct="1"/>
            <a:r>
              <a:rPr lang="en-US" smtClean="0"/>
              <a:t>Old bodies are harder to maintain that young ones, so our genes switch bodies in order to remain fresh</a:t>
            </a:r>
          </a:p>
          <a:p>
            <a:pPr lvl="1" eaLnBrk="1" hangingPunct="1"/>
            <a:r>
              <a:rPr lang="en-US" smtClean="0"/>
              <a:t>Also, evolution selected for the young not the old.   </a:t>
            </a:r>
          </a:p>
          <a:p>
            <a:pPr lvl="2" eaLnBrk="1" hangingPunct="1"/>
            <a:r>
              <a:rPr lang="en-US" smtClean="0"/>
              <a:t>Relatively recently do people live to old age</a:t>
            </a:r>
          </a:p>
          <a:p>
            <a:pPr lvl="2" eaLnBrk="1" hangingPunct="1"/>
            <a:endParaRPr lang="en-US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Biological Clocks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Every living thing has a predictable pattern of life.</a:t>
            </a:r>
          </a:p>
          <a:p>
            <a:pPr eaLnBrk="1" hangingPunct="1"/>
            <a:r>
              <a:rPr lang="en-US" smtClean="0"/>
              <a:t>Modern diseases were always present, just not seen as much because people died of other things</a:t>
            </a:r>
          </a:p>
          <a:p>
            <a:pPr eaLnBrk="1" hangingPunct="1"/>
            <a:r>
              <a:rPr lang="en-US" smtClean="0"/>
              <a:t>Lowest death rate is in your 10’s</a:t>
            </a:r>
          </a:p>
          <a:p>
            <a:pPr eaLnBrk="1" hangingPunct="1"/>
            <a:r>
              <a:rPr lang="en-US" smtClean="0"/>
              <a:t>It doubles every year afterwards</a:t>
            </a:r>
          </a:p>
          <a:p>
            <a:pPr eaLnBrk="1" hangingPunct="1"/>
            <a:r>
              <a:rPr lang="en-US" smtClean="0"/>
              <a:t>Is there some vitality factor?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Fertilization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Sperm and egg meet in the oviduct 4 to 6 hrs after intercourse.   Sperm may live for days.</a:t>
            </a:r>
          </a:p>
          <a:p>
            <a:pPr eaLnBrk="1" hangingPunct="1"/>
            <a:r>
              <a:rPr lang="en-US" smtClean="0"/>
              <a:t>Enzymes from the </a:t>
            </a:r>
            <a:r>
              <a:rPr lang="en-US" b="1" smtClean="0"/>
              <a:t>activated sperm</a:t>
            </a:r>
            <a:r>
              <a:rPr lang="en-US" smtClean="0"/>
              <a:t> penetrate the corona radiata and zona pellucida to enter the egg cell membrane</a:t>
            </a:r>
          </a:p>
          <a:p>
            <a:pPr eaLnBrk="1" hangingPunct="1"/>
            <a:r>
              <a:rPr lang="en-US" smtClean="0"/>
              <a:t>Entry of sperm triggers the final maturation of the oocyte.  </a:t>
            </a:r>
          </a:p>
          <a:p>
            <a:pPr eaLnBrk="1" hangingPunct="1"/>
            <a:r>
              <a:rPr lang="en-US" smtClean="0"/>
              <a:t>Egg and sperm nuclei unite to create a single diploid cell.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Manufactured survival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Due to medical intervention many of us do not die at a young age.</a:t>
            </a:r>
          </a:p>
          <a:p>
            <a:pPr lvl="1" eaLnBrk="1" hangingPunct="1"/>
            <a:r>
              <a:rPr lang="en-US" smtClean="0"/>
              <a:t>Accidents</a:t>
            </a:r>
          </a:p>
          <a:p>
            <a:pPr lvl="1" eaLnBrk="1" hangingPunct="1"/>
            <a:r>
              <a:rPr lang="en-US" smtClean="0"/>
              <a:t>Other defects</a:t>
            </a:r>
          </a:p>
          <a:p>
            <a:pPr lvl="1" eaLnBrk="1" hangingPunct="1"/>
            <a:r>
              <a:rPr lang="en-US" smtClean="0"/>
              <a:t>Infections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the clock?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DNA damage</a:t>
            </a:r>
          </a:p>
          <a:p>
            <a:pPr eaLnBrk="1" hangingPunct="1"/>
            <a:r>
              <a:rPr lang="en-US" smtClean="0"/>
              <a:t>Telomerase</a:t>
            </a:r>
          </a:p>
          <a:p>
            <a:pPr eaLnBrk="1" hangingPunct="1"/>
            <a:r>
              <a:rPr lang="en-US" smtClean="0"/>
              <a:t>Something other?</a:t>
            </a:r>
          </a:p>
          <a:p>
            <a:pPr eaLnBrk="1" hangingPunct="1"/>
            <a:r>
              <a:rPr lang="en-US" smtClean="0"/>
              <a:t>Can we do something about it?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5299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Proof that we can cure aging?</a:t>
            </a:r>
          </a:p>
        </p:txBody>
      </p:sp>
      <p:sp>
        <p:nvSpPr>
          <p:cNvPr id="55300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Telomerase studies triple life span of worms</a:t>
            </a:r>
          </a:p>
          <a:p>
            <a:pPr eaLnBrk="1" hangingPunct="1"/>
            <a:r>
              <a:rPr lang="en-US" smtClean="0"/>
              <a:t>Genetic selection increase the life span of flies</a:t>
            </a:r>
          </a:p>
          <a:p>
            <a:pPr eaLnBrk="1" hangingPunct="1"/>
            <a:r>
              <a:rPr lang="en-US" smtClean="0"/>
              <a:t>Trees and fish that do not appear to age</a:t>
            </a:r>
          </a:p>
          <a:p>
            <a:pPr eaLnBrk="1" hangingPunct="1"/>
            <a:r>
              <a:rPr lang="en-US" smtClean="0"/>
              <a:t>Various things work for various people</a:t>
            </a:r>
          </a:p>
          <a:p>
            <a:pPr lvl="1" eaLnBrk="1" hangingPunct="1"/>
            <a:r>
              <a:rPr lang="en-US" smtClean="0"/>
              <a:t>DNA damage</a:t>
            </a:r>
          </a:p>
          <a:p>
            <a:pPr lvl="1" eaLnBrk="1" hangingPunct="1"/>
            <a:r>
              <a:rPr lang="en-US" smtClean="0"/>
              <a:t>Free radicals</a:t>
            </a:r>
          </a:p>
          <a:p>
            <a:pPr lvl="1" eaLnBrk="1" hangingPunct="1"/>
            <a:r>
              <a:rPr lang="en-US" smtClean="0"/>
              <a:t>Metabolism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Death: Final Transition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119563"/>
          </a:xfrm>
        </p:spPr>
        <p:txBody>
          <a:bodyPr/>
          <a:lstStyle/>
          <a:p>
            <a:pPr eaLnBrk="1" hangingPunct="1"/>
            <a:r>
              <a:rPr lang="en-US" smtClean="0"/>
              <a:t>Legal and medical criteria:</a:t>
            </a:r>
          </a:p>
          <a:p>
            <a:pPr lvl="1" eaLnBrk="1" hangingPunct="1"/>
            <a:r>
              <a:rPr lang="en-US" smtClean="0"/>
              <a:t>Irreversible cessation of circulatory and respiratory functions</a:t>
            </a:r>
          </a:p>
          <a:p>
            <a:pPr lvl="1" eaLnBrk="1" hangingPunct="1"/>
            <a:r>
              <a:rPr lang="en-US" smtClean="0"/>
              <a:t>Irreversible cessation of all functions of the entire brain, including the brain stem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000000"/>
                </a:solidFill>
                <a:cs typeface="Times New Roman" pitchFamily="18" charset="0"/>
              </a:rPr>
              <a:t>All mammals including humans begin life as embryos that have the potential to be either male or female in three ways</a:t>
            </a:r>
            <a:r>
              <a:rPr lang="en-US" smtClean="0"/>
              <a:t> </a:t>
            </a:r>
          </a:p>
          <a:p>
            <a:pPr lvl="1" eaLnBrk="1" hangingPunct="1"/>
            <a:r>
              <a:rPr lang="en-US" smtClean="0"/>
              <a:t>Brain</a:t>
            </a:r>
          </a:p>
          <a:p>
            <a:pPr lvl="1" eaLnBrk="1" hangingPunct="1"/>
            <a:r>
              <a:rPr lang="en-US" smtClean="0"/>
              <a:t>Gonads and Internal Duct Systems</a:t>
            </a:r>
          </a:p>
          <a:p>
            <a:pPr lvl="1" eaLnBrk="1" hangingPunct="1"/>
            <a:r>
              <a:rPr lang="en-US" smtClean="0"/>
              <a:t>External  Genetalia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Fertilization determins XX or XY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Female Sexual development does not depend on the presence of ovaries</a:t>
            </a:r>
          </a:p>
          <a:p>
            <a:pPr eaLnBrk="1" hangingPunct="1"/>
            <a:r>
              <a:rPr lang="en-US" smtClean="0"/>
              <a:t>Male sexual development depends on the presence of functioning testes and responsive end 0rgns</a:t>
            </a:r>
          </a:p>
          <a:p>
            <a:pPr eaLnBrk="1" hangingPunct="1"/>
            <a:r>
              <a:rPr lang="en-US" smtClean="0"/>
              <a:t>Females exposed to androgens in utero will be masculin.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Humans start sex neutral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Genital tubercle (phalus)</a:t>
            </a:r>
          </a:p>
          <a:p>
            <a:pPr eaLnBrk="1" hangingPunct="1"/>
            <a:r>
              <a:rPr lang="en-US" smtClean="0"/>
              <a:t>Labioscrotal swellings</a:t>
            </a:r>
          </a:p>
          <a:p>
            <a:pPr eaLnBrk="1" hangingPunct="1"/>
            <a:r>
              <a:rPr lang="en-US" smtClean="0"/>
              <a:t>Urogenital folds</a:t>
            </a:r>
          </a:p>
          <a:p>
            <a:pPr eaLnBrk="1" hangingPunct="1"/>
            <a:r>
              <a:rPr lang="en-US" smtClean="0"/>
              <a:t>Urogential sinus.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 the absence of androgens female external genitalia develop.</a:t>
            </a:r>
          </a:p>
          <a:p>
            <a:pPr lvl="1" eaLnBrk="1" hangingPunct="1"/>
            <a:r>
              <a:rPr lang="en-US" smtClean="0"/>
              <a:t>Is the set point female?</a:t>
            </a:r>
          </a:p>
          <a:p>
            <a:pPr eaLnBrk="1" hangingPunct="1"/>
            <a:r>
              <a:rPr lang="en-US" smtClean="0"/>
              <a:t>In the sex neutral stage both a Wolfian duct and Mullerian duct.</a:t>
            </a:r>
          </a:p>
          <a:p>
            <a:pPr lvl="1" eaLnBrk="1" hangingPunct="1"/>
            <a:r>
              <a:rPr lang="en-US" smtClean="0"/>
              <a:t>IN males the Mullerian duct atrophies</a:t>
            </a:r>
          </a:p>
          <a:p>
            <a:pPr lvl="1" eaLnBrk="1" hangingPunct="1"/>
            <a:r>
              <a:rPr lang="en-US" smtClean="0"/>
              <a:t>In females the wolfian duct atrophies</a:t>
            </a:r>
          </a:p>
          <a:p>
            <a:pPr eaLnBrk="1" hangingPunct="1"/>
            <a:r>
              <a:rPr lang="en-US" smtClean="0"/>
              <a:t>The gonades in this early state are called ovotesties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ooter Placeholder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44" name="Rectangle 3"/>
          <p:cNvSpPr>
            <a:spLocks noChangeArrowheads="1"/>
          </p:cNvSpPr>
          <p:nvPr/>
        </p:nvSpPr>
        <p:spPr bwMode="auto">
          <a:xfrm>
            <a:off x="0" y="3046413"/>
            <a:ext cx="9144000" cy="765175"/>
          </a:xfrm>
          <a:prstGeom prst="rect">
            <a:avLst/>
          </a:prstGeom>
          <a:solidFill>
            <a:srgbClr val="FFDB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1740" rIns="0" bIns="31740">
            <a:spAutoFit/>
          </a:bodyPr>
          <a:lstStyle/>
          <a:p>
            <a:r>
              <a:rPr lang="en-US" sz="1100" b="1">
                <a:latin typeface="Courier New" pitchFamily="49" charset="0"/>
                <a:cs typeface="Courier New" pitchFamily="49" charset="0"/>
              </a:rPr>
              <a:t>Androgen insensitivity syndrome</a:t>
            </a:r>
            <a:r>
              <a:rPr lang="en-US" sz="1100">
                <a:latin typeface="Courier New" pitchFamily="49" charset="0"/>
                <a:cs typeface="Courier New" pitchFamily="49" charset="0"/>
              </a:rPr>
              <a:t> (AIS) is a condition that results in the partial or complete inability of the </a:t>
            </a:r>
            <a:r>
              <a:rPr lang="en-US" sz="1100">
                <a:latin typeface="Courier New" pitchFamily="49" charset="0"/>
                <a:cs typeface="Courier New" pitchFamily="49" charset="0"/>
                <a:hlinkClick r:id="rId2" tooltip="Eukaryote"/>
              </a:rPr>
              <a:t>cell</a:t>
            </a:r>
            <a:r>
              <a:rPr lang="en-US" sz="1100">
                <a:latin typeface="Courier New" pitchFamily="49" charset="0"/>
                <a:cs typeface="Courier New" pitchFamily="49" charset="0"/>
              </a:rPr>
              <a:t> to respond to </a:t>
            </a:r>
            <a:r>
              <a:rPr lang="en-US" sz="1100">
                <a:latin typeface="Courier New" pitchFamily="49" charset="0"/>
                <a:cs typeface="Courier New" pitchFamily="49" charset="0"/>
                <a:hlinkClick r:id="rId3" tooltip="Androgen"/>
              </a:rPr>
              <a:t>androgens</a:t>
            </a:r>
            <a:r>
              <a:rPr lang="en-US" sz="1100">
                <a:latin typeface="Courier New" pitchFamily="49" charset="0"/>
                <a:cs typeface="Courier New" pitchFamily="49" charset="0"/>
              </a:rPr>
              <a:t>.</a:t>
            </a:r>
            <a:r>
              <a:rPr lang="en-US" sz="1100" baseline="30000">
                <a:latin typeface="Courier New" pitchFamily="49" charset="0"/>
                <a:cs typeface="Courier New" pitchFamily="49" charset="0"/>
                <a:hlinkClick r:id="" action="ppaction://noaction"/>
              </a:rPr>
              <a:t>[1]</a:t>
            </a:r>
            <a:r>
              <a:rPr lang="en-US" sz="1100" baseline="30000">
                <a:latin typeface="Courier New" pitchFamily="49" charset="0"/>
                <a:cs typeface="Courier New" pitchFamily="49" charset="0"/>
                <a:hlinkClick r:id="" action="ppaction://noaction"/>
              </a:rPr>
              <a:t>[2]</a:t>
            </a:r>
            <a:r>
              <a:rPr lang="en-US" sz="1100" baseline="30000">
                <a:latin typeface="Courier New" pitchFamily="49" charset="0"/>
                <a:cs typeface="Courier New" pitchFamily="49" charset="0"/>
                <a:hlinkClick r:id="" action="ppaction://noaction"/>
              </a:rPr>
              <a:t>[3]</a:t>
            </a:r>
            <a:r>
              <a:rPr lang="en-US" sz="110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eaLnBrk="0" hangingPunct="0"/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Plan B pills.   High levels of Progesterone or Estrogen and Progesterone, prevent ovulation and possibly fertilization.</a:t>
            </a:r>
          </a:p>
          <a:p>
            <a:r>
              <a:rPr lang="en-US" smtClean="0"/>
              <a:t>Mifepristone (RU486) prevents implantation of fertilized eg.</a:t>
            </a:r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9219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Twins</a:t>
            </a:r>
          </a:p>
        </p:txBody>
      </p:sp>
      <p:sp>
        <p:nvSpPr>
          <p:cNvPr id="922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35623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chemeClr val="tx2"/>
                </a:solidFill>
              </a:rPr>
              <a:t>Fraternal</a:t>
            </a:r>
            <a:r>
              <a:rPr lang="en-US" smtClean="0"/>
              <a:t>: more than one oocyte fertilized by different sperm, may be different sex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chemeClr val="tx2"/>
                </a:solidFill>
              </a:rPr>
              <a:t>Identical</a:t>
            </a:r>
            <a:r>
              <a:rPr lang="en-US" smtClean="0"/>
              <a:t>: one oocyte fertilized, split before 16 cell stage, same sex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chemeClr val="tx2"/>
                </a:solidFill>
              </a:rPr>
              <a:t>Conjoined twins</a:t>
            </a:r>
            <a:r>
              <a:rPr lang="en-US" smtClean="0"/>
              <a:t>: separation not complete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1024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Development</a:t>
            </a:r>
          </a:p>
        </p:txBody>
      </p:sp>
      <p:sp>
        <p:nvSpPr>
          <p:cNvPr id="1024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3333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chemeClr val="tx2"/>
                </a:solidFill>
              </a:rPr>
              <a:t>Cleavage:</a:t>
            </a:r>
            <a:r>
              <a:rPr lang="en-US" smtClean="0"/>
              <a:t> cell division without cell growth, up to about day four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chemeClr val="tx2"/>
                </a:solidFill>
              </a:rPr>
              <a:t>Morphogenesis:</a:t>
            </a:r>
            <a:r>
              <a:rPr lang="en-US" smtClean="0"/>
              <a:t> Movement of cells to physically develop organs, ongoing through development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chemeClr val="tx2"/>
                </a:solidFill>
              </a:rPr>
              <a:t>Differentiation:</a:t>
            </a:r>
            <a:r>
              <a:rPr lang="en-US" smtClean="0"/>
              <a:t> individual cells take on specialized forms and functions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solidFill>
                  <a:schemeClr val="tx2"/>
                </a:solidFill>
              </a:rPr>
              <a:t>Growth:</a:t>
            </a:r>
            <a:r>
              <a:rPr lang="en-US" smtClean="0"/>
              <a:t> at implantation, growth in size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mtClean="0">
                <a:solidFill>
                  <a:schemeClr val="accent2"/>
                </a:solidFill>
                <a:latin typeface="Courier New" pitchFamily="49" charset="0"/>
              </a:rPr>
              <a:t>Bio 130 Human Biology</a:t>
            </a:r>
          </a:p>
        </p:txBody>
      </p:sp>
      <p:sp>
        <p:nvSpPr>
          <p:cNvPr id="11267" name="Text Box 2050"/>
          <p:cNvSpPr txBox="1">
            <a:spLocks noChangeArrowheads="1"/>
          </p:cNvSpPr>
          <p:nvPr/>
        </p:nvSpPr>
        <p:spPr bwMode="auto">
          <a:xfrm>
            <a:off x="8224838" y="6580188"/>
            <a:ext cx="9207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en-US" sz="1200" b="1">
                <a:ea typeface="Geneva" pitchFamily="-44" charset="0"/>
                <a:cs typeface="Geneva" pitchFamily="-44" charset="0"/>
              </a:rPr>
              <a:t>Table 21.1</a:t>
            </a:r>
          </a:p>
        </p:txBody>
      </p:sp>
      <p:sp>
        <p:nvSpPr>
          <p:cNvPr id="11268" name="Rectangle 2051"/>
          <p:cNvSpPr>
            <a:spLocks noGrp="1" noChangeArrowheads="1"/>
          </p:cNvSpPr>
          <p:nvPr>
            <p:ph type="title"/>
          </p:nvPr>
        </p:nvSpPr>
        <p:spPr>
          <a:xfrm>
            <a:off x="1447800" y="914400"/>
            <a:ext cx="8153400" cy="990600"/>
          </a:xfrm>
          <a:noFill/>
        </p:spPr>
        <p:txBody>
          <a:bodyPr/>
          <a:lstStyle/>
          <a:p>
            <a:pPr eaLnBrk="1" hangingPunct="1"/>
            <a:r>
              <a:rPr lang="en-US" sz="2400" smtClean="0"/>
              <a:t>Embryonic Development: Tissues, Organs, </a:t>
            </a:r>
            <a:br>
              <a:rPr lang="en-US" sz="2400" smtClean="0"/>
            </a:br>
            <a:r>
              <a:rPr lang="en-US" sz="2400" smtClean="0"/>
              <a:t>and Organ Systems, come from the first 3 layers of the developing embryo</a:t>
            </a:r>
          </a:p>
        </p:txBody>
      </p:sp>
      <p:pic>
        <p:nvPicPr>
          <p:cNvPr id="11269" name="Picture 2052" descr="table_21_01_label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65"/>
          <a:stretch>
            <a:fillRect/>
          </a:stretch>
        </p:blipFill>
        <p:spPr bwMode="auto">
          <a:xfrm>
            <a:off x="-152400" y="2971800"/>
            <a:ext cx="93726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Presentationtemplate2">
  <a:themeElements>
    <a:clrScheme name="Presentationtemplate2 11">
      <a:dk1>
        <a:srgbClr val="000000"/>
      </a:dk1>
      <a:lt1>
        <a:srgbClr val="FFFFFF"/>
      </a:lt1>
      <a:dk2>
        <a:srgbClr val="EE3424"/>
      </a:dk2>
      <a:lt2>
        <a:srgbClr val="5F5F5F"/>
      </a:lt2>
      <a:accent1>
        <a:srgbClr val="FDB813"/>
      </a:accent1>
      <a:accent2>
        <a:srgbClr val="EE3424"/>
      </a:accent2>
      <a:accent3>
        <a:srgbClr val="FFFFFF"/>
      </a:accent3>
      <a:accent4>
        <a:srgbClr val="000000"/>
      </a:accent4>
      <a:accent5>
        <a:srgbClr val="FED8AA"/>
      </a:accent5>
      <a:accent6>
        <a:srgbClr val="D82E20"/>
      </a:accent6>
      <a:hlink>
        <a:srgbClr val="000000"/>
      </a:hlink>
      <a:folHlink>
        <a:srgbClr val="EE3424"/>
      </a:folHlink>
    </a:clrScheme>
    <a:fontScheme name="Presentationtemplate2">
      <a:majorFont>
        <a:latin typeface="ＭＳ Ｐゴシック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template2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template2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template2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template2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template2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template2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template2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template2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template2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template2 10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FDB813"/>
        </a:accent1>
        <a:accent2>
          <a:srgbClr val="EE3424"/>
        </a:accent2>
        <a:accent3>
          <a:srgbClr val="FFFFFF"/>
        </a:accent3>
        <a:accent4>
          <a:srgbClr val="000000"/>
        </a:accent4>
        <a:accent5>
          <a:srgbClr val="FED8AA"/>
        </a:accent5>
        <a:accent6>
          <a:srgbClr val="D82E20"/>
        </a:accent6>
        <a:hlink>
          <a:srgbClr val="000000"/>
        </a:hlink>
        <a:folHlink>
          <a:srgbClr val="EE342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template2 11">
        <a:dk1>
          <a:srgbClr val="000000"/>
        </a:dk1>
        <a:lt1>
          <a:srgbClr val="FFFFFF"/>
        </a:lt1>
        <a:dk2>
          <a:srgbClr val="EE3424"/>
        </a:dk2>
        <a:lt2>
          <a:srgbClr val="5F5F5F"/>
        </a:lt2>
        <a:accent1>
          <a:srgbClr val="FDB813"/>
        </a:accent1>
        <a:accent2>
          <a:srgbClr val="EE3424"/>
        </a:accent2>
        <a:accent3>
          <a:srgbClr val="FFFFFF"/>
        </a:accent3>
        <a:accent4>
          <a:srgbClr val="000000"/>
        </a:accent4>
        <a:accent5>
          <a:srgbClr val="FED8AA"/>
        </a:accent5>
        <a:accent6>
          <a:srgbClr val="D82E20"/>
        </a:accent6>
        <a:hlink>
          <a:srgbClr val="000000"/>
        </a:hlink>
        <a:folHlink>
          <a:srgbClr val="EE342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Settings\HP_Owner\My Documents\nick\presentations\Presentationtemplate2.pot</Template>
  <TotalTime>414</TotalTime>
  <Words>2015</Words>
  <Application>Microsoft Office PowerPoint</Application>
  <PresentationFormat>On-screen Show (4:3)</PresentationFormat>
  <Paragraphs>379</Paragraphs>
  <Slides>59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7" baseType="lpstr">
      <vt:lpstr>Arial</vt:lpstr>
      <vt:lpstr>ＭＳ Ｐゴシック</vt:lpstr>
      <vt:lpstr>Arial Narrow</vt:lpstr>
      <vt:lpstr>Times New Roman</vt:lpstr>
      <vt:lpstr>Geneva</vt:lpstr>
      <vt:lpstr>Courier New</vt:lpstr>
      <vt:lpstr>Arial Unicode MS</vt:lpstr>
      <vt:lpstr>Presentationtemplate2</vt:lpstr>
      <vt:lpstr>Aging and Development</vt:lpstr>
      <vt:lpstr>The Prenatal Period Begins at Fertilization and Ends at Birth</vt:lpstr>
      <vt:lpstr>PowerPoint Presentation</vt:lpstr>
      <vt:lpstr>PowerPoint Presentation</vt:lpstr>
      <vt:lpstr>Fertilization</vt:lpstr>
      <vt:lpstr>PowerPoint Presentation</vt:lpstr>
      <vt:lpstr>Twins</vt:lpstr>
      <vt:lpstr>Development</vt:lpstr>
      <vt:lpstr>Embryonic Development: Tissues, Organs,  and Organ Systems, come from the first 3 layers of the developing embryo</vt:lpstr>
      <vt:lpstr>PowerPoint Presentation</vt:lpstr>
      <vt:lpstr>Stages of Development</vt:lpstr>
      <vt:lpstr>Pre and post fertilization in development</vt:lpstr>
      <vt:lpstr>Implantation in the uterus</vt:lpstr>
      <vt:lpstr>Implantation figure</vt:lpstr>
      <vt:lpstr>PowerPoint Presentation</vt:lpstr>
      <vt:lpstr>The placenta</vt:lpstr>
      <vt:lpstr>PowerPoint Presentation</vt:lpstr>
      <vt:lpstr>PowerPoint Presentation</vt:lpstr>
      <vt:lpstr>PowerPoint Presentation</vt:lpstr>
      <vt:lpstr>Human Development Summary</vt:lpstr>
      <vt:lpstr>Events of the first trimester</vt:lpstr>
      <vt:lpstr>PowerPoint Presentation</vt:lpstr>
      <vt:lpstr>PowerPoint Presentation</vt:lpstr>
      <vt:lpstr>PowerPoint Presentation</vt:lpstr>
      <vt:lpstr>PowerPoint Presentation</vt:lpstr>
      <vt:lpstr>Fetal period</vt:lpstr>
      <vt:lpstr>Gender Development: Six Weeks</vt:lpstr>
      <vt:lpstr>PowerPoint Presentation</vt:lpstr>
      <vt:lpstr>Fetal development</vt:lpstr>
      <vt:lpstr>Maternal lifestyle and early development</vt:lpstr>
      <vt:lpstr>Birth and Early Postnatal period</vt:lpstr>
      <vt:lpstr>Birth Is the Transition from Prenatal to Postnatal Development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Changes with Age</vt:lpstr>
      <vt:lpstr>Early Postnatal Period</vt:lpstr>
      <vt:lpstr>Birth to Adulthood</vt:lpstr>
      <vt:lpstr>Aging: Change Over Time</vt:lpstr>
      <vt:lpstr>Aging</vt:lpstr>
      <vt:lpstr>PowerPoint Presentation</vt:lpstr>
      <vt:lpstr>PowerPoint Presentation</vt:lpstr>
      <vt:lpstr>Chromosomal Telomeres and aging</vt:lpstr>
      <vt:lpstr>PowerPoint Presentation</vt:lpstr>
      <vt:lpstr>The price of sex is death</vt:lpstr>
      <vt:lpstr>Biological Clocks</vt:lpstr>
      <vt:lpstr>Manufactured survival</vt:lpstr>
      <vt:lpstr>What is the clock?</vt:lpstr>
      <vt:lpstr>Proof that we can cure aging?</vt:lpstr>
      <vt:lpstr>Death: Final Transition</vt:lpstr>
      <vt:lpstr>PowerPoint Presentation</vt:lpstr>
      <vt:lpstr>Fertilization determins XX or XY</vt:lpstr>
      <vt:lpstr>Humans start sex neutral</vt:lpstr>
      <vt:lpstr>PowerPoint Presentation</vt:lpstr>
      <vt:lpstr>PowerPoint Presentation</vt:lpstr>
      <vt:lpstr>PowerPoint Presentation</vt:lpstr>
    </vt:vector>
  </TitlesOfParts>
  <Company>bioreplications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Stages of Development</dc:title>
  <dc:creator>Nick Kapp</dc:creator>
  <cp:lastModifiedBy>Teacher E-Solutions</cp:lastModifiedBy>
  <cp:revision>22</cp:revision>
  <dcterms:created xsi:type="dcterms:W3CDTF">2006-10-31T12:03:44Z</dcterms:created>
  <dcterms:modified xsi:type="dcterms:W3CDTF">2019-01-18T16:35:45Z</dcterms:modified>
</cp:coreProperties>
</file>