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6" r:id="rId2"/>
    <p:sldId id="257" r:id="rId3"/>
    <p:sldId id="259" r:id="rId4"/>
    <p:sldId id="260" r:id="rId5"/>
    <p:sldId id="285" r:id="rId6"/>
    <p:sldId id="286" r:id="rId7"/>
    <p:sldId id="287" r:id="rId8"/>
    <p:sldId id="288" r:id="rId9"/>
    <p:sldId id="258" r:id="rId10"/>
    <p:sldId id="289" r:id="rId11"/>
    <p:sldId id="261" r:id="rId12"/>
    <p:sldId id="262" r:id="rId13"/>
    <p:sldId id="263" r:id="rId14"/>
    <p:sldId id="300" r:id="rId15"/>
    <p:sldId id="271" r:id="rId16"/>
    <p:sldId id="265" r:id="rId17"/>
    <p:sldId id="278" r:id="rId18"/>
    <p:sldId id="270" r:id="rId19"/>
    <p:sldId id="272" r:id="rId20"/>
    <p:sldId id="275" r:id="rId21"/>
    <p:sldId id="274" r:id="rId22"/>
    <p:sldId id="276" r:id="rId23"/>
    <p:sldId id="269" r:id="rId24"/>
    <p:sldId id="279" r:id="rId25"/>
    <p:sldId id="280" r:id="rId26"/>
    <p:sldId id="281" r:id="rId27"/>
    <p:sldId id="282" r:id="rId28"/>
    <p:sldId id="283" r:id="rId29"/>
    <p:sldId id="284" r:id="rId30"/>
    <p:sldId id="294" r:id="rId31"/>
    <p:sldId id="295" r:id="rId32"/>
    <p:sldId id="297" r:id="rId33"/>
    <p:sldId id="267" r:id="rId34"/>
    <p:sldId id="290" r:id="rId35"/>
    <p:sldId id="291" r:id="rId36"/>
    <p:sldId id="292" r:id="rId37"/>
    <p:sldId id="293" r:id="rId38"/>
    <p:sldId id="266" r:id="rId39"/>
    <p:sldId id="268" r:id="rId40"/>
    <p:sldId id="296" r:id="rId41"/>
    <p:sldId id="302" r:id="rId42"/>
    <p:sldId id="298" r:id="rId43"/>
    <p:sldId id="299" r:id="rId44"/>
    <p:sldId id="301" r:id="rId45"/>
    <p:sldId id="264" r:id="rId46"/>
    <p:sldId id="277" r:id="rId4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FF99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GB"/>
          </a:p>
        </p:txBody>
      </p:sp>
      <p:sp>
        <p:nvSpPr>
          <p:cNvPr id="337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GB"/>
          </a:p>
        </p:txBody>
      </p:sp>
      <p:sp>
        <p:nvSpPr>
          <p:cNvPr id="337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GB"/>
          </a:p>
        </p:txBody>
      </p:sp>
      <p:sp>
        <p:nvSpPr>
          <p:cNvPr id="337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06528331-638D-44B2-B6D5-51B7D51D7D48}" type="slidenum">
              <a:rPr lang="en-GB"/>
              <a:pPr>
                <a:defRPr/>
              </a:pPr>
              <a:t>‹#›</a:t>
            </a:fld>
            <a:endParaRPr lang="en-GB"/>
          </a:p>
        </p:txBody>
      </p:sp>
    </p:spTree>
    <p:extLst>
      <p:ext uri="{BB962C8B-B14F-4D97-AF65-F5344CB8AC3E}">
        <p14:creationId xmlns:p14="http://schemas.microsoft.com/office/powerpoint/2010/main" val="273478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GB"/>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GB"/>
          </a:p>
        </p:txBody>
      </p:sp>
      <p:sp>
        <p:nvSpPr>
          <p:cNvPr id="49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GB"/>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D2C6C135-62F9-49B3-A894-A5F055BBC753}" type="slidenum">
              <a:rPr lang="en-GB"/>
              <a:pPr>
                <a:defRPr/>
              </a:pPr>
              <a:t>‹#›</a:t>
            </a:fld>
            <a:endParaRPr lang="en-GB"/>
          </a:p>
        </p:txBody>
      </p:sp>
    </p:spTree>
    <p:extLst>
      <p:ext uri="{BB962C8B-B14F-4D97-AF65-F5344CB8AC3E}">
        <p14:creationId xmlns:p14="http://schemas.microsoft.com/office/powerpoint/2010/main" val="18617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file:///C:\Documents%20and%20Settings\R\My%20Documents\St.%20Francois\Form%204\Biology\Reproduction\d327230e772"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36FFE80-3CA7-4685-B7AD-4CCB7867BFBF}" type="slidenum">
              <a:rPr lang="en-GB"/>
              <a:pPr eaLnBrk="1" hangingPunct="1"/>
              <a:t>3</a:t>
            </a:fld>
            <a:endParaRPr lang="en-GB"/>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C9AF086-9E0D-42A4-8DEA-6D69A6DE3347}" type="slidenum">
              <a:rPr lang="en-GB"/>
              <a:pPr eaLnBrk="1" hangingPunct="1"/>
              <a:t>19</a:t>
            </a:fld>
            <a:endParaRPr lang="en-GB"/>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eaLnBrk="1" hangingPunct="1"/>
            <a:r>
              <a:rPr lang="en-GB" b="1" smtClean="0">
                <a:latin typeface="Arial" pitchFamily="34" charset="0"/>
              </a:rPr>
              <a:t>PENIS - </a:t>
            </a:r>
            <a:r>
              <a:rPr lang="en-GB" smtClean="0">
                <a:latin typeface="Arial" pitchFamily="34" charset="0"/>
              </a:rPr>
              <a:t>The body of the penis is cylindrical in shape and consists of three circular shaped chambers. These chambers are made up of special, sponge-like tissue. This tissue contains thousands of large</a:t>
            </a:r>
            <a:r>
              <a:rPr lang="en-GB" b="1" smtClean="0">
                <a:latin typeface="Arial" pitchFamily="34" charset="0"/>
              </a:rPr>
              <a:t> </a:t>
            </a:r>
            <a:r>
              <a:rPr lang="en-GB" smtClean="0">
                <a:latin typeface="Arial" pitchFamily="34" charset="0"/>
              </a:rPr>
              <a:t>spaces that fill with blood when the man is sexually aroused. As the penis fills with blood, it becomes rigid and</a:t>
            </a:r>
            <a:r>
              <a:rPr lang="en-GB" b="1" smtClean="0">
                <a:latin typeface="Arial" pitchFamily="34" charset="0"/>
              </a:rPr>
              <a:t> </a:t>
            </a:r>
            <a:r>
              <a:rPr lang="en-GB" smtClean="0">
                <a:latin typeface="Arial" pitchFamily="34" charset="0"/>
              </a:rPr>
              <a:t>erect, which allows for penetration during sexual intercourse. </a:t>
            </a:r>
          </a:p>
          <a:p>
            <a:pPr eaLnBrk="1" hangingPunct="1"/>
            <a:r>
              <a:rPr lang="en-GB" sz="1000" smtClean="0">
                <a:latin typeface="Arial" pitchFamily="34" charset="0"/>
              </a:rPr>
              <a:t>Semen, which contains sperm (reproductive cells), is expelled (ejaculated) through the end of the penis when the man reaches sexual climax (orgasm). When the penis is erect, the flow of urine is blocked from the urethra, allowing only semen to be ejaculated at orgasm.</a:t>
            </a:r>
          </a:p>
          <a:p>
            <a:pPr eaLnBrk="1" hangingPunct="1"/>
            <a:r>
              <a:rPr lang="en-GB" sz="1000" b="1" smtClean="0">
                <a:latin typeface="Arial" pitchFamily="34" charset="0"/>
              </a:rPr>
              <a:t>SCROTUM</a:t>
            </a:r>
            <a:r>
              <a:rPr lang="en-GB" sz="1000" smtClean="0">
                <a:latin typeface="Arial" pitchFamily="34" charset="0"/>
              </a:rPr>
              <a:t> - </a:t>
            </a:r>
            <a:r>
              <a:rPr lang="en-GB" smtClean="0">
                <a:latin typeface="Arial" pitchFamily="34" charset="0"/>
              </a:rPr>
              <a:t>The scrotum acts as a "climate control system" for the testes. For normal sperm development, the testes must be at a temperature slightly cooler than body temperature. Special muscles in the wall of the scrotum allow it to contract and relax, moving the testicles closer to the body for warmth or farther away from the body to cool the temperature. </a:t>
            </a:r>
          </a:p>
          <a:p>
            <a:pPr eaLnBrk="1" hangingPunct="1"/>
            <a:endParaRPr lang="en-GB" sz="1000" smtClean="0">
              <a:latin typeface="Arial" pitchFamily="34" charset="0"/>
            </a:endParaRPr>
          </a:p>
          <a:p>
            <a:pPr lvl="1" eaLnBrk="1" hangingPunct="1"/>
            <a:endParaRPr lang="en-GB" b="1" smtClean="0">
              <a:latin typeface="Arial" pitchFamily="34" charset="0"/>
            </a:endParaRPr>
          </a:p>
          <a:p>
            <a:pPr eaLnBrk="1" hangingPunct="1"/>
            <a:endParaRPr lang="en-GB"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3F7F365-388F-4FD8-A2E0-6EFE83CFF085}" type="slidenum">
              <a:rPr lang="en-GB"/>
              <a:pPr eaLnBrk="1" hangingPunct="1"/>
              <a:t>20</a:t>
            </a:fld>
            <a:endParaRPr lang="en-GB"/>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Most men have two </a:t>
            </a:r>
            <a:r>
              <a:rPr lang="en-GB" b="1" smtClean="0">
                <a:latin typeface="Arial" pitchFamily="34" charset="0"/>
              </a:rPr>
              <a:t>testes</a:t>
            </a:r>
            <a:r>
              <a:rPr lang="en-GB" smtClean="0">
                <a:latin typeface="Arial" pitchFamily="34" charset="0"/>
              </a:rPr>
              <a:t>. The testes are responsible for making testosterone, the primary male sex hormone, and for generating sperm. Within the testes are coiled masses of tubes called seminiferous tubules. These tubes are responsible for producing sperm cells. </a:t>
            </a:r>
          </a:p>
          <a:p>
            <a:pPr eaLnBrk="1" hangingPunct="1"/>
            <a:endParaRPr lang="en-GB" smtClean="0">
              <a:latin typeface="Arial" pitchFamily="34" charset="0"/>
            </a:endParaRPr>
          </a:p>
          <a:p>
            <a:pPr eaLnBrk="1" hangingPunct="1"/>
            <a:r>
              <a:rPr lang="en-GB" smtClean="0">
                <a:latin typeface="Arial" pitchFamily="34" charset="0"/>
              </a:rPr>
              <a:t>It also is the job of the </a:t>
            </a:r>
            <a:r>
              <a:rPr lang="en-GB" b="1" smtClean="0">
                <a:latin typeface="Arial" pitchFamily="34" charset="0"/>
              </a:rPr>
              <a:t>epididymis</a:t>
            </a:r>
            <a:r>
              <a:rPr lang="en-GB" smtClean="0">
                <a:latin typeface="Arial" pitchFamily="34" charset="0"/>
              </a:rPr>
              <a:t> to bring the sperm to maturity, since the sperm that emerge from the testes are immature and incapable of fertilization. During sexual arousal, contractions force the sperm into the vas deferens. </a:t>
            </a:r>
          </a:p>
          <a:p>
            <a:pPr eaLnBrk="1" hangingPunct="1"/>
            <a:endParaRPr lang="en-GB"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B597FB5-B730-4870-BA7D-DEF7DDE554BE}" type="slidenum">
              <a:rPr lang="en-GB"/>
              <a:pPr eaLnBrk="1" hangingPunct="1"/>
              <a:t>21</a:t>
            </a:fld>
            <a:endParaRPr lang="en-GB"/>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The </a:t>
            </a:r>
            <a:r>
              <a:rPr lang="en-GB" b="1" smtClean="0">
                <a:latin typeface="Arial" pitchFamily="34" charset="0"/>
              </a:rPr>
              <a:t>vas deferens</a:t>
            </a:r>
            <a:r>
              <a:rPr lang="en-GB" smtClean="0">
                <a:latin typeface="Arial" pitchFamily="34" charset="0"/>
              </a:rPr>
              <a:t> transports mature sperm to the urethra, the tube that carries urine or sperm to outside of the body, in preparation for ejaculation. </a:t>
            </a:r>
          </a:p>
          <a:p>
            <a:pPr eaLnBrk="1" hangingPunct="1"/>
            <a:r>
              <a:rPr lang="en-GB" b="1" smtClean="0">
                <a:latin typeface="Arial" pitchFamily="34" charset="0"/>
              </a:rPr>
              <a:t>Urethra</a:t>
            </a:r>
            <a:r>
              <a:rPr lang="en-GB" smtClean="0">
                <a:latin typeface="Arial" pitchFamily="34" charset="0"/>
              </a:rPr>
              <a:t> - In males, it has the additional function of ejaculating semen when the man reaches orgasm. When the penis is erect during sex, the flow of urine is blocked from the urethra, allowing only semen to be ejaculated at orgasm. </a:t>
            </a:r>
          </a:p>
          <a:p>
            <a:pPr eaLnBrk="1" hangingPunct="1"/>
            <a:r>
              <a:rPr lang="en-GB" smtClean="0">
                <a:latin typeface="Arial" pitchFamily="34" charset="0"/>
              </a:rPr>
              <a:t>The </a:t>
            </a:r>
            <a:r>
              <a:rPr lang="en-GB" b="1" smtClean="0">
                <a:latin typeface="Arial" pitchFamily="34" charset="0"/>
              </a:rPr>
              <a:t>seminal vesicles</a:t>
            </a:r>
            <a:r>
              <a:rPr lang="en-GB" smtClean="0">
                <a:latin typeface="Arial" pitchFamily="34" charset="0"/>
              </a:rPr>
              <a:t> produce a sugar-rich fluid (fructose) that provides sperm with a source of energy to help them move. The fluid of the seminal vesicles makes up most of the volume of a man's ejaculatory fluid, or ejaculate. </a:t>
            </a:r>
          </a:p>
          <a:p>
            <a:pPr eaLnBrk="1" hangingPunct="1"/>
            <a:r>
              <a:rPr lang="en-GB" smtClean="0">
                <a:latin typeface="Arial" pitchFamily="34" charset="0"/>
              </a:rPr>
              <a:t>The </a:t>
            </a:r>
            <a:r>
              <a:rPr lang="en-GB" b="1" smtClean="0">
                <a:latin typeface="Arial" pitchFamily="34" charset="0"/>
              </a:rPr>
              <a:t>prostate gland</a:t>
            </a:r>
            <a:r>
              <a:rPr lang="en-GB" smtClean="0">
                <a:latin typeface="Arial" pitchFamily="34" charset="0"/>
              </a:rPr>
              <a:t> contributes additional fluid to the ejaculate. Prostate fluids also help to nourish the sperm. The urethra, which carries the ejaculate to be expelled during orgasm, runs through the center of the prostate gland.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0B662FC-6DE3-46EF-A601-1B2AAC518A9B}" type="slidenum">
              <a:rPr lang="en-GB"/>
              <a:pPr eaLnBrk="1" hangingPunct="1"/>
              <a:t>23</a:t>
            </a:fld>
            <a:endParaRPr lang="en-GB"/>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CC50AC7-60E9-477B-887E-97408A0E064E}" type="slidenum">
              <a:rPr lang="en-GB"/>
              <a:pPr eaLnBrk="1" hangingPunct="1"/>
              <a:t>24</a:t>
            </a:fld>
            <a:endParaRPr lang="en-GB"/>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The acrosome is a specialized lysosome containing enzymes that digest the protective outer layers of the ovum allowing the sperm to penetrate and fertilize the egg. The nucleus contains the father’s contribution of chromosomes for the soon to be embryo. Sperm can move about 3 mm per hour and must wave their flagellum more than 1000 times to move half an inch. </a:t>
            </a:r>
          </a:p>
          <a:p>
            <a:pPr eaLnBrk="1" hangingPunct="1"/>
            <a:endParaRPr lang="en-GB"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72216D0-450B-4BF1-9A67-F7187A2C5DCD}" type="slidenum">
              <a:rPr lang="en-GB"/>
              <a:pPr eaLnBrk="1" hangingPunct="1"/>
              <a:t>28</a:t>
            </a:fld>
            <a:endParaRPr lang="en-GB"/>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The tubes do not directly connect with the ovaries. Instead, the end of each tube flares into a funnel shape with fingerlike extensions (fimbriae). When an egg is released from an ovary, the fimbriae guide the egg into the relatively large opening of a fallopian tube. </a:t>
            </a:r>
          </a:p>
          <a:p>
            <a:pPr eaLnBrk="1" hangingPunct="1"/>
            <a:r>
              <a:rPr lang="en-GB" smtClean="0">
                <a:latin typeface="Arial" pitchFamily="34" charset="0"/>
              </a:rPr>
              <a:t>The fallopian tubes are lined with tiny hairlike projections (cilia). The cilia and the muscles in the tube's wall propel an egg downward through the tube to the uterus. The egg may be fertilized by a sperm in the fallopian tube </a:t>
            </a:r>
          </a:p>
          <a:p>
            <a:pPr eaLnBrk="1" hangingPunct="1"/>
            <a:r>
              <a:rPr lang="en-GB" smtClean="0">
                <a:latin typeface="Arial" pitchFamily="34" charset="0"/>
              </a:rPr>
              <a:t>In addition to producing female sex hormones (estrogen and </a:t>
            </a:r>
            <a:r>
              <a:rPr lang="en-GB" b="1" smtClean="0">
                <a:latin typeface="Arial" pitchFamily="34" charset="0"/>
                <a:hlinkMouseOver r:id="rId3" action="ppaction://hlinkfile"/>
              </a:rPr>
              <a:t>progesterone </a:t>
            </a:r>
            <a:r>
              <a:rPr lang="en-GB" smtClean="0">
                <a:latin typeface="Arial" pitchFamily="34" charset="0"/>
              </a:rPr>
              <a:t>) and male sex hormones, the </a:t>
            </a:r>
            <a:r>
              <a:rPr lang="en-GB" b="1" smtClean="0">
                <a:latin typeface="Arial" pitchFamily="34" charset="0"/>
              </a:rPr>
              <a:t>ovaries</a:t>
            </a:r>
            <a:r>
              <a:rPr lang="en-GB" smtClean="0">
                <a:latin typeface="Arial" pitchFamily="34" charset="0"/>
              </a:rPr>
              <a:t> produce and release eggs. The developing egg cells (oocytes) are contained in fluid-filled cavities (follicles) in the wall of the ovaries. Each follicle contains one oocyte.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A65A377-17AA-42B7-AF68-65E27EFAD7DA}" type="slidenum">
              <a:rPr lang="en-GB"/>
              <a:pPr eaLnBrk="1" hangingPunct="1"/>
              <a:t>33</a:t>
            </a:fld>
            <a:endParaRPr lang="en-GB"/>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28D482A-1E68-47EB-934F-1804CC89764E}" type="slidenum">
              <a:rPr lang="en-GB"/>
              <a:pPr eaLnBrk="1" hangingPunct="1"/>
              <a:t>38</a:t>
            </a:fld>
            <a:endParaRPr lang="en-GB"/>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C754100-B0D6-4E45-B0E2-C62D85D16ABF}" type="slidenum">
              <a:rPr lang="en-GB"/>
              <a:pPr eaLnBrk="1" hangingPunct="1"/>
              <a:t>39</a:t>
            </a:fld>
            <a:endParaRPr lang="en-GB"/>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02CE783-A2B7-4102-9E81-17671DEEF13C}" type="slidenum">
              <a:rPr lang="en-GB"/>
              <a:pPr eaLnBrk="1" hangingPunct="1"/>
              <a:t>45</a:t>
            </a:fld>
            <a:endParaRPr lang="en-GB"/>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BD6A6F0-3428-4635-B288-5675215233EF}" type="slidenum">
              <a:rPr lang="en-GB"/>
              <a:pPr eaLnBrk="1" hangingPunct="1"/>
              <a:t>4</a:t>
            </a:fld>
            <a:endParaRPr lang="en-GB"/>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64898CA-2C4E-4B0A-9B39-AA8240FBAE75}" type="slidenum">
              <a:rPr lang="en-GB"/>
              <a:pPr eaLnBrk="1" hangingPunct="1"/>
              <a:t>9</a:t>
            </a:fld>
            <a:endParaRPr lang="en-GB"/>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17A1EC4-F671-4641-9035-B8504C610510}" type="slidenum">
              <a:rPr lang="en-GB"/>
              <a:pPr eaLnBrk="1" hangingPunct="1"/>
              <a:t>11</a:t>
            </a:fld>
            <a:endParaRPr lang="en-GB"/>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4349265-4BF6-4EB8-87EA-F53E02E3A813}" type="slidenum">
              <a:rPr lang="en-GB"/>
              <a:pPr eaLnBrk="1" hangingPunct="1"/>
              <a:t>12</a:t>
            </a:fld>
            <a:endParaRPr lang="en-GB"/>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B0FF50A-0E1E-4FA3-A530-8E2FB0143283}" type="slidenum">
              <a:rPr lang="en-GB"/>
              <a:pPr eaLnBrk="1" hangingPunct="1"/>
              <a:t>13</a:t>
            </a:fld>
            <a:endParaRPr lang="en-GB"/>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D9947B6-4940-4B2B-A7BA-9F0D2043FB18}" type="slidenum">
              <a:rPr lang="en-GB"/>
              <a:pPr eaLnBrk="1" hangingPunct="1"/>
              <a:t>15</a:t>
            </a:fld>
            <a:endParaRPr lang="en-GB"/>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95A82BC-1D35-4A4C-9BFE-2B0186FF07AC}" type="slidenum">
              <a:rPr lang="en-GB"/>
              <a:pPr eaLnBrk="1" hangingPunct="1"/>
              <a:t>16</a:t>
            </a:fld>
            <a:endParaRPr lang="en-GB"/>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2C90E83-CA11-4806-993F-CC0BBCC0F8AE}" type="slidenum">
              <a:rPr lang="en-GB"/>
              <a:pPr eaLnBrk="1" hangingPunct="1"/>
              <a:t>18</a:t>
            </a:fld>
            <a:endParaRPr lang="en-GB"/>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EE2A7BD-4728-40C2-9F0A-82ECBEC6C1A4}" type="slidenum">
              <a:rPr lang="en-GB"/>
              <a:pPr>
                <a:defRPr/>
              </a:pPr>
              <a:t>‹#›</a:t>
            </a:fld>
            <a:endParaRPr lang="en-GB"/>
          </a:p>
        </p:txBody>
      </p:sp>
    </p:spTree>
    <p:extLst>
      <p:ext uri="{BB962C8B-B14F-4D97-AF65-F5344CB8AC3E}">
        <p14:creationId xmlns:p14="http://schemas.microsoft.com/office/powerpoint/2010/main" val="167258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0039245-7467-4A23-8AA8-C6585CCEE64C}" type="slidenum">
              <a:rPr lang="en-GB"/>
              <a:pPr>
                <a:defRPr/>
              </a:pPr>
              <a:t>‹#›</a:t>
            </a:fld>
            <a:endParaRPr lang="en-GB"/>
          </a:p>
        </p:txBody>
      </p:sp>
    </p:spTree>
    <p:extLst>
      <p:ext uri="{BB962C8B-B14F-4D97-AF65-F5344CB8AC3E}">
        <p14:creationId xmlns:p14="http://schemas.microsoft.com/office/powerpoint/2010/main" val="230427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AC1CF78-49C6-4003-A01D-6207D047C94A}" type="slidenum">
              <a:rPr lang="en-GB"/>
              <a:pPr>
                <a:defRPr/>
              </a:pPr>
              <a:t>‹#›</a:t>
            </a:fld>
            <a:endParaRPr lang="en-GB"/>
          </a:p>
        </p:txBody>
      </p:sp>
    </p:spTree>
    <p:extLst>
      <p:ext uri="{BB962C8B-B14F-4D97-AF65-F5344CB8AC3E}">
        <p14:creationId xmlns:p14="http://schemas.microsoft.com/office/powerpoint/2010/main" val="3494918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D3EEDEC-34FE-4626-AE4C-6D6F881B7DD9}" type="slidenum">
              <a:rPr lang="en-GB"/>
              <a:pPr>
                <a:defRPr/>
              </a:pPr>
              <a:t>‹#›</a:t>
            </a:fld>
            <a:endParaRPr lang="en-GB"/>
          </a:p>
        </p:txBody>
      </p:sp>
    </p:spTree>
    <p:extLst>
      <p:ext uri="{BB962C8B-B14F-4D97-AF65-F5344CB8AC3E}">
        <p14:creationId xmlns:p14="http://schemas.microsoft.com/office/powerpoint/2010/main" val="19878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C5BDE4A-7C0F-426B-B2C8-AB4855AB240E}" type="slidenum">
              <a:rPr lang="en-GB"/>
              <a:pPr>
                <a:defRPr/>
              </a:pPr>
              <a:t>‹#›</a:t>
            </a:fld>
            <a:endParaRPr lang="en-GB"/>
          </a:p>
        </p:txBody>
      </p:sp>
    </p:spTree>
    <p:extLst>
      <p:ext uri="{BB962C8B-B14F-4D97-AF65-F5344CB8AC3E}">
        <p14:creationId xmlns:p14="http://schemas.microsoft.com/office/powerpoint/2010/main" val="387312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39C24D-034E-45B8-BE26-913344A20CA0}" type="slidenum">
              <a:rPr lang="en-GB"/>
              <a:pPr>
                <a:defRPr/>
              </a:pPr>
              <a:t>‹#›</a:t>
            </a:fld>
            <a:endParaRPr lang="en-GB"/>
          </a:p>
        </p:txBody>
      </p:sp>
    </p:spTree>
    <p:extLst>
      <p:ext uri="{BB962C8B-B14F-4D97-AF65-F5344CB8AC3E}">
        <p14:creationId xmlns:p14="http://schemas.microsoft.com/office/powerpoint/2010/main" val="2322033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120084D-D386-4F05-B607-FA3394AE7E11}" type="slidenum">
              <a:rPr lang="en-GB"/>
              <a:pPr>
                <a:defRPr/>
              </a:pPr>
              <a:t>‹#›</a:t>
            </a:fld>
            <a:endParaRPr lang="en-GB"/>
          </a:p>
        </p:txBody>
      </p:sp>
    </p:spTree>
    <p:extLst>
      <p:ext uri="{BB962C8B-B14F-4D97-AF65-F5344CB8AC3E}">
        <p14:creationId xmlns:p14="http://schemas.microsoft.com/office/powerpoint/2010/main" val="286259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E922A184-A11E-4DF9-B021-3821C72C6444}" type="slidenum">
              <a:rPr lang="en-GB"/>
              <a:pPr>
                <a:defRPr/>
              </a:pPr>
              <a:t>‹#›</a:t>
            </a:fld>
            <a:endParaRPr lang="en-GB"/>
          </a:p>
        </p:txBody>
      </p:sp>
    </p:spTree>
    <p:extLst>
      <p:ext uri="{BB962C8B-B14F-4D97-AF65-F5344CB8AC3E}">
        <p14:creationId xmlns:p14="http://schemas.microsoft.com/office/powerpoint/2010/main" val="341681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95D84A3-B9FD-4F75-BFFD-BEF8FC38BECC}" type="slidenum">
              <a:rPr lang="en-GB"/>
              <a:pPr>
                <a:defRPr/>
              </a:pPr>
              <a:t>‹#›</a:t>
            </a:fld>
            <a:endParaRPr lang="en-GB"/>
          </a:p>
        </p:txBody>
      </p:sp>
    </p:spTree>
    <p:extLst>
      <p:ext uri="{BB962C8B-B14F-4D97-AF65-F5344CB8AC3E}">
        <p14:creationId xmlns:p14="http://schemas.microsoft.com/office/powerpoint/2010/main" val="2464023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EE21B40-70D4-4E0F-A1FE-5E5D5AF723B4}" type="slidenum">
              <a:rPr lang="en-GB"/>
              <a:pPr>
                <a:defRPr/>
              </a:pPr>
              <a:t>‹#›</a:t>
            </a:fld>
            <a:endParaRPr lang="en-GB"/>
          </a:p>
        </p:txBody>
      </p:sp>
    </p:spTree>
    <p:extLst>
      <p:ext uri="{BB962C8B-B14F-4D97-AF65-F5344CB8AC3E}">
        <p14:creationId xmlns:p14="http://schemas.microsoft.com/office/powerpoint/2010/main" val="121455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0DD5D9E-0BDA-4DA1-9F2F-8FBE80639EDE}" type="slidenum">
              <a:rPr lang="en-GB"/>
              <a:pPr>
                <a:defRPr/>
              </a:pPr>
              <a:t>‹#›</a:t>
            </a:fld>
            <a:endParaRPr lang="en-GB"/>
          </a:p>
        </p:txBody>
      </p:sp>
    </p:spTree>
    <p:extLst>
      <p:ext uri="{BB962C8B-B14F-4D97-AF65-F5344CB8AC3E}">
        <p14:creationId xmlns:p14="http://schemas.microsoft.com/office/powerpoint/2010/main" val="15593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6A2E186-AB44-4DC6-8722-07507D8C17CD}" type="slidenum">
              <a:rPr lang="en-GB"/>
              <a:pPr>
                <a:defRPr/>
              </a:pPr>
              <a:t>‹#›</a:t>
            </a:fld>
            <a:endParaRPr lang="en-GB"/>
          </a:p>
        </p:txBody>
      </p:sp>
    </p:spTree>
    <p:extLst>
      <p:ext uri="{BB962C8B-B14F-4D97-AF65-F5344CB8AC3E}">
        <p14:creationId xmlns:p14="http://schemas.microsoft.com/office/powerpoint/2010/main" val="83571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hlink">
                <a:gamma/>
                <a:tint val="60392"/>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D9C4B9F4-5FC7-41A5-A6F6-55BE3AF47DC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lgfl.skoool.co.uk/content/keystage3/biology/pc/learningsteps/MRSLC/launch.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cix.co.uk/~argus/Dreambio/control%20of%20reproduction/ova%20production.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lgfl.skoool.co.uk/content/keystage3/biology/pc/learningsteps/MENLC/launch.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lgfl.skoool.co.uk/content/keystage3/biology/pc/learningsteps/HUFLC/launch.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britannica.com/EBchecked/topic-art/436140/19665/The-ovaries-in-addition-to-producing-egg-cells-secrete-and"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outhwest.mpls.k12.mn.us/sites/ad26dc17-c8bc-4970-8795-bae99167aab3/uploads/Human_Reproduction_and_ovulation.pdf" TargetMode="External"/><Relationship Id="rId3" Type="http://schemas.openxmlformats.org/officeDocument/2006/relationships/hyperlink" Target="http://health.howstuffworks.com/human-reproduction10.htm" TargetMode="External"/><Relationship Id="rId7" Type="http://schemas.openxmlformats.org/officeDocument/2006/relationships/hyperlink" Target="http://biology.about.com/library/weekly/aa090700a.ht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bbc.co.uk/schools/gcsebitesize/science/add_gateway/living/sexcelldivisionrev2.shtml" TargetMode="External"/><Relationship Id="rId5" Type="http://schemas.openxmlformats.org/officeDocument/2006/relationships/hyperlink" Target="http://www.warrenphotographic.co.uk/mdh/05836.htm" TargetMode="External"/><Relationship Id="rId4" Type="http://schemas.openxmlformats.org/officeDocument/2006/relationships/hyperlink" Target="http://bioweb.uwlax.edu/zoolab/Lab-3b/Hydra-Budding-1.htm"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www.tutorvista.com/content/biology/biology-ii/reproduction/menstruation-and-menstrual-cycle.php" TargetMode="External"/><Relationship Id="rId3" Type="http://schemas.openxmlformats.org/officeDocument/2006/relationships/hyperlink" Target="http://www.cchs.net/health/health-info/docs/2400/2418.asp?index=9118" TargetMode="External"/><Relationship Id="rId7" Type="http://schemas.openxmlformats.org/officeDocument/2006/relationships/hyperlink" Target="http://www.biotopics.co.uk/human2/reprsy.html" TargetMode="External"/><Relationship Id="rId12" Type="http://schemas.openxmlformats.org/officeDocument/2006/relationships/hyperlink" Target="http://dralaamosbah.blogspot.com/2008_01_01_archive.html" TargetMode="External"/><Relationship Id="rId2" Type="http://schemas.openxmlformats.org/officeDocument/2006/relationships/hyperlink" Target="http://www.cchs.net/health/health-info/docs/2300/2376.asp" TargetMode="External"/><Relationship Id="rId1" Type="http://schemas.openxmlformats.org/officeDocument/2006/relationships/slideLayout" Target="../slideLayouts/slideLayout2.xml"/><Relationship Id="rId6" Type="http://schemas.openxmlformats.org/officeDocument/2006/relationships/hyperlink" Target="http://www.uh.edu/~tgill2/image010.jpg" TargetMode="External"/><Relationship Id="rId11" Type="http://schemas.openxmlformats.org/officeDocument/2006/relationships/hyperlink" Target="http://www.cix.co.uk/~argus/Dreambio/control%20of%20reproduction/ova%20production.htm" TargetMode="External"/><Relationship Id="rId5" Type="http://schemas.openxmlformats.org/officeDocument/2006/relationships/hyperlink" Target="http://www.ccs.k12.in.us/chsBS/kons/kons/sperm_cells.htm" TargetMode="External"/><Relationship Id="rId10" Type="http://schemas.openxmlformats.org/officeDocument/2006/relationships/hyperlink" Target="http://mcb.berkeley.edu/courses/mcb32/Miller%20notes-Reproduction" TargetMode="External"/><Relationship Id="rId4" Type="http://schemas.openxmlformats.org/officeDocument/2006/relationships/hyperlink" Target="http://www.merck.com/mmhe/sec21/ch237/ch237b.html" TargetMode="External"/><Relationship Id="rId9" Type="http://schemas.openxmlformats.org/officeDocument/2006/relationships/hyperlink" Target="http://www.webmd.com/sex-relationships/guide/your-guide-female-reproductive-system?page=2"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p648029-sperm_fertilizing_egg-spl"/>
          <p:cNvPicPr>
            <a:picLocks noChangeAspect="1" noChangeArrowheads="1"/>
          </p:cNvPicPr>
          <p:nvPr/>
        </p:nvPicPr>
        <p:blipFill>
          <a:blip r:embed="rId2">
            <a:extLst>
              <a:ext uri="{28A0092B-C50C-407E-A947-70E740481C1C}">
                <a14:useLocalDpi xmlns:a14="http://schemas.microsoft.com/office/drawing/2010/main" val="0"/>
              </a:ext>
            </a:extLst>
          </a:blip>
          <a:srcRect b="7179"/>
          <a:stretch>
            <a:fillRect/>
          </a:stretch>
        </p:blipFill>
        <p:spPr bwMode="auto">
          <a:xfrm>
            <a:off x="323850" y="188913"/>
            <a:ext cx="8569325" cy="650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ctrTitle"/>
          </p:nvPr>
        </p:nvSpPr>
        <p:spPr>
          <a:xfrm>
            <a:off x="755650" y="3213100"/>
            <a:ext cx="7772400" cy="1470025"/>
          </a:xfrm>
        </p:spPr>
        <p:txBody>
          <a:bodyPr/>
          <a:lstStyle/>
          <a:p>
            <a:pPr eaLnBrk="1" hangingPunct="1">
              <a:defRPr/>
            </a:pPr>
            <a:r>
              <a:rPr lang="en-GB" smtClean="0">
                <a:effectLst>
                  <a:outerShdw blurRad="38100" dist="38100" dir="2700000" algn="tl">
                    <a:srgbClr val="FFFFFF"/>
                  </a:outerShdw>
                </a:effectLst>
              </a:rPr>
              <a:t>REPRODUCTION</a:t>
            </a:r>
          </a:p>
        </p:txBody>
      </p:sp>
      <p:sp>
        <p:nvSpPr>
          <p:cNvPr id="2051" name="Rectangle 3"/>
          <p:cNvSpPr>
            <a:spLocks noGrp="1" noChangeArrowheads="1"/>
          </p:cNvSpPr>
          <p:nvPr>
            <p:ph type="subTitle" idx="1"/>
          </p:nvPr>
        </p:nvSpPr>
        <p:spPr>
          <a:xfrm>
            <a:off x="1403350" y="4724400"/>
            <a:ext cx="6400800" cy="1752600"/>
          </a:xfrm>
        </p:spPr>
        <p:txBody>
          <a:bodyPr/>
          <a:lstStyle/>
          <a:p>
            <a:pPr eaLnBrk="1" hangingPunct="1">
              <a:defRPr/>
            </a:pPr>
            <a:r>
              <a:rPr lang="en-GB" smtClean="0">
                <a:effectLst>
                  <a:outerShdw blurRad="38100" dist="38100" dir="2700000" algn="tl">
                    <a:srgbClr val="FFFFFF"/>
                  </a:outerShdw>
                </a:effectLst>
              </a:rPr>
              <a:t>ASEXUAL</a:t>
            </a:r>
          </a:p>
          <a:p>
            <a:pPr eaLnBrk="1" hangingPunct="1">
              <a:defRPr/>
            </a:pPr>
            <a:r>
              <a:rPr lang="en-GB" smtClean="0">
                <a:effectLst>
                  <a:outerShdw blurRad="38100" dist="38100" dir="2700000" algn="tl">
                    <a:srgbClr val="FFFFFF"/>
                  </a:outerShdw>
                </a:effectLst>
              </a:rPr>
              <a:t>SEXUAL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Male and female pronuclei in egg cell"/>
          <p:cNvPicPr>
            <a:picLocks noChangeAspect="1" noChangeArrowheads="1"/>
          </p:cNvPicPr>
          <p:nvPr/>
        </p:nvPicPr>
        <p:blipFill>
          <a:blip r:embed="rId2">
            <a:lum bright="20000"/>
            <a:extLst>
              <a:ext uri="{28A0092B-C50C-407E-A947-70E740481C1C}">
                <a14:useLocalDpi xmlns:a14="http://schemas.microsoft.com/office/drawing/2010/main" val="0"/>
              </a:ext>
            </a:extLst>
          </a:blip>
          <a:srcRect/>
          <a:stretch>
            <a:fillRect/>
          </a:stretch>
        </p:blipFill>
        <p:spPr bwMode="auto">
          <a:xfrm>
            <a:off x="900113" y="119063"/>
            <a:ext cx="6767512"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a:xfrm>
            <a:off x="395288" y="620713"/>
            <a:ext cx="8229600" cy="1143000"/>
          </a:xfrm>
        </p:spPr>
        <p:txBody>
          <a:bodyPr/>
          <a:lstStyle/>
          <a:p>
            <a:pPr eaLnBrk="1" hangingPunct="1"/>
            <a:r>
              <a:rPr lang="en-GB" smtClean="0"/>
              <a:t>SEXUAL REPRODUCTION</a:t>
            </a:r>
          </a:p>
        </p:txBody>
      </p:sp>
      <p:sp>
        <p:nvSpPr>
          <p:cNvPr id="67587" name="Rectangle 3"/>
          <p:cNvSpPr>
            <a:spLocks noGrp="1" noChangeArrowheads="1"/>
          </p:cNvSpPr>
          <p:nvPr>
            <p:ph type="body" idx="1"/>
          </p:nvPr>
        </p:nvSpPr>
        <p:spPr/>
        <p:txBody>
          <a:bodyPr/>
          <a:lstStyle/>
          <a:p>
            <a:pPr marL="609600" indent="-609600" eaLnBrk="1" hangingPunct="1">
              <a:buFontTx/>
              <a:buNone/>
              <a:defRPr/>
            </a:pPr>
            <a:r>
              <a:rPr lang="en-GB" smtClean="0">
                <a:effectLst>
                  <a:outerShdw blurRad="38100" dist="38100" dir="2700000" algn="tl">
                    <a:srgbClr val="FFFFFF"/>
                  </a:outerShdw>
                </a:effectLst>
              </a:rPr>
              <a:t>Four key stages in sexual reproduction:</a:t>
            </a:r>
          </a:p>
          <a:p>
            <a:pPr marL="609600" indent="-609600" eaLnBrk="1" hangingPunct="1">
              <a:buFontTx/>
              <a:buAutoNum type="arabicPeriod"/>
              <a:defRPr/>
            </a:pPr>
            <a:r>
              <a:rPr lang="en-GB" smtClean="0">
                <a:effectLst>
                  <a:outerShdw blurRad="38100" dist="38100" dir="2700000" algn="tl">
                    <a:srgbClr val="FFFFFF"/>
                  </a:outerShdw>
                </a:effectLst>
              </a:rPr>
              <a:t>Sex cells (sperm &amp; ova) are produced.</a:t>
            </a:r>
          </a:p>
          <a:p>
            <a:pPr marL="609600" indent="-609600" eaLnBrk="1" hangingPunct="1">
              <a:buFontTx/>
              <a:buAutoNum type="arabicPeriod"/>
              <a:defRPr/>
            </a:pPr>
            <a:r>
              <a:rPr lang="en-GB" smtClean="0">
                <a:effectLst>
                  <a:outerShdw blurRad="38100" dist="38100" dir="2700000" algn="tl">
                    <a:srgbClr val="FFFFFF"/>
                  </a:outerShdw>
                </a:effectLst>
              </a:rPr>
              <a:t>Male sex cell is transferred to female sex cell.</a:t>
            </a:r>
          </a:p>
          <a:p>
            <a:pPr marL="609600" indent="-609600" eaLnBrk="1" hangingPunct="1">
              <a:buFontTx/>
              <a:buAutoNum type="arabicPeriod"/>
              <a:defRPr/>
            </a:pPr>
            <a:r>
              <a:rPr lang="en-GB" smtClean="0">
                <a:effectLst>
                  <a:outerShdw blurRad="38100" dist="38100" dir="2700000" algn="tl">
                    <a:srgbClr val="FFFFFF"/>
                  </a:outerShdw>
                </a:effectLst>
              </a:rPr>
              <a:t>Fertilisation must occur i.e. sperm fuses with ovum.</a:t>
            </a:r>
          </a:p>
          <a:p>
            <a:pPr marL="609600" indent="-609600" eaLnBrk="1" hangingPunct="1">
              <a:buFontTx/>
              <a:buAutoNum type="arabicPeriod"/>
              <a:defRPr/>
            </a:pPr>
            <a:r>
              <a:rPr lang="en-GB" smtClean="0">
                <a:effectLst>
                  <a:outerShdw blurRad="38100" dist="38100" dir="2700000" algn="tl">
                    <a:srgbClr val="FFFFFF"/>
                  </a:outerShdw>
                </a:effectLst>
              </a:rPr>
              <a:t>The zygote formed develops into a new individual.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Male and female pronuclei in egg cell"/>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900113" y="119063"/>
            <a:ext cx="6767512" cy="676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p:cNvSpPr>
            <a:spLocks noGrp="1" noChangeArrowheads="1"/>
          </p:cNvSpPr>
          <p:nvPr>
            <p:ph type="title"/>
          </p:nvPr>
        </p:nvSpPr>
        <p:spPr>
          <a:xfrm>
            <a:off x="468313" y="765175"/>
            <a:ext cx="8229600" cy="1143000"/>
          </a:xfrm>
        </p:spPr>
        <p:txBody>
          <a:bodyPr/>
          <a:lstStyle/>
          <a:p>
            <a:pPr eaLnBrk="1" hangingPunct="1"/>
            <a:r>
              <a:rPr lang="en-GB" smtClean="0"/>
              <a:t>SEXUAL REPRODUCTION</a:t>
            </a:r>
          </a:p>
        </p:txBody>
      </p:sp>
      <p:sp>
        <p:nvSpPr>
          <p:cNvPr id="11267" name="Rectangle 3"/>
          <p:cNvSpPr>
            <a:spLocks noGrp="1" noChangeArrowheads="1"/>
          </p:cNvSpPr>
          <p:nvPr>
            <p:ph type="body" idx="1"/>
          </p:nvPr>
        </p:nvSpPr>
        <p:spPr>
          <a:xfrm>
            <a:off x="468313" y="1916113"/>
            <a:ext cx="8229600" cy="4525962"/>
          </a:xfrm>
        </p:spPr>
        <p:txBody>
          <a:bodyPr/>
          <a:lstStyle/>
          <a:p>
            <a:pPr eaLnBrk="1" hangingPunct="1">
              <a:defRPr/>
            </a:pPr>
            <a:r>
              <a:rPr lang="en-GB" sz="2800" smtClean="0">
                <a:effectLst>
                  <a:outerShdw blurRad="38100" dist="38100" dir="2700000" algn="tl">
                    <a:srgbClr val="FFFFFF"/>
                  </a:outerShdw>
                </a:effectLst>
              </a:rPr>
              <a:t>Involves 2 parents producing special reproductive cells/gametes (egg &amp; sperm)</a:t>
            </a:r>
          </a:p>
          <a:p>
            <a:pPr eaLnBrk="1" hangingPunct="1">
              <a:defRPr/>
            </a:pPr>
            <a:r>
              <a:rPr lang="en-GB" sz="2800" smtClean="0">
                <a:effectLst>
                  <a:outerShdw blurRad="38100" dist="38100" dir="2700000" algn="tl">
                    <a:srgbClr val="FFFFFF"/>
                  </a:outerShdw>
                </a:effectLst>
              </a:rPr>
              <a:t>Gametes fuse = fertilisation = zygote: – continues to divide form a new organism</a:t>
            </a:r>
          </a:p>
          <a:p>
            <a:pPr eaLnBrk="1" hangingPunct="1">
              <a:defRPr/>
            </a:pPr>
            <a:r>
              <a:rPr lang="en-GB" sz="2800" smtClean="0">
                <a:effectLst>
                  <a:outerShdw blurRad="38100" dist="38100" dir="2700000" algn="tl">
                    <a:srgbClr val="FFFFFF"/>
                  </a:outerShdw>
                </a:effectLst>
              </a:rPr>
              <a:t>Meiosis - hence offspring are different from each other and parents</a:t>
            </a:r>
          </a:p>
          <a:p>
            <a:pPr eaLnBrk="1" hangingPunct="1">
              <a:defRPr/>
            </a:pPr>
            <a:r>
              <a:rPr lang="en-GB" sz="2800" smtClean="0">
                <a:effectLst>
                  <a:outerShdw blurRad="38100" dist="38100" dir="2700000" algn="tl">
                    <a:srgbClr val="FFFFFF"/>
                  </a:outerShdw>
                </a:effectLst>
              </a:rPr>
              <a:t>Sex cells/gametes – half # of chromosomes thus are  different from other cells in the body that make up parts such as organs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50825" y="333375"/>
            <a:ext cx="8435975" cy="6191250"/>
          </a:xfrm>
        </p:spPr>
        <p:txBody>
          <a:bodyPr/>
          <a:lstStyle/>
          <a:p>
            <a:pPr eaLnBrk="1" hangingPunct="1"/>
            <a:r>
              <a:rPr lang="en-GB" smtClean="0"/>
              <a:t>Gametes have half # of chromosomes so that when they fuse the zygote formed will have the correct # of chromosomes (e.g. 46 in humans)</a:t>
            </a:r>
          </a:p>
          <a:p>
            <a:pPr eaLnBrk="1" hangingPunct="1"/>
            <a:r>
              <a:rPr lang="en-GB" smtClean="0"/>
              <a:t>We have 46 chromosomes in each body cell but 23 chromosomes are present in each egg and sperm.</a:t>
            </a:r>
          </a:p>
          <a:p>
            <a:pPr eaLnBrk="1" hangingPunct="1"/>
            <a:r>
              <a:rPr lang="en-GB" smtClean="0"/>
              <a:t>Thus when egg &amp; sperm fuse 2 fertilisation: 23 + 23 = 46 chromosomes</a:t>
            </a:r>
          </a:p>
          <a:p>
            <a:pPr eaLnBrk="1" hangingPunct="1"/>
            <a:r>
              <a:rPr lang="en-GB" smtClean="0"/>
              <a:t>The 46 chromosomes are of 23 different kinds and are 2 of each kind.</a:t>
            </a:r>
          </a:p>
          <a:p>
            <a:pPr eaLnBrk="1" hangingPunct="1">
              <a:buFontTx/>
              <a:buNone/>
            </a:pPr>
            <a:endParaRPr lang="en-GB" smtClean="0"/>
          </a:p>
          <a:p>
            <a:pPr eaLnBrk="1" hangingPunct="1"/>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7200" y="476250"/>
            <a:ext cx="8229600" cy="5976938"/>
          </a:xfrm>
        </p:spPr>
        <p:txBody>
          <a:bodyPr/>
          <a:lstStyle/>
          <a:p>
            <a:pPr eaLnBrk="1" hangingPunct="1"/>
            <a:r>
              <a:rPr lang="en-GB" smtClean="0"/>
              <a:t>W.r.t 2 chromosomes of each kind – homologous chromosomes.</a:t>
            </a:r>
          </a:p>
          <a:p>
            <a:pPr eaLnBrk="1" hangingPunct="1"/>
            <a:r>
              <a:rPr lang="en-GB" smtClean="0"/>
              <a:t>A cell with a full # of chromosomes with 2 of each kind – DIPLOID (2n)</a:t>
            </a:r>
          </a:p>
          <a:p>
            <a:pPr eaLnBrk="1" hangingPunct="1"/>
            <a:r>
              <a:rPr lang="en-GB" smtClean="0"/>
              <a:t>A cell with half # of chromosomes – HAPLOID (n) e.g. egg &amp; sperm</a:t>
            </a:r>
          </a:p>
          <a:p>
            <a:pPr eaLnBrk="1" hangingPunct="1"/>
            <a:r>
              <a:rPr lang="en-GB" smtClean="0"/>
              <a:t>Gametes are haploid but form a diploid zygote when they fuse together.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274638"/>
            <a:ext cx="8291512" cy="1641475"/>
          </a:xfrm>
        </p:spPr>
        <p:txBody>
          <a:bodyPr/>
          <a:lstStyle/>
          <a:p>
            <a:pPr eaLnBrk="1" hangingPunct="1"/>
            <a:r>
              <a:rPr lang="en-GB" sz="4000" smtClean="0"/>
              <a:t>ADVANTAGES &amp; DISADVANTAGES OF SEXUAL REPRODUCTION</a:t>
            </a:r>
          </a:p>
        </p:txBody>
      </p:sp>
      <p:sp>
        <p:nvSpPr>
          <p:cNvPr id="15363" name="Rectangle 3"/>
          <p:cNvSpPr>
            <a:spLocks noGrp="1" noChangeArrowheads="1"/>
          </p:cNvSpPr>
          <p:nvPr>
            <p:ph type="body" idx="1"/>
          </p:nvPr>
        </p:nvSpPr>
        <p:spPr>
          <a:xfrm>
            <a:off x="457200" y="2565400"/>
            <a:ext cx="8229600" cy="3560763"/>
          </a:xfrm>
        </p:spPr>
        <p:txBody>
          <a:bodyPr/>
          <a:lstStyle/>
          <a:p>
            <a:pPr eaLnBrk="1" hangingPunct="1"/>
            <a:r>
              <a:rPr lang="en-GB" smtClean="0"/>
              <a:t>See Atwaroo-Ali page 197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468313" y="2349500"/>
            <a:ext cx="8229600" cy="1143000"/>
          </a:xfrm>
        </p:spPr>
        <p:txBody>
          <a:bodyPr/>
          <a:lstStyle/>
          <a:p>
            <a:pPr eaLnBrk="1" hangingPunct="1"/>
            <a:r>
              <a:rPr lang="en-GB" b="1" smtClean="0">
                <a:latin typeface="Bookman Old Style" pitchFamily="18" charset="0"/>
              </a:rPr>
              <a:t>SEXUAL REPRODUCTION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250825" y="476250"/>
            <a:ext cx="8435975" cy="6121400"/>
          </a:xfrm>
        </p:spPr>
        <p:txBody>
          <a:bodyPr/>
          <a:lstStyle/>
          <a:p>
            <a:pPr eaLnBrk="1" hangingPunct="1">
              <a:buFontTx/>
              <a:buNone/>
            </a:pPr>
            <a:r>
              <a:rPr lang="en-GB" sz="3600" smtClean="0">
                <a:latin typeface="Bookman Old Style" pitchFamily="18" charset="0"/>
              </a:rPr>
              <a:t>STRUCTURE OF MALE REPRODUCTIVE SYSTEM</a:t>
            </a:r>
          </a:p>
          <a:p>
            <a:pPr eaLnBrk="1" hangingPunct="1">
              <a:buFontTx/>
              <a:buNone/>
            </a:pPr>
            <a:endParaRPr lang="en-GB" smtClean="0"/>
          </a:p>
          <a:p>
            <a:pPr eaLnBrk="1" hangingPunct="1">
              <a:buFontTx/>
              <a:buNone/>
            </a:pPr>
            <a:endParaRPr lang="en-GB" smtClean="0"/>
          </a:p>
          <a:p>
            <a:pPr eaLnBrk="1" hangingPunct="1"/>
            <a:endParaRPr lang="en-GB" sz="2800" smtClean="0">
              <a:latin typeface="Times New Roman" pitchFamily="18" charset="0"/>
            </a:endParaRPr>
          </a:p>
        </p:txBody>
      </p:sp>
      <p:pic>
        <p:nvPicPr>
          <p:cNvPr id="17411" name="Picture 4" descr="male-sexual-problems-basics_malereproductivesystem"/>
          <p:cNvPicPr>
            <a:picLocks noChangeAspect="1" noChangeArrowheads="1"/>
          </p:cNvPicPr>
          <p:nvPr/>
        </p:nvPicPr>
        <p:blipFill>
          <a:blip r:embed="rId3">
            <a:extLst>
              <a:ext uri="{28A0092B-C50C-407E-A947-70E740481C1C}">
                <a14:useLocalDpi xmlns:a14="http://schemas.microsoft.com/office/drawing/2010/main" val="0"/>
              </a:ext>
            </a:extLst>
          </a:blip>
          <a:srcRect t="8333"/>
          <a:stretch>
            <a:fillRect/>
          </a:stretch>
        </p:blipFill>
        <p:spPr bwMode="auto">
          <a:xfrm>
            <a:off x="1908175" y="1768475"/>
            <a:ext cx="5111750" cy="458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404813"/>
            <a:ext cx="8229600" cy="5721350"/>
          </a:xfrm>
        </p:spPr>
        <p:txBody>
          <a:bodyPr/>
          <a:lstStyle/>
          <a:p>
            <a:pPr eaLnBrk="1" hangingPunct="1"/>
            <a:r>
              <a:rPr lang="en-GB" smtClean="0"/>
              <a:t>The penis and the urethra are part of the urinary and reproductive systems.</a:t>
            </a:r>
          </a:p>
          <a:p>
            <a:pPr eaLnBrk="1" hangingPunct="1"/>
            <a:r>
              <a:rPr lang="en-GB" smtClean="0"/>
              <a:t>The scrotum, testes, vas deferens, and prostate gland comprise the rest of the reproductive system.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50825" y="476250"/>
            <a:ext cx="8713788" cy="5976938"/>
          </a:xfrm>
        </p:spPr>
        <p:txBody>
          <a:bodyPr/>
          <a:lstStyle/>
          <a:p>
            <a:pPr marL="609600" indent="-609600" eaLnBrk="1" hangingPunct="1">
              <a:buFontTx/>
              <a:buNone/>
            </a:pPr>
            <a:r>
              <a:rPr lang="en-GB" b="1" smtClean="0">
                <a:latin typeface="Times New Roman" pitchFamily="18" charset="0"/>
              </a:rPr>
              <a:t>The purpose of the organs of the male reproductive system is to perform the following functions</a:t>
            </a:r>
            <a:r>
              <a:rPr lang="en-GB" smtClean="0">
                <a:latin typeface="Times New Roman" pitchFamily="18" charset="0"/>
              </a:rPr>
              <a:t>:</a:t>
            </a:r>
          </a:p>
          <a:p>
            <a:pPr marL="609600" indent="-609600" eaLnBrk="1" hangingPunct="1">
              <a:buFontTx/>
              <a:buAutoNum type="arabicPeriod"/>
            </a:pPr>
            <a:r>
              <a:rPr lang="en-GB" smtClean="0">
                <a:latin typeface="Times New Roman" pitchFamily="18" charset="0"/>
              </a:rPr>
              <a:t>To produce, maintain, and transport sperm (the male reproductive cells) and protective fluid (semen) </a:t>
            </a:r>
          </a:p>
          <a:p>
            <a:pPr marL="609600" indent="-609600" eaLnBrk="1" hangingPunct="1">
              <a:buFontTx/>
              <a:buAutoNum type="arabicPeriod"/>
            </a:pPr>
            <a:r>
              <a:rPr lang="en-GB" smtClean="0">
                <a:latin typeface="Times New Roman" pitchFamily="18" charset="0"/>
              </a:rPr>
              <a:t>To discharge sperm within the female reproductive tract during sex </a:t>
            </a:r>
          </a:p>
          <a:p>
            <a:pPr marL="609600" indent="-609600" eaLnBrk="1" hangingPunct="1">
              <a:buFontTx/>
              <a:buAutoNum type="arabicPeriod"/>
            </a:pPr>
            <a:r>
              <a:rPr lang="en-GB" smtClean="0">
                <a:latin typeface="Times New Roman" pitchFamily="18" charset="0"/>
              </a:rPr>
              <a:t>To produce and secrete male sex hormones responsible for maintaining the male reproductive system</a:t>
            </a:r>
          </a:p>
          <a:p>
            <a:pPr marL="609600" indent="-609600" eaLnBrk="1" hangingPunct="1"/>
            <a:endParaRPr lang="en-GB"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333375"/>
            <a:ext cx="8229600" cy="6191250"/>
          </a:xfrm>
        </p:spPr>
        <p:txBody>
          <a:bodyPr/>
          <a:lstStyle/>
          <a:p>
            <a:pPr marL="609600" indent="-609600" eaLnBrk="1" hangingPunct="1">
              <a:buFontTx/>
              <a:buNone/>
            </a:pPr>
            <a:r>
              <a:rPr lang="en-GB" smtClean="0">
                <a:latin typeface="Times New Roman" pitchFamily="18" charset="0"/>
              </a:rPr>
              <a:t>Unlike the female reproductive system, most of the male reproductive system is located outside of the body. </a:t>
            </a:r>
            <a:r>
              <a:rPr lang="en-GB" b="1" smtClean="0">
                <a:latin typeface="Times New Roman" pitchFamily="18" charset="0"/>
              </a:rPr>
              <a:t>These external structures include the penis, scrotum, and testicles</a:t>
            </a:r>
            <a:r>
              <a:rPr lang="en-GB" smtClean="0">
                <a:latin typeface="Times New Roman" pitchFamily="18" charset="0"/>
              </a:rPr>
              <a:t>.</a:t>
            </a:r>
            <a:r>
              <a:rPr lang="en-GB" smtClean="0"/>
              <a:t> </a:t>
            </a:r>
            <a:endParaRPr lang="en-GB" b="1" smtClean="0"/>
          </a:p>
          <a:p>
            <a:pPr marL="609600" indent="-609600" eaLnBrk="1" hangingPunct="1">
              <a:buFontTx/>
              <a:buAutoNum type="arabicPeriod"/>
            </a:pPr>
            <a:r>
              <a:rPr lang="en-GB" b="1" smtClean="0"/>
              <a:t>Penis</a:t>
            </a:r>
          </a:p>
          <a:p>
            <a:pPr marL="609600" indent="-609600" eaLnBrk="1" hangingPunct="1">
              <a:buFontTx/>
              <a:buAutoNum type="arabicPeriod"/>
            </a:pPr>
            <a:r>
              <a:rPr lang="en-GB" b="1" smtClean="0"/>
              <a:t>Scrotum: </a:t>
            </a:r>
            <a:r>
              <a:rPr lang="en-GB" smtClean="0"/>
              <a:t>loose pouch-like sac of skin that hangs behind and below the penis. contains the testicles (also called testes), as well as many nerves and blood vessels. </a:t>
            </a:r>
          </a:p>
          <a:p>
            <a:pPr marL="609600" indent="-609600" eaLnBrk="1" hangingPunct="1">
              <a:buFontTx/>
              <a:buAutoNum type="arabicPeriod"/>
            </a:pPr>
            <a:endParaRPr lang="en-GB" b="1" smtClean="0"/>
          </a:p>
          <a:p>
            <a:pPr marL="609600" indent="-609600" eaLnBrk="1" hangingPunct="1">
              <a:buFontTx/>
              <a:buNone/>
            </a:pPr>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title"/>
          </p:nvPr>
        </p:nvSpPr>
        <p:spPr>
          <a:xfrm>
            <a:off x="457200" y="274638"/>
            <a:ext cx="8229600" cy="850900"/>
          </a:xfrm>
        </p:spPr>
        <p:txBody>
          <a:bodyPr/>
          <a:lstStyle/>
          <a:p>
            <a:pPr eaLnBrk="1" hangingPunct="1"/>
            <a:r>
              <a:rPr lang="en-GB" smtClean="0">
                <a:latin typeface="Bookman Old Style" pitchFamily="18" charset="0"/>
              </a:rPr>
              <a:t>REPRODUCTION	</a:t>
            </a:r>
          </a:p>
        </p:txBody>
      </p:sp>
      <p:sp>
        <p:nvSpPr>
          <p:cNvPr id="3075" name="Rectangle 6"/>
          <p:cNvSpPr>
            <a:spLocks noGrp="1" noChangeArrowheads="1"/>
          </p:cNvSpPr>
          <p:nvPr>
            <p:ph type="body" idx="1"/>
          </p:nvPr>
        </p:nvSpPr>
        <p:spPr>
          <a:xfrm>
            <a:off x="457200" y="1341438"/>
            <a:ext cx="8229600" cy="5183187"/>
          </a:xfrm>
        </p:spPr>
        <p:txBody>
          <a:bodyPr/>
          <a:lstStyle/>
          <a:p>
            <a:pPr eaLnBrk="1" hangingPunct="1">
              <a:lnSpc>
                <a:spcPct val="90000"/>
              </a:lnSpc>
              <a:buFontTx/>
              <a:buNone/>
            </a:pPr>
            <a:r>
              <a:rPr lang="en-GB" smtClean="0"/>
              <a:t>ASEXUAL:</a:t>
            </a:r>
          </a:p>
          <a:p>
            <a:pPr eaLnBrk="1" hangingPunct="1">
              <a:lnSpc>
                <a:spcPct val="90000"/>
              </a:lnSpc>
            </a:pPr>
            <a:r>
              <a:rPr lang="en-GB" smtClean="0"/>
              <a:t>One parent is involved</a:t>
            </a:r>
          </a:p>
          <a:p>
            <a:pPr eaLnBrk="1" hangingPunct="1">
              <a:lnSpc>
                <a:spcPct val="90000"/>
              </a:lnSpc>
            </a:pPr>
            <a:r>
              <a:rPr lang="en-GB" smtClean="0"/>
              <a:t>No fertilisation occurs.</a:t>
            </a:r>
          </a:p>
          <a:p>
            <a:pPr eaLnBrk="1" hangingPunct="1">
              <a:lnSpc>
                <a:spcPct val="90000"/>
              </a:lnSpc>
            </a:pPr>
            <a:r>
              <a:rPr lang="en-GB" smtClean="0"/>
              <a:t>No specialised sex cells</a:t>
            </a:r>
          </a:p>
          <a:p>
            <a:pPr eaLnBrk="1" hangingPunct="1">
              <a:lnSpc>
                <a:spcPct val="90000"/>
              </a:lnSpc>
            </a:pPr>
            <a:r>
              <a:rPr lang="en-GB" smtClean="0"/>
              <a:t>Cell division occurs via mitosis</a:t>
            </a:r>
          </a:p>
          <a:p>
            <a:pPr eaLnBrk="1" hangingPunct="1">
              <a:lnSpc>
                <a:spcPct val="90000"/>
              </a:lnSpc>
            </a:pPr>
            <a:r>
              <a:rPr lang="en-GB" smtClean="0"/>
              <a:t>Offspring are genetically identical to each other &amp; parent (produce clones)</a:t>
            </a:r>
          </a:p>
          <a:p>
            <a:pPr eaLnBrk="1" hangingPunct="1">
              <a:lnSpc>
                <a:spcPct val="90000"/>
              </a:lnSpc>
            </a:pPr>
            <a:r>
              <a:rPr lang="en-GB" smtClean="0"/>
              <a:t>Few organisms reproduce asexually – Hydra, amoeba, flowering plants, celery &amp; strawberry.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250825" y="260350"/>
            <a:ext cx="8642350" cy="6192838"/>
          </a:xfrm>
        </p:spPr>
        <p:txBody>
          <a:bodyPr/>
          <a:lstStyle/>
          <a:p>
            <a:pPr eaLnBrk="1" hangingPunct="1">
              <a:buFontTx/>
              <a:buNone/>
            </a:pPr>
            <a:r>
              <a:rPr lang="en-GB" sz="2800" b="1" smtClean="0"/>
              <a:t>3. Testicles (testes):</a:t>
            </a:r>
            <a:r>
              <a:rPr lang="en-GB" sz="2800" smtClean="0"/>
              <a:t> </a:t>
            </a:r>
          </a:p>
          <a:p>
            <a:pPr lvl="1" eaLnBrk="1" hangingPunct="1"/>
            <a:r>
              <a:rPr lang="en-GB" smtClean="0"/>
              <a:t>Oval organs that lie in the scrotum, secured at either end by a structure called the spermatic cord.</a:t>
            </a:r>
          </a:p>
          <a:p>
            <a:pPr eaLnBrk="1" hangingPunct="1">
              <a:buFontTx/>
              <a:buNone/>
            </a:pPr>
            <a:r>
              <a:rPr lang="en-GB" sz="2800" b="1" smtClean="0"/>
              <a:t>The internal organs of the male reproductive system, also called accessory organs, include the following:</a:t>
            </a:r>
          </a:p>
          <a:p>
            <a:pPr eaLnBrk="1" hangingPunct="1">
              <a:buFontTx/>
              <a:buNone/>
            </a:pPr>
            <a:r>
              <a:rPr lang="en-GB" sz="2800" b="1" smtClean="0"/>
              <a:t>1. Epididymis:</a:t>
            </a:r>
            <a:r>
              <a:rPr lang="en-GB" sz="2800" smtClean="0"/>
              <a:t> </a:t>
            </a:r>
          </a:p>
          <a:p>
            <a:pPr lvl="1" eaLnBrk="1" hangingPunct="1"/>
            <a:r>
              <a:rPr lang="en-GB" smtClean="0"/>
              <a:t>The epididymis is a long, coiled tube that rests on the backside of each testicle. </a:t>
            </a:r>
          </a:p>
          <a:p>
            <a:pPr lvl="1" eaLnBrk="1" hangingPunct="1"/>
            <a:r>
              <a:rPr lang="en-GB" smtClean="0"/>
              <a:t>Transports and stores sperm cells that are produced in the testes. </a:t>
            </a:r>
          </a:p>
          <a:p>
            <a:pPr lvl="1" eaLnBrk="1" hangingPunct="1"/>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404813"/>
            <a:ext cx="8229600" cy="6119812"/>
          </a:xfrm>
        </p:spPr>
        <p:txBody>
          <a:bodyPr/>
          <a:lstStyle/>
          <a:p>
            <a:pPr marL="533400" indent="-533400" eaLnBrk="1" hangingPunct="1">
              <a:buFontTx/>
              <a:buAutoNum type="arabicPeriod" startAt="2"/>
            </a:pPr>
            <a:r>
              <a:rPr lang="en-GB" sz="2800" b="1" smtClean="0"/>
              <a:t>Vas deferens:</a:t>
            </a:r>
            <a:r>
              <a:rPr lang="en-GB" sz="2800" smtClean="0"/>
              <a:t> The vas deferens is a long, muscular tube that travels from the epididymis into the pelvic cavity, to just behind the bladder. </a:t>
            </a:r>
          </a:p>
          <a:p>
            <a:pPr marL="533400" indent="-533400" eaLnBrk="1" hangingPunct="1">
              <a:buFontTx/>
              <a:buAutoNum type="arabicPeriod" startAt="2"/>
            </a:pPr>
            <a:r>
              <a:rPr lang="en-GB" sz="2800" b="1" smtClean="0"/>
              <a:t>Urethra:</a:t>
            </a:r>
            <a:r>
              <a:rPr lang="en-GB" sz="2800" smtClean="0"/>
              <a:t> The urethra is the tube that carries urine from the bladder to outside of the body. </a:t>
            </a:r>
          </a:p>
          <a:p>
            <a:pPr marL="533400" indent="-533400" eaLnBrk="1" hangingPunct="1">
              <a:buFontTx/>
              <a:buAutoNum type="arabicPeriod" startAt="2"/>
            </a:pPr>
            <a:r>
              <a:rPr lang="en-GB" sz="2800" b="1" smtClean="0"/>
              <a:t>Seminal vesicles:</a:t>
            </a:r>
            <a:r>
              <a:rPr lang="en-GB" sz="2800" smtClean="0"/>
              <a:t> The seminal vesicles are sac-like pouches that attach to the vas deferens near the base of the bladder. </a:t>
            </a:r>
          </a:p>
          <a:p>
            <a:pPr marL="533400" indent="-533400" eaLnBrk="1" hangingPunct="1">
              <a:buFontTx/>
              <a:buAutoNum type="arabicPeriod" startAt="2"/>
            </a:pPr>
            <a:r>
              <a:rPr lang="en-GB" sz="2800" b="1" smtClean="0"/>
              <a:t>Prostate gland:</a:t>
            </a:r>
            <a:r>
              <a:rPr lang="en-GB" sz="2800" smtClean="0"/>
              <a:t> The prostate gland is a walnut-sized structure that is located below the urinary bladder in front of the rectum.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sz="3200" b="1" smtClean="0"/>
              <a:t>How Does the Male Reproductive System Function?</a:t>
            </a:r>
          </a:p>
        </p:txBody>
      </p:sp>
      <p:sp>
        <p:nvSpPr>
          <p:cNvPr id="23555" name="Rectangle 3"/>
          <p:cNvSpPr>
            <a:spLocks noGrp="1" noChangeArrowheads="1"/>
          </p:cNvSpPr>
          <p:nvPr>
            <p:ph type="body" idx="1"/>
          </p:nvPr>
        </p:nvSpPr>
        <p:spPr>
          <a:xfrm>
            <a:off x="457200" y="1600200"/>
            <a:ext cx="8229600" cy="4924425"/>
          </a:xfrm>
        </p:spPr>
        <p:txBody>
          <a:bodyPr/>
          <a:lstStyle/>
          <a:p>
            <a:pPr eaLnBrk="1" hangingPunct="1">
              <a:lnSpc>
                <a:spcPct val="90000"/>
              </a:lnSpc>
            </a:pPr>
            <a:r>
              <a:rPr lang="en-GB" sz="2800" smtClean="0"/>
              <a:t>Dependent on hormones - follicle-stimulating hormone (FSH), luteinizing hormone (LH), and testosterone.</a:t>
            </a:r>
          </a:p>
          <a:p>
            <a:pPr eaLnBrk="1" hangingPunct="1">
              <a:lnSpc>
                <a:spcPct val="90000"/>
              </a:lnSpc>
            </a:pPr>
            <a:r>
              <a:rPr lang="en-GB" sz="2800" smtClean="0"/>
              <a:t>Follicle-stimulating hormone is necessary for sperm production (spermatogenesis) and luteinizing hormone stimulates the production of testosterone, which is also needed to make sperm. </a:t>
            </a:r>
          </a:p>
          <a:p>
            <a:pPr eaLnBrk="1" hangingPunct="1">
              <a:lnSpc>
                <a:spcPct val="90000"/>
              </a:lnSpc>
            </a:pPr>
            <a:r>
              <a:rPr lang="en-GB" sz="2800" smtClean="0"/>
              <a:t>Testosterone is responsible for the development of male characteristics, including muscle mass and strength, fat distribution, bone mass, facial hair growth, voice change, and sex drive.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457200" y="404813"/>
            <a:ext cx="8229600" cy="5721350"/>
          </a:xfrm>
        </p:spPr>
        <p:txBody>
          <a:bodyPr/>
          <a:lstStyle/>
          <a:p>
            <a:pPr eaLnBrk="1" hangingPunct="1"/>
            <a:r>
              <a:rPr lang="en-GB" sz="2400" smtClean="0">
                <a:hlinkClick r:id="rId3"/>
              </a:rPr>
              <a:t>http://lgfl.skoool.co.uk/content/keystage3/biology/pc/learningsteps/MRSLC/launch.html</a:t>
            </a:r>
            <a:endParaRPr lang="en-GB" sz="2400" smtClean="0"/>
          </a:p>
          <a:p>
            <a:pPr eaLnBrk="1" hangingPunct="1"/>
            <a:endParaRPr lang="en-GB" sz="2400" smtClean="0"/>
          </a:p>
          <a:p>
            <a:pPr eaLnBrk="1" hangingPunct="1"/>
            <a:r>
              <a:rPr lang="en-GB" sz="2400" smtClean="0"/>
              <a:t>STRUCTURE OF SPERM</a:t>
            </a:r>
          </a:p>
        </p:txBody>
      </p:sp>
      <p:pic>
        <p:nvPicPr>
          <p:cNvPr id="24579" name="Picture 4" descr="sperm-stru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2276475"/>
            <a:ext cx="5040313"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spermstructur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2450" y="333375"/>
            <a:ext cx="5429250" cy="611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0" fill="hold"/>
                                        <p:tgtEl>
                                          <p:spTgt spid="19461"/>
                                        </p:tgtEl>
                                        <p:attrNameLst>
                                          <p:attrName>ppt_x</p:attrName>
                                        </p:attrNameLst>
                                      </p:cBhvr>
                                      <p:tavLst>
                                        <p:tav tm="0">
                                          <p:val>
                                            <p:strVal val="#ppt_x"/>
                                          </p:val>
                                        </p:tav>
                                        <p:tav tm="100000">
                                          <p:val>
                                            <p:strVal val="#ppt_x"/>
                                          </p:val>
                                        </p:tav>
                                      </p:tavLst>
                                    </p:anim>
                                    <p:anim calcmode="lin" valueType="num">
                                      <p:cBhvr additive="base">
                                        <p:cTn id="8" dur="5000" fill="hold"/>
                                        <p:tgtEl>
                                          <p:spTgt spid="194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476250"/>
            <a:ext cx="8229600" cy="5649913"/>
          </a:xfrm>
        </p:spPr>
        <p:txBody>
          <a:bodyPr/>
          <a:lstStyle/>
          <a:p>
            <a:pPr eaLnBrk="1" hangingPunct="1"/>
            <a:r>
              <a:rPr lang="en-GB" smtClean="0"/>
              <a:t>Sperm cells have three distinct regions, the head, midpiece and tail.</a:t>
            </a:r>
          </a:p>
          <a:p>
            <a:pPr eaLnBrk="1" hangingPunct="1"/>
            <a:r>
              <a:rPr lang="en-GB" b="1" smtClean="0"/>
              <a:t>Head</a:t>
            </a:r>
            <a:r>
              <a:rPr lang="en-GB" smtClean="0"/>
              <a:t> - an acrosome and a nucleus.</a:t>
            </a:r>
          </a:p>
          <a:p>
            <a:pPr eaLnBrk="1" hangingPunct="1"/>
            <a:r>
              <a:rPr lang="en-GB" b="1" smtClean="0"/>
              <a:t>Midpiece</a:t>
            </a:r>
            <a:r>
              <a:rPr lang="en-GB" smtClean="0"/>
              <a:t> - packed with mitochondria that break down glucose (present in semen) producing ATP to power the movement of the flagella.  </a:t>
            </a:r>
          </a:p>
          <a:p>
            <a:pPr eaLnBrk="1" hangingPunct="1"/>
            <a:r>
              <a:rPr lang="en-GB" smtClean="0"/>
              <a:t>The </a:t>
            </a:r>
            <a:r>
              <a:rPr lang="en-GB" b="1" smtClean="0"/>
              <a:t>tail</a:t>
            </a:r>
            <a:r>
              <a:rPr lang="en-GB" smtClean="0"/>
              <a:t> is a single flagellum. Source of locomotion. </a:t>
            </a:r>
          </a:p>
        </p:txBody>
      </p:sp>
      <p:pic>
        <p:nvPicPr>
          <p:cNvPr id="54276" name="Picture 4" descr="sperm"/>
          <p:cNvPicPr>
            <a:picLocks noChangeAspect="1" noChangeArrowheads="1"/>
          </p:cNvPicPr>
          <p:nvPr/>
        </p:nvPicPr>
        <p:blipFill>
          <a:blip r:embed="rId3">
            <a:extLst>
              <a:ext uri="{28A0092B-C50C-407E-A947-70E740481C1C}">
                <a14:useLocalDpi xmlns:a14="http://schemas.microsoft.com/office/drawing/2010/main" val="0"/>
              </a:ext>
            </a:extLst>
          </a:blip>
          <a:srcRect b="15215"/>
          <a:stretch>
            <a:fillRect/>
          </a:stretch>
        </p:blipFill>
        <p:spPr bwMode="auto">
          <a:xfrm>
            <a:off x="900113" y="260350"/>
            <a:ext cx="7540625" cy="597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circle(in)">
                                      <p:cBhvr>
                                        <p:cTn id="7" dur="2000"/>
                                        <p:tgtEl>
                                          <p:spTgt spid="54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GB" sz="4000" smtClean="0"/>
              <a:t>STRUCTURE OF FEMALE REPRODUCTIVE SYSTEM</a:t>
            </a:r>
          </a:p>
        </p:txBody>
      </p:sp>
      <p:sp>
        <p:nvSpPr>
          <p:cNvPr id="26627" name="Rectangle 3"/>
          <p:cNvSpPr>
            <a:spLocks noGrp="1" noChangeArrowheads="1"/>
          </p:cNvSpPr>
          <p:nvPr>
            <p:ph type="body" idx="1"/>
          </p:nvPr>
        </p:nvSpPr>
        <p:spPr>
          <a:xfrm>
            <a:off x="457200" y="1600200"/>
            <a:ext cx="8229600" cy="4924425"/>
          </a:xfrm>
        </p:spPr>
        <p:txBody>
          <a:bodyPr/>
          <a:lstStyle/>
          <a:p>
            <a:pPr eaLnBrk="1" hangingPunct="1"/>
            <a:r>
              <a:rPr lang="en-GB" smtClean="0"/>
              <a:t>More complex than male reprod’ve system</a:t>
            </a:r>
          </a:p>
          <a:p>
            <a:pPr eaLnBrk="1" hangingPunct="1"/>
            <a:r>
              <a:rPr lang="en-GB" smtClean="0"/>
              <a:t>Located in the pelvic region</a:t>
            </a:r>
          </a:p>
          <a:p>
            <a:pPr eaLnBrk="1" hangingPunct="1"/>
            <a:r>
              <a:rPr lang="en-GB" smtClean="0"/>
              <a:t>Structures are the ovary, uterine tubes, uterus, vagina, vulva, and mammary glands. </a:t>
            </a:r>
          </a:p>
          <a:p>
            <a:pPr eaLnBrk="1" hangingPunct="1"/>
            <a:r>
              <a:rPr lang="en-GB" smtClean="0"/>
              <a:t>It produces ova (egg cells); nourishes, carries, and protects the developing embryo; and nurses the newborn after birth. </a:t>
            </a:r>
          </a:p>
        </p:txBody>
      </p:sp>
      <p:pic>
        <p:nvPicPr>
          <p:cNvPr id="56324" name="Picture 4" descr="internal female orga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773238"/>
            <a:ext cx="8748712"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circle(in)">
                                      <p:cBhvr>
                                        <p:cTn id="7" dur="2000"/>
                                        <p:tgtEl>
                                          <p:spTgt spid="56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457200" y="476250"/>
            <a:ext cx="8229600" cy="5649913"/>
          </a:xfrm>
        </p:spPr>
        <p:txBody>
          <a:bodyPr/>
          <a:lstStyle/>
          <a:p>
            <a:pPr eaLnBrk="1" hangingPunct="1">
              <a:buFontTx/>
              <a:buNone/>
            </a:pPr>
            <a:r>
              <a:rPr lang="en-GB" sz="2800" b="1" smtClean="0">
                <a:latin typeface="Times New Roman" pitchFamily="18" charset="0"/>
              </a:rPr>
              <a:t>The internal genital organs form a pathway (the genital tract). This pathway consists of the following:</a:t>
            </a:r>
            <a:endParaRPr lang="en-GB" sz="2800" smtClean="0">
              <a:latin typeface="Times New Roman" pitchFamily="18" charset="0"/>
            </a:endParaRPr>
          </a:p>
          <a:p>
            <a:pPr eaLnBrk="1" hangingPunct="1"/>
            <a:r>
              <a:rPr lang="en-GB" sz="2800" smtClean="0">
                <a:latin typeface="Times New Roman" pitchFamily="18" charset="0"/>
              </a:rPr>
              <a:t>Vagina (part of the birth canal), where sperm are deposited and from which a baby can emerge </a:t>
            </a:r>
          </a:p>
          <a:p>
            <a:pPr eaLnBrk="1" hangingPunct="1"/>
            <a:r>
              <a:rPr lang="en-GB" sz="2800" smtClean="0">
                <a:latin typeface="Times New Roman" pitchFamily="18" charset="0"/>
              </a:rPr>
              <a:t>Uterus, where an embryo can develop into a fetus </a:t>
            </a:r>
          </a:p>
          <a:p>
            <a:pPr eaLnBrk="1" hangingPunct="1"/>
            <a:r>
              <a:rPr lang="en-GB" sz="2800" smtClean="0">
                <a:latin typeface="Times New Roman" pitchFamily="18" charset="0"/>
              </a:rPr>
              <a:t>Fallopian tubes (oviducts), where a sperm can fertilize an egg </a:t>
            </a:r>
          </a:p>
          <a:p>
            <a:pPr eaLnBrk="1" hangingPunct="1"/>
            <a:r>
              <a:rPr lang="en-GB" sz="2800" smtClean="0">
                <a:latin typeface="Times New Roman" pitchFamily="18" charset="0"/>
              </a:rPr>
              <a:t>Ovaries, which produce and release eggs </a:t>
            </a:r>
          </a:p>
          <a:p>
            <a:pPr eaLnBrk="1" hangingPunct="1"/>
            <a:r>
              <a:rPr lang="en-GB" sz="2800" b="1" smtClean="0">
                <a:latin typeface="Times New Roman" pitchFamily="18" charset="0"/>
              </a:rPr>
              <a:t>Sperm can travel up the tract, and eggs down the tract.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457200" y="404813"/>
            <a:ext cx="8229600" cy="6048375"/>
          </a:xfrm>
        </p:spPr>
        <p:txBody>
          <a:bodyPr/>
          <a:lstStyle/>
          <a:p>
            <a:pPr eaLnBrk="1" hangingPunct="1"/>
            <a:r>
              <a:rPr lang="en-GB" b="1" i="1" smtClean="0">
                <a:latin typeface="Times New Roman" pitchFamily="18" charset="0"/>
              </a:rPr>
              <a:t>Vagina: </a:t>
            </a:r>
          </a:p>
          <a:p>
            <a:pPr lvl="1" eaLnBrk="1" hangingPunct="1"/>
            <a:r>
              <a:rPr lang="en-GB" smtClean="0">
                <a:latin typeface="Times New Roman" pitchFamily="18" charset="0"/>
              </a:rPr>
              <a:t>A narrow, muscular but elastic organ about 4 to 5 inches long in an adult woman. </a:t>
            </a:r>
          </a:p>
          <a:p>
            <a:pPr lvl="1" eaLnBrk="1" hangingPunct="1"/>
            <a:r>
              <a:rPr lang="en-GB" smtClean="0">
                <a:latin typeface="Times New Roman" pitchFamily="18" charset="0"/>
              </a:rPr>
              <a:t>It connects the external genital organs to the uterus. </a:t>
            </a:r>
          </a:p>
          <a:p>
            <a:pPr lvl="1" eaLnBrk="1" hangingPunct="1"/>
            <a:r>
              <a:rPr lang="en-GB" smtClean="0">
                <a:latin typeface="Times New Roman" pitchFamily="18" charset="0"/>
              </a:rPr>
              <a:t>Main female organ of sexual intercourse. </a:t>
            </a:r>
          </a:p>
          <a:p>
            <a:pPr eaLnBrk="1" hangingPunct="1"/>
            <a:r>
              <a:rPr lang="en-GB" b="1" i="1" smtClean="0">
                <a:latin typeface="Times New Roman" pitchFamily="18" charset="0"/>
              </a:rPr>
              <a:t>Uterus and Cervix: </a:t>
            </a:r>
          </a:p>
          <a:p>
            <a:pPr lvl="1" eaLnBrk="1" hangingPunct="1"/>
            <a:r>
              <a:rPr lang="en-GB" smtClean="0">
                <a:latin typeface="Times New Roman" pitchFamily="18" charset="0"/>
              </a:rPr>
              <a:t>A thick-walled, muscular, pear-shaped organ located in the middle of the pelvis, behind the bladder, and in front of the rectum. </a:t>
            </a:r>
          </a:p>
          <a:p>
            <a:pPr lvl="1" eaLnBrk="1" hangingPunct="1"/>
            <a:r>
              <a:rPr lang="en-GB" smtClean="0">
                <a:latin typeface="Times New Roman" pitchFamily="18" charset="0"/>
              </a:rPr>
              <a:t>Main function is to sustain a developing foetus.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457200" y="476250"/>
            <a:ext cx="8229600" cy="6048375"/>
          </a:xfrm>
        </p:spPr>
        <p:txBody>
          <a:bodyPr/>
          <a:lstStyle/>
          <a:p>
            <a:pPr eaLnBrk="1" hangingPunct="1"/>
            <a:r>
              <a:rPr lang="en-GB" sz="2800" smtClean="0">
                <a:latin typeface="Times New Roman" pitchFamily="18" charset="0"/>
              </a:rPr>
              <a:t>The cervix is the lower part of the uterus, which protrudes into the upper end of the vagina. </a:t>
            </a:r>
          </a:p>
          <a:p>
            <a:pPr eaLnBrk="1" hangingPunct="1"/>
            <a:r>
              <a:rPr lang="en-GB" b="1" i="1" smtClean="0">
                <a:latin typeface="Times New Roman" pitchFamily="18" charset="0"/>
              </a:rPr>
              <a:t>Fallopian Tubes/oviduct: </a:t>
            </a:r>
          </a:p>
          <a:p>
            <a:pPr lvl="1" eaLnBrk="1" hangingPunct="1"/>
            <a:r>
              <a:rPr lang="en-GB" smtClean="0">
                <a:latin typeface="Times New Roman" pitchFamily="18" charset="0"/>
              </a:rPr>
              <a:t>The two fallopian tubes, which are about 2 to 3 inches (about 5 to 7 centimeters) long, extend from the upper edges of the uterus toward the ovaries. </a:t>
            </a:r>
          </a:p>
          <a:p>
            <a:pPr eaLnBrk="1" hangingPunct="1"/>
            <a:r>
              <a:rPr lang="en-GB" b="1" i="1" smtClean="0">
                <a:latin typeface="Times New Roman" pitchFamily="18" charset="0"/>
              </a:rPr>
              <a:t>Ovaries: </a:t>
            </a:r>
          </a:p>
          <a:p>
            <a:pPr lvl="1" eaLnBrk="1" hangingPunct="1"/>
            <a:r>
              <a:rPr lang="en-GB" smtClean="0">
                <a:latin typeface="Times New Roman" pitchFamily="18" charset="0"/>
              </a:rPr>
              <a:t>The ovaries are usually pearl-coloured, oblong, and about the size of a walnut. They are attached to the uterus by ligaments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GB" smtClean="0"/>
              <a:t>PRODUCTION OF EGGS</a:t>
            </a:r>
          </a:p>
        </p:txBody>
      </p:sp>
      <p:sp>
        <p:nvSpPr>
          <p:cNvPr id="30723" name="Rectangle 3"/>
          <p:cNvSpPr>
            <a:spLocks noGrp="1" noChangeArrowheads="1"/>
          </p:cNvSpPr>
          <p:nvPr>
            <p:ph type="body" idx="1"/>
          </p:nvPr>
        </p:nvSpPr>
        <p:spPr>
          <a:xfrm>
            <a:off x="457200" y="1341438"/>
            <a:ext cx="8229600" cy="5040312"/>
          </a:xfrm>
        </p:spPr>
        <p:txBody>
          <a:bodyPr/>
          <a:lstStyle/>
          <a:p>
            <a:pPr eaLnBrk="1" hangingPunct="1"/>
            <a:r>
              <a:rPr lang="en-GB" smtClean="0"/>
              <a:t>Eggs are produced from cells in outer layer/epithelium of ovary via cell division.</a:t>
            </a:r>
          </a:p>
          <a:p>
            <a:pPr eaLnBrk="1" hangingPunct="1"/>
            <a:r>
              <a:rPr lang="en-GB" smtClean="0"/>
              <a:t>Some cells move towards the centre of ovary.</a:t>
            </a:r>
          </a:p>
          <a:p>
            <a:pPr eaLnBrk="1" hangingPunct="1"/>
            <a:r>
              <a:rPr lang="en-GB" smtClean="0"/>
              <a:t>A small space filled with fluid forms around each cell.</a:t>
            </a:r>
          </a:p>
          <a:p>
            <a:pPr eaLnBrk="1" hangingPunct="1"/>
            <a:r>
              <a:rPr lang="en-GB" smtClean="0"/>
              <a:t>Space &amp; cell inside – follicle.</a:t>
            </a:r>
          </a:p>
          <a:p>
            <a:pPr eaLnBrk="1" hangingPunct="1"/>
            <a:r>
              <a:rPr lang="en-GB" smtClean="0"/>
              <a:t>This occurs before a girl is born.</a:t>
            </a:r>
          </a:p>
          <a:p>
            <a:pPr eaLnBrk="1" hangingPunct="1">
              <a:buFontTx/>
              <a:buNone/>
            </a:pPr>
            <a:endParaRPr lang="en-GB" smtClean="0"/>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1066800"/>
          </a:xfrm>
        </p:spPr>
        <p:txBody>
          <a:bodyPr/>
          <a:lstStyle/>
          <a:p>
            <a:pPr eaLnBrk="1" hangingPunct="1"/>
            <a:r>
              <a:rPr lang="en-GB" sz="4000" smtClean="0"/>
              <a:t>FORMS OF ASEXUAL REPRODUCTION</a:t>
            </a:r>
          </a:p>
        </p:txBody>
      </p:sp>
      <p:sp>
        <p:nvSpPr>
          <p:cNvPr id="4099" name="Rectangle 3"/>
          <p:cNvSpPr>
            <a:spLocks noGrp="1" noChangeArrowheads="1"/>
          </p:cNvSpPr>
          <p:nvPr>
            <p:ph type="body" idx="1"/>
          </p:nvPr>
        </p:nvSpPr>
        <p:spPr>
          <a:xfrm>
            <a:off x="457200" y="1600200"/>
            <a:ext cx="8229600" cy="4997450"/>
          </a:xfrm>
        </p:spPr>
        <p:txBody>
          <a:bodyPr/>
          <a:lstStyle/>
          <a:p>
            <a:pPr marL="609600" indent="-609600" eaLnBrk="1" hangingPunct="1">
              <a:buFontTx/>
              <a:buAutoNum type="arabicParenR"/>
            </a:pPr>
            <a:r>
              <a:rPr lang="en-GB" smtClean="0"/>
              <a:t>Budding e.g. Hydra</a:t>
            </a:r>
          </a:p>
          <a:p>
            <a:pPr marL="609600" indent="-609600" eaLnBrk="1" hangingPunct="1">
              <a:buFontTx/>
              <a:buAutoNum type="arabicParenR"/>
            </a:pPr>
            <a:r>
              <a:rPr lang="en-GB" smtClean="0"/>
              <a:t>Binary fission e.g. Amoeba</a:t>
            </a:r>
          </a:p>
          <a:p>
            <a:pPr marL="609600" indent="-609600" eaLnBrk="1" hangingPunct="1">
              <a:buFontTx/>
              <a:buAutoNum type="arabicParenR"/>
            </a:pPr>
            <a:r>
              <a:rPr lang="en-GB" smtClean="0"/>
              <a:t>Vegetative propagation – e.g. runners (celery, strawberry) &amp; bulbs (onions)</a:t>
            </a:r>
          </a:p>
          <a:p>
            <a:pPr marL="609600" indent="-609600" eaLnBrk="1" hangingPunct="1">
              <a:buFontTx/>
              <a:buAutoNum type="arabicParenR"/>
            </a:pPr>
            <a:r>
              <a:rPr lang="en-GB" smtClean="0"/>
              <a:t>Cuttings – sugar cane</a:t>
            </a:r>
          </a:p>
          <a:p>
            <a:pPr marL="609600" indent="-609600" eaLnBrk="1" hangingPunct="1">
              <a:buFontTx/>
              <a:buAutoNum type="arabicParenR"/>
            </a:pPr>
            <a:r>
              <a:rPr lang="en-GB" smtClean="0"/>
              <a:t>Grafting e.g. citrus, mango</a:t>
            </a:r>
          </a:p>
          <a:p>
            <a:pPr marL="609600" indent="-609600" eaLnBrk="1" hangingPunct="1">
              <a:buFontTx/>
              <a:buAutoNum type="arabicParenR"/>
            </a:pPr>
            <a:r>
              <a:rPr lang="en-GB" smtClean="0"/>
              <a:t>Parthenogenesis – occurs in aphids (greenflies).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457200" y="333375"/>
            <a:ext cx="8229600" cy="6264275"/>
          </a:xfrm>
        </p:spPr>
        <p:txBody>
          <a:bodyPr/>
          <a:lstStyle/>
          <a:p>
            <a:pPr eaLnBrk="1" hangingPunct="1">
              <a:lnSpc>
                <a:spcPct val="90000"/>
              </a:lnSpc>
            </a:pPr>
            <a:r>
              <a:rPr lang="en-GB" smtClean="0"/>
              <a:t>When puberty occurs some follicles begin to develop usually 1 @ a time.</a:t>
            </a:r>
          </a:p>
          <a:p>
            <a:pPr eaLnBrk="1" hangingPunct="1">
              <a:lnSpc>
                <a:spcPct val="90000"/>
              </a:lnSpc>
            </a:pPr>
            <a:r>
              <a:rPr lang="en-GB" smtClean="0"/>
              <a:t>The cell inside the follicle grows bigger along with fluid filled space around it.</a:t>
            </a:r>
          </a:p>
          <a:p>
            <a:pPr eaLnBrk="1" hangingPunct="1">
              <a:lnSpc>
                <a:spcPct val="90000"/>
              </a:lnSpc>
            </a:pPr>
            <a:r>
              <a:rPr lang="en-GB" smtClean="0"/>
              <a:t>The follicle moves to the edge of ovary – Graafian follicle ~ 1 cm across &amp; bulges outside of ovary.</a:t>
            </a:r>
          </a:p>
          <a:p>
            <a:pPr eaLnBrk="1" hangingPunct="1">
              <a:lnSpc>
                <a:spcPct val="90000"/>
              </a:lnSpc>
            </a:pPr>
            <a:r>
              <a:rPr lang="en-GB" smtClean="0"/>
              <a:t> cell inside G. follicle undergoes meiosis.</a:t>
            </a:r>
          </a:p>
          <a:p>
            <a:pPr eaLnBrk="1" hangingPunct="1">
              <a:lnSpc>
                <a:spcPct val="90000"/>
              </a:lnSpc>
            </a:pPr>
            <a:r>
              <a:rPr lang="en-GB" smtClean="0"/>
              <a:t>Only 1 cell becomes an egg.</a:t>
            </a:r>
          </a:p>
          <a:p>
            <a:pPr eaLnBrk="1" hangingPunct="1">
              <a:lnSpc>
                <a:spcPct val="90000"/>
              </a:lnSpc>
            </a:pPr>
            <a:r>
              <a:rPr lang="en-GB" smtClean="0"/>
              <a:t>Follicle bursts &amp; egg is released from ovary (ovulation).</a:t>
            </a:r>
          </a:p>
          <a:p>
            <a:pPr eaLnBrk="1" hangingPunct="1">
              <a:lnSpc>
                <a:spcPct val="90000"/>
              </a:lnSpc>
            </a:pPr>
            <a:r>
              <a:rPr lang="en-GB" smtClean="0"/>
              <a:t>This occurs once a month.</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smtClean="0"/>
          </a:p>
        </p:txBody>
      </p:sp>
      <p:sp>
        <p:nvSpPr>
          <p:cNvPr id="32771" name="Rectangle 3"/>
          <p:cNvSpPr>
            <a:spLocks noGrp="1" noChangeArrowheads="1"/>
          </p:cNvSpPr>
          <p:nvPr>
            <p:ph type="body" idx="1"/>
          </p:nvPr>
        </p:nvSpPr>
        <p:spPr/>
        <p:txBody>
          <a:bodyPr/>
          <a:lstStyle/>
          <a:p>
            <a:pPr eaLnBrk="1" hangingPunct="1"/>
            <a:endParaRPr lang="en-US" smtClean="0"/>
          </a:p>
        </p:txBody>
      </p:sp>
      <p:pic>
        <p:nvPicPr>
          <p:cNvPr id="32772" name="Picture 4" descr="follicle-develop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651500" cy="452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Picture 5" descr="Ovary and graafian follic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2322513"/>
            <a:ext cx="6804025"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73733"/>
                                        </p:tgtEl>
                                        <p:attrNameLst>
                                          <p:attrName>style.visibility</p:attrName>
                                        </p:attrNameLst>
                                      </p:cBhvr>
                                      <p:to>
                                        <p:strVal val="visible"/>
                                      </p:to>
                                    </p:set>
                                    <p:animEffect transition="in" filter="diamond(in)">
                                      <p:cBhvr>
                                        <p:cTn id="7" dur="2000"/>
                                        <p:tgtEl>
                                          <p:spTgt spid="73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p:txBody>
          <a:bodyPr/>
          <a:lstStyle/>
          <a:p>
            <a:pPr eaLnBrk="1" hangingPunct="1">
              <a:buFontTx/>
              <a:buNone/>
            </a:pPr>
            <a:endParaRPr lang="en-GB" sz="2000" smtClean="0"/>
          </a:p>
          <a:p>
            <a:pPr eaLnBrk="1" hangingPunct="1"/>
            <a:endParaRPr lang="en-GB" sz="2000" smtClean="0"/>
          </a:p>
          <a:p>
            <a:pPr eaLnBrk="1" hangingPunct="1"/>
            <a:endParaRPr lang="en-GB" sz="2000" smtClean="0"/>
          </a:p>
          <a:p>
            <a:pPr eaLnBrk="1" hangingPunct="1"/>
            <a:endParaRPr lang="en-GB" sz="2000" smtClean="0"/>
          </a:p>
          <a:p>
            <a:pPr eaLnBrk="1" hangingPunct="1"/>
            <a:endParaRPr lang="en-GB" sz="2000" smtClean="0"/>
          </a:p>
          <a:p>
            <a:pPr eaLnBrk="1" hangingPunct="1"/>
            <a:endParaRPr lang="en-GB" sz="2000" smtClean="0"/>
          </a:p>
          <a:p>
            <a:pPr eaLnBrk="1" hangingPunct="1"/>
            <a:endParaRPr lang="en-GB" sz="2000" smtClean="0"/>
          </a:p>
          <a:p>
            <a:pPr eaLnBrk="1" hangingPunct="1"/>
            <a:endParaRPr lang="en-GB" sz="2000" smtClean="0"/>
          </a:p>
          <a:p>
            <a:pPr eaLnBrk="1" hangingPunct="1"/>
            <a:r>
              <a:rPr lang="en-GB" sz="2000" smtClean="0">
                <a:hlinkClick r:id="rId2"/>
              </a:rPr>
              <a:t>http://www.cix.co.uk/~argus/Dreambio/control%20of%20reproduction/ova%20production.htm</a:t>
            </a:r>
            <a:endParaRPr lang="en-GB" sz="2000" smtClean="0"/>
          </a:p>
          <a:p>
            <a:pPr eaLnBrk="1" hangingPunct="1"/>
            <a:endParaRPr lang="en-GB" sz="2000" smtClean="0"/>
          </a:p>
        </p:txBody>
      </p:sp>
      <p:pic>
        <p:nvPicPr>
          <p:cNvPr id="33795" name="Picture 4" descr="ovary%20label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350" y="692150"/>
            <a:ext cx="407670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4638"/>
            <a:ext cx="8229600" cy="706437"/>
          </a:xfrm>
        </p:spPr>
        <p:txBody>
          <a:bodyPr/>
          <a:lstStyle/>
          <a:p>
            <a:pPr eaLnBrk="1" hangingPunct="1"/>
            <a:r>
              <a:rPr lang="en-GB" sz="4000" smtClean="0"/>
              <a:t>MENSTRUAL CYCLE</a:t>
            </a:r>
          </a:p>
        </p:txBody>
      </p:sp>
      <p:sp>
        <p:nvSpPr>
          <p:cNvPr id="34819" name="Rectangle 3"/>
          <p:cNvSpPr>
            <a:spLocks noGrp="1" noChangeArrowheads="1"/>
          </p:cNvSpPr>
          <p:nvPr>
            <p:ph type="body" idx="1"/>
          </p:nvPr>
        </p:nvSpPr>
        <p:spPr>
          <a:xfrm>
            <a:off x="323850" y="1125538"/>
            <a:ext cx="8569325" cy="5327650"/>
          </a:xfrm>
        </p:spPr>
        <p:txBody>
          <a:bodyPr/>
          <a:lstStyle/>
          <a:p>
            <a:pPr eaLnBrk="1" hangingPunct="1">
              <a:lnSpc>
                <a:spcPct val="90000"/>
              </a:lnSpc>
            </a:pPr>
            <a:r>
              <a:rPr lang="en-GB" sz="2000" smtClean="0">
                <a:hlinkClick r:id="rId3"/>
              </a:rPr>
              <a:t>http://lgfl.skoool.co.uk/content/keystage3/biology/pc/learningsteps/MENLC/launch.html</a:t>
            </a:r>
            <a:endParaRPr lang="en-GB" sz="2000" smtClean="0"/>
          </a:p>
          <a:p>
            <a:pPr eaLnBrk="1" hangingPunct="1">
              <a:lnSpc>
                <a:spcPct val="90000"/>
              </a:lnSpc>
            </a:pPr>
            <a:r>
              <a:rPr lang="en-GB" smtClean="0"/>
              <a:t>There are four major hormones (chemicals that stimulate or regulate the activity of cells or organs) involved in the menstrual cycle: follicle-stimulating hormone, luteinizing hormone, oestrogen, and progesterone.</a:t>
            </a:r>
          </a:p>
          <a:p>
            <a:pPr eaLnBrk="1" hangingPunct="1">
              <a:lnSpc>
                <a:spcPct val="90000"/>
              </a:lnSpc>
            </a:pPr>
            <a:r>
              <a:rPr lang="en-GB" smtClean="0"/>
              <a:t>The menstrual cycle is the repeating series of changes in the uterine lining of a fertile female provided fertilisation and implantation does not happen. This cycle ranges from 24 to 35 days, and is commonly 28 days. </a:t>
            </a:r>
          </a:p>
          <a:p>
            <a:pPr eaLnBrk="1" hangingPunct="1">
              <a:lnSpc>
                <a:spcPct val="90000"/>
              </a:lnSpc>
            </a:pPr>
            <a:endParaRPr lang="en-GB"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457200" y="404813"/>
            <a:ext cx="8435975" cy="6264275"/>
          </a:xfrm>
        </p:spPr>
        <p:txBody>
          <a:bodyPr/>
          <a:lstStyle/>
          <a:p>
            <a:pPr eaLnBrk="1" hangingPunct="1">
              <a:buFontTx/>
              <a:buNone/>
            </a:pPr>
            <a:r>
              <a:rPr lang="en-GB" b="1" smtClean="0"/>
              <a:t>Events of the female reproductive cycle:</a:t>
            </a:r>
            <a:r>
              <a:rPr lang="en-GB" smtClean="0"/>
              <a:t/>
            </a:r>
            <a:br>
              <a:rPr lang="en-GB" smtClean="0"/>
            </a:br>
            <a:r>
              <a:rPr lang="en-GB" b="1" smtClean="0"/>
              <a:t>A. Day 1 to day 5</a:t>
            </a:r>
            <a:r>
              <a:rPr lang="en-GB" smtClean="0"/>
              <a:t/>
            </a:r>
            <a:br>
              <a:rPr lang="en-GB" smtClean="0"/>
            </a:br>
            <a:r>
              <a:rPr lang="en-GB" i="1" u="sng" smtClean="0"/>
              <a:t>Day 1 is the first day of menstruation</a:t>
            </a:r>
            <a:r>
              <a:rPr lang="en-GB" smtClean="0"/>
              <a:t>.</a:t>
            </a:r>
            <a:br>
              <a:rPr lang="en-GB" smtClean="0"/>
            </a:br>
            <a:r>
              <a:rPr lang="en-GB" smtClean="0"/>
              <a:t>The corpus luteum of the previous cycle has disintegrated so the </a:t>
            </a:r>
            <a:r>
              <a:rPr lang="en-GB" i="1" u="sng" smtClean="0"/>
              <a:t>level of oestrogen and progesterone declined greatly</a:t>
            </a:r>
            <a:r>
              <a:rPr lang="en-GB" smtClean="0"/>
              <a:t>.</a:t>
            </a:r>
            <a:br>
              <a:rPr lang="en-GB" smtClean="0"/>
            </a:br>
            <a:r>
              <a:rPr lang="en-GB" u="sng" smtClean="0"/>
              <a:t>Low progesterone</a:t>
            </a:r>
            <a:r>
              <a:rPr lang="en-GB" smtClean="0"/>
              <a:t> level leads to the menstruation - </a:t>
            </a:r>
            <a:r>
              <a:rPr lang="en-GB" u="sng" smtClean="0"/>
              <a:t>breakdown and discharge of the outer layer of the uterine lining</a:t>
            </a:r>
            <a:r>
              <a:rPr lang="en-GB" smtClean="0"/>
              <a:t>.</a:t>
            </a:r>
            <a:br>
              <a:rPr lang="en-GB" smtClean="0"/>
            </a:br>
            <a:r>
              <a:rPr lang="en-GB" smtClean="0"/>
              <a:t>Low oestrogen and progesterone levels permit the </a:t>
            </a:r>
            <a:r>
              <a:rPr lang="en-GB" u="sng" smtClean="0"/>
              <a:t>secretion of FSH</a:t>
            </a:r>
            <a:r>
              <a:rPr lang="en-GB" smtClean="0"/>
              <a:t> by the pituitary gland.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404813"/>
            <a:ext cx="8229600" cy="6119812"/>
          </a:xfrm>
        </p:spPr>
        <p:txBody>
          <a:bodyPr/>
          <a:lstStyle/>
          <a:p>
            <a:pPr eaLnBrk="1" hangingPunct="1">
              <a:lnSpc>
                <a:spcPct val="90000"/>
              </a:lnSpc>
            </a:pPr>
            <a:r>
              <a:rPr lang="en-GB" sz="2800" b="1" smtClean="0"/>
              <a:t>B. Day 6 to day 13</a:t>
            </a:r>
            <a:r>
              <a:rPr lang="en-GB" sz="2800" smtClean="0"/>
              <a:t/>
            </a:r>
            <a:br>
              <a:rPr lang="en-GB" sz="2800" smtClean="0"/>
            </a:br>
            <a:r>
              <a:rPr lang="en-GB" sz="2800" u="sng" smtClean="0"/>
              <a:t>FSH stimulated the formation of a Graafian follicle</a:t>
            </a:r>
            <a:r>
              <a:rPr lang="en-GB" sz="2800" smtClean="0"/>
              <a:t>.</a:t>
            </a:r>
            <a:br>
              <a:rPr lang="en-GB" sz="2800" smtClean="0"/>
            </a:br>
            <a:r>
              <a:rPr lang="en-GB" sz="2800" smtClean="0"/>
              <a:t>The </a:t>
            </a:r>
            <a:r>
              <a:rPr lang="en-GB" sz="2800" u="sng" smtClean="0"/>
              <a:t>maturing follicle secretes oestrogen</a:t>
            </a:r>
            <a:r>
              <a:rPr lang="en-GB" sz="2800" smtClean="0"/>
              <a:t> which inhibits FSH secretion preventing other follicles maturing.</a:t>
            </a:r>
            <a:br>
              <a:rPr lang="en-GB" sz="2800" smtClean="0"/>
            </a:br>
            <a:r>
              <a:rPr lang="en-GB" sz="2800" u="sng" smtClean="0"/>
              <a:t>Oestrogen also stimulates repair of the uterine lining and a surge of LH</a:t>
            </a:r>
            <a:r>
              <a:rPr lang="en-GB" sz="2800" smtClean="0"/>
              <a:t> just before ovulation (</a:t>
            </a:r>
            <a:r>
              <a:rPr lang="en-GB" sz="2800" smtClean="0">
                <a:solidFill>
                  <a:srgbClr val="FF0066"/>
                </a:solidFill>
              </a:rPr>
              <a:t>Follicular phase</a:t>
            </a:r>
            <a:r>
              <a:rPr lang="en-GB" sz="2800" smtClean="0"/>
              <a:t>).</a:t>
            </a:r>
          </a:p>
          <a:p>
            <a:pPr eaLnBrk="1" hangingPunct="1">
              <a:lnSpc>
                <a:spcPct val="90000"/>
              </a:lnSpc>
            </a:pPr>
            <a:r>
              <a:rPr lang="en-GB" sz="2800" b="1" smtClean="0"/>
              <a:t>C. Day 14</a:t>
            </a:r>
            <a:r>
              <a:rPr lang="en-GB" sz="2800" smtClean="0"/>
              <a:t/>
            </a:r>
            <a:br>
              <a:rPr lang="en-GB" sz="2800" smtClean="0"/>
            </a:br>
            <a:r>
              <a:rPr lang="en-GB" sz="2800" smtClean="0"/>
              <a:t>The </a:t>
            </a:r>
            <a:r>
              <a:rPr lang="en-GB" sz="2800" u="sng" smtClean="0"/>
              <a:t>surge of LH stimulates ovulation</a:t>
            </a:r>
            <a:r>
              <a:rPr lang="en-GB" sz="2800" smtClean="0"/>
              <a:t> - release of the egg cell from the mature Graafian follicle at the ovary's surface (</a:t>
            </a:r>
            <a:r>
              <a:rPr lang="en-GB" sz="2800" smtClean="0">
                <a:solidFill>
                  <a:srgbClr val="FF0066"/>
                </a:solidFill>
              </a:rPr>
              <a:t>Ovulatory phase</a:t>
            </a:r>
            <a:r>
              <a:rPr lang="en-GB" sz="2800" smtClean="0"/>
              <a:t>).</a:t>
            </a:r>
            <a:br>
              <a:rPr lang="en-GB" sz="2800" smtClean="0"/>
            </a:br>
            <a:r>
              <a:rPr lang="en-GB" sz="2800" smtClean="0"/>
              <a:t>The egg cell is drawn into the Fallopian tube.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457200" y="333375"/>
            <a:ext cx="8229600" cy="6119813"/>
          </a:xfrm>
        </p:spPr>
        <p:txBody>
          <a:bodyPr/>
          <a:lstStyle/>
          <a:p>
            <a:pPr eaLnBrk="1" hangingPunct="1"/>
            <a:r>
              <a:rPr lang="en-GB" b="1" smtClean="0"/>
              <a:t>D. Day 15 to day 26</a:t>
            </a:r>
            <a:r>
              <a:rPr lang="en-GB" smtClean="0"/>
              <a:t/>
            </a:r>
            <a:br>
              <a:rPr lang="en-GB" smtClean="0"/>
            </a:br>
            <a:r>
              <a:rPr lang="en-GB" smtClean="0"/>
              <a:t>A corpus luteum develops from the remains of the Graafian follicle.</a:t>
            </a:r>
            <a:br>
              <a:rPr lang="en-GB" smtClean="0"/>
            </a:br>
            <a:r>
              <a:rPr lang="en-GB" smtClean="0"/>
              <a:t>The </a:t>
            </a:r>
            <a:r>
              <a:rPr lang="en-GB" u="sng" smtClean="0"/>
              <a:t>corpus luteum secretes progesterone and oestrogen stimulating the final maturation of the uterine lining </a:t>
            </a:r>
            <a:r>
              <a:rPr lang="en-GB" smtClean="0"/>
              <a:t>(</a:t>
            </a:r>
            <a:r>
              <a:rPr lang="en-GB" smtClean="0">
                <a:solidFill>
                  <a:srgbClr val="FF0066"/>
                </a:solidFill>
              </a:rPr>
              <a:t>Luteal</a:t>
            </a:r>
            <a:r>
              <a:rPr lang="en-GB" smtClean="0"/>
              <a:t> </a:t>
            </a:r>
            <a:r>
              <a:rPr lang="en-GB" smtClean="0">
                <a:solidFill>
                  <a:srgbClr val="FF0066"/>
                </a:solidFill>
              </a:rPr>
              <a:t>phase</a:t>
            </a:r>
            <a:r>
              <a:rPr lang="en-GB" smtClean="0"/>
              <a:t>).</a:t>
            </a:r>
            <a:br>
              <a:rPr lang="en-GB" smtClean="0"/>
            </a:br>
            <a:r>
              <a:rPr lang="en-GB" b="1" i="1" smtClean="0"/>
              <a:t>High levels of these hormones also inhibit FSH and LH secretion from the pituitary</a:t>
            </a:r>
            <a:r>
              <a:rPr lang="en-GB" smtClean="0"/>
              <a:t>.</a:t>
            </a:r>
            <a:br>
              <a:rPr lang="en-GB" smtClean="0"/>
            </a:br>
            <a:r>
              <a:rPr lang="en-GB" smtClean="0"/>
              <a:t>If implantation does not take place by day 26, the corpus luteum disintegrates.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323850" y="404813"/>
            <a:ext cx="8496300" cy="6192837"/>
          </a:xfrm>
        </p:spPr>
        <p:txBody>
          <a:bodyPr/>
          <a:lstStyle/>
          <a:p>
            <a:pPr eaLnBrk="1" hangingPunct="1">
              <a:lnSpc>
                <a:spcPct val="80000"/>
              </a:lnSpc>
              <a:buFontTx/>
              <a:buNone/>
            </a:pPr>
            <a:r>
              <a:rPr lang="en-GB" sz="2800" b="1" smtClean="0"/>
              <a:t>E. Day 26 to day 28</a:t>
            </a:r>
            <a:r>
              <a:rPr lang="en-GB" sz="2800" smtClean="0"/>
              <a:t/>
            </a:r>
            <a:br>
              <a:rPr lang="en-GB" sz="2800" smtClean="0"/>
            </a:br>
            <a:r>
              <a:rPr lang="en-GB" sz="2800" smtClean="0"/>
              <a:t>Rapid decline in the levels of progesterone and oestrogen due to the degeneration of the corpus luteum. </a:t>
            </a:r>
          </a:p>
          <a:p>
            <a:pPr eaLnBrk="1" hangingPunct="1">
              <a:lnSpc>
                <a:spcPct val="80000"/>
              </a:lnSpc>
              <a:buFontTx/>
              <a:buNone/>
            </a:pPr>
            <a:endParaRPr lang="en-GB" sz="2800" smtClean="0"/>
          </a:p>
          <a:p>
            <a:pPr eaLnBrk="1" hangingPunct="1">
              <a:lnSpc>
                <a:spcPct val="80000"/>
              </a:lnSpc>
            </a:pPr>
            <a:r>
              <a:rPr lang="en-GB" sz="2800" smtClean="0"/>
              <a:t>The first sign that pregnancy has occurred is the failure of menstruation. </a:t>
            </a:r>
            <a:r>
              <a:rPr lang="en-GB" sz="2800" u="sng" smtClean="0"/>
              <a:t>Implantation occurs about six days after fertilisation</a:t>
            </a:r>
            <a:r>
              <a:rPr lang="en-GB" sz="2800" smtClean="0"/>
              <a:t>. The developing embryo releases a hormone into the mother's blood which maintains the corpus luteum. The </a:t>
            </a:r>
            <a:r>
              <a:rPr lang="en-GB" sz="2800" u="sng" smtClean="0"/>
              <a:t>surviving corpus luteum continues to secrete progesterone and oestrogen</a:t>
            </a:r>
            <a:r>
              <a:rPr lang="en-GB" sz="2800" smtClean="0"/>
              <a:t> and so the endometrium does not breakdown.</a:t>
            </a:r>
          </a:p>
          <a:p>
            <a:pPr eaLnBrk="1" hangingPunct="1">
              <a:lnSpc>
                <a:spcPct val="80000"/>
              </a:lnSpc>
            </a:pPr>
            <a:r>
              <a:rPr lang="en-GB" sz="2800" smtClean="0"/>
              <a:t>Pregnancy ends with the birth of the foetus - on average 38 weeks after fertilization or 40 weeks after the last menstruation.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mtClean="0"/>
              <a:t>FERTILISATION</a:t>
            </a:r>
          </a:p>
        </p:txBody>
      </p:sp>
      <p:sp>
        <p:nvSpPr>
          <p:cNvPr id="39939" name="Rectangle 3"/>
          <p:cNvSpPr>
            <a:spLocks noGrp="1" noChangeArrowheads="1"/>
          </p:cNvSpPr>
          <p:nvPr>
            <p:ph type="body" idx="1"/>
          </p:nvPr>
        </p:nvSpPr>
        <p:spPr/>
        <p:txBody>
          <a:bodyPr/>
          <a:lstStyle/>
          <a:p>
            <a:pPr eaLnBrk="1" hangingPunct="1"/>
            <a:r>
              <a:rPr lang="en-GB" sz="2400" smtClean="0">
                <a:hlinkClick r:id="rId3"/>
              </a:rPr>
              <a:t>http://lgfl.skoool.co.uk/content/keystage3/biology/pc/learningsteps/HUFLC/launch.html</a:t>
            </a:r>
            <a:endParaRPr lang="en-GB" sz="2400" smtClean="0"/>
          </a:p>
          <a:p>
            <a:pPr eaLnBrk="1" hangingPunct="1"/>
            <a:r>
              <a:rPr lang="en-GB" sz="2000" smtClean="0">
                <a:hlinkClick r:id="rId4"/>
              </a:rPr>
              <a:t>http://www.britannica.com/EBchecked/topic-art/436140/19665/The-ovaries-in-addition-to-producing-egg-cells-secrete-and</a:t>
            </a:r>
            <a:endParaRPr lang="en-GB" sz="2000" smtClean="0"/>
          </a:p>
          <a:p>
            <a:pPr eaLnBrk="1" hangingPunct="1"/>
            <a:r>
              <a:rPr lang="en-GB" sz="2000" smtClean="0"/>
              <a:t>See Atwaroo-Ali and Chinnery.</a:t>
            </a:r>
          </a:p>
          <a:p>
            <a:pPr eaLnBrk="1" hangingPunct="1"/>
            <a:endParaRPr lang="en-GB" sz="2000" smtClean="0"/>
          </a:p>
          <a:p>
            <a:pPr eaLnBrk="1" hangingPunct="1"/>
            <a:endParaRPr lang="en-GB" sz="24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descr="human-reproduction-fertilization-to-implantation"/>
          <p:cNvPicPr>
            <a:picLocks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468313" y="188913"/>
            <a:ext cx="8064500" cy="6430962"/>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476250"/>
            <a:ext cx="8229600" cy="5649913"/>
          </a:xfrm>
        </p:spPr>
        <p:txBody>
          <a:bodyPr/>
          <a:lstStyle/>
          <a:p>
            <a:pPr eaLnBrk="1" hangingPunct="1"/>
            <a:r>
              <a:rPr lang="en-GB" smtClean="0"/>
              <a:t>Parthenogenesis – this is where an egg develops w/o being fertilised.</a:t>
            </a:r>
          </a:p>
          <a:p>
            <a:pPr eaLnBrk="1" hangingPunct="1"/>
            <a:r>
              <a:rPr lang="en-GB" smtClean="0"/>
              <a:t>Abundant food = production of many eggs</a:t>
            </a:r>
          </a:p>
          <a:p>
            <a:pPr eaLnBrk="1" hangingPunct="1"/>
            <a:r>
              <a:rPr lang="en-GB" smtClean="0"/>
              <a:t>Young aphids – born fully developed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850900"/>
          </a:xfrm>
        </p:spPr>
        <p:txBody>
          <a:bodyPr/>
          <a:lstStyle/>
          <a:p>
            <a:pPr eaLnBrk="1" hangingPunct="1"/>
            <a:r>
              <a:rPr lang="en-GB" sz="4000" b="1" smtClean="0"/>
              <a:t/>
            </a:r>
            <a:br>
              <a:rPr lang="en-GB" sz="4000" b="1" smtClean="0"/>
            </a:br>
            <a:r>
              <a:rPr lang="en-GB" sz="4000" b="1" smtClean="0"/>
              <a:t>PLACENTA</a:t>
            </a:r>
            <a:r>
              <a:rPr lang="en-GB" sz="4000" smtClean="0"/>
              <a:t/>
            </a:r>
            <a:br>
              <a:rPr lang="en-GB" sz="4000" smtClean="0"/>
            </a:br>
            <a:endParaRPr lang="en-GB" sz="4000" smtClean="0"/>
          </a:p>
        </p:txBody>
      </p:sp>
      <p:sp>
        <p:nvSpPr>
          <p:cNvPr id="41987" name="Rectangle 3"/>
          <p:cNvSpPr>
            <a:spLocks noGrp="1" noChangeArrowheads="1"/>
          </p:cNvSpPr>
          <p:nvPr>
            <p:ph type="body" idx="1"/>
          </p:nvPr>
        </p:nvSpPr>
        <p:spPr>
          <a:xfrm>
            <a:off x="457200" y="1125538"/>
            <a:ext cx="8229600" cy="5327650"/>
          </a:xfrm>
        </p:spPr>
        <p:txBody>
          <a:bodyPr/>
          <a:lstStyle/>
          <a:p>
            <a:pPr eaLnBrk="1" hangingPunct="1">
              <a:lnSpc>
                <a:spcPct val="80000"/>
              </a:lnSpc>
              <a:buFontTx/>
              <a:buNone/>
            </a:pPr>
            <a:r>
              <a:rPr lang="en-GB" sz="2400" b="1" smtClean="0"/>
              <a:t>The functions of the placenta</a:t>
            </a:r>
            <a:r>
              <a:rPr lang="en-GB" sz="2400" smtClean="0"/>
              <a:t> :</a:t>
            </a:r>
          </a:p>
          <a:p>
            <a:pPr eaLnBrk="1" hangingPunct="1">
              <a:lnSpc>
                <a:spcPct val="80000"/>
              </a:lnSpc>
              <a:buFontTx/>
              <a:buAutoNum type="arabicPeriod"/>
            </a:pPr>
            <a:r>
              <a:rPr lang="en-GB" sz="2400" b="1" smtClean="0"/>
              <a:t>Protection of the embryo: impedes the entry of pathogens from the mother, allows the entry of antibodies from the mother and keeps the embryo separated from the mother's higher blood pressure, prevents exchange of red blood cells avoiding the deadly possibility of agglutination.</a:t>
            </a:r>
            <a:br>
              <a:rPr lang="en-GB" sz="2400" b="1" smtClean="0"/>
            </a:br>
            <a:endParaRPr lang="en-GB" sz="2400" b="1" smtClean="0"/>
          </a:p>
          <a:p>
            <a:pPr eaLnBrk="1" hangingPunct="1">
              <a:lnSpc>
                <a:spcPct val="80000"/>
              </a:lnSpc>
              <a:buFontTx/>
              <a:buAutoNum type="arabicPeriod"/>
            </a:pPr>
            <a:r>
              <a:rPr lang="en-GB" sz="2400" b="1" smtClean="0"/>
              <a:t>Gas exchange: supply of O2 the mother and excretion of CO2 from the embryo to the mother's blood.</a:t>
            </a:r>
            <a:br>
              <a:rPr lang="en-GB" sz="2400" b="1" smtClean="0"/>
            </a:br>
            <a:endParaRPr lang="en-GB" sz="2400" b="1" smtClean="0"/>
          </a:p>
          <a:p>
            <a:pPr eaLnBrk="1" hangingPunct="1">
              <a:lnSpc>
                <a:spcPct val="80000"/>
              </a:lnSpc>
              <a:buFontTx/>
              <a:buAutoNum type="arabicPeriod"/>
            </a:pPr>
            <a:r>
              <a:rPr lang="en-GB" sz="2400" b="1" smtClean="0"/>
              <a:t>Nutrient supply: glucose, amino acids, lipids, vitamins and minerals pass to the embryo from the mother's blood.</a:t>
            </a:r>
            <a:br>
              <a:rPr lang="en-GB" sz="2400" b="1" smtClean="0"/>
            </a:br>
            <a:endParaRPr lang="en-GB" sz="2400" b="1"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457200" y="620713"/>
            <a:ext cx="8229600" cy="5505450"/>
          </a:xfrm>
        </p:spPr>
        <p:txBody>
          <a:bodyPr/>
          <a:lstStyle/>
          <a:p>
            <a:pPr marL="609600" indent="-609600" eaLnBrk="1" hangingPunct="1">
              <a:buFontTx/>
              <a:buAutoNum type="arabicPeriod" startAt="4"/>
            </a:pPr>
            <a:r>
              <a:rPr lang="en-GB" sz="2800" b="1" smtClean="0"/>
              <a:t>Endocrine: secretes a variety of hormones including oestrogen and progesterone to maintain the pregnancy and prepare the mother's body for birth and lactation.</a:t>
            </a:r>
            <a:br>
              <a:rPr lang="en-GB" sz="2800" b="1" smtClean="0"/>
            </a:br>
            <a:endParaRPr lang="en-GB" sz="2800" b="1" smtClean="0"/>
          </a:p>
          <a:p>
            <a:pPr marL="609600" indent="-609600" eaLnBrk="1" hangingPunct="1">
              <a:buFontTx/>
              <a:buAutoNum type="arabicPeriod" startAt="4"/>
            </a:pPr>
            <a:r>
              <a:rPr lang="en-GB" sz="2800" b="1" smtClean="0"/>
              <a:t>Excretion: metabolic wastes, CO2 and urea, pass from embryo into the mother's blood. </a:t>
            </a:r>
          </a:p>
          <a:p>
            <a:pPr marL="609600" indent="-609600" eaLnBrk="1" hangingPunct="1">
              <a:buFontTx/>
              <a:buAutoNum type="arabicPeriod" startAt="4"/>
            </a:pPr>
            <a:r>
              <a:rPr lang="en-GB" sz="2800" b="1" smtClean="0"/>
              <a:t>The placenta is connected to the embryo by the umbilical cord along which run two arteries and a large vein.</a:t>
            </a:r>
          </a:p>
          <a:p>
            <a:pPr marL="609600" indent="-609600" eaLnBrk="1" hangingPunct="1"/>
            <a:endParaRPr lang="en-GB" sz="2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404813"/>
            <a:ext cx="8229600" cy="6119812"/>
          </a:xfrm>
        </p:spPr>
        <p:txBody>
          <a:bodyPr/>
          <a:lstStyle/>
          <a:p>
            <a:pPr eaLnBrk="1" hangingPunct="1">
              <a:lnSpc>
                <a:spcPct val="90000"/>
              </a:lnSpc>
            </a:pPr>
            <a:r>
              <a:rPr lang="en-GB" sz="2400" b="1" smtClean="0"/>
              <a:t>Birth or parturition - three major stages:</a:t>
            </a:r>
            <a:r>
              <a:rPr lang="en-GB" sz="2400" smtClean="0"/>
              <a:t/>
            </a:r>
            <a:br>
              <a:rPr lang="en-GB" sz="2400" smtClean="0"/>
            </a:br>
            <a:r>
              <a:rPr lang="en-GB" sz="2400" b="1" smtClean="0"/>
              <a:t>A. Labour:</a:t>
            </a:r>
            <a:r>
              <a:rPr lang="en-GB" sz="2400" smtClean="0"/>
              <a:t> gradual dilation of the cervix to a diameter allowing safe passage of the head into the vagina.</a:t>
            </a:r>
            <a:br>
              <a:rPr lang="en-GB" sz="2400" smtClean="0"/>
            </a:br>
            <a:endParaRPr lang="en-GB" sz="2400" smtClean="0"/>
          </a:p>
          <a:p>
            <a:pPr eaLnBrk="1" hangingPunct="1">
              <a:lnSpc>
                <a:spcPct val="90000"/>
              </a:lnSpc>
            </a:pPr>
            <a:r>
              <a:rPr lang="en-GB" sz="2400" smtClean="0"/>
              <a:t>Oxytocin hormone is secreted by the pituitary stimulating the contraction of the uterine muscles.</a:t>
            </a:r>
            <a:br>
              <a:rPr lang="en-GB" sz="2400" smtClean="0"/>
            </a:br>
            <a:endParaRPr lang="en-GB" sz="2400" smtClean="0"/>
          </a:p>
          <a:p>
            <a:pPr eaLnBrk="1" hangingPunct="1">
              <a:lnSpc>
                <a:spcPct val="90000"/>
              </a:lnSpc>
            </a:pPr>
            <a:r>
              <a:rPr lang="en-GB" sz="2400" smtClean="0"/>
              <a:t>The amniotic sac ruptures and the amniotic fluid escapes by way of the vagina. </a:t>
            </a:r>
          </a:p>
          <a:p>
            <a:pPr eaLnBrk="1" hangingPunct="1">
              <a:lnSpc>
                <a:spcPct val="90000"/>
              </a:lnSpc>
            </a:pPr>
            <a:r>
              <a:rPr lang="en-GB" sz="2400" b="1" smtClean="0"/>
              <a:t>B. Birth:</a:t>
            </a:r>
            <a:r>
              <a:rPr lang="en-GB" sz="2400" smtClean="0"/>
              <a:t> passage of the baby from the uterus through the cervix and along the vagina to the outside. The umbilical cord is clamped closed near to the baby and cut on the far side of the clamp.</a:t>
            </a:r>
            <a:br>
              <a:rPr lang="en-GB" sz="2400" smtClean="0"/>
            </a:br>
            <a:endParaRPr lang="en-GB" sz="2400" b="1" smtClean="0"/>
          </a:p>
          <a:p>
            <a:pPr eaLnBrk="1" hangingPunct="1">
              <a:lnSpc>
                <a:spcPct val="90000"/>
              </a:lnSpc>
            </a:pPr>
            <a:r>
              <a:rPr lang="en-GB" sz="2400" b="1" smtClean="0"/>
              <a:t>C. Afterbirth:</a:t>
            </a:r>
            <a:r>
              <a:rPr lang="en-GB" sz="2400" smtClean="0"/>
              <a:t> the expulsion of the placenta from the mother.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1"/>
          </p:nvPr>
        </p:nvSpPr>
        <p:spPr>
          <a:xfrm>
            <a:off x="468313" y="333375"/>
            <a:ext cx="8229600" cy="6191250"/>
          </a:xfrm>
        </p:spPr>
        <p:txBody>
          <a:bodyPr/>
          <a:lstStyle/>
          <a:p>
            <a:pPr eaLnBrk="1" hangingPunct="1">
              <a:lnSpc>
                <a:spcPct val="90000"/>
              </a:lnSpc>
            </a:pPr>
            <a:r>
              <a:rPr lang="en-GB" sz="2400" b="1" smtClean="0"/>
              <a:t>Lactation</a:t>
            </a:r>
            <a:r>
              <a:rPr lang="en-GB" sz="2400" smtClean="0"/>
              <a:t> (breastfeeding with milk)</a:t>
            </a:r>
            <a:br>
              <a:rPr lang="en-GB" sz="2400" smtClean="0"/>
            </a:br>
            <a:r>
              <a:rPr lang="en-GB" sz="2400" smtClean="0"/>
              <a:t>The placenta produced very high levels of oestrogen and progesterone. After the birth of the baby these hormone levels fall rapidly allowing the pituitary to secrete prolactin hormone.</a:t>
            </a:r>
            <a:br>
              <a:rPr lang="en-GB" sz="2400" smtClean="0"/>
            </a:br>
            <a:r>
              <a:rPr lang="en-GB" sz="2400" smtClean="0"/>
              <a:t>Prolactin stimulates the glands in the breasts to produce milk.</a:t>
            </a:r>
          </a:p>
          <a:p>
            <a:pPr eaLnBrk="1" hangingPunct="1">
              <a:lnSpc>
                <a:spcPct val="90000"/>
              </a:lnSpc>
            </a:pPr>
            <a:r>
              <a:rPr lang="en-GB" sz="2400" smtClean="0"/>
              <a:t>The suckling of a baby at the breast stimulates the mother's pituitary to release prolactin, maintaining milk production and oxytocin which causes the milk duct to contract, thus ejecting the milk from the breast.</a:t>
            </a:r>
          </a:p>
          <a:p>
            <a:pPr eaLnBrk="1" hangingPunct="1">
              <a:lnSpc>
                <a:spcPct val="90000"/>
              </a:lnSpc>
            </a:pPr>
            <a:r>
              <a:rPr lang="en-GB" sz="2400" smtClean="0"/>
              <a:t>Human milk has a lot of advantages for the baby's growth and development. Besides being nutritionally balanced it also contains a wide variety of beneficial chemicals which include mother's antibodies that will protect the child against common pathogens.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mtClean="0"/>
              <a:t>HOMEWORK</a:t>
            </a:r>
          </a:p>
        </p:txBody>
      </p:sp>
      <p:sp>
        <p:nvSpPr>
          <p:cNvPr id="46083" name="Rectangle 3"/>
          <p:cNvSpPr>
            <a:spLocks noGrp="1" noChangeArrowheads="1"/>
          </p:cNvSpPr>
          <p:nvPr>
            <p:ph type="body" idx="1"/>
          </p:nvPr>
        </p:nvSpPr>
        <p:spPr/>
        <p:txBody>
          <a:bodyPr/>
          <a:lstStyle/>
          <a:p>
            <a:pPr eaLnBrk="1" hangingPunct="1"/>
            <a:r>
              <a:rPr lang="en-GB" smtClean="0"/>
              <a:t>Review whole chapter on reproduction (sexual &amp; asexual), contraception, breast milk in Atwaroo-Ali and Chinnery.</a:t>
            </a:r>
          </a:p>
          <a:p>
            <a:pPr eaLnBrk="1" hangingPunct="1"/>
            <a:r>
              <a:rPr lang="en-GB" smtClean="0"/>
              <a:t>Read Chapter 19 in Atwaroo-Ali.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706437"/>
          </a:xfrm>
        </p:spPr>
        <p:txBody>
          <a:bodyPr/>
          <a:lstStyle/>
          <a:p>
            <a:pPr eaLnBrk="1" hangingPunct="1"/>
            <a:r>
              <a:rPr lang="en-GB" sz="4000" smtClean="0"/>
              <a:t>REFERENCES</a:t>
            </a:r>
          </a:p>
        </p:txBody>
      </p:sp>
      <p:sp>
        <p:nvSpPr>
          <p:cNvPr id="47107" name="Rectangle 3"/>
          <p:cNvSpPr>
            <a:spLocks noGrp="1" noChangeArrowheads="1"/>
          </p:cNvSpPr>
          <p:nvPr>
            <p:ph type="body" idx="1"/>
          </p:nvPr>
        </p:nvSpPr>
        <p:spPr>
          <a:xfrm>
            <a:off x="457200" y="1125538"/>
            <a:ext cx="8229600" cy="5399087"/>
          </a:xfrm>
        </p:spPr>
        <p:txBody>
          <a:bodyPr/>
          <a:lstStyle/>
          <a:p>
            <a:pPr eaLnBrk="1" hangingPunct="1">
              <a:lnSpc>
                <a:spcPct val="80000"/>
              </a:lnSpc>
            </a:pPr>
            <a:r>
              <a:rPr lang="en-GB" sz="2000" smtClean="0">
                <a:hlinkClick r:id="rId3"/>
              </a:rPr>
              <a:t>http://health.howstuffworks.com/human-reproduction10.htm</a:t>
            </a:r>
            <a:endParaRPr lang="en-GB" sz="2000" smtClean="0"/>
          </a:p>
          <a:p>
            <a:pPr eaLnBrk="1" hangingPunct="1">
              <a:lnSpc>
                <a:spcPct val="80000"/>
              </a:lnSpc>
            </a:pPr>
            <a:r>
              <a:rPr lang="en-GB" sz="2000" smtClean="0"/>
              <a:t>Hydra - </a:t>
            </a:r>
            <a:r>
              <a:rPr lang="en-GB" sz="2000" smtClean="0">
                <a:hlinkClick r:id="rId4"/>
              </a:rPr>
              <a:t>http://bioweb.uwlax.edu/zoolab/Lab-3b/Hydra-Budding-1.htm</a:t>
            </a:r>
            <a:endParaRPr lang="en-GB" sz="2000" smtClean="0"/>
          </a:p>
          <a:p>
            <a:pPr eaLnBrk="1" hangingPunct="1">
              <a:lnSpc>
                <a:spcPct val="80000"/>
              </a:lnSpc>
            </a:pPr>
            <a:r>
              <a:rPr lang="en-GB" sz="2000" smtClean="0"/>
              <a:t>Hydra - </a:t>
            </a:r>
            <a:r>
              <a:rPr lang="en-GB" sz="2000" smtClean="0">
                <a:hlinkClick r:id="rId5"/>
              </a:rPr>
              <a:t>http://www.warrenphotographic.co.uk/mdh/05836.htm</a:t>
            </a:r>
            <a:endParaRPr lang="en-GB" sz="2000" smtClean="0"/>
          </a:p>
          <a:p>
            <a:pPr eaLnBrk="1" hangingPunct="1">
              <a:lnSpc>
                <a:spcPct val="80000"/>
              </a:lnSpc>
            </a:pPr>
            <a:r>
              <a:rPr lang="en-GB" sz="2000" smtClean="0"/>
              <a:t>***http://www.yteach.co.uk/page.php/resources/view_all?id=Blastocyst_Blastomere_Capacitation_Cleavage_Ejaculation_Embryo_Endometrium_Implantation_Morula_Ovulation_Zygote_sperm_cell_egg_cell_fertilization_zona_pellucida_acrosome_reaction_copulatory_organ_penis_vagina_page_2</a:t>
            </a:r>
          </a:p>
          <a:p>
            <a:pPr eaLnBrk="1" hangingPunct="1">
              <a:lnSpc>
                <a:spcPct val="80000"/>
              </a:lnSpc>
            </a:pPr>
            <a:r>
              <a:rPr lang="en-GB" sz="2000" smtClean="0">
                <a:hlinkClick r:id="rId6"/>
              </a:rPr>
              <a:t>http://www.bbc.co.uk/schools/gcsebitesize/science/add_gateway/living/sexcelldivisionrev2.shtml</a:t>
            </a:r>
            <a:endParaRPr lang="en-GB" sz="2000" smtClean="0"/>
          </a:p>
          <a:p>
            <a:pPr eaLnBrk="1" hangingPunct="1">
              <a:lnSpc>
                <a:spcPct val="80000"/>
              </a:lnSpc>
            </a:pPr>
            <a:r>
              <a:rPr lang="en-GB" sz="2000" smtClean="0">
                <a:hlinkClick r:id="rId7"/>
              </a:rPr>
              <a:t>http://biology.about.com/library/weekly/aa090700a.htm</a:t>
            </a:r>
            <a:endParaRPr lang="en-GB" sz="2000" smtClean="0"/>
          </a:p>
          <a:p>
            <a:pPr eaLnBrk="1" hangingPunct="1">
              <a:lnSpc>
                <a:spcPct val="80000"/>
              </a:lnSpc>
            </a:pPr>
            <a:r>
              <a:rPr lang="en-GB" sz="2000" smtClean="0">
                <a:hlinkClick r:id="rId8"/>
              </a:rPr>
              <a:t>http://southwest.mpls.k12.mn.us/sites/ad26dc17-c8bc-4970-8795-bae99167aab3/uploads/Human_Reproduction_and_ovulation.pdf</a:t>
            </a:r>
            <a:endParaRPr lang="en-GB" sz="2000" smtClean="0"/>
          </a:p>
          <a:p>
            <a:pPr eaLnBrk="1" hangingPunct="1">
              <a:lnSpc>
                <a:spcPct val="80000"/>
              </a:lnSpc>
            </a:pPr>
            <a:r>
              <a:rPr lang="en-GB" sz="2000" smtClean="0"/>
              <a:t>**http://faculty.ksu.edu.sa/71910/Zoo%20106/Reproduction.ppt#257,1,Slide 1</a:t>
            </a:r>
          </a:p>
          <a:p>
            <a:pPr eaLnBrk="1" hangingPunct="1">
              <a:lnSpc>
                <a:spcPct val="80000"/>
              </a:lnSpc>
            </a:pPr>
            <a:r>
              <a:rPr lang="en-GB" sz="2000" smtClean="0"/>
              <a:t>**http://www.webmd.com/sex-relationships/guide/male-reproductive-system</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457200" y="549275"/>
            <a:ext cx="8229600" cy="5903913"/>
          </a:xfrm>
        </p:spPr>
        <p:txBody>
          <a:bodyPr/>
          <a:lstStyle/>
          <a:p>
            <a:pPr eaLnBrk="1" hangingPunct="1">
              <a:lnSpc>
                <a:spcPct val="80000"/>
              </a:lnSpc>
            </a:pPr>
            <a:r>
              <a:rPr lang="en-GB" sz="1800" smtClean="0">
                <a:hlinkClick r:id="rId2"/>
              </a:rPr>
              <a:t>http://www.cchs.net/health/health-info/docs/2300/2376.asp</a:t>
            </a:r>
            <a:endParaRPr lang="en-GB" sz="1800" smtClean="0"/>
          </a:p>
          <a:p>
            <a:pPr eaLnBrk="1" hangingPunct="1">
              <a:lnSpc>
                <a:spcPct val="80000"/>
              </a:lnSpc>
            </a:pPr>
            <a:r>
              <a:rPr lang="en-GB" sz="1800" smtClean="0">
                <a:hlinkClick r:id="rId3"/>
              </a:rPr>
              <a:t>http://www.cchs.net/health/health-info/docs/2400/2418.asp?index=9118</a:t>
            </a:r>
            <a:endParaRPr lang="en-GB" sz="1800" smtClean="0"/>
          </a:p>
          <a:p>
            <a:pPr eaLnBrk="1" hangingPunct="1">
              <a:lnSpc>
                <a:spcPct val="80000"/>
              </a:lnSpc>
            </a:pPr>
            <a:r>
              <a:rPr lang="en-GB" sz="1800" smtClean="0">
                <a:hlinkClick r:id="rId4"/>
              </a:rPr>
              <a:t>http://www.merck.com/mmhe/sec21/ch237/ch237b.html</a:t>
            </a:r>
            <a:endParaRPr lang="en-GB" sz="1800" smtClean="0"/>
          </a:p>
          <a:p>
            <a:pPr eaLnBrk="1" hangingPunct="1">
              <a:lnSpc>
                <a:spcPct val="80000"/>
              </a:lnSpc>
            </a:pPr>
            <a:r>
              <a:rPr lang="en-GB" sz="1800" smtClean="0">
                <a:hlinkClick r:id="rId5"/>
              </a:rPr>
              <a:t>http://www.ccs.k12.in.us/chsBS/kons/kons/sperm_cells.htm</a:t>
            </a:r>
            <a:endParaRPr lang="en-GB" sz="1800" smtClean="0"/>
          </a:p>
          <a:p>
            <a:pPr eaLnBrk="1" hangingPunct="1">
              <a:lnSpc>
                <a:spcPct val="80000"/>
              </a:lnSpc>
            </a:pPr>
            <a:r>
              <a:rPr lang="en-GB" sz="1800" smtClean="0">
                <a:hlinkClick r:id="rId6"/>
              </a:rPr>
              <a:t>http://www.uh.edu/~tgill2/image010.jpg</a:t>
            </a:r>
            <a:endParaRPr lang="en-GB" sz="1800" smtClean="0"/>
          </a:p>
          <a:p>
            <a:pPr eaLnBrk="1" hangingPunct="1">
              <a:lnSpc>
                <a:spcPct val="80000"/>
              </a:lnSpc>
            </a:pPr>
            <a:r>
              <a:rPr lang="en-GB" sz="1800" smtClean="0"/>
              <a:t>http://www.merck.com/mmhe/sec22/ch241/ch241c.html?qt=female reproductive system&amp;alt=sh</a:t>
            </a:r>
          </a:p>
          <a:p>
            <a:pPr eaLnBrk="1" hangingPunct="1">
              <a:lnSpc>
                <a:spcPct val="80000"/>
              </a:lnSpc>
            </a:pPr>
            <a:r>
              <a:rPr lang="en-GB" sz="1800" smtClean="0">
                <a:hlinkClick r:id="rId7"/>
              </a:rPr>
              <a:t>http://www.biotopics.co.uk/human2/reprsy.html</a:t>
            </a:r>
            <a:endParaRPr lang="en-GB" sz="1800" smtClean="0"/>
          </a:p>
          <a:p>
            <a:pPr eaLnBrk="1" hangingPunct="1">
              <a:lnSpc>
                <a:spcPct val="80000"/>
              </a:lnSpc>
            </a:pPr>
            <a:r>
              <a:rPr lang="en-GB" sz="1800" smtClean="0"/>
              <a:t>Menstrual cycle - </a:t>
            </a:r>
            <a:r>
              <a:rPr lang="en-GB" sz="1800" smtClean="0">
                <a:hlinkClick r:id="rId8"/>
              </a:rPr>
              <a:t>http://www.tutorvista.com/content/biology/biology-ii/reproduction/menstruation-and-menstrual-cycle.php</a:t>
            </a:r>
            <a:endParaRPr lang="en-GB" sz="1800" smtClean="0"/>
          </a:p>
          <a:p>
            <a:pPr eaLnBrk="1" hangingPunct="1">
              <a:lnSpc>
                <a:spcPct val="80000"/>
              </a:lnSpc>
            </a:pPr>
            <a:r>
              <a:rPr lang="en-GB" sz="1800" smtClean="0"/>
              <a:t>Menstrual - </a:t>
            </a:r>
            <a:r>
              <a:rPr lang="en-GB" sz="1800" smtClean="0">
                <a:hlinkClick r:id="rId9"/>
              </a:rPr>
              <a:t>http://www.webmd.com/sex-relationships/guide/your-guide-female-reproductive-system?page=2</a:t>
            </a:r>
            <a:endParaRPr lang="en-GB" sz="1800" smtClean="0"/>
          </a:p>
          <a:p>
            <a:pPr eaLnBrk="1" hangingPunct="1">
              <a:lnSpc>
                <a:spcPct val="80000"/>
              </a:lnSpc>
            </a:pPr>
            <a:r>
              <a:rPr lang="en-GB" sz="1800" smtClean="0"/>
              <a:t>****http://www.skoool.ie/skoool/examcentre_sc.asp?id=619</a:t>
            </a:r>
          </a:p>
          <a:p>
            <a:pPr eaLnBrk="1" hangingPunct="1">
              <a:lnSpc>
                <a:spcPct val="80000"/>
              </a:lnSpc>
            </a:pPr>
            <a:r>
              <a:rPr lang="en-GB" sz="1800" smtClean="0">
                <a:hlinkClick r:id="rId10"/>
              </a:rPr>
              <a:t>http://mcb.berkeley.edu/courses/mcb32/Miller%20notes-Reproduction</a:t>
            </a:r>
            <a:endParaRPr lang="en-GB" sz="1800" smtClean="0"/>
          </a:p>
          <a:p>
            <a:pPr eaLnBrk="1" hangingPunct="1">
              <a:lnSpc>
                <a:spcPct val="80000"/>
              </a:lnSpc>
            </a:pPr>
            <a:r>
              <a:rPr lang="en-GB" sz="1800" smtClean="0">
                <a:hlinkClick r:id="rId11"/>
              </a:rPr>
              <a:t>http://www.cix.co.uk/~argus/Dreambio/control%20of%20reproduction/ova%20production.htm</a:t>
            </a:r>
            <a:endParaRPr lang="en-GB" sz="1800" smtClean="0"/>
          </a:p>
          <a:p>
            <a:pPr eaLnBrk="1" hangingPunct="1">
              <a:lnSpc>
                <a:spcPct val="80000"/>
              </a:lnSpc>
            </a:pPr>
            <a:r>
              <a:rPr lang="en-GB" sz="1800" smtClean="0">
                <a:hlinkClick r:id="rId12"/>
              </a:rPr>
              <a:t>dralaamosbah.blogspot.com/2008_01_01_archive.html</a:t>
            </a:r>
            <a:r>
              <a:rPr lang="en-GB" sz="1800" smtClean="0"/>
              <a:t> </a:t>
            </a:r>
          </a:p>
          <a:p>
            <a:pPr eaLnBrk="1" hangingPunct="1">
              <a:lnSpc>
                <a:spcPct val="80000"/>
              </a:lnSpc>
            </a:pPr>
            <a:r>
              <a:rPr lang="en-GB" sz="1800" smtClean="0"/>
              <a:t>http://www.emc.maricopa.edu/faculty/farabee/BIOBK/BioBookREPROD.html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hydra buds"/>
          <p:cNvPicPr>
            <a:picLocks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250825" y="1916113"/>
            <a:ext cx="5626100" cy="3810000"/>
          </a:xfrm>
          <a:noFill/>
        </p:spPr>
      </p:pic>
      <p:graphicFrame>
        <p:nvGraphicFramePr>
          <p:cNvPr id="62527" name="Group 63"/>
          <p:cNvGraphicFramePr>
            <a:graphicFrameLocks noGrp="1"/>
          </p:cNvGraphicFramePr>
          <p:nvPr>
            <p:ph idx="1"/>
          </p:nvPr>
        </p:nvGraphicFramePr>
        <p:xfrm>
          <a:off x="457200" y="1600200"/>
          <a:ext cx="6994525" cy="3627438"/>
        </p:xfrm>
        <a:graphic>
          <a:graphicData uri="http://schemas.openxmlformats.org/drawingml/2006/table">
            <a:tbl>
              <a:tblPr/>
              <a:tblGrid>
                <a:gridCol w="5405438"/>
                <a:gridCol w="793750"/>
                <a:gridCol w="795337"/>
              </a:tblGrid>
              <a:tr h="51820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T="45724" marB="45724"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smtClean="0">
                        <a:ln>
                          <a:noFill/>
                        </a:ln>
                        <a:solidFill>
                          <a:srgbClr val="000000"/>
                        </a:solidFill>
                        <a:effectLst/>
                        <a:latin typeface="Arial" charset="0"/>
                      </a:endParaRPr>
                    </a:p>
                  </a:txBody>
                  <a:tcPr marT="45724" marB="45724"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a:noFill/>
                    </a:lnL>
                    <a:lnR cap="flat">
                      <a:noFill/>
                    </a:lnR>
                    <a:lnT cap="flat">
                      <a:noFill/>
                    </a:lnT>
                    <a:lnB>
                      <a:noFill/>
                    </a:lnB>
                    <a:lnTlToBr>
                      <a:noFill/>
                    </a:lnTlToBr>
                    <a:lnBlToTr>
                      <a:noFill/>
                    </a:lnBlToTr>
                    <a:noFill/>
                  </a:tcPr>
                </a:tc>
              </a:tr>
              <a:tr h="518205">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cap="flat">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5182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a:noFill/>
                    </a:lnR>
                    <a:lnT>
                      <a:noFill/>
                    </a:lnT>
                    <a:lnB>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T="45724" marB="45724"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a:noFill/>
                    </a:lnL>
                    <a:lnR cap="flat">
                      <a:noFill/>
                    </a:lnR>
                    <a:lnT>
                      <a:noFill/>
                    </a:lnT>
                    <a:lnB>
                      <a:noFill/>
                    </a:lnB>
                    <a:lnTlToBr>
                      <a:noFill/>
                    </a:lnTlToBr>
                    <a:lnBlToTr>
                      <a:noFill/>
                    </a:lnBlToTr>
                    <a:noFill/>
                  </a:tcPr>
                </a:tc>
              </a:tr>
              <a:tr h="518205">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cap="flat">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5182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a:noFill/>
                    </a:lnR>
                    <a:lnT>
                      <a:noFill/>
                    </a:lnT>
                    <a:lnB>
                      <a:noFill/>
                    </a:lnB>
                    <a:lnTlToBr>
                      <a:noFill/>
                    </a:lnTlToBr>
                    <a:lnBlToTr>
                      <a:noFill/>
                    </a:lnBlToTr>
                    <a:noFill/>
                  </a:tcPr>
                </a:tc>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T="45724" marB="45724" horzOverflow="overflow">
                    <a:lnL>
                      <a:noFill/>
                    </a:lnL>
                    <a:lnR cap="flat">
                      <a:noFill/>
                    </a:lnR>
                    <a:lnT>
                      <a:noFill/>
                    </a:lnT>
                    <a:lnB>
                      <a:noFill/>
                    </a:lnB>
                    <a:lnTlToBr>
                      <a:noFill/>
                    </a:lnTlToBr>
                    <a:lnBlToTr>
                      <a:noFill/>
                    </a:lnBlToTr>
                    <a:noFill/>
                  </a:tcPr>
                </a:tc>
                <a:tc hMerge="1">
                  <a:txBody>
                    <a:bodyPr/>
                    <a:lstStyle/>
                    <a:p>
                      <a:endParaRPr lang="en-US"/>
                    </a:p>
                  </a:txBody>
                  <a:tcPr/>
                </a:tc>
              </a:tr>
              <a:tr h="518205">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cap="flat">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5182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cap="flat">
                      <a:noFill/>
                    </a:lnL>
                    <a:lnR>
                      <a:noFill/>
                    </a:lnR>
                    <a:lnT>
                      <a:noFill/>
                    </a:lnT>
                    <a:lnB cap="flat">
                      <a:noFill/>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marT="45724" marB="45724"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4" marB="45724" horzOverflow="overflow">
                    <a:lnL>
                      <a:noFill/>
                    </a:lnL>
                    <a:lnR cap="flat">
                      <a:noFill/>
                    </a:lnR>
                    <a:lnT>
                      <a:noFill/>
                    </a:lnT>
                    <a:lnB cap="flat">
                      <a:noFill/>
                    </a:lnB>
                    <a:lnTlToBr>
                      <a:noFill/>
                    </a:lnTlToBr>
                    <a:lnBlToTr>
                      <a:noFill/>
                    </a:lnBlToTr>
                    <a:noFill/>
                  </a:tcPr>
                </a:tc>
              </a:tr>
            </a:tbl>
          </a:graphicData>
        </a:graphic>
      </p:graphicFrame>
      <p:sp>
        <p:nvSpPr>
          <p:cNvPr id="6162" name="Text Box 60"/>
          <p:cNvSpPr txBox="1">
            <a:spLocks noChangeArrowheads="1"/>
          </p:cNvSpPr>
          <p:nvPr/>
        </p:nvSpPr>
        <p:spPr bwMode="auto">
          <a:xfrm>
            <a:off x="250825" y="333375"/>
            <a:ext cx="1728788"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AutoNum type="arabicPeriod"/>
            </a:pPr>
            <a:r>
              <a:rPr lang="en-GB"/>
              <a:t>Tentacles</a:t>
            </a:r>
          </a:p>
          <a:p>
            <a:pPr eaLnBrk="1" hangingPunct="1">
              <a:spcBef>
                <a:spcPct val="50000"/>
              </a:spcBef>
              <a:buFontTx/>
              <a:buAutoNum type="arabicPeriod"/>
            </a:pPr>
            <a:r>
              <a:rPr lang="en-GB"/>
              <a:t>Hypostome</a:t>
            </a:r>
          </a:p>
          <a:p>
            <a:pPr eaLnBrk="1" hangingPunct="1">
              <a:spcBef>
                <a:spcPct val="50000"/>
              </a:spcBef>
              <a:buFontTx/>
              <a:buAutoNum type="arabicPeriod"/>
            </a:pPr>
            <a:r>
              <a:rPr lang="en-GB"/>
              <a:t>Buds</a:t>
            </a:r>
          </a:p>
          <a:p>
            <a:pPr eaLnBrk="1" hangingPunct="1">
              <a:spcBef>
                <a:spcPct val="50000"/>
              </a:spcBef>
              <a:buFontTx/>
              <a:buAutoNum type="arabicPeriod"/>
            </a:pPr>
            <a:r>
              <a:rPr lang="en-GB"/>
              <a:t>Foot</a:t>
            </a:r>
          </a:p>
        </p:txBody>
      </p:sp>
      <p:pic>
        <p:nvPicPr>
          <p:cNvPr id="62528" name="Picture 64" descr="budding-in-hyd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2619375"/>
            <a:ext cx="7812087"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2528"/>
                                        </p:tgtEl>
                                        <p:attrNameLst>
                                          <p:attrName>style.visibility</p:attrName>
                                        </p:attrNameLst>
                                      </p:cBhvr>
                                      <p:to>
                                        <p:strVal val="visible"/>
                                      </p:to>
                                    </p:set>
                                    <p:animEffect transition="in" filter="diamond(in)">
                                      <p:cBhvr>
                                        <p:cTn id="7" dur="2000"/>
                                        <p:tgtEl>
                                          <p:spTgt spid="62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endParaRPr lang="en-US" smtClean="0"/>
          </a:p>
        </p:txBody>
      </p:sp>
      <p:pic>
        <p:nvPicPr>
          <p:cNvPr id="7172" name="Picture 4" descr="bacteria-binary-fission-asexual-reprodu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33375"/>
            <a:ext cx="8208963" cy="614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p:txBody>
          <a:bodyPr/>
          <a:lstStyle/>
          <a:p>
            <a:pPr eaLnBrk="1" hangingPunct="1"/>
            <a:endParaRPr lang="en-US" smtClean="0"/>
          </a:p>
        </p:txBody>
      </p:sp>
      <p:pic>
        <p:nvPicPr>
          <p:cNvPr id="8195" name="Picture 4" descr="mucor-mycellum-spore-form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404813"/>
            <a:ext cx="8893175" cy="591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404813"/>
            <a:ext cx="8229600" cy="6119812"/>
          </a:xfrm>
        </p:spPr>
        <p:txBody>
          <a:bodyPr/>
          <a:lstStyle/>
          <a:p>
            <a:pPr eaLnBrk="1" hangingPunct="1">
              <a:lnSpc>
                <a:spcPct val="90000"/>
              </a:lnSpc>
              <a:buFontTx/>
              <a:buNone/>
            </a:pPr>
            <a:r>
              <a:rPr lang="en-GB" sz="2400" b="1" smtClean="0">
                <a:latin typeface="Times New Roman" pitchFamily="18" charset="0"/>
              </a:rPr>
              <a:t>Spore Formation</a:t>
            </a:r>
          </a:p>
          <a:p>
            <a:pPr eaLnBrk="1" hangingPunct="1">
              <a:lnSpc>
                <a:spcPct val="90000"/>
              </a:lnSpc>
            </a:pPr>
            <a:r>
              <a:rPr lang="en-GB" sz="2400" smtClean="0">
                <a:latin typeface="Times New Roman" pitchFamily="18" charset="0"/>
              </a:rPr>
              <a:t>It is generally seen in bacteria and most fungi. Example bread mould. One of the cells enlarges and forms the sporangium (literally meaning spore sac). </a:t>
            </a:r>
          </a:p>
          <a:p>
            <a:pPr eaLnBrk="1" hangingPunct="1">
              <a:lnSpc>
                <a:spcPct val="90000"/>
              </a:lnSpc>
            </a:pPr>
            <a:r>
              <a:rPr lang="en-GB" sz="2400" smtClean="0">
                <a:latin typeface="Times New Roman" pitchFamily="18" charset="0"/>
              </a:rPr>
              <a:t>The nucleus divides many times and then the daughter nuclei are surrounded with protoplasm bits to form daughter cells called spores. </a:t>
            </a:r>
          </a:p>
          <a:p>
            <a:pPr eaLnBrk="1" hangingPunct="1">
              <a:lnSpc>
                <a:spcPct val="90000"/>
              </a:lnSpc>
            </a:pPr>
            <a:r>
              <a:rPr lang="en-GB" sz="2400" smtClean="0">
                <a:latin typeface="Times New Roman" pitchFamily="18" charset="0"/>
              </a:rPr>
              <a:t>The spores are covered with a thick wall called the cyst. </a:t>
            </a:r>
          </a:p>
          <a:p>
            <a:pPr eaLnBrk="1" hangingPunct="1">
              <a:lnSpc>
                <a:spcPct val="90000"/>
              </a:lnSpc>
            </a:pPr>
            <a:r>
              <a:rPr lang="en-GB" sz="2400" smtClean="0">
                <a:latin typeface="Times New Roman" pitchFamily="18" charset="0"/>
              </a:rPr>
              <a:t>On maturation, the sporangium bursts and releases the spores. The spores germinate on getting favourable conditions. For example, fungi such as </a:t>
            </a:r>
            <a:r>
              <a:rPr lang="en-GB" sz="2400" i="1" smtClean="0">
                <a:latin typeface="Times New Roman" pitchFamily="18" charset="0"/>
              </a:rPr>
              <a:t>Mucor</a:t>
            </a:r>
            <a:r>
              <a:rPr lang="en-GB" sz="2400" smtClean="0">
                <a:latin typeface="Times New Roman" pitchFamily="18" charset="0"/>
              </a:rPr>
              <a:t> and </a:t>
            </a:r>
            <a:r>
              <a:rPr lang="en-GB" sz="2400" i="1" smtClean="0">
                <a:latin typeface="Times New Roman" pitchFamily="18" charset="0"/>
              </a:rPr>
              <a:t>Rhizopus</a:t>
            </a:r>
          </a:p>
          <a:p>
            <a:pPr eaLnBrk="1" hangingPunct="1">
              <a:lnSpc>
                <a:spcPct val="90000"/>
              </a:lnSpc>
            </a:pPr>
            <a:r>
              <a:rPr lang="en-GB" sz="2400" smtClean="0">
                <a:latin typeface="Times New Roman" pitchFamily="18" charset="0"/>
              </a:rPr>
              <a:t>Spore formation also occurs in bacteria such as</a:t>
            </a:r>
            <a:r>
              <a:rPr lang="en-GB" sz="2400" i="1" smtClean="0">
                <a:latin typeface="Times New Roman" pitchFamily="18" charset="0"/>
              </a:rPr>
              <a:t> Clostridium and Bacillus. </a:t>
            </a:r>
            <a:r>
              <a:rPr lang="en-GB" sz="2400" smtClean="0">
                <a:latin typeface="Times New Roman" pitchFamily="18" charset="0"/>
              </a:rPr>
              <a:t>The bacterial spores are also called endospores. They are thick-walled and lightweight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title"/>
          </p:nvPr>
        </p:nvSpPr>
        <p:spPr>
          <a:xfrm>
            <a:off x="468313" y="274638"/>
            <a:ext cx="8218487" cy="1714500"/>
          </a:xfrm>
        </p:spPr>
        <p:txBody>
          <a:bodyPr/>
          <a:lstStyle/>
          <a:p>
            <a:pPr eaLnBrk="1" hangingPunct="1"/>
            <a:r>
              <a:rPr lang="en-GB" sz="4000" smtClean="0"/>
              <a:t>ADVANTAGES &amp; DISADVANTAGES OF ASEXUAL REPRODUCTION </a:t>
            </a:r>
          </a:p>
        </p:txBody>
      </p:sp>
      <p:sp>
        <p:nvSpPr>
          <p:cNvPr id="10243" name="Rectangle 6"/>
          <p:cNvSpPr>
            <a:spLocks noGrp="1" noChangeArrowheads="1"/>
          </p:cNvSpPr>
          <p:nvPr>
            <p:ph type="body" idx="1"/>
          </p:nvPr>
        </p:nvSpPr>
        <p:spPr>
          <a:xfrm>
            <a:off x="457200" y="2276475"/>
            <a:ext cx="8229600" cy="3849688"/>
          </a:xfrm>
        </p:spPr>
        <p:txBody>
          <a:bodyPr/>
          <a:lstStyle/>
          <a:p>
            <a:pPr eaLnBrk="1" hangingPunct="1"/>
            <a:r>
              <a:rPr lang="en-GB" smtClean="0"/>
              <a:t>See Atwaroo-Ali page 196-7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2379</Words>
  <Application>Microsoft Office PowerPoint</Application>
  <PresentationFormat>On-screen Show (4:3)</PresentationFormat>
  <Paragraphs>225</Paragraphs>
  <Slides>46</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Bookman Old Style</vt:lpstr>
      <vt:lpstr>Times New Roman</vt:lpstr>
      <vt:lpstr>Default Design</vt:lpstr>
      <vt:lpstr>REPRODUCTION</vt:lpstr>
      <vt:lpstr>REPRODUCTION </vt:lpstr>
      <vt:lpstr>FORMS OF ASEXUAL REPRODUCTION</vt:lpstr>
      <vt:lpstr>PowerPoint Presentation</vt:lpstr>
      <vt:lpstr>PowerPoint Presentation</vt:lpstr>
      <vt:lpstr>PowerPoint Presentation</vt:lpstr>
      <vt:lpstr>PowerPoint Presentation</vt:lpstr>
      <vt:lpstr>PowerPoint Presentation</vt:lpstr>
      <vt:lpstr>ADVANTAGES &amp; DISADVANTAGES OF ASEXUAL REPRODUCTION </vt:lpstr>
      <vt:lpstr>SEXUAL REPRODUCTION</vt:lpstr>
      <vt:lpstr>SEXUAL REPRODUCTION</vt:lpstr>
      <vt:lpstr>PowerPoint Presentation</vt:lpstr>
      <vt:lpstr>PowerPoint Presentation</vt:lpstr>
      <vt:lpstr>ADVANTAGES &amp; DISADVANTAGES OF SEXUAL REPRODUCTION</vt:lpstr>
      <vt:lpstr>SEXUAL REPRODUCTION</vt:lpstr>
      <vt:lpstr>PowerPoint Presentation</vt:lpstr>
      <vt:lpstr>PowerPoint Presentation</vt:lpstr>
      <vt:lpstr>PowerPoint Presentation</vt:lpstr>
      <vt:lpstr>PowerPoint Presentation</vt:lpstr>
      <vt:lpstr>PowerPoint Presentation</vt:lpstr>
      <vt:lpstr>PowerPoint Presentation</vt:lpstr>
      <vt:lpstr>How Does the Male Reproductive System Function?</vt:lpstr>
      <vt:lpstr>PowerPoint Presentation</vt:lpstr>
      <vt:lpstr>PowerPoint Presentation</vt:lpstr>
      <vt:lpstr>STRUCTURE OF FEMALE REPRODUCTIVE SYSTEM</vt:lpstr>
      <vt:lpstr>PowerPoint Presentation</vt:lpstr>
      <vt:lpstr>PowerPoint Presentation</vt:lpstr>
      <vt:lpstr>PowerPoint Presentation</vt:lpstr>
      <vt:lpstr>PRODUCTION OF EGGS</vt:lpstr>
      <vt:lpstr>PowerPoint Presentation</vt:lpstr>
      <vt:lpstr>PowerPoint Presentation</vt:lpstr>
      <vt:lpstr>PowerPoint Presentation</vt:lpstr>
      <vt:lpstr>MENSTRUAL CYCLE</vt:lpstr>
      <vt:lpstr>PowerPoint Presentation</vt:lpstr>
      <vt:lpstr>PowerPoint Presentation</vt:lpstr>
      <vt:lpstr>PowerPoint Presentation</vt:lpstr>
      <vt:lpstr>PowerPoint Presentation</vt:lpstr>
      <vt:lpstr>FERTILISATION</vt:lpstr>
      <vt:lpstr>PowerPoint Presentation</vt:lpstr>
      <vt:lpstr> PLACENTA </vt:lpstr>
      <vt:lpstr>PowerPoint Presentation</vt:lpstr>
      <vt:lpstr>PowerPoint Presentation</vt:lpstr>
      <vt:lpstr>PowerPoint Presentation</vt:lpstr>
      <vt:lpstr>HOMEWORK</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REPRODUCTION</dc:title>
  <dc:creator>risha</dc:creator>
  <cp:lastModifiedBy>Teacher E-Solutions</cp:lastModifiedBy>
  <cp:revision>41</cp:revision>
  <dcterms:created xsi:type="dcterms:W3CDTF">2009-12-15T18:27:16Z</dcterms:created>
  <dcterms:modified xsi:type="dcterms:W3CDTF">2019-01-18T16:35:47Z</dcterms:modified>
</cp:coreProperties>
</file>