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82" r:id="rId4"/>
    <p:sldId id="289" r:id="rId5"/>
    <p:sldId id="257" r:id="rId6"/>
    <p:sldId id="300" r:id="rId7"/>
    <p:sldId id="278" r:id="rId8"/>
    <p:sldId id="266" r:id="rId9"/>
    <p:sldId id="290" r:id="rId10"/>
    <p:sldId id="279" r:id="rId11"/>
    <p:sldId id="301" r:id="rId12"/>
    <p:sldId id="280" r:id="rId13"/>
    <p:sldId id="270" r:id="rId14"/>
    <p:sldId id="288" r:id="rId15"/>
    <p:sldId id="264" r:id="rId16"/>
    <p:sldId id="284" r:id="rId17"/>
    <p:sldId id="283" r:id="rId18"/>
    <p:sldId id="287" r:id="rId19"/>
    <p:sldId id="259" r:id="rId20"/>
    <p:sldId id="285" r:id="rId21"/>
    <p:sldId id="286" r:id="rId22"/>
    <p:sldId id="299" r:id="rId23"/>
    <p:sldId id="260" r:id="rId24"/>
    <p:sldId id="258" r:id="rId25"/>
    <p:sldId id="275" r:id="rId26"/>
    <p:sldId id="296" r:id="rId27"/>
    <p:sldId id="297" r:id="rId28"/>
    <p:sldId id="298" r:id="rId29"/>
    <p:sldId id="262" r:id="rId30"/>
    <p:sldId id="274" r:id="rId31"/>
    <p:sldId id="291" r:id="rId32"/>
    <p:sldId id="265" r:id="rId33"/>
    <p:sldId id="292" r:id="rId34"/>
    <p:sldId id="269" r:id="rId35"/>
    <p:sldId id="293" r:id="rId36"/>
    <p:sldId id="267" r:id="rId37"/>
    <p:sldId id="294" r:id="rId38"/>
    <p:sldId id="268" r:id="rId39"/>
    <p:sldId id="295" r:id="rId40"/>
    <p:sldId id="271" r:id="rId41"/>
    <p:sldId id="27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Jokerm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030000"/>
    <a:srgbClr val="000066"/>
    <a:srgbClr val="CC0000"/>
    <a:srgbClr val="FF6600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35" autoAdjust="0"/>
    <p:restoredTop sz="94879" autoAdjust="0"/>
  </p:normalViewPr>
  <p:slideViewPr>
    <p:cSldViewPr>
      <p:cViewPr varScale="1">
        <p:scale>
          <a:sx n="40" d="100"/>
          <a:sy n="40" d="100"/>
        </p:scale>
        <p:origin x="-30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7A7E795C-C73F-4EAC-A0F3-C1AE2160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F4B-AFFE-4BDE-BE60-47C43153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16CD-B1F4-4787-939D-B96C4344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5470-B7A5-4284-915E-DD282FE1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E7E1-BF27-4D8F-AA20-C0A3FC4A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E241-373A-4BFA-8E2C-5253F2B6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2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07248-84D3-482A-8971-09EAB2615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86AD-350A-4AD0-804C-636CECE25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DF01-7AF2-4EC5-B2A5-5F61A296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53D0-FCFB-4194-9313-9C77D70F6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46B4-9E93-4CA4-818E-E509AFC5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3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2B49-611F-465E-AC04-4CF8CD0CD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5B21A35-640B-46FA-84EF-F460FDA54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1.pharmazie.uni-greifswald.de/systematik/7_bilder/yamasaki/yamas44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1.pharmazie.uni-greifswald.de/systematik/7_bilder/pios/Pio0054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gard.ucla.edu/html/botanytextbooks/generalbotany/images/typesofshoots/tendril/Lathyrustendril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otany.hawaii.edu/faculty/carr/images/mim_pud_1930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sdl.tamu.edu/FLORA/mi12/mi1208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funet.fi/pub/sci/bio/life/plants/magnoliophyta/magnoliophytina/magnoliopsida/fabaceae/cicer/soongaricum-1b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l.tamu.ed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Assorted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38496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985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914400" y="3276600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aseline="30000">
              <a:latin typeface="Times New Roman" pitchFamily="18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62000" y="0"/>
            <a:ext cx="838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500" b="1">
                <a:solidFill>
                  <a:srgbClr val="008000"/>
                </a:solidFill>
              </a:rPr>
              <a:t>FABACEAE: Bean or Pea Family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3962400" y="1600200"/>
            <a:ext cx="73152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Class: Magnoliopsida (dicot)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Sub-Class: Rosidae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Order: Fabales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Family: Fabaceae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Subfamily: 1. Papilionoideae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en-US" sz="320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		  2. Caesalpinoideae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		  3.  Mimosoideae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2679700" y="22113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2679700" y="22113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www.botany.hawaii.edu/faculty/webb/BOT410/Angiosperm/MagnoliophytaLab99/PrunusLSMacroPerigynousLa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http://www.botany.hawaii.edu/faculty/webb/BOT410/Angiosperm/Adnation.htm</a:t>
            </a:r>
          </a:p>
        </p:txBody>
      </p:sp>
      <p:sp>
        <p:nvSpPr>
          <p:cNvPr id="25605" name="Text Box 5">
            <a:hlinkClick r:id="" action="ppaction://noaction">
              <a:snd r:embed="rId2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0" y="3276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PERIGYNOUS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www.botany.hawaii.edu/faculty/webb/BOT410/Angiosperm/RanunDiagLongSec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5372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hlinkClick r:id="" action="ppaction://noaction">
              <a:snd r:embed="rId2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2209800" y="152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HYPOGENOUS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ttp://www.botany.hawaii.edu/faculty/webb/BOT410/Angiosperm/MagnoliophytaLab99/EpigynousFlrMacroLSCa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324600" y="3048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 New Roman" pitchFamily="18" charset="0"/>
              </a:rPr>
              <a:t>http://www.botany.hawaii.edu/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0" y="51054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EPIGYNOUS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www.csdl.tamu.edu/FLORA/dcs420/c/hdw080399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943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362200" y="14478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8000"/>
                </a:solidFill>
                <a:latin typeface="Times New Roman" pitchFamily="18" charset="0"/>
              </a:rPr>
              <a:t>Wisteria sinensis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(9+1)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133600" y="64008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http://www.csdl.tamu.edu/FLORA/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09600" y="0"/>
            <a:ext cx="7543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Androecium: 10 stamens, monadelphous (A </a:t>
            </a:r>
            <a:r>
              <a:rPr lang="en-US" sz="3600" b="1" baseline="30000">
                <a:solidFill>
                  <a:srgbClr val="CC0000"/>
                </a:solidFill>
                <a:latin typeface="Times New Roman" pitchFamily="18" charset="0"/>
              </a:rPr>
              <a:t>10</a:t>
            </a:r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) or diadelphous (A </a:t>
            </a:r>
            <a:r>
              <a:rPr lang="en-US" sz="3600" b="1" baseline="30000">
                <a:solidFill>
                  <a:srgbClr val="CC0000"/>
                </a:solidFill>
                <a:latin typeface="Times New Roman" pitchFamily="18" charset="0"/>
              </a:rPr>
              <a:t>9+1</a:t>
            </a:r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2133600"/>
            <a:ext cx="792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FFFF"/>
                </a:solidFill>
              </a:rPr>
              <a:t>INFLORESCENCE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Racemes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248400" y="0"/>
            <a:ext cx="388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Indeterminate Growth and Pedicellate</a:t>
            </a:r>
          </a:p>
        </p:txBody>
      </p:sp>
      <p:pic>
        <p:nvPicPr>
          <p:cNvPr id="16388" name="Picture 11" descr="http://pharm1.pharmazie.uni-greifswald.de/systematik/7_bilder/yamasaki/yamas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2578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0" y="6553200"/>
            <a:ext cx="960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http://pharm1.pharmazie.uni-greifswald.de/gallery/gal-faba.htm</a:t>
            </a: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5410200" y="36576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i="1">
                <a:latin typeface="Times New Roman" pitchFamily="18" charset="0"/>
                <a:hlinkClick r:id="rId3"/>
              </a:rPr>
              <a:t>Erythrina speciosa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>
            <a:off x="5181600" y="381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sdl.tamu.edu/FLORA/trips/10049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0960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8400" y="1206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Indeterminate/Sessile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Spikes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76400" y="457200"/>
            <a:ext cx="457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arm1.pharmazie.uni-greifswald.de/systematik/7_bilder/ant_v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0866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6324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i="1">
                <a:latin typeface="Times New Roman" pitchFamily="18" charset="0"/>
                <a:hlinkClick r:id="rId3"/>
              </a:rPr>
              <a:t>Anthyllis vulneraria</a:t>
            </a:r>
            <a:r>
              <a:rPr lang="en-US" sz="4000">
                <a:latin typeface="Times New Roman" pitchFamily="18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0" y="12065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Sessile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Heads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600200" y="4572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52" descr="http://gened.emc.maricopa.edu/bio/bio181/BIOBK/924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7056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050"/>
          <p:cNvSpPr txBox="1">
            <a:spLocks noChangeArrowheads="1"/>
          </p:cNvSpPr>
          <p:nvPr/>
        </p:nvSpPr>
        <p:spPr bwMode="auto">
          <a:xfrm>
            <a:off x="2438400" y="1143000"/>
            <a:ext cx="632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FF00"/>
                </a:solidFill>
              </a:rPr>
              <a:t>LEAVES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http://www.forestry.auburn.edu/samuelson/dendrology/images/fabaceae/ky_coffeetree_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716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Times New Roman" pitchFamily="18" charset="0"/>
              </a:rPr>
              <a:t>Compound (pinnate or palmate) rarely simple, alternate</a:t>
            </a: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381000" y="1020763"/>
            <a:ext cx="434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ODD-BIPINNATE</a:t>
            </a:r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304800" y="5905500"/>
            <a:ext cx="396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>
                <a:solidFill>
                  <a:srgbClr val="CC0000"/>
                </a:solidFill>
                <a:latin typeface="Trebuchet MS" pitchFamily="34" charset="0"/>
              </a:rPr>
              <a:t>Gymnocladus dioicus    </a:t>
            </a:r>
            <a:r>
              <a:rPr lang="en-US" b="1">
                <a:solidFill>
                  <a:srgbClr val="CC0000"/>
                </a:solidFill>
                <a:latin typeface="Trebuchet MS" pitchFamily="34" charset="0"/>
              </a:rPr>
              <a:t>  </a:t>
            </a:r>
            <a:r>
              <a:rPr lang="en-US" b="1">
                <a:latin typeface="Trebuchet MS" pitchFamily="34" charset="0"/>
              </a:rPr>
              <a:t> </a:t>
            </a:r>
          </a:p>
        </p:txBody>
      </p:sp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461963" y="6497638"/>
            <a:ext cx="2814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Times New Roman" pitchFamily="18" charset="0"/>
              </a:rPr>
              <a:t>http://www.forestry.auburn.edu/</a:t>
            </a:r>
          </a:p>
        </p:txBody>
      </p:sp>
      <p:sp>
        <p:nvSpPr>
          <p:cNvPr id="20487" name="Rectangle 28"/>
          <p:cNvSpPr>
            <a:spLocks noChangeArrowheads="1"/>
          </p:cNvSpPr>
          <p:nvPr/>
        </p:nvSpPr>
        <p:spPr bwMode="auto">
          <a:xfrm>
            <a:off x="4648200" y="6324600"/>
            <a:ext cx="449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Times New Roman" pitchFamily="18" charset="0"/>
              </a:rPr>
              <a:t>http://www.borealforest.org/world/herbs_shrubs/white_clover.htm</a:t>
            </a:r>
          </a:p>
        </p:txBody>
      </p:sp>
      <p:sp>
        <p:nvSpPr>
          <p:cNvPr id="20488" name="Rectangle 29"/>
          <p:cNvSpPr>
            <a:spLocks noChangeArrowheads="1"/>
          </p:cNvSpPr>
          <p:nvPr/>
        </p:nvSpPr>
        <p:spPr bwMode="auto">
          <a:xfrm>
            <a:off x="5257800" y="5959475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CC0000"/>
                </a:solidFill>
                <a:latin typeface="Trebuchet MS" pitchFamily="34" charset="0"/>
              </a:rPr>
              <a:t>Trifolium repens</a:t>
            </a:r>
            <a:r>
              <a:rPr lang="en-US" b="1">
                <a:solidFill>
                  <a:srgbClr val="CC0000"/>
                </a:solidFill>
                <a:latin typeface="Trebuchet MS" pitchFamily="34" charset="0"/>
              </a:rPr>
              <a:t> </a:t>
            </a:r>
          </a:p>
          <a:p>
            <a:pPr eaLnBrk="0" hangingPunct="0"/>
            <a:endParaRPr lang="en-US" b="1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20489" name="Rectangle 32"/>
          <p:cNvSpPr>
            <a:spLocks noChangeArrowheads="1"/>
          </p:cNvSpPr>
          <p:nvPr/>
        </p:nvSpPr>
        <p:spPr bwMode="auto">
          <a:xfrm>
            <a:off x="348932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90" name="Picture 35" descr="C:\My Documents\hort 232\white_clov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70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5638800" y="8683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PALMATE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pharm1.pharmazie.uni-greifswald.de/systematik/7_bilder/c920/P92-0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7315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400 genera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10,000 species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Found all over the world, concentrated in warm temperate regions in the Northern and Southern Hemisphere (3</a:t>
            </a:r>
            <a:r>
              <a:rPr lang="en-US" sz="4400" b="1" baseline="30000">
                <a:solidFill>
                  <a:schemeClr val="bg1"/>
                </a:solidFill>
                <a:latin typeface="Times New Roman" pitchFamily="18" charset="0"/>
              </a:rPr>
              <a:t>rd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 largest family of flowering plants)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64008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http://pharm1.pharmazie.uni-greifswald.de/gallery/gal-faba.htm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6521450"/>
            <a:ext cx="4837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6600"/>
                </a:solidFill>
                <a:latin typeface="Times New Roman" pitchFamily="18" charset="0"/>
              </a:rPr>
              <a:t>http://www.bioimages.org.uk/HTML/R151135.HTM</a:t>
            </a:r>
          </a:p>
        </p:txBody>
      </p:sp>
      <p:pic>
        <p:nvPicPr>
          <p:cNvPr id="21507" name="Picture 5" descr="http://www.bioimages.org.uk/MWSt/BW9630SP/2001/01-06/01-06-23/01F23M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43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62000" y="5562600"/>
            <a:ext cx="3505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6600"/>
                </a:solidFill>
                <a:latin typeface="Times New Roman" pitchFamily="18" charset="0"/>
              </a:rPr>
              <a:t>Trifolium campestre</a:t>
            </a:r>
            <a:r>
              <a:rPr lang="en-US" sz="2000" b="1">
                <a:solidFill>
                  <a:srgbClr val="FF6600"/>
                </a:solidFill>
                <a:latin typeface="Times New Roman" pitchFamily="18" charset="0"/>
              </a:rPr>
              <a:t> </a:t>
            </a:r>
            <a:endParaRPr lang="en-US" sz="2800" b="1">
              <a:solidFill>
                <a:srgbClr val="FF6600"/>
              </a:solidFill>
              <a:latin typeface="Times New Roman" pitchFamily="18" charset="0"/>
            </a:endParaRPr>
          </a:p>
          <a:p>
            <a:pPr eaLnBrk="0" hangingPunct="0"/>
            <a:endParaRPr lang="en-US" sz="28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90600" y="282575"/>
            <a:ext cx="758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Stipules may be modified into tendrils</a:t>
            </a:r>
          </a:p>
        </p:txBody>
      </p:sp>
      <p:pic>
        <p:nvPicPr>
          <p:cNvPr id="21510" name="Picture 11" descr="http://www.botgard.ucla.edu/html/botanytextbooks/generalbotany/images/typesofshoots/tendril/Lathyrustendril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4686300" y="6400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1600">
                <a:solidFill>
                  <a:srgbClr val="008000"/>
                </a:solidFill>
                <a:latin typeface="Times New Roman" pitchFamily="18" charset="0"/>
                <a:cs typeface="Arial" pitchFamily="34" charset="0"/>
              </a:rPr>
              <a:t>www.botgard.ucla.edu/.../typesofshoots/ tendril/b0371tx.html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5334000" y="4648200"/>
            <a:ext cx="285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b="1" i="1">
                <a:solidFill>
                  <a:srgbClr val="FF6600"/>
                </a:solidFill>
                <a:latin typeface="Times New Roman" pitchFamily="18" charset="0"/>
                <a:cs typeface="Arial" pitchFamily="34" charset="0"/>
              </a:rPr>
              <a:t>Lathyrus Odoratus</a:t>
            </a:r>
            <a:endParaRPr lang="en-US" b="1" i="1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auto">
          <a:xfrm>
            <a:off x="1600200" y="838200"/>
            <a:ext cx="1524000" cy="1676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 flipH="1">
            <a:off x="5867400" y="838200"/>
            <a:ext cx="1676400" cy="2209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http://www.csdl.tamu.edu/FLORA/dcs420/a/hdw2310993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9050"/>
            <a:ext cx="75438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4267200" y="6521450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6600"/>
                </a:solidFill>
                <a:latin typeface="Times New Roman" pitchFamily="18" charset="0"/>
              </a:rPr>
              <a:t>http://www.csdl.tamu.edu/FLORA/</a:t>
            </a:r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3276600" y="990600"/>
            <a:ext cx="4572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PULVINUS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(enlarged petiole base)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0"/>
            <a:ext cx="7772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Associated with leaf movement-in response to touch or heat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Mimosa – “Sensitive Plant”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5" descr="http://www.botany.hawaii.edu/faculty/carr/images/mim_pud_1930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Roots: nodules and nitrogen fixing bacteria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FF66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9075" y="2097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5" descr="http://www.nmsu.edu/~molbio/plant/images/legumerhi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3154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57200" y="6477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371600" y="6096000"/>
            <a:ext cx="6248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  <a:latin typeface="Times New Roman" pitchFamily="18" charset="0"/>
              </a:rPr>
              <a:t>http://www.nmsu.edu/~molbio/plant/peas.html</a:t>
            </a:r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5638800" y="2667000"/>
            <a:ext cx="1219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781800" y="21336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Rhizobia on Root Hair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52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Fruit: Simple, Capsule: dehiscent legume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or a loment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14600" y="6096000"/>
            <a:ext cx="450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hlinkClick r:id="rId2"/>
              </a:rPr>
              <a:t>http://www.csdl.tamu.edu/FLORA/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5604" name="Picture 4" descr="http://www.csdl.tamu.edu/FLORA/Veg&amp;Repro/V&amp;R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858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6"/>
          <p:cNvSpPr>
            <a:spLocks noChangeShapeType="1"/>
          </p:cNvSpPr>
          <p:nvPr/>
        </p:nvSpPr>
        <p:spPr bwMode="auto">
          <a:xfrm flipH="1" flipV="1">
            <a:off x="5867400" y="2438400"/>
            <a:ext cx="114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7086600" y="2209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LOMENT</a:t>
            </a: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H="1">
            <a:off x="5257800" y="1524000"/>
            <a:ext cx="1676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6934200" y="12954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Times New Roman" pitchFamily="18" charset="0"/>
              </a:rPr>
              <a:t>LEGUME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ttp://www.csdl.tamu.edu/FLORA/dcs420/a/hdw3107000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429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9812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LOMENT</a:t>
            </a:r>
          </a:p>
        </p:txBody>
      </p:sp>
      <p:pic>
        <p:nvPicPr>
          <p:cNvPr id="26628" name="Picture 6" descr="http://www.csdl.tamu.edu/FLORA/dcs420/a/hdw3107001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429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5105400" y="28194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6600"/>
                </a:solidFill>
                <a:latin typeface="Times New Roman" pitchFamily="18" charset="0"/>
              </a:rPr>
              <a:t>Erythrina herbacea</a:t>
            </a:r>
          </a:p>
        </p:txBody>
      </p:sp>
      <p:pic>
        <p:nvPicPr>
          <p:cNvPr id="26630" name="Picture 13" descr="http://www.csdl.tamu.edu/FLORA/dcs420/b/hdw30069907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4000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0" y="61102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LEGUME</a:t>
            </a:r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4552950" y="6400800"/>
            <a:ext cx="459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Times New Roman" pitchFamily="18" charset="0"/>
              </a:rPr>
              <a:t>http://www.csdl.tamu.edu/FLORA/i</a:t>
            </a:r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0" y="0"/>
            <a:ext cx="834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Seed: May have food reserves in the cotyledons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0"/>
            <a:ext cx="716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SEEDS CONT…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Varying shape and size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7651" name="Picture 3" descr="Assorted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7850"/>
            <a:ext cx="8382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ChangeArrowheads="1"/>
          </p:cNvSpPr>
          <p:nvPr/>
        </p:nvSpPr>
        <p:spPr bwMode="auto">
          <a:xfrm>
            <a:off x="1524000" y="914400"/>
            <a:ext cx="6248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Composed of embryonic axis and two cotyledons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The axis has embryonic root (radicle), the hypocotyl, and the first true leaves (plumule)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0" y="533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Germination is </a:t>
            </a:r>
            <a:r>
              <a:rPr lang="en-US" sz="4400" b="1">
                <a:solidFill>
                  <a:schemeClr val="accent1"/>
                </a:solidFill>
                <a:latin typeface="Times New Roman" pitchFamily="18" charset="0"/>
              </a:rPr>
              <a:t>Epigeal</a:t>
            </a:r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 or </a:t>
            </a: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Hypogeal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accent1"/>
                </a:solidFill>
                <a:latin typeface="Times New Roman" pitchFamily="18" charset="0"/>
              </a:rPr>
              <a:t>Epigeal- 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Hypogeal-</a:t>
            </a:r>
          </a:p>
        </p:txBody>
      </p:sp>
      <p:sp>
        <p:nvSpPr>
          <p:cNvPr id="46083" name="Text Box 1027"/>
          <p:cNvSpPr txBox="1">
            <a:spLocks noChangeArrowheads="1"/>
          </p:cNvSpPr>
          <p:nvPr/>
        </p:nvSpPr>
        <p:spPr bwMode="auto">
          <a:xfrm>
            <a:off x="2590800" y="2362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accent1"/>
                </a:solidFill>
                <a:latin typeface="Times New Roman" pitchFamily="18" charset="0"/>
              </a:rPr>
              <a:t>Cotyledons push above soil surface</a:t>
            </a:r>
          </a:p>
        </p:txBody>
      </p:sp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2743200" y="4191000"/>
            <a:ext cx="594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Cotyledons remain beneath the soil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8455" name="Group 263"/>
          <p:cNvGraphicFramePr>
            <a:graphicFrameLocks noGrp="1"/>
          </p:cNvGraphicFramePr>
          <p:nvPr/>
        </p:nvGraphicFramePr>
        <p:xfrm>
          <a:off x="1371600" y="0"/>
          <a:ext cx="6096000" cy="673576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Genus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Common Name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Ceratonia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Carob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Medicago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Alfalfa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Astragalus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Milk Vetch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Arachis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Peanut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Lupinus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Lupines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Phaseolus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Common Bean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Glycine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Soybean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Cicer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Chickpea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Pisum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Garden Pea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Lens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Lentil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Lathyrus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Sweet Pea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charset="0"/>
                        </a:rPr>
                        <a:t>Clitoria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charset="0"/>
                        </a:rPr>
                        <a:t>Butterfly Pea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00200" y="838200"/>
            <a:ext cx="6553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Habit: Trees, Shrubs, Herbs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	Self supporting, or 	epiphytic, or 	climbing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</a:rPr>
              <a:t>	Halophytic, or mesophytic, 	or xerophytic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What’s that mean?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-2789238" y="19256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47" name="Picture 14" descr="Detalle de los fr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1892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-2622550" y="2332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49" name="Picture 17" descr="http://www.floraguide.es/arboles/Ceratonia%20siliqua-s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2100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8"/>
          <p:cNvSpPr txBox="1">
            <a:spLocks noChangeArrowheads="1"/>
          </p:cNvSpPr>
          <p:nvPr/>
        </p:nvSpPr>
        <p:spPr bwMode="auto">
          <a:xfrm>
            <a:off x="3962400" y="0"/>
            <a:ext cx="312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FF00"/>
                </a:solidFill>
                <a:latin typeface="Times New Roman" pitchFamily="18" charset="0"/>
              </a:rPr>
              <a:t>Ceratonia- </a:t>
            </a: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Coffee and  Chocolate</a:t>
            </a:r>
          </a:p>
        </p:txBody>
      </p:sp>
      <p:sp>
        <p:nvSpPr>
          <p:cNvPr id="31751" name="Rectangle 19"/>
          <p:cNvSpPr>
            <a:spLocks noChangeArrowheads="1"/>
          </p:cNvSpPr>
          <p:nvPr/>
        </p:nvSpPr>
        <p:spPr bwMode="auto">
          <a:xfrm>
            <a:off x="914400" y="6096000"/>
            <a:ext cx="681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http://www.floraguide.es/arboles/Ceratoniasiliqua.htm</a:t>
            </a:r>
          </a:p>
        </p:txBody>
      </p:sp>
      <p:pic>
        <p:nvPicPr>
          <p:cNvPr id="31752" name="Picture 23" descr="C:\Program Files\Microsoft Works\workscor\j0187771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831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sdl.tamu.edu/FLORA/dcs420/b/hdw1208997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24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320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FFFF"/>
                </a:solidFill>
                <a:latin typeface="Times New Roman" pitchFamily="18" charset="0"/>
              </a:rPr>
              <a:t>Medicago – </a:t>
            </a:r>
            <a:r>
              <a:rPr lang="en-US" sz="3200" b="1">
                <a:solidFill>
                  <a:srgbClr val="00FFFF"/>
                </a:solidFill>
                <a:latin typeface="Times New Roman" pitchFamily="18" charset="0"/>
              </a:rPr>
              <a:t>Livestock Feed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38400" y="5638800"/>
            <a:ext cx="450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  <a:latin typeface="Times New Roman" pitchFamily="18" charset="0"/>
              </a:rPr>
              <a:t>http://www.csdl.tamu.edu/FLORA/</a:t>
            </a:r>
          </a:p>
        </p:txBody>
      </p:sp>
      <p:pic>
        <p:nvPicPr>
          <p:cNvPr id="32773" name="Picture 5" descr="C:\Program Files\Common Files\Microsoft Shared\Clipart\CagCat50\AN02479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Program Files\Common Files\Microsoft Shared\Clipart\CagCat50\AN02479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240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5" name="Picture 22" descr="http://www.csdl.tamu.edu/FLORA/mi12/mi1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121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3"/>
          <p:cNvSpPr txBox="1">
            <a:spLocks noChangeArrowheads="1"/>
          </p:cNvSpPr>
          <p:nvPr/>
        </p:nvSpPr>
        <p:spPr bwMode="auto">
          <a:xfrm>
            <a:off x="2057400" y="6400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  <a:latin typeface="Times New Roman" pitchFamily="18" charset="0"/>
              </a:rPr>
              <a:t>http://www.csdl.tamu.edu/FLORA/</a:t>
            </a:r>
          </a:p>
        </p:txBody>
      </p:sp>
      <p:sp>
        <p:nvSpPr>
          <p:cNvPr id="33797" name="Text Box 24"/>
          <p:cNvSpPr txBox="1">
            <a:spLocks noChangeArrowheads="1"/>
          </p:cNvSpPr>
          <p:nvPr/>
        </p:nvSpPr>
        <p:spPr bwMode="auto">
          <a:xfrm>
            <a:off x="2819400" y="-168275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b="1" i="1">
                <a:solidFill>
                  <a:srgbClr val="FF33CC"/>
                </a:solidFill>
                <a:latin typeface="Times New Roman" pitchFamily="18" charset="0"/>
              </a:rPr>
              <a:t>Astragalus 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- Aphrodisiac</a:t>
            </a:r>
            <a:endParaRPr lang="en-US" sz="4000" b="1" i="1">
              <a:solidFill>
                <a:srgbClr val="FF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</p:txBody>
      </p:sp>
      <p:pic>
        <p:nvPicPr>
          <p:cNvPr id="33798" name="Picture 30" descr="C:\Program Files\Microsoft Works\workscor\j015156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816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1" descr="C:\Program Files\Microsoft Works\workscor\j015156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816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hort.purdue.edu/newcrop/pics/peanut_flo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818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362200" y="5791200"/>
            <a:ext cx="397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http://www.hort.purdue.edu/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8200" y="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FF00"/>
                </a:solidFill>
                <a:latin typeface="Times New Roman" pitchFamily="18" charset="0"/>
              </a:rPr>
              <a:t>Arachis</a:t>
            </a: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– WHAT A GOOBER!</a:t>
            </a:r>
            <a:endParaRPr lang="en-US" sz="40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ttp://www.csdl.tamu.edu/FLORA/dcs420/b/hdw0606996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7465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438400" y="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FFFF"/>
                </a:solidFill>
                <a:latin typeface="Times New Roman" pitchFamily="18" charset="0"/>
              </a:rPr>
              <a:t>Lupinus </a:t>
            </a:r>
            <a:r>
              <a:rPr lang="en-US" sz="4000" b="1">
                <a:solidFill>
                  <a:srgbClr val="00FFFF"/>
                </a:solidFill>
                <a:latin typeface="Times New Roman" pitchFamily="18" charset="0"/>
              </a:rPr>
              <a:t>- poisonous</a:t>
            </a:r>
            <a:endParaRPr lang="en-US" sz="4000" b="1" i="1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362200" y="6400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  <a:latin typeface="Times New Roman" pitchFamily="18" charset="0"/>
              </a:rPr>
              <a:t>http://www.csdl.tamu.edu/FLORA/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sdl.tamu.edu/FLORA/mi06/mi06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96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937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8000"/>
                </a:solidFill>
                <a:latin typeface="Times New Roman" pitchFamily="18" charset="0"/>
              </a:rPr>
              <a:t>Phaseolus</a:t>
            </a:r>
            <a:r>
              <a:rPr lang="en-US" sz="4000" b="1">
                <a:solidFill>
                  <a:srgbClr val="008000"/>
                </a:solidFill>
                <a:latin typeface="Times New Roman" pitchFamily="18" charset="0"/>
              </a:rPr>
              <a:t> – Wash your face with Beans?</a:t>
            </a:r>
            <a:endParaRPr lang="en-US" sz="40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381000" y="4495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37891" name="Picture 10" descr="http://www.csdl.tamu.edu/FLORA/dcs420/c/hdw130898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91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1752600" y="-762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8000"/>
                </a:solidFill>
                <a:latin typeface="Times New Roman" pitchFamily="18" charset="0"/>
              </a:rPr>
              <a:t>Glycine </a:t>
            </a:r>
            <a:r>
              <a:rPr lang="en-US" sz="4000" b="1">
                <a:solidFill>
                  <a:srgbClr val="008000"/>
                </a:solidFill>
                <a:latin typeface="Times New Roman" pitchFamily="18" charset="0"/>
              </a:rPr>
              <a:t>– Watch out for the oligosaccharides!</a:t>
            </a:r>
            <a:endParaRPr lang="en-US" sz="40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[soongaricum-1b.jpg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476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19400" y="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FFFF"/>
                </a:solidFill>
                <a:latin typeface="Times New Roman" pitchFamily="18" charset="0"/>
              </a:rPr>
              <a:t>Cicer </a:t>
            </a:r>
            <a:r>
              <a:rPr lang="en-US" sz="4000" b="1">
                <a:solidFill>
                  <a:srgbClr val="00FFFF"/>
                </a:solidFill>
                <a:latin typeface="Times New Roman" pitchFamily="18" charset="0"/>
              </a:rPr>
              <a:t>- Protein</a:t>
            </a:r>
            <a:endParaRPr lang="en-US" sz="4000" b="1" i="1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9600" y="6035675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  <a:latin typeface="Times New Roman" pitchFamily="18" charset="0"/>
              </a:rPr>
              <a:t>http://www.funet.fi/pub/sci/bio/life/warp/album-Kosterin-8.html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http://www.csdl.tamu.edu/FLORA/dcs420/b/hdw070699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800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FFFF"/>
                </a:solidFill>
                <a:latin typeface="Times New Roman" pitchFamily="18" charset="0"/>
              </a:rPr>
              <a:t>Pisum </a:t>
            </a:r>
            <a:r>
              <a:rPr lang="en-US" sz="4000" b="1">
                <a:solidFill>
                  <a:srgbClr val="00FFFF"/>
                </a:solidFill>
                <a:latin typeface="Times New Roman" pitchFamily="18" charset="0"/>
              </a:rPr>
              <a:t>– Anti-sex horomonic effects</a:t>
            </a:r>
            <a:endParaRPr lang="en-US" sz="4000" b="1" i="1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2362200" y="5943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  <a:latin typeface="Times New Roman" pitchFamily="18" charset="0"/>
              </a:rPr>
              <a:t>http://www.csdl.tamu.edu/FLORA/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sdl.tamu.edu/FLORA/mi06/mi06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3340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FFFF00"/>
                </a:solidFill>
                <a:latin typeface="Times New Roman" pitchFamily="18" charset="0"/>
              </a:rPr>
              <a:t>Lens </a:t>
            </a: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– Better than a cold shower!</a:t>
            </a:r>
            <a:endParaRPr lang="en-US" sz="44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1447800" y="2209800"/>
            <a:ext cx="647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>
                <a:solidFill>
                  <a:srgbClr val="FFFF00"/>
                </a:solidFill>
              </a:rPr>
              <a:t>FLOWER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http://www.csdl.tamu.edu/FLORA/dcs420/b/hdw300599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0005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FF33CC"/>
                </a:solidFill>
                <a:latin typeface="Times New Roman" pitchFamily="18" charset="0"/>
              </a:rPr>
              <a:t>Lathyrus 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– Oh Sweet Pea!</a:t>
            </a:r>
            <a:endParaRPr lang="en-US" sz="4000" b="1" i="1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057400" y="6019800"/>
            <a:ext cx="450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  <a:latin typeface="Times New Roman" pitchFamily="18" charset="0"/>
              </a:rPr>
              <a:t>http://www.csdl.tamu.edu/FLORA/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http://www.wisc.edu/botit/img/Systematics/Families/Doll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977900"/>
            <a:ext cx="320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http://pharm1.pharmazie.uni-greifswald.de/systematik/7_bilder/yamasaki/thai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6175"/>
            <a:ext cx="6324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200" y="-92075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FFFF"/>
                </a:solidFill>
                <a:latin typeface="Times New Roman" pitchFamily="18" charset="0"/>
              </a:rPr>
              <a:t>Clitoria </a:t>
            </a:r>
            <a:r>
              <a:rPr lang="en-US" sz="4000" b="1">
                <a:solidFill>
                  <a:srgbClr val="00FFFF"/>
                </a:solidFill>
                <a:latin typeface="Times New Roman" pitchFamily="18" charset="0"/>
              </a:rPr>
              <a:t>– May Promote Nausea and Vomiting</a:t>
            </a:r>
            <a:endParaRPr lang="en-US" sz="4000" b="1" i="1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990600" y="5715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  <a:latin typeface="Times New Roman" pitchFamily="18" charset="0"/>
              </a:rPr>
              <a:t>http://pharm1.pharmazie.uni-greifswald.de/gallery/gal-faba.htm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4419600"/>
            <a:ext cx="76295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Floral Formula: CA</a:t>
            </a:r>
            <a:r>
              <a:rPr lang="en-US" sz="3600" b="1" baseline="30000">
                <a:solidFill>
                  <a:srgbClr val="FFFF00"/>
                </a:solidFill>
                <a:latin typeface="Times New Roman" pitchFamily="18" charset="0"/>
              </a:rPr>
              <a:t>5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COZ</a:t>
            </a:r>
            <a:r>
              <a:rPr lang="en-US" sz="3600" b="1" baseline="30000">
                <a:solidFill>
                  <a:srgbClr val="FFFF00"/>
                </a:solidFill>
                <a:latin typeface="Times New Roman" pitchFamily="18" charset="0"/>
              </a:rPr>
              <a:t>5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en-US" sz="3600" b="1" baseline="30000">
                <a:solidFill>
                  <a:srgbClr val="FFFF00"/>
                </a:solidFill>
                <a:latin typeface="Times New Roman" pitchFamily="18" charset="0"/>
              </a:rPr>
              <a:t>10 or 9+1</a:t>
            </a: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</a:rPr>
              <a:t>G</a:t>
            </a:r>
            <a:r>
              <a:rPr lang="en-US" sz="3600" b="1" baseline="30000">
                <a:solidFill>
                  <a:srgbClr val="FFFF00"/>
                </a:solidFill>
                <a:latin typeface="Times New Roman" pitchFamily="18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Floral Diagram:  Bonus Point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76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6600"/>
                </a:solidFill>
                <a:latin typeface="Times New Roman" pitchFamily="18" charset="0"/>
              </a:rPr>
              <a:t>Flowers: Bisexual, zygomorphic, perigynous (perianth and stamens united by bases)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547688" y="5334000"/>
            <a:ext cx="8596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733800" y="2438400"/>
            <a:ext cx="762000" cy="7620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rc 4"/>
          <p:cNvSpPr>
            <a:spLocks/>
          </p:cNvSpPr>
          <p:nvPr/>
        </p:nvSpPr>
        <p:spPr bwMode="auto">
          <a:xfrm flipH="1">
            <a:off x="2590800" y="1295400"/>
            <a:ext cx="1143000" cy="1295400"/>
          </a:xfrm>
          <a:custGeom>
            <a:avLst/>
            <a:gdLst>
              <a:gd name="T0" fmla="*/ 0 w 21600"/>
              <a:gd name="T1" fmla="*/ 0 h 21600"/>
              <a:gd name="T2" fmla="*/ 1143000 w 21600"/>
              <a:gd name="T3" fmla="*/ 1295400 h 21600"/>
              <a:gd name="T4" fmla="*/ 0 w 21600"/>
              <a:gd name="T5" fmla="*/ 1295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5"/>
          <p:cNvSpPr>
            <a:spLocks/>
          </p:cNvSpPr>
          <p:nvPr/>
        </p:nvSpPr>
        <p:spPr bwMode="auto">
          <a:xfrm>
            <a:off x="4038600" y="1295400"/>
            <a:ext cx="1600200" cy="838200"/>
          </a:xfrm>
          <a:custGeom>
            <a:avLst/>
            <a:gdLst>
              <a:gd name="T0" fmla="*/ 0 w 21600"/>
              <a:gd name="T1" fmla="*/ 0 h 21600"/>
              <a:gd name="T2" fmla="*/ 16002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rc 8"/>
          <p:cNvSpPr>
            <a:spLocks/>
          </p:cNvSpPr>
          <p:nvPr/>
        </p:nvSpPr>
        <p:spPr bwMode="auto">
          <a:xfrm flipH="1" flipV="1">
            <a:off x="2514600" y="2743200"/>
            <a:ext cx="1219200" cy="1752600"/>
          </a:xfrm>
          <a:custGeom>
            <a:avLst/>
            <a:gdLst>
              <a:gd name="T0" fmla="*/ 0 w 21600"/>
              <a:gd name="T1" fmla="*/ 0 h 22243"/>
              <a:gd name="T2" fmla="*/ 1218636 w 21600"/>
              <a:gd name="T3" fmla="*/ 1752600 h 22243"/>
              <a:gd name="T4" fmla="*/ 0 w 21600"/>
              <a:gd name="T5" fmla="*/ 1701936 h 22243"/>
              <a:gd name="T6" fmla="*/ 0 60000 65536"/>
              <a:gd name="T7" fmla="*/ 0 60000 65536"/>
              <a:gd name="T8" fmla="*/ 0 60000 65536"/>
              <a:gd name="T9" fmla="*/ 0 w 21600"/>
              <a:gd name="T10" fmla="*/ 0 h 22243"/>
              <a:gd name="T11" fmla="*/ 21600 w 21600"/>
              <a:gd name="T12" fmla="*/ 22243 h 22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4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14"/>
                  <a:pt x="21596" y="22028"/>
                  <a:pt x="21590" y="22243"/>
                </a:cubicBezTo>
              </a:path>
              <a:path w="21600" h="2224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14"/>
                  <a:pt x="21596" y="22028"/>
                  <a:pt x="21590" y="2224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rc 11"/>
          <p:cNvSpPr>
            <a:spLocks/>
          </p:cNvSpPr>
          <p:nvPr/>
        </p:nvSpPr>
        <p:spPr bwMode="auto">
          <a:xfrm flipV="1">
            <a:off x="5334000" y="2286000"/>
            <a:ext cx="457200" cy="1509713"/>
          </a:xfrm>
          <a:custGeom>
            <a:avLst/>
            <a:gdLst>
              <a:gd name="T0" fmla="*/ 0 w 21600"/>
              <a:gd name="T1" fmla="*/ 0 h 26152"/>
              <a:gd name="T2" fmla="*/ 446934 w 21600"/>
              <a:gd name="T3" fmla="*/ 1509713 h 26152"/>
              <a:gd name="T4" fmla="*/ 0 w 21600"/>
              <a:gd name="T5" fmla="*/ 1246933 h 26152"/>
              <a:gd name="T6" fmla="*/ 0 60000 65536"/>
              <a:gd name="T7" fmla="*/ 0 60000 65536"/>
              <a:gd name="T8" fmla="*/ 0 60000 65536"/>
              <a:gd name="T9" fmla="*/ 0 w 21600"/>
              <a:gd name="T10" fmla="*/ 0 h 26152"/>
              <a:gd name="T11" fmla="*/ 21600 w 21600"/>
              <a:gd name="T12" fmla="*/ 26152 h 26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30"/>
                  <a:pt x="21437" y="24656"/>
                  <a:pt x="21114" y="26151"/>
                </a:cubicBezTo>
              </a:path>
              <a:path w="21600" h="261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30"/>
                  <a:pt x="21437" y="24656"/>
                  <a:pt x="21114" y="2615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rc 12"/>
          <p:cNvSpPr>
            <a:spLocks/>
          </p:cNvSpPr>
          <p:nvPr/>
        </p:nvSpPr>
        <p:spPr bwMode="auto">
          <a:xfrm flipV="1">
            <a:off x="3962400" y="3962400"/>
            <a:ext cx="1295400" cy="609600"/>
          </a:xfrm>
          <a:custGeom>
            <a:avLst/>
            <a:gdLst>
              <a:gd name="T0" fmla="*/ 0 w 21600"/>
              <a:gd name="T1" fmla="*/ 0 h 21600"/>
              <a:gd name="T2" fmla="*/ 12954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rc 27"/>
          <p:cNvSpPr>
            <a:spLocks/>
          </p:cNvSpPr>
          <p:nvPr/>
        </p:nvSpPr>
        <p:spPr bwMode="auto">
          <a:xfrm flipV="1">
            <a:off x="6400800" y="2590800"/>
            <a:ext cx="457200" cy="1509713"/>
          </a:xfrm>
          <a:custGeom>
            <a:avLst/>
            <a:gdLst>
              <a:gd name="T0" fmla="*/ 0 w 21600"/>
              <a:gd name="T1" fmla="*/ 0 h 26152"/>
              <a:gd name="T2" fmla="*/ 446934 w 21600"/>
              <a:gd name="T3" fmla="*/ 1509713 h 26152"/>
              <a:gd name="T4" fmla="*/ 0 w 21600"/>
              <a:gd name="T5" fmla="*/ 1246933 h 26152"/>
              <a:gd name="T6" fmla="*/ 0 60000 65536"/>
              <a:gd name="T7" fmla="*/ 0 60000 65536"/>
              <a:gd name="T8" fmla="*/ 0 60000 65536"/>
              <a:gd name="T9" fmla="*/ 0 w 21600"/>
              <a:gd name="T10" fmla="*/ 0 h 26152"/>
              <a:gd name="T11" fmla="*/ 21600 w 21600"/>
              <a:gd name="T12" fmla="*/ 26152 h 26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30"/>
                  <a:pt x="21437" y="24656"/>
                  <a:pt x="21114" y="26151"/>
                </a:cubicBezTo>
              </a:path>
              <a:path w="21600" h="261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30"/>
                  <a:pt x="21437" y="24656"/>
                  <a:pt x="21114" y="26151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rc 28"/>
          <p:cNvSpPr>
            <a:spLocks/>
          </p:cNvSpPr>
          <p:nvPr/>
        </p:nvSpPr>
        <p:spPr bwMode="auto">
          <a:xfrm>
            <a:off x="4953000" y="685800"/>
            <a:ext cx="1676400" cy="990600"/>
          </a:xfrm>
          <a:custGeom>
            <a:avLst/>
            <a:gdLst>
              <a:gd name="T0" fmla="*/ 0 w 21600"/>
              <a:gd name="T1" fmla="*/ 0 h 21600"/>
              <a:gd name="T2" fmla="*/ 1676400 w 21600"/>
              <a:gd name="T3" fmla="*/ 990600 h 21600"/>
              <a:gd name="T4" fmla="*/ 0 w 21600"/>
              <a:gd name="T5" fmla="*/ 990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rc 29"/>
          <p:cNvSpPr>
            <a:spLocks/>
          </p:cNvSpPr>
          <p:nvPr/>
        </p:nvSpPr>
        <p:spPr bwMode="auto">
          <a:xfrm flipH="1">
            <a:off x="1676400" y="685800"/>
            <a:ext cx="1524000" cy="1752600"/>
          </a:xfrm>
          <a:custGeom>
            <a:avLst/>
            <a:gdLst>
              <a:gd name="T0" fmla="*/ 0 w 21600"/>
              <a:gd name="T1" fmla="*/ 0 h 21600"/>
              <a:gd name="T2" fmla="*/ 1524000 w 21600"/>
              <a:gd name="T3" fmla="*/ 1752600 h 21600"/>
              <a:gd name="T4" fmla="*/ 0 w 21600"/>
              <a:gd name="T5" fmla="*/ 1752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rc 30"/>
          <p:cNvSpPr>
            <a:spLocks/>
          </p:cNvSpPr>
          <p:nvPr/>
        </p:nvSpPr>
        <p:spPr bwMode="auto">
          <a:xfrm flipH="1" flipV="1">
            <a:off x="1752600" y="3429000"/>
            <a:ext cx="1295400" cy="1752600"/>
          </a:xfrm>
          <a:custGeom>
            <a:avLst/>
            <a:gdLst>
              <a:gd name="T0" fmla="*/ 0 w 21600"/>
              <a:gd name="T1" fmla="*/ 0 h 22243"/>
              <a:gd name="T2" fmla="*/ 1294800 w 21600"/>
              <a:gd name="T3" fmla="*/ 1752600 h 22243"/>
              <a:gd name="T4" fmla="*/ 0 w 21600"/>
              <a:gd name="T5" fmla="*/ 1701936 h 22243"/>
              <a:gd name="T6" fmla="*/ 0 60000 65536"/>
              <a:gd name="T7" fmla="*/ 0 60000 65536"/>
              <a:gd name="T8" fmla="*/ 0 60000 65536"/>
              <a:gd name="T9" fmla="*/ 0 w 21600"/>
              <a:gd name="T10" fmla="*/ 0 h 22243"/>
              <a:gd name="T11" fmla="*/ 21600 w 21600"/>
              <a:gd name="T12" fmla="*/ 22243 h 22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4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14"/>
                  <a:pt x="21596" y="22028"/>
                  <a:pt x="21590" y="22243"/>
                </a:cubicBezTo>
              </a:path>
              <a:path w="21600" h="2224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14"/>
                  <a:pt x="21596" y="22028"/>
                  <a:pt x="21590" y="22243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31"/>
          <p:cNvSpPr>
            <a:spLocks/>
          </p:cNvSpPr>
          <p:nvPr/>
        </p:nvSpPr>
        <p:spPr bwMode="auto">
          <a:xfrm flipV="1">
            <a:off x="4343400" y="4724400"/>
            <a:ext cx="1295400" cy="609600"/>
          </a:xfrm>
          <a:custGeom>
            <a:avLst/>
            <a:gdLst>
              <a:gd name="T0" fmla="*/ 0 w 21600"/>
              <a:gd name="T1" fmla="*/ 0 h 21600"/>
              <a:gd name="T2" fmla="*/ 12954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AutoShape 32"/>
          <p:cNvSpPr>
            <a:spLocks noChangeArrowheads="1"/>
          </p:cNvSpPr>
          <p:nvPr/>
        </p:nvSpPr>
        <p:spPr bwMode="auto">
          <a:xfrm>
            <a:off x="3352800" y="15240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AutoShape 33"/>
          <p:cNvSpPr>
            <a:spLocks noChangeArrowheads="1"/>
          </p:cNvSpPr>
          <p:nvPr/>
        </p:nvSpPr>
        <p:spPr bwMode="auto">
          <a:xfrm>
            <a:off x="3505200" y="15240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AutoShape 34"/>
          <p:cNvSpPr>
            <a:spLocks noChangeArrowheads="1"/>
          </p:cNvSpPr>
          <p:nvPr/>
        </p:nvSpPr>
        <p:spPr bwMode="auto">
          <a:xfrm>
            <a:off x="2971800" y="19050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AutoShape 35"/>
          <p:cNvSpPr>
            <a:spLocks noChangeArrowheads="1"/>
          </p:cNvSpPr>
          <p:nvPr/>
        </p:nvSpPr>
        <p:spPr bwMode="auto">
          <a:xfrm>
            <a:off x="4876800" y="17526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AutoShape 36"/>
          <p:cNvSpPr>
            <a:spLocks noChangeArrowheads="1"/>
          </p:cNvSpPr>
          <p:nvPr/>
        </p:nvSpPr>
        <p:spPr bwMode="auto">
          <a:xfrm>
            <a:off x="5105400" y="1828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AutoShape 37"/>
          <p:cNvSpPr>
            <a:spLocks noChangeArrowheads="1"/>
          </p:cNvSpPr>
          <p:nvPr/>
        </p:nvSpPr>
        <p:spPr bwMode="auto">
          <a:xfrm>
            <a:off x="2819400" y="20574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AutoShape 38"/>
          <p:cNvSpPr>
            <a:spLocks noChangeArrowheads="1"/>
          </p:cNvSpPr>
          <p:nvPr/>
        </p:nvSpPr>
        <p:spPr bwMode="auto">
          <a:xfrm>
            <a:off x="3429000" y="3733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39"/>
          <p:cNvSpPr>
            <a:spLocks noChangeArrowheads="1"/>
          </p:cNvSpPr>
          <p:nvPr/>
        </p:nvSpPr>
        <p:spPr bwMode="auto">
          <a:xfrm>
            <a:off x="3657600" y="38862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AutoShape 40"/>
          <p:cNvSpPr>
            <a:spLocks noChangeArrowheads="1"/>
          </p:cNvSpPr>
          <p:nvPr/>
        </p:nvSpPr>
        <p:spPr bwMode="auto">
          <a:xfrm>
            <a:off x="5334000" y="25146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AutoShape 41"/>
          <p:cNvSpPr>
            <a:spLocks noChangeArrowheads="1"/>
          </p:cNvSpPr>
          <p:nvPr/>
        </p:nvSpPr>
        <p:spPr bwMode="auto">
          <a:xfrm>
            <a:off x="5334000" y="27432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AutoShape 42"/>
          <p:cNvSpPr>
            <a:spLocks noChangeArrowheads="1"/>
          </p:cNvSpPr>
          <p:nvPr/>
        </p:nvSpPr>
        <p:spPr bwMode="auto">
          <a:xfrm>
            <a:off x="5029200" y="3352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AutoShape 43"/>
          <p:cNvSpPr>
            <a:spLocks noChangeArrowheads="1"/>
          </p:cNvSpPr>
          <p:nvPr/>
        </p:nvSpPr>
        <p:spPr bwMode="auto">
          <a:xfrm>
            <a:off x="4876800" y="35814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AutoShape 44"/>
          <p:cNvSpPr>
            <a:spLocks noChangeArrowheads="1"/>
          </p:cNvSpPr>
          <p:nvPr/>
        </p:nvSpPr>
        <p:spPr bwMode="auto">
          <a:xfrm>
            <a:off x="2819400" y="2590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AutoShape 45"/>
          <p:cNvSpPr>
            <a:spLocks noChangeArrowheads="1"/>
          </p:cNvSpPr>
          <p:nvPr/>
        </p:nvSpPr>
        <p:spPr bwMode="auto">
          <a:xfrm>
            <a:off x="2743200" y="28956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AutoShape 46"/>
          <p:cNvSpPr>
            <a:spLocks noChangeArrowheads="1"/>
          </p:cNvSpPr>
          <p:nvPr/>
        </p:nvSpPr>
        <p:spPr bwMode="auto">
          <a:xfrm>
            <a:off x="2895600" y="3352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AutoShape 47"/>
          <p:cNvSpPr>
            <a:spLocks noChangeArrowheads="1"/>
          </p:cNvSpPr>
          <p:nvPr/>
        </p:nvSpPr>
        <p:spPr bwMode="auto">
          <a:xfrm>
            <a:off x="3048000" y="35814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AutoShape 48"/>
          <p:cNvSpPr>
            <a:spLocks noChangeArrowheads="1"/>
          </p:cNvSpPr>
          <p:nvPr/>
        </p:nvSpPr>
        <p:spPr bwMode="auto">
          <a:xfrm>
            <a:off x="4343400" y="39624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AutoShape 49"/>
          <p:cNvSpPr>
            <a:spLocks noChangeArrowheads="1"/>
          </p:cNvSpPr>
          <p:nvPr/>
        </p:nvSpPr>
        <p:spPr bwMode="auto">
          <a:xfrm>
            <a:off x="4114800" y="40386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AutoShape 51"/>
          <p:cNvSpPr>
            <a:spLocks noChangeArrowheads="1"/>
          </p:cNvSpPr>
          <p:nvPr/>
        </p:nvSpPr>
        <p:spPr bwMode="auto">
          <a:xfrm>
            <a:off x="4114800" y="1447800"/>
            <a:ext cx="228600" cy="304800"/>
          </a:xfrm>
          <a:prstGeom prst="octagon">
            <a:avLst>
              <a:gd name="adj" fmla="val 201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AutoShape 52"/>
          <p:cNvSpPr>
            <a:spLocks noChangeArrowheads="1"/>
          </p:cNvSpPr>
          <p:nvPr/>
        </p:nvSpPr>
        <p:spPr bwMode="auto">
          <a:xfrm>
            <a:off x="4343400" y="1447800"/>
            <a:ext cx="228600" cy="304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Text Box 53"/>
          <p:cNvSpPr txBox="1">
            <a:spLocks noChangeArrowheads="1"/>
          </p:cNvSpPr>
          <p:nvPr/>
        </p:nvSpPr>
        <p:spPr bwMode="auto">
          <a:xfrm>
            <a:off x="762000" y="5791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</a:rPr>
              <a:t>FABACEAE FLORAL DIAGRAM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1" descr="http://www.csdl.tamu.edu/FLORA/mi12/mi12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026"/>
          <p:cNvSpPr>
            <a:spLocks noChangeArrowheads="1"/>
          </p:cNvSpPr>
          <p:nvPr/>
        </p:nvSpPr>
        <p:spPr bwMode="auto">
          <a:xfrm>
            <a:off x="1600200" y="1295400"/>
            <a:ext cx="6858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Calyx: 5 sepals united below tube</a:t>
            </a:r>
          </a:p>
          <a:p>
            <a:pPr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Corolla: 5 petals (1 standard, 2 wing, 2 keel)</a:t>
            </a:r>
          </a:p>
          <a:p>
            <a:pPr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" name="Rectangle 1029"/>
          <p:cNvSpPr>
            <a:spLocks noChangeArrowheads="1"/>
          </p:cNvSpPr>
          <p:nvPr/>
        </p:nvSpPr>
        <p:spPr bwMode="auto">
          <a:xfrm>
            <a:off x="609600" y="6400800"/>
            <a:ext cx="543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hlinkClick r:id="rId3"/>
              </a:rPr>
              <a:t>http://www.csdl.tamu.edu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ASTRAGALUS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otany.hawaii.edu/faculty/carr/images/tip_tip_2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334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2571750" y="1925638"/>
            <a:ext cx="9145588" cy="0"/>
            <a:chOff x="0" y="0"/>
            <a:chExt cx="5761" cy="0"/>
          </a:xfrm>
        </p:grpSpPr>
        <p:sp>
          <p:nvSpPr>
            <p:cNvPr id="922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1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1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722563" y="173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 flipH="1">
            <a:off x="6096000" y="17526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23"/>
          <p:cNvSpPr>
            <a:spLocks noChangeShapeType="1"/>
          </p:cNvSpPr>
          <p:nvPr/>
        </p:nvSpPr>
        <p:spPr bwMode="auto">
          <a:xfrm flipH="1">
            <a:off x="5867400" y="43434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24"/>
          <p:cNvSpPr txBox="1">
            <a:spLocks noChangeArrowheads="1"/>
          </p:cNvSpPr>
          <p:nvPr/>
        </p:nvSpPr>
        <p:spPr bwMode="auto">
          <a:xfrm>
            <a:off x="7239000" y="1066800"/>
            <a:ext cx="1905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Standard or Banner</a:t>
            </a:r>
          </a:p>
        </p:txBody>
      </p: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7772400" y="4114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Wing</a:t>
            </a:r>
          </a:p>
        </p:txBody>
      </p:sp>
      <p:sp>
        <p:nvSpPr>
          <p:cNvPr id="9225" name="Line 27"/>
          <p:cNvSpPr>
            <a:spLocks noChangeShapeType="1"/>
          </p:cNvSpPr>
          <p:nvPr/>
        </p:nvSpPr>
        <p:spPr bwMode="auto">
          <a:xfrm flipH="1">
            <a:off x="4953000" y="3200400"/>
            <a:ext cx="2590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28"/>
          <p:cNvSpPr txBox="1">
            <a:spLocks noChangeArrowheads="1"/>
          </p:cNvSpPr>
          <p:nvPr/>
        </p:nvSpPr>
        <p:spPr bwMode="auto">
          <a:xfrm>
            <a:off x="7772400" y="2971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Jokerm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Jokerma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Keel</a:t>
            </a:r>
          </a:p>
        </p:txBody>
      </p:sp>
      <p:sp>
        <p:nvSpPr>
          <p:cNvPr id="9227" name="Rectangle 29"/>
          <p:cNvSpPr>
            <a:spLocks noChangeArrowheads="1"/>
          </p:cNvSpPr>
          <p:nvPr/>
        </p:nvSpPr>
        <p:spPr bwMode="auto">
          <a:xfrm>
            <a:off x="304800" y="6400800"/>
            <a:ext cx="841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  <a:latin typeface="Times New Roman" pitchFamily="18" charset="0"/>
              </a:rPr>
              <a:t>http://www.botany.hawaii.edu/faculty/carr/images/tip_tip_2666.jpg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ChangeArrowheads="1"/>
          </p:cNvSpPr>
          <p:nvPr/>
        </p:nvSpPr>
        <p:spPr bwMode="auto">
          <a:xfrm>
            <a:off x="304800" y="914400"/>
            <a:ext cx="91662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8000"/>
                </a:solidFill>
                <a:latin typeface="Times New Roman" pitchFamily="18" charset="0"/>
              </a:rPr>
              <a:t>Gynoecium</a:t>
            </a:r>
            <a:r>
              <a:rPr lang="en-US" sz="4000" b="1">
                <a:solidFill>
                  <a:srgbClr val="FF6600"/>
                </a:solidFill>
                <a:latin typeface="Times New Roman" pitchFamily="18" charset="0"/>
              </a:rPr>
              <a:t>: one simple pistil </a:t>
            </a:r>
          </a:p>
          <a:p>
            <a:r>
              <a:rPr lang="en-US" sz="4000" b="1">
                <a:solidFill>
                  <a:srgbClr val="FF6600"/>
                </a:solidFill>
                <a:latin typeface="Times New Roman" pitchFamily="18" charset="0"/>
              </a:rPr>
              <a:t>			(1 carpel, 1 locule), </a:t>
            </a:r>
          </a:p>
          <a:p>
            <a:r>
              <a:rPr lang="en-US" sz="4000" b="1">
                <a:solidFill>
                  <a:srgbClr val="FF6600"/>
                </a:solidFill>
                <a:latin typeface="Times New Roman" pitchFamily="18" charset="0"/>
              </a:rPr>
              <a:t>			ovary superior,</a:t>
            </a:r>
          </a:p>
          <a:p>
            <a:r>
              <a:rPr lang="en-US" sz="4000" b="1">
                <a:solidFill>
                  <a:srgbClr val="FF6600"/>
                </a:solidFill>
                <a:latin typeface="Times New Roman" pitchFamily="18" charset="0"/>
              </a:rPr>
              <a:t>			marginal placentation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484</Words>
  <Application>Microsoft Office PowerPoint</Application>
  <PresentationFormat>On-screen Show (4:3)</PresentationFormat>
  <Paragraphs>141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Jokerman</vt:lpstr>
      <vt:lpstr>Arial</vt:lpstr>
      <vt:lpstr>Times New Roman</vt:lpstr>
      <vt:lpstr>Wingdings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Getz</dc:creator>
  <cp:lastModifiedBy>Teacher E-Solutions</cp:lastModifiedBy>
  <cp:revision>43</cp:revision>
  <dcterms:created xsi:type="dcterms:W3CDTF">2002-01-13T21:24:51Z</dcterms:created>
  <dcterms:modified xsi:type="dcterms:W3CDTF">2019-01-18T16:35:54Z</dcterms:modified>
</cp:coreProperties>
</file>