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1" r:id="rId3"/>
    <p:sldId id="282" r:id="rId4"/>
    <p:sldId id="289" r:id="rId5"/>
    <p:sldId id="257" r:id="rId6"/>
    <p:sldId id="300" r:id="rId7"/>
    <p:sldId id="278" r:id="rId8"/>
    <p:sldId id="266" r:id="rId9"/>
    <p:sldId id="290" r:id="rId10"/>
    <p:sldId id="279" r:id="rId11"/>
    <p:sldId id="301" r:id="rId12"/>
    <p:sldId id="280" r:id="rId13"/>
    <p:sldId id="270" r:id="rId14"/>
    <p:sldId id="288" r:id="rId15"/>
    <p:sldId id="264" r:id="rId16"/>
    <p:sldId id="284" r:id="rId17"/>
    <p:sldId id="283" r:id="rId18"/>
    <p:sldId id="287" r:id="rId19"/>
    <p:sldId id="259" r:id="rId20"/>
    <p:sldId id="285" r:id="rId21"/>
    <p:sldId id="286" r:id="rId22"/>
    <p:sldId id="299" r:id="rId23"/>
    <p:sldId id="260" r:id="rId24"/>
    <p:sldId id="258" r:id="rId25"/>
    <p:sldId id="275" r:id="rId26"/>
    <p:sldId id="296" r:id="rId27"/>
    <p:sldId id="297" r:id="rId28"/>
    <p:sldId id="298" r:id="rId29"/>
    <p:sldId id="262" r:id="rId30"/>
    <p:sldId id="274" r:id="rId31"/>
    <p:sldId id="291" r:id="rId32"/>
    <p:sldId id="265" r:id="rId33"/>
    <p:sldId id="292" r:id="rId34"/>
    <p:sldId id="269" r:id="rId35"/>
    <p:sldId id="293" r:id="rId36"/>
    <p:sldId id="267" r:id="rId37"/>
    <p:sldId id="294" r:id="rId38"/>
    <p:sldId id="268" r:id="rId39"/>
    <p:sldId id="295" r:id="rId40"/>
    <p:sldId id="271" r:id="rId41"/>
    <p:sldId id="272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Jokerman" pitchFamily="82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FFFF"/>
    <a:srgbClr val="030000"/>
    <a:srgbClr val="000066"/>
    <a:srgbClr val="CC0000"/>
    <a:srgbClr val="FF6600"/>
    <a:srgbClr val="FFFF00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935" autoAdjust="0"/>
    <p:restoredTop sz="94879" autoAdjust="0"/>
  </p:normalViewPr>
  <p:slideViewPr>
    <p:cSldViewPr>
      <p:cViewPr varScale="1">
        <p:scale>
          <a:sx n="40" d="100"/>
          <a:sy n="40" d="100"/>
        </p:scale>
        <p:origin x="-307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7A7E795C-C73F-4EAC-A0F3-C1AE216033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68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63F4B-AFFE-4BDE-BE60-47C4315392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1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016CD-B1F4-4787-939D-B96C43440D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46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E5470-B7A5-4284-915E-DD282FE12A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519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0E7E1-BF27-4D8F-AA20-C0A3FC4AF4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084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8E241-373A-4BFA-8E2C-5253F2B6A2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32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807248-84D3-482A-8971-09EAB26153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4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A86AD-350A-4AD0-804C-636CECE25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6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FDDF01-7AF2-4EC5-B2A5-5F61A2968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0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253D0-FCFB-4194-9313-9C77D70F6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25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7046B4-9E93-4CA4-818E-E509AFC535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937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802B49-611F-465E-AC04-4CF8CD0CD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037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15B21A35-640B-46FA-84EF-F460FDA547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harm1.pharmazie.uni-greifswald.de/systematik/7_bilder/yamasaki/yamas445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pharm1.pharmazie.uni-greifswald.de/systematik/7_bilder/pios/Pio00540.jpg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otgard.ucla.edu/html/botanytextbooks/generalbotany/images/typesofshoots/tendril/Lathyrustendril1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botany.hawaii.edu/faculty/carr/images/mim_pud_1930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csdl.tamu.edu/FLORA/mi12/mi12085.jp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://www.funet.fi/pub/sci/bio/life/plants/magnoliophyta/magnoliophytina/magnoliopsida/fabaceae/cicer/soongaricum-1b.jpg" TargetMode="Externa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dl.tamu.edu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6" descr="Assorted bea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9250"/>
            <a:ext cx="3849688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898525" y="10318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/>
            <a:endParaRPr lang="en-US">
              <a:latin typeface="Times New Roman" pitchFamily="18" charset="0"/>
            </a:endParaRPr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914400" y="3276600"/>
            <a:ext cx="6934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baseline="30000">
              <a:latin typeface="Times New Roman" pitchFamily="18" charset="0"/>
            </a:endParaRP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762000" y="0"/>
            <a:ext cx="83820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500" b="1">
                <a:solidFill>
                  <a:srgbClr val="008000"/>
                </a:solidFill>
              </a:rPr>
              <a:t>FABACEAE: Bean or Pea Family</a:t>
            </a:r>
          </a:p>
        </p:txBody>
      </p:sp>
      <p:sp>
        <p:nvSpPr>
          <p:cNvPr id="2054" name="Rectangle 9"/>
          <p:cNvSpPr>
            <a:spLocks noChangeArrowheads="1"/>
          </p:cNvSpPr>
          <p:nvPr/>
        </p:nvSpPr>
        <p:spPr bwMode="auto">
          <a:xfrm>
            <a:off x="3962400" y="1600200"/>
            <a:ext cx="7315200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Class: Magnoliopsida (dicot)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Sub-Class: Rosidae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Order: Fabales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Family: Fabaceae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Subfamily: 1. Papilionoideae</a:t>
            </a:r>
            <a:r>
              <a:rPr lang="en-US" sz="3200" b="1">
                <a:solidFill>
                  <a:srgbClr val="FFFF00"/>
                </a:solidFill>
                <a:latin typeface="Times New Roman" pitchFamily="18" charset="0"/>
              </a:rPr>
              <a:t>  </a:t>
            </a:r>
            <a:endParaRPr lang="en-US" sz="3200">
              <a:solidFill>
                <a:srgbClr val="FFFF00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		  2. Caesalpinoideae</a:t>
            </a: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  <a:latin typeface="Times New Roman" pitchFamily="18" charset="0"/>
              </a:rPr>
              <a:t>		  3.  Mimosoideae 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en-US" sz="32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2055" name="Rectangle 14"/>
          <p:cNvSpPr>
            <a:spLocks noChangeArrowheads="1"/>
          </p:cNvSpPr>
          <p:nvPr/>
        </p:nvSpPr>
        <p:spPr bwMode="auto">
          <a:xfrm>
            <a:off x="2679700" y="221138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056" name="Rectangle 17"/>
          <p:cNvSpPr>
            <a:spLocks noChangeArrowheads="1"/>
          </p:cNvSpPr>
          <p:nvPr/>
        </p:nvSpPr>
        <p:spPr bwMode="auto">
          <a:xfrm>
            <a:off x="2679700" y="2211388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http://www.botany.hawaii.edu/faculty/webb/BOT410/Angiosperm/MagnoliophytaLab99/PrunusLSMacroPerigynousLab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8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0" y="6035675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  <a:latin typeface="Times New Roman" pitchFamily="18" charset="0"/>
              </a:rPr>
              <a:t>http://www.botany.hawaii.edu/faculty/webb/BOT410/Angiosperm/Adnation.htm</a:t>
            </a:r>
          </a:p>
        </p:txBody>
      </p:sp>
      <p:sp>
        <p:nvSpPr>
          <p:cNvPr id="25605" name="Text Box 5">
            <a:hlinkClick r:id="" action="ppaction://noaction">
              <a:snd r:embed="rId2" name="chimes.wav"/>
            </a:hlinkClick>
          </p:cNvPr>
          <p:cNvSpPr txBox="1">
            <a:spLocks noChangeArrowheads="1"/>
          </p:cNvSpPr>
          <p:nvPr/>
        </p:nvSpPr>
        <p:spPr bwMode="auto">
          <a:xfrm>
            <a:off x="0" y="3276600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008000"/>
                </a:solidFill>
              </a:rPr>
              <a:t>PERIGYNOUS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http://www.botany.hawaii.edu/faculty/webb/BOT410/Angiosperm/RanunDiagLongSecLa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066800"/>
            <a:ext cx="55372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 Box 4">
            <a:hlinkClick r:id="" action="ppaction://noaction">
              <a:snd r:embed="rId2" name="chimes.wav"/>
            </a:hlinkClick>
          </p:cNvPr>
          <p:cNvSpPr txBox="1">
            <a:spLocks noChangeArrowheads="1"/>
          </p:cNvSpPr>
          <p:nvPr/>
        </p:nvSpPr>
        <p:spPr bwMode="auto">
          <a:xfrm>
            <a:off x="2209800" y="152400"/>
            <a:ext cx="6934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FFFF00"/>
                </a:solidFill>
              </a:rPr>
              <a:t>HYPOGENOUS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9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http://www.botany.hawaii.edu/faculty/webb/BOT410/Angiosperm/MagnoliophytaLab99/EpigynousFlrMacroLSCar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16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6324600" y="304800"/>
            <a:ext cx="2819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8000"/>
                </a:solidFill>
                <a:latin typeface="Times New Roman" pitchFamily="18" charset="0"/>
              </a:rPr>
              <a:t>http://www.botany.hawaii.edu/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429000" y="5105400"/>
            <a:ext cx="3352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0000"/>
                </a:solidFill>
              </a:rPr>
              <a:t>EPIGYNOUS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http://www.csdl.tamu.edu/FLORA/dcs420/c/hdw080399j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981200"/>
            <a:ext cx="59436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2362200" y="1447800"/>
            <a:ext cx="434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>
                <a:solidFill>
                  <a:srgbClr val="008000"/>
                </a:solidFill>
                <a:latin typeface="Times New Roman" pitchFamily="18" charset="0"/>
              </a:rPr>
              <a:t>Wisteria sinensis</a:t>
            </a:r>
            <a:r>
              <a:rPr lang="en-US" sz="3200" b="1">
                <a:solidFill>
                  <a:srgbClr val="008000"/>
                </a:solidFill>
                <a:latin typeface="Times New Roman" pitchFamily="18" charset="0"/>
              </a:rPr>
              <a:t> (9+1)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2133600" y="6400800"/>
            <a:ext cx="518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CC0000"/>
                </a:solidFill>
                <a:latin typeface="Times New Roman" pitchFamily="18" charset="0"/>
              </a:rPr>
              <a:t>http://www.csdl.tamu.edu/FLORA/</a:t>
            </a:r>
          </a:p>
        </p:txBody>
      </p:sp>
      <p:sp>
        <p:nvSpPr>
          <p:cNvPr id="14341" name="Text Box 6"/>
          <p:cNvSpPr txBox="1">
            <a:spLocks noChangeArrowheads="1"/>
          </p:cNvSpPr>
          <p:nvPr/>
        </p:nvSpPr>
        <p:spPr bwMode="auto">
          <a:xfrm>
            <a:off x="609600" y="0"/>
            <a:ext cx="7543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CC0000"/>
                </a:solidFill>
                <a:latin typeface="Times New Roman" pitchFamily="18" charset="0"/>
              </a:rPr>
              <a:t>Androecium: 10 stamens, monadelphous (A </a:t>
            </a:r>
            <a:r>
              <a:rPr lang="en-US" sz="3600" b="1" baseline="30000">
                <a:solidFill>
                  <a:srgbClr val="CC0000"/>
                </a:solidFill>
                <a:latin typeface="Times New Roman" pitchFamily="18" charset="0"/>
              </a:rPr>
              <a:t>10</a:t>
            </a:r>
            <a:r>
              <a:rPr lang="en-US" sz="3600" b="1">
                <a:solidFill>
                  <a:srgbClr val="CC0000"/>
                </a:solidFill>
                <a:latin typeface="Times New Roman" pitchFamily="18" charset="0"/>
              </a:rPr>
              <a:t>) or diadelphous (A </a:t>
            </a:r>
            <a:r>
              <a:rPr lang="en-US" sz="3600" b="1" baseline="30000">
                <a:solidFill>
                  <a:srgbClr val="CC0000"/>
                </a:solidFill>
                <a:latin typeface="Times New Roman" pitchFamily="18" charset="0"/>
              </a:rPr>
              <a:t>9+1</a:t>
            </a:r>
            <a:r>
              <a:rPr lang="en-US" sz="3600" b="1">
                <a:solidFill>
                  <a:srgbClr val="CC0000"/>
                </a:solidFill>
                <a:latin typeface="Times New Roman" pitchFamily="18" charset="0"/>
              </a:rPr>
              <a:t>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914400" y="2133600"/>
            <a:ext cx="7924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6000">
                <a:solidFill>
                  <a:srgbClr val="00FFFF"/>
                </a:solidFill>
              </a:rPr>
              <a:t>INFLORESCENCE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2819400" y="0"/>
            <a:ext cx="2590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Racemes</a:t>
            </a:r>
          </a:p>
        </p:txBody>
      </p:sp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6248400" y="0"/>
            <a:ext cx="38862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Indeterminate Growth and Pedicellate</a:t>
            </a:r>
          </a:p>
        </p:txBody>
      </p:sp>
      <p:pic>
        <p:nvPicPr>
          <p:cNvPr id="16388" name="Picture 11" descr="http://pharm1.pharmazie.uni-greifswald.de/systematik/7_bilder/yamasaki/yamas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5257800" cy="561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12"/>
          <p:cNvSpPr txBox="1">
            <a:spLocks noChangeArrowheads="1"/>
          </p:cNvSpPr>
          <p:nvPr/>
        </p:nvSpPr>
        <p:spPr bwMode="auto">
          <a:xfrm>
            <a:off x="0" y="6553200"/>
            <a:ext cx="960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Times New Roman" pitchFamily="18" charset="0"/>
              </a:rPr>
              <a:t>http://pharm1.pharmazie.uni-greifswald.de/gallery/gal-faba.htm</a:t>
            </a:r>
          </a:p>
        </p:txBody>
      </p:sp>
      <p:sp>
        <p:nvSpPr>
          <p:cNvPr id="16390" name="Rectangle 15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1" name="Rectangle 17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6392" name="Rectangle 18"/>
          <p:cNvSpPr>
            <a:spLocks noChangeArrowheads="1"/>
          </p:cNvSpPr>
          <p:nvPr/>
        </p:nvSpPr>
        <p:spPr bwMode="auto">
          <a:xfrm>
            <a:off x="5410200" y="3657600"/>
            <a:ext cx="373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3600" b="1" i="1">
                <a:latin typeface="Times New Roman" pitchFamily="18" charset="0"/>
                <a:hlinkClick r:id="rId3"/>
              </a:rPr>
              <a:t>Erythrina speciosa</a:t>
            </a:r>
            <a:r>
              <a:rPr lang="en-US">
                <a:latin typeface="Times New Roman" pitchFamily="18" charset="0"/>
              </a:rPr>
              <a:t> </a:t>
            </a:r>
          </a:p>
        </p:txBody>
      </p:sp>
      <p:sp>
        <p:nvSpPr>
          <p:cNvPr id="16393" name="Line 19"/>
          <p:cNvSpPr>
            <a:spLocks noChangeShapeType="1"/>
          </p:cNvSpPr>
          <p:nvPr/>
        </p:nvSpPr>
        <p:spPr bwMode="auto">
          <a:xfrm>
            <a:off x="5181600" y="381000"/>
            <a:ext cx="1066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csdl.tamu.edu/FLORA/trips/100498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43000"/>
            <a:ext cx="6096000" cy="542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438400" y="120650"/>
            <a:ext cx="556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Indeterminate/Sessile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0" y="0"/>
            <a:ext cx="3429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FFFF00"/>
                </a:solidFill>
                <a:latin typeface="Times New Roman" pitchFamily="18" charset="0"/>
              </a:rPr>
              <a:t>Spikes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1676400" y="457200"/>
            <a:ext cx="457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harm1.pharmazie.uni-greifswald.de/systematik/7_bilder/ant_vu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708660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1066800" y="6324600"/>
            <a:ext cx="441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4000" i="1">
                <a:latin typeface="Times New Roman" pitchFamily="18" charset="0"/>
                <a:hlinkClick r:id="rId3"/>
              </a:rPr>
              <a:t>Anthyllis vulneraria</a:t>
            </a:r>
            <a:r>
              <a:rPr lang="en-US" sz="4000">
                <a:latin typeface="Times New Roman" pitchFamily="18" charset="0"/>
              </a:rPr>
              <a:t> 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86000" y="12065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Sessile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0" y="0"/>
            <a:ext cx="2590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FFFF00"/>
                </a:solidFill>
                <a:latin typeface="Times New Roman" pitchFamily="18" charset="0"/>
              </a:rPr>
              <a:t>Heads</a:t>
            </a: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1600200" y="457200"/>
            <a:ext cx="6858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052" descr="http://gened.emc.maricopa.edu/bio/bio181/BIOBK/92462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0"/>
            <a:ext cx="6705600" cy="533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2050"/>
          <p:cNvSpPr txBox="1">
            <a:spLocks noChangeArrowheads="1"/>
          </p:cNvSpPr>
          <p:nvPr/>
        </p:nvSpPr>
        <p:spPr bwMode="auto">
          <a:xfrm>
            <a:off x="2438400" y="1143000"/>
            <a:ext cx="63246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7200" b="1">
                <a:solidFill>
                  <a:srgbClr val="FFFF00"/>
                </a:solidFill>
              </a:rPr>
              <a:t>LEAVES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5" descr="http://www.forestry.auburn.edu/samuelson/dendrology/images/fabaceae/ky_coffeetree_L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35814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1371600" y="0"/>
            <a:ext cx="7315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6600"/>
                </a:solidFill>
                <a:latin typeface="Times New Roman" pitchFamily="18" charset="0"/>
              </a:rPr>
              <a:t>Compound (pinnate or palmate) rarely simple, alternate</a:t>
            </a:r>
          </a:p>
        </p:txBody>
      </p:sp>
      <p:sp>
        <p:nvSpPr>
          <p:cNvPr id="20484" name="Text Box 21"/>
          <p:cNvSpPr txBox="1">
            <a:spLocks noChangeArrowheads="1"/>
          </p:cNvSpPr>
          <p:nvPr/>
        </p:nvSpPr>
        <p:spPr bwMode="auto">
          <a:xfrm>
            <a:off x="381000" y="1020763"/>
            <a:ext cx="4343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8000"/>
                </a:solidFill>
                <a:latin typeface="Times New Roman" pitchFamily="18" charset="0"/>
              </a:rPr>
              <a:t>ODD-BIPINNATE</a:t>
            </a:r>
          </a:p>
        </p:txBody>
      </p:sp>
      <p:sp>
        <p:nvSpPr>
          <p:cNvPr id="20485" name="Rectangle 22"/>
          <p:cNvSpPr>
            <a:spLocks noChangeArrowheads="1"/>
          </p:cNvSpPr>
          <p:nvPr/>
        </p:nvSpPr>
        <p:spPr bwMode="auto">
          <a:xfrm>
            <a:off x="304800" y="5905500"/>
            <a:ext cx="39624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b="1" i="1">
                <a:solidFill>
                  <a:srgbClr val="CC0000"/>
                </a:solidFill>
                <a:latin typeface="Trebuchet MS" pitchFamily="34" charset="0"/>
              </a:rPr>
              <a:t>Gymnocladus dioicus    </a:t>
            </a:r>
            <a:r>
              <a:rPr lang="en-US" b="1">
                <a:solidFill>
                  <a:srgbClr val="CC0000"/>
                </a:solidFill>
                <a:latin typeface="Trebuchet MS" pitchFamily="34" charset="0"/>
              </a:rPr>
              <a:t>  </a:t>
            </a:r>
            <a:r>
              <a:rPr lang="en-US" b="1">
                <a:latin typeface="Trebuchet MS" pitchFamily="34" charset="0"/>
              </a:rPr>
              <a:t> </a:t>
            </a:r>
          </a:p>
        </p:txBody>
      </p:sp>
      <p:sp>
        <p:nvSpPr>
          <p:cNvPr id="20486" name="Rectangle 23"/>
          <p:cNvSpPr>
            <a:spLocks noChangeArrowheads="1"/>
          </p:cNvSpPr>
          <p:nvPr/>
        </p:nvSpPr>
        <p:spPr bwMode="auto">
          <a:xfrm>
            <a:off x="461963" y="6497638"/>
            <a:ext cx="28146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FF00"/>
                </a:solidFill>
                <a:latin typeface="Times New Roman" pitchFamily="18" charset="0"/>
              </a:rPr>
              <a:t>http://www.forestry.auburn.edu/</a:t>
            </a:r>
          </a:p>
        </p:txBody>
      </p:sp>
      <p:sp>
        <p:nvSpPr>
          <p:cNvPr id="20487" name="Rectangle 28"/>
          <p:cNvSpPr>
            <a:spLocks noChangeArrowheads="1"/>
          </p:cNvSpPr>
          <p:nvPr/>
        </p:nvSpPr>
        <p:spPr bwMode="auto">
          <a:xfrm>
            <a:off x="4648200" y="6324600"/>
            <a:ext cx="44958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FFFF00"/>
                </a:solidFill>
                <a:latin typeface="Times New Roman" pitchFamily="18" charset="0"/>
              </a:rPr>
              <a:t>http://www.borealforest.org/world/herbs_shrubs/white_clover.htm</a:t>
            </a:r>
          </a:p>
        </p:txBody>
      </p:sp>
      <p:sp>
        <p:nvSpPr>
          <p:cNvPr id="20488" name="Rectangle 29"/>
          <p:cNvSpPr>
            <a:spLocks noChangeArrowheads="1"/>
          </p:cNvSpPr>
          <p:nvPr/>
        </p:nvSpPr>
        <p:spPr bwMode="auto">
          <a:xfrm>
            <a:off x="5257800" y="5959475"/>
            <a:ext cx="266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 i="1">
                <a:solidFill>
                  <a:srgbClr val="CC0000"/>
                </a:solidFill>
                <a:latin typeface="Trebuchet MS" pitchFamily="34" charset="0"/>
              </a:rPr>
              <a:t>Trifolium repens</a:t>
            </a:r>
            <a:r>
              <a:rPr lang="en-US" b="1">
                <a:solidFill>
                  <a:srgbClr val="CC0000"/>
                </a:solidFill>
                <a:latin typeface="Trebuchet MS" pitchFamily="34" charset="0"/>
              </a:rPr>
              <a:t> </a:t>
            </a:r>
          </a:p>
          <a:p>
            <a:pPr eaLnBrk="0" hangingPunct="0"/>
            <a:endParaRPr lang="en-US" b="1">
              <a:solidFill>
                <a:srgbClr val="CC0000"/>
              </a:solidFill>
              <a:latin typeface="Trebuchet MS" pitchFamily="34" charset="0"/>
            </a:endParaRPr>
          </a:p>
        </p:txBody>
      </p:sp>
      <p:sp>
        <p:nvSpPr>
          <p:cNvPr id="20489" name="Rectangle 32"/>
          <p:cNvSpPr>
            <a:spLocks noChangeArrowheads="1"/>
          </p:cNvSpPr>
          <p:nvPr/>
        </p:nvSpPr>
        <p:spPr bwMode="auto">
          <a:xfrm>
            <a:off x="3489325" y="22399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0490" name="Picture 35" descr="C:\My Documents\hort 232\white_clover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00200"/>
            <a:ext cx="40703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1" name="Text Box 37"/>
          <p:cNvSpPr txBox="1">
            <a:spLocks noChangeArrowheads="1"/>
          </p:cNvSpPr>
          <p:nvPr/>
        </p:nvSpPr>
        <p:spPr bwMode="auto">
          <a:xfrm>
            <a:off x="5638800" y="868363"/>
            <a:ext cx="3048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8000"/>
                </a:solidFill>
                <a:latin typeface="Times New Roman" pitchFamily="18" charset="0"/>
              </a:rPr>
              <a:t>PALMATE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http://pharm1.pharmazie.uni-greifswald.de/systematik/7_bilder/c920/P92-03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371600" y="533400"/>
            <a:ext cx="73152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4400" b="1">
                <a:solidFill>
                  <a:schemeClr val="bg1"/>
                </a:solidFill>
                <a:latin typeface="Times New Roman" pitchFamily="18" charset="0"/>
              </a:rPr>
              <a:t>400 genera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4400" b="1">
                <a:solidFill>
                  <a:schemeClr val="bg1"/>
                </a:solidFill>
                <a:latin typeface="Times New Roman" pitchFamily="18" charset="0"/>
              </a:rPr>
              <a:t>10,000 species</a:t>
            </a:r>
          </a:p>
          <a:p>
            <a:pPr eaLnBrk="1" hangingPunct="1">
              <a:spcBef>
                <a:spcPct val="50000"/>
              </a:spcBef>
              <a:buFont typeface="Wingdings" pitchFamily="2" charset="2"/>
              <a:buChar char="v"/>
            </a:pPr>
            <a:r>
              <a:rPr lang="en-US" sz="4400" b="1">
                <a:solidFill>
                  <a:schemeClr val="bg1"/>
                </a:solidFill>
                <a:latin typeface="Times New Roman" pitchFamily="18" charset="0"/>
              </a:rPr>
              <a:t>Found all over the world, concentrated in warm temperate regions in the Northern and Southern Hemisphere (3</a:t>
            </a:r>
            <a:r>
              <a:rPr lang="en-US" sz="4400" b="1" baseline="30000">
                <a:solidFill>
                  <a:schemeClr val="bg1"/>
                </a:solidFill>
                <a:latin typeface="Times New Roman" pitchFamily="18" charset="0"/>
              </a:rPr>
              <a:t>rd</a:t>
            </a:r>
            <a:r>
              <a:rPr lang="en-US" sz="4400" b="1">
                <a:solidFill>
                  <a:schemeClr val="bg1"/>
                </a:solidFill>
                <a:latin typeface="Times New Roman" pitchFamily="18" charset="0"/>
              </a:rPr>
              <a:t> largest family of flowering plants)</a:t>
            </a:r>
          </a:p>
        </p:txBody>
      </p:sp>
      <p:sp>
        <p:nvSpPr>
          <p:cNvPr id="3076" name="Rectangle 8"/>
          <p:cNvSpPr>
            <a:spLocks noChangeArrowheads="1"/>
          </p:cNvSpPr>
          <p:nvPr/>
        </p:nvSpPr>
        <p:spPr bwMode="auto">
          <a:xfrm>
            <a:off x="457200" y="6400800"/>
            <a:ext cx="7958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Times New Roman" pitchFamily="18" charset="0"/>
              </a:rPr>
              <a:t>http://pharm1.pharmazie.uni-greifswald.de/gallery/gal-faba.htm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0" y="6521450"/>
            <a:ext cx="48371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rgbClr val="FF6600"/>
                </a:solidFill>
                <a:latin typeface="Times New Roman" pitchFamily="18" charset="0"/>
              </a:rPr>
              <a:t>http://www.bioimages.org.uk/HTML/R151135.HTM</a:t>
            </a:r>
          </a:p>
        </p:txBody>
      </p:sp>
      <p:pic>
        <p:nvPicPr>
          <p:cNvPr id="21507" name="Picture 5" descr="http://www.bioimages.org.uk/MWSt/BW9630SP/2001/01-06/01-06-23/01F23M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4343400" cy="410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6"/>
          <p:cNvSpPr>
            <a:spLocks noChangeArrowheads="1"/>
          </p:cNvSpPr>
          <p:nvPr/>
        </p:nvSpPr>
        <p:spPr bwMode="auto">
          <a:xfrm>
            <a:off x="762000" y="5562600"/>
            <a:ext cx="35052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b="1" i="1">
                <a:solidFill>
                  <a:srgbClr val="FF6600"/>
                </a:solidFill>
                <a:latin typeface="Times New Roman" pitchFamily="18" charset="0"/>
              </a:rPr>
              <a:t>Trifolium campestre</a:t>
            </a:r>
            <a:r>
              <a:rPr lang="en-US" sz="2000" b="1">
                <a:solidFill>
                  <a:srgbClr val="FF6600"/>
                </a:solidFill>
                <a:latin typeface="Times New Roman" pitchFamily="18" charset="0"/>
              </a:rPr>
              <a:t> </a:t>
            </a:r>
            <a:endParaRPr lang="en-US" sz="2800" b="1">
              <a:solidFill>
                <a:srgbClr val="FF6600"/>
              </a:solidFill>
              <a:latin typeface="Times New Roman" pitchFamily="18" charset="0"/>
            </a:endParaRPr>
          </a:p>
          <a:p>
            <a:pPr eaLnBrk="0" hangingPunct="0"/>
            <a:endParaRPr lang="en-US" sz="2800">
              <a:solidFill>
                <a:srgbClr val="FF6600"/>
              </a:solidFill>
              <a:latin typeface="Times New Roman" pitchFamily="18" charset="0"/>
            </a:endParaRPr>
          </a:p>
        </p:txBody>
      </p:sp>
      <p:sp>
        <p:nvSpPr>
          <p:cNvPr id="21509" name="Rectangle 7"/>
          <p:cNvSpPr>
            <a:spLocks noChangeArrowheads="1"/>
          </p:cNvSpPr>
          <p:nvPr/>
        </p:nvSpPr>
        <p:spPr bwMode="auto">
          <a:xfrm>
            <a:off x="990600" y="282575"/>
            <a:ext cx="75882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srgbClr val="FF6600"/>
                </a:solidFill>
                <a:latin typeface="Times New Roman" pitchFamily="18" charset="0"/>
              </a:rPr>
              <a:t>Stipules may be modified into tendrils</a:t>
            </a:r>
          </a:p>
        </p:txBody>
      </p:sp>
      <p:pic>
        <p:nvPicPr>
          <p:cNvPr id="21510" name="Picture 11" descr="http://www.botgard.ucla.edu/html/botanytextbooks/generalbotany/images/typesofshoots/tendril/Lathyrustendril1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4114800" cy="296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12"/>
          <p:cNvSpPr>
            <a:spLocks noChangeArrowheads="1"/>
          </p:cNvSpPr>
          <p:nvPr/>
        </p:nvSpPr>
        <p:spPr bwMode="auto">
          <a:xfrm>
            <a:off x="4686300" y="6400800"/>
            <a:ext cx="445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US" sz="1600">
                <a:solidFill>
                  <a:srgbClr val="008000"/>
                </a:solidFill>
                <a:latin typeface="Times New Roman" pitchFamily="18" charset="0"/>
                <a:cs typeface="Arial" pitchFamily="34" charset="0"/>
              </a:rPr>
              <a:t>www.botgard.ucla.edu/.../typesofshoots/ tendril/b0371tx.html</a:t>
            </a:r>
            <a:r>
              <a:rPr lang="en-US" sz="1600">
                <a:solidFill>
                  <a:srgbClr val="000000"/>
                </a:solidFill>
                <a:latin typeface="Times New Roman" pitchFamily="18" charset="0"/>
                <a:cs typeface="Arial" pitchFamily="34" charset="0"/>
              </a:rPr>
              <a:t> 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21512" name="Rectangle 13"/>
          <p:cNvSpPr>
            <a:spLocks noChangeArrowheads="1"/>
          </p:cNvSpPr>
          <p:nvPr/>
        </p:nvSpPr>
        <p:spPr bwMode="auto">
          <a:xfrm>
            <a:off x="5334000" y="4648200"/>
            <a:ext cx="2857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en-US" b="1" i="1">
                <a:solidFill>
                  <a:srgbClr val="FF6600"/>
                </a:solidFill>
                <a:latin typeface="Times New Roman" pitchFamily="18" charset="0"/>
                <a:cs typeface="Arial" pitchFamily="34" charset="0"/>
              </a:rPr>
              <a:t>Lathyrus Odoratus</a:t>
            </a:r>
            <a:endParaRPr lang="en-US" b="1" i="1">
              <a:solidFill>
                <a:srgbClr val="FF6600"/>
              </a:solidFill>
              <a:latin typeface="Times New Roman" pitchFamily="18" charset="0"/>
            </a:endParaRPr>
          </a:p>
        </p:txBody>
      </p:sp>
      <p:sp>
        <p:nvSpPr>
          <p:cNvPr id="21513" name="Line 14"/>
          <p:cNvSpPr>
            <a:spLocks noChangeShapeType="1"/>
          </p:cNvSpPr>
          <p:nvPr/>
        </p:nvSpPr>
        <p:spPr bwMode="auto">
          <a:xfrm>
            <a:off x="1600200" y="838200"/>
            <a:ext cx="1524000" cy="1676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Line 15"/>
          <p:cNvSpPr>
            <a:spLocks noChangeShapeType="1"/>
          </p:cNvSpPr>
          <p:nvPr/>
        </p:nvSpPr>
        <p:spPr bwMode="auto">
          <a:xfrm flipH="1">
            <a:off x="5867400" y="838200"/>
            <a:ext cx="1676400" cy="2209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026" descr="http://www.csdl.tamu.edu/FLORA/dcs420/a/hdw23109933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-19050"/>
            <a:ext cx="75438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1027"/>
          <p:cNvSpPr txBox="1">
            <a:spLocks noChangeArrowheads="1"/>
          </p:cNvSpPr>
          <p:nvPr/>
        </p:nvSpPr>
        <p:spPr bwMode="auto">
          <a:xfrm>
            <a:off x="4267200" y="6521450"/>
            <a:ext cx="4876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solidFill>
                  <a:srgbClr val="FF6600"/>
                </a:solidFill>
                <a:latin typeface="Times New Roman" pitchFamily="18" charset="0"/>
              </a:rPr>
              <a:t>http://www.csdl.tamu.edu/FLORA/</a:t>
            </a:r>
          </a:p>
        </p:txBody>
      </p:sp>
      <p:sp>
        <p:nvSpPr>
          <p:cNvPr id="22532" name="Rectangle 1028"/>
          <p:cNvSpPr>
            <a:spLocks noChangeArrowheads="1"/>
          </p:cNvSpPr>
          <p:nvPr/>
        </p:nvSpPr>
        <p:spPr bwMode="auto">
          <a:xfrm>
            <a:off x="3276600" y="990600"/>
            <a:ext cx="45720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>
                <a:solidFill>
                  <a:srgbClr val="FF6600"/>
                </a:solidFill>
                <a:latin typeface="Times New Roman" pitchFamily="18" charset="0"/>
              </a:rPr>
              <a:t>PULVINUS </a:t>
            </a:r>
          </a:p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6600"/>
                </a:solidFill>
                <a:latin typeface="Times New Roman" pitchFamily="18" charset="0"/>
              </a:rPr>
              <a:t>(enlarged petiole base)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685800" y="0"/>
            <a:ext cx="77724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33CC"/>
                </a:solidFill>
                <a:latin typeface="Times New Roman" pitchFamily="18" charset="0"/>
              </a:rPr>
              <a:t>Associated with leaf movement-in response to touch or heat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33CC"/>
                </a:solidFill>
                <a:latin typeface="Times New Roman" pitchFamily="18" charset="0"/>
              </a:rPr>
              <a:t>Mimosa – “Sensitive Plant”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3556" name="Picture 5" descr="http://www.botany.hawaii.edu/faculty/carr/images/mim_pud_1930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95600"/>
            <a:ext cx="3657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rgbClr val="FF6600"/>
                </a:solidFill>
                <a:latin typeface="Times New Roman" pitchFamily="18" charset="0"/>
              </a:rPr>
              <a:t>Roots: nodules and nitrogen fixing bacteria</a:t>
            </a:r>
          </a:p>
          <a:p>
            <a:pPr eaLnBrk="1" hangingPunct="1">
              <a:spcBef>
                <a:spcPct val="50000"/>
              </a:spcBef>
            </a:pPr>
            <a:endParaRPr lang="en-US" sz="2800" b="1">
              <a:solidFill>
                <a:srgbClr val="FF66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19075" y="20970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24580" name="Picture 5" descr="http://www.nmsu.edu/~molbio/plant/images/legumerhiz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144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0" y="3154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24582" name="Text Box 8"/>
          <p:cNvSpPr txBox="1">
            <a:spLocks noChangeArrowheads="1"/>
          </p:cNvSpPr>
          <p:nvPr/>
        </p:nvSpPr>
        <p:spPr bwMode="auto">
          <a:xfrm>
            <a:off x="457200" y="64770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24583" name="Text Box 10"/>
          <p:cNvSpPr txBox="1">
            <a:spLocks noChangeArrowheads="1"/>
          </p:cNvSpPr>
          <p:nvPr/>
        </p:nvSpPr>
        <p:spPr bwMode="auto">
          <a:xfrm>
            <a:off x="1371600" y="6096000"/>
            <a:ext cx="6248400" cy="457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6600"/>
                </a:solidFill>
                <a:latin typeface="Times New Roman" pitchFamily="18" charset="0"/>
              </a:rPr>
              <a:t>http://www.nmsu.edu/~molbio/plant/peas.html</a:t>
            </a:r>
          </a:p>
        </p:txBody>
      </p:sp>
      <p:sp>
        <p:nvSpPr>
          <p:cNvPr id="24584" name="Line 11"/>
          <p:cNvSpPr>
            <a:spLocks noChangeShapeType="1"/>
          </p:cNvSpPr>
          <p:nvPr/>
        </p:nvSpPr>
        <p:spPr bwMode="auto">
          <a:xfrm flipH="1">
            <a:off x="5638800" y="2667000"/>
            <a:ext cx="12192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Text Box 12"/>
          <p:cNvSpPr txBox="1">
            <a:spLocks noChangeArrowheads="1"/>
          </p:cNvSpPr>
          <p:nvPr/>
        </p:nvSpPr>
        <p:spPr bwMode="auto">
          <a:xfrm>
            <a:off x="6781800" y="2133600"/>
            <a:ext cx="2362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CC0000"/>
                </a:solidFill>
                <a:latin typeface="Times New Roman" pitchFamily="18" charset="0"/>
              </a:rPr>
              <a:t>Rhizobia on Root Hair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0" y="0"/>
            <a:ext cx="95250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</a:rPr>
              <a:t>Fruit: Simple, Capsule: dehiscent legume 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</a:rPr>
              <a:t>or a loment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514600" y="6096000"/>
            <a:ext cx="450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latin typeface="Times New Roman" pitchFamily="18" charset="0"/>
                <a:hlinkClick r:id="rId2"/>
              </a:rPr>
              <a:t>http://www.csdl.tamu.edu/FLORA/</a:t>
            </a:r>
            <a:endParaRPr lang="en-US">
              <a:latin typeface="Times New Roman" pitchFamily="18" charset="0"/>
            </a:endParaRPr>
          </a:p>
        </p:txBody>
      </p:sp>
      <p:pic>
        <p:nvPicPr>
          <p:cNvPr id="25604" name="Picture 4" descr="http://www.csdl.tamu.edu/FLORA/Veg&amp;Repro/V&amp;R0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6858000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Line 6"/>
          <p:cNvSpPr>
            <a:spLocks noChangeShapeType="1"/>
          </p:cNvSpPr>
          <p:nvPr/>
        </p:nvSpPr>
        <p:spPr bwMode="auto">
          <a:xfrm flipH="1" flipV="1">
            <a:off x="5867400" y="2438400"/>
            <a:ext cx="1143000" cy="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6" name="Text Box 7"/>
          <p:cNvSpPr txBox="1">
            <a:spLocks noChangeArrowheads="1"/>
          </p:cNvSpPr>
          <p:nvPr/>
        </p:nvSpPr>
        <p:spPr bwMode="auto">
          <a:xfrm>
            <a:off x="7086600" y="2209800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008000"/>
                </a:solidFill>
                <a:latin typeface="Times New Roman" pitchFamily="18" charset="0"/>
              </a:rPr>
              <a:t>LOMENT</a:t>
            </a:r>
          </a:p>
        </p:txBody>
      </p:sp>
      <p:sp>
        <p:nvSpPr>
          <p:cNvPr id="25607" name="Line 9"/>
          <p:cNvSpPr>
            <a:spLocks noChangeShapeType="1"/>
          </p:cNvSpPr>
          <p:nvPr/>
        </p:nvSpPr>
        <p:spPr bwMode="auto">
          <a:xfrm flipH="1">
            <a:off x="5257800" y="1524000"/>
            <a:ext cx="1676400" cy="0"/>
          </a:xfrm>
          <a:prstGeom prst="line">
            <a:avLst/>
          </a:prstGeom>
          <a:noFill/>
          <a:ln w="57150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Text Box 10"/>
          <p:cNvSpPr txBox="1">
            <a:spLocks noChangeArrowheads="1"/>
          </p:cNvSpPr>
          <p:nvPr/>
        </p:nvSpPr>
        <p:spPr bwMode="auto">
          <a:xfrm>
            <a:off x="6934200" y="1295400"/>
            <a:ext cx="3048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FF6600"/>
                </a:solidFill>
                <a:latin typeface="Times New Roman" pitchFamily="18" charset="0"/>
              </a:rPr>
              <a:t>LEGUME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http://www.csdl.tamu.edu/FLORA/dcs420/a/hdw31070007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34290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0" y="1981200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6600"/>
                </a:solidFill>
                <a:latin typeface="Times New Roman" pitchFamily="18" charset="0"/>
              </a:rPr>
              <a:t>LOMENT</a:t>
            </a:r>
          </a:p>
        </p:txBody>
      </p:sp>
      <p:pic>
        <p:nvPicPr>
          <p:cNvPr id="26628" name="Picture 6" descr="http://www.csdl.tamu.edu/FLORA/dcs420/a/hdw31070013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457200"/>
            <a:ext cx="3429000" cy="227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11"/>
          <p:cNvSpPr txBox="1">
            <a:spLocks noChangeArrowheads="1"/>
          </p:cNvSpPr>
          <p:nvPr/>
        </p:nvSpPr>
        <p:spPr bwMode="auto">
          <a:xfrm>
            <a:off x="5105400" y="2819400"/>
            <a:ext cx="365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 i="1">
                <a:solidFill>
                  <a:srgbClr val="FF6600"/>
                </a:solidFill>
                <a:latin typeface="Times New Roman" pitchFamily="18" charset="0"/>
              </a:rPr>
              <a:t>Erythrina herbacea</a:t>
            </a:r>
          </a:p>
        </p:txBody>
      </p:sp>
      <p:pic>
        <p:nvPicPr>
          <p:cNvPr id="26630" name="Picture 13" descr="http://www.csdl.tamu.edu/FLORA/dcs420/b/hdw30069907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40005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0" y="6110288"/>
            <a:ext cx="502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800" b="1">
                <a:solidFill>
                  <a:srgbClr val="FF6600"/>
                </a:solidFill>
                <a:latin typeface="Times New Roman" pitchFamily="18" charset="0"/>
              </a:rPr>
              <a:t>LEGUME</a:t>
            </a:r>
          </a:p>
        </p:txBody>
      </p:sp>
      <p:sp>
        <p:nvSpPr>
          <p:cNvPr id="26632" name="Rectangle 15"/>
          <p:cNvSpPr>
            <a:spLocks noChangeArrowheads="1"/>
          </p:cNvSpPr>
          <p:nvPr/>
        </p:nvSpPr>
        <p:spPr bwMode="auto">
          <a:xfrm>
            <a:off x="4552950" y="6400800"/>
            <a:ext cx="4591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6600"/>
                </a:solidFill>
                <a:latin typeface="Times New Roman" pitchFamily="18" charset="0"/>
              </a:rPr>
              <a:t>http://www.csdl.tamu.edu/FLORA/i</a:t>
            </a:r>
          </a:p>
        </p:txBody>
      </p:sp>
      <p:sp>
        <p:nvSpPr>
          <p:cNvPr id="26633" name="Rectangle 16"/>
          <p:cNvSpPr>
            <a:spLocks noChangeArrowheads="1"/>
          </p:cNvSpPr>
          <p:nvPr/>
        </p:nvSpPr>
        <p:spPr bwMode="auto">
          <a:xfrm>
            <a:off x="0" y="0"/>
            <a:ext cx="83470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FF00"/>
                </a:solidFill>
                <a:latin typeface="Times New Roman" pitchFamily="18" charset="0"/>
              </a:rPr>
              <a:t>Seed: May have food reserves in the cotyledons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utoUpdateAnimBg="0"/>
      <p:bldP spid="21518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762000" y="0"/>
            <a:ext cx="71628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SEEDS CONT…</a:t>
            </a:r>
          </a:p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Varying shape and size</a:t>
            </a:r>
          </a:p>
          <a:p>
            <a:pPr eaLnBrk="1" hangingPunct="1">
              <a:spcBef>
                <a:spcPct val="50000"/>
              </a:spcBef>
            </a:pPr>
            <a:endParaRPr lang="en-US" sz="4000" b="1">
              <a:solidFill>
                <a:srgbClr val="FFFF00"/>
              </a:solidFill>
              <a:latin typeface="Times New Roman" pitchFamily="18" charset="0"/>
            </a:endParaRPr>
          </a:p>
        </p:txBody>
      </p:sp>
      <p:pic>
        <p:nvPicPr>
          <p:cNvPr id="27651" name="Picture 3" descr="Assorted bea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47850"/>
            <a:ext cx="8382000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ChangeArrowheads="1"/>
          </p:cNvSpPr>
          <p:nvPr/>
        </p:nvSpPr>
        <p:spPr bwMode="auto">
          <a:xfrm>
            <a:off x="1524000" y="914400"/>
            <a:ext cx="624840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Composed of embryonic axis and two cotyledons</a:t>
            </a:r>
          </a:p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The axis has embryonic root (radicle), the hypocotyl, and the first true leaves (plumule)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026"/>
          <p:cNvSpPr txBox="1">
            <a:spLocks noChangeArrowheads="1"/>
          </p:cNvSpPr>
          <p:nvPr/>
        </p:nvSpPr>
        <p:spPr bwMode="auto">
          <a:xfrm>
            <a:off x="0" y="533400"/>
            <a:ext cx="9144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>
                <a:solidFill>
                  <a:srgbClr val="CC0000"/>
                </a:solidFill>
                <a:latin typeface="Times New Roman" pitchFamily="18" charset="0"/>
              </a:rPr>
              <a:t>Germination is </a:t>
            </a:r>
            <a:r>
              <a:rPr lang="en-US" sz="4400" b="1">
                <a:solidFill>
                  <a:schemeClr val="accent1"/>
                </a:solidFill>
                <a:latin typeface="Times New Roman" pitchFamily="18" charset="0"/>
              </a:rPr>
              <a:t>Epigeal</a:t>
            </a:r>
            <a:r>
              <a:rPr lang="en-US" sz="4400" b="1">
                <a:solidFill>
                  <a:srgbClr val="CC0000"/>
                </a:solidFill>
                <a:latin typeface="Times New Roman" pitchFamily="18" charset="0"/>
              </a:rPr>
              <a:t> or </a:t>
            </a:r>
            <a:r>
              <a:rPr lang="en-US" sz="4400" b="1">
                <a:solidFill>
                  <a:srgbClr val="FFFF00"/>
                </a:solidFill>
                <a:latin typeface="Times New Roman" pitchFamily="18" charset="0"/>
              </a:rPr>
              <a:t>Hypogeal</a:t>
            </a:r>
          </a:p>
          <a:p>
            <a:pPr eaLnBrk="1" hangingPunct="1">
              <a:spcBef>
                <a:spcPct val="50000"/>
              </a:spcBef>
            </a:pPr>
            <a:endParaRPr lang="en-US" sz="4000" b="1">
              <a:solidFill>
                <a:schemeClr val="accent1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chemeClr val="accent1"/>
                </a:solidFill>
                <a:latin typeface="Times New Roman" pitchFamily="18" charset="0"/>
              </a:rPr>
              <a:t>Epigeal- </a:t>
            </a:r>
          </a:p>
          <a:p>
            <a:pPr eaLnBrk="1" hangingPunct="1">
              <a:spcBef>
                <a:spcPct val="50000"/>
              </a:spcBef>
            </a:pPr>
            <a:endParaRPr lang="en-US" sz="4000" b="1">
              <a:solidFill>
                <a:srgbClr val="FFFF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Hypogeal-</a:t>
            </a:r>
          </a:p>
        </p:txBody>
      </p:sp>
      <p:sp>
        <p:nvSpPr>
          <p:cNvPr id="46083" name="Text Box 1027"/>
          <p:cNvSpPr txBox="1">
            <a:spLocks noChangeArrowheads="1"/>
          </p:cNvSpPr>
          <p:nvPr/>
        </p:nvSpPr>
        <p:spPr bwMode="auto">
          <a:xfrm>
            <a:off x="2590800" y="2362200"/>
            <a:ext cx="6172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chemeClr val="accent1"/>
                </a:solidFill>
                <a:latin typeface="Times New Roman" pitchFamily="18" charset="0"/>
              </a:rPr>
              <a:t>Cotyledons push above soil surface</a:t>
            </a:r>
          </a:p>
        </p:txBody>
      </p:sp>
      <p:sp>
        <p:nvSpPr>
          <p:cNvPr id="46084" name="Text Box 1028"/>
          <p:cNvSpPr txBox="1">
            <a:spLocks noChangeArrowheads="1"/>
          </p:cNvSpPr>
          <p:nvPr/>
        </p:nvSpPr>
        <p:spPr bwMode="auto">
          <a:xfrm>
            <a:off x="2743200" y="4191000"/>
            <a:ext cx="59436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Cotyledons remain beneath the soil surface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autoUpdateAnimBg="0"/>
      <p:bldP spid="46084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990600" y="533400"/>
            <a:ext cx="716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graphicFrame>
        <p:nvGraphicFramePr>
          <p:cNvPr id="8455" name="Group 263"/>
          <p:cNvGraphicFramePr>
            <a:graphicFrameLocks noGrp="1"/>
          </p:cNvGraphicFramePr>
          <p:nvPr/>
        </p:nvGraphicFramePr>
        <p:xfrm>
          <a:off x="1371600" y="0"/>
          <a:ext cx="6096000" cy="6735763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Genus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Common Name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Ceratonia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Carob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Medicago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Alfalfa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Astragalus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Milk Vetch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Arachis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Peanut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Lupinus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Lupines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Phaseolus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Common Bean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Glycine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Soybean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Cicer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Chickpea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Pisum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Garden Pea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Lens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Lentil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Lathyrus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Sweet Pea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1" u="sng" strike="noStrike" cap="none" normalizeH="0" baseline="0" smtClean="0">
                          <a:ln>
                            <a:noFill/>
                          </a:ln>
                          <a:solidFill>
                            <a:srgbClr val="00FFFF"/>
                          </a:solidFill>
                          <a:effectLst/>
                          <a:latin typeface="Times New Roman" charset="0"/>
                        </a:rPr>
                        <a:t>Clitoria</a:t>
                      </a:r>
                    </a:p>
                  </a:txBody>
                  <a:tcPr marT="45718" marB="457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FF33CC"/>
                          </a:solidFill>
                          <a:effectLst/>
                          <a:latin typeface="Times New Roman" charset="0"/>
                        </a:rPr>
                        <a:t>Butterfly Pea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600200" y="838200"/>
            <a:ext cx="6553200" cy="430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6600"/>
                </a:solidFill>
                <a:latin typeface="Times New Roman" pitchFamily="18" charset="0"/>
              </a:rPr>
              <a:t>Habit: Trees, Shrubs, Herbs</a:t>
            </a:r>
          </a:p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6600"/>
                </a:solidFill>
                <a:latin typeface="Times New Roman" pitchFamily="18" charset="0"/>
              </a:rPr>
              <a:t>	Self supporting, or 	epiphytic, or 	climbing</a:t>
            </a:r>
          </a:p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6600"/>
                </a:solidFill>
                <a:latin typeface="Times New Roman" pitchFamily="18" charset="0"/>
              </a:rPr>
              <a:t>	Halophytic, or mesophytic, 	or xerophytic</a:t>
            </a:r>
          </a:p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What’s that mean?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2"/>
          <p:cNvSpPr>
            <a:spLocks noChangeArrowheads="1"/>
          </p:cNvSpPr>
          <p:nvPr/>
        </p:nvSpPr>
        <p:spPr bwMode="auto">
          <a:xfrm>
            <a:off x="-2789238" y="1925638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1747" name="Picture 14" descr="Detalle de los fru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3189288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Rectangle 15"/>
          <p:cNvSpPr>
            <a:spLocks noChangeArrowheads="1"/>
          </p:cNvSpPr>
          <p:nvPr/>
        </p:nvSpPr>
        <p:spPr bwMode="auto">
          <a:xfrm>
            <a:off x="-2622550" y="2332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1749" name="Picture 17" descr="http://www.floraguide.es/arboles/Ceratonia%20siliqua-se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057400"/>
            <a:ext cx="4210050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18"/>
          <p:cNvSpPr txBox="1">
            <a:spLocks noChangeArrowheads="1"/>
          </p:cNvSpPr>
          <p:nvPr/>
        </p:nvSpPr>
        <p:spPr bwMode="auto">
          <a:xfrm>
            <a:off x="3962400" y="0"/>
            <a:ext cx="31242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FFFF00"/>
                </a:solidFill>
                <a:latin typeface="Times New Roman" pitchFamily="18" charset="0"/>
              </a:rPr>
              <a:t>Ceratonia- </a:t>
            </a: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Coffee and  Chocolate</a:t>
            </a:r>
          </a:p>
        </p:txBody>
      </p:sp>
      <p:sp>
        <p:nvSpPr>
          <p:cNvPr id="31751" name="Rectangle 19"/>
          <p:cNvSpPr>
            <a:spLocks noChangeArrowheads="1"/>
          </p:cNvSpPr>
          <p:nvPr/>
        </p:nvSpPr>
        <p:spPr bwMode="auto">
          <a:xfrm>
            <a:off x="914400" y="6096000"/>
            <a:ext cx="6819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Times New Roman" pitchFamily="18" charset="0"/>
              </a:rPr>
              <a:t>http://www.floraguide.es/arboles/Ceratoniasiliqua.htm</a:t>
            </a:r>
          </a:p>
        </p:txBody>
      </p:sp>
      <p:pic>
        <p:nvPicPr>
          <p:cNvPr id="31752" name="Picture 23" descr="C:\Program Files\Microsoft Works\workscor\j0187771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81000"/>
            <a:ext cx="18319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csdl.tamu.edu/FLORA/dcs420/b/hdw12089974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71600"/>
            <a:ext cx="55245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276600" y="304800"/>
            <a:ext cx="3200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 i="1">
                <a:solidFill>
                  <a:srgbClr val="00FFFF"/>
                </a:solidFill>
                <a:latin typeface="Times New Roman" pitchFamily="18" charset="0"/>
              </a:rPr>
              <a:t>Medicago – </a:t>
            </a:r>
            <a:r>
              <a:rPr lang="en-US" sz="3200" b="1">
                <a:solidFill>
                  <a:srgbClr val="00FFFF"/>
                </a:solidFill>
                <a:latin typeface="Times New Roman" pitchFamily="18" charset="0"/>
              </a:rPr>
              <a:t>Livestock Feed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438400" y="5638800"/>
            <a:ext cx="450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FFFF"/>
                </a:solidFill>
                <a:latin typeface="Times New Roman" pitchFamily="18" charset="0"/>
              </a:rPr>
              <a:t>http://www.csdl.tamu.edu/FLORA/</a:t>
            </a:r>
          </a:p>
        </p:txBody>
      </p:sp>
      <p:pic>
        <p:nvPicPr>
          <p:cNvPr id="32773" name="Picture 5" descr="C:\Program Files\Common Files\Microsoft Shared\Clipart\CagCat50\AN02479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0"/>
            <a:ext cx="2124075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6" descr="C:\Program Files\Common Files\Microsoft Shared\Clipart\CagCat50\AN02479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8200"/>
            <a:ext cx="2124075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0" y="28956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3795" name="Picture 22" descr="http://www.csdl.tamu.edu/FLORA/mi12/mi120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19200"/>
            <a:ext cx="31210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6" name="Text Box 23"/>
          <p:cNvSpPr txBox="1">
            <a:spLocks noChangeArrowheads="1"/>
          </p:cNvSpPr>
          <p:nvPr/>
        </p:nvSpPr>
        <p:spPr bwMode="auto">
          <a:xfrm>
            <a:off x="2057400" y="6400800"/>
            <a:ext cx="495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33CC"/>
                </a:solidFill>
                <a:latin typeface="Times New Roman" pitchFamily="18" charset="0"/>
              </a:rPr>
              <a:t>http://www.csdl.tamu.edu/FLORA/</a:t>
            </a:r>
          </a:p>
        </p:txBody>
      </p:sp>
      <p:sp>
        <p:nvSpPr>
          <p:cNvPr id="33797" name="Text Box 24"/>
          <p:cNvSpPr txBox="1">
            <a:spLocks noChangeArrowheads="1"/>
          </p:cNvSpPr>
          <p:nvPr/>
        </p:nvSpPr>
        <p:spPr bwMode="auto">
          <a:xfrm>
            <a:off x="2819400" y="-168275"/>
            <a:ext cx="3886200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4000" b="1" i="1">
                <a:solidFill>
                  <a:srgbClr val="FF33CC"/>
                </a:solidFill>
                <a:latin typeface="Times New Roman" pitchFamily="18" charset="0"/>
              </a:rPr>
              <a:t>Astragalus </a:t>
            </a:r>
            <a:r>
              <a:rPr lang="en-US" sz="4000" b="1">
                <a:solidFill>
                  <a:srgbClr val="FF33CC"/>
                </a:solidFill>
                <a:latin typeface="Times New Roman" pitchFamily="18" charset="0"/>
              </a:rPr>
              <a:t>- Aphrodisiac</a:t>
            </a:r>
            <a:endParaRPr lang="en-US" sz="4000" b="1" i="1">
              <a:solidFill>
                <a:srgbClr val="FF33CC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</a:pPr>
            <a:endParaRPr lang="en-US" sz="4000" b="1">
              <a:latin typeface="Times New Roman" pitchFamily="18" charset="0"/>
            </a:endParaRPr>
          </a:p>
        </p:txBody>
      </p:sp>
      <p:pic>
        <p:nvPicPr>
          <p:cNvPr id="33798" name="Picture 30" descr="C:\Program Files\Microsoft Works\workscor\j0151565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0"/>
            <a:ext cx="1816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31" descr="C:\Program Files\Microsoft Works\workscor\j0151565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18161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www.hort.purdue.edu/newcrop/pics/peanut_flow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66800"/>
            <a:ext cx="6781800" cy="452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362200" y="5791200"/>
            <a:ext cx="3976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FFFF00"/>
                </a:solidFill>
                <a:latin typeface="Times New Roman" pitchFamily="18" charset="0"/>
              </a:rPr>
              <a:t>http://www.hort.purdue.edu/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838200" y="0"/>
            <a:ext cx="7086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FFFF00"/>
                </a:solidFill>
                <a:latin typeface="Times New Roman" pitchFamily="18" charset="0"/>
              </a:rPr>
              <a:t>Arachis</a:t>
            </a: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 – WHAT A GOOBER!</a:t>
            </a:r>
            <a:endParaRPr lang="en-US" sz="4000" b="1" i="1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 descr="http://www.csdl.tamu.edu/FLORA/dcs420/b/hdw06069966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762000"/>
            <a:ext cx="37465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 Box 4"/>
          <p:cNvSpPr txBox="1">
            <a:spLocks noChangeArrowheads="1"/>
          </p:cNvSpPr>
          <p:nvPr/>
        </p:nvSpPr>
        <p:spPr bwMode="auto">
          <a:xfrm>
            <a:off x="2438400" y="0"/>
            <a:ext cx="5791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00FFFF"/>
                </a:solidFill>
                <a:latin typeface="Times New Roman" pitchFamily="18" charset="0"/>
              </a:rPr>
              <a:t>Lupinus </a:t>
            </a:r>
            <a:r>
              <a:rPr lang="en-US" sz="4000" b="1">
                <a:solidFill>
                  <a:srgbClr val="00FFFF"/>
                </a:solidFill>
                <a:latin typeface="Times New Roman" pitchFamily="18" charset="0"/>
              </a:rPr>
              <a:t>- poisonous</a:t>
            </a:r>
            <a:endParaRPr lang="en-US" sz="4000" b="1" i="1">
              <a:solidFill>
                <a:srgbClr val="00FFFF"/>
              </a:solidFill>
              <a:latin typeface="Times New Roman" pitchFamily="18" charset="0"/>
            </a:endParaRPr>
          </a:p>
        </p:txBody>
      </p:sp>
      <p:sp>
        <p:nvSpPr>
          <p:cNvPr id="35844" name="Text Box 5"/>
          <p:cNvSpPr txBox="1">
            <a:spLocks noChangeArrowheads="1"/>
          </p:cNvSpPr>
          <p:nvPr/>
        </p:nvSpPr>
        <p:spPr bwMode="auto">
          <a:xfrm>
            <a:off x="2362200" y="6400800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FFFF"/>
                </a:solidFill>
                <a:latin typeface="Times New Roman" pitchFamily="18" charset="0"/>
              </a:rPr>
              <a:t>http://www.csdl.tamu.edu/FLORA/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csdl.tamu.edu/FLORA/mi06/mi060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769620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304800" y="838200"/>
            <a:ext cx="9372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008000"/>
                </a:solidFill>
                <a:latin typeface="Times New Roman" pitchFamily="18" charset="0"/>
              </a:rPr>
              <a:t>Phaseolus</a:t>
            </a:r>
            <a:r>
              <a:rPr lang="en-US" sz="4000" b="1">
                <a:solidFill>
                  <a:srgbClr val="008000"/>
                </a:solidFill>
                <a:latin typeface="Times New Roman" pitchFamily="18" charset="0"/>
              </a:rPr>
              <a:t> – Wash your face with Beans?</a:t>
            </a:r>
            <a:endParaRPr lang="en-US" sz="4000" b="1" i="1">
              <a:solidFill>
                <a:srgbClr val="008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5"/>
          <p:cNvSpPr txBox="1">
            <a:spLocks noChangeArrowheads="1"/>
          </p:cNvSpPr>
          <p:nvPr/>
        </p:nvSpPr>
        <p:spPr bwMode="auto">
          <a:xfrm>
            <a:off x="381000" y="4495800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pic>
        <p:nvPicPr>
          <p:cNvPr id="37891" name="Picture 10" descr="http://www.csdl.tamu.edu/FLORA/dcs420/c/hdw130898d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143000"/>
            <a:ext cx="3911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 Box 11"/>
          <p:cNvSpPr txBox="1">
            <a:spLocks noChangeArrowheads="1"/>
          </p:cNvSpPr>
          <p:nvPr/>
        </p:nvSpPr>
        <p:spPr bwMode="auto">
          <a:xfrm>
            <a:off x="1752600" y="-76200"/>
            <a:ext cx="7315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008000"/>
                </a:solidFill>
                <a:latin typeface="Times New Roman" pitchFamily="18" charset="0"/>
              </a:rPr>
              <a:t>Glycine </a:t>
            </a:r>
            <a:r>
              <a:rPr lang="en-US" sz="4000" b="1">
                <a:solidFill>
                  <a:srgbClr val="008000"/>
                </a:solidFill>
                <a:latin typeface="Times New Roman" pitchFamily="18" charset="0"/>
              </a:rPr>
              <a:t>– Watch out for the oligosaccharides!</a:t>
            </a:r>
            <a:endParaRPr lang="en-US" sz="4000" b="1" i="1">
              <a:solidFill>
                <a:srgbClr val="008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[soongaricum-1b.jpg]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838200"/>
            <a:ext cx="3476625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2819400" y="0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00FFFF"/>
                </a:solidFill>
                <a:latin typeface="Times New Roman" pitchFamily="18" charset="0"/>
              </a:rPr>
              <a:t>Cicer </a:t>
            </a:r>
            <a:r>
              <a:rPr lang="en-US" sz="4000" b="1">
                <a:solidFill>
                  <a:srgbClr val="00FFFF"/>
                </a:solidFill>
                <a:latin typeface="Times New Roman" pitchFamily="18" charset="0"/>
              </a:rPr>
              <a:t>- Protein</a:t>
            </a:r>
            <a:endParaRPr lang="en-US" sz="4000" b="1" i="1">
              <a:solidFill>
                <a:srgbClr val="00FFFF"/>
              </a:solidFill>
              <a:latin typeface="Times New Roman" pitchFamily="18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609600" y="6035675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solidFill>
                  <a:srgbClr val="00FFFF"/>
                </a:solidFill>
                <a:latin typeface="Times New Roman" pitchFamily="18" charset="0"/>
              </a:rPr>
              <a:t>http://www.funet.fi/pub/sci/bio/life/warp/album-Kosterin-8.html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3" descr="http://www.csdl.tamu.edu/FLORA/dcs420/b/hdw070699j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19200"/>
            <a:ext cx="48006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Text Box 4"/>
          <p:cNvSpPr txBox="1">
            <a:spLocks noChangeArrowheads="1"/>
          </p:cNvSpPr>
          <p:nvPr/>
        </p:nvSpPr>
        <p:spPr bwMode="auto">
          <a:xfrm>
            <a:off x="838200" y="304800"/>
            <a:ext cx="8305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00FFFF"/>
                </a:solidFill>
                <a:latin typeface="Times New Roman" pitchFamily="18" charset="0"/>
              </a:rPr>
              <a:t>Pisum </a:t>
            </a:r>
            <a:r>
              <a:rPr lang="en-US" sz="4000" b="1">
                <a:solidFill>
                  <a:srgbClr val="00FFFF"/>
                </a:solidFill>
                <a:latin typeface="Times New Roman" pitchFamily="18" charset="0"/>
              </a:rPr>
              <a:t>– Anti-sex horomonic effects</a:t>
            </a:r>
            <a:endParaRPr lang="en-US" sz="4000" b="1" i="1">
              <a:solidFill>
                <a:srgbClr val="00FFFF"/>
              </a:solidFill>
              <a:latin typeface="Times New Roman" pitchFamily="18" charset="0"/>
            </a:endParaRPr>
          </a:p>
        </p:txBody>
      </p:sp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2362200" y="5943600"/>
            <a:ext cx="647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FFFF"/>
                </a:solidFill>
                <a:latin typeface="Times New Roman" pitchFamily="18" charset="0"/>
              </a:rPr>
              <a:t>http://www.csdl.tamu.edu/FLORA/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csdl.tamu.edu/FLORA/mi06/mi060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5334000" cy="412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533400" y="228600"/>
            <a:ext cx="8610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400" b="1" i="1">
                <a:solidFill>
                  <a:srgbClr val="FFFF00"/>
                </a:solidFill>
                <a:latin typeface="Times New Roman" pitchFamily="18" charset="0"/>
              </a:rPr>
              <a:t>Lens </a:t>
            </a:r>
            <a:r>
              <a:rPr lang="en-US" sz="4400" b="1">
                <a:solidFill>
                  <a:srgbClr val="FFFF00"/>
                </a:solidFill>
                <a:latin typeface="Times New Roman" pitchFamily="18" charset="0"/>
              </a:rPr>
              <a:t>– Better than a cold shower!</a:t>
            </a:r>
            <a:endParaRPr lang="en-US" sz="4400" b="1" i="1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026"/>
          <p:cNvSpPr txBox="1">
            <a:spLocks noChangeArrowheads="1"/>
          </p:cNvSpPr>
          <p:nvPr/>
        </p:nvSpPr>
        <p:spPr bwMode="auto">
          <a:xfrm>
            <a:off x="1447800" y="2209800"/>
            <a:ext cx="64770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9600" b="1">
                <a:solidFill>
                  <a:srgbClr val="FFFF00"/>
                </a:solidFill>
              </a:rPr>
              <a:t>FLOWER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 descr="http://www.csdl.tamu.edu/FLORA/dcs420/b/hdw300599f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143000"/>
            <a:ext cx="4000500" cy="441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4"/>
          <p:cNvSpPr txBox="1">
            <a:spLocks noChangeArrowheads="1"/>
          </p:cNvSpPr>
          <p:nvPr/>
        </p:nvSpPr>
        <p:spPr bwMode="auto">
          <a:xfrm>
            <a:off x="1524000" y="228600"/>
            <a:ext cx="6400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FF33CC"/>
                </a:solidFill>
                <a:latin typeface="Times New Roman" pitchFamily="18" charset="0"/>
              </a:rPr>
              <a:t>Lathyrus </a:t>
            </a:r>
            <a:r>
              <a:rPr lang="en-US" sz="4000" b="1">
                <a:solidFill>
                  <a:srgbClr val="FF33CC"/>
                </a:solidFill>
                <a:latin typeface="Times New Roman" pitchFamily="18" charset="0"/>
              </a:rPr>
              <a:t>– Oh Sweet Pea!</a:t>
            </a:r>
            <a:endParaRPr lang="en-US" sz="4000" b="1" i="1">
              <a:solidFill>
                <a:srgbClr val="FF33CC"/>
              </a:solidFill>
              <a:latin typeface="Times New Roman" pitchFamily="18" charset="0"/>
            </a:endParaRPr>
          </a:p>
        </p:txBody>
      </p:sp>
      <p:sp>
        <p:nvSpPr>
          <p:cNvPr id="41988" name="Text Box 5"/>
          <p:cNvSpPr txBox="1">
            <a:spLocks noChangeArrowheads="1"/>
          </p:cNvSpPr>
          <p:nvPr/>
        </p:nvSpPr>
        <p:spPr bwMode="auto">
          <a:xfrm>
            <a:off x="1219200" y="60960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>
              <a:latin typeface="Times New Roman" pitchFamily="18" charset="0"/>
            </a:endParaRPr>
          </a:p>
        </p:txBody>
      </p:sp>
      <p:sp>
        <p:nvSpPr>
          <p:cNvPr id="41989" name="Rectangle 6"/>
          <p:cNvSpPr>
            <a:spLocks noChangeArrowheads="1"/>
          </p:cNvSpPr>
          <p:nvPr/>
        </p:nvSpPr>
        <p:spPr bwMode="auto">
          <a:xfrm>
            <a:off x="2057400" y="6019800"/>
            <a:ext cx="450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33CC"/>
                </a:solidFill>
                <a:latin typeface="Times New Roman" pitchFamily="18" charset="0"/>
              </a:rPr>
              <a:t>http://www.csdl.tamu.edu/FLORA/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http://www.wisc.edu/botit/img/Systematics/Families/Dolla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-977900"/>
            <a:ext cx="3206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 descr="http://pharm1.pharmazie.uni-greifswald.de/systematik/7_bilder/yamasaki/thai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146175"/>
            <a:ext cx="63246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457200" y="-92075"/>
            <a:ext cx="807720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 b="1" i="1">
                <a:solidFill>
                  <a:srgbClr val="00FFFF"/>
                </a:solidFill>
                <a:latin typeface="Times New Roman" pitchFamily="18" charset="0"/>
              </a:rPr>
              <a:t>Clitoria </a:t>
            </a:r>
            <a:r>
              <a:rPr lang="en-US" sz="4000" b="1">
                <a:solidFill>
                  <a:srgbClr val="00FFFF"/>
                </a:solidFill>
                <a:latin typeface="Times New Roman" pitchFamily="18" charset="0"/>
              </a:rPr>
              <a:t>– May Promote Nausea and Vomiting</a:t>
            </a:r>
            <a:endParaRPr lang="en-US" sz="4000" b="1" i="1">
              <a:solidFill>
                <a:srgbClr val="00FFFF"/>
              </a:solidFill>
              <a:latin typeface="Times New Roman" pitchFamily="18" charset="0"/>
            </a:endParaRPr>
          </a:p>
        </p:txBody>
      </p:sp>
      <p:sp>
        <p:nvSpPr>
          <p:cNvPr id="43013" name="Text Box 6"/>
          <p:cNvSpPr txBox="1">
            <a:spLocks noChangeArrowheads="1"/>
          </p:cNvSpPr>
          <p:nvPr/>
        </p:nvSpPr>
        <p:spPr bwMode="auto">
          <a:xfrm>
            <a:off x="990600" y="5715000"/>
            <a:ext cx="815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FFFF"/>
                </a:solidFill>
                <a:latin typeface="Times New Roman" pitchFamily="18" charset="0"/>
              </a:rPr>
              <a:t>http://pharm1.pharmazie.uni-greifswald.de/gallery/gal-faba.htm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33400" y="4419600"/>
            <a:ext cx="762952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rgbClr val="FFFF00"/>
                </a:solidFill>
                <a:latin typeface="Times New Roman" pitchFamily="18" charset="0"/>
              </a:rPr>
              <a:t>Floral Formula: CA</a:t>
            </a:r>
            <a:r>
              <a:rPr lang="en-US" sz="3600" b="1" baseline="30000">
                <a:solidFill>
                  <a:srgbClr val="FFFF00"/>
                </a:solidFill>
                <a:latin typeface="Times New Roman" pitchFamily="18" charset="0"/>
              </a:rPr>
              <a:t>5 </a:t>
            </a:r>
            <a:r>
              <a:rPr lang="en-US" sz="3600" b="1">
                <a:solidFill>
                  <a:srgbClr val="FFFF00"/>
                </a:solidFill>
                <a:latin typeface="Times New Roman" pitchFamily="18" charset="0"/>
              </a:rPr>
              <a:t>COZ</a:t>
            </a:r>
            <a:r>
              <a:rPr lang="en-US" sz="3600" b="1" baseline="30000">
                <a:solidFill>
                  <a:srgbClr val="FFFF00"/>
                </a:solidFill>
                <a:latin typeface="Times New Roman" pitchFamily="18" charset="0"/>
              </a:rPr>
              <a:t>5 </a:t>
            </a:r>
            <a:r>
              <a:rPr lang="en-US" sz="3600" b="1">
                <a:solidFill>
                  <a:srgbClr val="FFFF00"/>
                </a:solidFill>
                <a:latin typeface="Times New Roman" pitchFamily="18" charset="0"/>
              </a:rPr>
              <a:t>A</a:t>
            </a:r>
            <a:r>
              <a:rPr lang="en-US" sz="3600" b="1" baseline="30000">
                <a:solidFill>
                  <a:srgbClr val="FFFF00"/>
                </a:solidFill>
                <a:latin typeface="Times New Roman" pitchFamily="18" charset="0"/>
              </a:rPr>
              <a:t>10 or 9+1</a:t>
            </a:r>
            <a:r>
              <a:rPr lang="en-US" sz="3600" b="1" u="sng">
                <a:solidFill>
                  <a:srgbClr val="FFFF00"/>
                </a:solidFill>
                <a:latin typeface="Times New Roman" pitchFamily="18" charset="0"/>
              </a:rPr>
              <a:t>G</a:t>
            </a:r>
            <a:r>
              <a:rPr lang="en-US" sz="3600" b="1" baseline="30000">
                <a:solidFill>
                  <a:srgbClr val="FFFF00"/>
                </a:solidFill>
                <a:latin typeface="Times New Roman" pitchFamily="18" charset="0"/>
              </a:rPr>
              <a:t>1</a:t>
            </a:r>
          </a:p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FF00"/>
                </a:solidFill>
                <a:latin typeface="Times New Roman" pitchFamily="18" charset="0"/>
              </a:rPr>
              <a:t>Floral Diagram:  Bonus Point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81000" y="685800"/>
            <a:ext cx="876300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>
                <a:solidFill>
                  <a:srgbClr val="FF6600"/>
                </a:solidFill>
                <a:latin typeface="Times New Roman" pitchFamily="18" charset="0"/>
              </a:rPr>
              <a:t>Flowers: Bisexual, zygomorphic, perigynous (perianth and stamens united by bases)</a:t>
            </a: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0" y="24241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6149" name="Rectangle 14"/>
          <p:cNvSpPr>
            <a:spLocks noChangeArrowheads="1"/>
          </p:cNvSpPr>
          <p:nvPr/>
        </p:nvSpPr>
        <p:spPr bwMode="auto">
          <a:xfrm>
            <a:off x="547688" y="5334000"/>
            <a:ext cx="8596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endParaRPr lang="en-US" sz="3200" b="1">
              <a:solidFill>
                <a:srgbClr val="FF66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2"/>
          <p:cNvSpPr>
            <a:spLocks noChangeArrowheads="1"/>
          </p:cNvSpPr>
          <p:nvPr/>
        </p:nvSpPr>
        <p:spPr bwMode="auto">
          <a:xfrm>
            <a:off x="3733800" y="2438400"/>
            <a:ext cx="762000" cy="762000"/>
          </a:xfrm>
          <a:prstGeom prst="ellipse">
            <a:avLst/>
          </a:prstGeom>
          <a:solidFill>
            <a:srgbClr val="9900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Arc 4"/>
          <p:cNvSpPr>
            <a:spLocks/>
          </p:cNvSpPr>
          <p:nvPr/>
        </p:nvSpPr>
        <p:spPr bwMode="auto">
          <a:xfrm flipH="1">
            <a:off x="2590800" y="1295400"/>
            <a:ext cx="1143000" cy="1295400"/>
          </a:xfrm>
          <a:custGeom>
            <a:avLst/>
            <a:gdLst>
              <a:gd name="T0" fmla="*/ 0 w 21600"/>
              <a:gd name="T1" fmla="*/ 0 h 21600"/>
              <a:gd name="T2" fmla="*/ 1143000 w 21600"/>
              <a:gd name="T3" fmla="*/ 1295400 h 21600"/>
              <a:gd name="T4" fmla="*/ 0 w 21600"/>
              <a:gd name="T5" fmla="*/ 12954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Arc 5"/>
          <p:cNvSpPr>
            <a:spLocks/>
          </p:cNvSpPr>
          <p:nvPr/>
        </p:nvSpPr>
        <p:spPr bwMode="auto">
          <a:xfrm>
            <a:off x="4038600" y="1295400"/>
            <a:ext cx="1600200" cy="838200"/>
          </a:xfrm>
          <a:custGeom>
            <a:avLst/>
            <a:gdLst>
              <a:gd name="T0" fmla="*/ 0 w 21600"/>
              <a:gd name="T1" fmla="*/ 0 h 21600"/>
              <a:gd name="T2" fmla="*/ 1600200 w 21600"/>
              <a:gd name="T3" fmla="*/ 838200 h 21600"/>
              <a:gd name="T4" fmla="*/ 0 w 21600"/>
              <a:gd name="T5" fmla="*/ 8382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Arc 8"/>
          <p:cNvSpPr>
            <a:spLocks/>
          </p:cNvSpPr>
          <p:nvPr/>
        </p:nvSpPr>
        <p:spPr bwMode="auto">
          <a:xfrm flipH="1" flipV="1">
            <a:off x="2514600" y="2743200"/>
            <a:ext cx="1219200" cy="1752600"/>
          </a:xfrm>
          <a:custGeom>
            <a:avLst/>
            <a:gdLst>
              <a:gd name="T0" fmla="*/ 0 w 21600"/>
              <a:gd name="T1" fmla="*/ 0 h 22243"/>
              <a:gd name="T2" fmla="*/ 1218636 w 21600"/>
              <a:gd name="T3" fmla="*/ 1752600 h 22243"/>
              <a:gd name="T4" fmla="*/ 0 w 21600"/>
              <a:gd name="T5" fmla="*/ 1701936 h 22243"/>
              <a:gd name="T6" fmla="*/ 0 60000 65536"/>
              <a:gd name="T7" fmla="*/ 0 60000 65536"/>
              <a:gd name="T8" fmla="*/ 0 60000 65536"/>
              <a:gd name="T9" fmla="*/ 0 w 21600"/>
              <a:gd name="T10" fmla="*/ 0 h 22243"/>
              <a:gd name="T11" fmla="*/ 21600 w 21600"/>
              <a:gd name="T12" fmla="*/ 22243 h 222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243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814"/>
                  <a:pt x="21596" y="22028"/>
                  <a:pt x="21590" y="22243"/>
                </a:cubicBezTo>
              </a:path>
              <a:path w="21600" h="22243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814"/>
                  <a:pt x="21596" y="22028"/>
                  <a:pt x="21590" y="22243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Arc 11"/>
          <p:cNvSpPr>
            <a:spLocks/>
          </p:cNvSpPr>
          <p:nvPr/>
        </p:nvSpPr>
        <p:spPr bwMode="auto">
          <a:xfrm flipV="1">
            <a:off x="5334000" y="2286000"/>
            <a:ext cx="457200" cy="1509713"/>
          </a:xfrm>
          <a:custGeom>
            <a:avLst/>
            <a:gdLst>
              <a:gd name="T0" fmla="*/ 0 w 21600"/>
              <a:gd name="T1" fmla="*/ 0 h 26152"/>
              <a:gd name="T2" fmla="*/ 446934 w 21600"/>
              <a:gd name="T3" fmla="*/ 1509713 h 26152"/>
              <a:gd name="T4" fmla="*/ 0 w 21600"/>
              <a:gd name="T5" fmla="*/ 1246933 h 26152"/>
              <a:gd name="T6" fmla="*/ 0 60000 65536"/>
              <a:gd name="T7" fmla="*/ 0 60000 65536"/>
              <a:gd name="T8" fmla="*/ 0 60000 65536"/>
              <a:gd name="T9" fmla="*/ 0 w 21600"/>
              <a:gd name="T10" fmla="*/ 0 h 26152"/>
              <a:gd name="T11" fmla="*/ 21600 w 21600"/>
              <a:gd name="T12" fmla="*/ 26152 h 26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6152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30"/>
                  <a:pt x="21437" y="24656"/>
                  <a:pt x="21114" y="26151"/>
                </a:cubicBezTo>
              </a:path>
              <a:path w="21600" h="26152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30"/>
                  <a:pt x="21437" y="24656"/>
                  <a:pt x="21114" y="26151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Arc 12"/>
          <p:cNvSpPr>
            <a:spLocks/>
          </p:cNvSpPr>
          <p:nvPr/>
        </p:nvSpPr>
        <p:spPr bwMode="auto">
          <a:xfrm flipV="1">
            <a:off x="3962400" y="3962400"/>
            <a:ext cx="1295400" cy="609600"/>
          </a:xfrm>
          <a:custGeom>
            <a:avLst/>
            <a:gdLst>
              <a:gd name="T0" fmla="*/ 0 w 21600"/>
              <a:gd name="T1" fmla="*/ 0 h 21600"/>
              <a:gd name="T2" fmla="*/ 1295400 w 21600"/>
              <a:gd name="T3" fmla="*/ 609600 h 21600"/>
              <a:gd name="T4" fmla="*/ 0 w 21600"/>
              <a:gd name="T5" fmla="*/ 6096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Arc 27"/>
          <p:cNvSpPr>
            <a:spLocks/>
          </p:cNvSpPr>
          <p:nvPr/>
        </p:nvSpPr>
        <p:spPr bwMode="auto">
          <a:xfrm flipV="1">
            <a:off x="6400800" y="2590800"/>
            <a:ext cx="457200" cy="1509713"/>
          </a:xfrm>
          <a:custGeom>
            <a:avLst/>
            <a:gdLst>
              <a:gd name="T0" fmla="*/ 0 w 21600"/>
              <a:gd name="T1" fmla="*/ 0 h 26152"/>
              <a:gd name="T2" fmla="*/ 446934 w 21600"/>
              <a:gd name="T3" fmla="*/ 1509713 h 26152"/>
              <a:gd name="T4" fmla="*/ 0 w 21600"/>
              <a:gd name="T5" fmla="*/ 1246933 h 26152"/>
              <a:gd name="T6" fmla="*/ 0 60000 65536"/>
              <a:gd name="T7" fmla="*/ 0 60000 65536"/>
              <a:gd name="T8" fmla="*/ 0 60000 65536"/>
              <a:gd name="T9" fmla="*/ 0 w 21600"/>
              <a:gd name="T10" fmla="*/ 0 h 26152"/>
              <a:gd name="T11" fmla="*/ 21600 w 21600"/>
              <a:gd name="T12" fmla="*/ 26152 h 26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6152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30"/>
                  <a:pt x="21437" y="24656"/>
                  <a:pt x="21114" y="26151"/>
                </a:cubicBezTo>
              </a:path>
              <a:path w="21600" h="26152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3130"/>
                  <a:pt x="21437" y="24656"/>
                  <a:pt x="21114" y="26151"/>
                </a:cubicBezTo>
                <a:lnTo>
                  <a:pt x="0" y="21600"/>
                </a:lnTo>
                <a:close/>
              </a:path>
            </a:pathLst>
          </a:custGeom>
          <a:noFill/>
          <a:ln w="76200" cap="rnd">
            <a:solidFill>
              <a:srgbClr val="0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Arc 28"/>
          <p:cNvSpPr>
            <a:spLocks/>
          </p:cNvSpPr>
          <p:nvPr/>
        </p:nvSpPr>
        <p:spPr bwMode="auto">
          <a:xfrm>
            <a:off x="4953000" y="685800"/>
            <a:ext cx="1676400" cy="990600"/>
          </a:xfrm>
          <a:custGeom>
            <a:avLst/>
            <a:gdLst>
              <a:gd name="T0" fmla="*/ 0 w 21600"/>
              <a:gd name="T1" fmla="*/ 0 h 21600"/>
              <a:gd name="T2" fmla="*/ 1676400 w 21600"/>
              <a:gd name="T3" fmla="*/ 990600 h 21600"/>
              <a:gd name="T4" fmla="*/ 0 w 21600"/>
              <a:gd name="T5" fmla="*/ 9906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 cap="rnd">
            <a:solidFill>
              <a:srgbClr val="0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Arc 29"/>
          <p:cNvSpPr>
            <a:spLocks/>
          </p:cNvSpPr>
          <p:nvPr/>
        </p:nvSpPr>
        <p:spPr bwMode="auto">
          <a:xfrm flipH="1">
            <a:off x="1676400" y="685800"/>
            <a:ext cx="1524000" cy="1752600"/>
          </a:xfrm>
          <a:custGeom>
            <a:avLst/>
            <a:gdLst>
              <a:gd name="T0" fmla="*/ 0 w 21600"/>
              <a:gd name="T1" fmla="*/ 0 h 21600"/>
              <a:gd name="T2" fmla="*/ 1524000 w 21600"/>
              <a:gd name="T3" fmla="*/ 1752600 h 21600"/>
              <a:gd name="T4" fmla="*/ 0 w 21600"/>
              <a:gd name="T5" fmla="*/ 17526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 cap="rnd">
            <a:solidFill>
              <a:srgbClr val="0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Arc 30"/>
          <p:cNvSpPr>
            <a:spLocks/>
          </p:cNvSpPr>
          <p:nvPr/>
        </p:nvSpPr>
        <p:spPr bwMode="auto">
          <a:xfrm flipH="1" flipV="1">
            <a:off x="1752600" y="3429000"/>
            <a:ext cx="1295400" cy="1752600"/>
          </a:xfrm>
          <a:custGeom>
            <a:avLst/>
            <a:gdLst>
              <a:gd name="T0" fmla="*/ 0 w 21600"/>
              <a:gd name="T1" fmla="*/ 0 h 22243"/>
              <a:gd name="T2" fmla="*/ 1294800 w 21600"/>
              <a:gd name="T3" fmla="*/ 1752600 h 22243"/>
              <a:gd name="T4" fmla="*/ 0 w 21600"/>
              <a:gd name="T5" fmla="*/ 1701936 h 22243"/>
              <a:gd name="T6" fmla="*/ 0 60000 65536"/>
              <a:gd name="T7" fmla="*/ 0 60000 65536"/>
              <a:gd name="T8" fmla="*/ 0 60000 65536"/>
              <a:gd name="T9" fmla="*/ 0 w 21600"/>
              <a:gd name="T10" fmla="*/ 0 h 22243"/>
              <a:gd name="T11" fmla="*/ 21600 w 21600"/>
              <a:gd name="T12" fmla="*/ 22243 h 2224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243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814"/>
                  <a:pt x="21596" y="22028"/>
                  <a:pt x="21590" y="22243"/>
                </a:cubicBezTo>
              </a:path>
              <a:path w="21600" h="22243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1814"/>
                  <a:pt x="21596" y="22028"/>
                  <a:pt x="21590" y="22243"/>
                </a:cubicBezTo>
                <a:lnTo>
                  <a:pt x="0" y="21600"/>
                </a:lnTo>
                <a:close/>
              </a:path>
            </a:pathLst>
          </a:custGeom>
          <a:noFill/>
          <a:ln w="76200" cap="rnd">
            <a:solidFill>
              <a:srgbClr val="0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Arc 31"/>
          <p:cNvSpPr>
            <a:spLocks/>
          </p:cNvSpPr>
          <p:nvPr/>
        </p:nvSpPr>
        <p:spPr bwMode="auto">
          <a:xfrm flipV="1">
            <a:off x="4343400" y="4724400"/>
            <a:ext cx="1295400" cy="609600"/>
          </a:xfrm>
          <a:custGeom>
            <a:avLst/>
            <a:gdLst>
              <a:gd name="T0" fmla="*/ 0 w 21600"/>
              <a:gd name="T1" fmla="*/ 0 h 21600"/>
              <a:gd name="T2" fmla="*/ 1295400 w 21600"/>
              <a:gd name="T3" fmla="*/ 609600 h 21600"/>
              <a:gd name="T4" fmla="*/ 0 w 21600"/>
              <a:gd name="T5" fmla="*/ 6096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 cap="rnd">
            <a:solidFill>
              <a:srgbClr val="00808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AutoShape 32"/>
          <p:cNvSpPr>
            <a:spLocks noChangeArrowheads="1"/>
          </p:cNvSpPr>
          <p:nvPr/>
        </p:nvSpPr>
        <p:spPr bwMode="auto">
          <a:xfrm>
            <a:off x="3352800" y="15240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AutoShape 33"/>
          <p:cNvSpPr>
            <a:spLocks noChangeArrowheads="1"/>
          </p:cNvSpPr>
          <p:nvPr/>
        </p:nvSpPr>
        <p:spPr bwMode="auto">
          <a:xfrm>
            <a:off x="3505200" y="15240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AutoShape 34"/>
          <p:cNvSpPr>
            <a:spLocks noChangeArrowheads="1"/>
          </p:cNvSpPr>
          <p:nvPr/>
        </p:nvSpPr>
        <p:spPr bwMode="auto">
          <a:xfrm>
            <a:off x="2971800" y="19050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AutoShape 35"/>
          <p:cNvSpPr>
            <a:spLocks noChangeArrowheads="1"/>
          </p:cNvSpPr>
          <p:nvPr/>
        </p:nvSpPr>
        <p:spPr bwMode="auto">
          <a:xfrm>
            <a:off x="4876800" y="17526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5" name="AutoShape 36"/>
          <p:cNvSpPr>
            <a:spLocks noChangeArrowheads="1"/>
          </p:cNvSpPr>
          <p:nvPr/>
        </p:nvSpPr>
        <p:spPr bwMode="auto">
          <a:xfrm>
            <a:off x="5105400" y="18288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AutoShape 37"/>
          <p:cNvSpPr>
            <a:spLocks noChangeArrowheads="1"/>
          </p:cNvSpPr>
          <p:nvPr/>
        </p:nvSpPr>
        <p:spPr bwMode="auto">
          <a:xfrm>
            <a:off x="2819400" y="20574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AutoShape 38"/>
          <p:cNvSpPr>
            <a:spLocks noChangeArrowheads="1"/>
          </p:cNvSpPr>
          <p:nvPr/>
        </p:nvSpPr>
        <p:spPr bwMode="auto">
          <a:xfrm>
            <a:off x="3429000" y="37338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AutoShape 39"/>
          <p:cNvSpPr>
            <a:spLocks noChangeArrowheads="1"/>
          </p:cNvSpPr>
          <p:nvPr/>
        </p:nvSpPr>
        <p:spPr bwMode="auto">
          <a:xfrm>
            <a:off x="3657600" y="38862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AutoShape 40"/>
          <p:cNvSpPr>
            <a:spLocks noChangeArrowheads="1"/>
          </p:cNvSpPr>
          <p:nvPr/>
        </p:nvSpPr>
        <p:spPr bwMode="auto">
          <a:xfrm>
            <a:off x="5334000" y="25146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0" name="AutoShape 41"/>
          <p:cNvSpPr>
            <a:spLocks noChangeArrowheads="1"/>
          </p:cNvSpPr>
          <p:nvPr/>
        </p:nvSpPr>
        <p:spPr bwMode="auto">
          <a:xfrm>
            <a:off x="5334000" y="27432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AutoShape 42"/>
          <p:cNvSpPr>
            <a:spLocks noChangeArrowheads="1"/>
          </p:cNvSpPr>
          <p:nvPr/>
        </p:nvSpPr>
        <p:spPr bwMode="auto">
          <a:xfrm>
            <a:off x="5029200" y="33528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2" name="AutoShape 43"/>
          <p:cNvSpPr>
            <a:spLocks noChangeArrowheads="1"/>
          </p:cNvSpPr>
          <p:nvPr/>
        </p:nvSpPr>
        <p:spPr bwMode="auto">
          <a:xfrm>
            <a:off x="4876800" y="35814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3" name="AutoShape 44"/>
          <p:cNvSpPr>
            <a:spLocks noChangeArrowheads="1"/>
          </p:cNvSpPr>
          <p:nvPr/>
        </p:nvSpPr>
        <p:spPr bwMode="auto">
          <a:xfrm>
            <a:off x="2819400" y="25908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4" name="AutoShape 45"/>
          <p:cNvSpPr>
            <a:spLocks noChangeArrowheads="1"/>
          </p:cNvSpPr>
          <p:nvPr/>
        </p:nvSpPr>
        <p:spPr bwMode="auto">
          <a:xfrm>
            <a:off x="2743200" y="28956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5" name="AutoShape 46"/>
          <p:cNvSpPr>
            <a:spLocks noChangeArrowheads="1"/>
          </p:cNvSpPr>
          <p:nvPr/>
        </p:nvSpPr>
        <p:spPr bwMode="auto">
          <a:xfrm>
            <a:off x="2895600" y="33528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AutoShape 47"/>
          <p:cNvSpPr>
            <a:spLocks noChangeArrowheads="1"/>
          </p:cNvSpPr>
          <p:nvPr/>
        </p:nvSpPr>
        <p:spPr bwMode="auto">
          <a:xfrm>
            <a:off x="3048000" y="35814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7" name="AutoShape 48"/>
          <p:cNvSpPr>
            <a:spLocks noChangeArrowheads="1"/>
          </p:cNvSpPr>
          <p:nvPr/>
        </p:nvSpPr>
        <p:spPr bwMode="auto">
          <a:xfrm>
            <a:off x="4343400" y="39624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8" name="AutoShape 49"/>
          <p:cNvSpPr>
            <a:spLocks noChangeArrowheads="1"/>
          </p:cNvSpPr>
          <p:nvPr/>
        </p:nvSpPr>
        <p:spPr bwMode="auto">
          <a:xfrm>
            <a:off x="4114800" y="40386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9" name="AutoShape 51"/>
          <p:cNvSpPr>
            <a:spLocks noChangeArrowheads="1"/>
          </p:cNvSpPr>
          <p:nvPr/>
        </p:nvSpPr>
        <p:spPr bwMode="auto">
          <a:xfrm>
            <a:off x="4114800" y="1447800"/>
            <a:ext cx="228600" cy="304800"/>
          </a:xfrm>
          <a:prstGeom prst="octagon">
            <a:avLst>
              <a:gd name="adj" fmla="val 20139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0" name="AutoShape 52"/>
          <p:cNvSpPr>
            <a:spLocks noChangeArrowheads="1"/>
          </p:cNvSpPr>
          <p:nvPr/>
        </p:nvSpPr>
        <p:spPr bwMode="auto">
          <a:xfrm>
            <a:off x="4343400" y="1447800"/>
            <a:ext cx="228600" cy="304800"/>
          </a:xfrm>
          <a:prstGeom prst="octagon">
            <a:avLst>
              <a:gd name="adj" fmla="val 29287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1" name="Text Box 53"/>
          <p:cNvSpPr txBox="1">
            <a:spLocks noChangeArrowheads="1"/>
          </p:cNvSpPr>
          <p:nvPr/>
        </p:nvSpPr>
        <p:spPr bwMode="auto">
          <a:xfrm>
            <a:off x="762000" y="5791200"/>
            <a:ext cx="838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600" b="1">
                <a:solidFill>
                  <a:schemeClr val="accent2"/>
                </a:solidFill>
              </a:rPr>
              <a:t>FABACEAE FLORAL DIAGRAM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031" descr="http://www.csdl.tamu.edu/FLORA/mi12/mi120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1026"/>
          <p:cNvSpPr>
            <a:spLocks noChangeArrowheads="1"/>
          </p:cNvSpPr>
          <p:nvPr/>
        </p:nvSpPr>
        <p:spPr bwMode="auto">
          <a:xfrm>
            <a:off x="1600200" y="1295400"/>
            <a:ext cx="6858000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Calyx: 5 sepals united below tube</a:t>
            </a:r>
          </a:p>
          <a:p>
            <a:pPr>
              <a:spcBef>
                <a:spcPct val="50000"/>
              </a:spcBef>
            </a:pPr>
            <a:endParaRPr lang="en-US" sz="36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sz="36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</a:rPr>
              <a:t>Corolla: 5 petals (1 standard, 2 wing, 2 keel)</a:t>
            </a:r>
          </a:p>
          <a:p>
            <a:pPr>
              <a:spcBef>
                <a:spcPct val="50000"/>
              </a:spcBef>
            </a:pPr>
            <a:endParaRPr lang="en-US" sz="3600" b="1">
              <a:solidFill>
                <a:schemeClr val="bg1"/>
              </a:solidFill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endParaRPr lang="en-US" sz="36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8196" name="Rectangle 1029"/>
          <p:cNvSpPr>
            <a:spLocks noChangeArrowheads="1"/>
          </p:cNvSpPr>
          <p:nvPr/>
        </p:nvSpPr>
        <p:spPr bwMode="auto">
          <a:xfrm>
            <a:off x="609600" y="6400800"/>
            <a:ext cx="543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Times New Roman" pitchFamily="18" charset="0"/>
                <a:hlinkClick r:id="rId3"/>
              </a:rPr>
              <a:t>http://www.csdl.tamu.edu</a:t>
            </a:r>
            <a:r>
              <a:rPr lang="en-US">
                <a:solidFill>
                  <a:schemeClr val="bg1"/>
                </a:solidFill>
                <a:latin typeface="Times New Roman" pitchFamily="18" charset="0"/>
              </a:rPr>
              <a:t> ASTRAGALUS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botany.hawaii.edu/faculty/carr/images/tip_tip_26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0"/>
            <a:ext cx="5334000" cy="533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19" name="Group 7"/>
          <p:cNvGrpSpPr>
            <a:grpSpLocks/>
          </p:cNvGrpSpPr>
          <p:nvPr/>
        </p:nvGrpSpPr>
        <p:grpSpPr bwMode="auto">
          <a:xfrm>
            <a:off x="2571750" y="1925638"/>
            <a:ext cx="9145588" cy="0"/>
            <a:chOff x="0" y="0"/>
            <a:chExt cx="5761" cy="0"/>
          </a:xfrm>
        </p:grpSpPr>
        <p:sp>
          <p:nvSpPr>
            <p:cNvPr id="9228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5761" cy="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61" cy="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sp>
        <p:nvSpPr>
          <p:cNvPr id="9220" name="Rectangle 12"/>
          <p:cNvSpPr>
            <a:spLocks noChangeArrowheads="1"/>
          </p:cNvSpPr>
          <p:nvPr/>
        </p:nvSpPr>
        <p:spPr bwMode="auto">
          <a:xfrm>
            <a:off x="2722563" y="17303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9221" name="Line 22"/>
          <p:cNvSpPr>
            <a:spLocks noChangeShapeType="1"/>
          </p:cNvSpPr>
          <p:nvPr/>
        </p:nvSpPr>
        <p:spPr bwMode="auto">
          <a:xfrm flipH="1">
            <a:off x="6096000" y="1752600"/>
            <a:ext cx="1600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Line 23"/>
          <p:cNvSpPr>
            <a:spLocks noChangeShapeType="1"/>
          </p:cNvSpPr>
          <p:nvPr/>
        </p:nvSpPr>
        <p:spPr bwMode="auto">
          <a:xfrm flipH="1">
            <a:off x="5867400" y="4343400"/>
            <a:ext cx="16002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Text Box 24"/>
          <p:cNvSpPr txBox="1">
            <a:spLocks noChangeArrowheads="1"/>
          </p:cNvSpPr>
          <p:nvPr/>
        </p:nvSpPr>
        <p:spPr bwMode="auto">
          <a:xfrm>
            <a:off x="7239000" y="1066800"/>
            <a:ext cx="19050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>
                <a:solidFill>
                  <a:srgbClr val="CC0000"/>
                </a:solidFill>
                <a:latin typeface="Times New Roman" pitchFamily="18" charset="0"/>
              </a:rPr>
              <a:t>Standard or Banner</a:t>
            </a:r>
          </a:p>
        </p:txBody>
      </p:sp>
      <p:sp>
        <p:nvSpPr>
          <p:cNvPr id="9224" name="Text Box 25"/>
          <p:cNvSpPr txBox="1">
            <a:spLocks noChangeArrowheads="1"/>
          </p:cNvSpPr>
          <p:nvPr/>
        </p:nvSpPr>
        <p:spPr bwMode="auto">
          <a:xfrm>
            <a:off x="7772400" y="4114800"/>
            <a:ext cx="152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CC0000"/>
                </a:solidFill>
                <a:latin typeface="Times New Roman" pitchFamily="18" charset="0"/>
              </a:rPr>
              <a:t>Wing</a:t>
            </a:r>
          </a:p>
        </p:txBody>
      </p:sp>
      <p:sp>
        <p:nvSpPr>
          <p:cNvPr id="9225" name="Line 27"/>
          <p:cNvSpPr>
            <a:spLocks noChangeShapeType="1"/>
          </p:cNvSpPr>
          <p:nvPr/>
        </p:nvSpPr>
        <p:spPr bwMode="auto">
          <a:xfrm flipH="1">
            <a:off x="4953000" y="3200400"/>
            <a:ext cx="25908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Text Box 28"/>
          <p:cNvSpPr txBox="1">
            <a:spLocks noChangeArrowheads="1"/>
          </p:cNvSpPr>
          <p:nvPr/>
        </p:nvSpPr>
        <p:spPr bwMode="auto">
          <a:xfrm>
            <a:off x="7772400" y="2971800"/>
            <a:ext cx="160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Jokerman" pitchFamily="8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Jokerman" pitchFamily="82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>
                <a:solidFill>
                  <a:srgbClr val="CC0000"/>
                </a:solidFill>
                <a:latin typeface="Times New Roman" pitchFamily="18" charset="0"/>
              </a:rPr>
              <a:t>Keel</a:t>
            </a:r>
          </a:p>
        </p:txBody>
      </p:sp>
      <p:sp>
        <p:nvSpPr>
          <p:cNvPr id="9227" name="Rectangle 29"/>
          <p:cNvSpPr>
            <a:spLocks noChangeArrowheads="1"/>
          </p:cNvSpPr>
          <p:nvPr/>
        </p:nvSpPr>
        <p:spPr bwMode="auto">
          <a:xfrm>
            <a:off x="304800" y="6400800"/>
            <a:ext cx="841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6600"/>
                </a:solidFill>
                <a:latin typeface="Times New Roman" pitchFamily="18" charset="0"/>
              </a:rPr>
              <a:t>http://www.botany.hawaii.edu/faculty/carr/images/tip_tip_2666.jpg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ChangeArrowheads="1"/>
          </p:cNvSpPr>
          <p:nvPr/>
        </p:nvSpPr>
        <p:spPr bwMode="auto">
          <a:xfrm>
            <a:off x="304800" y="914400"/>
            <a:ext cx="916622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4000" b="1">
                <a:solidFill>
                  <a:srgbClr val="008000"/>
                </a:solidFill>
                <a:latin typeface="Times New Roman" pitchFamily="18" charset="0"/>
              </a:rPr>
              <a:t>Gynoecium</a:t>
            </a:r>
            <a:r>
              <a:rPr lang="en-US" sz="4000" b="1">
                <a:solidFill>
                  <a:srgbClr val="FF6600"/>
                </a:solidFill>
                <a:latin typeface="Times New Roman" pitchFamily="18" charset="0"/>
              </a:rPr>
              <a:t>: one simple pistil </a:t>
            </a:r>
          </a:p>
          <a:p>
            <a:r>
              <a:rPr lang="en-US" sz="4000" b="1">
                <a:solidFill>
                  <a:srgbClr val="FF6600"/>
                </a:solidFill>
                <a:latin typeface="Times New Roman" pitchFamily="18" charset="0"/>
              </a:rPr>
              <a:t>			(1 carpel, 1 locule), </a:t>
            </a:r>
          </a:p>
          <a:p>
            <a:r>
              <a:rPr lang="en-US" sz="4000" b="1">
                <a:solidFill>
                  <a:srgbClr val="FF6600"/>
                </a:solidFill>
                <a:latin typeface="Times New Roman" pitchFamily="18" charset="0"/>
              </a:rPr>
              <a:t>			ovary superior,</a:t>
            </a:r>
          </a:p>
          <a:p>
            <a:r>
              <a:rPr lang="en-US" sz="4000" b="1">
                <a:solidFill>
                  <a:srgbClr val="FF6600"/>
                </a:solidFill>
                <a:latin typeface="Times New Roman" pitchFamily="18" charset="0"/>
              </a:rPr>
              <a:t>			marginal placentation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484</Words>
  <Application>Microsoft Office PowerPoint</Application>
  <PresentationFormat>On-screen Show (4:3)</PresentationFormat>
  <Paragraphs>141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7" baseType="lpstr">
      <vt:lpstr>Jokerman</vt:lpstr>
      <vt:lpstr>Arial</vt:lpstr>
      <vt:lpstr>Times New Roman</vt:lpstr>
      <vt:lpstr>Wingdings</vt:lpstr>
      <vt:lpstr>Trebuchet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Pennsylvania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Katrina Getz</dc:creator>
  <cp:lastModifiedBy>Teacher E-Solutions</cp:lastModifiedBy>
  <cp:revision>43</cp:revision>
  <dcterms:created xsi:type="dcterms:W3CDTF">2002-01-13T21:24:51Z</dcterms:created>
  <dcterms:modified xsi:type="dcterms:W3CDTF">2019-01-18T16:35:54Z</dcterms:modified>
</cp:coreProperties>
</file>