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4" r:id="rId3"/>
    <p:sldId id="265" r:id="rId4"/>
    <p:sldId id="268" r:id="rId5"/>
    <p:sldId id="269" r:id="rId6"/>
    <p:sldId id="292" r:id="rId7"/>
    <p:sldId id="296" r:id="rId8"/>
    <p:sldId id="270" r:id="rId9"/>
    <p:sldId id="271" r:id="rId10"/>
    <p:sldId id="295" r:id="rId11"/>
    <p:sldId id="279" r:id="rId12"/>
    <p:sldId id="298" r:id="rId13"/>
    <p:sldId id="280" r:id="rId14"/>
    <p:sldId id="283" r:id="rId15"/>
    <p:sldId id="284" r:id="rId16"/>
    <p:sldId id="286" r:id="rId17"/>
    <p:sldId id="299" r:id="rId18"/>
    <p:sldId id="300" r:id="rId19"/>
    <p:sldId id="287" r:id="rId20"/>
    <p:sldId id="302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99"/>
    <a:srgbClr val="006699"/>
    <a:srgbClr val="003366"/>
    <a:srgbClr val="003399"/>
    <a:srgbClr val="777777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1844" autoAdjust="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73DCEBC-318A-42D1-B34E-0D0C1DE95F1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E16B2C4-9CD7-4CEF-A9DE-9B92FECD4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019591F-4A9F-4198-B1AC-A6E5A1CB583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A5265D3-2985-4960-912F-5C16E4F23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B7CC1DF-41E0-422E-A5F5-DB570A369F32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C116CB8-A7EA-4C8F-B819-FE6AD05E101F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A2DB2E-955F-44BC-A368-838CF67D3B73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9ACC95D-753E-4737-8E59-CA50C32301CB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1C76ECA-81C7-4B8D-AC8B-1D2D55232274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30847FE-2A55-45E6-83EF-C6A6B1ACA931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6E1F215-5BA9-4525-B92E-EF75DB48DC9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C6B2314-4940-455A-9283-3E9DEC23FC9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0D20559C-0520-439E-BE69-DB5F14613B2F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B8EBBA3-0E2A-4408-A0CC-7D4E1C776D16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9E7B01A-0279-4555-A8C3-4184C715E059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F56C47B-2936-4105-A9C2-6413B3BD8FD4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F13B261-B263-40F6-9E79-00D177552D6D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4C7C2CA-D0C3-4248-AF65-1FF597C08448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AA81B8D-BA94-40F1-AB0D-4ADFCE3C723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BC9FB4A-4642-47F1-A7D8-3330BA49969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58926D6-C0D7-4B02-A957-A5C772BFE8F3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EE81568-4007-4F5B-96E6-60BCEC2B7A50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663624F-D252-4DA1-ABD2-7A374044BC98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F59833-2917-4EB1-955A-24C1EA1BF7B6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1AA3-5496-4F26-9BEE-2968333FED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943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D7E3-A6F2-4AC1-9AFC-01FA03291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40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46D1-0AA8-47D2-B117-286890B073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779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9127-24C9-4010-A235-953EE0EE4E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03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7563-AF27-401F-AF6A-29165D8BF1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26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E053-5147-437C-9449-81C186E136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45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206F-E6B5-4936-9398-1ABCBF1BFF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46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EAAD-5B54-490E-837B-C1F3DE2E08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4727-5E41-40C7-99ED-BA013B12FD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24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2C251-E7C7-4774-A1F2-FAE9065399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413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3527-0E10-413F-9013-ADF62CA0E1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756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D11D-846A-45BA-B4F0-37316EF563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057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8A7C-2C7F-4BAE-8129-C724327277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31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8CC0-B633-4F97-B68C-0D5CF27482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88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CBCDFBA-6A62-41C0-8630-545CF27C10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images.google.co.nz/imgres?imgurl=http://www.ipm.msu.edu/CAT03_fld/Images/6-12SpringtailDamage.jpg&amp;imgrefurl=http://www.ipm.msu.edu/CAT03_fld/FC06-12-03.springtails.htm&amp;h=217&amp;w=216&amp;sz=13&amp;tbnid=9bEiD3Gu9QEJ:&amp;tbnh=101&amp;tbnw=100&amp;hl=en&amp;start=1&amp;prev=/images%3Fq%3Dspringtail%2Bdamage%26svnum%3D10%26hl%3Den%26lr%3D%26safe%3Dof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zh-CN" sz="4800" b="1" smtClean="0">
                <a:solidFill>
                  <a:srgbClr val="002060"/>
                </a:solidFill>
                <a:latin typeface="Calibri" pitchFamily="34" charset="0"/>
              </a:rPr>
              <a:t>Insect </a:t>
            </a:r>
            <a:r>
              <a:rPr lang="en-US" altLang="zh-CN" sz="3600" b="1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altLang="zh-CN" sz="3600" b="1" smtClean="0">
                <a:solidFill>
                  <a:srgbClr val="002060"/>
                </a:solidFill>
                <a:latin typeface="Calibri" pitchFamily="34" charset="0"/>
              </a:rPr>
            </a:br>
            <a:endParaRPr lang="en-US" altLang="zh-CN" sz="3600" b="1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2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Tools for monitoring insects</a:t>
            </a:r>
            <a:endParaRPr lang="en-AU" smtClean="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953000" cy="2592387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NZ" sz="2400" b="1" smtClean="0">
                <a:solidFill>
                  <a:srgbClr val="0070C0"/>
                </a:solidFill>
              </a:rPr>
              <a:t>     Direct methods</a:t>
            </a:r>
            <a:r>
              <a:rPr lang="en-NZ" sz="2400" smtClean="0">
                <a:solidFill>
                  <a:srgbClr val="0070C0"/>
                </a:solidFill>
              </a:rPr>
              <a:t> </a:t>
            </a:r>
            <a:r>
              <a:rPr lang="en-NZ" sz="2400" smtClean="0"/>
              <a:t>(</a:t>
            </a:r>
            <a:r>
              <a:rPr lang="en-NZ" sz="2400" i="1" smtClean="0"/>
              <a:t>absolute #s)</a:t>
            </a:r>
            <a:r>
              <a:rPr lang="en-NZ" sz="240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NZ" sz="2300" smtClean="0"/>
              <a:t>Soil pests – soil cores, spade squares, quadrats</a:t>
            </a:r>
          </a:p>
          <a:p>
            <a:pPr lvl="1">
              <a:lnSpc>
                <a:spcPct val="90000"/>
              </a:lnSpc>
            </a:pPr>
            <a:r>
              <a:rPr lang="en-NZ" sz="2100" smtClean="0"/>
              <a:t>Plant pests – leaf, stem, fruit samples; timed counts, suction samplers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NZ" sz="2000" smtClean="0"/>
          </a:p>
          <a:p>
            <a:pPr>
              <a:lnSpc>
                <a:spcPct val="90000"/>
              </a:lnSpc>
              <a:buFontTx/>
              <a:buNone/>
            </a:pPr>
            <a:endParaRPr lang="en-NZ" sz="2000" smtClean="0"/>
          </a:p>
        </p:txBody>
      </p:sp>
      <p:pic>
        <p:nvPicPr>
          <p:cNvPr id="14340" name="Picture 9" descr="lbatrp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146550"/>
            <a:ext cx="2016125" cy="1087438"/>
          </a:xfrm>
          <a:noFill/>
        </p:spPr>
      </p:pic>
      <p:pic>
        <p:nvPicPr>
          <p:cNvPr id="14341" name="Picture 11" descr="DropCloth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146550"/>
            <a:ext cx="1223963" cy="1293813"/>
          </a:xfrm>
          <a:noFill/>
        </p:spPr>
      </p:pic>
      <p:pic>
        <p:nvPicPr>
          <p:cNvPr id="14342" name="Picture 14" descr="RedTr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32425"/>
            <a:ext cx="10922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samp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14033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6" descr="pitfa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210175"/>
            <a:ext cx="21605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7" descr="soil cor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10429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8" descr="vort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28775"/>
            <a:ext cx="10175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0" descr="quadra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1368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1" descr="leaf sampl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23764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22"/>
          <p:cNvSpPr txBox="1">
            <a:spLocks noChangeArrowheads="1"/>
          </p:cNvSpPr>
          <p:nvPr/>
        </p:nvSpPr>
        <p:spPr bwMode="auto">
          <a:xfrm>
            <a:off x="4751388" y="4292600"/>
            <a:ext cx="4392612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NZ" sz="2400" b="1">
                <a:solidFill>
                  <a:srgbClr val="0070C0"/>
                </a:solidFill>
              </a:rPr>
              <a:t>Indirect methods</a:t>
            </a:r>
            <a:r>
              <a:rPr lang="en-NZ" sz="2400">
                <a:solidFill>
                  <a:srgbClr val="0070C0"/>
                </a:solidFill>
              </a:rPr>
              <a:t> </a:t>
            </a:r>
            <a:r>
              <a:rPr lang="en-NZ" sz="2400"/>
              <a:t>(</a:t>
            </a:r>
            <a:r>
              <a:rPr lang="en-NZ" sz="2400" i="1"/>
              <a:t>relative</a:t>
            </a:r>
            <a:r>
              <a:rPr lang="en-NZ" sz="2400"/>
              <a:t> #s)</a:t>
            </a:r>
          </a:p>
          <a:p>
            <a:pPr eaLnBrk="1" hangingPunct="1">
              <a:buFontTx/>
              <a:buNone/>
            </a:pPr>
            <a:r>
              <a:rPr lang="en-NZ" sz="2200"/>
              <a:t> sticky traps, pheromone traps, pitfall traps, band traps, beating trays, sweep nets</a:t>
            </a:r>
          </a:p>
          <a:p>
            <a:pPr lvl="1" eaLnBrk="1" hangingPunct="1"/>
            <a:endParaRPr lang="en-NZ" sz="2200"/>
          </a:p>
          <a:p>
            <a:pPr lvl="1" eaLnBrk="1" hangingPunct="1"/>
            <a:endParaRPr lang="en-NZ" sz="2200"/>
          </a:p>
          <a:p>
            <a:pPr lvl="1" eaLnBrk="1" hangingPunct="1"/>
            <a:endParaRPr lang="en-NZ"/>
          </a:p>
          <a:p>
            <a:pPr lvl="1" eaLnBrk="1" hangingPunct="1"/>
            <a:endParaRPr lang="en-AU"/>
          </a:p>
          <a:p>
            <a:pPr eaLnBrk="1" hangingPunct="1">
              <a:spcBef>
                <a:spcPct val="50000"/>
              </a:spcBef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Aphids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13200" cy="4171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Species</a:t>
            </a:r>
          </a:p>
          <a:p>
            <a:pPr>
              <a:buFont typeface="Monotype Sorts" pitchFamily="2" charset="2"/>
              <a:buNone/>
            </a:pPr>
            <a:r>
              <a:rPr lang="en-AU" i="1" smtClean="0"/>
              <a:t>Cereal crops:</a:t>
            </a:r>
          </a:p>
          <a:p>
            <a:pPr>
              <a:buFont typeface="Monotype Sorts" pitchFamily="2" charset="2"/>
              <a:buNone/>
            </a:pPr>
            <a:r>
              <a:rPr lang="en-AU" sz="2400" smtClean="0"/>
              <a:t>cereal aphid, </a:t>
            </a:r>
          </a:p>
          <a:p>
            <a:pPr>
              <a:buFont typeface="Monotype Sorts" pitchFamily="2" charset="2"/>
              <a:buNone/>
            </a:pPr>
            <a:r>
              <a:rPr lang="en-AU" sz="2400" smtClean="0"/>
              <a:t>grain aphid,</a:t>
            </a:r>
          </a:p>
          <a:p>
            <a:pPr>
              <a:buFont typeface="Monotype Sorts" pitchFamily="2" charset="2"/>
              <a:buNone/>
            </a:pPr>
            <a:r>
              <a:rPr lang="en-AU" sz="2400" smtClean="0"/>
              <a:t>rose grain aphid,</a:t>
            </a:r>
          </a:p>
          <a:p>
            <a:pPr>
              <a:buFont typeface="Monotype Sorts" pitchFamily="2" charset="2"/>
              <a:buNone/>
            </a:pPr>
            <a:r>
              <a:rPr lang="en-AU" sz="2400" smtClean="0"/>
              <a:t>others</a:t>
            </a:r>
            <a:endParaRPr lang="en-AU" b="1" smtClean="0"/>
          </a:p>
          <a:p>
            <a:pPr>
              <a:buFont typeface="Monotype Sorts" pitchFamily="2" charset="2"/>
              <a:buNone/>
            </a:pPr>
            <a:r>
              <a:rPr lang="en-AU" i="1" smtClean="0"/>
              <a:t>Potato crops</a:t>
            </a:r>
            <a:endParaRPr lang="en-AU" b="1" i="1" smtClean="0"/>
          </a:p>
          <a:p>
            <a:pPr>
              <a:buFont typeface="Monotype Sorts" pitchFamily="2" charset="2"/>
              <a:buNone/>
            </a:pPr>
            <a:r>
              <a:rPr lang="en-AU" sz="2400" smtClean="0"/>
              <a:t>Potato aphid, green peach aphid, others</a:t>
            </a:r>
          </a:p>
          <a:p>
            <a:pPr>
              <a:buFont typeface="Monotype Sorts" pitchFamily="2" charset="2"/>
              <a:buNone/>
            </a:pPr>
            <a:r>
              <a:rPr lang="en-NZ" i="1" smtClean="0"/>
              <a:t>Brassicas  - </a:t>
            </a:r>
            <a:r>
              <a:rPr lang="en-NZ" sz="2400" smtClean="0"/>
              <a:t>grey cabbage aphid, green peach aphid</a:t>
            </a:r>
            <a:endParaRPr lang="en-A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800600" cy="4171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Biological features</a:t>
            </a:r>
          </a:p>
          <a:p>
            <a:r>
              <a:rPr lang="en-AU" smtClean="0"/>
              <a:t>spring, autumn flights</a:t>
            </a:r>
          </a:p>
          <a:p>
            <a:r>
              <a:rPr lang="en-AU" smtClean="0"/>
              <a:t>rapid colonisation</a:t>
            </a:r>
          </a:p>
          <a:p>
            <a:r>
              <a:rPr lang="en-AU" smtClean="0"/>
              <a:t>rapid asexual reproduction</a:t>
            </a:r>
          </a:p>
          <a:p>
            <a:r>
              <a:rPr lang="en-AU" smtClean="0"/>
              <a:t>many generations per year</a:t>
            </a:r>
          </a:p>
          <a:p>
            <a:r>
              <a:rPr lang="en-AU" smtClean="0"/>
              <a:t>vector virus diseases</a:t>
            </a:r>
          </a:p>
        </p:txBody>
      </p:sp>
      <p:pic>
        <p:nvPicPr>
          <p:cNvPr id="15365" name="Picture 5" descr="CEREAL APH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1676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aphid parthenogen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73613"/>
            <a:ext cx="26971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2475"/>
            <a:ext cx="762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38200" y="6172200"/>
            <a:ext cx="7543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b="1"/>
              <a:t>Source: Plant &amp; Food Research – Aphid Watch website – www.aphidwatch.com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Tomato/potato psyllid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Biological features</a:t>
            </a:r>
          </a:p>
          <a:p>
            <a:r>
              <a:rPr lang="en-AU" smtClean="0"/>
              <a:t>Recent invader</a:t>
            </a:r>
          </a:p>
          <a:p>
            <a:r>
              <a:rPr lang="en-AU" smtClean="0"/>
              <a:t>Attacks tomato, potato</a:t>
            </a:r>
          </a:p>
          <a:p>
            <a:r>
              <a:rPr lang="en-AU" smtClean="0"/>
              <a:t>Causes ‘psyllid yellows’ &amp; ‘zebra chip’ (</a:t>
            </a:r>
            <a:r>
              <a:rPr lang="en-AU" i="1" smtClean="0"/>
              <a:t>Liberibacter</a:t>
            </a:r>
            <a:r>
              <a:rPr lang="en-AU" smtClean="0"/>
              <a:t>)</a:t>
            </a:r>
            <a:endParaRPr lang="en-AU" i="1" smtClean="0"/>
          </a:p>
          <a:p>
            <a:r>
              <a:rPr lang="en-AU" smtClean="0"/>
              <a:t>Adults 3-4 mm, highly mobile</a:t>
            </a:r>
          </a:p>
          <a:p>
            <a:r>
              <a:rPr lang="en-AU" smtClean="0"/>
              <a:t>Scale-like nymphs</a:t>
            </a:r>
          </a:p>
          <a:p>
            <a:r>
              <a:rPr lang="en-AU" smtClean="0"/>
              <a:t>4-7 generations/year</a:t>
            </a:r>
          </a:p>
          <a:p>
            <a:pPr>
              <a:buFontTx/>
              <a:buNone/>
            </a:pPr>
            <a:endParaRPr lang="en-AU" smtClean="0"/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600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2011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2438400" y="3276600"/>
            <a:ext cx="939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Adult psyllid</a:t>
            </a:r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1219200" y="43434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Psyllid yellows symptoms</a:t>
            </a: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2438400" y="579120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Zebra chip symptoms</a:t>
            </a:r>
          </a:p>
        </p:txBody>
      </p:sp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1905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Grubs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Species</a:t>
            </a:r>
            <a:endParaRPr lang="en-AU" smtClean="0">
              <a:solidFill>
                <a:srgbClr val="0070C0"/>
              </a:solidFill>
            </a:endParaRPr>
          </a:p>
          <a:p>
            <a:r>
              <a:rPr lang="en-AU" smtClean="0"/>
              <a:t>common grass grub</a:t>
            </a:r>
          </a:p>
          <a:p>
            <a:r>
              <a:rPr lang="en-AU" smtClean="0"/>
              <a:t>Tasmanian grass grub</a:t>
            </a:r>
          </a:p>
          <a:p>
            <a:r>
              <a:rPr lang="en-AU" smtClean="0"/>
              <a:t>Black beetle</a:t>
            </a:r>
          </a:p>
          <a:p>
            <a:r>
              <a:rPr lang="en-AU" smtClean="0"/>
              <a:t>Native scarabs</a:t>
            </a:r>
          </a:p>
          <a:p>
            <a:pPr>
              <a:buFont typeface="Monotype Sorts" pitchFamily="2" charset="2"/>
              <a:buNone/>
            </a:pPr>
            <a:endParaRPr lang="en-AU" smtClean="0"/>
          </a:p>
          <a:p>
            <a:pPr>
              <a:buFont typeface="Monotype Sorts" pitchFamily="2" charset="2"/>
              <a:buNone/>
            </a:pPr>
            <a:endParaRPr lang="en-AU" b="1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Biological features</a:t>
            </a:r>
          </a:p>
          <a:p>
            <a:r>
              <a:rPr lang="en-AU" smtClean="0"/>
              <a:t>larval damage autumn, early winter</a:t>
            </a:r>
          </a:p>
          <a:p>
            <a:r>
              <a:rPr lang="en-AU" smtClean="0"/>
              <a:t>1 generation/year</a:t>
            </a:r>
          </a:p>
          <a:p>
            <a:r>
              <a:rPr lang="en-AU" smtClean="0"/>
              <a:t>slow build up</a:t>
            </a:r>
          </a:p>
          <a:p>
            <a:r>
              <a:rPr lang="en-AU" smtClean="0"/>
              <a:t>most damaging to crops out of pasture</a:t>
            </a:r>
            <a:endParaRPr lang="en-AU" b="1" smtClean="0"/>
          </a:p>
        </p:txBody>
      </p:sp>
      <p:pic>
        <p:nvPicPr>
          <p:cNvPr id="18437" name="Picture 6" descr="GRASS GRUB LAR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3684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1219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1268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1706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Weevils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Species</a:t>
            </a:r>
            <a:endParaRPr lang="en-AU" smtClean="0">
              <a:solidFill>
                <a:srgbClr val="0070C0"/>
              </a:solidFill>
            </a:endParaRPr>
          </a:p>
          <a:p>
            <a:r>
              <a:rPr lang="en-AU" smtClean="0"/>
              <a:t>Argentine stem weevil</a:t>
            </a:r>
          </a:p>
          <a:p>
            <a:r>
              <a:rPr lang="en-AU" smtClean="0"/>
              <a:t>Clover root weevil</a:t>
            </a:r>
          </a:p>
          <a:p>
            <a:r>
              <a:rPr lang="en-AU" smtClean="0"/>
              <a:t>Whitefringed weevil</a:t>
            </a:r>
          </a:p>
          <a:p>
            <a:r>
              <a:rPr lang="en-AU" smtClean="0"/>
              <a:t>Black vine weevil</a:t>
            </a:r>
          </a:p>
          <a:p>
            <a:r>
              <a:rPr lang="en-AU" smtClean="0"/>
              <a:t>Fullers rose weevil</a:t>
            </a:r>
          </a:p>
          <a:p>
            <a:r>
              <a:rPr lang="en-AU" smtClean="0"/>
              <a:t>Others</a:t>
            </a:r>
          </a:p>
          <a:p>
            <a:endParaRPr lang="en-AU" smtClean="0"/>
          </a:p>
          <a:p>
            <a:endParaRPr lang="en-AU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Biological features</a:t>
            </a:r>
            <a:endParaRPr lang="en-AU" smtClean="0">
              <a:solidFill>
                <a:srgbClr val="0070C0"/>
              </a:solidFill>
            </a:endParaRPr>
          </a:p>
          <a:p>
            <a:r>
              <a:rPr lang="en-AU" smtClean="0"/>
              <a:t>legless larvae burrow in tillers, roots, nodules</a:t>
            </a:r>
          </a:p>
          <a:p>
            <a:r>
              <a:rPr lang="en-AU" smtClean="0"/>
              <a:t>most damaging to newly sown crops, pasture</a:t>
            </a:r>
          </a:p>
          <a:p>
            <a:r>
              <a:rPr lang="en-AU" smtClean="0"/>
              <a:t>1-3 generations per year</a:t>
            </a:r>
          </a:p>
          <a:p>
            <a:pPr>
              <a:buFont typeface="Monotype Sorts" pitchFamily="2" charset="2"/>
              <a:buNone/>
            </a:pPr>
            <a:endParaRPr lang="en-AU" smtClean="0"/>
          </a:p>
          <a:p>
            <a:pPr>
              <a:buFont typeface="Monotype Sorts" pitchFamily="2" charset="2"/>
              <a:buNone/>
            </a:pPr>
            <a:endParaRPr lang="en-AU" b="1" smtClean="0"/>
          </a:p>
        </p:txBody>
      </p:sp>
      <p:pic>
        <p:nvPicPr>
          <p:cNvPr id="19461" name="Picture 5" descr="ARGENTINE STEM WEEVIL AD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27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RGENTINE STEM WEE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56138"/>
            <a:ext cx="2667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Caterpillars</a:t>
            </a:r>
            <a:endParaRPr lang="en-A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Species</a:t>
            </a:r>
          </a:p>
          <a:p>
            <a:r>
              <a:rPr lang="en-AU" smtClean="0"/>
              <a:t>Leafrollers</a:t>
            </a:r>
          </a:p>
          <a:p>
            <a:r>
              <a:rPr lang="en-AU" smtClean="0"/>
              <a:t>Diamondback moth</a:t>
            </a:r>
          </a:p>
          <a:p>
            <a:r>
              <a:rPr lang="en-AU" smtClean="0"/>
              <a:t>Loopers</a:t>
            </a:r>
          </a:p>
          <a:p>
            <a:r>
              <a:rPr lang="en-AU" smtClean="0"/>
              <a:t>Cutworms</a:t>
            </a:r>
          </a:p>
          <a:p>
            <a:r>
              <a:rPr lang="en-AU" smtClean="0"/>
              <a:t>Armyworms</a:t>
            </a:r>
          </a:p>
          <a:p>
            <a:r>
              <a:rPr lang="en-AU" smtClean="0"/>
              <a:t>Porina</a:t>
            </a:r>
          </a:p>
          <a:p>
            <a:r>
              <a:rPr lang="en-AU" smtClean="0"/>
              <a:t>Others</a:t>
            </a:r>
          </a:p>
          <a:p>
            <a:endParaRPr lang="en-AU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Biological features</a:t>
            </a:r>
          </a:p>
          <a:p>
            <a:r>
              <a:rPr lang="en-AU" smtClean="0"/>
              <a:t>peak egg laying during spring, early summer</a:t>
            </a:r>
          </a:p>
          <a:p>
            <a:r>
              <a:rPr lang="en-AU" smtClean="0"/>
              <a:t>larvae feed on foliage</a:t>
            </a:r>
          </a:p>
          <a:p>
            <a:r>
              <a:rPr lang="en-NZ" smtClean="0"/>
              <a:t>most damaging to young plant growth</a:t>
            </a:r>
          </a:p>
          <a:p>
            <a:r>
              <a:rPr lang="en-AU" smtClean="0"/>
              <a:t>1-6 generations per year</a:t>
            </a:r>
          </a:p>
          <a:p>
            <a:endParaRPr lang="en-AU" smtClean="0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25336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62600"/>
            <a:ext cx="2590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Springtails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Species</a:t>
            </a:r>
          </a:p>
          <a:p>
            <a:pPr>
              <a:buFont typeface="Monotype Sorts" pitchFamily="2" charset="2"/>
              <a:buNone/>
            </a:pPr>
            <a:r>
              <a:rPr lang="en-AU" smtClean="0"/>
              <a:t>several species</a:t>
            </a:r>
            <a:endParaRPr lang="en-AU" b="1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521200" cy="4171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Biological features</a:t>
            </a:r>
            <a:endParaRPr lang="en-AU" smtClean="0">
              <a:solidFill>
                <a:srgbClr val="0070C0"/>
              </a:solidFill>
            </a:endParaRPr>
          </a:p>
          <a:p>
            <a:r>
              <a:rPr lang="en-AU" smtClean="0"/>
              <a:t>small, soft-bodied, wingless insects</a:t>
            </a:r>
          </a:p>
          <a:p>
            <a:r>
              <a:rPr lang="en-AU" smtClean="0"/>
              <a:t>nymphs and adults feed on surface of leaves</a:t>
            </a:r>
          </a:p>
          <a:p>
            <a:r>
              <a:rPr lang="en-AU" smtClean="0"/>
              <a:t>most damaging in spring and autumn</a:t>
            </a:r>
          </a:p>
          <a:p>
            <a:r>
              <a:rPr lang="en-AU" smtClean="0"/>
              <a:t>several generations/year</a:t>
            </a:r>
          </a:p>
        </p:txBody>
      </p:sp>
      <p:pic>
        <p:nvPicPr>
          <p:cNvPr id="21509" name="Picture 5" descr="LUCERNE FL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8065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6-12SpringtailDa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1782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lucflea1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148748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90575" y="549275"/>
            <a:ext cx="8353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NZ" sz="4400"/>
              <a:t>Thrips</a:t>
            </a:r>
            <a:endParaRPr lang="en-AU" sz="4400"/>
          </a:p>
        </p:txBody>
      </p:sp>
      <p:pic>
        <p:nvPicPr>
          <p:cNvPr id="22531" name="Picture 5" descr="thrips ob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7049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133600" y="1371600"/>
            <a:ext cx="5486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i="1"/>
              <a:t> </a:t>
            </a:r>
            <a:r>
              <a:rPr lang="en-NZ" sz="2400"/>
              <a:t>New Zealand flower thrips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 Western flower thrips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 Onion thrips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 Other species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sz="2400" b="1">
                <a:solidFill>
                  <a:srgbClr val="0070C0"/>
                </a:solidFill>
              </a:rPr>
              <a:t>Biological features</a:t>
            </a:r>
          </a:p>
          <a:p>
            <a:pPr eaLnBrk="1" hangingPunct="1">
              <a:spcBef>
                <a:spcPct val="50000"/>
              </a:spcBef>
            </a:pPr>
            <a:r>
              <a:rPr lang="en-AU" sz="2400"/>
              <a:t> Reproduce and disperse rapidly</a:t>
            </a:r>
          </a:p>
          <a:p>
            <a:pPr eaLnBrk="1" hangingPunct="1">
              <a:spcBef>
                <a:spcPct val="50000"/>
              </a:spcBef>
            </a:pPr>
            <a:r>
              <a:rPr lang="en-AU" sz="2400"/>
              <a:t> Severe damage to young foliage</a:t>
            </a:r>
          </a:p>
          <a:p>
            <a:pPr eaLnBrk="1" hangingPunct="1">
              <a:spcBef>
                <a:spcPct val="50000"/>
              </a:spcBef>
            </a:pPr>
            <a:r>
              <a:rPr lang="en-AU" sz="2400"/>
              <a:t> Potential vectors of plant diseases</a:t>
            </a:r>
          </a:p>
          <a:p>
            <a:pPr eaLnBrk="1" hangingPunct="1">
              <a:spcBef>
                <a:spcPct val="50000"/>
              </a:spcBef>
            </a:pPr>
            <a:r>
              <a:rPr lang="en-AU" sz="2400"/>
              <a:t> Some species resistant to chemicals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16811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036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7315200" y="3124200"/>
            <a:ext cx="1371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Onion thrips and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AU" smtClean="0"/>
              <a:t>Key principles of integrated pest management (IPM)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The IPM approach</a:t>
            </a:r>
          </a:p>
          <a:p>
            <a:pPr>
              <a:buFontTx/>
              <a:buNone/>
            </a:pPr>
            <a:r>
              <a:rPr lang="en-AU" smtClean="0"/>
              <a:t>	An economically viable strategy for pest management that exploits a range of compatible control methods.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b="1" smtClean="0">
                <a:solidFill>
                  <a:srgbClr val="0070C0"/>
                </a:solidFill>
              </a:rPr>
              <a:t>Key rules</a:t>
            </a:r>
            <a:endParaRPr lang="en-AU" smtClean="0">
              <a:solidFill>
                <a:srgbClr val="0070C0"/>
              </a:solidFill>
            </a:endParaRPr>
          </a:p>
          <a:p>
            <a:r>
              <a:rPr lang="en-AU" smtClean="0"/>
              <a:t>the earlier the pest is recognised or anticipated, the more control options</a:t>
            </a:r>
          </a:p>
          <a:p>
            <a:r>
              <a:rPr lang="en-AU" smtClean="0"/>
              <a:t>use a range of controls, at different time - </a:t>
            </a:r>
            <a:r>
              <a:rPr lang="en-AU" b="1" smtClean="0"/>
              <a:t>chemicals are the last resort.</a:t>
            </a:r>
          </a:p>
        </p:txBody>
      </p:sp>
      <p:pic>
        <p:nvPicPr>
          <p:cNvPr id="23557" name="Picture 11" descr="lady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23971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5486400" cy="2514600"/>
          </a:xfrm>
        </p:spPr>
        <p:txBody>
          <a:bodyPr/>
          <a:lstStyle/>
          <a:p>
            <a:r>
              <a:rPr lang="en-AU" smtClean="0"/>
              <a:t>Insect life cycles &amp; damage</a:t>
            </a:r>
          </a:p>
          <a:p>
            <a:r>
              <a:rPr lang="en-AU" smtClean="0"/>
              <a:t>Key insect pest groups</a:t>
            </a:r>
          </a:p>
          <a:p>
            <a:r>
              <a:rPr lang="en-AU" smtClean="0"/>
              <a:t>Principles of integrated  pest management (IPM)</a:t>
            </a:r>
          </a:p>
          <a:p>
            <a:pPr>
              <a:buFontTx/>
              <a:buNone/>
            </a:pPr>
            <a:endParaRPr lang="en-AU" smtClean="0"/>
          </a:p>
        </p:txBody>
      </p:sp>
      <p:pic>
        <p:nvPicPr>
          <p:cNvPr id="6148" name="Picture 9" descr="parasit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2590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monarch butter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5908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aphid parthenogensis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447800"/>
            <a:ext cx="2590800" cy="176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Insecticides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70C0"/>
                </a:solidFill>
              </a:rPr>
              <a:t>Key classes	Action			       MoA</a:t>
            </a:r>
          </a:p>
          <a:p>
            <a:pPr>
              <a:buFontTx/>
              <a:buNone/>
            </a:pPr>
            <a:r>
              <a:rPr lang="en-US" sz="1800" smtClean="0"/>
              <a:t>Carbamate		nerve poison, contact systemic		1A</a:t>
            </a:r>
          </a:p>
          <a:p>
            <a:pPr>
              <a:buFontTx/>
              <a:buNone/>
            </a:pPr>
            <a:r>
              <a:rPr lang="en-US" sz="1800" smtClean="0"/>
              <a:t>Organophosphate	nerve poison, contact, systemic, fumigant	1B</a:t>
            </a:r>
          </a:p>
          <a:p>
            <a:pPr>
              <a:buFontTx/>
              <a:buNone/>
            </a:pPr>
            <a:r>
              <a:rPr lang="en-US" sz="1800" smtClean="0"/>
              <a:t>Pyrethroids		nerve poisons, contact			3A</a:t>
            </a:r>
          </a:p>
          <a:p>
            <a:pPr>
              <a:buFontTx/>
              <a:buNone/>
            </a:pPr>
            <a:r>
              <a:rPr lang="en-US" sz="1800" smtClean="0"/>
              <a:t>Neonicotinoids		nerve poison, contact, systemic		4a</a:t>
            </a:r>
          </a:p>
          <a:p>
            <a:pPr>
              <a:buFontTx/>
              <a:buNone/>
            </a:pPr>
            <a:r>
              <a:rPr lang="en-US" sz="1800" smtClean="0"/>
              <a:t>Spinosyns		nerve poison, contact			5</a:t>
            </a:r>
          </a:p>
          <a:p>
            <a:pPr>
              <a:buFontTx/>
              <a:buNone/>
            </a:pPr>
            <a:r>
              <a:rPr lang="en-US" sz="1800" smtClean="0"/>
              <a:t>Insect growth regulators	disruption of growth, development		15-18</a:t>
            </a:r>
          </a:p>
          <a:p>
            <a:pPr>
              <a:buFontTx/>
              <a:buNone/>
            </a:pPr>
            <a:r>
              <a:rPr lang="en-US" sz="1800" smtClean="0"/>
              <a:t>Microbial insectcides	various actions</a:t>
            </a:r>
          </a:p>
          <a:p>
            <a:pPr>
              <a:buFontTx/>
              <a:buNone/>
            </a:pPr>
            <a:endParaRPr lang="en-US" sz="200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70C0"/>
                </a:solidFill>
              </a:rPr>
              <a:t>Some issues</a:t>
            </a:r>
            <a:r>
              <a:rPr lang="en-US" sz="2000" smtClean="0"/>
              <a:t>:</a:t>
            </a:r>
          </a:p>
          <a:p>
            <a:r>
              <a:rPr lang="en-US" sz="2000" smtClean="0"/>
              <a:t>Resistance and resistance management</a:t>
            </a:r>
          </a:p>
          <a:p>
            <a:r>
              <a:rPr lang="en-US" sz="2000" smtClean="0"/>
              <a:t>Withholding periods and residues (MRLs, international markets)</a:t>
            </a:r>
          </a:p>
          <a:p>
            <a:r>
              <a:rPr lang="en-US" sz="2000" smtClean="0"/>
              <a:t>Product availability (registration of new, de-registration of older)</a:t>
            </a:r>
          </a:p>
          <a:p>
            <a:r>
              <a:rPr lang="en-US" sz="2000" smtClean="0"/>
              <a:t>Cost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NZ" smtClean="0"/>
              <a:t>Why knowledge of insect life cycles is essential</a:t>
            </a:r>
            <a:endParaRPr lang="en-AU" smtClean="0"/>
          </a:p>
        </p:txBody>
      </p:sp>
      <p:pic>
        <p:nvPicPr>
          <p:cNvPr id="7171" name="Picture 4" descr="caterpillar-stairs-med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87500"/>
            <a:ext cx="2305050" cy="1668463"/>
          </a:xfrm>
          <a:noFill/>
        </p:spPr>
      </p:pic>
      <p:pic>
        <p:nvPicPr>
          <p:cNvPr id="7172" name="Picture 6" descr="crops spraying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5013325"/>
            <a:ext cx="2520950" cy="1568450"/>
          </a:xfrm>
          <a:noFill/>
        </p:spPr>
      </p:pic>
      <p:pic>
        <p:nvPicPr>
          <p:cNvPr id="7173" name="Picture 8" descr="ladybird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859213"/>
            <a:ext cx="2303463" cy="1652587"/>
          </a:xfrm>
          <a:noFill/>
        </p:spPr>
      </p:pic>
      <p:pic>
        <p:nvPicPr>
          <p:cNvPr id="7174" name="Picture 10" descr="insect feeding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700338"/>
            <a:ext cx="2376488" cy="1589087"/>
          </a:xfrm>
          <a:noFill/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987675" y="1628775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Stage(s) causing injury</a:t>
            </a:r>
            <a:endParaRPr lang="en-AU" sz="2400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4572000" y="27082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Prediction of damage</a:t>
            </a:r>
            <a:endParaRPr lang="en-AU" sz="240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6516688" y="3933825"/>
            <a:ext cx="2627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Effects of mortality factors</a:t>
            </a:r>
            <a:endParaRPr lang="en-AU" sz="2400"/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1908175" y="6092825"/>
            <a:ext cx="394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NZ" sz="2400"/>
              <a:t>Timing of control operations</a:t>
            </a:r>
            <a:endParaRPr lang="en-A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Insect development</a:t>
            </a:r>
            <a:endParaRPr lang="en-A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6985000" cy="4530725"/>
          </a:xfrm>
        </p:spPr>
        <p:txBody>
          <a:bodyPr/>
          <a:lstStyle/>
          <a:p>
            <a:pPr>
              <a:buFontTx/>
              <a:buNone/>
            </a:pPr>
            <a:r>
              <a:rPr lang="en-NZ" sz="2400" b="1" smtClean="0">
                <a:solidFill>
                  <a:srgbClr val="0070C0"/>
                </a:solidFill>
              </a:rPr>
              <a:t>Hemimetabolous </a:t>
            </a:r>
            <a:r>
              <a:rPr lang="en-NZ" sz="2400" smtClean="0">
                <a:solidFill>
                  <a:srgbClr val="0070C0"/>
                </a:solidFill>
              </a:rPr>
              <a:t>(incomplete metamorphosis)</a:t>
            </a:r>
            <a:endParaRPr lang="en-AU" sz="2400" b="1" smtClean="0">
              <a:solidFill>
                <a:srgbClr val="0070C0"/>
              </a:solidFill>
            </a:endParaRPr>
          </a:p>
        </p:txBody>
      </p:sp>
      <p:pic>
        <p:nvPicPr>
          <p:cNvPr id="8196" name="Picture 4" descr="incomplete life cycl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4386263" cy="4421188"/>
          </a:xfrm>
          <a:noFill/>
        </p:spPr>
      </p:pic>
      <p:pic>
        <p:nvPicPr>
          <p:cNvPr id="8197" name="Picture 6" descr="nezara_viridula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3351213" cy="2185987"/>
          </a:xfrm>
          <a:noFill/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292725" y="4221163"/>
            <a:ext cx="3382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Green vegetable bug</a:t>
            </a:r>
            <a:endParaRPr lang="en-AU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435600" y="4652963"/>
            <a:ext cx="3313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sz="2400" b="1"/>
              <a:t>Orders:</a:t>
            </a:r>
            <a:r>
              <a:rPr lang="en-NZ" sz="24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Hemiptera/Homoptera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Orthoptera</a:t>
            </a:r>
            <a:endParaRPr lang="en-AU" sz="2400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55650" y="2636838"/>
            <a:ext cx="12239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Adult</a:t>
            </a:r>
            <a:endParaRPr lang="en-AU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132138" y="3573463"/>
            <a:ext cx="1295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Nymph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(instars)</a:t>
            </a:r>
            <a:endParaRPr lang="en-AU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268538" y="4797425"/>
            <a:ext cx="719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Eggs</a:t>
            </a:r>
            <a:endParaRPr lang="en-AU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auto">
          <a:xfrm>
            <a:off x="1763713" y="25654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3563938" y="2852738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5"/>
          <p:cNvSpPr>
            <a:spLocks noChangeArrowheads="1"/>
          </p:cNvSpPr>
          <p:nvPr/>
        </p:nvSpPr>
        <p:spPr bwMode="auto">
          <a:xfrm>
            <a:off x="4211638" y="38608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4140200" y="486886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3581400" y="4419600"/>
            <a:ext cx="914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NZ"/>
              <a:t>Moult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Insect development</a:t>
            </a:r>
            <a:endParaRPr lang="en-A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468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NZ" sz="2400" b="1" smtClean="0">
                <a:solidFill>
                  <a:srgbClr val="0070C0"/>
                </a:solidFill>
              </a:rPr>
              <a:t>Holometabolous</a:t>
            </a:r>
            <a:r>
              <a:rPr lang="en-NZ" sz="2400" smtClean="0">
                <a:solidFill>
                  <a:srgbClr val="0070C0"/>
                </a:solidFill>
              </a:rPr>
              <a:t> (complete metamorphosis)</a:t>
            </a:r>
            <a:endParaRPr lang="en-AU" sz="2400" smtClean="0">
              <a:solidFill>
                <a:srgbClr val="0070C0"/>
              </a:solidFill>
            </a:endParaRPr>
          </a:p>
        </p:txBody>
      </p:sp>
      <p:pic>
        <p:nvPicPr>
          <p:cNvPr id="9220" name="Picture 4" descr="beetle life cycl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4752975" cy="4087812"/>
          </a:xfrm>
          <a:solidFill>
            <a:schemeClr val="bg1"/>
          </a:solidFill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724525" y="3860800"/>
            <a:ext cx="25193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sz="2400" b="1"/>
              <a:t>Orders: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Coleoptera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Lepidoptera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Hymenoptera</a:t>
            </a:r>
          </a:p>
          <a:p>
            <a:pPr eaLnBrk="1" hangingPunct="1">
              <a:spcBef>
                <a:spcPct val="50000"/>
              </a:spcBef>
            </a:pPr>
            <a:r>
              <a:rPr lang="en-NZ" sz="2400"/>
              <a:t>Diptera</a:t>
            </a:r>
            <a:endParaRPr lang="en-AU" sz="2400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779838" y="5876925"/>
            <a:ext cx="1079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Egg</a:t>
            </a:r>
            <a:endParaRPr lang="en-AU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476375" y="4437063"/>
            <a:ext cx="1152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Larva (instars)</a:t>
            </a:r>
            <a:endParaRPr lang="en-AU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4211638" y="2492375"/>
            <a:ext cx="1439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Pupa</a:t>
            </a:r>
            <a:endParaRPr lang="en-AU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500563" y="3716338"/>
            <a:ext cx="1152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Adult</a:t>
            </a:r>
            <a:endParaRPr lang="en-AU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68313" y="429260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L3</a:t>
            </a:r>
            <a:endParaRPr lang="en-AU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827088" y="5589588"/>
            <a:ext cx="504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L2</a:t>
            </a:r>
            <a:endParaRPr lang="en-AU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124075" y="6237288"/>
            <a:ext cx="574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L1</a:t>
            </a:r>
            <a:endParaRPr lang="en-AU"/>
          </a:p>
        </p:txBody>
      </p:sp>
      <p:pic>
        <p:nvPicPr>
          <p:cNvPr id="9229" name="Picture 15" descr="grass grub beetle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205038"/>
            <a:ext cx="1828800" cy="1344612"/>
          </a:xfrm>
          <a:noFill/>
        </p:spPr>
      </p:pic>
      <p:pic>
        <p:nvPicPr>
          <p:cNvPr id="9230" name="Picture 17" descr="GrassGru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1498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7596188" y="2205038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NZ grass grub</a:t>
            </a:r>
            <a:endParaRPr lang="en-AU"/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>
            <a:off x="1835150" y="609282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AutoShape 20"/>
          <p:cNvSpPr>
            <a:spLocks noChangeArrowheads="1"/>
          </p:cNvSpPr>
          <p:nvPr/>
        </p:nvSpPr>
        <p:spPr bwMode="auto">
          <a:xfrm>
            <a:off x="2051050" y="2636838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AutoShape 21"/>
          <p:cNvSpPr>
            <a:spLocks noChangeArrowheads="1"/>
          </p:cNvSpPr>
          <p:nvPr/>
        </p:nvSpPr>
        <p:spPr bwMode="auto">
          <a:xfrm>
            <a:off x="684213" y="4941888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3708400" y="357346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1143000" y="6248400"/>
            <a:ext cx="914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NZ"/>
              <a:t>Moult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AU" smtClean="0"/>
              <a:t>How do insects cause injury?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667250"/>
          </a:xfrm>
        </p:spPr>
        <p:txBody>
          <a:bodyPr/>
          <a:lstStyle/>
          <a:p>
            <a:r>
              <a:rPr lang="en-AU" smtClean="0"/>
              <a:t>Direct feeding</a:t>
            </a:r>
          </a:p>
          <a:p>
            <a:pPr>
              <a:buFont typeface="Monotype Sorts" pitchFamily="2" charset="2"/>
              <a:buNone/>
            </a:pPr>
            <a:r>
              <a:rPr lang="en-AU" smtClean="0"/>
              <a:t>	- leaves  </a:t>
            </a:r>
            <a:r>
              <a:rPr lang="en-AU" sz="2400" smtClean="0"/>
              <a:t>(caterpillars)</a:t>
            </a:r>
            <a:endParaRPr lang="en-AU" smtClean="0"/>
          </a:p>
          <a:p>
            <a:pPr>
              <a:buFont typeface="Monotype Sorts" pitchFamily="2" charset="2"/>
              <a:buNone/>
            </a:pPr>
            <a:r>
              <a:rPr lang="en-AU" smtClean="0"/>
              <a:t>	- stems   </a:t>
            </a:r>
            <a:r>
              <a:rPr lang="en-AU" sz="2400" smtClean="0"/>
              <a:t>(Argentine stem weevil)</a:t>
            </a:r>
            <a:endParaRPr lang="en-AU" smtClean="0"/>
          </a:p>
          <a:p>
            <a:pPr>
              <a:buFont typeface="Monotype Sorts" pitchFamily="2" charset="2"/>
              <a:buNone/>
            </a:pPr>
            <a:r>
              <a:rPr lang="en-AU" smtClean="0"/>
              <a:t>	- roots	  </a:t>
            </a:r>
            <a:r>
              <a:rPr lang="en-AU" sz="2400" smtClean="0"/>
              <a:t>(grass grub)</a:t>
            </a:r>
            <a:endParaRPr lang="en-AU" smtClean="0"/>
          </a:p>
          <a:p>
            <a:pPr>
              <a:buFont typeface="Monotype Sorts" pitchFamily="2" charset="2"/>
              <a:buNone/>
            </a:pPr>
            <a:r>
              <a:rPr lang="en-AU" smtClean="0"/>
              <a:t>	- flowers &amp; seeds </a:t>
            </a:r>
            <a:r>
              <a:rPr lang="en-AU" sz="2400" smtClean="0"/>
              <a:t>(aphids, mirids)</a:t>
            </a:r>
            <a:endParaRPr lang="en-AU" smtClean="0"/>
          </a:p>
          <a:p>
            <a:r>
              <a:rPr lang="en-AU" smtClean="0"/>
              <a:t>transmission of plant pathogens </a:t>
            </a:r>
            <a:r>
              <a:rPr lang="en-AU" sz="2400" smtClean="0"/>
              <a:t>(aphids)</a:t>
            </a:r>
            <a:endParaRPr lang="en-AU" smtClean="0"/>
          </a:p>
          <a:p>
            <a:r>
              <a:rPr lang="en-AU" smtClean="0"/>
              <a:t>contamination </a:t>
            </a:r>
            <a:r>
              <a:rPr lang="en-AU" sz="2400" smtClean="0"/>
              <a:t>(aphids &amp; honeydew)</a:t>
            </a:r>
            <a:endParaRPr lang="en-AU" smtClean="0"/>
          </a:p>
          <a:p>
            <a:r>
              <a:rPr lang="en-AU" smtClean="0"/>
              <a:t>others </a:t>
            </a:r>
            <a:r>
              <a:rPr lang="en-AU" sz="2400" smtClean="0"/>
              <a:t>(e.g., egg laying, webbing)</a:t>
            </a:r>
            <a:endParaRPr lang="en-AU" smtClean="0"/>
          </a:p>
        </p:txBody>
      </p:sp>
      <p:pic>
        <p:nvPicPr>
          <p:cNvPr id="10244" name="Picture 5" descr="virus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381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NZ" smtClean="0"/>
              <a:t>Injury caused by insects</a:t>
            </a:r>
            <a:endParaRPr lang="en-AU" smtClean="0"/>
          </a:p>
        </p:txBody>
      </p:sp>
      <p:pic>
        <p:nvPicPr>
          <p:cNvPr id="11267" name="Picture 4" descr="cabbage damage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2520950" cy="1871662"/>
          </a:xfrm>
          <a:noFill/>
        </p:spPr>
      </p:pic>
      <p:pic>
        <p:nvPicPr>
          <p:cNvPr id="11268" name="Picture 6" descr="virus symptoms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557338"/>
            <a:ext cx="2381250" cy="1943100"/>
          </a:xfrm>
          <a:noFill/>
        </p:spPr>
      </p:pic>
      <p:pic>
        <p:nvPicPr>
          <p:cNvPr id="11269" name="Picture 8" descr="plant stunting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700213"/>
            <a:ext cx="2208212" cy="2185987"/>
          </a:xfrm>
          <a:noFill/>
        </p:spPr>
      </p:pic>
      <p:pic>
        <p:nvPicPr>
          <p:cNvPr id="11270" name="Picture 10" descr="thb2PCicadaEggScars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4289425"/>
            <a:ext cx="2251075" cy="1600200"/>
          </a:xfrm>
          <a:noFill/>
        </p:spPr>
      </p:pic>
      <p:pic>
        <p:nvPicPr>
          <p:cNvPr id="11271" name="Picture 12" descr="Fra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20875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oneyde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827088" y="3500438"/>
            <a:ext cx="2520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Feeding injury</a:t>
            </a:r>
            <a:endParaRPr lang="en-AU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3563938" y="3933825"/>
            <a:ext cx="2232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Effect on plant physiology</a:t>
            </a:r>
            <a:endParaRPr lang="en-AU"/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6084888" y="3573463"/>
            <a:ext cx="2447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Transmission of pathogens</a:t>
            </a:r>
            <a:endParaRPr lang="en-AU"/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900113" y="5876925"/>
            <a:ext cx="2159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Honeydew</a:t>
            </a:r>
            <a:endParaRPr lang="en-AU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6156325" y="5949950"/>
            <a:ext cx="2159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Ovipositor injury</a:t>
            </a:r>
            <a:endParaRPr lang="en-AU"/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3563938" y="6308725"/>
            <a:ext cx="2232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/>
              <a:t>Frass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Key principle of pest control</a:t>
            </a:r>
            <a:endParaRPr lang="en-AU" smtClean="0"/>
          </a:p>
        </p:txBody>
      </p:sp>
      <p:pic>
        <p:nvPicPr>
          <p:cNvPr id="12291" name="Picture 6" descr="pest damage control cost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1200"/>
            <a:ext cx="5292725" cy="4325938"/>
          </a:xfrm>
          <a:noFill/>
        </p:spPr>
      </p:pic>
      <p:cxnSp>
        <p:nvCxnSpPr>
          <p:cNvPr id="12292" name="Straight Connector 8"/>
          <p:cNvCxnSpPr>
            <a:cxnSpLocks noChangeShapeType="1"/>
          </p:cNvCxnSpPr>
          <p:nvPr/>
        </p:nvCxnSpPr>
        <p:spPr bwMode="auto">
          <a:xfrm>
            <a:off x="2514600" y="4953000"/>
            <a:ext cx="7620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95400" y="1371600"/>
            <a:ext cx="632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>
                <a:solidFill>
                  <a:srgbClr val="0070C0"/>
                </a:solidFill>
              </a:rPr>
              <a:t>Driven by economics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590800" y="2286000"/>
            <a:ext cx="3962400" cy="2971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2514600" y="3505200"/>
            <a:ext cx="4038600" cy="533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6629400" y="3657600"/>
            <a:ext cx="1066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1447800" y="4038600"/>
            <a:ext cx="1676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Pest threshold levels</a:t>
            </a:r>
            <a:endParaRPr lang="en-AU" smtClean="0"/>
          </a:p>
        </p:txBody>
      </p:sp>
      <p:pic>
        <p:nvPicPr>
          <p:cNvPr id="13315" name="Picture 4" descr="threshold level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5473700" cy="5084762"/>
          </a:xfrm>
          <a:noFill/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762000" y="1371600"/>
            <a:ext cx="5181600" cy="1311275"/>
          </a:xfrm>
          <a:prstGeom prst="rect">
            <a:avLst/>
          </a:prstGeom>
          <a:solidFill>
            <a:srgbClr val="FC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NZ" sz="2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sz="2000"/>
              <a:t>Generalised concept of pest threshold levels</a:t>
            </a:r>
          </a:p>
          <a:p>
            <a:pPr eaLnBrk="1" hangingPunct="1">
              <a:spcBef>
                <a:spcPct val="50000"/>
              </a:spcBef>
            </a:pPr>
            <a:endParaRPr lang="en-AU" sz="200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724525" y="3429000"/>
            <a:ext cx="35718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sz="2000">
                <a:solidFill>
                  <a:srgbClr val="FF3399"/>
                </a:solidFill>
              </a:rPr>
              <a:t>AT</a:t>
            </a:r>
            <a:r>
              <a:rPr lang="en-NZ" sz="2000"/>
              <a:t> = action threshold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sz="2000">
                <a:solidFill>
                  <a:srgbClr val="0066FF"/>
                </a:solidFill>
              </a:rPr>
              <a:t>EIL</a:t>
            </a:r>
            <a:r>
              <a:rPr lang="en-NZ" sz="2000"/>
              <a:t> = economic injury level</a:t>
            </a:r>
            <a:endParaRPr lang="en-AU" sz="1900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743200" y="4800600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NZ" sz="12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宋体" pitchFamily="2" charset="-122"/>
              </a:rPr>
              <a:t>Control action</a:t>
            </a:r>
            <a:endParaRPr lang="en-AU" sz="1200" dirty="0">
              <a:solidFill>
                <a:schemeClr val="accent2">
                  <a:lumMod val="5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3995738" y="5373688"/>
            <a:ext cx="1584325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3995738" y="3357563"/>
            <a:ext cx="1512887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ndershare_20060523b">
  <a:themeElements>
    <a:clrScheme name="wondershare_20060523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ndershare_20060523b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wondershare_20060523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3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3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3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3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3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3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3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3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3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3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3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wondershare_20060523b</Template>
  <TotalTime>286</TotalTime>
  <Words>531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SimSun</vt:lpstr>
      <vt:lpstr>Calibri</vt:lpstr>
      <vt:lpstr>Monotype Sorts</vt:lpstr>
      <vt:lpstr>wondershare_20060523b</vt:lpstr>
      <vt:lpstr>Insect  </vt:lpstr>
      <vt:lpstr>Outline</vt:lpstr>
      <vt:lpstr>Why knowledge of insect life cycles is essential</vt:lpstr>
      <vt:lpstr>Insect development</vt:lpstr>
      <vt:lpstr>Insect development</vt:lpstr>
      <vt:lpstr>How do insects cause injury?</vt:lpstr>
      <vt:lpstr>Injury caused by insects</vt:lpstr>
      <vt:lpstr>Key principle of pest control</vt:lpstr>
      <vt:lpstr>Pest threshold levels</vt:lpstr>
      <vt:lpstr>Tools for monitoring insects</vt:lpstr>
      <vt:lpstr>Aphids</vt:lpstr>
      <vt:lpstr>PowerPoint Presentation</vt:lpstr>
      <vt:lpstr>Tomato/potato psyllid</vt:lpstr>
      <vt:lpstr>Grubs</vt:lpstr>
      <vt:lpstr>Weevils</vt:lpstr>
      <vt:lpstr>Caterpillars</vt:lpstr>
      <vt:lpstr>Springtails</vt:lpstr>
      <vt:lpstr>PowerPoint Presentation</vt:lpstr>
      <vt:lpstr>Key principles of integrated pest management (IPM)</vt:lpstr>
      <vt:lpstr>Insecticides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AKOBIA</dc:creator>
  <cp:lastModifiedBy>Teacher E-Solutions</cp:lastModifiedBy>
  <cp:revision>42</cp:revision>
  <dcterms:created xsi:type="dcterms:W3CDTF">2009-05-14T08:08:39Z</dcterms:created>
  <dcterms:modified xsi:type="dcterms:W3CDTF">2019-01-18T16:35:56Z</dcterms:modified>
</cp:coreProperties>
</file>