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94" r:id="rId3"/>
    <p:sldId id="265" r:id="rId4"/>
    <p:sldId id="268" r:id="rId5"/>
    <p:sldId id="269" r:id="rId6"/>
    <p:sldId id="292" r:id="rId7"/>
    <p:sldId id="296" r:id="rId8"/>
    <p:sldId id="270" r:id="rId9"/>
    <p:sldId id="271" r:id="rId10"/>
    <p:sldId id="295" r:id="rId11"/>
    <p:sldId id="279" r:id="rId12"/>
    <p:sldId id="298" r:id="rId13"/>
    <p:sldId id="280" r:id="rId14"/>
    <p:sldId id="283" r:id="rId15"/>
    <p:sldId id="284" r:id="rId16"/>
    <p:sldId id="286" r:id="rId17"/>
    <p:sldId id="299" r:id="rId18"/>
    <p:sldId id="300" r:id="rId19"/>
    <p:sldId id="287" r:id="rId20"/>
    <p:sldId id="302" r:id="rId2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20000"/>
      </a:spcBef>
      <a:spcAft>
        <a:spcPct val="0"/>
      </a:spcAft>
      <a:buChar char="•"/>
      <a:defRPr sz="11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1pPr>
    <a:lvl2pPr marL="457200" algn="l" rtl="0" fontAlgn="base">
      <a:spcBef>
        <a:spcPct val="20000"/>
      </a:spcBef>
      <a:spcAft>
        <a:spcPct val="0"/>
      </a:spcAft>
      <a:buChar char="•"/>
      <a:defRPr sz="11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2pPr>
    <a:lvl3pPr marL="914400" algn="l" rtl="0" fontAlgn="base">
      <a:spcBef>
        <a:spcPct val="20000"/>
      </a:spcBef>
      <a:spcAft>
        <a:spcPct val="0"/>
      </a:spcAft>
      <a:buChar char="•"/>
      <a:defRPr sz="11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3pPr>
    <a:lvl4pPr marL="1371600" algn="l" rtl="0" fontAlgn="base">
      <a:spcBef>
        <a:spcPct val="20000"/>
      </a:spcBef>
      <a:spcAft>
        <a:spcPct val="0"/>
      </a:spcAft>
      <a:buChar char="•"/>
      <a:defRPr sz="11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4pPr>
    <a:lvl5pPr marL="1828800" algn="l" rtl="0" fontAlgn="base">
      <a:spcBef>
        <a:spcPct val="20000"/>
      </a:spcBef>
      <a:spcAft>
        <a:spcPct val="0"/>
      </a:spcAft>
      <a:buChar char="•"/>
      <a:defRPr sz="11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3399"/>
    <a:srgbClr val="006699"/>
    <a:srgbClr val="003366"/>
    <a:srgbClr val="003399"/>
    <a:srgbClr val="777777"/>
    <a:srgbClr val="5F5F5F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6" autoAdjust="0"/>
    <p:restoredTop sz="91844" autoAdjust="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fld id="{B73DCEBC-318A-42D1-B34E-0D0C1DE95F1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fld id="{CE16B2C4-9CD7-4CEF-A9DE-9B92FECD4E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008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fld id="{F019591F-4A9F-4198-B1AC-A6E5A1CB583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fld id="{FA5265D3-2985-4960-912F-5C16E4F239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77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2B7CC1DF-41E0-422E-A5F5-DB570A369F32}" type="slidenum">
              <a:rPr lang="en-US" sz="1200" smtClean="0"/>
              <a:pPr eaLnBrk="1" hangingPunct="1"/>
              <a:t>1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DC116CB8-A7EA-4C8F-B819-FE6AD05E101F}" type="slidenum">
              <a:rPr lang="en-US" sz="1200" smtClean="0"/>
              <a:pPr eaLnBrk="1" hangingPunct="1"/>
              <a:t>10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CFA2DB2E-955F-44BC-A368-838CF67D3B73}" type="slidenum">
              <a:rPr lang="en-US" sz="1200" smtClean="0"/>
              <a:pPr eaLnBrk="1" hangingPunct="1"/>
              <a:t>11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09ACC95D-753E-4737-8E59-CA50C32301CB}" type="slidenum">
              <a:rPr lang="en-US" sz="1200" smtClean="0"/>
              <a:pPr eaLnBrk="1" hangingPunct="1"/>
              <a:t>12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21C76ECA-81C7-4B8D-AC8B-1D2D55232274}" type="slidenum">
              <a:rPr lang="en-US" sz="1200" smtClean="0"/>
              <a:pPr eaLnBrk="1" hangingPunct="1"/>
              <a:t>13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530847FE-2A55-45E6-83EF-C6A6B1ACA931}" type="slidenum">
              <a:rPr lang="en-US" sz="1200" smtClean="0"/>
              <a:pPr eaLnBrk="1" hangingPunct="1"/>
              <a:t>14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E6E1F215-5BA9-4525-B92E-EF75DB48DC96}" type="slidenum">
              <a:rPr lang="en-US" sz="1200" smtClean="0"/>
              <a:pPr eaLnBrk="1" hangingPunct="1"/>
              <a:t>15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1C6B2314-4940-455A-9283-3E9DEC23FC92}" type="slidenum">
              <a:rPr lang="en-US" sz="1200" smtClean="0"/>
              <a:pPr eaLnBrk="1" hangingPunct="1"/>
              <a:t>16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0D20559C-0520-439E-BE69-DB5F14613B2F}" type="slidenum">
              <a:rPr lang="en-US" sz="1200" smtClean="0"/>
              <a:pPr eaLnBrk="1" hangingPunct="1"/>
              <a:t>17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6B8EBBA3-0E2A-4408-A0CC-7D4E1C776D16}" type="slidenum">
              <a:rPr lang="en-US" sz="1200" smtClean="0"/>
              <a:pPr eaLnBrk="1" hangingPunct="1"/>
              <a:t>18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79E7B01A-0279-4555-A8C3-4184C715E059}" type="slidenum">
              <a:rPr lang="en-US" sz="1200" smtClean="0"/>
              <a:pPr eaLnBrk="1" hangingPunct="1"/>
              <a:t>19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7F56C47B-2936-4105-A9C2-6413B3BD8FD4}" type="slidenum">
              <a:rPr lang="en-US" sz="1200" smtClean="0"/>
              <a:pPr eaLnBrk="1" hangingPunct="1"/>
              <a:t>2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FF13B261-B263-40F6-9E79-00D177552D6D}" type="slidenum">
              <a:rPr lang="en-US" sz="1200" smtClean="0"/>
              <a:pPr eaLnBrk="1" hangingPunct="1"/>
              <a:t>20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94C7C2CA-D0C3-4248-AF65-1FF597C08448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2AA81B8D-BA94-40F1-AB0D-4ADFCE3C723C}" type="slidenum">
              <a:rPr lang="en-US" sz="1200" smtClean="0"/>
              <a:pPr eaLnBrk="1" hangingPunct="1"/>
              <a:t>4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FBC9FB4A-4642-47F1-A7D8-3330BA499696}" type="slidenum">
              <a:rPr lang="en-US" sz="1200" smtClean="0"/>
              <a:pPr eaLnBrk="1" hangingPunct="1"/>
              <a:t>5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458926D6-C0D7-4B02-A957-A5C772BFE8F3}" type="slidenum">
              <a:rPr lang="en-US" sz="1200" smtClean="0"/>
              <a:pPr eaLnBrk="1" hangingPunct="1"/>
              <a:t>6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EEE81568-4007-4F5B-96E6-60BCEC2B7A50}" type="slidenum">
              <a:rPr lang="en-US" sz="1200" smtClean="0"/>
              <a:pPr eaLnBrk="1" hangingPunct="1"/>
              <a:t>7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7663624F-D252-4DA1-ABD2-7A374044BC98}" type="slidenum">
              <a:rPr lang="en-US" sz="1200" smtClean="0"/>
              <a:pPr eaLnBrk="1" hangingPunct="1"/>
              <a:t>8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fld id="{CFF59833-2917-4EB1-955A-24C1EA1BF7B6}" type="slidenum">
              <a:rPr lang="en-US" sz="1200" smtClean="0"/>
              <a:pPr eaLnBrk="1" hangingPunct="1"/>
              <a:t>9</a:t>
            </a:fld>
            <a:endParaRPr 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91AA3-5496-4F26-9BEE-2968333FED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9435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9D7E3-A6F2-4AC1-9AFC-01FA03291E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9402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D46D1-0AA8-47D2-B117-286890B073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7791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69127-24C9-4010-A235-953EE0EE4E9A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3032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27563-AF27-401F-AF6A-29165D8BF17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02648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CE053-5147-437C-9449-81C186E136E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8451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3206F-E6B5-4936-9398-1ABCBF1BFF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4610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5EAAD-5B54-490E-837B-C1F3DE2E08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6386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B4727-5E41-40C7-99ED-BA013B12FD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624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2C251-E7C7-4774-A1F2-FAE9065399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4139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33527-0E10-413F-9013-ADF62CA0E1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7565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6D11D-846A-45BA-B4F0-37316EF563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0577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28A7C-2C7F-4BAE-8129-C724327277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4314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A8CC0-B633-4F97-B68C-0D5CF27482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8803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fld id="{BCBCDFBA-6A62-41C0-8630-545CF27C10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  <p:sldLayoutId id="2147483849" r:id="rId12"/>
    <p:sldLayoutId id="2147483850" r:id="rId13"/>
    <p:sldLayoutId id="214748385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SimSun" pitchFamily="2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SimSun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SimSun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SimSun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SimSun" pitchFamily="2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SimSun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SimSun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SimSun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SimSun" pitchFamily="2" charset="-122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hyperlink" Target="http://images.google.co.nz/imgres?imgurl=http://www.ipm.msu.edu/CAT03_fld/Images/6-12SpringtailDamage.jpg&amp;imgrefurl=http://www.ipm.msu.edu/CAT03_fld/FC06-12-03.springtails.htm&amp;h=217&amp;w=216&amp;sz=13&amp;tbnid=9bEiD3Gu9QEJ:&amp;tbnh=101&amp;tbnw=100&amp;hl=en&amp;start=1&amp;prev=/images%3Fq%3Dspringtail%2Bdamage%26svnum%3D10%26hl%3Den%26lr%3D%26safe%3Dof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048000"/>
            <a:ext cx="9144000" cy="1066800"/>
          </a:xfrm>
        </p:spPr>
        <p:txBody>
          <a:bodyPr/>
          <a:lstStyle/>
          <a:p>
            <a:pPr eaLnBrk="1" hangingPunct="1"/>
            <a:r>
              <a:rPr lang="en-US" altLang="zh-CN" sz="4800" b="1" smtClean="0">
                <a:solidFill>
                  <a:srgbClr val="002060"/>
                </a:solidFill>
                <a:latin typeface="Calibri" pitchFamily="34" charset="0"/>
              </a:rPr>
              <a:t>Insect </a:t>
            </a:r>
            <a:r>
              <a:rPr lang="en-US" altLang="zh-CN" sz="3600" b="1" smtClean="0">
                <a:solidFill>
                  <a:srgbClr val="002060"/>
                </a:solidFill>
                <a:latin typeface="Calibri" pitchFamily="34" charset="0"/>
              </a:rPr>
              <a:t/>
            </a:r>
            <a:br>
              <a:rPr lang="en-US" altLang="zh-CN" sz="3600" b="1" smtClean="0">
                <a:solidFill>
                  <a:srgbClr val="002060"/>
                </a:solidFill>
                <a:latin typeface="Calibri" pitchFamily="34" charset="0"/>
              </a:rPr>
            </a:br>
            <a:endParaRPr lang="en-US" altLang="zh-CN" sz="3600" b="1" smtClean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123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 smtClean="0"/>
              <a:t>Tools for monitoring insects</a:t>
            </a:r>
            <a:endParaRPr lang="en-AU" smtClean="0"/>
          </a:p>
        </p:txBody>
      </p:sp>
      <p:sp>
        <p:nvSpPr>
          <p:cNvPr id="14339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557338"/>
            <a:ext cx="4953000" cy="2592387"/>
          </a:xfrm>
        </p:spPr>
        <p:txBody>
          <a:bodyPr/>
          <a:lstStyle/>
          <a:p>
            <a:pPr>
              <a:lnSpc>
                <a:spcPct val="150000"/>
              </a:lnSpc>
              <a:buFontTx/>
              <a:buNone/>
            </a:pPr>
            <a:r>
              <a:rPr lang="en-NZ" sz="2400" b="1" smtClean="0">
                <a:solidFill>
                  <a:srgbClr val="0070C0"/>
                </a:solidFill>
              </a:rPr>
              <a:t>     Direct methods</a:t>
            </a:r>
            <a:r>
              <a:rPr lang="en-NZ" sz="2400" smtClean="0">
                <a:solidFill>
                  <a:srgbClr val="0070C0"/>
                </a:solidFill>
              </a:rPr>
              <a:t> </a:t>
            </a:r>
            <a:r>
              <a:rPr lang="en-NZ" sz="2400" smtClean="0"/>
              <a:t>(</a:t>
            </a:r>
            <a:r>
              <a:rPr lang="en-NZ" sz="2400" i="1" smtClean="0"/>
              <a:t>absolute #s)</a:t>
            </a:r>
            <a:r>
              <a:rPr lang="en-NZ" sz="2400" smtClean="0"/>
              <a:t>	</a:t>
            </a:r>
          </a:p>
          <a:p>
            <a:pPr lvl="1">
              <a:lnSpc>
                <a:spcPct val="90000"/>
              </a:lnSpc>
            </a:pPr>
            <a:r>
              <a:rPr lang="en-NZ" sz="2300" smtClean="0"/>
              <a:t>Soil pests – soil cores, spade squares, quadrats</a:t>
            </a:r>
          </a:p>
          <a:p>
            <a:pPr lvl="1">
              <a:lnSpc>
                <a:spcPct val="90000"/>
              </a:lnSpc>
            </a:pPr>
            <a:r>
              <a:rPr lang="en-NZ" sz="2100" smtClean="0"/>
              <a:t>Plant pests – leaf, stem, fruit samples; timed counts, suction samplers</a:t>
            </a:r>
          </a:p>
          <a:p>
            <a:pPr>
              <a:lnSpc>
                <a:spcPct val="90000"/>
              </a:lnSpc>
              <a:buFontTx/>
              <a:buNone/>
            </a:pPr>
            <a:endParaRPr lang="en-NZ" sz="2000" smtClean="0"/>
          </a:p>
          <a:p>
            <a:pPr>
              <a:lnSpc>
                <a:spcPct val="90000"/>
              </a:lnSpc>
              <a:buFontTx/>
              <a:buNone/>
            </a:pPr>
            <a:endParaRPr lang="en-NZ" sz="2000" smtClean="0"/>
          </a:p>
        </p:txBody>
      </p:sp>
      <p:pic>
        <p:nvPicPr>
          <p:cNvPr id="14340" name="Picture 9" descr="lbatrp5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55875" y="4146550"/>
            <a:ext cx="2016125" cy="1087438"/>
          </a:xfrm>
          <a:noFill/>
        </p:spPr>
      </p:pic>
      <p:pic>
        <p:nvPicPr>
          <p:cNvPr id="14341" name="Picture 11" descr="DropCloth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4146550"/>
            <a:ext cx="1223963" cy="1293813"/>
          </a:xfrm>
          <a:noFill/>
        </p:spPr>
      </p:pic>
      <p:pic>
        <p:nvPicPr>
          <p:cNvPr id="14342" name="Picture 14" descr="RedTra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5432425"/>
            <a:ext cx="1092200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15" descr="sampli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9725"/>
            <a:ext cx="140335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6" descr="pitfall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5210175"/>
            <a:ext cx="2160587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17" descr="soil cor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628775"/>
            <a:ext cx="1042988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8" descr="vorti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628775"/>
            <a:ext cx="1017587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20" descr="quadrat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628775"/>
            <a:ext cx="1368425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8" name="Picture 21" descr="leaf sampli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852738"/>
            <a:ext cx="2376488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9" name="Text Box 22"/>
          <p:cNvSpPr txBox="1">
            <a:spLocks noChangeArrowheads="1"/>
          </p:cNvSpPr>
          <p:nvPr/>
        </p:nvSpPr>
        <p:spPr bwMode="auto">
          <a:xfrm>
            <a:off x="4751388" y="4292600"/>
            <a:ext cx="4392612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NZ" sz="2400" b="1">
                <a:solidFill>
                  <a:srgbClr val="0070C0"/>
                </a:solidFill>
              </a:rPr>
              <a:t>Indirect methods</a:t>
            </a:r>
            <a:r>
              <a:rPr lang="en-NZ" sz="2400">
                <a:solidFill>
                  <a:srgbClr val="0070C0"/>
                </a:solidFill>
              </a:rPr>
              <a:t> </a:t>
            </a:r>
            <a:r>
              <a:rPr lang="en-NZ" sz="2400"/>
              <a:t>(</a:t>
            </a:r>
            <a:r>
              <a:rPr lang="en-NZ" sz="2400" i="1"/>
              <a:t>relative</a:t>
            </a:r>
            <a:r>
              <a:rPr lang="en-NZ" sz="2400"/>
              <a:t> #s)</a:t>
            </a:r>
          </a:p>
          <a:p>
            <a:pPr eaLnBrk="1" hangingPunct="1">
              <a:buFontTx/>
              <a:buNone/>
            </a:pPr>
            <a:r>
              <a:rPr lang="en-NZ" sz="2200"/>
              <a:t> sticky traps, pheromone traps, pitfall traps, band traps, beating trays, sweep nets</a:t>
            </a:r>
          </a:p>
          <a:p>
            <a:pPr lvl="1" eaLnBrk="1" hangingPunct="1"/>
            <a:endParaRPr lang="en-NZ" sz="2200"/>
          </a:p>
          <a:p>
            <a:pPr lvl="1" eaLnBrk="1" hangingPunct="1"/>
            <a:endParaRPr lang="en-NZ" sz="2200"/>
          </a:p>
          <a:p>
            <a:pPr lvl="1" eaLnBrk="1" hangingPunct="1"/>
            <a:endParaRPr lang="en-NZ"/>
          </a:p>
          <a:p>
            <a:pPr lvl="1" eaLnBrk="1" hangingPunct="1"/>
            <a:endParaRPr lang="en-AU"/>
          </a:p>
          <a:p>
            <a:pPr eaLnBrk="1" hangingPunct="1">
              <a:spcBef>
                <a:spcPct val="50000"/>
              </a:spcBef>
            </a:pPr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Aphids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676400"/>
            <a:ext cx="4013200" cy="417195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AU" b="1" smtClean="0">
                <a:solidFill>
                  <a:srgbClr val="0070C0"/>
                </a:solidFill>
              </a:rPr>
              <a:t>Species</a:t>
            </a:r>
          </a:p>
          <a:p>
            <a:pPr>
              <a:buFont typeface="Monotype Sorts" pitchFamily="2" charset="2"/>
              <a:buNone/>
            </a:pPr>
            <a:r>
              <a:rPr lang="en-AU" i="1" smtClean="0"/>
              <a:t>Cereal crops:</a:t>
            </a:r>
          </a:p>
          <a:p>
            <a:pPr>
              <a:buFont typeface="Monotype Sorts" pitchFamily="2" charset="2"/>
              <a:buNone/>
            </a:pPr>
            <a:r>
              <a:rPr lang="en-AU" sz="2400" smtClean="0"/>
              <a:t>cereal aphid, </a:t>
            </a:r>
          </a:p>
          <a:p>
            <a:pPr>
              <a:buFont typeface="Monotype Sorts" pitchFamily="2" charset="2"/>
              <a:buNone/>
            </a:pPr>
            <a:r>
              <a:rPr lang="en-AU" sz="2400" smtClean="0"/>
              <a:t>grain aphid,</a:t>
            </a:r>
          </a:p>
          <a:p>
            <a:pPr>
              <a:buFont typeface="Monotype Sorts" pitchFamily="2" charset="2"/>
              <a:buNone/>
            </a:pPr>
            <a:r>
              <a:rPr lang="en-AU" sz="2400" smtClean="0"/>
              <a:t>rose grain aphid,</a:t>
            </a:r>
          </a:p>
          <a:p>
            <a:pPr>
              <a:buFont typeface="Monotype Sorts" pitchFamily="2" charset="2"/>
              <a:buNone/>
            </a:pPr>
            <a:r>
              <a:rPr lang="en-AU" sz="2400" smtClean="0"/>
              <a:t>others</a:t>
            </a:r>
            <a:endParaRPr lang="en-AU" b="1" smtClean="0"/>
          </a:p>
          <a:p>
            <a:pPr>
              <a:buFont typeface="Monotype Sorts" pitchFamily="2" charset="2"/>
              <a:buNone/>
            </a:pPr>
            <a:r>
              <a:rPr lang="en-AU" i="1" smtClean="0"/>
              <a:t>Potato crops</a:t>
            </a:r>
            <a:endParaRPr lang="en-AU" b="1" i="1" smtClean="0"/>
          </a:p>
          <a:p>
            <a:pPr>
              <a:buFont typeface="Monotype Sorts" pitchFamily="2" charset="2"/>
              <a:buNone/>
            </a:pPr>
            <a:r>
              <a:rPr lang="en-AU" sz="2400" smtClean="0"/>
              <a:t>Potato aphid, green peach aphid, others</a:t>
            </a:r>
          </a:p>
          <a:p>
            <a:pPr>
              <a:buFont typeface="Monotype Sorts" pitchFamily="2" charset="2"/>
              <a:buNone/>
            </a:pPr>
            <a:r>
              <a:rPr lang="en-NZ" i="1" smtClean="0"/>
              <a:t>Brassicas  - </a:t>
            </a:r>
            <a:r>
              <a:rPr lang="en-NZ" sz="2400" smtClean="0"/>
              <a:t>grey cabbage aphid, green peach aphid</a:t>
            </a:r>
            <a:endParaRPr lang="en-AU" smtClean="0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343400" y="1600200"/>
            <a:ext cx="4800600" cy="417195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AU" b="1" smtClean="0">
                <a:solidFill>
                  <a:srgbClr val="0070C0"/>
                </a:solidFill>
              </a:rPr>
              <a:t>Biological features</a:t>
            </a:r>
          </a:p>
          <a:p>
            <a:r>
              <a:rPr lang="en-AU" smtClean="0"/>
              <a:t>spring, autumn flights</a:t>
            </a:r>
          </a:p>
          <a:p>
            <a:r>
              <a:rPr lang="en-AU" smtClean="0"/>
              <a:t>rapid colonisation</a:t>
            </a:r>
          </a:p>
          <a:p>
            <a:r>
              <a:rPr lang="en-AU" smtClean="0"/>
              <a:t>rapid asexual reproduction</a:t>
            </a:r>
          </a:p>
          <a:p>
            <a:r>
              <a:rPr lang="en-AU" smtClean="0"/>
              <a:t>many generations per year</a:t>
            </a:r>
          </a:p>
          <a:p>
            <a:r>
              <a:rPr lang="en-AU" smtClean="0"/>
              <a:t>vector virus diseases</a:t>
            </a:r>
          </a:p>
        </p:txBody>
      </p:sp>
      <p:pic>
        <p:nvPicPr>
          <p:cNvPr id="15365" name="Picture 5" descr="CEREAL APH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362200"/>
            <a:ext cx="16764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7" descr="aphid parthenogens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773613"/>
            <a:ext cx="269716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52475"/>
            <a:ext cx="7620000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838200" y="6172200"/>
            <a:ext cx="7543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 b="1"/>
              <a:t>Source: Plant &amp; Food Research – Aphid Watch website – www.aphidwatch.com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Tomato/potato psyllid</a:t>
            </a:r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191000" cy="4525963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AU" b="1" smtClean="0">
                <a:solidFill>
                  <a:srgbClr val="0070C0"/>
                </a:solidFill>
              </a:rPr>
              <a:t>Biological features</a:t>
            </a:r>
          </a:p>
          <a:p>
            <a:r>
              <a:rPr lang="en-AU" smtClean="0"/>
              <a:t>Recent invader</a:t>
            </a:r>
          </a:p>
          <a:p>
            <a:r>
              <a:rPr lang="en-AU" smtClean="0"/>
              <a:t>Attacks tomato, potato</a:t>
            </a:r>
          </a:p>
          <a:p>
            <a:r>
              <a:rPr lang="en-AU" smtClean="0"/>
              <a:t>Causes ‘psyllid yellows’ &amp; ‘zebra chip’ (</a:t>
            </a:r>
            <a:r>
              <a:rPr lang="en-AU" i="1" smtClean="0"/>
              <a:t>Liberibacter</a:t>
            </a:r>
            <a:r>
              <a:rPr lang="en-AU" smtClean="0"/>
              <a:t>)</a:t>
            </a:r>
            <a:endParaRPr lang="en-AU" i="1" smtClean="0"/>
          </a:p>
          <a:p>
            <a:r>
              <a:rPr lang="en-AU" smtClean="0"/>
              <a:t>Adults 3-4 mm, highly mobile</a:t>
            </a:r>
          </a:p>
          <a:p>
            <a:r>
              <a:rPr lang="en-AU" smtClean="0"/>
              <a:t>Scale-like nymphs</a:t>
            </a:r>
          </a:p>
          <a:p>
            <a:r>
              <a:rPr lang="en-AU" smtClean="0"/>
              <a:t>4-7 generations/year</a:t>
            </a:r>
          </a:p>
          <a:p>
            <a:pPr>
              <a:buFontTx/>
              <a:buNone/>
            </a:pPr>
            <a:endParaRPr lang="en-AU" smtClean="0"/>
          </a:p>
        </p:txBody>
      </p:sp>
      <p:pic>
        <p:nvPicPr>
          <p:cNvPr id="1741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6400"/>
            <a:ext cx="160020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953000"/>
            <a:ext cx="201136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Box 11"/>
          <p:cNvSpPr txBox="1">
            <a:spLocks noChangeArrowheads="1"/>
          </p:cNvSpPr>
          <p:nvPr/>
        </p:nvSpPr>
        <p:spPr bwMode="auto">
          <a:xfrm>
            <a:off x="2438400" y="3276600"/>
            <a:ext cx="939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/>
              <a:t>Adult psyllid</a:t>
            </a:r>
          </a:p>
        </p:txBody>
      </p:sp>
      <p:sp>
        <p:nvSpPr>
          <p:cNvPr id="17415" name="TextBox 13"/>
          <p:cNvSpPr txBox="1">
            <a:spLocks noChangeArrowheads="1"/>
          </p:cNvSpPr>
          <p:nvPr/>
        </p:nvSpPr>
        <p:spPr bwMode="auto">
          <a:xfrm>
            <a:off x="1219200" y="4343400"/>
            <a:ext cx="11430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/>
              <a:t>Psyllid yellows symptoms</a:t>
            </a:r>
          </a:p>
        </p:txBody>
      </p:sp>
      <p:sp>
        <p:nvSpPr>
          <p:cNvPr id="17416" name="TextBox 14"/>
          <p:cNvSpPr txBox="1">
            <a:spLocks noChangeArrowheads="1"/>
          </p:cNvSpPr>
          <p:nvPr/>
        </p:nvSpPr>
        <p:spPr bwMode="auto">
          <a:xfrm>
            <a:off x="2438400" y="5791200"/>
            <a:ext cx="12954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/>
              <a:t>Zebra chip symptoms</a:t>
            </a:r>
          </a:p>
        </p:txBody>
      </p:sp>
      <p:pic>
        <p:nvPicPr>
          <p:cNvPr id="17417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657600"/>
            <a:ext cx="19050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Grubs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AU" b="1" smtClean="0">
                <a:solidFill>
                  <a:srgbClr val="0070C0"/>
                </a:solidFill>
              </a:rPr>
              <a:t>Species</a:t>
            </a:r>
            <a:endParaRPr lang="en-AU" smtClean="0">
              <a:solidFill>
                <a:srgbClr val="0070C0"/>
              </a:solidFill>
            </a:endParaRPr>
          </a:p>
          <a:p>
            <a:r>
              <a:rPr lang="en-AU" smtClean="0"/>
              <a:t>common grass grub</a:t>
            </a:r>
          </a:p>
          <a:p>
            <a:r>
              <a:rPr lang="en-AU" smtClean="0"/>
              <a:t>Tasmanian grass grub</a:t>
            </a:r>
          </a:p>
          <a:p>
            <a:r>
              <a:rPr lang="en-AU" smtClean="0"/>
              <a:t>Black beetle</a:t>
            </a:r>
          </a:p>
          <a:p>
            <a:r>
              <a:rPr lang="en-AU" smtClean="0"/>
              <a:t>Native scarabs</a:t>
            </a:r>
          </a:p>
          <a:p>
            <a:pPr>
              <a:buFont typeface="Monotype Sorts" pitchFamily="2" charset="2"/>
              <a:buNone/>
            </a:pPr>
            <a:endParaRPr lang="en-AU" smtClean="0"/>
          </a:p>
          <a:p>
            <a:pPr>
              <a:buFont typeface="Monotype Sorts" pitchFamily="2" charset="2"/>
              <a:buNone/>
            </a:pPr>
            <a:endParaRPr lang="en-AU" b="1" smtClean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AU" b="1" smtClean="0">
                <a:solidFill>
                  <a:srgbClr val="0070C0"/>
                </a:solidFill>
              </a:rPr>
              <a:t>Biological features</a:t>
            </a:r>
          </a:p>
          <a:p>
            <a:r>
              <a:rPr lang="en-AU" smtClean="0"/>
              <a:t>larval damage autumn, early winter</a:t>
            </a:r>
          </a:p>
          <a:p>
            <a:r>
              <a:rPr lang="en-AU" smtClean="0"/>
              <a:t>1 generation/year</a:t>
            </a:r>
          </a:p>
          <a:p>
            <a:r>
              <a:rPr lang="en-AU" smtClean="0"/>
              <a:t>slow build up</a:t>
            </a:r>
          </a:p>
          <a:p>
            <a:r>
              <a:rPr lang="en-AU" smtClean="0"/>
              <a:t>most damaging to crops out of pasture</a:t>
            </a:r>
            <a:endParaRPr lang="en-AU" b="1" smtClean="0"/>
          </a:p>
        </p:txBody>
      </p:sp>
      <p:pic>
        <p:nvPicPr>
          <p:cNvPr id="18437" name="Picture 6" descr="GRASS GRUB LAR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257800"/>
            <a:ext cx="1368425" cy="112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648200"/>
            <a:ext cx="1219200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648200"/>
            <a:ext cx="1447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648200"/>
            <a:ext cx="1268413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334000"/>
            <a:ext cx="17065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Weevils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AU" b="1" smtClean="0">
                <a:solidFill>
                  <a:srgbClr val="0070C0"/>
                </a:solidFill>
              </a:rPr>
              <a:t>Species</a:t>
            </a:r>
            <a:endParaRPr lang="en-AU" smtClean="0">
              <a:solidFill>
                <a:srgbClr val="0070C0"/>
              </a:solidFill>
            </a:endParaRPr>
          </a:p>
          <a:p>
            <a:r>
              <a:rPr lang="en-AU" smtClean="0"/>
              <a:t>Argentine stem weevil</a:t>
            </a:r>
          </a:p>
          <a:p>
            <a:r>
              <a:rPr lang="en-AU" smtClean="0"/>
              <a:t>Clover root weevil</a:t>
            </a:r>
          </a:p>
          <a:p>
            <a:r>
              <a:rPr lang="en-AU" smtClean="0"/>
              <a:t>Whitefringed weevil</a:t>
            </a:r>
          </a:p>
          <a:p>
            <a:r>
              <a:rPr lang="en-AU" smtClean="0"/>
              <a:t>Black vine weevil</a:t>
            </a:r>
          </a:p>
          <a:p>
            <a:r>
              <a:rPr lang="en-AU" smtClean="0"/>
              <a:t>Fullers rose weevil</a:t>
            </a:r>
          </a:p>
          <a:p>
            <a:r>
              <a:rPr lang="en-AU" smtClean="0"/>
              <a:t>Others</a:t>
            </a:r>
          </a:p>
          <a:p>
            <a:endParaRPr lang="en-AU" smtClean="0"/>
          </a:p>
          <a:p>
            <a:endParaRPr lang="en-AU" smtClean="0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495800" cy="32766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AU" b="1" smtClean="0">
                <a:solidFill>
                  <a:srgbClr val="0070C0"/>
                </a:solidFill>
              </a:rPr>
              <a:t>Biological features</a:t>
            </a:r>
            <a:endParaRPr lang="en-AU" smtClean="0">
              <a:solidFill>
                <a:srgbClr val="0070C0"/>
              </a:solidFill>
            </a:endParaRPr>
          </a:p>
          <a:p>
            <a:r>
              <a:rPr lang="en-AU" smtClean="0"/>
              <a:t>legless larvae burrow in tillers, roots, nodules</a:t>
            </a:r>
          </a:p>
          <a:p>
            <a:r>
              <a:rPr lang="en-AU" smtClean="0"/>
              <a:t>most damaging to newly sown crops, pasture</a:t>
            </a:r>
          </a:p>
          <a:p>
            <a:r>
              <a:rPr lang="en-AU" smtClean="0"/>
              <a:t>1-3 generations per year</a:t>
            </a:r>
          </a:p>
          <a:p>
            <a:pPr>
              <a:buFont typeface="Monotype Sorts" pitchFamily="2" charset="2"/>
              <a:buNone/>
            </a:pPr>
            <a:endParaRPr lang="en-AU" smtClean="0"/>
          </a:p>
          <a:p>
            <a:pPr>
              <a:buFont typeface="Monotype Sorts" pitchFamily="2" charset="2"/>
              <a:buNone/>
            </a:pPr>
            <a:endParaRPr lang="en-AU" b="1" smtClean="0"/>
          </a:p>
        </p:txBody>
      </p:sp>
      <p:pic>
        <p:nvPicPr>
          <p:cNvPr id="19461" name="Picture 5" descr="ARGENTINE STEM WEEVIL AD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876800"/>
            <a:ext cx="12700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 descr="ARGENTINE STEM WEEVI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257800"/>
            <a:ext cx="129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656138"/>
            <a:ext cx="26670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 smtClean="0"/>
              <a:t>Caterpillars</a:t>
            </a:r>
            <a:endParaRPr lang="en-AU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1910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AU" b="1" smtClean="0">
                <a:solidFill>
                  <a:srgbClr val="0070C0"/>
                </a:solidFill>
              </a:rPr>
              <a:t>Species</a:t>
            </a:r>
          </a:p>
          <a:p>
            <a:r>
              <a:rPr lang="en-AU" smtClean="0"/>
              <a:t>Leafrollers</a:t>
            </a:r>
          </a:p>
          <a:p>
            <a:r>
              <a:rPr lang="en-AU" smtClean="0"/>
              <a:t>Diamondback moth</a:t>
            </a:r>
          </a:p>
          <a:p>
            <a:r>
              <a:rPr lang="en-AU" smtClean="0"/>
              <a:t>Loopers</a:t>
            </a:r>
          </a:p>
          <a:p>
            <a:r>
              <a:rPr lang="en-AU" smtClean="0"/>
              <a:t>Cutworms</a:t>
            </a:r>
          </a:p>
          <a:p>
            <a:r>
              <a:rPr lang="en-AU" smtClean="0"/>
              <a:t>Armyworms</a:t>
            </a:r>
          </a:p>
          <a:p>
            <a:r>
              <a:rPr lang="en-AU" smtClean="0"/>
              <a:t>Porina</a:t>
            </a:r>
          </a:p>
          <a:p>
            <a:r>
              <a:rPr lang="en-AU" smtClean="0"/>
              <a:t>Others</a:t>
            </a:r>
          </a:p>
          <a:p>
            <a:endParaRPr lang="en-AU" smtClean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191000" cy="4525963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AU" b="1" smtClean="0">
                <a:solidFill>
                  <a:srgbClr val="0070C0"/>
                </a:solidFill>
              </a:rPr>
              <a:t>Biological features</a:t>
            </a:r>
          </a:p>
          <a:p>
            <a:r>
              <a:rPr lang="en-AU" smtClean="0"/>
              <a:t>peak egg laying during spring, early summer</a:t>
            </a:r>
          </a:p>
          <a:p>
            <a:r>
              <a:rPr lang="en-AU" smtClean="0"/>
              <a:t>larvae feed on foliage</a:t>
            </a:r>
          </a:p>
          <a:p>
            <a:r>
              <a:rPr lang="en-NZ" smtClean="0"/>
              <a:t>most damaging to young plant growth</a:t>
            </a:r>
          </a:p>
          <a:p>
            <a:r>
              <a:rPr lang="en-AU" smtClean="0"/>
              <a:t>1-6 generations per year</a:t>
            </a:r>
          </a:p>
          <a:p>
            <a:endParaRPr lang="en-AU" smtClean="0"/>
          </a:p>
        </p:txBody>
      </p:sp>
      <p:pic>
        <p:nvPicPr>
          <p:cNvPr id="2048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257800"/>
            <a:ext cx="253365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5562600"/>
            <a:ext cx="2590800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Springtails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AU" b="1" smtClean="0">
                <a:solidFill>
                  <a:srgbClr val="0070C0"/>
                </a:solidFill>
              </a:rPr>
              <a:t>Species</a:t>
            </a:r>
          </a:p>
          <a:p>
            <a:pPr>
              <a:buFont typeface="Monotype Sorts" pitchFamily="2" charset="2"/>
              <a:buNone/>
            </a:pPr>
            <a:r>
              <a:rPr lang="en-AU" smtClean="0"/>
              <a:t>several species</a:t>
            </a:r>
            <a:endParaRPr lang="en-AU" b="1" smtClean="0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343400" y="1600200"/>
            <a:ext cx="4521200" cy="417195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AU" b="1" smtClean="0">
                <a:solidFill>
                  <a:srgbClr val="0070C0"/>
                </a:solidFill>
              </a:rPr>
              <a:t>Biological features</a:t>
            </a:r>
            <a:endParaRPr lang="en-AU" smtClean="0">
              <a:solidFill>
                <a:srgbClr val="0070C0"/>
              </a:solidFill>
            </a:endParaRPr>
          </a:p>
          <a:p>
            <a:r>
              <a:rPr lang="en-AU" smtClean="0"/>
              <a:t>small, soft-bodied, wingless insects</a:t>
            </a:r>
          </a:p>
          <a:p>
            <a:r>
              <a:rPr lang="en-AU" smtClean="0"/>
              <a:t>nymphs and adults feed on surface of leaves</a:t>
            </a:r>
          </a:p>
          <a:p>
            <a:r>
              <a:rPr lang="en-AU" smtClean="0"/>
              <a:t>most damaging in spring and autumn</a:t>
            </a:r>
          </a:p>
          <a:p>
            <a:r>
              <a:rPr lang="en-AU" smtClean="0"/>
              <a:t>several generations/year</a:t>
            </a:r>
          </a:p>
        </p:txBody>
      </p:sp>
      <p:pic>
        <p:nvPicPr>
          <p:cNvPr id="21509" name="Picture 5" descr="LUCERNE FL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743200"/>
            <a:ext cx="1806575" cy="1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9" descr="6-12SpringtailDamage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292600"/>
            <a:ext cx="178276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10" descr="lucflea1a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886200"/>
            <a:ext cx="1487488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790575" y="549275"/>
            <a:ext cx="83534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NZ" sz="4400"/>
              <a:t>Thrips</a:t>
            </a:r>
            <a:endParaRPr lang="en-AU" sz="4400"/>
          </a:p>
        </p:txBody>
      </p:sp>
      <p:pic>
        <p:nvPicPr>
          <p:cNvPr id="22531" name="Picture 5" descr="thrips obs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1704975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6"/>
          <p:cNvSpPr txBox="1">
            <a:spLocks noChangeArrowheads="1"/>
          </p:cNvSpPr>
          <p:nvPr/>
        </p:nvSpPr>
        <p:spPr bwMode="auto">
          <a:xfrm>
            <a:off x="2133600" y="1371600"/>
            <a:ext cx="5486400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NZ" sz="2400" i="1"/>
              <a:t> </a:t>
            </a:r>
            <a:r>
              <a:rPr lang="en-NZ" sz="2400"/>
              <a:t>New Zealand flower thrips</a:t>
            </a:r>
          </a:p>
          <a:p>
            <a:pPr eaLnBrk="1" hangingPunct="1">
              <a:spcBef>
                <a:spcPct val="50000"/>
              </a:spcBef>
            </a:pPr>
            <a:r>
              <a:rPr lang="en-NZ" sz="2400"/>
              <a:t> Western flower thrips</a:t>
            </a:r>
          </a:p>
          <a:p>
            <a:pPr eaLnBrk="1" hangingPunct="1">
              <a:spcBef>
                <a:spcPct val="50000"/>
              </a:spcBef>
            </a:pPr>
            <a:r>
              <a:rPr lang="en-NZ" sz="2400"/>
              <a:t> Onion thrips</a:t>
            </a:r>
          </a:p>
          <a:p>
            <a:pPr eaLnBrk="1" hangingPunct="1">
              <a:spcBef>
                <a:spcPct val="50000"/>
              </a:spcBef>
            </a:pPr>
            <a:r>
              <a:rPr lang="en-NZ" sz="2400"/>
              <a:t> Other species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 sz="2400" b="1">
                <a:solidFill>
                  <a:srgbClr val="0070C0"/>
                </a:solidFill>
              </a:rPr>
              <a:t>Biological features</a:t>
            </a:r>
          </a:p>
          <a:p>
            <a:pPr eaLnBrk="1" hangingPunct="1">
              <a:spcBef>
                <a:spcPct val="50000"/>
              </a:spcBef>
            </a:pPr>
            <a:r>
              <a:rPr lang="en-AU" sz="2400"/>
              <a:t> Reproduce and disperse rapidly</a:t>
            </a:r>
          </a:p>
          <a:p>
            <a:pPr eaLnBrk="1" hangingPunct="1">
              <a:spcBef>
                <a:spcPct val="50000"/>
              </a:spcBef>
            </a:pPr>
            <a:r>
              <a:rPr lang="en-AU" sz="2400"/>
              <a:t> Severe damage to young foliage</a:t>
            </a:r>
          </a:p>
          <a:p>
            <a:pPr eaLnBrk="1" hangingPunct="1">
              <a:spcBef>
                <a:spcPct val="50000"/>
              </a:spcBef>
            </a:pPr>
            <a:r>
              <a:rPr lang="en-AU" sz="2400"/>
              <a:t> Potential vectors of plant diseases</a:t>
            </a:r>
          </a:p>
          <a:p>
            <a:pPr eaLnBrk="1" hangingPunct="1">
              <a:spcBef>
                <a:spcPct val="50000"/>
              </a:spcBef>
            </a:pPr>
            <a:r>
              <a:rPr lang="en-AU" sz="2400"/>
              <a:t> Some species resistant to chemicals</a:t>
            </a:r>
          </a:p>
        </p:txBody>
      </p:sp>
      <p:pic>
        <p:nvPicPr>
          <p:cNvPr id="2253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762000"/>
            <a:ext cx="1681163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438400"/>
            <a:ext cx="2036763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Box 8"/>
          <p:cNvSpPr txBox="1">
            <a:spLocks noChangeArrowheads="1"/>
          </p:cNvSpPr>
          <p:nvPr/>
        </p:nvSpPr>
        <p:spPr bwMode="auto">
          <a:xfrm>
            <a:off x="7315200" y="3124200"/>
            <a:ext cx="13716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en-US"/>
              <a:t>Onion thrips and damage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7772400" cy="1143000"/>
          </a:xfrm>
        </p:spPr>
        <p:txBody>
          <a:bodyPr/>
          <a:lstStyle/>
          <a:p>
            <a:r>
              <a:rPr lang="en-AU" smtClean="0"/>
              <a:t>Key principles of integrated pest management (IPM)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AU" b="1" smtClean="0">
                <a:solidFill>
                  <a:srgbClr val="0070C0"/>
                </a:solidFill>
              </a:rPr>
              <a:t>The IPM approach</a:t>
            </a:r>
          </a:p>
          <a:p>
            <a:pPr>
              <a:buFontTx/>
              <a:buNone/>
            </a:pPr>
            <a:r>
              <a:rPr lang="en-AU" smtClean="0"/>
              <a:t>	An economically viable strategy for pest management that exploits a range of compatible control methods.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AU" b="1" smtClean="0">
                <a:solidFill>
                  <a:srgbClr val="0070C0"/>
                </a:solidFill>
              </a:rPr>
              <a:t>Key rules</a:t>
            </a:r>
            <a:endParaRPr lang="en-AU" smtClean="0">
              <a:solidFill>
                <a:srgbClr val="0070C0"/>
              </a:solidFill>
            </a:endParaRPr>
          </a:p>
          <a:p>
            <a:r>
              <a:rPr lang="en-AU" smtClean="0"/>
              <a:t>the earlier the pest is recognised or anticipated, the more control options</a:t>
            </a:r>
          </a:p>
          <a:p>
            <a:r>
              <a:rPr lang="en-AU" smtClean="0"/>
              <a:t>use a range of controls, at different time - </a:t>
            </a:r>
            <a:r>
              <a:rPr lang="en-AU" b="1" smtClean="0"/>
              <a:t>chemicals are the last resort.</a:t>
            </a:r>
          </a:p>
        </p:txBody>
      </p:sp>
      <p:pic>
        <p:nvPicPr>
          <p:cNvPr id="23557" name="Picture 11" descr="ladybi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800600"/>
            <a:ext cx="2397125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Outline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133600"/>
            <a:ext cx="5486400" cy="2514600"/>
          </a:xfrm>
        </p:spPr>
        <p:txBody>
          <a:bodyPr/>
          <a:lstStyle/>
          <a:p>
            <a:r>
              <a:rPr lang="en-AU" smtClean="0"/>
              <a:t>Insect life cycles &amp; damage</a:t>
            </a:r>
          </a:p>
          <a:p>
            <a:r>
              <a:rPr lang="en-AU" smtClean="0"/>
              <a:t>Key insect pest groups</a:t>
            </a:r>
          </a:p>
          <a:p>
            <a:r>
              <a:rPr lang="en-AU" smtClean="0"/>
              <a:t>Principles of integrated  pest management (IPM)</a:t>
            </a:r>
          </a:p>
          <a:p>
            <a:pPr>
              <a:buFontTx/>
              <a:buNone/>
            </a:pPr>
            <a:endParaRPr lang="en-AU" smtClean="0"/>
          </a:p>
        </p:txBody>
      </p:sp>
      <p:pic>
        <p:nvPicPr>
          <p:cNvPr id="6148" name="Picture 9" descr="parasito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029200"/>
            <a:ext cx="25908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 descr="monarch butterfl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276600"/>
            <a:ext cx="2590800" cy="170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5" descr="aphid parthenogensis"/>
          <p:cNvPicPr>
            <a:picLocks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9800" y="1447800"/>
            <a:ext cx="2590800" cy="17684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Insecticides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534400" cy="48006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smtClean="0">
                <a:solidFill>
                  <a:srgbClr val="0070C0"/>
                </a:solidFill>
              </a:rPr>
              <a:t>Key classes	Action			       MoA</a:t>
            </a:r>
          </a:p>
          <a:p>
            <a:pPr>
              <a:buFontTx/>
              <a:buNone/>
            </a:pPr>
            <a:r>
              <a:rPr lang="en-US" sz="1800" smtClean="0"/>
              <a:t>Carbamate		nerve poison, contact systemic		1A</a:t>
            </a:r>
          </a:p>
          <a:p>
            <a:pPr>
              <a:buFontTx/>
              <a:buNone/>
            </a:pPr>
            <a:r>
              <a:rPr lang="en-US" sz="1800" smtClean="0"/>
              <a:t>Organophosphate	nerve poison, contact, systemic, fumigant	1B</a:t>
            </a:r>
          </a:p>
          <a:p>
            <a:pPr>
              <a:buFontTx/>
              <a:buNone/>
            </a:pPr>
            <a:r>
              <a:rPr lang="en-US" sz="1800" smtClean="0"/>
              <a:t>Pyrethroids		nerve poisons, contact			3A</a:t>
            </a:r>
          </a:p>
          <a:p>
            <a:pPr>
              <a:buFontTx/>
              <a:buNone/>
            </a:pPr>
            <a:r>
              <a:rPr lang="en-US" sz="1800" smtClean="0"/>
              <a:t>Neonicotinoids		nerve poison, contact, systemic		4a</a:t>
            </a:r>
          </a:p>
          <a:p>
            <a:pPr>
              <a:buFontTx/>
              <a:buNone/>
            </a:pPr>
            <a:r>
              <a:rPr lang="en-US" sz="1800" smtClean="0"/>
              <a:t>Spinosyns		nerve poison, contact			5</a:t>
            </a:r>
          </a:p>
          <a:p>
            <a:pPr>
              <a:buFontTx/>
              <a:buNone/>
            </a:pPr>
            <a:r>
              <a:rPr lang="en-US" sz="1800" smtClean="0"/>
              <a:t>Insect growth regulators	disruption of growth, development		15-18</a:t>
            </a:r>
          </a:p>
          <a:p>
            <a:pPr>
              <a:buFontTx/>
              <a:buNone/>
            </a:pPr>
            <a:r>
              <a:rPr lang="en-US" sz="1800" smtClean="0"/>
              <a:t>Microbial insectcides	various actions</a:t>
            </a:r>
          </a:p>
          <a:p>
            <a:pPr>
              <a:buFontTx/>
              <a:buNone/>
            </a:pPr>
            <a:endParaRPr lang="en-US" sz="2000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r>
              <a:rPr lang="en-US" sz="2000" smtClean="0">
                <a:solidFill>
                  <a:srgbClr val="0070C0"/>
                </a:solidFill>
              </a:rPr>
              <a:t>Some issues</a:t>
            </a:r>
            <a:r>
              <a:rPr lang="en-US" sz="2000" smtClean="0"/>
              <a:t>:</a:t>
            </a:r>
          </a:p>
          <a:p>
            <a:r>
              <a:rPr lang="en-US" sz="2000" smtClean="0"/>
              <a:t>Resistance and resistance management</a:t>
            </a:r>
          </a:p>
          <a:p>
            <a:r>
              <a:rPr lang="en-US" sz="2000" smtClean="0"/>
              <a:t>Withholding periods and residues (MRLs, international markets)</a:t>
            </a:r>
          </a:p>
          <a:p>
            <a:r>
              <a:rPr lang="en-US" sz="2000" smtClean="0"/>
              <a:t>Product availability (registration of new, de-registration of older)</a:t>
            </a:r>
          </a:p>
          <a:p>
            <a:r>
              <a:rPr lang="en-US" sz="2000" smtClean="0"/>
              <a:t>Cost</a:t>
            </a:r>
          </a:p>
          <a:p>
            <a:pPr>
              <a:buFontTx/>
              <a:buNone/>
            </a:pPr>
            <a:endParaRPr lang="en-US" sz="1800" smtClean="0"/>
          </a:p>
          <a:p>
            <a:pPr>
              <a:buFontTx/>
              <a:buNone/>
            </a:pPr>
            <a:endParaRPr lang="en-US" sz="1800" smtClean="0"/>
          </a:p>
          <a:p>
            <a:pPr>
              <a:buFontTx/>
              <a:buNone/>
            </a:pPr>
            <a:r>
              <a:rPr lang="en-US" sz="1800" smtClean="0"/>
              <a:t>		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NZ" smtClean="0"/>
              <a:t>Why knowledge of insect life cycles is essential</a:t>
            </a:r>
            <a:endParaRPr lang="en-AU" smtClean="0"/>
          </a:p>
        </p:txBody>
      </p:sp>
      <p:pic>
        <p:nvPicPr>
          <p:cNvPr id="7171" name="Picture 4" descr="caterpillar-stairs-med"/>
          <p:cNvPicPr>
            <a:picLocks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587500"/>
            <a:ext cx="2305050" cy="1668463"/>
          </a:xfrm>
          <a:noFill/>
        </p:spPr>
      </p:pic>
      <p:pic>
        <p:nvPicPr>
          <p:cNvPr id="7172" name="Picture 6" descr="crops spraying"/>
          <p:cNvPicPr>
            <a:picLocks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0425" y="5013325"/>
            <a:ext cx="2520950" cy="1568450"/>
          </a:xfrm>
          <a:noFill/>
        </p:spPr>
      </p:pic>
      <p:pic>
        <p:nvPicPr>
          <p:cNvPr id="7173" name="Picture 8" descr="ladybird"/>
          <p:cNvPicPr>
            <a:picLocks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200" y="3859213"/>
            <a:ext cx="2303463" cy="1652587"/>
          </a:xfrm>
          <a:noFill/>
        </p:spPr>
      </p:pic>
      <p:pic>
        <p:nvPicPr>
          <p:cNvPr id="7174" name="Picture 10" descr="insect feeding"/>
          <p:cNvPicPr>
            <a:picLocks noChangeAspect="1" noChangeArrowheads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075" y="2700338"/>
            <a:ext cx="2376488" cy="1589087"/>
          </a:xfrm>
          <a:noFill/>
        </p:spPr>
      </p:pic>
      <p:sp>
        <p:nvSpPr>
          <p:cNvPr id="7175" name="Text Box 12"/>
          <p:cNvSpPr txBox="1">
            <a:spLocks noChangeArrowheads="1"/>
          </p:cNvSpPr>
          <p:nvPr/>
        </p:nvSpPr>
        <p:spPr bwMode="auto">
          <a:xfrm>
            <a:off x="2987675" y="1628775"/>
            <a:ext cx="3960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NZ" sz="2400"/>
              <a:t>Stage(s) causing injury</a:t>
            </a:r>
            <a:endParaRPr lang="en-AU" sz="2400"/>
          </a:p>
        </p:txBody>
      </p:sp>
      <p:sp>
        <p:nvSpPr>
          <p:cNvPr id="7176" name="Text Box 13"/>
          <p:cNvSpPr txBox="1">
            <a:spLocks noChangeArrowheads="1"/>
          </p:cNvSpPr>
          <p:nvPr/>
        </p:nvSpPr>
        <p:spPr bwMode="auto">
          <a:xfrm>
            <a:off x="4572000" y="2708275"/>
            <a:ext cx="3168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NZ" sz="2400"/>
              <a:t>Prediction of damage</a:t>
            </a:r>
            <a:endParaRPr lang="en-AU" sz="2400"/>
          </a:p>
        </p:txBody>
      </p:sp>
      <p:sp>
        <p:nvSpPr>
          <p:cNvPr id="7177" name="Text Box 14"/>
          <p:cNvSpPr txBox="1">
            <a:spLocks noChangeArrowheads="1"/>
          </p:cNvSpPr>
          <p:nvPr/>
        </p:nvSpPr>
        <p:spPr bwMode="auto">
          <a:xfrm>
            <a:off x="6516688" y="3933825"/>
            <a:ext cx="26273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NZ" sz="2400"/>
              <a:t>Effects of mortality factors</a:t>
            </a:r>
            <a:endParaRPr lang="en-AU" sz="2400"/>
          </a:p>
        </p:txBody>
      </p:sp>
      <p:sp>
        <p:nvSpPr>
          <p:cNvPr id="7178" name="Text Box 15"/>
          <p:cNvSpPr txBox="1">
            <a:spLocks noChangeArrowheads="1"/>
          </p:cNvSpPr>
          <p:nvPr/>
        </p:nvSpPr>
        <p:spPr bwMode="auto">
          <a:xfrm>
            <a:off x="1908175" y="6092825"/>
            <a:ext cx="3948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/>
            <a:r>
              <a:rPr lang="en-NZ" sz="2400"/>
              <a:t>Timing of control operations</a:t>
            </a:r>
            <a:endParaRPr lang="en-A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 smtClean="0"/>
              <a:t>Insect development</a:t>
            </a:r>
            <a:endParaRPr lang="en-AU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484313"/>
            <a:ext cx="6985000" cy="4530725"/>
          </a:xfrm>
        </p:spPr>
        <p:txBody>
          <a:bodyPr/>
          <a:lstStyle/>
          <a:p>
            <a:pPr>
              <a:buFontTx/>
              <a:buNone/>
            </a:pPr>
            <a:r>
              <a:rPr lang="en-NZ" sz="2400" b="1" smtClean="0">
                <a:solidFill>
                  <a:srgbClr val="0070C0"/>
                </a:solidFill>
              </a:rPr>
              <a:t>Hemimetabolous </a:t>
            </a:r>
            <a:r>
              <a:rPr lang="en-NZ" sz="2400" smtClean="0">
                <a:solidFill>
                  <a:srgbClr val="0070C0"/>
                </a:solidFill>
              </a:rPr>
              <a:t>(incomplete metamorphosis)</a:t>
            </a:r>
            <a:endParaRPr lang="en-AU" sz="2400" b="1" smtClean="0">
              <a:solidFill>
                <a:srgbClr val="0070C0"/>
              </a:solidFill>
            </a:endParaRPr>
          </a:p>
        </p:txBody>
      </p:sp>
      <p:pic>
        <p:nvPicPr>
          <p:cNvPr id="8196" name="Picture 4" descr="incomplete life cycle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2057400"/>
            <a:ext cx="4386263" cy="4421188"/>
          </a:xfrm>
          <a:noFill/>
        </p:spPr>
      </p:pic>
      <p:pic>
        <p:nvPicPr>
          <p:cNvPr id="8197" name="Picture 6" descr="nezara_viridula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725" y="1989138"/>
            <a:ext cx="3351213" cy="2185987"/>
          </a:xfrm>
          <a:noFill/>
        </p:spPr>
      </p:pic>
      <p:sp>
        <p:nvSpPr>
          <p:cNvPr id="8198" name="Text Box 8"/>
          <p:cNvSpPr txBox="1">
            <a:spLocks noChangeArrowheads="1"/>
          </p:cNvSpPr>
          <p:nvPr/>
        </p:nvSpPr>
        <p:spPr bwMode="auto">
          <a:xfrm>
            <a:off x="5292725" y="4221163"/>
            <a:ext cx="3382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NZ"/>
              <a:t>Green vegetable bug</a:t>
            </a:r>
            <a:endParaRPr lang="en-AU"/>
          </a:p>
        </p:txBody>
      </p:sp>
      <p:sp>
        <p:nvSpPr>
          <p:cNvPr id="8199" name="Text Box 9"/>
          <p:cNvSpPr txBox="1">
            <a:spLocks noChangeArrowheads="1"/>
          </p:cNvSpPr>
          <p:nvPr/>
        </p:nvSpPr>
        <p:spPr bwMode="auto">
          <a:xfrm>
            <a:off x="5435600" y="4652963"/>
            <a:ext cx="331311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 sz="2400" b="1"/>
              <a:t>Orders:</a:t>
            </a:r>
            <a:r>
              <a:rPr lang="en-NZ" sz="2400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NZ" sz="2400"/>
              <a:t>Hemiptera/Homoptera</a:t>
            </a:r>
          </a:p>
          <a:p>
            <a:pPr eaLnBrk="1" hangingPunct="1">
              <a:spcBef>
                <a:spcPct val="50000"/>
              </a:spcBef>
            </a:pPr>
            <a:r>
              <a:rPr lang="en-NZ" sz="2400"/>
              <a:t>Orthoptera</a:t>
            </a:r>
            <a:endParaRPr lang="en-AU" sz="2400"/>
          </a:p>
        </p:txBody>
      </p:sp>
      <p:sp>
        <p:nvSpPr>
          <p:cNvPr id="8200" name="Text Box 10"/>
          <p:cNvSpPr txBox="1">
            <a:spLocks noChangeArrowheads="1"/>
          </p:cNvSpPr>
          <p:nvPr/>
        </p:nvSpPr>
        <p:spPr bwMode="auto">
          <a:xfrm>
            <a:off x="755650" y="2636838"/>
            <a:ext cx="122396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Adult</a:t>
            </a:r>
            <a:endParaRPr lang="en-AU"/>
          </a:p>
        </p:txBody>
      </p:sp>
      <p:sp>
        <p:nvSpPr>
          <p:cNvPr id="8201" name="Text Box 11"/>
          <p:cNvSpPr txBox="1">
            <a:spLocks noChangeArrowheads="1"/>
          </p:cNvSpPr>
          <p:nvPr/>
        </p:nvSpPr>
        <p:spPr bwMode="auto">
          <a:xfrm>
            <a:off x="3132138" y="3573463"/>
            <a:ext cx="1295400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Nymph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(instars)</a:t>
            </a:r>
            <a:endParaRPr lang="en-AU"/>
          </a:p>
        </p:txBody>
      </p:sp>
      <p:sp>
        <p:nvSpPr>
          <p:cNvPr id="8202" name="Text Box 12"/>
          <p:cNvSpPr txBox="1">
            <a:spLocks noChangeArrowheads="1"/>
          </p:cNvSpPr>
          <p:nvPr/>
        </p:nvSpPr>
        <p:spPr bwMode="auto">
          <a:xfrm>
            <a:off x="2268538" y="4797425"/>
            <a:ext cx="719137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Eggs</a:t>
            </a:r>
            <a:endParaRPr lang="en-AU"/>
          </a:p>
        </p:txBody>
      </p:sp>
      <p:sp>
        <p:nvSpPr>
          <p:cNvPr id="8203" name="AutoShape 13"/>
          <p:cNvSpPr>
            <a:spLocks noChangeArrowheads="1"/>
          </p:cNvSpPr>
          <p:nvPr/>
        </p:nvSpPr>
        <p:spPr bwMode="auto">
          <a:xfrm>
            <a:off x="1763713" y="2565400"/>
            <a:ext cx="360362" cy="142875"/>
          </a:xfrm>
          <a:prstGeom prst="rightArrow">
            <a:avLst>
              <a:gd name="adj1" fmla="val 50000"/>
              <a:gd name="adj2" fmla="val 6305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AutoShape 14"/>
          <p:cNvSpPr>
            <a:spLocks noChangeArrowheads="1"/>
          </p:cNvSpPr>
          <p:nvPr/>
        </p:nvSpPr>
        <p:spPr bwMode="auto">
          <a:xfrm>
            <a:off x="3563938" y="2852738"/>
            <a:ext cx="360362" cy="142875"/>
          </a:xfrm>
          <a:prstGeom prst="rightArrow">
            <a:avLst>
              <a:gd name="adj1" fmla="val 50000"/>
              <a:gd name="adj2" fmla="val 6305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AutoShape 15"/>
          <p:cNvSpPr>
            <a:spLocks noChangeArrowheads="1"/>
          </p:cNvSpPr>
          <p:nvPr/>
        </p:nvSpPr>
        <p:spPr bwMode="auto">
          <a:xfrm>
            <a:off x="4211638" y="3860800"/>
            <a:ext cx="360362" cy="142875"/>
          </a:xfrm>
          <a:prstGeom prst="rightArrow">
            <a:avLst>
              <a:gd name="adj1" fmla="val 50000"/>
              <a:gd name="adj2" fmla="val 6305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AutoShape 16"/>
          <p:cNvSpPr>
            <a:spLocks noChangeArrowheads="1"/>
          </p:cNvSpPr>
          <p:nvPr/>
        </p:nvSpPr>
        <p:spPr bwMode="auto">
          <a:xfrm>
            <a:off x="4140200" y="4868863"/>
            <a:ext cx="360363" cy="144462"/>
          </a:xfrm>
          <a:prstGeom prst="rightArrow">
            <a:avLst>
              <a:gd name="adj1" fmla="val 50000"/>
              <a:gd name="adj2" fmla="val 62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Rectangle 17"/>
          <p:cNvSpPr>
            <a:spLocks noChangeArrowheads="1"/>
          </p:cNvSpPr>
          <p:nvPr/>
        </p:nvSpPr>
        <p:spPr bwMode="auto">
          <a:xfrm>
            <a:off x="3581400" y="4419600"/>
            <a:ext cx="914400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buFontTx/>
              <a:buNone/>
            </a:pPr>
            <a:r>
              <a:rPr lang="en-NZ"/>
              <a:t>Moult</a:t>
            </a:r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 smtClean="0"/>
              <a:t>Insect development</a:t>
            </a:r>
            <a:endParaRPr lang="en-AU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6346825" cy="4525963"/>
          </a:xfrm>
        </p:spPr>
        <p:txBody>
          <a:bodyPr/>
          <a:lstStyle/>
          <a:p>
            <a:pPr>
              <a:buFontTx/>
              <a:buNone/>
            </a:pPr>
            <a:r>
              <a:rPr lang="en-NZ" sz="2400" b="1" smtClean="0">
                <a:solidFill>
                  <a:srgbClr val="0070C0"/>
                </a:solidFill>
              </a:rPr>
              <a:t>Holometabolous</a:t>
            </a:r>
            <a:r>
              <a:rPr lang="en-NZ" sz="2400" smtClean="0">
                <a:solidFill>
                  <a:srgbClr val="0070C0"/>
                </a:solidFill>
              </a:rPr>
              <a:t> (complete metamorphosis)</a:t>
            </a:r>
            <a:endParaRPr lang="en-AU" sz="2400" smtClean="0">
              <a:solidFill>
                <a:srgbClr val="0070C0"/>
              </a:solidFill>
            </a:endParaRPr>
          </a:p>
        </p:txBody>
      </p:sp>
      <p:pic>
        <p:nvPicPr>
          <p:cNvPr id="9220" name="Picture 4" descr="beetle life cycle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2420938"/>
            <a:ext cx="4752975" cy="4087812"/>
          </a:xfrm>
          <a:solidFill>
            <a:schemeClr val="bg1"/>
          </a:solidFill>
        </p:spPr>
      </p:pic>
      <p:sp>
        <p:nvSpPr>
          <p:cNvPr id="9221" name="Text Box 6"/>
          <p:cNvSpPr txBox="1">
            <a:spLocks noChangeArrowheads="1"/>
          </p:cNvSpPr>
          <p:nvPr/>
        </p:nvSpPr>
        <p:spPr bwMode="auto">
          <a:xfrm>
            <a:off x="5724525" y="3860800"/>
            <a:ext cx="2519363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 sz="2400" b="1"/>
              <a:t>Orders:</a:t>
            </a:r>
          </a:p>
          <a:p>
            <a:pPr eaLnBrk="1" hangingPunct="1">
              <a:spcBef>
                <a:spcPct val="50000"/>
              </a:spcBef>
            </a:pPr>
            <a:r>
              <a:rPr lang="en-NZ" sz="2400"/>
              <a:t>Coleoptera</a:t>
            </a:r>
          </a:p>
          <a:p>
            <a:pPr eaLnBrk="1" hangingPunct="1">
              <a:spcBef>
                <a:spcPct val="50000"/>
              </a:spcBef>
            </a:pPr>
            <a:r>
              <a:rPr lang="en-NZ" sz="2400"/>
              <a:t>Lepidoptera</a:t>
            </a:r>
          </a:p>
          <a:p>
            <a:pPr eaLnBrk="1" hangingPunct="1">
              <a:spcBef>
                <a:spcPct val="50000"/>
              </a:spcBef>
            </a:pPr>
            <a:r>
              <a:rPr lang="en-NZ" sz="2400"/>
              <a:t>Hymenoptera</a:t>
            </a:r>
          </a:p>
          <a:p>
            <a:pPr eaLnBrk="1" hangingPunct="1">
              <a:spcBef>
                <a:spcPct val="50000"/>
              </a:spcBef>
            </a:pPr>
            <a:r>
              <a:rPr lang="en-NZ" sz="2400"/>
              <a:t>Diptera</a:t>
            </a:r>
            <a:endParaRPr lang="en-AU" sz="2400"/>
          </a:p>
        </p:txBody>
      </p:sp>
      <p:sp>
        <p:nvSpPr>
          <p:cNvPr id="9222" name="Text Box 8"/>
          <p:cNvSpPr txBox="1">
            <a:spLocks noChangeArrowheads="1"/>
          </p:cNvSpPr>
          <p:nvPr/>
        </p:nvSpPr>
        <p:spPr bwMode="auto">
          <a:xfrm>
            <a:off x="3779838" y="5876925"/>
            <a:ext cx="10795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Egg</a:t>
            </a:r>
            <a:endParaRPr lang="en-AU"/>
          </a:p>
        </p:txBody>
      </p:sp>
      <p:sp>
        <p:nvSpPr>
          <p:cNvPr id="9223" name="Text Box 9"/>
          <p:cNvSpPr txBox="1">
            <a:spLocks noChangeArrowheads="1"/>
          </p:cNvSpPr>
          <p:nvPr/>
        </p:nvSpPr>
        <p:spPr bwMode="auto">
          <a:xfrm>
            <a:off x="1476375" y="4437063"/>
            <a:ext cx="11525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Larva (instars)</a:t>
            </a:r>
            <a:endParaRPr lang="en-AU"/>
          </a:p>
        </p:txBody>
      </p:sp>
      <p:sp>
        <p:nvSpPr>
          <p:cNvPr id="9224" name="Text Box 10"/>
          <p:cNvSpPr txBox="1">
            <a:spLocks noChangeArrowheads="1"/>
          </p:cNvSpPr>
          <p:nvPr/>
        </p:nvSpPr>
        <p:spPr bwMode="auto">
          <a:xfrm>
            <a:off x="4211638" y="2492375"/>
            <a:ext cx="143986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Pupa</a:t>
            </a:r>
            <a:endParaRPr lang="en-AU"/>
          </a:p>
        </p:txBody>
      </p:sp>
      <p:sp>
        <p:nvSpPr>
          <p:cNvPr id="9225" name="Text Box 11"/>
          <p:cNvSpPr txBox="1">
            <a:spLocks noChangeArrowheads="1"/>
          </p:cNvSpPr>
          <p:nvPr/>
        </p:nvSpPr>
        <p:spPr bwMode="auto">
          <a:xfrm>
            <a:off x="4500563" y="3716338"/>
            <a:ext cx="11525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Adult</a:t>
            </a:r>
            <a:endParaRPr lang="en-AU"/>
          </a:p>
        </p:txBody>
      </p:sp>
      <p:sp>
        <p:nvSpPr>
          <p:cNvPr id="9226" name="Text Box 12"/>
          <p:cNvSpPr txBox="1">
            <a:spLocks noChangeArrowheads="1"/>
          </p:cNvSpPr>
          <p:nvPr/>
        </p:nvSpPr>
        <p:spPr bwMode="auto">
          <a:xfrm>
            <a:off x="468313" y="4292600"/>
            <a:ext cx="6477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L3</a:t>
            </a:r>
            <a:endParaRPr lang="en-AU"/>
          </a:p>
        </p:txBody>
      </p:sp>
      <p:sp>
        <p:nvSpPr>
          <p:cNvPr id="9227" name="Text Box 13"/>
          <p:cNvSpPr txBox="1">
            <a:spLocks noChangeArrowheads="1"/>
          </p:cNvSpPr>
          <p:nvPr/>
        </p:nvSpPr>
        <p:spPr bwMode="auto">
          <a:xfrm>
            <a:off x="827088" y="5589588"/>
            <a:ext cx="5048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L2</a:t>
            </a:r>
            <a:endParaRPr lang="en-AU"/>
          </a:p>
        </p:txBody>
      </p:sp>
      <p:sp>
        <p:nvSpPr>
          <p:cNvPr id="9228" name="Text Box 14"/>
          <p:cNvSpPr txBox="1">
            <a:spLocks noChangeArrowheads="1"/>
          </p:cNvSpPr>
          <p:nvPr/>
        </p:nvSpPr>
        <p:spPr bwMode="auto">
          <a:xfrm>
            <a:off x="2124075" y="6237288"/>
            <a:ext cx="5746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L1</a:t>
            </a:r>
            <a:endParaRPr lang="en-AU"/>
          </a:p>
        </p:txBody>
      </p:sp>
      <p:pic>
        <p:nvPicPr>
          <p:cNvPr id="9229" name="Picture 15" descr="grass grub beetle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2205038"/>
            <a:ext cx="1828800" cy="1344612"/>
          </a:xfrm>
          <a:noFill/>
        </p:spPr>
      </p:pic>
      <p:pic>
        <p:nvPicPr>
          <p:cNvPr id="9230" name="Picture 17" descr="GrassGrub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997200"/>
            <a:ext cx="14986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1" name="Text Box 18"/>
          <p:cNvSpPr txBox="1">
            <a:spLocks noChangeArrowheads="1"/>
          </p:cNvSpPr>
          <p:nvPr/>
        </p:nvSpPr>
        <p:spPr bwMode="auto">
          <a:xfrm>
            <a:off x="7596188" y="2205038"/>
            <a:ext cx="12239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NZ"/>
              <a:t>NZ grass grub</a:t>
            </a:r>
            <a:endParaRPr lang="en-AU"/>
          </a:p>
        </p:txBody>
      </p:sp>
      <p:sp>
        <p:nvSpPr>
          <p:cNvPr id="9232" name="AutoShape 19"/>
          <p:cNvSpPr>
            <a:spLocks noChangeArrowheads="1"/>
          </p:cNvSpPr>
          <p:nvPr/>
        </p:nvSpPr>
        <p:spPr bwMode="auto">
          <a:xfrm>
            <a:off x="1835150" y="6092825"/>
            <a:ext cx="360363" cy="142875"/>
          </a:xfrm>
          <a:prstGeom prst="rightArrow">
            <a:avLst>
              <a:gd name="adj1" fmla="val 50000"/>
              <a:gd name="adj2" fmla="val 630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AutoShape 20"/>
          <p:cNvSpPr>
            <a:spLocks noChangeArrowheads="1"/>
          </p:cNvSpPr>
          <p:nvPr/>
        </p:nvSpPr>
        <p:spPr bwMode="auto">
          <a:xfrm>
            <a:off x="2051050" y="2636838"/>
            <a:ext cx="360363" cy="142875"/>
          </a:xfrm>
          <a:prstGeom prst="rightArrow">
            <a:avLst>
              <a:gd name="adj1" fmla="val 50000"/>
              <a:gd name="adj2" fmla="val 630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AutoShape 21"/>
          <p:cNvSpPr>
            <a:spLocks noChangeArrowheads="1"/>
          </p:cNvSpPr>
          <p:nvPr/>
        </p:nvSpPr>
        <p:spPr bwMode="auto">
          <a:xfrm>
            <a:off x="684213" y="4941888"/>
            <a:ext cx="360362" cy="142875"/>
          </a:xfrm>
          <a:prstGeom prst="rightArrow">
            <a:avLst>
              <a:gd name="adj1" fmla="val 50000"/>
              <a:gd name="adj2" fmla="val 6305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5" name="AutoShape 23"/>
          <p:cNvSpPr>
            <a:spLocks noChangeArrowheads="1"/>
          </p:cNvSpPr>
          <p:nvPr/>
        </p:nvSpPr>
        <p:spPr bwMode="auto">
          <a:xfrm>
            <a:off x="3708400" y="3573463"/>
            <a:ext cx="360363" cy="144462"/>
          </a:xfrm>
          <a:prstGeom prst="rightArrow">
            <a:avLst>
              <a:gd name="adj1" fmla="val 50000"/>
              <a:gd name="adj2" fmla="val 62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6" name="Rectangle 17"/>
          <p:cNvSpPr>
            <a:spLocks noChangeArrowheads="1"/>
          </p:cNvSpPr>
          <p:nvPr/>
        </p:nvSpPr>
        <p:spPr bwMode="auto">
          <a:xfrm>
            <a:off x="1143000" y="6248400"/>
            <a:ext cx="914400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buFontTx/>
              <a:buNone/>
            </a:pPr>
            <a:r>
              <a:rPr lang="en-NZ"/>
              <a:t>Moult</a:t>
            </a:r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432800" cy="1143000"/>
          </a:xfrm>
        </p:spPr>
        <p:txBody>
          <a:bodyPr/>
          <a:lstStyle/>
          <a:p>
            <a:r>
              <a:rPr lang="en-AU" smtClean="0"/>
              <a:t>How do insects cause injury?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178800" cy="4667250"/>
          </a:xfrm>
        </p:spPr>
        <p:txBody>
          <a:bodyPr/>
          <a:lstStyle/>
          <a:p>
            <a:r>
              <a:rPr lang="en-AU" smtClean="0"/>
              <a:t>Direct feeding</a:t>
            </a:r>
          </a:p>
          <a:p>
            <a:pPr>
              <a:buFont typeface="Monotype Sorts" pitchFamily="2" charset="2"/>
              <a:buNone/>
            </a:pPr>
            <a:r>
              <a:rPr lang="en-AU" smtClean="0"/>
              <a:t>	- leaves  </a:t>
            </a:r>
            <a:r>
              <a:rPr lang="en-AU" sz="2400" smtClean="0"/>
              <a:t>(caterpillars)</a:t>
            </a:r>
            <a:endParaRPr lang="en-AU" smtClean="0"/>
          </a:p>
          <a:p>
            <a:pPr>
              <a:buFont typeface="Monotype Sorts" pitchFamily="2" charset="2"/>
              <a:buNone/>
            </a:pPr>
            <a:r>
              <a:rPr lang="en-AU" smtClean="0"/>
              <a:t>	- stems   </a:t>
            </a:r>
            <a:r>
              <a:rPr lang="en-AU" sz="2400" smtClean="0"/>
              <a:t>(Argentine stem weevil)</a:t>
            </a:r>
            <a:endParaRPr lang="en-AU" smtClean="0"/>
          </a:p>
          <a:p>
            <a:pPr>
              <a:buFont typeface="Monotype Sorts" pitchFamily="2" charset="2"/>
              <a:buNone/>
            </a:pPr>
            <a:r>
              <a:rPr lang="en-AU" smtClean="0"/>
              <a:t>	- roots	  </a:t>
            </a:r>
            <a:r>
              <a:rPr lang="en-AU" sz="2400" smtClean="0"/>
              <a:t>(grass grub)</a:t>
            </a:r>
            <a:endParaRPr lang="en-AU" smtClean="0"/>
          </a:p>
          <a:p>
            <a:pPr>
              <a:buFont typeface="Monotype Sorts" pitchFamily="2" charset="2"/>
              <a:buNone/>
            </a:pPr>
            <a:r>
              <a:rPr lang="en-AU" smtClean="0"/>
              <a:t>	- flowers &amp; seeds </a:t>
            </a:r>
            <a:r>
              <a:rPr lang="en-AU" sz="2400" smtClean="0"/>
              <a:t>(aphids, mirids)</a:t>
            </a:r>
            <a:endParaRPr lang="en-AU" smtClean="0"/>
          </a:p>
          <a:p>
            <a:r>
              <a:rPr lang="en-AU" smtClean="0"/>
              <a:t>transmission of plant pathogens </a:t>
            </a:r>
            <a:r>
              <a:rPr lang="en-AU" sz="2400" smtClean="0"/>
              <a:t>(aphids)</a:t>
            </a:r>
            <a:endParaRPr lang="en-AU" smtClean="0"/>
          </a:p>
          <a:p>
            <a:r>
              <a:rPr lang="en-AU" smtClean="0"/>
              <a:t>contamination </a:t>
            </a:r>
            <a:r>
              <a:rPr lang="en-AU" sz="2400" smtClean="0"/>
              <a:t>(aphids &amp; honeydew)</a:t>
            </a:r>
            <a:endParaRPr lang="en-AU" smtClean="0"/>
          </a:p>
          <a:p>
            <a:r>
              <a:rPr lang="en-AU" smtClean="0"/>
              <a:t>others </a:t>
            </a:r>
            <a:r>
              <a:rPr lang="en-AU" sz="2400" smtClean="0"/>
              <a:t>(e.g., egg laying, webbing)</a:t>
            </a:r>
            <a:endParaRPr lang="en-AU" smtClean="0"/>
          </a:p>
        </p:txBody>
      </p:sp>
      <p:pic>
        <p:nvPicPr>
          <p:cNvPr id="10244" name="Picture 5" descr="virus symptom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362200"/>
            <a:ext cx="23812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NZ" smtClean="0"/>
              <a:t>Injury caused by insects</a:t>
            </a:r>
            <a:endParaRPr lang="en-AU" smtClean="0"/>
          </a:p>
        </p:txBody>
      </p:sp>
      <p:pic>
        <p:nvPicPr>
          <p:cNvPr id="11267" name="Picture 4" descr="cabbage damage"/>
          <p:cNvPicPr>
            <a:picLocks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557338"/>
            <a:ext cx="2520950" cy="1871662"/>
          </a:xfrm>
          <a:noFill/>
        </p:spPr>
      </p:pic>
      <p:pic>
        <p:nvPicPr>
          <p:cNvPr id="11268" name="Picture 6" descr="virus symptoms"/>
          <p:cNvPicPr>
            <a:picLocks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4888" y="1557338"/>
            <a:ext cx="2381250" cy="1943100"/>
          </a:xfrm>
          <a:noFill/>
        </p:spPr>
      </p:pic>
      <p:pic>
        <p:nvPicPr>
          <p:cNvPr id="11269" name="Picture 8" descr="plant stunting"/>
          <p:cNvPicPr>
            <a:picLocks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3938" y="1700213"/>
            <a:ext cx="2208212" cy="2185987"/>
          </a:xfrm>
          <a:noFill/>
        </p:spPr>
      </p:pic>
      <p:pic>
        <p:nvPicPr>
          <p:cNvPr id="11270" name="Picture 10" descr="thb2PCicadaEggScars"/>
          <p:cNvPicPr>
            <a:picLocks noChangeAspect="1" noChangeArrowheads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7763" y="4289425"/>
            <a:ext cx="2251075" cy="1600200"/>
          </a:xfrm>
          <a:noFill/>
        </p:spPr>
      </p:pic>
      <p:pic>
        <p:nvPicPr>
          <p:cNvPr id="11271" name="Picture 12" descr="Fras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4581525"/>
            <a:ext cx="208756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3" descr="Honeydew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076700"/>
            <a:ext cx="223202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Text Box 14"/>
          <p:cNvSpPr txBox="1">
            <a:spLocks noChangeArrowheads="1"/>
          </p:cNvSpPr>
          <p:nvPr/>
        </p:nvSpPr>
        <p:spPr bwMode="auto">
          <a:xfrm>
            <a:off x="827088" y="3500438"/>
            <a:ext cx="25209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Feeding injury</a:t>
            </a:r>
            <a:endParaRPr lang="en-AU"/>
          </a:p>
        </p:txBody>
      </p:sp>
      <p:sp>
        <p:nvSpPr>
          <p:cNvPr id="11274" name="Text Box 15"/>
          <p:cNvSpPr txBox="1">
            <a:spLocks noChangeArrowheads="1"/>
          </p:cNvSpPr>
          <p:nvPr/>
        </p:nvSpPr>
        <p:spPr bwMode="auto">
          <a:xfrm>
            <a:off x="3563938" y="3933825"/>
            <a:ext cx="22320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Effect on plant physiology</a:t>
            </a:r>
            <a:endParaRPr lang="en-AU"/>
          </a:p>
        </p:txBody>
      </p:sp>
      <p:sp>
        <p:nvSpPr>
          <p:cNvPr id="11275" name="Text Box 16"/>
          <p:cNvSpPr txBox="1">
            <a:spLocks noChangeArrowheads="1"/>
          </p:cNvSpPr>
          <p:nvPr/>
        </p:nvSpPr>
        <p:spPr bwMode="auto">
          <a:xfrm>
            <a:off x="6084888" y="3573463"/>
            <a:ext cx="24479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Transmission of pathogens</a:t>
            </a:r>
            <a:endParaRPr lang="en-AU"/>
          </a:p>
        </p:txBody>
      </p:sp>
      <p:sp>
        <p:nvSpPr>
          <p:cNvPr id="11276" name="Text Box 17"/>
          <p:cNvSpPr txBox="1">
            <a:spLocks noChangeArrowheads="1"/>
          </p:cNvSpPr>
          <p:nvPr/>
        </p:nvSpPr>
        <p:spPr bwMode="auto">
          <a:xfrm>
            <a:off x="900113" y="5876925"/>
            <a:ext cx="2159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Honeydew</a:t>
            </a:r>
            <a:endParaRPr lang="en-AU"/>
          </a:p>
        </p:txBody>
      </p:sp>
      <p:sp>
        <p:nvSpPr>
          <p:cNvPr id="11277" name="Text Box 18"/>
          <p:cNvSpPr txBox="1">
            <a:spLocks noChangeArrowheads="1"/>
          </p:cNvSpPr>
          <p:nvPr/>
        </p:nvSpPr>
        <p:spPr bwMode="auto">
          <a:xfrm>
            <a:off x="6156325" y="5949950"/>
            <a:ext cx="2159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Ovipositor injury</a:t>
            </a:r>
            <a:endParaRPr lang="en-AU"/>
          </a:p>
        </p:txBody>
      </p:sp>
      <p:sp>
        <p:nvSpPr>
          <p:cNvPr id="11278" name="Text Box 19"/>
          <p:cNvSpPr txBox="1">
            <a:spLocks noChangeArrowheads="1"/>
          </p:cNvSpPr>
          <p:nvPr/>
        </p:nvSpPr>
        <p:spPr bwMode="auto">
          <a:xfrm>
            <a:off x="3563938" y="6308725"/>
            <a:ext cx="22320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/>
              <a:t>Frass</a:t>
            </a:r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 smtClean="0"/>
              <a:t>Key principle of pest control</a:t>
            </a:r>
            <a:endParaRPr lang="en-AU" smtClean="0"/>
          </a:p>
        </p:txBody>
      </p:sp>
      <p:pic>
        <p:nvPicPr>
          <p:cNvPr id="12291" name="Picture 6" descr="pest damage control costs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981200"/>
            <a:ext cx="5292725" cy="4325938"/>
          </a:xfrm>
          <a:noFill/>
        </p:spPr>
      </p:pic>
      <p:cxnSp>
        <p:nvCxnSpPr>
          <p:cNvPr id="12292" name="Straight Connector 8"/>
          <p:cNvCxnSpPr>
            <a:cxnSpLocks noChangeShapeType="1"/>
          </p:cNvCxnSpPr>
          <p:nvPr/>
        </p:nvCxnSpPr>
        <p:spPr bwMode="auto">
          <a:xfrm>
            <a:off x="2514600" y="4953000"/>
            <a:ext cx="762000" cy="76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1295400" y="1371600"/>
            <a:ext cx="6324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12294" name="TextBox 7"/>
          <p:cNvSpPr txBox="1">
            <a:spLocks noChangeArrowheads="1"/>
          </p:cNvSpPr>
          <p:nvPr/>
        </p:nvSpPr>
        <p:spPr bwMode="auto">
          <a:xfrm>
            <a:off x="1219200" y="1371600"/>
            <a:ext cx="6629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sz="3200">
                <a:solidFill>
                  <a:srgbClr val="0070C0"/>
                </a:solidFill>
              </a:rPr>
              <a:t>Driven by economics</a:t>
            </a:r>
          </a:p>
        </p:txBody>
      </p:sp>
      <p:cxnSp>
        <p:nvCxnSpPr>
          <p:cNvPr id="10" name="Straight Connector 9"/>
          <p:cNvCxnSpPr/>
          <p:nvPr/>
        </p:nvCxnSpPr>
        <p:spPr bwMode="auto">
          <a:xfrm flipV="1">
            <a:off x="2590800" y="2286000"/>
            <a:ext cx="3962400" cy="29718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 flipV="1">
            <a:off x="2514600" y="3505200"/>
            <a:ext cx="4038600" cy="53340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 bwMode="auto">
          <a:xfrm rot="5400000" flipH="1" flipV="1">
            <a:off x="6629400" y="3657600"/>
            <a:ext cx="1066800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 bwMode="auto">
          <a:xfrm rot="5400000" flipH="1" flipV="1">
            <a:off x="1447800" y="4038600"/>
            <a:ext cx="16764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 smtClean="0"/>
              <a:t>Pest threshold levels</a:t>
            </a:r>
            <a:endParaRPr lang="en-AU" smtClean="0"/>
          </a:p>
        </p:txBody>
      </p:sp>
      <p:pic>
        <p:nvPicPr>
          <p:cNvPr id="13315" name="Picture 4" descr="threshold levels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484313"/>
            <a:ext cx="5473700" cy="5084762"/>
          </a:xfrm>
          <a:noFill/>
        </p:spPr>
      </p:pic>
      <p:sp>
        <p:nvSpPr>
          <p:cNvPr id="13316" name="Text Box 8"/>
          <p:cNvSpPr txBox="1">
            <a:spLocks noChangeArrowheads="1"/>
          </p:cNvSpPr>
          <p:nvPr/>
        </p:nvSpPr>
        <p:spPr bwMode="auto">
          <a:xfrm>
            <a:off x="762000" y="1371600"/>
            <a:ext cx="5181600" cy="1311275"/>
          </a:xfrm>
          <a:prstGeom prst="rect">
            <a:avLst/>
          </a:prstGeom>
          <a:solidFill>
            <a:srgbClr val="FCFE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NZ" sz="200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 sz="2000"/>
              <a:t>Generalised concept of pest threshold levels</a:t>
            </a:r>
          </a:p>
          <a:p>
            <a:pPr eaLnBrk="1" hangingPunct="1">
              <a:spcBef>
                <a:spcPct val="50000"/>
              </a:spcBef>
            </a:pPr>
            <a:endParaRPr lang="en-AU" sz="2000"/>
          </a:p>
        </p:txBody>
      </p:sp>
      <p:sp>
        <p:nvSpPr>
          <p:cNvPr id="13317" name="Text Box 9"/>
          <p:cNvSpPr txBox="1">
            <a:spLocks noChangeArrowheads="1"/>
          </p:cNvSpPr>
          <p:nvPr/>
        </p:nvSpPr>
        <p:spPr bwMode="auto">
          <a:xfrm>
            <a:off x="5724525" y="3429000"/>
            <a:ext cx="3571875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 sz="2000">
                <a:solidFill>
                  <a:srgbClr val="FF3399"/>
                </a:solidFill>
              </a:rPr>
              <a:t>AT</a:t>
            </a:r>
            <a:r>
              <a:rPr lang="en-NZ" sz="2000"/>
              <a:t> = action threshold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NZ" sz="2000">
                <a:solidFill>
                  <a:srgbClr val="0066FF"/>
                </a:solidFill>
              </a:rPr>
              <a:t>EIL</a:t>
            </a:r>
            <a:r>
              <a:rPr lang="en-NZ" sz="2000"/>
              <a:t> = economic injury level</a:t>
            </a:r>
            <a:endParaRPr lang="en-AU" sz="1900"/>
          </a:p>
        </p:txBody>
      </p:sp>
      <p:sp>
        <p:nvSpPr>
          <p:cNvPr id="13318" name="Text Box 10"/>
          <p:cNvSpPr txBox="1">
            <a:spLocks noChangeArrowheads="1"/>
          </p:cNvSpPr>
          <p:nvPr/>
        </p:nvSpPr>
        <p:spPr bwMode="auto">
          <a:xfrm>
            <a:off x="2743200" y="4800600"/>
            <a:ext cx="1079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en-NZ" sz="1200" dirty="0">
                <a:solidFill>
                  <a:schemeClr val="accent2">
                    <a:lumMod val="50000"/>
                  </a:schemeClr>
                </a:solidFill>
                <a:latin typeface="Arial" charset="0"/>
                <a:ea typeface="宋体" pitchFamily="2" charset="-122"/>
              </a:rPr>
              <a:t>Control action</a:t>
            </a:r>
            <a:endParaRPr lang="en-AU" sz="1200" dirty="0">
              <a:solidFill>
                <a:schemeClr val="accent2">
                  <a:lumMod val="50000"/>
                </a:schemeClr>
              </a:solidFill>
              <a:latin typeface="Arial" charset="0"/>
              <a:ea typeface="宋体" pitchFamily="2" charset="-122"/>
            </a:endParaRPr>
          </a:p>
        </p:txBody>
      </p:sp>
      <p:sp>
        <p:nvSpPr>
          <p:cNvPr id="13319" name="Rectangle 11"/>
          <p:cNvSpPr>
            <a:spLocks noChangeArrowheads="1"/>
          </p:cNvSpPr>
          <p:nvPr/>
        </p:nvSpPr>
        <p:spPr bwMode="auto">
          <a:xfrm>
            <a:off x="3995738" y="5373688"/>
            <a:ext cx="1584325" cy="287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Rectangle 12"/>
          <p:cNvSpPr>
            <a:spLocks noChangeArrowheads="1"/>
          </p:cNvSpPr>
          <p:nvPr/>
        </p:nvSpPr>
        <p:spPr bwMode="auto">
          <a:xfrm>
            <a:off x="3995738" y="3357563"/>
            <a:ext cx="1512887" cy="287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ondershare_20060523b">
  <a:themeElements>
    <a:clrScheme name="wondershare_20060523b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wondershare_20060523b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zh-CN" altLang="en-US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zh-CN" altLang="en-US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wondershare_20060523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ndershare_20060523b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ndershare_20060523b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ndershare_20060523b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ndershare_20060523b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ndershare_20060523b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ndershare_20060523b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ndershare_20060523b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ndershare_20060523b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ndershare_20060523b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ndershare_20060523b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ndershare_20060523b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wondershare_20060523b</Template>
  <TotalTime>286</TotalTime>
  <Words>531</Words>
  <Application>Microsoft Office PowerPoint</Application>
  <PresentationFormat>On-screen Show (4:3)</PresentationFormat>
  <Paragraphs>198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SimSun</vt:lpstr>
      <vt:lpstr>Calibri</vt:lpstr>
      <vt:lpstr>Monotype Sorts</vt:lpstr>
      <vt:lpstr>wondershare_20060523b</vt:lpstr>
      <vt:lpstr>Insect  </vt:lpstr>
      <vt:lpstr>Outline</vt:lpstr>
      <vt:lpstr>Why knowledge of insect life cycles is essential</vt:lpstr>
      <vt:lpstr>Insect development</vt:lpstr>
      <vt:lpstr>Insect development</vt:lpstr>
      <vt:lpstr>How do insects cause injury?</vt:lpstr>
      <vt:lpstr>Injury caused by insects</vt:lpstr>
      <vt:lpstr>Key principle of pest control</vt:lpstr>
      <vt:lpstr>Pest threshold levels</vt:lpstr>
      <vt:lpstr>Tools for monitoring insects</vt:lpstr>
      <vt:lpstr>Aphids</vt:lpstr>
      <vt:lpstr>PowerPoint Presentation</vt:lpstr>
      <vt:lpstr>Tomato/potato psyllid</vt:lpstr>
      <vt:lpstr>Grubs</vt:lpstr>
      <vt:lpstr>Weevils</vt:lpstr>
      <vt:lpstr>Caterpillars</vt:lpstr>
      <vt:lpstr>Springtails</vt:lpstr>
      <vt:lpstr>PowerPoint Presentation</vt:lpstr>
      <vt:lpstr>Key principles of integrated pest management (IPM)</vt:lpstr>
      <vt:lpstr>Insecticides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AKOBIA</dc:creator>
  <cp:lastModifiedBy>Teacher E-Solutions</cp:lastModifiedBy>
  <cp:revision>42</cp:revision>
  <dcterms:created xsi:type="dcterms:W3CDTF">2009-05-14T08:08:39Z</dcterms:created>
  <dcterms:modified xsi:type="dcterms:W3CDTF">2019-01-18T16:35:56Z</dcterms:modified>
</cp:coreProperties>
</file>