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0" r:id="rId4"/>
    <p:sldId id="262" r:id="rId5"/>
    <p:sldId id="303" r:id="rId6"/>
    <p:sldId id="263" r:id="rId7"/>
    <p:sldId id="304" r:id="rId8"/>
    <p:sldId id="265" r:id="rId9"/>
    <p:sldId id="305" r:id="rId10"/>
    <p:sldId id="266" r:id="rId11"/>
    <p:sldId id="268" r:id="rId12"/>
    <p:sldId id="270" r:id="rId13"/>
    <p:sldId id="271" r:id="rId14"/>
    <p:sldId id="306" r:id="rId15"/>
    <p:sldId id="272" r:id="rId16"/>
    <p:sldId id="274" r:id="rId17"/>
    <p:sldId id="307" r:id="rId18"/>
    <p:sldId id="276" r:id="rId19"/>
    <p:sldId id="278" r:id="rId20"/>
    <p:sldId id="279" r:id="rId21"/>
    <p:sldId id="308" r:id="rId22"/>
    <p:sldId id="284" r:id="rId23"/>
    <p:sldId id="309" r:id="rId24"/>
    <p:sldId id="287" r:id="rId25"/>
    <p:sldId id="310" r:id="rId26"/>
    <p:sldId id="293" r:id="rId27"/>
    <p:sldId id="311" r:id="rId28"/>
    <p:sldId id="295" r:id="rId29"/>
    <p:sldId id="296" r:id="rId30"/>
    <p:sldId id="312" r:id="rId31"/>
    <p:sldId id="298" r:id="rId32"/>
    <p:sldId id="313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5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1295354B-D826-4515-B43E-7B145C338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7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8994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452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8090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72325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83440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4621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30409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40057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4295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26672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5432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753475" y="64008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D0C5C47F-94CA-413A-BC58-3885237BC0F2}" type="slidenum">
              <a:rPr lang="en-US" sz="1400">
                <a:solidFill>
                  <a:srgbClr val="FFFF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sz="1400">
              <a:solidFill>
                <a:srgbClr val="FFFF00"/>
              </a:solidFill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50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Char char="–"/>
        <a:defRPr sz="32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v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Ø"/>
        <a:defRPr sz="3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609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Plant Form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19200"/>
            <a:ext cx="64008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Chapter 35</a:t>
            </a:r>
          </a:p>
        </p:txBody>
      </p:sp>
      <p:pic>
        <p:nvPicPr>
          <p:cNvPr id="2055" name="Picture 7" descr="35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334" r="27499" b="1666"/>
          <a:stretch>
            <a:fillRect/>
          </a:stretch>
        </p:blipFill>
        <p:spPr bwMode="auto">
          <a:xfrm>
            <a:off x="3124200" y="2057400"/>
            <a:ext cx="2830513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bldLvl="5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 of the Plant Body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smtClean="0"/>
              <a:t>Tissue types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ground tissue</a:t>
            </a:r>
            <a:r>
              <a:rPr lang="en-US" smtClean="0"/>
              <a:t> - parenchyma cells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dermal tissue</a:t>
            </a:r>
            <a:r>
              <a:rPr lang="en-US" smtClean="0"/>
              <a:t> - outer covering 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epidermis</a:t>
            </a:r>
            <a:r>
              <a:rPr lang="en-US" smtClean="0"/>
              <a:t> in primary growth plants</a:t>
            </a:r>
          </a:p>
          <a:p>
            <a:pPr lvl="3" eaLnBrk="1" hangingPunct="1"/>
            <a:r>
              <a:rPr lang="en-US" smtClean="0"/>
              <a:t>cuticle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bark</a:t>
            </a:r>
            <a:r>
              <a:rPr lang="en-US" smtClean="0"/>
              <a:t> in secondary growth plants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vascular tissue</a:t>
            </a:r>
            <a:r>
              <a:rPr lang="en-US" smtClean="0"/>
              <a:t> - conduction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xylem</a:t>
            </a:r>
            <a:r>
              <a:rPr lang="en-US" smtClean="0"/>
              <a:t> -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/>
              <a:t>water and dissolved materials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phloem</a:t>
            </a:r>
            <a:r>
              <a:rPr lang="en-US" smtClean="0"/>
              <a:t> - carbohydrates</a:t>
            </a: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and Secondary Growth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Primary growth</a:t>
            </a:r>
            <a:r>
              <a:rPr lang="en-US" smtClean="0"/>
              <a:t> results from cell division at the apical meristem at the plant tip.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Secondary growth</a:t>
            </a:r>
            <a:r>
              <a:rPr lang="en-US" smtClean="0"/>
              <a:t> results from cell division at the lateral meristem, increasing the shoot’s girth.</a:t>
            </a:r>
          </a:p>
        </p:txBody>
      </p:sp>
      <p:pic>
        <p:nvPicPr>
          <p:cNvPr id="696324" name="Picture 4" descr="35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/>
          <a:stretch>
            <a:fillRect/>
          </a:stretch>
        </p:blipFill>
        <p:spPr bwMode="auto">
          <a:xfrm>
            <a:off x="3810000" y="3509963"/>
            <a:ext cx="41910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9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9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2" grpId="0" autoUpdateAnimBg="0"/>
      <p:bldP spid="696323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Dermal Tissue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Epidermal cells originating from the protoderm cover all parts of the primary plant body.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guard cells</a:t>
            </a:r>
            <a:r>
              <a:rPr lang="en-US" smtClean="0"/>
              <a:t> - dumbbell-shaped cells flanking stomata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trichomes</a:t>
            </a:r>
            <a:r>
              <a:rPr lang="en-US" smtClean="0"/>
              <a:t> - hairlike outgrowths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regulate microclimate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root hairs</a:t>
            </a:r>
            <a:r>
              <a:rPr lang="en-US" smtClean="0"/>
              <a:t> - tubular extensions of epidermal cells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increase root’s surface area</a:t>
            </a:r>
          </a:p>
        </p:txBody>
      </p:sp>
    </p:spTree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 Tissue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Parenchyma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store food and water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Collenchyma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provide support for plant organs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Sclerenchyma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supporting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secondary walls impregnated with </a:t>
            </a:r>
            <a:r>
              <a:rPr lang="en-US" smtClean="0">
                <a:solidFill>
                  <a:srgbClr val="FFFF00"/>
                </a:solidFill>
              </a:rPr>
              <a:t>lignin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fibers and </a:t>
            </a:r>
            <a:r>
              <a:rPr lang="en-US" smtClean="0">
                <a:solidFill>
                  <a:srgbClr val="FFFF00"/>
                </a:solidFill>
              </a:rPr>
              <a:t>sclerids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may be nonliving at maturity</a:t>
            </a:r>
          </a:p>
        </p:txBody>
      </p:sp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 Tissue</a:t>
            </a:r>
          </a:p>
        </p:txBody>
      </p:sp>
      <p:pic>
        <p:nvPicPr>
          <p:cNvPr id="736259" name="Picture 3" descr="35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9" b="25000"/>
          <a:stretch>
            <a:fillRect/>
          </a:stretch>
        </p:blipFill>
        <p:spPr bwMode="auto">
          <a:xfrm>
            <a:off x="228600" y="1981200"/>
            <a:ext cx="87630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Tissue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Xylem</a:t>
            </a:r>
          </a:p>
          <a:p>
            <a:pPr lvl="1" eaLnBrk="1" hangingPunct="1"/>
            <a:r>
              <a:rPr lang="en-US" smtClean="0"/>
              <a:t>principle water-conducting tissue</a:t>
            </a:r>
          </a:p>
          <a:p>
            <a:pPr lvl="2" eaLnBrk="1" hangingPunct="1"/>
            <a:r>
              <a:rPr lang="en-US" smtClean="0"/>
              <a:t>combination of </a:t>
            </a:r>
            <a:r>
              <a:rPr lang="en-US" smtClean="0">
                <a:solidFill>
                  <a:srgbClr val="FFFF00"/>
                </a:solidFill>
              </a:rPr>
              <a:t>vessels</a:t>
            </a:r>
            <a:r>
              <a:rPr lang="en-US" smtClean="0"/>
              <a:t> and </a:t>
            </a:r>
            <a:r>
              <a:rPr lang="en-US" smtClean="0">
                <a:solidFill>
                  <a:srgbClr val="FFFF00"/>
                </a:solidFill>
              </a:rPr>
              <a:t>tracheids</a:t>
            </a:r>
            <a:endParaRPr lang="en-US" smtClean="0"/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primary xylem</a:t>
            </a:r>
            <a:r>
              <a:rPr lang="en-US" smtClean="0"/>
              <a:t> derived from procambium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secondary xylem</a:t>
            </a:r>
            <a:r>
              <a:rPr lang="en-US" smtClean="0"/>
              <a:t> formed by vascular cambium</a:t>
            </a:r>
          </a:p>
          <a:p>
            <a:pPr lvl="2" eaLnBrk="1" hangingPunct="1"/>
            <a:r>
              <a:rPr lang="en-US" smtClean="0"/>
              <a:t>wood made of accumulated secondary xylem</a:t>
            </a:r>
          </a:p>
        </p:txBody>
      </p:sp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Vascular Tissue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Phloem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principle food-conducting tissue in vascular plants, located toward the outer part of roots and stems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carried out through sieve cells and sieve-tube members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some sieve areas (pores) have larger pores called sieve plates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each sieve-tube member associated with companion cell</a:t>
            </a:r>
          </a:p>
        </p:txBody>
      </p:sp>
    </p:spTree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Sieve-Tube Member</a:t>
            </a:r>
          </a:p>
        </p:txBody>
      </p:sp>
      <p:pic>
        <p:nvPicPr>
          <p:cNvPr id="737283" name="Picture 3" descr="35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3333"/>
          <a:stretch>
            <a:fillRect/>
          </a:stretch>
        </p:blipFill>
        <p:spPr bwMode="auto">
          <a:xfrm>
            <a:off x="914400" y="1508125"/>
            <a:ext cx="73152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Cells Differentiate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Root structure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root cap</a:t>
            </a:r>
          </a:p>
          <a:p>
            <a:pPr lvl="2" eaLnBrk="1" hangingPunct="1"/>
            <a:r>
              <a:rPr lang="en-US" smtClean="0"/>
              <a:t>composed of inner columella cells and lateral root cap cells</a:t>
            </a:r>
          </a:p>
          <a:p>
            <a:pPr lvl="2" eaLnBrk="1" hangingPunct="1"/>
            <a:r>
              <a:rPr lang="en-US" smtClean="0"/>
              <a:t>new root cap produced when existing cap is removed</a:t>
            </a:r>
          </a:p>
          <a:p>
            <a:pPr lvl="3" eaLnBrk="1" hangingPunct="1"/>
            <a:r>
              <a:rPr lang="en-US" smtClean="0"/>
              <a:t>functions in gravity perception</a:t>
            </a:r>
          </a:p>
        </p:txBody>
      </p:sp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Zone of cell division</a:t>
            </a:r>
          </a:p>
          <a:p>
            <a:pPr lvl="1" eaLnBrk="1" hangingPunct="1"/>
            <a:r>
              <a:rPr lang="en-US" smtClean="0"/>
              <a:t>cells divide every 12 to 36 hours toward the edges of the concave dome</a:t>
            </a:r>
          </a:p>
          <a:p>
            <a:pPr lvl="2" eaLnBrk="1" hangingPunct="1"/>
            <a:r>
              <a:rPr lang="en-US" smtClean="0"/>
              <a:t>Apical meristem daughter cells divide into protoderm, procambium, and ground meristem tissues.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Zone of elongation</a:t>
            </a:r>
          </a:p>
          <a:p>
            <a:pPr lvl="1" eaLnBrk="1" hangingPunct="1"/>
            <a:r>
              <a:rPr lang="en-US" smtClean="0"/>
              <a:t>roots lengthen because cells produced by primary meristems grow longer than wide</a:t>
            </a:r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Meristems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Meristematic tissues are clumps of small cells with dense cytoplasm and proportionately large nuclei.</a:t>
            </a:r>
          </a:p>
          <a:p>
            <a:pPr lvl="1" eaLnBrk="1" hangingPunct="1"/>
            <a:r>
              <a:rPr lang="en-US" smtClean="0"/>
              <a:t>Elongation of roots and shoots takes place by repeated cell divisions and subsequent elongation by the apical meristem.</a:t>
            </a:r>
          </a:p>
          <a:p>
            <a:pPr lvl="1" eaLnBrk="1" hangingPunct="1"/>
            <a:r>
              <a:rPr lang="en-US" smtClean="0"/>
              <a:t>In some species, </a:t>
            </a:r>
            <a:r>
              <a:rPr lang="en-US" smtClean="0">
                <a:solidFill>
                  <a:srgbClr val="FFFF00"/>
                </a:solidFill>
              </a:rPr>
              <a:t>lateral meristems</a:t>
            </a:r>
            <a:r>
              <a:rPr lang="en-US" smtClean="0"/>
              <a:t> produce an increase in girth.</a:t>
            </a:r>
          </a:p>
        </p:txBody>
      </p:sp>
    </p:spTree>
  </p:cSld>
  <p:clrMapOvr>
    <a:masterClrMapping/>
  </p:clrMapOvr>
  <p:transition>
    <p:pull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Zone of maturation</a:t>
            </a:r>
          </a:p>
          <a:p>
            <a:pPr lvl="1" eaLnBrk="1" hangingPunct="1"/>
            <a:r>
              <a:rPr lang="en-US" smtClean="0"/>
              <a:t>cells differentiate into specific cell types</a:t>
            </a:r>
          </a:p>
          <a:p>
            <a:pPr lvl="2" eaLnBrk="1" hangingPunct="1"/>
            <a:r>
              <a:rPr lang="en-US" smtClean="0"/>
              <a:t>root surface cells mature into epidermal hairs, each with </a:t>
            </a:r>
            <a:r>
              <a:rPr lang="en-US" smtClean="0">
                <a:solidFill>
                  <a:srgbClr val="FFFF00"/>
                </a:solidFill>
              </a:rPr>
              <a:t>root hair</a:t>
            </a:r>
            <a:endParaRPr lang="en-US" smtClean="0"/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cortex</a:t>
            </a:r>
            <a:r>
              <a:rPr lang="en-US" smtClean="0"/>
              <a:t> produced by parenchyma cells</a:t>
            </a:r>
          </a:p>
          <a:p>
            <a:pPr lvl="3" eaLnBrk="1" hangingPunct="1"/>
            <a:r>
              <a:rPr lang="en-US" smtClean="0"/>
              <a:t>inner boundary differentiates into </a:t>
            </a:r>
            <a:r>
              <a:rPr lang="en-US" smtClean="0">
                <a:solidFill>
                  <a:srgbClr val="FFFF00"/>
                </a:solidFill>
              </a:rPr>
              <a:t>endodermis</a:t>
            </a:r>
            <a:endParaRPr lang="en-US" smtClean="0"/>
          </a:p>
          <a:p>
            <a:pPr lvl="4" eaLnBrk="1" hangingPunct="1"/>
            <a:r>
              <a:rPr lang="en-US" smtClean="0"/>
              <a:t>surrounded by </a:t>
            </a:r>
            <a:r>
              <a:rPr lang="en-US" smtClean="0">
                <a:solidFill>
                  <a:srgbClr val="FFFF00"/>
                </a:solidFill>
              </a:rPr>
              <a:t>Casparian strips</a:t>
            </a:r>
            <a:r>
              <a:rPr lang="en-US" smtClean="0"/>
              <a:t> composed of </a:t>
            </a:r>
            <a:r>
              <a:rPr lang="en-US" smtClean="0">
                <a:solidFill>
                  <a:srgbClr val="FFFF00"/>
                </a:solidFill>
              </a:rPr>
              <a:t>suberin</a:t>
            </a:r>
            <a:endParaRPr lang="en-US" smtClean="0"/>
          </a:p>
        </p:txBody>
      </p:sp>
    </p:spTree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Root Structure</a:t>
            </a:r>
          </a:p>
        </p:txBody>
      </p:sp>
      <p:pic>
        <p:nvPicPr>
          <p:cNvPr id="738307" name="Picture 3" descr="35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>
            <a:fillRect/>
          </a:stretch>
        </p:blipFill>
        <p:spPr bwMode="auto">
          <a:xfrm>
            <a:off x="838200" y="1066800"/>
            <a:ext cx="7391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Modified Roots</a:t>
            </a: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plants produce either a </a:t>
            </a:r>
            <a:r>
              <a:rPr lang="en-US" smtClean="0">
                <a:solidFill>
                  <a:srgbClr val="FFFF00"/>
                </a:solidFill>
              </a:rPr>
              <a:t>taproot system</a:t>
            </a:r>
            <a:r>
              <a:rPr lang="en-US" smtClean="0"/>
              <a:t> (single large root with smaller branch roots) or a </a:t>
            </a:r>
            <a:r>
              <a:rPr lang="en-US" smtClean="0">
                <a:solidFill>
                  <a:srgbClr val="FFFF00"/>
                </a:solidFill>
              </a:rPr>
              <a:t>fibrous root system</a:t>
            </a:r>
            <a:r>
              <a:rPr lang="en-US" smtClean="0"/>
              <a:t> (many smaller roots of smaller diameter).</a:t>
            </a:r>
          </a:p>
        </p:txBody>
      </p:sp>
      <p:pic>
        <p:nvPicPr>
          <p:cNvPr id="712709" name="Picture 5" descr="35_2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34" r="2499" b="8333"/>
          <a:stretch>
            <a:fillRect/>
          </a:stretch>
        </p:blipFill>
        <p:spPr bwMode="auto">
          <a:xfrm>
            <a:off x="4038600" y="3581400"/>
            <a:ext cx="408463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utoUpdateAnimBg="0"/>
      <p:bldP spid="712707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Woody Twig</a:t>
            </a:r>
          </a:p>
        </p:txBody>
      </p:sp>
      <p:pic>
        <p:nvPicPr>
          <p:cNvPr id="739331" name="Picture 3" descr="35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5000"/>
          <a:stretch>
            <a:fillRect/>
          </a:stretch>
        </p:blipFill>
        <p:spPr bwMode="auto">
          <a:xfrm>
            <a:off x="914400" y="1219200"/>
            <a:ext cx="73152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External Stem Form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Leaf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blade - flattened portion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petiole</a:t>
            </a:r>
            <a:r>
              <a:rPr lang="en-US" smtClean="0"/>
              <a:t> - stalk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sessile - no petiole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axil - space between petiole and 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axillary bud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terminal bud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stipules - appendages at base of leaf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stipule scars</a:t>
            </a:r>
          </a:p>
        </p:txBody>
      </p:sp>
    </p:spTree>
  </p:cSld>
  <p:clrMapOvr>
    <a:masterClrMapping/>
  </p:clrMapOvr>
  <p:transition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Stems</a:t>
            </a:r>
          </a:p>
        </p:txBody>
      </p:sp>
      <p:pic>
        <p:nvPicPr>
          <p:cNvPr id="740355" name="Picture 3" descr="35_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8333"/>
          <a:stretch>
            <a:fillRect/>
          </a:stretch>
        </p:blipFill>
        <p:spPr bwMode="auto">
          <a:xfrm>
            <a:off x="533400" y="1600200"/>
            <a:ext cx="81534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Modified Stems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purpose modifications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bulbs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corms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rhizomes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runners and stolons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tubers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tendrils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cladophylls</a:t>
            </a:r>
          </a:p>
        </p:txBody>
      </p:sp>
    </p:spTree>
  </p:cSld>
  <p:clrMapOvr>
    <a:masterClrMapping/>
  </p:clrMapOvr>
  <p:transition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380" name="Picture 4" descr="35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2167" r="5000"/>
          <a:stretch>
            <a:fillRect/>
          </a:stretch>
        </p:blipFill>
        <p:spPr bwMode="auto">
          <a:xfrm>
            <a:off x="838200" y="304800"/>
            <a:ext cx="7361238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Leaf external structure</a:t>
            </a:r>
          </a:p>
          <a:p>
            <a:pPr lvl="1" eaLnBrk="1" hangingPunct="1"/>
            <a:r>
              <a:rPr lang="en-US" smtClean="0"/>
              <a:t>microphylls - have one vein that does not leave a gap when it branches from the vascular cylinder of the stem</a:t>
            </a:r>
          </a:p>
          <a:p>
            <a:pPr lvl="1" eaLnBrk="1" hangingPunct="1"/>
            <a:r>
              <a:rPr lang="en-US" smtClean="0"/>
              <a:t>megaphylls - have several </a:t>
            </a:r>
            <a:r>
              <a:rPr lang="en-US" smtClean="0">
                <a:solidFill>
                  <a:srgbClr val="FFFF00"/>
                </a:solidFill>
              </a:rPr>
              <a:t>veins</a:t>
            </a:r>
            <a:r>
              <a:rPr lang="en-US" smtClean="0"/>
              <a:t> that leave a gap when they branch from the vascular cylinder of the stem</a:t>
            </a:r>
          </a:p>
        </p:txBody>
      </p:sp>
    </p:spTree>
  </p:cSld>
  <p:clrMapOvr>
    <a:masterClrMapping/>
  </p:clrMapOvr>
  <p:transition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External Structure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Simple leaves</a:t>
            </a:r>
            <a:r>
              <a:rPr lang="en-US" smtClean="0"/>
              <a:t> - undivided blades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Compound leaf</a:t>
            </a:r>
            <a:r>
              <a:rPr lang="en-US" smtClean="0"/>
              <a:t> - blade divided into leaflets</a:t>
            </a:r>
          </a:p>
          <a:p>
            <a:pPr lvl="1" eaLnBrk="1" hangingPunct="1"/>
            <a:r>
              <a:rPr lang="en-US" smtClean="0"/>
              <a:t>pinnately compound - leaflets arranged in pairs along common axis</a:t>
            </a:r>
          </a:p>
          <a:p>
            <a:pPr lvl="1" eaLnBrk="1" hangingPunct="1"/>
            <a:r>
              <a:rPr lang="en-US" smtClean="0"/>
              <a:t>palmately compound - leaflets radiate out from common point</a:t>
            </a:r>
          </a:p>
        </p:txBody>
      </p:sp>
      <p:pic>
        <p:nvPicPr>
          <p:cNvPr id="724996" name="Picture 4" descr="35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6667"/>
          <a:stretch>
            <a:fillRect/>
          </a:stretch>
        </p:blipFill>
        <p:spPr bwMode="auto">
          <a:xfrm>
            <a:off x="2590800" y="4572000"/>
            <a:ext cx="38862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2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autoUpdateAnimBg="0"/>
      <p:bldP spid="724995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Meristems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Apical meristems</a:t>
            </a:r>
          </a:p>
          <a:p>
            <a:pPr lvl="1" eaLnBrk="1" hangingPunct="1"/>
            <a:r>
              <a:rPr lang="en-US" smtClean="0"/>
              <a:t>located at tip of stems and roots</a:t>
            </a:r>
          </a:p>
          <a:p>
            <a:pPr lvl="2" eaLnBrk="1" hangingPunct="1"/>
            <a:r>
              <a:rPr lang="en-US" smtClean="0"/>
              <a:t>Plant tissues that result from primary growth are called </a:t>
            </a:r>
            <a:r>
              <a:rPr lang="en-US" smtClean="0">
                <a:solidFill>
                  <a:srgbClr val="FFFF00"/>
                </a:solidFill>
              </a:rPr>
              <a:t>primary tissues</a:t>
            </a:r>
            <a:r>
              <a:rPr lang="en-US" smtClean="0"/>
              <a:t>.</a:t>
            </a:r>
          </a:p>
          <a:p>
            <a:pPr lvl="3" eaLnBrk="1" hangingPunct="1"/>
            <a:r>
              <a:rPr lang="en-US" smtClean="0"/>
              <a:t>make up </a:t>
            </a:r>
            <a:r>
              <a:rPr lang="en-US" smtClean="0">
                <a:solidFill>
                  <a:srgbClr val="FFFF00"/>
                </a:solidFill>
              </a:rPr>
              <a:t>primary plant body</a:t>
            </a:r>
            <a:endParaRPr lang="en-US" smtClean="0"/>
          </a:p>
          <a:p>
            <a:pPr lvl="2" eaLnBrk="1" hangingPunct="1"/>
            <a:r>
              <a:rPr lang="en-US" smtClean="0"/>
              <a:t>root apical meristem protected by root cap</a:t>
            </a:r>
          </a:p>
        </p:txBody>
      </p:sp>
    </p:spTree>
  </p:cSld>
  <p:clrMapOvr>
    <a:masterClrMapping/>
  </p:clrMapOvr>
  <p:transition>
    <p:pull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External Structure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arrangement</a:t>
            </a:r>
          </a:p>
          <a:p>
            <a:pPr lvl="1" eaLnBrk="1" hangingPunct="1"/>
            <a:r>
              <a:rPr lang="en-US" smtClean="0"/>
              <a:t>alternate - one leaf per node</a:t>
            </a:r>
          </a:p>
          <a:p>
            <a:pPr lvl="1" eaLnBrk="1" hangingPunct="1"/>
            <a:r>
              <a:rPr lang="en-US" smtClean="0"/>
              <a:t>opposite - two leaves per node</a:t>
            </a:r>
          </a:p>
          <a:p>
            <a:pPr lvl="1" eaLnBrk="1" hangingPunct="1"/>
            <a:r>
              <a:rPr lang="en-US" smtClean="0"/>
              <a:t>whorl - circle of leaves at same level</a:t>
            </a:r>
          </a:p>
        </p:txBody>
      </p:sp>
      <p:pic>
        <p:nvPicPr>
          <p:cNvPr id="742404" name="Picture 4" descr="35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>
            <a:fillRect/>
          </a:stretch>
        </p:blipFill>
        <p:spPr bwMode="auto">
          <a:xfrm>
            <a:off x="2438400" y="3581400"/>
            <a:ext cx="4191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4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2" grpId="0" autoUpdateAnimBg="0"/>
      <p:bldP spid="742403" grpId="0" build="p" bldLvl="5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Internal Structure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Epidermis has waxy cuticle and may have tricomes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lower epidermis contains stomata flanked by guard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Mesophyll</a:t>
            </a:r>
            <a:r>
              <a:rPr lang="en-US" smtClean="0"/>
              <a:t> - tissue between upper and lower epidermis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Dicots have rows of cholenchyma cells constituting the </a:t>
            </a:r>
            <a:r>
              <a:rPr lang="en-US" smtClean="0">
                <a:solidFill>
                  <a:srgbClr val="FFFF00"/>
                </a:solidFill>
              </a:rPr>
              <a:t>palisade mesophyll</a:t>
            </a:r>
            <a:r>
              <a:rPr lang="en-US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spongy mesophyll</a:t>
            </a:r>
            <a:r>
              <a:rPr lang="en-US" smtClean="0"/>
              <a:t> between palisade mesophyll and lower epidermis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monocot mesophyll not differentiated</a:t>
            </a:r>
          </a:p>
        </p:txBody>
      </p:sp>
    </p:spTree>
  </p:cSld>
  <p:clrMapOvr>
    <a:masterClrMapping/>
  </p:clrMapOvr>
  <p:transition>
    <p:pull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Leaf Cross Section</a:t>
            </a:r>
          </a:p>
        </p:txBody>
      </p:sp>
      <p:pic>
        <p:nvPicPr>
          <p:cNvPr id="743427" name="Picture 3" descr="35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381000" y="1447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Modified Leaves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Modifications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floral leaves (bracts)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spines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reproductive leaves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window leaves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shade leaves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insectivorous leaves</a:t>
            </a:r>
          </a:p>
        </p:txBody>
      </p:sp>
      <p:pic>
        <p:nvPicPr>
          <p:cNvPr id="729093" name="Picture 5" descr="35_3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334" r="10001" b="1666"/>
          <a:stretch>
            <a:fillRect/>
          </a:stretch>
        </p:blipFill>
        <p:spPr bwMode="auto">
          <a:xfrm>
            <a:off x="5867400" y="3200400"/>
            <a:ext cx="26670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2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2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2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2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2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090" grpId="0" autoUpdateAnimBg="0"/>
      <p:bldP spid="729091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Apical Meristems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334000"/>
          </a:xfrm>
        </p:spPr>
        <p:txBody>
          <a:bodyPr/>
          <a:lstStyle/>
          <a:p>
            <a:pPr eaLnBrk="1" hangingPunct="1"/>
            <a:r>
              <a:rPr lang="en-US" smtClean="0"/>
              <a:t>Give rise to three types of </a:t>
            </a:r>
            <a:r>
              <a:rPr lang="en-US" smtClean="0">
                <a:solidFill>
                  <a:srgbClr val="FFFF00"/>
                </a:solidFill>
              </a:rPr>
              <a:t>primary meristems</a:t>
            </a:r>
            <a:endParaRPr lang="en-US" smtClean="0"/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protoderm</a:t>
            </a:r>
            <a:r>
              <a:rPr lang="en-US" smtClean="0"/>
              <a:t> - forms epidermis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procambium</a:t>
            </a:r>
            <a:r>
              <a:rPr lang="en-US" smtClean="0"/>
              <a:t> - forms primary vascular tissue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ground meristem</a:t>
            </a:r>
            <a:r>
              <a:rPr lang="en-US" smtClean="0"/>
              <a:t> - differentiates into ground tissue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intercalary meristems</a:t>
            </a:r>
            <a:r>
              <a:rPr lang="en-US" smtClean="0"/>
              <a:t> may arise in stem internodes</a:t>
            </a: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7" name="Picture 3" descr="35_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13333"/>
          <a:stretch>
            <a:fillRect/>
          </a:stretch>
        </p:blipFill>
        <p:spPr bwMode="auto">
          <a:xfrm>
            <a:off x="1143000" y="1524000"/>
            <a:ext cx="6858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Lateral Meristems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>
              <a:tabLst>
                <a:tab pos="6742113" algn="l"/>
              </a:tabLst>
            </a:pPr>
            <a:r>
              <a:rPr lang="en-US" smtClean="0"/>
              <a:t>Most trees, shrubs, and some herbs have active lateral meristems.</a:t>
            </a:r>
          </a:p>
          <a:p>
            <a:pPr lvl="1" eaLnBrk="1" hangingPunct="1">
              <a:tabLst>
                <a:tab pos="6742113" algn="l"/>
              </a:tabLst>
            </a:pPr>
            <a:r>
              <a:rPr lang="en-US" smtClean="0"/>
              <a:t>increases girth in nonwoody plants - </a:t>
            </a:r>
            <a:r>
              <a:rPr lang="en-US" smtClean="0">
                <a:solidFill>
                  <a:srgbClr val="FFFF00"/>
                </a:solidFill>
              </a:rPr>
              <a:t>secondary growth</a:t>
            </a:r>
            <a:endParaRPr lang="en-US" smtClean="0"/>
          </a:p>
          <a:p>
            <a:pPr eaLnBrk="1" hangingPunct="1">
              <a:tabLst>
                <a:tab pos="6742113" algn="l"/>
              </a:tabLst>
            </a:pPr>
            <a:r>
              <a:rPr lang="en-US" smtClean="0"/>
              <a:t>Woody stems</a:t>
            </a:r>
          </a:p>
          <a:p>
            <a:pPr lvl="1" eaLnBrk="1" hangingPunct="1">
              <a:tabLst>
                <a:tab pos="6742113" algn="l"/>
              </a:tabLst>
            </a:pPr>
            <a:r>
              <a:rPr lang="en-US" smtClean="0">
                <a:solidFill>
                  <a:srgbClr val="FFFF00"/>
                </a:solidFill>
              </a:rPr>
              <a:t>cork cambium</a:t>
            </a:r>
          </a:p>
          <a:p>
            <a:pPr lvl="2" eaLnBrk="1" hangingPunct="1">
              <a:tabLst>
                <a:tab pos="6742113" algn="l"/>
              </a:tabLst>
            </a:pPr>
            <a:r>
              <a:rPr lang="en-US" smtClean="0"/>
              <a:t>produces cork cells</a:t>
            </a:r>
          </a:p>
          <a:p>
            <a:pPr lvl="1" eaLnBrk="1" hangingPunct="1">
              <a:tabLst>
                <a:tab pos="6742113" algn="l"/>
              </a:tabLst>
            </a:pPr>
            <a:r>
              <a:rPr lang="en-US" smtClean="0">
                <a:solidFill>
                  <a:srgbClr val="FFFF00"/>
                </a:solidFill>
              </a:rPr>
              <a:t>vascular cambium</a:t>
            </a:r>
          </a:p>
          <a:p>
            <a:pPr lvl="2" eaLnBrk="1" hangingPunct="1">
              <a:tabLst>
                <a:tab pos="6742113" algn="l"/>
              </a:tabLst>
            </a:pPr>
            <a:r>
              <a:rPr lang="en-US" smtClean="0"/>
              <a:t>produces secondary vascular tissue</a:t>
            </a:r>
          </a:p>
        </p:txBody>
      </p:sp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 descr="35_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>
            <a:fillRect/>
          </a:stretch>
        </p:blipFill>
        <p:spPr bwMode="auto">
          <a:xfrm>
            <a:off x="1295400" y="1143000"/>
            <a:ext cx="6477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Organization of the Plant Body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334000"/>
          </a:xfrm>
        </p:spPr>
        <p:txBody>
          <a:bodyPr/>
          <a:lstStyle/>
          <a:p>
            <a:pPr eaLnBrk="1" hangingPunct="1"/>
            <a:r>
              <a:rPr lang="en-US" smtClean="0"/>
              <a:t>Vascular plant consists of: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root system</a:t>
            </a:r>
            <a:r>
              <a:rPr lang="en-US" smtClean="0"/>
              <a:t> - anchors plant and penetrates soil to absorb water and ions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shoot system</a:t>
            </a:r>
            <a:r>
              <a:rPr lang="en-US" smtClean="0"/>
              <a:t> 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stems</a:t>
            </a:r>
            <a:r>
              <a:rPr lang="en-US" smtClean="0"/>
              <a:t> – framework for positioning leaves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leaves</a:t>
            </a:r>
            <a:r>
              <a:rPr lang="en-US" smtClean="0"/>
              <a:t> - principle sites of photosynthesis</a:t>
            </a:r>
          </a:p>
          <a:p>
            <a:pPr lvl="3" eaLnBrk="1" hangingPunct="1"/>
            <a:r>
              <a:rPr lang="en-US" smtClean="0">
                <a:solidFill>
                  <a:srgbClr val="FFFF00"/>
                </a:solidFill>
              </a:rPr>
              <a:t>vegetative shoot</a:t>
            </a:r>
            <a:r>
              <a:rPr lang="en-US" smtClean="0"/>
              <a:t> - internode, node leaf and axillary buds</a:t>
            </a:r>
          </a:p>
        </p:txBody>
      </p:sp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Body Diagram</a:t>
            </a:r>
          </a:p>
        </p:txBody>
      </p:sp>
      <p:pic>
        <p:nvPicPr>
          <p:cNvPr id="735235" name="Picture 3" descr="35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167" r="14999" b="1666"/>
          <a:stretch>
            <a:fillRect/>
          </a:stretch>
        </p:blipFill>
        <p:spPr bwMode="auto">
          <a:xfrm>
            <a:off x="1676400" y="914400"/>
            <a:ext cx="58674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3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808</Words>
  <Application>Microsoft Office PowerPoint</Application>
  <PresentationFormat>On-screen Show (4:3)</PresentationFormat>
  <Paragraphs>152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Times New Roman</vt:lpstr>
      <vt:lpstr>Arial</vt:lpstr>
      <vt:lpstr>Wingdings</vt:lpstr>
      <vt:lpstr>Default Design</vt:lpstr>
      <vt:lpstr>Plant Form</vt:lpstr>
      <vt:lpstr>Meristems</vt:lpstr>
      <vt:lpstr>Meristems</vt:lpstr>
      <vt:lpstr>Apical Meristems</vt:lpstr>
      <vt:lpstr>PowerPoint Presentation</vt:lpstr>
      <vt:lpstr>Lateral Meristems</vt:lpstr>
      <vt:lpstr>PowerPoint Presentation</vt:lpstr>
      <vt:lpstr>Organization of the Plant Body</vt:lpstr>
      <vt:lpstr>Plant Body Diagram</vt:lpstr>
      <vt:lpstr>Organization of the Plant Body</vt:lpstr>
      <vt:lpstr>Primary and Secondary Growth</vt:lpstr>
      <vt:lpstr>Dermal Tissue</vt:lpstr>
      <vt:lpstr>Ground Tissue</vt:lpstr>
      <vt:lpstr>Ground Tissue</vt:lpstr>
      <vt:lpstr>Vascular Tissue</vt:lpstr>
      <vt:lpstr>Vascular Tissue</vt:lpstr>
      <vt:lpstr>Sieve-Tube Member</vt:lpstr>
      <vt:lpstr>Root Cells Differentiate</vt:lpstr>
      <vt:lpstr>Root Structure</vt:lpstr>
      <vt:lpstr>Root Structure</vt:lpstr>
      <vt:lpstr>Root Structure</vt:lpstr>
      <vt:lpstr>Modified Roots</vt:lpstr>
      <vt:lpstr>Woody Twig</vt:lpstr>
      <vt:lpstr>External Stem Form</vt:lpstr>
      <vt:lpstr>Stems</vt:lpstr>
      <vt:lpstr>Modified Stems</vt:lpstr>
      <vt:lpstr>PowerPoint Presentation</vt:lpstr>
      <vt:lpstr>Leaves</vt:lpstr>
      <vt:lpstr>Leaf External Structure</vt:lpstr>
      <vt:lpstr>Leaf External Structure</vt:lpstr>
      <vt:lpstr>Leaf Internal Structure</vt:lpstr>
      <vt:lpstr>Leaf Cross Section</vt:lpstr>
      <vt:lpstr>Modified Leaves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Teacher E-Solutions</cp:lastModifiedBy>
  <cp:revision>65</cp:revision>
  <dcterms:created xsi:type="dcterms:W3CDTF">2003-09-01T15:30:09Z</dcterms:created>
  <dcterms:modified xsi:type="dcterms:W3CDTF">2019-01-18T16:35:58Z</dcterms:modified>
</cp:coreProperties>
</file>