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8" r:id="rId3"/>
    <p:sldId id="273" r:id="rId4"/>
    <p:sldId id="278" r:id="rId5"/>
    <p:sldId id="269" r:id="rId6"/>
    <p:sldId id="270" r:id="rId7"/>
    <p:sldId id="271" r:id="rId8"/>
    <p:sldId id="274" r:id="rId9"/>
    <p:sldId id="272" r:id="rId10"/>
    <p:sldId id="277" r:id="rId11"/>
    <p:sldId id="275" r:id="rId12"/>
    <p:sldId id="276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6633"/>
    <a:srgbClr val="009900"/>
    <a:srgbClr val="00CC66"/>
    <a:srgbClr val="FFCCFF"/>
    <a:srgbClr val="993366"/>
    <a:srgbClr val="66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B1B04F9-3FA6-4A87-97FC-3820EAAD2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762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19D6372-30B9-406A-B448-2EE3DF3E6085}" type="slidenum">
              <a:rPr lang="en-US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1</a:t>
            </a:fld>
            <a:endParaRPr 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7DCE9B3F-D547-4826-BEB2-4D69B8EF6425}" type="slidenum">
              <a:rPr lang="en-US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10</a:t>
            </a:fld>
            <a:endParaRPr 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DBDC8B9F-8544-41E2-A4CC-E7448E81C6DD}" type="slidenum">
              <a:rPr lang="en-US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11</a:t>
            </a:fld>
            <a:endParaRPr 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B03CE907-2026-4125-9F3A-CB14A8093100}" type="slidenum">
              <a:rPr lang="en-US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12</a:t>
            </a:fld>
            <a:endParaRPr 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80473D92-FFEF-4D2E-8346-9CEFE5333E52}" type="slidenum">
              <a:rPr lang="en-US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2</a:t>
            </a:fld>
            <a:endParaRPr 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46B96B73-91A1-476B-A470-88594EF55566}" type="slidenum">
              <a:rPr lang="en-US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3</a:t>
            </a:fld>
            <a:endParaRPr 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9ED11CD-8712-4926-8718-316A146E5EFD}" type="slidenum">
              <a:rPr lang="en-US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4</a:t>
            </a:fld>
            <a:endParaRPr 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A9317C8E-88F7-4FD1-B97F-86C93658A716}" type="slidenum">
              <a:rPr lang="en-US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5</a:t>
            </a:fld>
            <a:endParaRPr 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A6AFD8CB-0315-4900-92FE-B140C3570FA2}" type="slidenum">
              <a:rPr lang="en-US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6</a:t>
            </a:fld>
            <a:endParaRPr 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9DC5042E-FE7B-4A8F-BCA8-8870405D9C43}" type="slidenum">
              <a:rPr lang="en-US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7</a:t>
            </a:fld>
            <a:endParaRPr 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F90FDD7C-0E82-4246-AA46-53A1E9EDDEA8}" type="slidenum">
              <a:rPr lang="en-US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8</a:t>
            </a:fld>
            <a:endParaRPr 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3DC63FEF-FF0B-4004-B2FF-F597F0B619DA}" type="slidenum">
              <a:rPr lang="en-US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9</a:t>
            </a:fld>
            <a:endParaRPr lang="en-US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DC476-9251-4A3D-9494-548553C4E502}" type="datetime1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E13C6-70F4-41A8-BA3A-A1427F82DD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793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AF42B-2E39-49FF-906E-8CFF0FD35813}" type="datetime1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A65EF-6E07-4413-A139-D0CC9AB548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75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9D668-74D2-4056-9FB8-9DA72CB04FFF}" type="datetime1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5DD25-AB5F-4D05-B913-B6C7505962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178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866EF-FBE6-493E-8A63-0D49CA68A853}" type="datetime1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4C4DF-8591-45F3-B0C0-7EB303628B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176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D3F42-4E8A-4720-BFC3-7B1AE923BF7A}" type="datetime1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602E5-8D2B-4466-B8C9-252E441E30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82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55DBB-3C3F-44BE-BD2E-A0C8189BA241}" type="datetime1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A98B8-470C-4F95-8F24-78429903A2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80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7AE6B-36F8-41C5-A32B-F676B5C42143}" type="datetime1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99EA2-F781-43BA-9B94-017FB648DF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378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161D5-EAA4-4A55-B6E9-9E318A900E26}" type="datetime1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D17E3-11F7-46CC-A1EF-B3B54BBAED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86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5FF71-C46C-42F2-9D7E-FD7B52608FA5}" type="datetime1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7CC17-26D2-44FA-BAA4-EB53F747BB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99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A5328-62EA-44E2-AF6A-A9AD213253BA}" type="datetime1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2ADE6-9C91-4175-B192-3201F8FBE2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776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2176B-4D6C-4C12-B0CC-E1EC74860A22}" type="datetime1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86D75-1BBD-4927-910E-3BE7B58A73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0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39000" y="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14ADED91-D999-4BB6-BCA0-43ADB8D8B334}" type="datetime1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F6364CF-762E-4450-97F6-AD73BCA19E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DB9F033D-F9E0-45C5-A726-20607E241713}" type="datetime1">
              <a:rPr lang="en-GB" sz="1600" smtClean="0">
                <a:solidFill>
                  <a:schemeClr val="folHlink"/>
                </a:solidFill>
              </a:rPr>
              <a:pPr eaLnBrk="1" hangingPunct="1"/>
              <a:t>18/01/2019</a:t>
            </a:fld>
            <a:endParaRPr lang="en-GB" sz="1600" smtClean="0">
              <a:solidFill>
                <a:schemeClr val="folHlink"/>
              </a:solidFill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23495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/>
              <a:t>Relative mass formula, atomic mass, and empirical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C3DC525-966E-4B2F-B595-3077500743DB}" type="datetime1">
              <a:rPr lang="en-GB" sz="1600" smtClean="0">
                <a:solidFill>
                  <a:schemeClr val="folHlink"/>
                </a:solidFill>
              </a:rPr>
              <a:pPr eaLnBrk="1" hangingPunct="1"/>
              <a:t>18/01/2019</a:t>
            </a:fld>
            <a:endParaRPr lang="en-GB" sz="1600" smtClean="0">
              <a:solidFill>
                <a:schemeClr val="folHlink"/>
              </a:solidFill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713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Example questions</a:t>
            </a: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304800" y="762000"/>
            <a:ext cx="8610600" cy="603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914400" indent="-4572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rgbClr val="99FF66"/>
                </a:solidFill>
              </a:rPr>
              <a:t>What volume of hydrogen is produced when 18g of water is electrolysed?</a:t>
            </a:r>
          </a:p>
          <a:p>
            <a:pPr lvl="1" algn="ctr" eaLnBrk="1" hangingPunct="1">
              <a:spcBef>
                <a:spcPct val="50000"/>
              </a:spcBef>
            </a:pPr>
            <a:r>
              <a:rPr lang="en-GB" sz="2000">
                <a:solidFill>
                  <a:srgbClr val="CCECFF"/>
                </a:solidFill>
              </a:rPr>
              <a:t>2H</a:t>
            </a:r>
            <a:r>
              <a:rPr lang="en-GB" sz="2000" baseline="-25000">
                <a:solidFill>
                  <a:srgbClr val="CCECFF"/>
                </a:solidFill>
              </a:rPr>
              <a:t>2</a:t>
            </a:r>
            <a:r>
              <a:rPr lang="en-GB" sz="2000">
                <a:solidFill>
                  <a:srgbClr val="CCECFF"/>
                </a:solidFill>
              </a:rPr>
              <a:t>0 	         2H</a:t>
            </a:r>
            <a:r>
              <a:rPr lang="en-GB" sz="2000" baseline="-25000">
                <a:solidFill>
                  <a:srgbClr val="CCECFF"/>
                </a:solidFill>
              </a:rPr>
              <a:t>2</a:t>
            </a:r>
            <a:r>
              <a:rPr lang="en-GB" sz="2000">
                <a:solidFill>
                  <a:srgbClr val="CCECFF"/>
                </a:solidFill>
              </a:rPr>
              <a:t> + O</a:t>
            </a:r>
            <a:r>
              <a:rPr lang="en-GB" sz="2000" baseline="-25000">
                <a:solidFill>
                  <a:srgbClr val="CCECFF"/>
                </a:solidFill>
              </a:rPr>
              <a:t>2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endParaRPr lang="en-GB" sz="2000">
              <a:solidFill>
                <a:srgbClr val="CCECFF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endParaRPr lang="en-GB" sz="2000">
              <a:solidFill>
                <a:srgbClr val="CCECFF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rgbClr val="99FF66"/>
                </a:solidFill>
              </a:rPr>
              <a:t>Marble chips are made of calcium carbonate (CaCO</a:t>
            </a:r>
            <a:r>
              <a:rPr lang="en-GB" sz="2000" baseline="-25000">
                <a:solidFill>
                  <a:srgbClr val="99FF66"/>
                </a:solidFill>
              </a:rPr>
              <a:t>3</a:t>
            </a:r>
            <a:r>
              <a:rPr lang="en-GB" sz="2000">
                <a:solidFill>
                  <a:srgbClr val="99FF66"/>
                </a:solidFill>
              </a:rPr>
              <a:t>).  What volume of carbon dioxide will be released when 500g of CaCO</a:t>
            </a:r>
            <a:r>
              <a:rPr lang="en-GB" sz="2000" baseline="-25000">
                <a:solidFill>
                  <a:srgbClr val="99FF66"/>
                </a:solidFill>
              </a:rPr>
              <a:t>3</a:t>
            </a:r>
            <a:r>
              <a:rPr lang="en-GB" sz="2000">
                <a:solidFill>
                  <a:srgbClr val="99FF66"/>
                </a:solidFill>
              </a:rPr>
              <a:t> is reacted with dilute hydrochloric acid?</a:t>
            </a:r>
          </a:p>
          <a:p>
            <a:pPr lvl="1" algn="ctr" eaLnBrk="1" hangingPunct="1">
              <a:spcBef>
                <a:spcPct val="50000"/>
              </a:spcBef>
            </a:pPr>
            <a:r>
              <a:rPr lang="en-GB" sz="2000">
                <a:solidFill>
                  <a:srgbClr val="CCECFF"/>
                </a:solidFill>
              </a:rPr>
              <a:t>CaCO</a:t>
            </a:r>
            <a:r>
              <a:rPr lang="en-GB" sz="2000" baseline="-25000">
                <a:solidFill>
                  <a:srgbClr val="CCECFF"/>
                </a:solidFill>
              </a:rPr>
              <a:t>3</a:t>
            </a:r>
            <a:r>
              <a:rPr lang="en-GB" sz="2000">
                <a:solidFill>
                  <a:srgbClr val="CCECFF"/>
                </a:solidFill>
              </a:rPr>
              <a:t> + 2HCl 	            CaCl</a:t>
            </a:r>
            <a:r>
              <a:rPr lang="en-GB" sz="2000" baseline="-25000">
                <a:solidFill>
                  <a:srgbClr val="CCECFF"/>
                </a:solidFill>
              </a:rPr>
              <a:t>2</a:t>
            </a:r>
            <a:r>
              <a:rPr lang="en-GB" sz="2000">
                <a:solidFill>
                  <a:srgbClr val="CCECFF"/>
                </a:solidFill>
              </a:rPr>
              <a:t> + H</a:t>
            </a:r>
            <a:r>
              <a:rPr lang="en-GB" sz="2000" baseline="-25000">
                <a:solidFill>
                  <a:srgbClr val="CCECFF"/>
                </a:solidFill>
              </a:rPr>
              <a:t>2</a:t>
            </a:r>
            <a:r>
              <a:rPr lang="en-GB" sz="2000">
                <a:solidFill>
                  <a:srgbClr val="CCECFF"/>
                </a:solidFill>
              </a:rPr>
              <a:t>O + CO</a:t>
            </a:r>
            <a:r>
              <a:rPr lang="en-GB" sz="2000" baseline="-25000">
                <a:solidFill>
                  <a:srgbClr val="CCECFF"/>
                </a:solidFill>
              </a:rPr>
              <a:t>2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endParaRPr lang="en-GB" sz="2000">
              <a:solidFill>
                <a:srgbClr val="CCECFF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endParaRPr lang="en-GB" sz="2000">
              <a:solidFill>
                <a:srgbClr val="CCECFF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rgbClr val="99FF66"/>
                </a:solidFill>
              </a:rPr>
              <a:t>In your coursework you reacted magnesium with hydrochloric acid.  What volume of hydrogen would be produced if you reacted 1g of magnesium with excess acid?</a:t>
            </a:r>
          </a:p>
          <a:p>
            <a:pPr lvl="1" algn="ctr" eaLnBrk="1" hangingPunct="1">
              <a:spcBef>
                <a:spcPct val="50000"/>
              </a:spcBef>
            </a:pPr>
            <a:r>
              <a:rPr lang="en-GB" sz="2000">
                <a:solidFill>
                  <a:srgbClr val="CCECFF"/>
                </a:solidFill>
              </a:rPr>
              <a:t>Mg + 2HCl                     MgCl</a:t>
            </a:r>
            <a:r>
              <a:rPr lang="en-GB" sz="2000" baseline="-25000">
                <a:solidFill>
                  <a:srgbClr val="CCECFF"/>
                </a:solidFill>
              </a:rPr>
              <a:t>2</a:t>
            </a:r>
            <a:r>
              <a:rPr lang="en-GB" sz="2000">
                <a:solidFill>
                  <a:srgbClr val="CCECFF"/>
                </a:solidFill>
              </a:rPr>
              <a:t> + H</a:t>
            </a:r>
            <a:r>
              <a:rPr lang="en-GB" sz="2000" baseline="-25000">
                <a:solidFill>
                  <a:srgbClr val="CCECFF"/>
                </a:solidFill>
              </a:rPr>
              <a:t>2</a:t>
            </a:r>
          </a:p>
        </p:txBody>
      </p:sp>
      <p:sp>
        <p:nvSpPr>
          <p:cNvPr id="11269" name="Line 4"/>
          <p:cNvSpPr>
            <a:spLocks noChangeShapeType="1"/>
          </p:cNvSpPr>
          <p:nvPr/>
        </p:nvSpPr>
        <p:spPr bwMode="auto">
          <a:xfrm>
            <a:off x="3962400" y="1676400"/>
            <a:ext cx="1295400" cy="0"/>
          </a:xfrm>
          <a:prstGeom prst="line">
            <a:avLst/>
          </a:prstGeom>
          <a:noFill/>
          <a:ln w="38100">
            <a:solidFill>
              <a:srgbClr val="CC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3886200" y="4114800"/>
            <a:ext cx="1295400" cy="0"/>
          </a:xfrm>
          <a:prstGeom prst="line">
            <a:avLst/>
          </a:prstGeom>
          <a:noFill/>
          <a:ln w="38100">
            <a:solidFill>
              <a:srgbClr val="CC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Line 6"/>
          <p:cNvSpPr>
            <a:spLocks noChangeShapeType="1"/>
          </p:cNvSpPr>
          <p:nvPr/>
        </p:nvSpPr>
        <p:spPr bwMode="auto">
          <a:xfrm>
            <a:off x="4114800" y="6553200"/>
            <a:ext cx="1295400" cy="0"/>
          </a:xfrm>
          <a:prstGeom prst="line">
            <a:avLst/>
          </a:prstGeom>
          <a:noFill/>
          <a:ln w="38100">
            <a:solidFill>
              <a:srgbClr val="CC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04DDBC3B-86A8-44B5-ABC7-8A80F96B4D4B}" type="datetime1">
              <a:rPr lang="en-GB" sz="1600" smtClean="0">
                <a:solidFill>
                  <a:schemeClr val="folHlink"/>
                </a:solidFill>
              </a:rPr>
              <a:pPr eaLnBrk="1" hangingPunct="1"/>
              <a:t>18/01/2019</a:t>
            </a:fld>
            <a:endParaRPr lang="en-GB" sz="1600" smtClean="0">
              <a:solidFill>
                <a:schemeClr val="folHlink"/>
              </a:solidFill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57213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Empirical formulae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620713"/>
            <a:ext cx="914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i="1">
                <a:solidFill>
                  <a:srgbClr val="CCCCFF"/>
                </a:solidFill>
              </a:rPr>
              <a:t>Empirical formulae is simply a way of showing how many atoms are in a molecule (like a chemical formula).  For example, CaO, CaCO</a:t>
            </a:r>
            <a:r>
              <a:rPr lang="en-GB" sz="2000" i="1" baseline="-25000">
                <a:solidFill>
                  <a:srgbClr val="CCCCFF"/>
                </a:solidFill>
              </a:rPr>
              <a:t>3</a:t>
            </a:r>
            <a:r>
              <a:rPr lang="en-GB" sz="2000" i="1">
                <a:solidFill>
                  <a:srgbClr val="CCCCFF"/>
                </a:solidFill>
              </a:rPr>
              <a:t>, H</a:t>
            </a:r>
            <a:r>
              <a:rPr lang="en-GB" sz="2000" i="1" baseline="-25000">
                <a:solidFill>
                  <a:srgbClr val="CCCCFF"/>
                </a:solidFill>
              </a:rPr>
              <a:t>2</a:t>
            </a:r>
            <a:r>
              <a:rPr lang="en-GB" sz="2000" i="1">
                <a:solidFill>
                  <a:srgbClr val="CCCCFF"/>
                </a:solidFill>
              </a:rPr>
              <a:t>0 and KMnO</a:t>
            </a:r>
            <a:r>
              <a:rPr lang="en-GB" sz="2000" i="1" baseline="-25000">
                <a:solidFill>
                  <a:srgbClr val="CCCCFF"/>
                </a:solidFill>
              </a:rPr>
              <a:t>4</a:t>
            </a:r>
            <a:r>
              <a:rPr lang="en-GB" sz="2000" i="1">
                <a:solidFill>
                  <a:srgbClr val="CCCCFF"/>
                </a:solidFill>
              </a:rPr>
              <a:t> are all empirical formulae.  Here’s how to work them out: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692275" y="1844675"/>
            <a:ext cx="5791200" cy="1196975"/>
          </a:xfrm>
          <a:prstGeom prst="rect">
            <a:avLst/>
          </a:prstGeom>
          <a:noFill/>
          <a:ln w="381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 b="1" i="1"/>
              <a:t>A classic exam question: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000"/>
              <a:t> Find the simplest formula of 2.24g of iron reacting with 0.96g of oxygen.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28600" y="3260725"/>
            <a:ext cx="8686800" cy="359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99FF66"/>
                </a:solidFill>
              </a:rPr>
              <a:t>Step 1:</a:t>
            </a:r>
            <a:r>
              <a:rPr lang="en-GB" sz="2000">
                <a:solidFill>
                  <a:srgbClr val="99FF66"/>
                </a:solidFill>
              </a:rPr>
              <a:t> Divide both masses by the relative atomic mass: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000" i="1">
                <a:solidFill>
                  <a:srgbClr val="99FF66"/>
                </a:solidFill>
              </a:rPr>
              <a:t>For iron 2.24/56 = 0.04		For oxygen 0.96/16 = 0.06</a:t>
            </a:r>
          </a:p>
          <a:p>
            <a:pPr eaLnBrk="1" hangingPunct="1">
              <a:spcBef>
                <a:spcPct val="50000"/>
              </a:spcBef>
            </a:pPr>
            <a:endParaRPr lang="en-GB" sz="2000"/>
          </a:p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CCCC"/>
                </a:solidFill>
              </a:rPr>
              <a:t>Step 2:</a:t>
            </a:r>
            <a:r>
              <a:rPr lang="en-GB" sz="2000">
                <a:solidFill>
                  <a:srgbClr val="FFCCCC"/>
                </a:solidFill>
              </a:rPr>
              <a:t> Write this as a ratio and simplify: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000" i="1">
                <a:solidFill>
                  <a:srgbClr val="FFCCCC"/>
                </a:solidFill>
              </a:rPr>
              <a:t>0.04:0.06 is equivalent to 2:3</a:t>
            </a:r>
          </a:p>
          <a:p>
            <a:pPr eaLnBrk="1" hangingPunct="1">
              <a:spcBef>
                <a:spcPct val="50000"/>
              </a:spcBef>
            </a:pPr>
            <a:endParaRPr lang="en-GB" sz="2000" i="1">
              <a:solidFill>
                <a:srgbClr val="FFCCCC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FF66"/>
                </a:solidFill>
              </a:rPr>
              <a:t>Step 3:</a:t>
            </a:r>
            <a:r>
              <a:rPr lang="en-GB" sz="2000">
                <a:solidFill>
                  <a:srgbClr val="FFFF66"/>
                </a:solidFill>
              </a:rPr>
              <a:t> Write the formula: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000" i="1">
                <a:solidFill>
                  <a:srgbClr val="FFFF66"/>
                </a:solidFill>
              </a:rPr>
              <a:t>2 iron atoms for 3 oxygen atoms means the formula is </a:t>
            </a:r>
            <a:r>
              <a:rPr lang="en-GB" sz="2000" i="1" u="sng">
                <a:solidFill>
                  <a:srgbClr val="FFFF66"/>
                </a:solidFill>
              </a:rPr>
              <a:t>Fe</a:t>
            </a:r>
            <a:r>
              <a:rPr lang="en-GB" sz="2000" i="1" u="sng" baseline="-25000">
                <a:solidFill>
                  <a:srgbClr val="FFFF66"/>
                </a:solidFill>
              </a:rPr>
              <a:t>2</a:t>
            </a:r>
            <a:r>
              <a:rPr lang="en-GB" sz="2000" i="1" u="sng">
                <a:solidFill>
                  <a:srgbClr val="FFFF66"/>
                </a:solidFill>
              </a:rPr>
              <a:t>O</a:t>
            </a:r>
            <a:r>
              <a:rPr lang="en-GB" sz="2000" i="1" u="sng" baseline="-25000">
                <a:solidFill>
                  <a:srgbClr val="FFFF66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15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5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15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15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utoUpdateAnimBg="0"/>
      <p:bldP spid="21508" grpId="0" build="p" animBg="1" autoUpdateAnimBg="0"/>
      <p:bldP spid="2150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45A08D3E-0869-4EE2-B5A6-621C91FA3519}" type="datetime1">
              <a:rPr lang="en-GB" sz="1600" smtClean="0">
                <a:solidFill>
                  <a:schemeClr val="folHlink"/>
                </a:solidFill>
              </a:rPr>
              <a:pPr eaLnBrk="1" hangingPunct="1"/>
              <a:t>18/01/2019</a:t>
            </a:fld>
            <a:endParaRPr lang="en-GB" sz="1600" smtClean="0">
              <a:solidFill>
                <a:schemeClr val="folHlink"/>
              </a:solidFill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Example questions</a:t>
            </a: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228600" y="1219200"/>
            <a:ext cx="8686800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>
                <a:solidFill>
                  <a:srgbClr val="99FF66"/>
                </a:solidFill>
              </a:rPr>
              <a:t>Find the empirical formula of magnesium oxide which contains 48g of magnesium and 32g of oxygen.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endParaRPr lang="en-GB">
              <a:solidFill>
                <a:srgbClr val="99FF66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endParaRPr lang="en-GB"/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/>
              <a:t>Find the empirical formula of a compound that contains 42g of nitrogen and 9g of hydrogen.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endParaRPr lang="en-GB"/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endParaRPr lang="en-GB"/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>
                <a:solidFill>
                  <a:srgbClr val="99FF66"/>
                </a:solidFill>
              </a:rPr>
              <a:t>Find the empirical formula of a compound containing 20g of calcium, 6g of carbon and 24g of oxygen.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F68901C2-5FBD-41AE-94BC-300BC2CB9E84}" type="datetime1">
              <a:rPr lang="en-GB" sz="1600" smtClean="0">
                <a:solidFill>
                  <a:schemeClr val="folHlink"/>
                </a:solidFill>
              </a:rPr>
              <a:pPr eaLnBrk="1" hangingPunct="1"/>
              <a:t>18/01/2019</a:t>
            </a:fld>
            <a:endParaRPr lang="en-GB" sz="1600" smtClean="0">
              <a:solidFill>
                <a:schemeClr val="folHlink"/>
              </a:solidFill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25488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Relative formula mass, M</a:t>
            </a:r>
            <a:r>
              <a:rPr lang="en-GB" baseline="-25000" smtClean="0"/>
              <a:t>r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04800" y="914400"/>
            <a:ext cx="853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FFF66"/>
                </a:solidFill>
              </a:rPr>
              <a:t>The </a:t>
            </a:r>
            <a:r>
              <a:rPr lang="en-GB" sz="2000" i="1">
                <a:solidFill>
                  <a:srgbClr val="FFFF66"/>
                </a:solidFill>
              </a:rPr>
              <a:t>relative formula mass</a:t>
            </a:r>
            <a:r>
              <a:rPr lang="en-GB" sz="2000">
                <a:solidFill>
                  <a:srgbClr val="FFFF66"/>
                </a:solidFill>
              </a:rPr>
              <a:t> of a compound is blatantly the relative atomic masses of all the elements in the compound added together.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09800" y="2057400"/>
            <a:ext cx="1409700" cy="1066800"/>
            <a:chOff x="3936" y="3396"/>
            <a:chExt cx="888" cy="672"/>
          </a:xfrm>
        </p:grpSpPr>
        <p:sp>
          <p:nvSpPr>
            <p:cNvPr id="3089" name="Line 5"/>
            <p:cNvSpPr>
              <a:spLocks noChangeShapeType="1"/>
            </p:cNvSpPr>
            <p:nvPr/>
          </p:nvSpPr>
          <p:spPr bwMode="auto">
            <a:xfrm>
              <a:off x="4428" y="3684"/>
              <a:ext cx="276" cy="2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6"/>
            <p:cNvSpPr>
              <a:spLocks noChangeShapeType="1"/>
            </p:cNvSpPr>
            <p:nvPr/>
          </p:nvSpPr>
          <p:spPr bwMode="auto">
            <a:xfrm flipV="1">
              <a:off x="4032" y="3660"/>
              <a:ext cx="252" cy="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Oval 7"/>
            <p:cNvSpPr>
              <a:spLocks noChangeArrowheads="1"/>
            </p:cNvSpPr>
            <p:nvPr/>
          </p:nvSpPr>
          <p:spPr bwMode="auto">
            <a:xfrm>
              <a:off x="4584" y="3828"/>
              <a:ext cx="240" cy="2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" name="Oval 8"/>
            <p:cNvSpPr>
              <a:spLocks noChangeArrowheads="1"/>
            </p:cNvSpPr>
            <p:nvPr/>
          </p:nvSpPr>
          <p:spPr bwMode="auto">
            <a:xfrm>
              <a:off x="3936" y="3804"/>
              <a:ext cx="240" cy="2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" name="Oval 9"/>
            <p:cNvSpPr>
              <a:spLocks noChangeArrowheads="1"/>
            </p:cNvSpPr>
            <p:nvPr/>
          </p:nvSpPr>
          <p:spPr bwMode="auto">
            <a:xfrm>
              <a:off x="4164" y="3396"/>
              <a:ext cx="420" cy="420"/>
            </a:xfrm>
            <a:prstGeom prst="ellipse">
              <a:avLst/>
            </a:prstGeom>
            <a:solidFill>
              <a:srgbClr val="FF9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81000" y="1981200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/>
              <a:t>E.g. water H</a:t>
            </a:r>
            <a:r>
              <a:rPr lang="en-GB" sz="2000" baseline="-25000"/>
              <a:t>2</a:t>
            </a:r>
            <a:r>
              <a:rPr lang="en-GB" sz="2000"/>
              <a:t>O: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04800" y="3429000"/>
            <a:ext cx="8534400" cy="396875"/>
          </a:xfrm>
          <a:prstGeom prst="rect">
            <a:avLst/>
          </a:prstGeom>
          <a:solidFill>
            <a:srgbClr val="A5002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 b="1" i="1"/>
              <a:t>Therefore M</a:t>
            </a:r>
            <a:r>
              <a:rPr lang="en-GB" sz="2000" b="1" i="1" baseline="-25000"/>
              <a:t>r</a:t>
            </a:r>
            <a:r>
              <a:rPr lang="en-GB" sz="2000" b="1" i="1"/>
              <a:t> for water = 16 + (2x1) = 18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04800" y="4114800"/>
            <a:ext cx="861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i="1">
                <a:solidFill>
                  <a:srgbClr val="66FF99"/>
                </a:solidFill>
              </a:rPr>
              <a:t>Work out M</a:t>
            </a:r>
            <a:r>
              <a:rPr lang="en-GB" sz="2000" b="1" i="1" baseline="-25000">
                <a:solidFill>
                  <a:srgbClr val="66FF99"/>
                </a:solidFill>
              </a:rPr>
              <a:t>r</a:t>
            </a:r>
            <a:r>
              <a:rPr lang="en-GB" sz="2000" b="1" i="1">
                <a:solidFill>
                  <a:srgbClr val="66FF99"/>
                </a:solidFill>
              </a:rPr>
              <a:t> for the following compounds:</a:t>
            </a: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304800" y="4632325"/>
            <a:ext cx="44196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/>
              <a:t>HCl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rgbClr val="66FF99"/>
                </a:solidFill>
              </a:rPr>
              <a:t>NaOH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/>
              <a:t>MgCl</a:t>
            </a:r>
            <a:r>
              <a:rPr lang="en-GB" sz="2000" baseline="-25000"/>
              <a:t>2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rgbClr val="66FF99"/>
                </a:solidFill>
              </a:rPr>
              <a:t>H</a:t>
            </a:r>
            <a:r>
              <a:rPr lang="en-GB" sz="2000" baseline="-25000">
                <a:solidFill>
                  <a:srgbClr val="66FF99"/>
                </a:solidFill>
              </a:rPr>
              <a:t>2</a:t>
            </a:r>
            <a:r>
              <a:rPr lang="en-GB" sz="2000">
                <a:solidFill>
                  <a:srgbClr val="66FF99"/>
                </a:solidFill>
              </a:rPr>
              <a:t>SO</a:t>
            </a:r>
            <a:r>
              <a:rPr lang="en-GB" sz="2000" baseline="-25000">
                <a:solidFill>
                  <a:srgbClr val="66FF99"/>
                </a:solidFill>
              </a:rPr>
              <a:t>4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/>
              <a:t>K</a:t>
            </a:r>
            <a:r>
              <a:rPr lang="en-GB" sz="2000" baseline="-25000"/>
              <a:t>2</a:t>
            </a:r>
            <a:r>
              <a:rPr lang="en-GB" sz="2000"/>
              <a:t>CO</a:t>
            </a:r>
            <a:r>
              <a:rPr lang="en-GB" sz="2000" baseline="-25000"/>
              <a:t>3</a:t>
            </a:r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2209800" y="4632325"/>
            <a:ext cx="64770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/>
              <a:t>H=1, Cl=35 so M</a:t>
            </a:r>
            <a:r>
              <a:rPr lang="en-GB" sz="2000" baseline="-25000"/>
              <a:t>r</a:t>
            </a:r>
            <a:r>
              <a:rPr lang="en-GB" sz="2000"/>
              <a:t> = 36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66FF99"/>
                </a:solidFill>
              </a:rPr>
              <a:t>Na=23, O=16, H=1 so M</a:t>
            </a:r>
            <a:r>
              <a:rPr lang="en-GB" sz="2000" baseline="-25000">
                <a:solidFill>
                  <a:srgbClr val="66FF99"/>
                </a:solidFill>
              </a:rPr>
              <a:t>r</a:t>
            </a:r>
            <a:r>
              <a:rPr lang="en-GB" sz="2000">
                <a:solidFill>
                  <a:srgbClr val="66FF99"/>
                </a:solidFill>
              </a:rPr>
              <a:t> = 40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/>
              <a:t>Mg=24, Cl=35 so M</a:t>
            </a:r>
            <a:r>
              <a:rPr lang="en-GB" sz="2000" baseline="-25000"/>
              <a:t>r</a:t>
            </a:r>
            <a:r>
              <a:rPr lang="en-GB" sz="2000"/>
              <a:t> = 24+(2x35) = 94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66FF99"/>
                </a:solidFill>
              </a:rPr>
              <a:t>H=1, S=32, O=16 so M</a:t>
            </a:r>
            <a:r>
              <a:rPr lang="en-GB" sz="2000" baseline="-25000">
                <a:solidFill>
                  <a:srgbClr val="66FF99"/>
                </a:solidFill>
              </a:rPr>
              <a:t>r</a:t>
            </a:r>
            <a:r>
              <a:rPr lang="en-GB" sz="2000">
                <a:solidFill>
                  <a:srgbClr val="66FF99"/>
                </a:solidFill>
              </a:rPr>
              <a:t> = (2x1)+32+(4x16) = 98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/>
              <a:t>K=39, C=12, O=16 so M</a:t>
            </a:r>
            <a:r>
              <a:rPr lang="en-GB" sz="2000" baseline="-25000"/>
              <a:t>r</a:t>
            </a:r>
            <a:r>
              <a:rPr lang="en-GB" sz="2000"/>
              <a:t> = (2x39)+12+(3x16) = 138</a:t>
            </a:r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3352800" y="1828800"/>
            <a:ext cx="5486400" cy="434975"/>
            <a:chOff x="2112" y="1152"/>
            <a:chExt cx="3456" cy="274"/>
          </a:xfrm>
        </p:grpSpPr>
        <p:sp>
          <p:nvSpPr>
            <p:cNvPr id="3087" name="Text Box 11"/>
            <p:cNvSpPr txBox="1">
              <a:spLocks noChangeArrowheads="1"/>
            </p:cNvSpPr>
            <p:nvPr/>
          </p:nvSpPr>
          <p:spPr bwMode="auto">
            <a:xfrm>
              <a:off x="2640" y="1152"/>
              <a:ext cx="2928" cy="274"/>
            </a:xfrm>
            <a:prstGeom prst="rect">
              <a:avLst/>
            </a:prstGeom>
            <a:noFill/>
            <a:ln w="38100">
              <a:solidFill>
                <a:srgbClr val="FF99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Relative atomic mass of O = 16</a:t>
              </a:r>
            </a:p>
          </p:txBody>
        </p:sp>
        <p:sp>
          <p:nvSpPr>
            <p:cNvPr id="3088" name="Line 27"/>
            <p:cNvSpPr>
              <a:spLocks noChangeShapeType="1"/>
            </p:cNvSpPr>
            <p:nvPr/>
          </p:nvSpPr>
          <p:spPr bwMode="auto">
            <a:xfrm flipH="1">
              <a:off x="2112" y="1296"/>
              <a:ext cx="528" cy="96"/>
            </a:xfrm>
            <a:prstGeom prst="line">
              <a:avLst/>
            </a:prstGeom>
            <a:noFill/>
            <a:ln w="38100">
              <a:solidFill>
                <a:srgbClr val="FF99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733800" y="2667000"/>
            <a:ext cx="5181600" cy="434975"/>
            <a:chOff x="2352" y="1680"/>
            <a:chExt cx="3264" cy="274"/>
          </a:xfrm>
        </p:grpSpPr>
        <p:sp>
          <p:nvSpPr>
            <p:cNvPr id="3085" name="Text Box 12"/>
            <p:cNvSpPr txBox="1">
              <a:spLocks noChangeArrowheads="1"/>
            </p:cNvSpPr>
            <p:nvPr/>
          </p:nvSpPr>
          <p:spPr bwMode="auto">
            <a:xfrm>
              <a:off x="2640" y="1680"/>
              <a:ext cx="2976" cy="274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Relative atomic mass of H = 1</a:t>
              </a:r>
            </a:p>
          </p:txBody>
        </p:sp>
        <p:sp>
          <p:nvSpPr>
            <p:cNvPr id="3086" name="Line 28"/>
            <p:cNvSpPr>
              <a:spLocks noChangeShapeType="1"/>
            </p:cNvSpPr>
            <p:nvPr/>
          </p:nvSpPr>
          <p:spPr bwMode="auto">
            <a:xfrm flipH="1">
              <a:off x="2352" y="1824"/>
              <a:ext cx="288" cy="0"/>
            </a:xfrm>
            <a:prstGeom prst="line">
              <a:avLst/>
            </a:prstGeom>
            <a:noFill/>
            <a:ln w="38100">
              <a:solidFill>
                <a:srgbClr val="00FF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4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4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4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4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4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utoUpdateAnimBg="0"/>
      <p:bldP spid="14346" grpId="0" autoUpdateAnimBg="0"/>
      <p:bldP spid="14349" grpId="0" animBg="1" autoUpdateAnimBg="0"/>
      <p:bldP spid="14350" grpId="0" autoUpdateAnimBg="0"/>
      <p:bldP spid="14361" grpId="0" autoUpdateAnimBg="0"/>
      <p:bldP spid="14362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3336BE02-E678-4324-8A4D-B398143B6066}" type="datetime1">
              <a:rPr lang="en-GB" sz="1600" smtClean="0">
                <a:solidFill>
                  <a:schemeClr val="folHlink"/>
                </a:solidFill>
              </a:rPr>
              <a:pPr eaLnBrk="1" hangingPunct="1"/>
              <a:t>18/01/2019</a:t>
            </a:fld>
            <a:endParaRPr lang="en-GB" sz="1600" smtClean="0">
              <a:solidFill>
                <a:schemeClr val="folHlink"/>
              </a:solidFill>
            </a:endParaRPr>
          </a:p>
        </p:txBody>
      </p:sp>
      <p:sp>
        <p:nvSpPr>
          <p:cNvPr id="194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More examples</a:t>
            </a:r>
          </a:p>
        </p:txBody>
      </p:sp>
      <p:graphicFrame>
        <p:nvGraphicFramePr>
          <p:cNvPr id="19548" name="Group 1116"/>
          <p:cNvGraphicFramePr>
            <a:graphicFrameLocks noGrp="1"/>
          </p:cNvGraphicFramePr>
          <p:nvPr/>
        </p:nvGraphicFramePr>
        <p:xfrm>
          <a:off x="381000" y="1143000"/>
          <a:ext cx="8382000" cy="5334000"/>
        </p:xfrm>
        <a:graphic>
          <a:graphicData uri="http://schemas.openxmlformats.org/drawingml/2006/table">
            <a:tbl>
              <a:tblPr/>
              <a:tblGrid>
                <a:gridCol w="1981200"/>
                <a:gridCol w="3606800"/>
                <a:gridCol w="2794000"/>
              </a:tblGrid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CaCO</a:t>
                      </a:r>
                      <a:r>
                        <a:rPr kumimoji="0" lang="en-GB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Comic Sans MS" pitchFamily="66" charset="0"/>
                        </a:rPr>
                        <a:t>40 + 12 + 3x16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HNO</a:t>
                      </a:r>
                      <a:r>
                        <a:rPr kumimoji="0" lang="en-GB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Comic Sans MS" pitchFamily="66" charset="0"/>
                        </a:rPr>
                        <a:t>1 + 14 + 3x16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2MgO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Comic Sans MS" pitchFamily="66" charset="0"/>
                        </a:rPr>
                        <a:t>2 x (24 + 16)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80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3H</a:t>
                      </a:r>
                      <a:r>
                        <a:rPr kumimoji="0" lang="en-GB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Comic Sans MS" pitchFamily="66" charset="0"/>
                        </a:rPr>
                        <a:t>3 x ((2x1) + 16)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4NH</a:t>
                      </a:r>
                      <a:r>
                        <a:rPr kumimoji="0" lang="en-GB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2KMnO</a:t>
                      </a:r>
                      <a:r>
                        <a:rPr kumimoji="0" lang="en-GB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3C</a:t>
                      </a:r>
                      <a:r>
                        <a:rPr kumimoji="0" lang="en-GB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H</a:t>
                      </a:r>
                      <a:r>
                        <a:rPr kumimoji="0" lang="en-GB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OH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4Ca(OH)</a:t>
                      </a:r>
                      <a:r>
                        <a:rPr kumimoji="0" lang="en-GB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962B66A-9004-4086-B175-514CDA5E6261}" type="datetime1">
              <a:rPr lang="en-GB" sz="1600" smtClean="0">
                <a:solidFill>
                  <a:schemeClr val="folHlink"/>
                </a:solidFill>
              </a:rPr>
              <a:pPr eaLnBrk="1" hangingPunct="1"/>
              <a:t>18/01/2019</a:t>
            </a:fld>
            <a:endParaRPr lang="en-GB" sz="1600" smtClean="0">
              <a:solidFill>
                <a:schemeClr val="folHlink"/>
              </a:solidFill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Relative atomic mass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724525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The mass of an isotopic element relative to Carbon-12. </a:t>
            </a:r>
          </a:p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Example: chlorine occurs in isotope forms Cl-35 (75.5%) and Cl-37 (24.5%)</a:t>
            </a:r>
          </a:p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Relative atomic mass = </a:t>
            </a:r>
          </a:p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((75.5x35)+(24.5x37))/(75.5+24.5)=35.5</a:t>
            </a:r>
          </a:p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Try this: neon-20 (90.9%), neon-21 (0.3%), and neon-22 (8.8%)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A5A133E3-DAE4-4D00-BF9F-AF3A7F988D42}" type="datetime1">
              <a:rPr lang="en-GB" sz="1600" smtClean="0">
                <a:solidFill>
                  <a:schemeClr val="folHlink"/>
                </a:solidFill>
              </a:rPr>
              <a:pPr eaLnBrk="1" hangingPunct="1"/>
              <a:t>18/01/2019</a:t>
            </a:fld>
            <a:endParaRPr lang="en-GB" sz="1600" smtClean="0">
              <a:solidFill>
                <a:schemeClr val="folHlink"/>
              </a:solidFill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12775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Calculating percentage mass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04800" y="838200"/>
            <a:ext cx="853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i="1">
                <a:solidFill>
                  <a:srgbClr val="FFCCFF"/>
                </a:solidFill>
              </a:rPr>
              <a:t>If you can work out M</a:t>
            </a:r>
            <a:r>
              <a:rPr lang="en-GB" sz="2000" i="1" baseline="-25000">
                <a:solidFill>
                  <a:srgbClr val="FFCCFF"/>
                </a:solidFill>
              </a:rPr>
              <a:t>r</a:t>
            </a:r>
            <a:r>
              <a:rPr lang="en-GB" sz="2000" i="1">
                <a:solidFill>
                  <a:srgbClr val="FFCCFF"/>
                </a:solidFill>
              </a:rPr>
              <a:t> then this bit is easy…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28600" y="2438400"/>
            <a:ext cx="868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FFCC"/>
                </a:solidFill>
              </a:rPr>
              <a:t>Calculate the percentage mass of magnesium in magnesium oxide, MgO: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28600" y="2895600"/>
            <a:ext cx="8686800" cy="1349375"/>
          </a:xfrm>
          <a:prstGeom prst="rect">
            <a:avLst/>
          </a:prstGeom>
          <a:noFill/>
          <a:ln w="38100">
            <a:solidFill>
              <a:srgbClr val="99CC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/>
              <a:t>A</a:t>
            </a:r>
            <a:r>
              <a:rPr lang="en-GB" sz="2000" baseline="-25000"/>
              <a:t>r</a:t>
            </a:r>
            <a:r>
              <a:rPr lang="en-GB" sz="2000"/>
              <a:t> for magnesium = 24		Ar for oxygen = 16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000"/>
              <a:t>M</a:t>
            </a:r>
            <a:r>
              <a:rPr lang="en-GB" sz="2000" baseline="-25000"/>
              <a:t>r</a:t>
            </a:r>
            <a:r>
              <a:rPr lang="en-GB" sz="2000"/>
              <a:t> for magnesium oxide = 24 + 16 = 40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000"/>
              <a:t>Therefore percentage mass = 24/40 x 100% = 60%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04800" y="1371600"/>
            <a:ext cx="8839200" cy="914400"/>
            <a:chOff x="192" y="864"/>
            <a:chExt cx="5568" cy="576"/>
          </a:xfrm>
        </p:grpSpPr>
        <p:grpSp>
          <p:nvGrpSpPr>
            <p:cNvPr id="6153" name="Group 15"/>
            <p:cNvGrpSpPr>
              <a:grpSpLocks/>
            </p:cNvGrpSpPr>
            <p:nvPr/>
          </p:nvGrpSpPr>
          <p:grpSpPr bwMode="auto">
            <a:xfrm>
              <a:off x="192" y="864"/>
              <a:ext cx="5424" cy="576"/>
              <a:chOff x="192" y="864"/>
              <a:chExt cx="5424" cy="576"/>
            </a:xfrm>
          </p:grpSpPr>
          <p:sp>
            <p:nvSpPr>
              <p:cNvPr id="6155" name="Rectangle 12"/>
              <p:cNvSpPr>
                <a:spLocks noChangeArrowheads="1"/>
              </p:cNvSpPr>
              <p:nvPr/>
            </p:nvSpPr>
            <p:spPr bwMode="auto">
              <a:xfrm>
                <a:off x="192" y="864"/>
                <a:ext cx="5424" cy="576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6" name="Text Box 6"/>
              <p:cNvSpPr txBox="1">
                <a:spLocks noChangeArrowheads="1"/>
              </p:cNvSpPr>
              <p:nvPr/>
            </p:nvSpPr>
            <p:spPr bwMode="auto">
              <a:xfrm>
                <a:off x="576" y="1028"/>
                <a:ext cx="216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000" b="1"/>
                  <a:t>Percentage mass (%) = </a:t>
                </a:r>
              </a:p>
            </p:txBody>
          </p:sp>
          <p:sp>
            <p:nvSpPr>
              <p:cNvPr id="6157" name="Text Box 7"/>
              <p:cNvSpPr txBox="1">
                <a:spLocks noChangeArrowheads="1"/>
              </p:cNvSpPr>
              <p:nvPr/>
            </p:nvSpPr>
            <p:spPr bwMode="auto">
              <a:xfrm>
                <a:off x="3072" y="864"/>
                <a:ext cx="24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000" b="1"/>
                  <a:t>Mass of element A</a:t>
                </a:r>
                <a:r>
                  <a:rPr lang="en-GB" sz="2000" b="1" baseline="-25000"/>
                  <a:t>r</a:t>
                </a:r>
              </a:p>
            </p:txBody>
          </p:sp>
          <p:sp>
            <p:nvSpPr>
              <p:cNvPr id="6158" name="Text Box 8"/>
              <p:cNvSpPr txBox="1">
                <a:spLocks noChangeArrowheads="1"/>
              </p:cNvSpPr>
              <p:nvPr/>
            </p:nvSpPr>
            <p:spPr bwMode="auto">
              <a:xfrm>
                <a:off x="2784" y="1152"/>
                <a:ext cx="24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Comic Sans MS" pitchFamily="66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000" b="1"/>
                  <a:t>Relative formula mass M</a:t>
                </a:r>
                <a:r>
                  <a:rPr lang="en-GB" sz="2000" b="1" baseline="-25000"/>
                  <a:t>r</a:t>
                </a:r>
              </a:p>
            </p:txBody>
          </p:sp>
          <p:sp>
            <p:nvSpPr>
              <p:cNvPr id="6159" name="Line 10"/>
              <p:cNvSpPr>
                <a:spLocks noChangeShapeType="1"/>
              </p:cNvSpPr>
              <p:nvPr/>
            </p:nvSpPr>
            <p:spPr bwMode="auto">
              <a:xfrm>
                <a:off x="2880" y="1152"/>
                <a:ext cx="182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54" name="Text Box 9"/>
            <p:cNvSpPr txBox="1">
              <a:spLocks noChangeArrowheads="1"/>
            </p:cNvSpPr>
            <p:nvPr/>
          </p:nvSpPr>
          <p:spPr bwMode="auto">
            <a:xfrm>
              <a:off x="4848" y="1008"/>
              <a:ext cx="9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/>
                <a:t>x100%</a:t>
              </a:r>
            </a:p>
          </p:txBody>
        </p:sp>
      </p:grp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228600" y="4419600"/>
            <a:ext cx="86868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i="1">
                <a:solidFill>
                  <a:srgbClr val="66CCFF"/>
                </a:solidFill>
              </a:rPr>
              <a:t>Calculate the percentage mass of the following: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/>
              <a:t>Hydrogen in hydrochloric acid, HCl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rgbClr val="66CCFF"/>
                </a:solidFill>
              </a:rPr>
              <a:t>Potassium in potassium chloride, KCl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/>
              <a:t>Calcium in calcium chloride, CaCl</a:t>
            </a:r>
            <a:r>
              <a:rPr lang="en-GB" sz="2000" baseline="-25000"/>
              <a:t>2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>
                <a:solidFill>
                  <a:srgbClr val="66CCFF"/>
                </a:solidFill>
              </a:rPr>
              <a:t>Oxygen in water, H</a:t>
            </a:r>
            <a:r>
              <a:rPr lang="en-GB" sz="2000" baseline="-25000">
                <a:solidFill>
                  <a:srgbClr val="66CCFF"/>
                </a:solidFill>
              </a:rPr>
              <a:t>2</a:t>
            </a:r>
            <a:r>
              <a:rPr lang="en-GB" sz="2000">
                <a:solidFill>
                  <a:srgbClr val="66CCFF"/>
                </a:solidFill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3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3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3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3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utoUpdateAnimBg="0"/>
      <p:bldP spid="15364" grpId="0" autoUpdateAnimBg="0"/>
      <p:bldP spid="15365" grpId="0" animBg="1" autoUpdateAnimBg="0"/>
      <p:bldP spid="1537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A6A8365B-579C-4CD4-98F6-4E696559A5A6}" type="datetime1">
              <a:rPr lang="en-GB" sz="1600" smtClean="0">
                <a:solidFill>
                  <a:schemeClr val="folHlink"/>
                </a:solidFill>
              </a:rPr>
              <a:pPr eaLnBrk="1" hangingPunct="1"/>
              <a:t>18/01/2019</a:t>
            </a:fld>
            <a:endParaRPr lang="en-GB" sz="1600" smtClean="0">
              <a:solidFill>
                <a:schemeClr val="folHlink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1277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/>
              <a:t>Calculating the mass of a product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28600" y="915988"/>
            <a:ext cx="8686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i="1">
                <a:solidFill>
                  <a:srgbClr val="99FFCC"/>
                </a:solidFill>
              </a:rPr>
              <a:t>E.g. what mass of magnesium oxide is produced when 60g of magnesium is burned in air?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28600" y="2362200"/>
            <a:ext cx="8686800" cy="1311275"/>
            <a:chOff x="144" y="1488"/>
            <a:chExt cx="5472" cy="826"/>
          </a:xfrm>
        </p:grpSpPr>
        <p:sp>
          <p:nvSpPr>
            <p:cNvPr id="7180" name="Text Box 8"/>
            <p:cNvSpPr txBox="1">
              <a:spLocks noChangeArrowheads="1"/>
            </p:cNvSpPr>
            <p:nvPr/>
          </p:nvSpPr>
          <p:spPr bwMode="auto">
            <a:xfrm>
              <a:off x="144" y="1488"/>
              <a:ext cx="5472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>
                  <a:solidFill>
                    <a:schemeClr val="hlink"/>
                  </a:solidFill>
                </a:rPr>
                <a:t>Step 1: READ the equation: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2Mg + O</a:t>
              </a:r>
              <a:r>
                <a:rPr lang="en-GB" sz="2000" baseline="-25000"/>
                <a:t>2</a:t>
              </a:r>
              <a:r>
                <a:rPr lang="en-GB" sz="2000"/>
                <a:t>       	 2MgO</a:t>
              </a:r>
            </a:p>
            <a:p>
              <a:pPr eaLnBrk="1" hangingPunct="1">
                <a:spcBef>
                  <a:spcPct val="50000"/>
                </a:spcBef>
              </a:pPr>
              <a:endParaRPr lang="en-GB" sz="2000"/>
            </a:p>
          </p:txBody>
        </p:sp>
        <p:sp>
          <p:nvSpPr>
            <p:cNvPr id="7181" name="Line 4"/>
            <p:cNvSpPr>
              <a:spLocks noChangeShapeType="1"/>
            </p:cNvSpPr>
            <p:nvPr/>
          </p:nvSpPr>
          <p:spPr bwMode="auto">
            <a:xfrm>
              <a:off x="2784" y="1920"/>
              <a:ext cx="43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343400" y="1981200"/>
            <a:ext cx="4800600" cy="2057400"/>
            <a:chOff x="2736" y="1248"/>
            <a:chExt cx="3024" cy="1296"/>
          </a:xfrm>
        </p:grpSpPr>
        <p:sp>
          <p:nvSpPr>
            <p:cNvPr id="7177" name="Text Box 5"/>
            <p:cNvSpPr txBox="1">
              <a:spLocks noChangeArrowheads="1"/>
            </p:cNvSpPr>
            <p:nvPr/>
          </p:nvSpPr>
          <p:spPr bwMode="auto">
            <a:xfrm>
              <a:off x="4272" y="1248"/>
              <a:ext cx="1488" cy="826"/>
            </a:xfrm>
            <a:prstGeom prst="rect">
              <a:avLst/>
            </a:prstGeom>
            <a:solidFill>
              <a:srgbClr val="A500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000"/>
                <a:t>IGNORE the oxygen in step 2 – the question doesn’t ask for it</a:t>
              </a:r>
            </a:p>
          </p:txBody>
        </p:sp>
        <p:sp>
          <p:nvSpPr>
            <p:cNvPr id="7178" name="Freeform 6"/>
            <p:cNvSpPr>
              <a:spLocks/>
            </p:cNvSpPr>
            <p:nvPr/>
          </p:nvSpPr>
          <p:spPr bwMode="auto">
            <a:xfrm>
              <a:off x="2736" y="1320"/>
              <a:ext cx="1584" cy="456"/>
            </a:xfrm>
            <a:custGeom>
              <a:avLst/>
              <a:gdLst>
                <a:gd name="T0" fmla="*/ 1584 w 1584"/>
                <a:gd name="T1" fmla="*/ 24 h 456"/>
                <a:gd name="T2" fmla="*/ 912 w 1584"/>
                <a:gd name="T3" fmla="*/ 72 h 456"/>
                <a:gd name="T4" fmla="*/ 0 w 1584"/>
                <a:gd name="T5" fmla="*/ 456 h 456"/>
                <a:gd name="T6" fmla="*/ 0 60000 65536"/>
                <a:gd name="T7" fmla="*/ 0 60000 65536"/>
                <a:gd name="T8" fmla="*/ 0 60000 65536"/>
                <a:gd name="T9" fmla="*/ 0 w 1584"/>
                <a:gd name="T10" fmla="*/ 0 h 456"/>
                <a:gd name="T11" fmla="*/ 1584 w 1584"/>
                <a:gd name="T12" fmla="*/ 456 h 4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4" h="456">
                  <a:moveTo>
                    <a:pt x="1584" y="24"/>
                  </a:moveTo>
                  <a:cubicBezTo>
                    <a:pt x="1380" y="12"/>
                    <a:pt x="1176" y="0"/>
                    <a:pt x="912" y="72"/>
                  </a:cubicBezTo>
                  <a:cubicBezTo>
                    <a:pt x="648" y="144"/>
                    <a:pt x="324" y="300"/>
                    <a:pt x="0" y="456"/>
                  </a:cubicBezTo>
                </a:path>
              </a:pathLst>
            </a:custGeom>
            <a:noFill/>
            <a:ln w="63500">
              <a:solidFill>
                <a:srgbClr val="99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Freeform 7"/>
            <p:cNvSpPr>
              <a:spLocks/>
            </p:cNvSpPr>
            <p:nvPr/>
          </p:nvSpPr>
          <p:spPr bwMode="auto">
            <a:xfrm>
              <a:off x="4560" y="2016"/>
              <a:ext cx="632" cy="528"/>
            </a:xfrm>
            <a:custGeom>
              <a:avLst/>
              <a:gdLst>
                <a:gd name="T0" fmla="*/ 624 w 632"/>
                <a:gd name="T1" fmla="*/ 0 h 528"/>
                <a:gd name="T2" fmla="*/ 528 w 632"/>
                <a:gd name="T3" fmla="*/ 240 h 528"/>
                <a:gd name="T4" fmla="*/ 0 w 632"/>
                <a:gd name="T5" fmla="*/ 528 h 528"/>
                <a:gd name="T6" fmla="*/ 0 60000 65536"/>
                <a:gd name="T7" fmla="*/ 0 60000 65536"/>
                <a:gd name="T8" fmla="*/ 0 60000 65536"/>
                <a:gd name="T9" fmla="*/ 0 w 632"/>
                <a:gd name="T10" fmla="*/ 0 h 528"/>
                <a:gd name="T11" fmla="*/ 632 w 632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2" h="528">
                  <a:moveTo>
                    <a:pt x="624" y="0"/>
                  </a:moveTo>
                  <a:cubicBezTo>
                    <a:pt x="628" y="76"/>
                    <a:pt x="632" y="152"/>
                    <a:pt x="528" y="240"/>
                  </a:cubicBezTo>
                  <a:cubicBezTo>
                    <a:pt x="424" y="328"/>
                    <a:pt x="212" y="428"/>
                    <a:pt x="0" y="528"/>
                  </a:cubicBezTo>
                </a:path>
              </a:pathLst>
            </a:custGeom>
            <a:noFill/>
            <a:ln w="63500">
              <a:solidFill>
                <a:srgbClr val="99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28600" y="4953000"/>
            <a:ext cx="86868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chemeClr val="hlink"/>
                </a:solidFill>
              </a:rPr>
              <a:t>Step 3: LEARN and APPLY the following 3 points:</a:t>
            </a:r>
          </a:p>
          <a:p>
            <a:pPr algn="ctr"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/>
              <a:t>48g of Mg makes 80g of MgO</a:t>
            </a:r>
          </a:p>
          <a:p>
            <a:pPr algn="ctr"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/>
              <a:t>1g of Mg makes 80/48 = 1.66g of MgO</a:t>
            </a:r>
          </a:p>
          <a:p>
            <a:pPr algn="ctr" eaLnBrk="1" hangingPunct="1">
              <a:spcBef>
                <a:spcPct val="50000"/>
              </a:spcBef>
              <a:buFontTx/>
              <a:buAutoNum type="arabicParenR"/>
            </a:pPr>
            <a:r>
              <a:rPr lang="en-GB" sz="2000"/>
              <a:t>60g of Mg makes 1.66 x 60 = 100g of MgO</a:t>
            </a:r>
            <a:endParaRPr lang="en-GB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228600" y="3733800"/>
            <a:ext cx="8915400" cy="140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chemeClr val="hlink"/>
                </a:solidFill>
              </a:rPr>
              <a:t>Step 2: WORK OUT the relative formula masses (M</a:t>
            </a:r>
            <a:r>
              <a:rPr lang="en-GB" sz="2000" b="1" baseline="-25000">
                <a:solidFill>
                  <a:schemeClr val="hlink"/>
                </a:solidFill>
              </a:rPr>
              <a:t>r</a:t>
            </a:r>
            <a:r>
              <a:rPr lang="en-GB" sz="2000" b="1">
                <a:solidFill>
                  <a:schemeClr val="hlink"/>
                </a:solidFill>
              </a:rPr>
              <a:t>):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000"/>
              <a:t>2Mg = 2 x 24 = 48       	 2MgO = 2 x (24+16) = 80</a:t>
            </a:r>
          </a:p>
          <a:p>
            <a:pPr eaLnBrk="1" hangingPunct="1">
              <a:spcBef>
                <a:spcPct val="50000"/>
              </a:spcBef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3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utoUpdateAnimBg="0"/>
      <p:bldP spid="16393" grpId="0" build="p" autoUpdateAnimBg="0"/>
      <p:bldP spid="163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8999D95A-586E-4473-B07F-2812882EB640}" type="datetime1">
              <a:rPr lang="en-GB" sz="1600" smtClean="0">
                <a:solidFill>
                  <a:schemeClr val="folHlink"/>
                </a:solidFill>
              </a:rPr>
              <a:pPr eaLnBrk="1" hangingPunct="1"/>
              <a:t>18/01/2019</a:t>
            </a:fld>
            <a:endParaRPr lang="en-GB" sz="1600" smtClean="0">
              <a:solidFill>
                <a:schemeClr val="folHlink"/>
              </a:solidFill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76200" y="1268413"/>
            <a:ext cx="89154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914400" indent="-4572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/>
              <a:t>	</a:t>
            </a:r>
            <a:r>
              <a:rPr lang="en-GB" sz="2000" i="1">
                <a:solidFill>
                  <a:srgbClr val="FFFF99"/>
                </a:solidFill>
              </a:rPr>
              <a:t>Work out M</a:t>
            </a:r>
            <a:r>
              <a:rPr lang="en-GB" sz="2000" i="1" baseline="-25000">
                <a:solidFill>
                  <a:srgbClr val="FFFF99"/>
                </a:solidFill>
              </a:rPr>
              <a:t>r</a:t>
            </a:r>
            <a:r>
              <a:rPr lang="en-GB" sz="2000" i="1">
                <a:solidFill>
                  <a:srgbClr val="FFFF99"/>
                </a:solidFill>
              </a:rPr>
              <a:t>:    2H</a:t>
            </a:r>
            <a:r>
              <a:rPr lang="en-GB" sz="2000" i="1" baseline="-25000">
                <a:solidFill>
                  <a:srgbClr val="FFFF99"/>
                </a:solidFill>
              </a:rPr>
              <a:t>2</a:t>
            </a:r>
            <a:r>
              <a:rPr lang="en-GB" sz="2000" i="1">
                <a:solidFill>
                  <a:srgbClr val="FFFF99"/>
                </a:solidFill>
              </a:rPr>
              <a:t>O = 2 x ((2x1)+16) = 36              2H</a:t>
            </a:r>
            <a:r>
              <a:rPr lang="en-GB" sz="2000" i="1" baseline="-25000">
                <a:solidFill>
                  <a:srgbClr val="FFFF99"/>
                </a:solidFill>
              </a:rPr>
              <a:t>2</a:t>
            </a:r>
            <a:r>
              <a:rPr lang="en-GB" sz="2000" i="1">
                <a:solidFill>
                  <a:srgbClr val="FFFF99"/>
                </a:solidFill>
              </a:rPr>
              <a:t> = 2x2 = 4</a:t>
            </a:r>
          </a:p>
          <a:p>
            <a:pPr lvl="1" eaLnBrk="1" hangingPunct="1">
              <a:spcBef>
                <a:spcPct val="50000"/>
              </a:spcBef>
              <a:buFontTx/>
              <a:buAutoNum type="arabicPeriod"/>
            </a:pPr>
            <a:r>
              <a:rPr lang="en-GB" sz="2000"/>
              <a:t>36g of water produces 4g of hydrogen</a:t>
            </a:r>
          </a:p>
          <a:p>
            <a:pPr lvl="1" eaLnBrk="1" hangingPunct="1">
              <a:spcBef>
                <a:spcPct val="50000"/>
              </a:spcBef>
              <a:buFontTx/>
              <a:buAutoNum type="arabicPeriod"/>
            </a:pPr>
            <a:r>
              <a:rPr lang="en-GB" sz="2000"/>
              <a:t>So 1g of water produces 4/36 = 0.11g of hydrogen</a:t>
            </a:r>
          </a:p>
          <a:p>
            <a:pPr lvl="1" eaLnBrk="1" hangingPunct="1">
              <a:spcBef>
                <a:spcPct val="50000"/>
              </a:spcBef>
              <a:buFontTx/>
              <a:buAutoNum type="arabicPeriod"/>
            </a:pPr>
            <a:r>
              <a:rPr lang="en-GB" sz="2000"/>
              <a:t>6g of water will produce (4/36) x 6 = </a:t>
            </a:r>
            <a:r>
              <a:rPr lang="en-GB" sz="2000" b="1" u="sng"/>
              <a:t>0.66g of hydrogen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76200" y="4051300"/>
            <a:ext cx="8991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lvl="1" eaLnBrk="1" hangingPunct="1">
              <a:spcBef>
                <a:spcPct val="50000"/>
              </a:spcBef>
            </a:pPr>
            <a:r>
              <a:rPr lang="en-GB" sz="2000" i="1">
                <a:solidFill>
                  <a:srgbClr val="FFFF99"/>
                </a:solidFill>
              </a:rPr>
              <a:t>M</a:t>
            </a:r>
            <a:r>
              <a:rPr lang="en-GB" sz="2000" i="1" baseline="-25000">
                <a:solidFill>
                  <a:srgbClr val="FFFF99"/>
                </a:solidFill>
              </a:rPr>
              <a:t>r</a:t>
            </a:r>
            <a:r>
              <a:rPr lang="en-GB" sz="2000" i="1">
                <a:solidFill>
                  <a:srgbClr val="FFFF99"/>
                </a:solidFill>
              </a:rPr>
              <a:t>: 2Ca = 2x40 = 80                                 2CaO = 2 x (40+16) = 112</a:t>
            </a:r>
          </a:p>
          <a:p>
            <a:pPr lvl="1" eaLnBrk="1" hangingPunct="1">
              <a:spcBef>
                <a:spcPct val="50000"/>
              </a:spcBef>
            </a:pPr>
            <a:r>
              <a:rPr lang="en-GB" sz="2000"/>
              <a:t>80g produces 112g so 10g produces (112/80) x 10 =</a:t>
            </a:r>
            <a:r>
              <a:rPr lang="en-GB" sz="2000" b="1"/>
              <a:t> </a:t>
            </a:r>
            <a:r>
              <a:rPr lang="en-GB" sz="2000" b="1" u="sng"/>
              <a:t>14g of CaO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76200" y="6019800"/>
            <a:ext cx="8991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 i="1">
                <a:solidFill>
                  <a:srgbClr val="FFFF99"/>
                </a:solidFill>
              </a:rPr>
              <a:t>M</a:t>
            </a:r>
            <a:r>
              <a:rPr lang="en-GB" sz="2000" i="1" baseline="-25000">
                <a:solidFill>
                  <a:srgbClr val="FFFF99"/>
                </a:solidFill>
              </a:rPr>
              <a:t>r</a:t>
            </a:r>
            <a:r>
              <a:rPr lang="en-GB" sz="2000" i="1">
                <a:solidFill>
                  <a:srgbClr val="FFFF99"/>
                </a:solidFill>
              </a:rPr>
              <a:t>:  2Al</a:t>
            </a:r>
            <a:r>
              <a:rPr lang="en-GB" sz="2000" i="1" baseline="-25000">
                <a:solidFill>
                  <a:srgbClr val="FFFF99"/>
                </a:solidFill>
              </a:rPr>
              <a:t>2</a:t>
            </a:r>
            <a:r>
              <a:rPr lang="en-GB" sz="2000" i="1">
                <a:solidFill>
                  <a:srgbClr val="FFFF99"/>
                </a:solidFill>
              </a:rPr>
              <a:t>O</a:t>
            </a:r>
            <a:r>
              <a:rPr lang="en-GB" sz="2000" i="1" baseline="-25000">
                <a:solidFill>
                  <a:srgbClr val="FFFF99"/>
                </a:solidFill>
              </a:rPr>
              <a:t>3</a:t>
            </a:r>
            <a:r>
              <a:rPr lang="en-GB" sz="2000" i="1">
                <a:solidFill>
                  <a:srgbClr val="FFFF99"/>
                </a:solidFill>
              </a:rPr>
              <a:t> = 2x((2x27)+(3x16)) = 204        4Al = 4x27 = 108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/>
              <a:t>204g produces 108g so 100g produces (108/204) x 100 =</a:t>
            </a:r>
            <a:r>
              <a:rPr lang="en-GB" sz="2000" b="1"/>
              <a:t> </a:t>
            </a:r>
            <a:r>
              <a:rPr lang="en-GB" sz="2000" b="1" u="sng"/>
              <a:t>52.9g of Al</a:t>
            </a:r>
            <a:r>
              <a:rPr lang="en-GB" sz="2000" b="1" u="sng" baseline="-25000"/>
              <a:t>2</a:t>
            </a:r>
            <a:r>
              <a:rPr lang="en-GB" sz="2000" b="1" u="sng"/>
              <a:t>O</a:t>
            </a:r>
            <a:r>
              <a:rPr lang="en-GB" sz="2000" b="1" u="sng" baseline="-25000"/>
              <a:t>3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0" y="0"/>
            <a:ext cx="9144000" cy="1311275"/>
            <a:chOff x="0" y="0"/>
            <a:chExt cx="5760" cy="826"/>
          </a:xfrm>
        </p:grpSpPr>
        <p:sp>
          <p:nvSpPr>
            <p:cNvPr id="8205" name="Text Box 3"/>
            <p:cNvSpPr txBox="1">
              <a:spLocks noChangeArrowheads="1"/>
            </p:cNvSpPr>
            <p:nvPr/>
          </p:nvSpPr>
          <p:spPr bwMode="auto">
            <a:xfrm>
              <a:off x="0" y="0"/>
              <a:ext cx="5760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rabicParenR"/>
              </a:pPr>
              <a:r>
                <a:rPr lang="en-GB" sz="2000">
                  <a:solidFill>
                    <a:schemeClr val="hlink"/>
                  </a:solidFill>
                </a:rPr>
                <a:t>When water is electrolysed it breaks down into hydrogen and oxygen: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99FFCC"/>
                  </a:solidFill>
                </a:rPr>
                <a:t>2H</a:t>
              </a:r>
              <a:r>
                <a:rPr lang="en-GB" sz="2000" baseline="-25000">
                  <a:solidFill>
                    <a:srgbClr val="99FFCC"/>
                  </a:solidFill>
                </a:rPr>
                <a:t>2</a:t>
              </a:r>
              <a:r>
                <a:rPr lang="en-GB" sz="2000">
                  <a:solidFill>
                    <a:srgbClr val="99FFCC"/>
                  </a:solidFill>
                </a:rPr>
                <a:t>O                  2H</a:t>
              </a:r>
              <a:r>
                <a:rPr lang="en-GB" sz="2000" baseline="-25000">
                  <a:solidFill>
                    <a:srgbClr val="99FFCC"/>
                  </a:solidFill>
                </a:rPr>
                <a:t>2</a:t>
              </a:r>
              <a:r>
                <a:rPr lang="en-GB" sz="2000">
                  <a:solidFill>
                    <a:srgbClr val="99FFCC"/>
                  </a:solidFill>
                </a:rPr>
                <a:t> + O</a:t>
              </a:r>
              <a:r>
                <a:rPr lang="en-GB" sz="2000" baseline="-25000">
                  <a:solidFill>
                    <a:srgbClr val="99FFCC"/>
                  </a:solidFill>
                </a:rPr>
                <a:t>2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hlink"/>
                  </a:solidFill>
                </a:rPr>
                <a:t>What mass of hydrogen is produced by the electrolysis of 6g of water?</a:t>
              </a:r>
            </a:p>
          </p:txBody>
        </p:sp>
        <p:sp>
          <p:nvSpPr>
            <p:cNvPr id="8206" name="Line 10"/>
            <p:cNvSpPr>
              <a:spLocks noChangeShapeType="1"/>
            </p:cNvSpPr>
            <p:nvPr/>
          </p:nvSpPr>
          <p:spPr bwMode="auto">
            <a:xfrm>
              <a:off x="2400" y="384"/>
              <a:ext cx="720" cy="0"/>
            </a:xfrm>
            <a:prstGeom prst="line">
              <a:avLst/>
            </a:prstGeom>
            <a:noFill/>
            <a:ln w="38100">
              <a:solidFill>
                <a:srgbClr val="99FF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0" y="5181600"/>
            <a:ext cx="9144000" cy="854075"/>
            <a:chOff x="0" y="3264"/>
            <a:chExt cx="5760" cy="538"/>
          </a:xfrm>
        </p:grpSpPr>
        <p:sp>
          <p:nvSpPr>
            <p:cNvPr id="8203" name="Text Box 4"/>
            <p:cNvSpPr txBox="1">
              <a:spLocks noChangeArrowheads="1"/>
            </p:cNvSpPr>
            <p:nvPr/>
          </p:nvSpPr>
          <p:spPr bwMode="auto">
            <a:xfrm>
              <a:off x="0" y="3264"/>
              <a:ext cx="576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hlink"/>
                  </a:solidFill>
                </a:rPr>
                <a:t>3)  What mass of aluminium is produced from 100g of aluminium oxide?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99FFCC"/>
                  </a:solidFill>
                </a:rPr>
                <a:t>2Al</a:t>
              </a:r>
              <a:r>
                <a:rPr lang="en-GB" sz="2000" baseline="-25000">
                  <a:solidFill>
                    <a:srgbClr val="99FFCC"/>
                  </a:solidFill>
                </a:rPr>
                <a:t>2</a:t>
              </a:r>
              <a:r>
                <a:rPr lang="en-GB" sz="2000">
                  <a:solidFill>
                    <a:srgbClr val="99FFCC"/>
                  </a:solidFill>
                </a:rPr>
                <a:t>O</a:t>
              </a:r>
              <a:r>
                <a:rPr lang="en-GB" sz="2000" baseline="-25000">
                  <a:solidFill>
                    <a:srgbClr val="99FFCC"/>
                  </a:solidFill>
                </a:rPr>
                <a:t>3       </a:t>
              </a:r>
              <a:r>
                <a:rPr lang="en-GB" sz="2000">
                  <a:solidFill>
                    <a:srgbClr val="99FFCC"/>
                  </a:solidFill>
                </a:rPr>
                <a:t>              4Al + 3O</a:t>
              </a:r>
              <a:r>
                <a:rPr lang="en-GB" sz="2000" baseline="-25000">
                  <a:solidFill>
                    <a:srgbClr val="99FFCC"/>
                  </a:solidFill>
                </a:rPr>
                <a:t>2</a:t>
              </a:r>
            </a:p>
          </p:txBody>
        </p:sp>
        <p:sp>
          <p:nvSpPr>
            <p:cNvPr id="8204" name="Line 11"/>
            <p:cNvSpPr>
              <a:spLocks noChangeShapeType="1"/>
            </p:cNvSpPr>
            <p:nvPr/>
          </p:nvSpPr>
          <p:spPr bwMode="auto">
            <a:xfrm>
              <a:off x="2400" y="3648"/>
              <a:ext cx="720" cy="0"/>
            </a:xfrm>
            <a:prstGeom prst="line">
              <a:avLst/>
            </a:prstGeom>
            <a:noFill/>
            <a:ln w="38100">
              <a:solidFill>
                <a:srgbClr val="99FF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0" y="3213100"/>
            <a:ext cx="9144000" cy="854075"/>
            <a:chOff x="0" y="1920"/>
            <a:chExt cx="5760" cy="538"/>
          </a:xfrm>
        </p:grpSpPr>
        <p:sp>
          <p:nvSpPr>
            <p:cNvPr id="8201" name="Text Box 5"/>
            <p:cNvSpPr txBox="1">
              <a:spLocks noChangeArrowheads="1"/>
            </p:cNvSpPr>
            <p:nvPr/>
          </p:nvSpPr>
          <p:spPr bwMode="auto">
            <a:xfrm>
              <a:off x="0" y="1920"/>
              <a:ext cx="576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hlink"/>
                  </a:solidFill>
                </a:rPr>
                <a:t>2)  What mass of calcium oxide is produced when 10g of calcium burns?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99FFCC"/>
                  </a:solidFill>
                </a:rPr>
                <a:t>2Ca + O</a:t>
              </a:r>
              <a:r>
                <a:rPr lang="en-GB" sz="2000" baseline="-25000">
                  <a:solidFill>
                    <a:srgbClr val="99FFCC"/>
                  </a:solidFill>
                </a:rPr>
                <a:t>2     </a:t>
              </a:r>
              <a:r>
                <a:rPr lang="en-GB" sz="2000">
                  <a:solidFill>
                    <a:srgbClr val="99FFCC"/>
                  </a:solidFill>
                </a:rPr>
                <a:t>                 2CaO</a:t>
              </a:r>
            </a:p>
          </p:txBody>
        </p:sp>
        <p:sp>
          <p:nvSpPr>
            <p:cNvPr id="8202" name="Line 12"/>
            <p:cNvSpPr>
              <a:spLocks noChangeShapeType="1"/>
            </p:cNvSpPr>
            <p:nvPr/>
          </p:nvSpPr>
          <p:spPr bwMode="auto">
            <a:xfrm>
              <a:off x="2688" y="2304"/>
              <a:ext cx="720" cy="0"/>
            </a:xfrm>
            <a:prstGeom prst="line">
              <a:avLst/>
            </a:prstGeom>
            <a:noFill/>
            <a:ln w="38100">
              <a:solidFill>
                <a:srgbClr val="99FF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7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build="p" autoUpdateAnimBg="0"/>
      <p:bldP spid="17415" grpId="0" build="p" autoUpdateAnimBg="0"/>
      <p:bldP spid="1741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E1BBB1BC-39FB-42A3-8CB3-752235C01C42}" type="datetime1">
              <a:rPr lang="en-GB" sz="1600" smtClean="0">
                <a:solidFill>
                  <a:schemeClr val="folHlink"/>
                </a:solidFill>
              </a:rPr>
              <a:pPr eaLnBrk="1" hangingPunct="1"/>
              <a:t>18/01/2019</a:t>
            </a:fld>
            <a:endParaRPr lang="en-GB" sz="1600" smtClean="0">
              <a:solidFill>
                <a:schemeClr val="folHlink"/>
              </a:solidFill>
            </a:endParaRP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228600" y="4343400"/>
            <a:ext cx="8686800" cy="1066800"/>
            <a:chOff x="144" y="2736"/>
            <a:chExt cx="5472" cy="672"/>
          </a:xfrm>
        </p:grpSpPr>
        <p:grpSp>
          <p:nvGrpSpPr>
            <p:cNvPr id="9241" name="Group 30"/>
            <p:cNvGrpSpPr>
              <a:grpSpLocks/>
            </p:cNvGrpSpPr>
            <p:nvPr/>
          </p:nvGrpSpPr>
          <p:grpSpPr bwMode="auto">
            <a:xfrm>
              <a:off x="144" y="2736"/>
              <a:ext cx="5472" cy="672"/>
              <a:chOff x="144" y="2736"/>
              <a:chExt cx="5472" cy="672"/>
            </a:xfrm>
          </p:grpSpPr>
          <p:sp>
            <p:nvSpPr>
              <p:cNvPr id="9245" name="Rectangle 28"/>
              <p:cNvSpPr>
                <a:spLocks noChangeArrowheads="1"/>
              </p:cNvSpPr>
              <p:nvPr/>
            </p:nvSpPr>
            <p:spPr bwMode="auto">
              <a:xfrm>
                <a:off x="144" y="2736"/>
                <a:ext cx="5472" cy="672"/>
              </a:xfrm>
              <a:prstGeom prst="rect">
                <a:avLst/>
              </a:prstGeom>
              <a:solidFill>
                <a:srgbClr val="3333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6" name="Line 21"/>
              <p:cNvSpPr>
                <a:spLocks noChangeShapeType="1"/>
              </p:cNvSpPr>
              <p:nvPr/>
            </p:nvSpPr>
            <p:spPr bwMode="auto">
              <a:xfrm>
                <a:off x="432" y="3072"/>
                <a:ext cx="2880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7" name="Line 22"/>
              <p:cNvSpPr>
                <a:spLocks noChangeShapeType="1"/>
              </p:cNvSpPr>
              <p:nvPr/>
            </p:nvSpPr>
            <p:spPr bwMode="auto">
              <a:xfrm>
                <a:off x="3936" y="3072"/>
                <a:ext cx="1248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42" name="Group 23"/>
            <p:cNvGrpSpPr>
              <a:grpSpLocks/>
            </p:cNvGrpSpPr>
            <p:nvPr/>
          </p:nvGrpSpPr>
          <p:grpSpPr bwMode="auto">
            <a:xfrm>
              <a:off x="3504" y="2976"/>
              <a:ext cx="240" cy="96"/>
              <a:chOff x="3408" y="1200"/>
              <a:chExt cx="240" cy="96"/>
            </a:xfrm>
          </p:grpSpPr>
          <p:sp>
            <p:nvSpPr>
              <p:cNvPr id="9243" name="Line 24"/>
              <p:cNvSpPr>
                <a:spLocks noChangeShapeType="1"/>
              </p:cNvSpPr>
              <p:nvPr/>
            </p:nvSpPr>
            <p:spPr bwMode="auto">
              <a:xfrm>
                <a:off x="3408" y="1200"/>
                <a:ext cx="240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4" name="Line 25"/>
              <p:cNvSpPr>
                <a:spLocks noChangeShapeType="1"/>
              </p:cNvSpPr>
              <p:nvPr/>
            </p:nvSpPr>
            <p:spPr bwMode="auto">
              <a:xfrm>
                <a:off x="3408" y="1296"/>
                <a:ext cx="240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57213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Another method</a:t>
            </a:r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228600" y="762000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Try using this equation:</a:t>
            </a:r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228600" y="1371600"/>
            <a:ext cx="8686800" cy="1066800"/>
            <a:chOff x="144" y="864"/>
            <a:chExt cx="5472" cy="672"/>
          </a:xfrm>
        </p:grpSpPr>
        <p:sp>
          <p:nvSpPr>
            <p:cNvPr id="9231" name="Rectangle 27"/>
            <p:cNvSpPr>
              <a:spLocks noChangeArrowheads="1"/>
            </p:cNvSpPr>
            <p:nvPr/>
          </p:nvSpPr>
          <p:spPr bwMode="auto">
            <a:xfrm>
              <a:off x="144" y="864"/>
              <a:ext cx="5472" cy="672"/>
            </a:xfrm>
            <a:prstGeom prst="rect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2" name="Text Box 4"/>
            <p:cNvSpPr txBox="1">
              <a:spLocks noChangeArrowheads="1"/>
            </p:cNvSpPr>
            <p:nvPr/>
          </p:nvSpPr>
          <p:spPr bwMode="auto">
            <a:xfrm>
              <a:off x="288" y="912"/>
              <a:ext cx="29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Mass of product IN GRAMMES</a:t>
              </a:r>
            </a:p>
          </p:txBody>
        </p:sp>
        <p:sp>
          <p:nvSpPr>
            <p:cNvPr id="9233" name="Text Box 5"/>
            <p:cNvSpPr txBox="1">
              <a:spLocks noChangeArrowheads="1"/>
            </p:cNvSpPr>
            <p:nvPr/>
          </p:nvSpPr>
          <p:spPr bwMode="auto">
            <a:xfrm>
              <a:off x="288" y="1200"/>
              <a:ext cx="30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Mass of reactant IN GRAMMES</a:t>
              </a:r>
            </a:p>
          </p:txBody>
        </p:sp>
        <p:sp>
          <p:nvSpPr>
            <p:cNvPr id="9234" name="Text Box 6"/>
            <p:cNvSpPr txBox="1">
              <a:spLocks noChangeArrowheads="1"/>
            </p:cNvSpPr>
            <p:nvPr/>
          </p:nvSpPr>
          <p:spPr bwMode="auto">
            <a:xfrm>
              <a:off x="3792" y="912"/>
              <a:ext cx="18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M</a:t>
              </a:r>
              <a:r>
                <a:rPr lang="en-GB" baseline="-25000"/>
                <a:t>r </a:t>
              </a:r>
              <a:r>
                <a:rPr lang="en-GB"/>
                <a:t>of product</a:t>
              </a:r>
            </a:p>
          </p:txBody>
        </p:sp>
        <p:sp>
          <p:nvSpPr>
            <p:cNvPr id="9235" name="Text Box 7"/>
            <p:cNvSpPr txBox="1">
              <a:spLocks noChangeArrowheads="1"/>
            </p:cNvSpPr>
            <p:nvPr/>
          </p:nvSpPr>
          <p:spPr bwMode="auto">
            <a:xfrm>
              <a:off x="3792" y="1200"/>
              <a:ext cx="18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M</a:t>
              </a:r>
              <a:r>
                <a:rPr lang="en-GB" baseline="-25000"/>
                <a:t>r </a:t>
              </a:r>
              <a:r>
                <a:rPr lang="en-GB"/>
                <a:t>of reactant</a:t>
              </a:r>
            </a:p>
          </p:txBody>
        </p:sp>
        <p:sp>
          <p:nvSpPr>
            <p:cNvPr id="9236" name="Line 8"/>
            <p:cNvSpPr>
              <a:spLocks noChangeShapeType="1"/>
            </p:cNvSpPr>
            <p:nvPr/>
          </p:nvSpPr>
          <p:spPr bwMode="auto">
            <a:xfrm>
              <a:off x="336" y="1200"/>
              <a:ext cx="2880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9"/>
            <p:cNvSpPr>
              <a:spLocks noChangeShapeType="1"/>
            </p:cNvSpPr>
            <p:nvPr/>
          </p:nvSpPr>
          <p:spPr bwMode="auto">
            <a:xfrm>
              <a:off x="3840" y="1200"/>
              <a:ext cx="124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38" name="Group 12"/>
            <p:cNvGrpSpPr>
              <a:grpSpLocks/>
            </p:cNvGrpSpPr>
            <p:nvPr/>
          </p:nvGrpSpPr>
          <p:grpSpPr bwMode="auto">
            <a:xfrm>
              <a:off x="3408" y="1104"/>
              <a:ext cx="240" cy="96"/>
              <a:chOff x="3408" y="1200"/>
              <a:chExt cx="240" cy="96"/>
            </a:xfrm>
          </p:grpSpPr>
          <p:sp>
            <p:nvSpPr>
              <p:cNvPr id="9239" name="Line 10"/>
              <p:cNvSpPr>
                <a:spLocks noChangeShapeType="1"/>
              </p:cNvSpPr>
              <p:nvPr/>
            </p:nvSpPr>
            <p:spPr bwMode="auto">
              <a:xfrm>
                <a:off x="3408" y="1200"/>
                <a:ext cx="240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0" name="Line 11"/>
              <p:cNvSpPr>
                <a:spLocks noChangeShapeType="1"/>
              </p:cNvSpPr>
              <p:nvPr/>
            </p:nvSpPr>
            <p:spPr bwMode="auto">
              <a:xfrm>
                <a:off x="3408" y="1296"/>
                <a:ext cx="240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0" y="2819400"/>
            <a:ext cx="9144000" cy="1311275"/>
            <a:chOff x="0" y="0"/>
            <a:chExt cx="5760" cy="826"/>
          </a:xfrm>
        </p:grpSpPr>
        <p:sp>
          <p:nvSpPr>
            <p:cNvPr id="9229" name="Text Box 14"/>
            <p:cNvSpPr txBox="1">
              <a:spLocks noChangeArrowheads="1"/>
            </p:cNvSpPr>
            <p:nvPr/>
          </p:nvSpPr>
          <p:spPr bwMode="auto">
            <a:xfrm>
              <a:off x="0" y="0"/>
              <a:ext cx="5760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hlink"/>
                  </a:solidFill>
                </a:rPr>
                <a:t>Q. When water is electrolysed it breaks down into hydrogen and oxygen: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99FFCC"/>
                  </a:solidFill>
                </a:rPr>
                <a:t>2H</a:t>
              </a:r>
              <a:r>
                <a:rPr lang="en-GB" sz="2000" baseline="-25000">
                  <a:solidFill>
                    <a:srgbClr val="99FFCC"/>
                  </a:solidFill>
                </a:rPr>
                <a:t>2</a:t>
              </a:r>
              <a:r>
                <a:rPr lang="en-GB" sz="2000">
                  <a:solidFill>
                    <a:srgbClr val="99FFCC"/>
                  </a:solidFill>
                </a:rPr>
                <a:t>O                  2H</a:t>
              </a:r>
              <a:r>
                <a:rPr lang="en-GB" sz="2000" baseline="-25000">
                  <a:solidFill>
                    <a:srgbClr val="99FFCC"/>
                  </a:solidFill>
                </a:rPr>
                <a:t>2</a:t>
              </a:r>
              <a:r>
                <a:rPr lang="en-GB" sz="2000">
                  <a:solidFill>
                    <a:srgbClr val="99FFCC"/>
                  </a:solidFill>
                </a:rPr>
                <a:t> + O</a:t>
              </a:r>
              <a:r>
                <a:rPr lang="en-GB" sz="2000" baseline="-25000">
                  <a:solidFill>
                    <a:srgbClr val="99FFCC"/>
                  </a:solidFill>
                </a:rPr>
                <a:t>2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hlink"/>
                  </a:solidFill>
                </a:rPr>
                <a:t>What mass of hydrogen is produced by the electrolysis of 6g of water?</a:t>
              </a:r>
            </a:p>
          </p:txBody>
        </p:sp>
        <p:sp>
          <p:nvSpPr>
            <p:cNvPr id="9230" name="Line 15"/>
            <p:cNvSpPr>
              <a:spLocks noChangeShapeType="1"/>
            </p:cNvSpPr>
            <p:nvPr/>
          </p:nvSpPr>
          <p:spPr bwMode="auto">
            <a:xfrm>
              <a:off x="2400" y="384"/>
              <a:ext cx="720" cy="0"/>
            </a:xfrm>
            <a:prstGeom prst="line">
              <a:avLst/>
            </a:prstGeom>
            <a:noFill/>
            <a:ln w="38100">
              <a:solidFill>
                <a:srgbClr val="99FF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609600" y="4419600"/>
            <a:ext cx="472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Mass of product IN GRAMMES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609600" y="487680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/>
              <a:t>6g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6172200" y="44196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/>
              <a:t>4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6172200" y="48768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/>
              <a:t>36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457200" y="5791200"/>
            <a:ext cx="8153400" cy="457200"/>
          </a:xfrm>
          <a:prstGeom prst="rect">
            <a:avLst/>
          </a:prstGeom>
          <a:solidFill>
            <a:srgbClr val="A5002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/>
              <a:t>So mass of product = (4/36) x 6g = </a:t>
            </a:r>
            <a:r>
              <a:rPr lang="en-GB" b="1" u="sng"/>
              <a:t>0.66g of hydrogen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7" grpId="0" autoUpdateAnimBg="0"/>
      <p:bldP spid="20498" grpId="0" autoUpdateAnimBg="0"/>
      <p:bldP spid="20499" grpId="0" autoUpdateAnimBg="0"/>
      <p:bldP spid="20500" grpId="0" autoUpdateAnimBg="0"/>
      <p:bldP spid="20506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6B45061B-0E85-4308-B924-BFEAED3FDE4F}" type="datetime1">
              <a:rPr lang="en-GB" sz="1600" smtClean="0">
                <a:solidFill>
                  <a:schemeClr val="folHlink"/>
                </a:solidFill>
              </a:rPr>
              <a:pPr eaLnBrk="1" hangingPunct="1"/>
              <a:t>18/01/2019</a:t>
            </a:fld>
            <a:endParaRPr lang="en-GB" sz="1600" smtClean="0">
              <a:solidFill>
                <a:schemeClr val="folHlink"/>
              </a:solidFill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1277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/>
              <a:t>Calculating the volume of a product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81000" y="914400"/>
            <a:ext cx="8382000" cy="701675"/>
          </a:xfrm>
          <a:prstGeom prst="rect">
            <a:avLst/>
          </a:prstGeom>
          <a:solidFill>
            <a:srgbClr val="A5002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/>
              <a:t>At normal temperature and pressure the Relative Formula Mass (M</a:t>
            </a:r>
            <a:r>
              <a:rPr lang="en-GB" sz="2000" baseline="-25000"/>
              <a:t>r</a:t>
            </a:r>
            <a:r>
              <a:rPr lang="en-GB" sz="2000"/>
              <a:t>) of a gas will occupy a volume of 24 litres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304800" y="1752600"/>
            <a:ext cx="8610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>
                <a:solidFill>
                  <a:srgbClr val="FFFF66"/>
                </a:solidFill>
              </a:rPr>
              <a:t>e.g. 2g of H</a:t>
            </a:r>
            <a:r>
              <a:rPr lang="en-GB" sz="2000" baseline="-25000">
                <a:solidFill>
                  <a:srgbClr val="FFFF66"/>
                </a:solidFill>
              </a:rPr>
              <a:t>2</a:t>
            </a:r>
            <a:r>
              <a:rPr lang="en-GB" sz="2000">
                <a:solidFill>
                  <a:srgbClr val="FFFF66"/>
                </a:solidFill>
              </a:rPr>
              <a:t> has a volume of 24 litres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000">
                <a:solidFill>
                  <a:srgbClr val="FFFF66"/>
                </a:solidFill>
              </a:rPr>
              <a:t>32g of O</a:t>
            </a:r>
            <a:r>
              <a:rPr lang="en-GB" sz="2000" baseline="-25000">
                <a:solidFill>
                  <a:srgbClr val="FFFF66"/>
                </a:solidFill>
              </a:rPr>
              <a:t>2</a:t>
            </a:r>
            <a:r>
              <a:rPr lang="en-GB" sz="2000">
                <a:solidFill>
                  <a:srgbClr val="FFFF66"/>
                </a:solidFill>
              </a:rPr>
              <a:t> has a volume of 24 litres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000">
                <a:solidFill>
                  <a:srgbClr val="FFFF66"/>
                </a:solidFill>
              </a:rPr>
              <a:t>44g of CO</a:t>
            </a:r>
            <a:r>
              <a:rPr lang="en-GB" sz="2000" baseline="-25000">
                <a:solidFill>
                  <a:srgbClr val="FFFF66"/>
                </a:solidFill>
              </a:rPr>
              <a:t>2</a:t>
            </a:r>
            <a:r>
              <a:rPr lang="en-GB" sz="2000">
                <a:solidFill>
                  <a:srgbClr val="FFFF66"/>
                </a:solidFill>
              </a:rPr>
              <a:t> has a volume of 24 litres </a:t>
            </a:r>
            <a:r>
              <a:rPr lang="en-GB" sz="2000" i="1">
                <a:solidFill>
                  <a:srgbClr val="FFFF66"/>
                </a:solidFill>
              </a:rPr>
              <a:t>etc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0" y="3276600"/>
            <a:ext cx="9144000" cy="1616075"/>
            <a:chOff x="0" y="2064"/>
            <a:chExt cx="5760" cy="1018"/>
          </a:xfrm>
        </p:grpSpPr>
        <p:sp>
          <p:nvSpPr>
            <p:cNvPr id="10248" name="Text Box 7"/>
            <p:cNvSpPr txBox="1">
              <a:spLocks noChangeArrowheads="1"/>
            </p:cNvSpPr>
            <p:nvPr/>
          </p:nvSpPr>
          <p:spPr bwMode="auto">
            <a:xfrm>
              <a:off x="0" y="2064"/>
              <a:ext cx="5760" cy="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hlink"/>
                  </a:solidFill>
                </a:rPr>
                <a:t>Q.  When water is electrolysed it breaks down into hydrogen and oxygen: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99FFCC"/>
                  </a:solidFill>
                </a:rPr>
                <a:t>2H</a:t>
              </a:r>
              <a:r>
                <a:rPr lang="en-GB" sz="2000" baseline="-25000">
                  <a:solidFill>
                    <a:srgbClr val="99FFCC"/>
                  </a:solidFill>
                </a:rPr>
                <a:t>2</a:t>
              </a:r>
              <a:r>
                <a:rPr lang="en-GB" sz="2000">
                  <a:solidFill>
                    <a:srgbClr val="99FFCC"/>
                  </a:solidFill>
                </a:rPr>
                <a:t>O                  2H</a:t>
              </a:r>
              <a:r>
                <a:rPr lang="en-GB" sz="2000" baseline="-25000">
                  <a:solidFill>
                    <a:srgbClr val="99FFCC"/>
                  </a:solidFill>
                </a:rPr>
                <a:t>2</a:t>
              </a:r>
              <a:r>
                <a:rPr lang="en-GB" sz="2000">
                  <a:solidFill>
                    <a:srgbClr val="99FFCC"/>
                  </a:solidFill>
                </a:rPr>
                <a:t> + O</a:t>
              </a:r>
              <a:r>
                <a:rPr lang="en-GB" sz="2000" baseline="-25000">
                  <a:solidFill>
                    <a:srgbClr val="99FFCC"/>
                  </a:solidFill>
                </a:rPr>
                <a:t>2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chemeClr val="hlink"/>
                  </a:solidFill>
                </a:rPr>
                <a:t>What VOLUME of hydrogen is produced by the electrolysis of 6g of water?</a:t>
              </a:r>
            </a:p>
          </p:txBody>
        </p:sp>
        <p:sp>
          <p:nvSpPr>
            <p:cNvPr id="10249" name="Line 8"/>
            <p:cNvSpPr>
              <a:spLocks noChangeShapeType="1"/>
            </p:cNvSpPr>
            <p:nvPr/>
          </p:nvSpPr>
          <p:spPr bwMode="auto">
            <a:xfrm>
              <a:off x="2400" y="2496"/>
              <a:ext cx="720" cy="0"/>
            </a:xfrm>
            <a:prstGeom prst="line">
              <a:avLst/>
            </a:prstGeom>
            <a:noFill/>
            <a:ln w="38100">
              <a:solidFill>
                <a:srgbClr val="99FF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0" y="4876800"/>
            <a:ext cx="9144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2000"/>
              <a:t>On the previous page we said that the MASS of hydrogen produced was 0.66g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2000"/>
              <a:t>2g of hydrogen (H</a:t>
            </a:r>
            <a:r>
              <a:rPr lang="en-GB" sz="2000" baseline="-25000"/>
              <a:t>2</a:t>
            </a:r>
            <a:r>
              <a:rPr lang="en-GB" sz="2000"/>
              <a:t>) will occupy 24 litres (from the red box above),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2000"/>
              <a:t>So 0.66g will occupy 0.66/2 x 24 = </a:t>
            </a:r>
            <a:r>
              <a:rPr lang="en-GB" sz="2000" b="1" u="sng"/>
              <a:t>8 litres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4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4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 autoUpdateAnimBg="0"/>
      <p:bldP spid="18436" grpId="0" build="p" autoUpdateAnimBg="0"/>
      <p:bldP spid="18441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1781</TotalTime>
  <Words>935</Words>
  <Application>Microsoft Office PowerPoint</Application>
  <PresentationFormat>On-screen Show (4:3)</PresentationFormat>
  <Paragraphs>160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Comic Sans MS</vt:lpstr>
      <vt:lpstr>Arial</vt:lpstr>
      <vt:lpstr>Times New Roman</vt:lpstr>
      <vt:lpstr>Default Design</vt:lpstr>
      <vt:lpstr>Relative mass formula, atomic mass, and empirical formula</vt:lpstr>
      <vt:lpstr>Relative formula mass, Mr</vt:lpstr>
      <vt:lpstr>More examples</vt:lpstr>
      <vt:lpstr>Relative atomic mass</vt:lpstr>
      <vt:lpstr>Calculating percentage mass</vt:lpstr>
      <vt:lpstr>Calculating the mass of a product</vt:lpstr>
      <vt:lpstr>PowerPoint Presentation</vt:lpstr>
      <vt:lpstr>Another method</vt:lpstr>
      <vt:lpstr>Calculating the volume of a product</vt:lpstr>
      <vt:lpstr>Example questions</vt:lpstr>
      <vt:lpstr>Empirical formulae</vt:lpstr>
      <vt:lpstr>Example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mass formula atomic mass and empirical formula</dc:title>
  <dc:creator>W Richards</dc:creator>
  <cp:lastModifiedBy>Teacher E-Solutions</cp:lastModifiedBy>
  <cp:revision>183</cp:revision>
  <dcterms:created xsi:type="dcterms:W3CDTF">2002-02-19T17:00:03Z</dcterms:created>
  <dcterms:modified xsi:type="dcterms:W3CDTF">2019-01-18T16:39:46Z</dcterms:modified>
</cp:coreProperties>
</file>