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0" r:id="rId3"/>
    <p:sldId id="269" r:id="rId4"/>
    <p:sldId id="271" r:id="rId5"/>
    <p:sldId id="266" r:id="rId6"/>
    <p:sldId id="267" r:id="rId7"/>
    <p:sldId id="272" r:id="rId8"/>
    <p:sldId id="268" r:id="rId9"/>
    <p:sldId id="257" r:id="rId10"/>
    <p:sldId id="273" r:id="rId11"/>
    <p:sldId id="264" r:id="rId12"/>
    <p:sldId id="258" r:id="rId13"/>
    <p:sldId id="262" r:id="rId14"/>
    <p:sldId id="260" r:id="rId15"/>
    <p:sldId id="263" r:id="rId16"/>
    <p:sldId id="265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BF8363F-ED10-4C6D-A63F-DC1DF42B9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1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F89F-C5A3-4A34-BDE0-708D9C82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DC5E-64FC-4A56-9DBF-F9B91279B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DD44-C7C6-4130-BF2C-4665917F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B8A9-FAE5-468B-B8F9-9CF932F6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C39A-B69A-4C4F-905D-9CEFDF773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B553-D836-4FE9-A1AB-67A18D88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B441-B7E3-4183-860A-3F3D02CFA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7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5870-4BCC-48F9-A64B-72C32259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3ABC-464D-464A-A38F-1937E0DE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D168-B216-4987-BBDF-4D8ECC42B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44A1-F23A-46B7-8BF5-74893E53A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5C3D484-D8C9-4D0D-8CFC-53CAFEC88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the Seed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Topic # 2023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Mr.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Hypogeal Emergence</a:t>
            </a:r>
          </a:p>
        </p:txBody>
      </p:sp>
      <p:pic>
        <p:nvPicPr>
          <p:cNvPr id="11267" name="Picture 3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152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6553200"/>
            <a:ext cx="532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Iowa State University http//maize.agron.iastate.edu/images/corn/fig1.gif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corn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16280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6525" y="6411913"/>
            <a:ext cx="5326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Iowa State University http//maize.agron.iastate.edu/images/corn/fig1.gif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Dicot Seed Parts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cpa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006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pa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2513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8925" y="6107113"/>
            <a:ext cx="4375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http://www.pssc.ttu.edu/pss1321/web%20Topics/cpa2.htm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seed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seed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65125" y="6183313"/>
            <a:ext cx="258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The seedsite.co.uk/seedparts.html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cpa22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7262813" cy="4114800"/>
          </a:xfrm>
          <a:noFill/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41325" y="6259513"/>
            <a:ext cx="437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http://www.pssc.ttu.edu/pss1321/web%20Topics/cpa2.htm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ss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51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sd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953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1325" y="6259513"/>
            <a:ext cx="437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http://www.pssc.ttu.edu/pss1321/web%20Topics/cpa2.htm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ger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0866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6248400"/>
            <a:ext cx="8848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Iowa State University http//www.extension.iastate.edu/pages/hancock/agriculture/soybean/bean_develop/emergence.html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38400" y="304800"/>
            <a:ext cx="375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Epigeal Emergence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ormancy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9766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36525" y="6335713"/>
            <a:ext cx="547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Mrs. Killough’s AP Biology Class www.flashnet/~ben8403/seedanat.html</a:t>
            </a:r>
          </a:p>
        </p:txBody>
      </p:sp>
      <p:sp>
        <p:nvSpPr>
          <p:cNvPr id="18436" name="Rectangle 8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013325" y="4895850"/>
            <a:ext cx="367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Hypogeal</a:t>
            </a:r>
            <a:r>
              <a:rPr lang="en-US"/>
              <a:t> </a:t>
            </a:r>
            <a:r>
              <a:rPr lang="en-US" sz="3200"/>
              <a:t>Emergence</a:t>
            </a:r>
          </a:p>
        </p:txBody>
      </p:sp>
      <p:sp>
        <p:nvSpPr>
          <p:cNvPr id="18438" name="Rectangle 10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5013325" y="1543050"/>
            <a:ext cx="3355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Epigeal Emergence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Taxonomic Classes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smtClean="0"/>
              <a:t>Angiosperm</a:t>
            </a:r>
            <a:r>
              <a:rPr lang="en-US" smtClean="0"/>
              <a:t>—The flowering plants, seeds are borne in an enclosed ovary (Examples Corn, beans and Maples  250,000 species).</a:t>
            </a:r>
          </a:p>
          <a:p>
            <a:pPr eaLnBrk="1" hangingPunct="1"/>
            <a:r>
              <a:rPr lang="en-US" b="1" smtClean="0"/>
              <a:t>Gymnosperm</a:t>
            </a:r>
            <a:r>
              <a:rPr lang="en-US" smtClean="0"/>
              <a:t>—The seeds of gymnosperms are borne naked with no ovary (Examples: Pines, spruces, and ginkgo 700 species) </a:t>
            </a:r>
          </a:p>
        </p:txBody>
      </p:sp>
      <p:pic>
        <p:nvPicPr>
          <p:cNvPr id="3076" name="Picture 4" descr="c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730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53000" y="6553200"/>
            <a:ext cx="290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http://backyardnature.net/gymnos.htm</a:t>
            </a:r>
          </a:p>
        </p:txBody>
      </p:sp>
      <p:pic>
        <p:nvPicPr>
          <p:cNvPr id="3078" name="Picture 6" descr="acer%20saccharinum%20-%20ws%20-%20spring%20samara,%20cropped%20-%20may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1034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62200" y="5867400"/>
            <a:ext cx="4300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Minnesota Tree Care Advisors</a:t>
            </a:r>
          </a:p>
          <a:p>
            <a:pPr eaLnBrk="1" hangingPunct="1"/>
            <a:r>
              <a:rPr lang="en-US" sz="1400"/>
              <a:t>www.mntca.org/Reference_manual/tca_silver_maple.htm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Subclasses of Angiosperms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Monocot—</a:t>
            </a:r>
            <a:r>
              <a:rPr lang="en-US" smtClean="0"/>
              <a:t>Plants that have one cotyledon (seed leaf) in their seeds (60,000 species).</a:t>
            </a:r>
          </a:p>
          <a:p>
            <a:pPr eaLnBrk="1" hangingPunct="1"/>
            <a:r>
              <a:rPr lang="en-US" b="1" smtClean="0"/>
              <a:t>Dicot—</a:t>
            </a:r>
            <a:r>
              <a:rPr lang="en-US" smtClean="0"/>
              <a:t>Plants that have two cotyledons in their seeds (185,000 species).</a:t>
            </a:r>
            <a:endParaRPr lang="en-US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 descr="mondic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678363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5125" y="6640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6553200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Oklahoma Education--www.howe.k12ok.us/~jimaskew/bplants.htm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 Components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seed contains all of the genetic information needed to develop into an entire plant.  It contains three parts.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(1) Embryo</a:t>
            </a:r>
            <a:r>
              <a:rPr lang="en-US" sz="2800" smtClean="0"/>
              <a:t>-a miniature plant which will grow when conditions are favorable.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(2) Endosperm</a:t>
            </a:r>
            <a:r>
              <a:rPr lang="en-US" sz="2800" smtClean="0"/>
              <a:t>-built in food supply for the plant.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(3) Seed Coat</a:t>
            </a:r>
            <a:r>
              <a:rPr lang="en-US" sz="2800" smtClean="0"/>
              <a:t>—Hard outer covering, protects the seed from disease and insects.  Prevents water from entering the seed before the proper time. </a:t>
            </a:r>
            <a:endParaRPr lang="en-US" sz="28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 Germination</a:t>
            </a:r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86800" cy="4419600"/>
          </a:xfrm>
        </p:spPr>
        <p:txBody>
          <a:bodyPr/>
          <a:lstStyle/>
          <a:p>
            <a:pPr eaLnBrk="1" hangingPunct="1"/>
            <a:r>
              <a:rPr lang="en-US" sz="2800" b="1" smtClean="0"/>
              <a:t>Germination</a:t>
            </a:r>
            <a:r>
              <a:rPr lang="en-US" sz="2800" smtClean="0"/>
              <a:t>-Seed embryo goes from a dormant state to an active, growing state.</a:t>
            </a:r>
          </a:p>
          <a:p>
            <a:pPr eaLnBrk="1" hangingPunct="1"/>
            <a:r>
              <a:rPr lang="en-US" sz="2800" smtClean="0"/>
              <a:t>Conditions for germination—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1.  The seed </a:t>
            </a:r>
            <a:r>
              <a:rPr lang="en-US" sz="2800" b="1" smtClean="0"/>
              <a:t>absorbs water</a:t>
            </a:r>
            <a:r>
              <a:rPr lang="en-US" sz="2800" smtClean="0"/>
              <a:t> through the seed coat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2.  The seed has </a:t>
            </a:r>
            <a:r>
              <a:rPr lang="en-US" sz="2800" b="1" smtClean="0"/>
              <a:t>oxygen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3.  The seed has a </a:t>
            </a:r>
            <a:r>
              <a:rPr lang="en-US" sz="2800" b="1" smtClean="0"/>
              <a:t>favorable temperature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4.  Some species, require light (Celery) others darkness.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5.  Dormancy Period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Favorable Temperature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species require 65-86</a:t>
            </a:r>
            <a:r>
              <a:rPr lang="en-US" baseline="30000" smtClean="0"/>
              <a:t>0</a:t>
            </a:r>
            <a:r>
              <a:rPr lang="en-US" smtClean="0"/>
              <a:t>F.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 species have specific temperature requirements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Cool temps (40-77) </a:t>
            </a:r>
            <a:r>
              <a:rPr lang="en-US" baseline="30000" smtClean="0"/>
              <a:t>0</a:t>
            </a:r>
            <a:r>
              <a:rPr lang="en-US" smtClean="0"/>
              <a:t>F (broccoli, carrot, celery, lettuce, onion, coleus, delphinium)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Warm temps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-above 50 </a:t>
            </a:r>
            <a:r>
              <a:rPr lang="en-US" baseline="30000" smtClean="0"/>
              <a:t>0</a:t>
            </a:r>
            <a:r>
              <a:rPr lang="en-US" smtClean="0"/>
              <a:t>F; asparagus, corn, tomato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    -above 60 </a:t>
            </a:r>
            <a:r>
              <a:rPr lang="en-US" baseline="30000" smtClean="0"/>
              <a:t>0</a:t>
            </a:r>
            <a:r>
              <a:rPr lang="en-US" smtClean="0"/>
              <a:t>F; beans, pepper, cucurbits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 Dormancy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Seed coat dormancy</a:t>
            </a:r>
            <a:r>
              <a:rPr lang="en-US" sz="2800" smtClean="0"/>
              <a:t>-a hard seed coat does not allow water to penetrate (Redbud, locust).  </a:t>
            </a:r>
            <a:r>
              <a:rPr lang="en-US" sz="2800" b="1" smtClean="0"/>
              <a:t>Scarification</a:t>
            </a:r>
            <a:r>
              <a:rPr lang="en-US" sz="2800" smtClean="0"/>
              <a:t>-breaking of the seed coat (fire, insects, digestion, fungi, mechanically or with chemicals.</a:t>
            </a:r>
          </a:p>
          <a:p>
            <a:pPr eaLnBrk="1" hangingPunct="1"/>
            <a:r>
              <a:rPr lang="en-US" sz="2800" smtClean="0"/>
              <a:t> </a:t>
            </a:r>
            <a:r>
              <a:rPr lang="en-US" sz="2800" b="1" u="sng" smtClean="0"/>
              <a:t>Embryo dormancy</a:t>
            </a:r>
            <a:r>
              <a:rPr lang="en-US" sz="2800" smtClean="0"/>
              <a:t>-seeds must go through a chilling period before germinating (elm, witch hazel) </a:t>
            </a:r>
            <a:r>
              <a:rPr lang="en-US" sz="2800" b="1" smtClean="0"/>
              <a:t>Stratification</a:t>
            </a:r>
            <a:r>
              <a:rPr lang="en-US" sz="2800" smtClean="0"/>
              <a:t> is used storing seeds in moist medium at temperatures between 32</a:t>
            </a:r>
            <a:r>
              <a:rPr lang="en-US" sz="2800" baseline="30000" smtClean="0"/>
              <a:t>0</a:t>
            </a:r>
            <a:r>
              <a:rPr lang="en-US" sz="2800" smtClean="0"/>
              <a:t> and 50</a:t>
            </a:r>
            <a:r>
              <a:rPr lang="en-US" sz="2800" baseline="30000" smtClean="0"/>
              <a:t>0</a:t>
            </a:r>
            <a:r>
              <a:rPr lang="en-US" sz="2800" smtClean="0"/>
              <a:t>F.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Monocot Seed Parts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cpa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6688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8925" y="6411913"/>
            <a:ext cx="437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http://www.pssc.ttu.edu/pss1321/web%20Topics/cpa2.htm</a:t>
            </a:r>
          </a:p>
        </p:txBody>
      </p:sp>
      <p:pic>
        <p:nvPicPr>
          <p:cNvPr id="10246" name="Picture 6" descr="cpa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733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423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Default Design</vt:lpstr>
      <vt:lpstr>Anatomy of the Seed  Topic # 2023</vt:lpstr>
      <vt:lpstr>Taxonomic Classes</vt:lpstr>
      <vt:lpstr>Subclasses of Angiosperms</vt:lpstr>
      <vt:lpstr>PowerPoint Presentation</vt:lpstr>
      <vt:lpstr>Seed Components</vt:lpstr>
      <vt:lpstr>Seed Germination</vt:lpstr>
      <vt:lpstr>Favorable Temperature</vt:lpstr>
      <vt:lpstr>Seed Dormancy</vt:lpstr>
      <vt:lpstr>Monocot Seed Parts</vt:lpstr>
      <vt:lpstr>Hypogeal Emergence</vt:lpstr>
      <vt:lpstr>PowerPoint Presentation</vt:lpstr>
      <vt:lpstr>Dicot Seed Parts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Seed</dc:title>
  <dc:creator>Microlabs</dc:creator>
  <cp:lastModifiedBy>Teacher E-Solutions</cp:lastModifiedBy>
  <cp:revision>17</cp:revision>
  <dcterms:created xsi:type="dcterms:W3CDTF">2004-01-12T23:47:24Z</dcterms:created>
  <dcterms:modified xsi:type="dcterms:W3CDTF">2019-01-18T16:35:59Z</dcterms:modified>
</cp:coreProperties>
</file>