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9"/>
  </p:handoutMasterIdLst>
  <p:sldIdLst>
    <p:sldId id="256" r:id="rId2"/>
    <p:sldId id="270" r:id="rId3"/>
    <p:sldId id="269" r:id="rId4"/>
    <p:sldId id="271" r:id="rId5"/>
    <p:sldId id="266" r:id="rId6"/>
    <p:sldId id="267" r:id="rId7"/>
    <p:sldId id="272" r:id="rId8"/>
    <p:sldId id="268" r:id="rId9"/>
    <p:sldId id="257" r:id="rId10"/>
    <p:sldId id="273" r:id="rId11"/>
    <p:sldId id="264" r:id="rId12"/>
    <p:sldId id="258" r:id="rId13"/>
    <p:sldId id="262" r:id="rId14"/>
    <p:sldId id="260" r:id="rId15"/>
    <p:sldId id="263" r:id="rId16"/>
    <p:sldId id="265" r:id="rId17"/>
    <p:sldId id="259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fld id="{6BF8363F-ED10-4C6D-A63F-DC1DF42B95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613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0F89F-C5A3-4A34-BDE0-708D9C82D8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61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4DC5E-64FC-4A56-9DBF-F9B91279BC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1834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0DD44-C7C6-4130-BF2C-4665917F3D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739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EB8A9-FAE5-468B-B8F9-9CF932F636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51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7C39A-B69A-4C4F-905D-9CEFDF77358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175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D2B553-D836-4FE9-A1AB-67A18D88CB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037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79B441-B7E3-4183-860A-3F3D02CFA0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70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25870-4BCC-48F9-A64B-72C3225972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870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323ABC-464D-464A-A38F-1937E0DEBA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571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8D168-B216-4987-BBDF-4D8ECC42BA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2D44A1-F23A-46B7-8BF5-74893E53A0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633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Times New Roman" charset="0"/>
                <a:cs typeface="Times New Roman" charset="0"/>
              </a:defRPr>
            </a:lvl1pPr>
          </a:lstStyle>
          <a:p>
            <a:pPr>
              <a:defRPr/>
            </a:pPr>
            <a:fld id="{25C3D484-D8C9-4D0D-8CFC-53CAFEC888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cs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Anatomy of the Seed</a:t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Topic # 2023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648200"/>
            <a:ext cx="6400800" cy="1752600"/>
          </a:xfrm>
        </p:spPr>
        <p:txBody>
          <a:bodyPr/>
          <a:lstStyle/>
          <a:p>
            <a:pPr eaLnBrk="1" hangingPunct="1"/>
            <a:r>
              <a:rPr lang="en-US" smtClean="0"/>
              <a:t>Mr. Christensen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Hypogeal Emergence</a:t>
            </a:r>
          </a:p>
        </p:txBody>
      </p:sp>
      <p:pic>
        <p:nvPicPr>
          <p:cNvPr id="11267" name="Picture 3" descr="fig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76400"/>
            <a:ext cx="7315200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28600" y="6553200"/>
            <a:ext cx="53260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/>
              <a:t>Iowa State University http//maize.agron.iastate.edu/images/corn/fig1.gif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2292" name="Picture 4" descr="cornpla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52400"/>
            <a:ext cx="7162800" cy="628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136525" y="6411913"/>
            <a:ext cx="53260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/>
              <a:t>Iowa State University http//maize.agron.iastate.edu/images/corn/fig1.gif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Dicot Seed Parts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3316" name="Picture 4" descr="cpa2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905000"/>
            <a:ext cx="3006725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 descr="cpa22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743200"/>
            <a:ext cx="4251325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88925" y="6107113"/>
            <a:ext cx="437515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/>
              <a:t>http://www.pssc.ttu.edu/pss1321/web%20Topics/cpa2.htm</a:t>
            </a:r>
          </a:p>
          <a:p>
            <a:pPr eaLnBrk="1" hangingPunct="1"/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4340" name="Picture 4" descr="seedinsi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8288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seedou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4724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65125" y="6183313"/>
            <a:ext cx="25876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/>
              <a:t>The seedsite.co.uk/seedparts.html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5363" name="Picture 4" descr="cpa225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2209800"/>
            <a:ext cx="7262813" cy="4114800"/>
          </a:xfrm>
          <a:noFill/>
        </p:spPr>
      </p:pic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441325" y="6259513"/>
            <a:ext cx="437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/>
              <a:t>http://www.pssc.ttu.edu/pss1321/web%20Topics/cpa2.htm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6388" name="Picture 4" descr="ssd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05000"/>
            <a:ext cx="30511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 descr="ssd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1752600"/>
            <a:ext cx="4953000" cy="447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441325" y="6259513"/>
            <a:ext cx="437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/>
              <a:t>http://www.pssc.ttu.edu/pss1321/web%20Topics/cpa2.htm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7412" name="Picture 4" descr="germin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066800"/>
            <a:ext cx="70866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0" y="6248400"/>
            <a:ext cx="88487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/>
              <a:t>Iowa State University http//www.extension.iastate.edu/pages/hancock/agriculture/soybean/bean_develop/emergence.html</a:t>
            </a:r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2438400" y="304800"/>
            <a:ext cx="3752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3600"/>
              <a:t>Epigeal Emergence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Dormancyst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0"/>
            <a:ext cx="3976688" cy="662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5"/>
          <p:cNvSpPr txBox="1">
            <a:spLocks noChangeArrowheads="1"/>
          </p:cNvSpPr>
          <p:nvPr/>
        </p:nvSpPr>
        <p:spPr bwMode="auto">
          <a:xfrm>
            <a:off x="136525" y="6335713"/>
            <a:ext cx="54721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/>
              <a:t>Mrs. Killough’s AP Biology Class www.flashnet/~ben8403/seedanat.html</a:t>
            </a:r>
          </a:p>
        </p:txBody>
      </p:sp>
      <p:sp>
        <p:nvSpPr>
          <p:cNvPr id="18436" name="Rectangle 8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endParaRPr lang="en-US" sz="2400" smtClean="0"/>
          </a:p>
        </p:txBody>
      </p:sp>
      <p:sp>
        <p:nvSpPr>
          <p:cNvPr id="18437" name="Text Box 9"/>
          <p:cNvSpPr txBox="1">
            <a:spLocks noChangeArrowheads="1"/>
          </p:cNvSpPr>
          <p:nvPr/>
        </p:nvSpPr>
        <p:spPr bwMode="auto">
          <a:xfrm>
            <a:off x="5013325" y="4895850"/>
            <a:ext cx="36703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3200"/>
              <a:t>Hypogeal</a:t>
            </a:r>
            <a:r>
              <a:rPr lang="en-US"/>
              <a:t> </a:t>
            </a:r>
            <a:r>
              <a:rPr lang="en-US" sz="3200"/>
              <a:t>Emergence</a:t>
            </a:r>
          </a:p>
        </p:txBody>
      </p:sp>
      <p:sp>
        <p:nvSpPr>
          <p:cNvPr id="18438" name="Rectangle 10"/>
          <p:cNvSpPr>
            <a:spLocks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endParaRPr lang="en-US" sz="2400" smtClean="0">
              <a:solidFill>
                <a:schemeClr val="tx1"/>
              </a:solidFill>
            </a:endParaRPr>
          </a:p>
        </p:txBody>
      </p:sp>
      <p:sp>
        <p:nvSpPr>
          <p:cNvPr id="18439" name="Text Box 11"/>
          <p:cNvSpPr txBox="1">
            <a:spLocks noChangeArrowheads="1"/>
          </p:cNvSpPr>
          <p:nvPr/>
        </p:nvSpPr>
        <p:spPr bwMode="auto">
          <a:xfrm>
            <a:off x="5013325" y="1543050"/>
            <a:ext cx="33559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3200"/>
              <a:t>Epigeal Emergence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Taxonomic Classes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219200"/>
            <a:ext cx="7772400" cy="4114800"/>
          </a:xfrm>
        </p:spPr>
        <p:txBody>
          <a:bodyPr/>
          <a:lstStyle/>
          <a:p>
            <a:pPr eaLnBrk="1" hangingPunct="1"/>
            <a:r>
              <a:rPr lang="en-US" b="1" smtClean="0"/>
              <a:t>Angiosperm</a:t>
            </a:r>
            <a:r>
              <a:rPr lang="en-US" smtClean="0"/>
              <a:t>—The flowering plants, seeds are borne in an enclosed ovary (Examples Corn, beans and Maples  250,000 species).</a:t>
            </a:r>
          </a:p>
          <a:p>
            <a:pPr eaLnBrk="1" hangingPunct="1"/>
            <a:r>
              <a:rPr lang="en-US" b="1" smtClean="0"/>
              <a:t>Gymnosperm</a:t>
            </a:r>
            <a:r>
              <a:rPr lang="en-US" smtClean="0"/>
              <a:t>—The seeds of gymnosperms are borne naked with no ovary (Examples: Pines, spruces, and ginkgo 700 species) </a:t>
            </a:r>
          </a:p>
        </p:txBody>
      </p:sp>
      <p:pic>
        <p:nvPicPr>
          <p:cNvPr id="3076" name="Picture 4" descr="co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267200"/>
            <a:ext cx="1730375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4953000" y="6553200"/>
            <a:ext cx="290036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/>
              <a:t>http://backyardnature.net/gymnos.htm</a:t>
            </a:r>
          </a:p>
        </p:txBody>
      </p:sp>
      <p:pic>
        <p:nvPicPr>
          <p:cNvPr id="3078" name="Picture 6" descr="acer%20saccharinum%20-%20ws%20-%20spring%20samara,%20cropped%20-%20may%2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67200"/>
            <a:ext cx="210343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2362200" y="5867400"/>
            <a:ext cx="4300538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/>
              <a:t>Minnesota Tree Care Advisors</a:t>
            </a:r>
          </a:p>
          <a:p>
            <a:pPr eaLnBrk="1" hangingPunct="1"/>
            <a:r>
              <a:rPr lang="en-US" sz="1400"/>
              <a:t>www.mntca.org/Reference_manual/tca_silver_maple.htm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Subclasses of Angiosperms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Monocot—</a:t>
            </a:r>
            <a:r>
              <a:rPr lang="en-US" smtClean="0"/>
              <a:t>Plants that have one cotyledon (seed leaf) in their seeds (60,000 species).</a:t>
            </a:r>
          </a:p>
          <a:p>
            <a:pPr eaLnBrk="1" hangingPunct="1"/>
            <a:r>
              <a:rPr lang="en-US" b="1" smtClean="0"/>
              <a:t>Dicot—</a:t>
            </a:r>
            <a:r>
              <a:rPr lang="en-US" smtClean="0"/>
              <a:t>Plants that have two cotyledons in their seeds (185,000 species).</a:t>
            </a:r>
            <a:endParaRPr lang="en-US" b="1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5123" name="Picture 3" descr="mondico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8600"/>
            <a:ext cx="4678363" cy="629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65125" y="6640513"/>
            <a:ext cx="184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endParaRPr lang="en-US" sz="1400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0" y="6553200"/>
            <a:ext cx="5029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/>
              <a:t>Oklahoma Education--www.howe.k12ok.us/~jimaskew/bplants.htm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Seed Components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A seed contains all of the genetic information needed to develop into an entire plant.  It contains three parts.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(1) Embryo</a:t>
            </a:r>
            <a:r>
              <a:rPr lang="en-US" sz="2800" smtClean="0"/>
              <a:t>-a miniature plant which will grow when conditions are favorable.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(2) Endosperm</a:t>
            </a:r>
            <a:r>
              <a:rPr lang="en-US" sz="2800" smtClean="0"/>
              <a:t>-built in food supply for the plant.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(3) Seed Coat</a:t>
            </a:r>
            <a:r>
              <a:rPr lang="en-US" sz="2800" smtClean="0"/>
              <a:t>—Hard outer covering, protects the seed from disease and insects.  Prevents water from entering the seed before the proper time. </a:t>
            </a:r>
            <a:endParaRPr lang="en-US" sz="2800" b="1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Seed Germination</a:t>
            </a:r>
          </a:p>
        </p:txBody>
      </p:sp>
      <p:sp>
        <p:nvSpPr>
          <p:cNvPr id="7171" name="Rectangle 2051"/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8686800" cy="4419600"/>
          </a:xfrm>
        </p:spPr>
        <p:txBody>
          <a:bodyPr/>
          <a:lstStyle/>
          <a:p>
            <a:pPr eaLnBrk="1" hangingPunct="1"/>
            <a:r>
              <a:rPr lang="en-US" sz="2800" b="1" smtClean="0"/>
              <a:t>Germination</a:t>
            </a:r>
            <a:r>
              <a:rPr lang="en-US" sz="2800" smtClean="0"/>
              <a:t>-Seed embryo goes from a dormant state to an active, growing state.</a:t>
            </a:r>
          </a:p>
          <a:p>
            <a:pPr eaLnBrk="1" hangingPunct="1"/>
            <a:r>
              <a:rPr lang="en-US" sz="2800" smtClean="0"/>
              <a:t>Conditions for germination—</a:t>
            </a:r>
          </a:p>
          <a:p>
            <a:pPr eaLnBrk="1" hangingPunct="1">
              <a:buFontTx/>
              <a:buNone/>
            </a:pPr>
            <a:r>
              <a:rPr lang="en-US" sz="2800" smtClean="0"/>
              <a:t>   1.  The seed </a:t>
            </a:r>
            <a:r>
              <a:rPr lang="en-US" sz="2800" b="1" smtClean="0"/>
              <a:t>absorbs water</a:t>
            </a:r>
            <a:r>
              <a:rPr lang="en-US" sz="2800" smtClean="0"/>
              <a:t> through the seed coat</a:t>
            </a:r>
          </a:p>
          <a:p>
            <a:pPr eaLnBrk="1" hangingPunct="1">
              <a:buFontTx/>
              <a:buNone/>
            </a:pPr>
            <a:r>
              <a:rPr lang="en-US" sz="2800" smtClean="0"/>
              <a:t>    2.  The seed has </a:t>
            </a:r>
            <a:r>
              <a:rPr lang="en-US" sz="2800" b="1" smtClean="0"/>
              <a:t>oxygen</a:t>
            </a:r>
          </a:p>
          <a:p>
            <a:pPr eaLnBrk="1" hangingPunct="1">
              <a:buFontTx/>
              <a:buNone/>
            </a:pPr>
            <a:r>
              <a:rPr lang="en-US" sz="2800" smtClean="0"/>
              <a:t>    3.  The seed has a </a:t>
            </a:r>
            <a:r>
              <a:rPr lang="en-US" sz="2800" b="1" smtClean="0"/>
              <a:t>favorable temperature</a:t>
            </a:r>
          </a:p>
          <a:p>
            <a:pPr eaLnBrk="1" hangingPunct="1">
              <a:buFontTx/>
              <a:buNone/>
            </a:pPr>
            <a:r>
              <a:rPr lang="en-US" sz="2800" smtClean="0"/>
              <a:t>    4.  Some species, require light (Celery) others darkness.</a:t>
            </a:r>
          </a:p>
          <a:p>
            <a:pPr eaLnBrk="1" hangingPunct="1">
              <a:buFontTx/>
              <a:buNone/>
            </a:pPr>
            <a:r>
              <a:rPr lang="en-US" sz="2800" smtClean="0"/>
              <a:t>    5.  Dormancy Period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Favorable Temperature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Most species require 65-86</a:t>
            </a:r>
            <a:r>
              <a:rPr lang="en-US" baseline="30000" smtClean="0"/>
              <a:t>0</a:t>
            </a:r>
            <a:r>
              <a:rPr lang="en-US" smtClean="0"/>
              <a:t>F.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Some species have specific temperature requirements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  Cool temps (40-77) </a:t>
            </a:r>
            <a:r>
              <a:rPr lang="en-US" baseline="30000" smtClean="0"/>
              <a:t>0</a:t>
            </a:r>
            <a:r>
              <a:rPr lang="en-US" smtClean="0"/>
              <a:t>F (broccoli, carrot, celery, lettuce, onion, coleus, delphinium)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  Warm temps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        -above 50 </a:t>
            </a:r>
            <a:r>
              <a:rPr lang="en-US" baseline="30000" smtClean="0"/>
              <a:t>0</a:t>
            </a:r>
            <a:r>
              <a:rPr lang="en-US" smtClean="0"/>
              <a:t>F; asparagus, corn, tomato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           -above 60 </a:t>
            </a:r>
            <a:r>
              <a:rPr lang="en-US" baseline="30000" smtClean="0"/>
              <a:t>0</a:t>
            </a:r>
            <a:r>
              <a:rPr lang="en-US" smtClean="0"/>
              <a:t>F; beans, pepper, cucurbits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Seed Dormancy</a:t>
            </a:r>
          </a:p>
        </p:txBody>
      </p:sp>
      <p:sp>
        <p:nvSpPr>
          <p:cNvPr id="9219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b="1" u="sng" smtClean="0"/>
              <a:t>Seed coat dormancy</a:t>
            </a:r>
            <a:r>
              <a:rPr lang="en-US" sz="2800" smtClean="0"/>
              <a:t>-a hard seed coat does not allow water to penetrate (Redbud, locust).  </a:t>
            </a:r>
            <a:r>
              <a:rPr lang="en-US" sz="2800" b="1" smtClean="0"/>
              <a:t>Scarification</a:t>
            </a:r>
            <a:r>
              <a:rPr lang="en-US" sz="2800" smtClean="0"/>
              <a:t>-breaking of the seed coat (fire, insects, digestion, fungi, mechanically or with chemicals.</a:t>
            </a:r>
          </a:p>
          <a:p>
            <a:pPr eaLnBrk="1" hangingPunct="1"/>
            <a:r>
              <a:rPr lang="en-US" sz="2800" smtClean="0"/>
              <a:t> </a:t>
            </a:r>
            <a:r>
              <a:rPr lang="en-US" sz="2800" b="1" u="sng" smtClean="0"/>
              <a:t>Embryo dormancy</a:t>
            </a:r>
            <a:r>
              <a:rPr lang="en-US" sz="2800" smtClean="0"/>
              <a:t>-seeds must go through a chilling period before germinating (elm, witch hazel) </a:t>
            </a:r>
            <a:r>
              <a:rPr lang="en-US" sz="2800" b="1" smtClean="0"/>
              <a:t>Stratification</a:t>
            </a:r>
            <a:r>
              <a:rPr lang="en-US" sz="2800" smtClean="0"/>
              <a:t> is used storing seeds in moist medium at temperatures between 32</a:t>
            </a:r>
            <a:r>
              <a:rPr lang="en-US" sz="2800" baseline="30000" smtClean="0"/>
              <a:t>0</a:t>
            </a:r>
            <a:r>
              <a:rPr lang="en-US" sz="2800" smtClean="0"/>
              <a:t> and 50</a:t>
            </a:r>
            <a:r>
              <a:rPr lang="en-US" sz="2800" baseline="30000" smtClean="0"/>
              <a:t>0</a:t>
            </a:r>
            <a:r>
              <a:rPr lang="en-US" sz="2800" smtClean="0"/>
              <a:t>F.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Monocot Seed Parts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0244" name="Picture 4" descr="cpa2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600200"/>
            <a:ext cx="4668838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288925" y="6411913"/>
            <a:ext cx="43751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sz="1400"/>
              <a:t>http://www.pssc.ttu.edu/pss1321/web%20Topics/cpa2.htm</a:t>
            </a:r>
          </a:p>
        </p:txBody>
      </p:sp>
      <p:pic>
        <p:nvPicPr>
          <p:cNvPr id="10246" name="Picture 6" descr="cpa2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267200"/>
            <a:ext cx="3733800" cy="227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Times New Roman"/>
      </a:majorFont>
      <a:minorFont>
        <a:latin typeface="Times New Roman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423</Words>
  <Application>Microsoft Office PowerPoint</Application>
  <PresentationFormat>On-screen Show (4:3)</PresentationFormat>
  <Paragraphs>50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Times New Roman</vt:lpstr>
      <vt:lpstr>Arial</vt:lpstr>
      <vt:lpstr>Calibri</vt:lpstr>
      <vt:lpstr>Default Design</vt:lpstr>
      <vt:lpstr>Anatomy of the Seed  Topic # 2023</vt:lpstr>
      <vt:lpstr>Taxonomic Classes</vt:lpstr>
      <vt:lpstr>Subclasses of Angiosperms</vt:lpstr>
      <vt:lpstr>PowerPoint Presentation</vt:lpstr>
      <vt:lpstr>Seed Components</vt:lpstr>
      <vt:lpstr>Seed Germination</vt:lpstr>
      <vt:lpstr>Favorable Temperature</vt:lpstr>
      <vt:lpstr>Seed Dormancy</vt:lpstr>
      <vt:lpstr>Monocot Seed Parts</vt:lpstr>
      <vt:lpstr>Hypogeal Emergence</vt:lpstr>
      <vt:lpstr>PowerPoint Presentation</vt:lpstr>
      <vt:lpstr>Dicot Seed Parts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Michigan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of the Seed</dc:title>
  <dc:creator>Microlabs</dc:creator>
  <cp:lastModifiedBy>Teacher E-Solutions</cp:lastModifiedBy>
  <cp:revision>17</cp:revision>
  <dcterms:created xsi:type="dcterms:W3CDTF">2004-01-12T23:47:24Z</dcterms:created>
  <dcterms:modified xsi:type="dcterms:W3CDTF">2019-01-18T16:35:59Z</dcterms:modified>
</cp:coreProperties>
</file>