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2" r:id="rId15"/>
    <p:sldId id="273" r:id="rId16"/>
    <p:sldId id="274" r:id="rId17"/>
    <p:sldId id="275" r:id="rId18"/>
    <p:sldId id="276" r:id="rId19"/>
    <p:sldId id="277" r:id="rId20"/>
    <p:sldId id="278" r:id="rId21"/>
    <p:sldId id="279" r:id="rId22"/>
    <p:sldId id="280" r:id="rId23"/>
    <p:sldId id="300" r:id="rId24"/>
    <p:sldId id="281" r:id="rId25"/>
    <p:sldId id="282" r:id="rId26"/>
    <p:sldId id="283" r:id="rId27"/>
    <p:sldId id="284" r:id="rId28"/>
    <p:sldId id="285" r:id="rId29"/>
    <p:sldId id="286" r:id="rId30"/>
    <p:sldId id="287" r:id="rId31"/>
    <p:sldId id="288" r:id="rId32"/>
    <p:sldId id="289" r:id="rId33"/>
    <p:sldId id="290" r:id="rId34"/>
    <p:sldId id="297" r:id="rId35"/>
    <p:sldId id="298" r:id="rId36"/>
    <p:sldId id="291" r:id="rId37"/>
    <p:sldId id="292" r:id="rId38"/>
    <p:sldId id="293" r:id="rId39"/>
    <p:sldId id="294" r:id="rId40"/>
    <p:sldId id="295" r:id="rId41"/>
    <p:sldId id="302" r:id="rId42"/>
    <p:sldId id="304" r:id="rId43"/>
    <p:sldId id="303" r:id="rId44"/>
    <p:sldId id="306" r:id="rId45"/>
    <p:sldId id="307" r:id="rId46"/>
    <p:sldId id="308" r:id="rId47"/>
    <p:sldId id="311" r:id="rId48"/>
    <p:sldId id="312" r:id="rId49"/>
  </p:sldIdLst>
  <p:sldSz cx="9144000" cy="6858000" type="screen4x3"/>
  <p:notesSz cx="6858000" cy="9144000"/>
  <p:custShowLst>
    <p:custShow name="Custom Show 1" id="0">
      <p:sldLst>
        <p:sld r:id="rId2"/>
        <p:sld r:id="rId3"/>
        <p:sld r:id="rId4"/>
      </p:sldLst>
    </p:custShow>
  </p:custShow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0" autoAdjust="0"/>
    <p:restoredTop sz="86462" autoAdjust="0"/>
  </p:normalViewPr>
  <p:slideViewPr>
    <p:cSldViewPr>
      <p:cViewPr varScale="1">
        <p:scale>
          <a:sx n="38" d="100"/>
          <a:sy n="38" d="100"/>
        </p:scale>
        <p:origin x="-317" y="-82"/>
      </p:cViewPr>
      <p:guideLst>
        <p:guide orient="horz" pos="2160"/>
        <p:guide pos="2880"/>
      </p:guideLst>
    </p:cSldViewPr>
  </p:slideViewPr>
  <p:outlineViewPr>
    <p:cViewPr>
      <p:scale>
        <a:sx n="33" d="100"/>
        <a:sy n="33" d="100"/>
      </p:scale>
      <p:origin x="0" y="48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22A3E0A-BC4A-47BE-B466-B96F63E8E664}" type="datetimeFigureOut">
              <a:rPr lang="en-US"/>
              <a:pPr>
                <a:defRPr/>
              </a:pPr>
              <a:t>1/18/2019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4DF5493-D985-4208-92F7-40C06C128E2E}" type="slidenum">
              <a:rPr lang="en-GB"/>
              <a:pPr>
                <a:defRPr/>
              </a:pPr>
              <a:t>‹#›</a:t>
            </a:fld>
            <a:endParaRPr lang="en-GB"/>
          </a:p>
        </p:txBody>
      </p:sp>
    </p:spTree>
    <p:extLst>
      <p:ext uri="{BB962C8B-B14F-4D97-AF65-F5344CB8AC3E}">
        <p14:creationId xmlns:p14="http://schemas.microsoft.com/office/powerpoint/2010/main" val="2281975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434526-2991-4D6B-9472-7DD65C3BE74B}" type="slidenum">
              <a:rPr lang="en-GB" smtClean="0"/>
              <a:pPr fontAlgn="base">
                <a:spcBef>
                  <a:spcPct val="0"/>
                </a:spcBef>
                <a:spcAft>
                  <a:spcPct val="0"/>
                </a:spcAft>
                <a:defRPr/>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6879EBA-4393-48C8-A55E-D87B575A0D35}" type="slidenum">
              <a:rPr lang="en-GB" smtClean="0"/>
              <a:pPr fontAlgn="base">
                <a:spcBef>
                  <a:spcPct val="0"/>
                </a:spcBef>
                <a:spcAft>
                  <a:spcPct val="0"/>
                </a:spcAft>
                <a:defRPr/>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381FF0-5C23-45E4-819C-2D4C14A75D1D}" type="slidenum">
              <a:rPr lang="en-GB" smtClean="0"/>
              <a:pPr fontAlgn="base">
                <a:spcBef>
                  <a:spcPct val="0"/>
                </a:spcBef>
                <a:spcAft>
                  <a:spcPct val="0"/>
                </a:spcAft>
                <a:defRPr/>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737D66-87DE-49DF-A7ED-7D425A548808}" type="slidenum">
              <a:rPr lang="en-GB" smtClean="0"/>
              <a:pPr fontAlgn="base">
                <a:spcBef>
                  <a:spcPct val="0"/>
                </a:spcBef>
                <a:spcAft>
                  <a:spcPct val="0"/>
                </a:spcAft>
                <a:defRPr/>
              </a:pPr>
              <a:t>12</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27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620362-145F-41B7-AD39-074EED1B8DD8}" type="slidenum">
              <a:rPr lang="en-GB" smtClean="0"/>
              <a:pPr fontAlgn="base">
                <a:spcBef>
                  <a:spcPct val="0"/>
                </a:spcBef>
                <a:spcAft>
                  <a:spcPct val="0"/>
                </a:spcAft>
                <a:defRPr/>
              </a:pPr>
              <a:t>13</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37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15B0EE-1929-401B-98C8-83354B6FD43C}" type="slidenum">
              <a:rPr lang="en-GB" smtClean="0"/>
              <a:pPr fontAlgn="base">
                <a:spcBef>
                  <a:spcPct val="0"/>
                </a:spcBef>
                <a:spcAft>
                  <a:spcPct val="0"/>
                </a:spcAft>
                <a:defRPr/>
              </a:pPr>
              <a:t>14</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47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B87E6E-2D42-4350-A917-055EE62AE4E8}" type="slidenum">
              <a:rPr lang="en-GB" smtClean="0"/>
              <a:pPr fontAlgn="base">
                <a:spcBef>
                  <a:spcPct val="0"/>
                </a:spcBef>
                <a:spcAft>
                  <a:spcPct val="0"/>
                </a:spcAft>
                <a:defRPr/>
              </a:pPr>
              <a:t>15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57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DA6221-FA19-4B7F-9F66-1656793CEFFB}" type="slidenum">
              <a:rPr lang="en-GB" smtClean="0"/>
              <a:pPr fontAlgn="base">
                <a:spcBef>
                  <a:spcPct val="0"/>
                </a:spcBef>
                <a:spcAft>
                  <a:spcPct val="0"/>
                </a:spcAft>
                <a:defRPr/>
              </a:pPr>
              <a:t>16</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68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A0E7C7-5BCD-4ED3-A455-2780EA9ADE11}" type="slidenum">
              <a:rPr lang="en-GB" smtClean="0"/>
              <a:pPr fontAlgn="base">
                <a:spcBef>
                  <a:spcPct val="0"/>
                </a:spcBef>
                <a:spcAft>
                  <a:spcPct val="0"/>
                </a:spcAft>
                <a:defRPr/>
              </a:pPr>
              <a:t>17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78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D76465-2949-4ACE-B0C4-3A403C977BEA}" type="slidenum">
              <a:rPr lang="en-GB" smtClean="0"/>
              <a:pPr fontAlgn="base">
                <a:spcBef>
                  <a:spcPct val="0"/>
                </a:spcBef>
                <a:spcAft>
                  <a:spcPct val="0"/>
                </a:spcAft>
                <a:defRPr/>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88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538116-93ED-4B10-8199-71D17E26F3D4}" type="slidenum">
              <a:rPr lang="en-GB" smtClean="0"/>
              <a:pPr fontAlgn="base">
                <a:spcBef>
                  <a:spcPct val="0"/>
                </a:spcBef>
                <a:spcAft>
                  <a:spcPct val="0"/>
                </a:spcAft>
                <a:defRPr/>
              </a:pPr>
              <a:t>19</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6F3337-5E0E-4B09-8DDE-8E97A5E59741}" type="slidenum">
              <a:rPr lang="en-GB" smtClean="0"/>
              <a:pPr fontAlgn="base">
                <a:spcBef>
                  <a:spcPct val="0"/>
                </a:spcBef>
                <a:spcAft>
                  <a:spcPct val="0"/>
                </a:spcAft>
                <a:defRPr/>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798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FB9CBC-3C46-4EE7-AAF3-D51BDEA4E38A}" type="slidenum">
              <a:rPr lang="en-GB" smtClean="0"/>
              <a:pPr fontAlgn="base">
                <a:spcBef>
                  <a:spcPct val="0"/>
                </a:spcBef>
                <a:spcAft>
                  <a:spcPct val="0"/>
                </a:spcAft>
                <a:defRPr/>
              </a:pPr>
              <a:t>20</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09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4B581E-0C93-458F-9BC3-499BE64BFE48}" type="slidenum">
              <a:rPr lang="en-GB" smtClean="0"/>
              <a:pPr fontAlgn="base">
                <a:spcBef>
                  <a:spcPct val="0"/>
                </a:spcBef>
                <a:spcAft>
                  <a:spcPct val="0"/>
                </a:spcAft>
                <a:defRPr/>
              </a:pPr>
              <a:t>21</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19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103C8E-879B-41CC-8E67-1D85C3227736}" type="slidenum">
              <a:rPr lang="en-GB" smtClean="0"/>
              <a:pPr fontAlgn="base">
                <a:spcBef>
                  <a:spcPct val="0"/>
                </a:spcBef>
                <a:spcAft>
                  <a:spcPct val="0"/>
                </a:spcAft>
                <a:defRPr/>
              </a:pPr>
              <a:t>22</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29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C755F9-A8A7-4710-9FF7-DEBD5F95CF1E}" type="slidenum">
              <a:rPr lang="en-GB" smtClean="0"/>
              <a:pPr fontAlgn="base">
                <a:spcBef>
                  <a:spcPct val="0"/>
                </a:spcBef>
                <a:spcAft>
                  <a:spcPct val="0"/>
                </a:spcAft>
                <a:defRPr/>
              </a:pPr>
              <a:t>23</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6DEBB6-5147-4E4D-9336-C8951B33EAB5}" type="slidenum">
              <a:rPr lang="en-GB" smtClean="0"/>
              <a:pPr fontAlgn="base">
                <a:spcBef>
                  <a:spcPct val="0"/>
                </a:spcBef>
                <a:spcAft>
                  <a:spcPct val="0"/>
                </a:spcAft>
                <a:defRPr/>
              </a:pPr>
              <a:t>24</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49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DABF1DF-B9DD-4710-91B9-8C467758F779}" type="slidenum">
              <a:rPr lang="en-GB" smtClean="0"/>
              <a:pPr fontAlgn="base">
                <a:spcBef>
                  <a:spcPct val="0"/>
                </a:spcBef>
                <a:spcAft>
                  <a:spcPct val="0"/>
                </a:spcAft>
                <a:defRPr/>
              </a:pPr>
              <a:t>25</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74F449-E339-4453-8BC7-AAF6FB9226E4}" type="slidenum">
              <a:rPr lang="en-GB" smtClean="0"/>
              <a:pPr fontAlgn="base">
                <a:spcBef>
                  <a:spcPct val="0"/>
                </a:spcBef>
                <a:spcAft>
                  <a:spcPct val="0"/>
                </a:spcAft>
                <a:defRPr/>
              </a:pPr>
              <a:t>26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70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6162EF-201B-46EB-915D-1A56D603CA6E}" type="slidenum">
              <a:rPr lang="en-GB" smtClean="0"/>
              <a:pPr fontAlgn="base">
                <a:spcBef>
                  <a:spcPct val="0"/>
                </a:spcBef>
                <a:spcAft>
                  <a:spcPct val="0"/>
                </a:spcAft>
                <a:defRPr/>
              </a:pPr>
              <a:t>27</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80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F7A076-1128-4CDA-8A8C-27EA9B9E1A76}" type="slidenum">
              <a:rPr lang="en-GB" smtClean="0"/>
              <a:pPr fontAlgn="base">
                <a:spcBef>
                  <a:spcPct val="0"/>
                </a:spcBef>
                <a:spcAft>
                  <a:spcPct val="0"/>
                </a:spcAft>
                <a:defRPr/>
              </a:pPr>
              <a:t>28</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890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FAC4EC-7127-47F8-BC1B-3D0B749CFBAC}" type="slidenum">
              <a:rPr lang="en-GB" smtClean="0"/>
              <a:pPr fontAlgn="base">
                <a:spcBef>
                  <a:spcPct val="0"/>
                </a:spcBef>
                <a:spcAft>
                  <a:spcPct val="0"/>
                </a:spcAft>
                <a:defRPr/>
              </a:pPr>
              <a:t>29</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D3160F-6E8E-44EA-892F-0F638268BD60}" type="slidenum">
              <a:rPr lang="en-GB" smtClean="0"/>
              <a:pPr fontAlgn="base">
                <a:spcBef>
                  <a:spcPct val="0"/>
                </a:spcBef>
                <a:spcAft>
                  <a:spcPct val="0"/>
                </a:spcAft>
                <a:defRPr/>
              </a:pPr>
              <a:t>3</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01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39527F-1DAE-44AC-BC2C-D16257993C90}" type="slidenum">
              <a:rPr lang="en-GB" smtClean="0"/>
              <a:pPr fontAlgn="base">
                <a:spcBef>
                  <a:spcPct val="0"/>
                </a:spcBef>
                <a:spcAft>
                  <a:spcPct val="0"/>
                </a:spcAft>
                <a:defRPr/>
              </a:pPr>
              <a:t>30</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11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12B94D-E7E3-47EF-B00F-719DE9838B4D}" type="slidenum">
              <a:rPr lang="en-GB" smtClean="0"/>
              <a:pPr fontAlgn="base">
                <a:spcBef>
                  <a:spcPct val="0"/>
                </a:spcBef>
                <a:spcAft>
                  <a:spcPct val="0"/>
                </a:spcAft>
                <a:defRPr/>
              </a:pPr>
              <a:t>31</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21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E5D0B1-03C3-4E1E-91F6-2A5B61119F0D}" type="slidenum">
              <a:rPr lang="en-GB" smtClean="0"/>
              <a:pPr fontAlgn="base">
                <a:spcBef>
                  <a:spcPct val="0"/>
                </a:spcBef>
                <a:spcAft>
                  <a:spcPct val="0"/>
                </a:spcAft>
                <a:defRPr/>
              </a:pPr>
              <a:t>32</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31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454F4A-11F6-424A-98ED-28E53F54476A}" type="slidenum">
              <a:rPr lang="en-GB" smtClean="0"/>
              <a:pPr fontAlgn="base">
                <a:spcBef>
                  <a:spcPct val="0"/>
                </a:spcBef>
                <a:spcAft>
                  <a:spcPct val="0"/>
                </a:spcAft>
                <a:defRPr/>
              </a:pPr>
              <a:t>33</a:t>
            </a:fld>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42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FDAA15-47D7-417D-A0C6-E26A3E576C74}" type="slidenum">
              <a:rPr lang="en-GB" smtClean="0"/>
              <a:pPr fontAlgn="base">
                <a:spcBef>
                  <a:spcPct val="0"/>
                </a:spcBef>
                <a:spcAft>
                  <a:spcPct val="0"/>
                </a:spcAft>
                <a:defRPr/>
              </a:pPr>
              <a:t>34</a:t>
            </a:fld>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52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ED0256-85EC-4C60-8E37-B19691CE8C86}" type="slidenum">
              <a:rPr lang="en-GB" smtClean="0"/>
              <a:pPr fontAlgn="base">
                <a:spcBef>
                  <a:spcPct val="0"/>
                </a:spcBef>
                <a:spcAft>
                  <a:spcPct val="0"/>
                </a:spcAft>
                <a:defRPr/>
              </a:pPr>
              <a:t>35</a:t>
            </a:fld>
            <a:endParaRPr lang="en-GB"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62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B17A39-6E10-4DED-B4D9-40A6B82CEB82}" type="slidenum">
              <a:rPr lang="en-GB" smtClean="0"/>
              <a:pPr fontAlgn="base">
                <a:spcBef>
                  <a:spcPct val="0"/>
                </a:spcBef>
                <a:spcAft>
                  <a:spcPct val="0"/>
                </a:spcAft>
                <a:defRPr/>
              </a:pPr>
              <a:t>36</a:t>
            </a:fld>
            <a:endParaRPr lang="en-GB"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72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956D9E-C992-460D-AEB3-B7AFD086B888}" type="slidenum">
              <a:rPr lang="en-GB" smtClean="0"/>
              <a:pPr fontAlgn="base">
                <a:spcBef>
                  <a:spcPct val="0"/>
                </a:spcBef>
                <a:spcAft>
                  <a:spcPct val="0"/>
                </a:spcAft>
                <a:defRPr/>
              </a:pPr>
              <a:t>37</a:t>
            </a:fld>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83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6098AFC-CEBB-44C2-A59E-94883895121C}" type="slidenum">
              <a:rPr lang="en-GB" smtClean="0"/>
              <a:pPr fontAlgn="base">
                <a:spcBef>
                  <a:spcPct val="0"/>
                </a:spcBef>
                <a:spcAft>
                  <a:spcPct val="0"/>
                </a:spcAft>
                <a:defRPr/>
              </a:pPr>
              <a:t>38</a:t>
            </a:fld>
            <a:endParaRPr lang="en-GB"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993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76778DB-9CDE-4BCA-88AC-093C4FFE782C}" type="slidenum">
              <a:rPr lang="en-GB" smtClean="0"/>
              <a:pPr fontAlgn="base">
                <a:spcBef>
                  <a:spcPct val="0"/>
                </a:spcBef>
                <a:spcAft>
                  <a:spcPct val="0"/>
                </a:spcAft>
                <a:defRPr/>
              </a:pPr>
              <a:t>39</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34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05E4C1-D4F4-4DA6-B162-7F3DFA0BF308}" type="slidenum">
              <a:rPr lang="en-GB" smtClean="0"/>
              <a:pPr fontAlgn="base">
                <a:spcBef>
                  <a:spcPct val="0"/>
                </a:spcBef>
                <a:spcAft>
                  <a:spcPct val="0"/>
                </a:spcAft>
                <a:defRPr/>
              </a:pPr>
              <a:t>4</a:t>
            </a:fld>
            <a:endParaRPr lang="en-GB"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03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37DE69-83E2-4E65-B824-6815F3D6487D}" type="slidenum">
              <a:rPr lang="en-GB" smtClean="0"/>
              <a:pPr fontAlgn="base">
                <a:spcBef>
                  <a:spcPct val="0"/>
                </a:spcBef>
                <a:spcAft>
                  <a:spcPct val="0"/>
                </a:spcAft>
                <a:defRPr/>
              </a:pPr>
              <a:t>40</a:t>
            </a:fld>
            <a:endParaRPr lang="en-GB"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13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EF12FB-1928-4EB7-AB92-ACD4D38A3217}" type="slidenum">
              <a:rPr lang="en-GB" smtClean="0"/>
              <a:pPr fontAlgn="base">
                <a:spcBef>
                  <a:spcPct val="0"/>
                </a:spcBef>
                <a:spcAft>
                  <a:spcPct val="0"/>
                </a:spcAft>
                <a:defRPr/>
              </a:pPr>
              <a:t>41</a:t>
            </a:fld>
            <a:endParaRPr lang="en-GB"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24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C42830D-EB3A-478F-93DC-5D06CBC242F0}" type="slidenum">
              <a:rPr lang="en-GB" smtClean="0"/>
              <a:pPr fontAlgn="base">
                <a:spcBef>
                  <a:spcPct val="0"/>
                </a:spcBef>
                <a:spcAft>
                  <a:spcPct val="0"/>
                </a:spcAft>
                <a:defRPr/>
              </a:pPr>
              <a:t>42</a:t>
            </a:fld>
            <a:endParaRPr lang="en-GB"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34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03EE7A-7FC4-4D12-A738-4FC14AC230E7}" type="slidenum">
              <a:rPr lang="en-GB" smtClean="0"/>
              <a:pPr fontAlgn="base">
                <a:spcBef>
                  <a:spcPct val="0"/>
                </a:spcBef>
                <a:spcAft>
                  <a:spcPct val="0"/>
                </a:spcAft>
                <a:defRPr/>
              </a:pPr>
              <a:t>43</a:t>
            </a:fld>
            <a:endParaRPr lang="en-GB"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44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3B7695-C208-4A8C-B25D-F67B2C5568E9}" type="slidenum">
              <a:rPr lang="en-GB" smtClean="0"/>
              <a:pPr fontAlgn="base">
                <a:spcBef>
                  <a:spcPct val="0"/>
                </a:spcBef>
                <a:spcAft>
                  <a:spcPct val="0"/>
                </a:spcAft>
                <a:defRPr/>
              </a:pPr>
              <a:t>44</a:t>
            </a:fld>
            <a:endParaRPr lang="en-GB"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E314FE-63F2-4A2F-B93D-879CC64CD52C}" type="slidenum">
              <a:rPr lang="en-GB" smtClean="0"/>
              <a:pPr fontAlgn="base">
                <a:spcBef>
                  <a:spcPct val="0"/>
                </a:spcBef>
                <a:spcAft>
                  <a:spcPct val="0"/>
                </a:spcAft>
                <a:defRPr/>
              </a:pPr>
              <a:t>45</a:t>
            </a:fld>
            <a:endParaRPr lang="en-GB"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65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60468B-08AE-4C96-97E1-CAD127F7B99D}" type="slidenum">
              <a:rPr lang="en-GB" smtClean="0"/>
              <a:pPr fontAlgn="base">
                <a:spcBef>
                  <a:spcPct val="0"/>
                </a:spcBef>
                <a:spcAft>
                  <a:spcPct val="0"/>
                </a:spcAft>
                <a:defRPr/>
              </a:pPr>
              <a:t>46</a:t>
            </a:fld>
            <a:endParaRPr lang="en-GB"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75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536F08-BC4A-4F5F-A6E8-2AE4050DF24F}" type="slidenum">
              <a:rPr lang="en-GB" smtClean="0"/>
              <a:pPr fontAlgn="base">
                <a:spcBef>
                  <a:spcPct val="0"/>
                </a:spcBef>
                <a:spcAft>
                  <a:spcPct val="0"/>
                </a:spcAft>
                <a:defRPr/>
              </a:pPr>
              <a:t>47</a:t>
            </a:fld>
            <a:endParaRPr lang="en-GB"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1085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65A29D-9DD4-4DF6-B50F-63F210F04B80}" type="slidenum">
              <a:rPr lang="en-GB" smtClean="0"/>
              <a:pPr fontAlgn="base">
                <a:spcBef>
                  <a:spcPct val="0"/>
                </a:spcBef>
                <a:spcAft>
                  <a:spcPct val="0"/>
                </a:spcAft>
                <a:defRPr/>
              </a:pPr>
              <a:t>48</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45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AFA0F4-7F6D-4D6D-AF0F-9C137FE301E5}" type="slidenum">
              <a:rPr lang="en-GB" smtClean="0"/>
              <a:pPr fontAlgn="base">
                <a:spcBef>
                  <a:spcPct val="0"/>
                </a:spcBef>
                <a:spcAft>
                  <a:spcPct val="0"/>
                </a:spcAft>
                <a:defRPr/>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55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D164F7-09A1-481D-93A9-CFD2983E06E7}" type="slidenum">
              <a:rPr lang="en-GB" smtClean="0"/>
              <a:pPr fontAlgn="base">
                <a:spcBef>
                  <a:spcPct val="0"/>
                </a:spcBef>
                <a:spcAft>
                  <a:spcPct val="0"/>
                </a:spcAft>
                <a:defRPr/>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F50DA8-E571-437F-9A39-76C22315D1DB}"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0A5616-181A-46C0-A834-3E24A3AB970B}" type="slidenum">
              <a:rPr lang="en-GB" smtClean="0"/>
              <a:pPr fontAlgn="base">
                <a:spcBef>
                  <a:spcPct val="0"/>
                </a:spcBef>
                <a:spcAft>
                  <a:spcPct val="0"/>
                </a:spcAft>
                <a:defRPr/>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29822D-AFE3-41F7-8A57-3383B4CB33D8}" type="slidenum">
              <a:rPr lang="en-GB" smtClean="0"/>
              <a:pPr fontAlgn="base">
                <a:spcBef>
                  <a:spcPct val="0"/>
                </a:spcBef>
                <a:spcAft>
                  <a:spcPct val="0"/>
                </a:spcAft>
                <a:defRPr/>
              </a:pPr>
              <a:t>9</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C1A9AB15-EA63-4301-B2C0-8886F3E16A20}" type="datetimeFigureOut">
              <a:rPr lang="en-US"/>
              <a:pPr>
                <a:defRPr/>
              </a:pPr>
              <a:t>1/18/2019</a:t>
            </a:fld>
            <a:endParaRPr lang="en-GB" dirty="0"/>
          </a:p>
        </p:txBody>
      </p:sp>
      <p:sp>
        <p:nvSpPr>
          <p:cNvPr id="6" name="Footer Placeholder 1"/>
          <p:cNvSpPr>
            <a:spLocks noGrp="1"/>
          </p:cNvSpPr>
          <p:nvPr>
            <p:ph type="ftr" sz="quarter" idx="11"/>
          </p:nvPr>
        </p:nvSpPr>
        <p:spPr/>
        <p:txBody>
          <a:bodyPr/>
          <a:lstStyle>
            <a:lvl1pPr>
              <a:defRPr/>
            </a:lvl1pPr>
          </a:lstStyle>
          <a:p>
            <a:pPr>
              <a:defRPr/>
            </a:pPr>
            <a:endParaRPr lang="en-GB"/>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49C9054B-B956-4E53-A7FC-677FE46A869E}" type="slidenum">
              <a:rPr lang="en-GB"/>
              <a:pPr>
                <a:defRPr/>
              </a:pPr>
              <a:t>‹#›</a:t>
            </a:fld>
            <a:endParaRPr lang="en-GB" dirty="0"/>
          </a:p>
        </p:txBody>
      </p:sp>
    </p:spTree>
    <p:extLst>
      <p:ext uri="{BB962C8B-B14F-4D97-AF65-F5344CB8AC3E}">
        <p14:creationId xmlns:p14="http://schemas.microsoft.com/office/powerpoint/2010/main" val="3845902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58391314-F18B-4F01-8697-12B5B2293320}" type="datetimeFigureOut">
              <a:rPr lang="en-US"/>
              <a:pPr>
                <a:defRPr/>
              </a:pPr>
              <a:t>1/18/2019</a:t>
            </a:fld>
            <a:endParaRPr lang="en-GB" dirty="0"/>
          </a:p>
        </p:txBody>
      </p:sp>
      <p:sp>
        <p:nvSpPr>
          <p:cNvPr id="5" name="Footer Placeholder 27"/>
          <p:cNvSpPr>
            <a:spLocks noGrp="1"/>
          </p:cNvSpPr>
          <p:nvPr>
            <p:ph type="ftr" sz="quarter" idx="11"/>
          </p:nvPr>
        </p:nvSpPr>
        <p:spPr/>
        <p:txBody>
          <a:bodyPr/>
          <a:lstStyle>
            <a:lvl1pPr>
              <a:defRPr/>
            </a:lvl1pPr>
          </a:lstStyle>
          <a:p>
            <a:pPr>
              <a:defRPr/>
            </a:pPr>
            <a:endParaRPr lang="en-GB"/>
          </a:p>
        </p:txBody>
      </p:sp>
      <p:sp>
        <p:nvSpPr>
          <p:cNvPr id="6" name="Slide Number Placeholder 4"/>
          <p:cNvSpPr>
            <a:spLocks noGrp="1"/>
          </p:cNvSpPr>
          <p:nvPr>
            <p:ph type="sldNum" sz="quarter" idx="12"/>
          </p:nvPr>
        </p:nvSpPr>
        <p:spPr/>
        <p:txBody>
          <a:bodyPr/>
          <a:lstStyle>
            <a:lvl1pPr>
              <a:defRPr/>
            </a:lvl1pPr>
          </a:lstStyle>
          <a:p>
            <a:pPr>
              <a:defRPr/>
            </a:pPr>
            <a:fld id="{128CD017-4583-4A5D-8D5C-EA352257757F}" type="slidenum">
              <a:rPr lang="en-GB"/>
              <a:pPr>
                <a:defRPr/>
              </a:pPr>
              <a:t>‹#›</a:t>
            </a:fld>
            <a:endParaRPr lang="en-GB" dirty="0"/>
          </a:p>
        </p:txBody>
      </p:sp>
    </p:spTree>
    <p:extLst>
      <p:ext uri="{BB962C8B-B14F-4D97-AF65-F5344CB8AC3E}">
        <p14:creationId xmlns:p14="http://schemas.microsoft.com/office/powerpoint/2010/main" val="42448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6A3699-2A91-47B0-9370-485777310E89}" type="datetimeFigureOut">
              <a:rPr lang="en-US"/>
              <a:pPr>
                <a:defRPr/>
              </a:pPr>
              <a:t>1/18/2019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2561DC-DE45-418F-8F71-AFBFB12B2D66}" type="slidenum">
              <a:rPr lang="en-GB"/>
              <a:pPr>
                <a:defRPr/>
              </a:pPr>
              <a:t>‹#›</a:t>
            </a:fld>
            <a:endParaRPr lang="en-GB" dirty="0"/>
          </a:p>
        </p:txBody>
      </p:sp>
    </p:spTree>
    <p:extLst>
      <p:ext uri="{BB962C8B-B14F-4D97-AF65-F5344CB8AC3E}">
        <p14:creationId xmlns:p14="http://schemas.microsoft.com/office/powerpoint/2010/main" val="3059810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lstStyle/>
          <a:p>
            <a:r>
              <a:rPr lang="en-US" smtClean="0"/>
              <a:t>Click to edit Master title style</a:t>
            </a:r>
            <a:endParaRPr lang="en-US"/>
          </a:p>
        </p:txBody>
      </p:sp>
      <p:sp>
        <p:nvSpPr>
          <p:cNvPr id="3" name="Content Placeholder 2"/>
          <p:cNvSpPr>
            <a:spLocks noGrp="1"/>
          </p:cNvSpPr>
          <p:nvPr>
            <p:ph idx="1"/>
          </p:nvPr>
        </p:nvSpPr>
        <p:spPr>
          <a:xfrm>
            <a:off x="304800" y="1554163"/>
            <a:ext cx="86868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A4D5D37C-5498-46CC-9AF0-A5886D1DA4BB}" type="datetimeFigureOut">
              <a:rPr lang="en-US"/>
              <a:pPr>
                <a:defRPr/>
              </a:pPr>
              <a:t>1/18/2019</a:t>
            </a:fld>
            <a:endParaRPr lang="en-GB" dirty="0"/>
          </a:p>
        </p:txBody>
      </p:sp>
      <p:sp>
        <p:nvSpPr>
          <p:cNvPr id="5" name="Footer Placeholder 27"/>
          <p:cNvSpPr>
            <a:spLocks noGrp="1"/>
          </p:cNvSpPr>
          <p:nvPr>
            <p:ph type="ftr" sz="quarter" idx="11"/>
          </p:nvPr>
        </p:nvSpPr>
        <p:spPr/>
        <p:txBody>
          <a:bodyPr/>
          <a:lstStyle>
            <a:lvl1pPr>
              <a:defRPr/>
            </a:lvl1pPr>
          </a:lstStyle>
          <a:p>
            <a:pPr>
              <a:defRPr/>
            </a:pPr>
            <a:endParaRPr lang="en-GB"/>
          </a:p>
        </p:txBody>
      </p:sp>
      <p:sp>
        <p:nvSpPr>
          <p:cNvPr id="6" name="Slide Number Placeholder 4"/>
          <p:cNvSpPr>
            <a:spLocks noGrp="1"/>
          </p:cNvSpPr>
          <p:nvPr>
            <p:ph type="sldNum" sz="quarter" idx="12"/>
          </p:nvPr>
        </p:nvSpPr>
        <p:spPr/>
        <p:txBody>
          <a:bodyPr/>
          <a:lstStyle>
            <a:lvl1pPr>
              <a:defRPr/>
            </a:lvl1pPr>
          </a:lstStyle>
          <a:p>
            <a:pPr>
              <a:defRPr/>
            </a:pPr>
            <a:fld id="{A7423D78-89BB-49D8-9054-5B7E87E618F3}" type="slidenum">
              <a:rPr lang="en-GB"/>
              <a:pPr>
                <a:defRPr/>
              </a:pPr>
              <a:t>‹#›</a:t>
            </a:fld>
            <a:endParaRPr lang="en-GB" dirty="0"/>
          </a:p>
        </p:txBody>
      </p:sp>
    </p:spTree>
    <p:extLst>
      <p:ext uri="{BB962C8B-B14F-4D97-AF65-F5344CB8AC3E}">
        <p14:creationId xmlns:p14="http://schemas.microsoft.com/office/powerpoint/2010/main" val="92919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7592E523-A050-4D85-BCE0-C2A00DA676AE}" type="datetimeFigureOut">
              <a:rPr lang="en-US"/>
              <a:pPr>
                <a:defRPr/>
              </a:pPr>
              <a:t>1/18/2019</a:t>
            </a:fld>
            <a:endParaRPr lang="en-GB" dirty="0"/>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GB"/>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E98BA845-266F-40E3-B4E8-F38C54504357}" type="slidenum">
              <a:rPr lang="en-GB"/>
              <a:pPr>
                <a:defRPr/>
              </a:pPr>
              <a:t>‹#›</a:t>
            </a:fld>
            <a:endParaRPr lang="en-GB" dirty="0"/>
          </a:p>
        </p:txBody>
      </p:sp>
    </p:spTree>
    <p:extLst>
      <p:ext uri="{BB962C8B-B14F-4D97-AF65-F5344CB8AC3E}">
        <p14:creationId xmlns:p14="http://schemas.microsoft.com/office/powerpoint/2010/main" val="304169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A0296A76-1F40-49CA-ADD9-E48540339B8C}" type="datetimeFigureOut">
              <a:rPr lang="en-US"/>
              <a:pPr>
                <a:defRPr/>
              </a:pPr>
              <a:t>1/18/2019</a:t>
            </a:fld>
            <a:endParaRPr lang="en-GB" dirty="0"/>
          </a:p>
        </p:txBody>
      </p:sp>
      <p:sp>
        <p:nvSpPr>
          <p:cNvPr id="7" name="Footer Placeholder 10"/>
          <p:cNvSpPr>
            <a:spLocks noGrp="1"/>
          </p:cNvSpPr>
          <p:nvPr>
            <p:ph type="ftr" sz="quarter" idx="11"/>
          </p:nvPr>
        </p:nvSpPr>
        <p:spPr/>
        <p:txBody>
          <a:bodyPr/>
          <a:lstStyle>
            <a:lvl1pPr>
              <a:defRPr/>
            </a:lvl1pPr>
          </a:lstStyle>
          <a:p>
            <a:pPr>
              <a:defRPr/>
            </a:pPr>
            <a:endParaRPr lang="en-GB"/>
          </a:p>
        </p:txBody>
      </p:sp>
      <p:sp>
        <p:nvSpPr>
          <p:cNvPr id="9" name="Slide Number Placeholder 15"/>
          <p:cNvSpPr>
            <a:spLocks noGrp="1"/>
          </p:cNvSpPr>
          <p:nvPr>
            <p:ph type="sldNum" sz="quarter" idx="12"/>
          </p:nvPr>
        </p:nvSpPr>
        <p:spPr/>
        <p:txBody>
          <a:bodyPr/>
          <a:lstStyle>
            <a:lvl1pPr>
              <a:defRPr/>
            </a:lvl1pPr>
          </a:lstStyle>
          <a:p>
            <a:pPr>
              <a:defRPr/>
            </a:pPr>
            <a:fld id="{935EFE42-EA51-4713-B437-8C08664D10A2}" type="slidenum">
              <a:rPr lang="en-GB"/>
              <a:pPr>
                <a:defRPr/>
              </a:pPr>
              <a:t>‹#›</a:t>
            </a:fld>
            <a:endParaRPr lang="en-GB" dirty="0"/>
          </a:p>
        </p:txBody>
      </p:sp>
    </p:spTree>
    <p:extLst>
      <p:ext uri="{BB962C8B-B14F-4D97-AF65-F5344CB8AC3E}">
        <p14:creationId xmlns:p14="http://schemas.microsoft.com/office/powerpoint/2010/main" val="11652695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CF5EBFE3-8893-4A0C-A90A-3CF6AC25F743}" type="datetimeFigureOut">
              <a:rPr lang="en-US"/>
              <a:pPr>
                <a:defRPr/>
              </a:pPr>
              <a:t>1/18/2019</a:t>
            </a:fld>
            <a:endParaRPr lang="en-GB" dirty="0"/>
          </a:p>
        </p:txBody>
      </p:sp>
      <p:sp>
        <p:nvSpPr>
          <p:cNvPr id="6" name="Footer Placeholder 27"/>
          <p:cNvSpPr>
            <a:spLocks noGrp="1"/>
          </p:cNvSpPr>
          <p:nvPr>
            <p:ph type="ftr" sz="quarter" idx="11"/>
          </p:nvPr>
        </p:nvSpPr>
        <p:spPr/>
        <p:txBody>
          <a:bodyPr/>
          <a:lstStyle>
            <a:lvl1pPr>
              <a:defRPr/>
            </a:lvl1pPr>
          </a:lstStyle>
          <a:p>
            <a:pPr>
              <a:defRPr/>
            </a:pPr>
            <a:endParaRPr lang="en-GB"/>
          </a:p>
        </p:txBody>
      </p:sp>
      <p:sp>
        <p:nvSpPr>
          <p:cNvPr id="7" name="Slide Number Placeholder 4"/>
          <p:cNvSpPr>
            <a:spLocks noGrp="1"/>
          </p:cNvSpPr>
          <p:nvPr>
            <p:ph type="sldNum" sz="quarter" idx="12"/>
          </p:nvPr>
        </p:nvSpPr>
        <p:spPr/>
        <p:txBody>
          <a:bodyPr/>
          <a:lstStyle>
            <a:lvl1pPr>
              <a:defRPr/>
            </a:lvl1pPr>
          </a:lstStyle>
          <a:p>
            <a:pPr>
              <a:defRPr/>
            </a:pPr>
            <a:fld id="{5FF44EB0-D5A9-47E0-8658-9D642871E5B6}" type="slidenum">
              <a:rPr lang="en-GB"/>
              <a:pPr>
                <a:defRPr/>
              </a:pPr>
              <a:t>‹#›</a:t>
            </a:fld>
            <a:endParaRPr lang="en-GB" dirty="0"/>
          </a:p>
        </p:txBody>
      </p:sp>
    </p:spTree>
    <p:extLst>
      <p:ext uri="{BB962C8B-B14F-4D97-AF65-F5344CB8AC3E}">
        <p14:creationId xmlns:p14="http://schemas.microsoft.com/office/powerpoint/2010/main" val="149059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084D3714-6871-46E1-952F-0CD5EAFF5777}" type="datetimeFigureOut">
              <a:rPr lang="en-US"/>
              <a:pPr>
                <a:defRPr/>
              </a:pPr>
              <a:t>1/18/2019</a:t>
            </a:fld>
            <a:endParaRPr lang="en-GB" dirty="0"/>
          </a:p>
        </p:txBody>
      </p:sp>
      <p:sp>
        <p:nvSpPr>
          <p:cNvPr id="9" name="Footer Placeholder 5"/>
          <p:cNvSpPr>
            <a:spLocks noGrp="1"/>
          </p:cNvSpPr>
          <p:nvPr>
            <p:ph type="ftr" sz="quarter" idx="11"/>
          </p:nvPr>
        </p:nvSpPr>
        <p:spPr/>
        <p:txBody>
          <a:bodyPr/>
          <a:lstStyle>
            <a:lvl1pPr>
              <a:defRPr/>
            </a:lvl1pPr>
          </a:lstStyle>
          <a:p>
            <a:pPr>
              <a:defRPr/>
            </a:pPr>
            <a:endParaRPr lang="en-GB"/>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9B8E2B1D-05DA-4DB7-B77D-BDEAB6B742AB}" type="slidenum">
              <a:rPr lang="en-GB"/>
              <a:pPr>
                <a:defRPr/>
              </a:pPr>
              <a:t>‹#›</a:t>
            </a:fld>
            <a:endParaRPr lang="en-GB" dirty="0"/>
          </a:p>
        </p:txBody>
      </p:sp>
    </p:spTree>
    <p:extLst>
      <p:ext uri="{BB962C8B-B14F-4D97-AF65-F5344CB8AC3E}">
        <p14:creationId xmlns:p14="http://schemas.microsoft.com/office/powerpoint/2010/main" val="353212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B9C65ADC-C275-4812-8A3D-9D0456E46834}" type="datetimeFigureOut">
              <a:rPr lang="en-US"/>
              <a:pPr>
                <a:defRPr/>
              </a:pPr>
              <a:t>1/18/2019</a:t>
            </a:fld>
            <a:endParaRPr lang="en-GB" dirty="0"/>
          </a:p>
        </p:txBody>
      </p:sp>
      <p:sp>
        <p:nvSpPr>
          <p:cNvPr id="4" name="Footer Placeholder 27"/>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D605C5A9-603C-4CD7-A407-880B112FE193}" type="slidenum">
              <a:rPr lang="en-GB"/>
              <a:pPr>
                <a:defRPr/>
              </a:pPr>
              <a:t>‹#›</a:t>
            </a:fld>
            <a:endParaRPr lang="en-GB" dirty="0"/>
          </a:p>
        </p:txBody>
      </p:sp>
    </p:spTree>
    <p:extLst>
      <p:ext uri="{BB962C8B-B14F-4D97-AF65-F5344CB8AC3E}">
        <p14:creationId xmlns:p14="http://schemas.microsoft.com/office/powerpoint/2010/main" val="1013144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83C4A711-601B-489A-AD94-F7EE29EC9025}" type="datetimeFigureOut">
              <a:rPr lang="en-US"/>
              <a:pPr>
                <a:defRPr/>
              </a:pPr>
              <a:t>1/18/2019</a:t>
            </a:fld>
            <a:endParaRPr lang="en-GB" dirty="0"/>
          </a:p>
        </p:txBody>
      </p:sp>
      <p:sp>
        <p:nvSpPr>
          <p:cNvPr id="3" name="Footer Placeholder 23"/>
          <p:cNvSpPr>
            <a:spLocks noGrp="1"/>
          </p:cNvSpPr>
          <p:nvPr>
            <p:ph type="ftr" sz="quarter" idx="11"/>
          </p:nvPr>
        </p:nvSpPr>
        <p:spPr/>
        <p:txBody>
          <a:bodyPr/>
          <a:lstStyle>
            <a:lvl1pPr>
              <a:defRPr/>
            </a:lvl1pPr>
          </a:lstStyle>
          <a:p>
            <a:pPr>
              <a:defRPr/>
            </a:pPr>
            <a:endParaRPr lang="en-GB"/>
          </a:p>
        </p:txBody>
      </p:sp>
      <p:sp>
        <p:nvSpPr>
          <p:cNvPr id="4" name="Slide Number Placeholder 6"/>
          <p:cNvSpPr>
            <a:spLocks noGrp="1"/>
          </p:cNvSpPr>
          <p:nvPr>
            <p:ph type="sldNum" sz="quarter" idx="12"/>
          </p:nvPr>
        </p:nvSpPr>
        <p:spPr/>
        <p:txBody>
          <a:bodyPr/>
          <a:lstStyle>
            <a:lvl1pPr>
              <a:defRPr/>
            </a:lvl1pPr>
          </a:lstStyle>
          <a:p>
            <a:pPr>
              <a:defRPr/>
            </a:pPr>
            <a:fld id="{1F8826FD-4D52-459B-9AA5-7999BC144C87}" type="slidenum">
              <a:rPr lang="en-GB"/>
              <a:pPr>
                <a:defRPr/>
              </a:pPr>
              <a:t>‹#›</a:t>
            </a:fld>
            <a:endParaRPr lang="en-GB" dirty="0"/>
          </a:p>
        </p:txBody>
      </p:sp>
    </p:spTree>
    <p:extLst>
      <p:ext uri="{BB962C8B-B14F-4D97-AF65-F5344CB8AC3E}">
        <p14:creationId xmlns:p14="http://schemas.microsoft.com/office/powerpoint/2010/main" val="453816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7D9601E0-C6CD-4165-8075-4DBFB769A582}" type="datetimeFigureOut">
              <a:rPr lang="en-US"/>
              <a:pPr>
                <a:defRPr/>
              </a:pPr>
              <a:t>1/18/2019</a:t>
            </a:fld>
            <a:endParaRPr lang="en-GB" dirty="0"/>
          </a:p>
        </p:txBody>
      </p:sp>
      <p:sp>
        <p:nvSpPr>
          <p:cNvPr id="7" name="Footer Placeholder 28"/>
          <p:cNvSpPr>
            <a:spLocks noGrp="1"/>
          </p:cNvSpPr>
          <p:nvPr>
            <p:ph type="ftr" sz="quarter" idx="11"/>
          </p:nvPr>
        </p:nvSpPr>
        <p:spPr/>
        <p:txBody>
          <a:bodyPr/>
          <a:lstStyle>
            <a:lvl1pPr>
              <a:defRPr/>
            </a:lvl1pPr>
          </a:lstStyle>
          <a:p>
            <a:pPr>
              <a:defRPr/>
            </a:pPr>
            <a:endParaRPr lang="en-GB"/>
          </a:p>
        </p:txBody>
      </p:sp>
      <p:sp>
        <p:nvSpPr>
          <p:cNvPr id="8" name="Slide Number Placeholder 6"/>
          <p:cNvSpPr>
            <a:spLocks noGrp="1"/>
          </p:cNvSpPr>
          <p:nvPr>
            <p:ph type="sldNum" sz="quarter" idx="12"/>
          </p:nvPr>
        </p:nvSpPr>
        <p:spPr/>
        <p:txBody>
          <a:bodyPr/>
          <a:lstStyle>
            <a:lvl1pPr>
              <a:defRPr/>
            </a:lvl1pPr>
          </a:lstStyle>
          <a:p>
            <a:pPr>
              <a:defRPr/>
            </a:pPr>
            <a:fld id="{9A84E150-EF8C-4BD6-9C0B-487802C96E77}" type="slidenum">
              <a:rPr lang="en-GB"/>
              <a:pPr>
                <a:defRPr/>
              </a:pPr>
              <a:t>‹#›</a:t>
            </a:fld>
            <a:endParaRPr lang="en-GB" dirty="0"/>
          </a:p>
        </p:txBody>
      </p:sp>
    </p:spTree>
    <p:extLst>
      <p:ext uri="{BB962C8B-B14F-4D97-AF65-F5344CB8AC3E}">
        <p14:creationId xmlns:p14="http://schemas.microsoft.com/office/powerpoint/2010/main" val="2147158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A848B20E-44B0-4ED0-A21C-47302F2932B2}" type="datetimeFigureOut">
              <a:rPr lang="en-US"/>
              <a:pPr>
                <a:defRPr/>
              </a:pPr>
              <a:t>1/18/2019</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30"/>
          <p:cNvSpPr>
            <a:spLocks noGrp="1"/>
          </p:cNvSpPr>
          <p:nvPr>
            <p:ph type="sldNum" sz="quarter" idx="12"/>
          </p:nvPr>
        </p:nvSpPr>
        <p:spPr/>
        <p:txBody>
          <a:bodyPr/>
          <a:lstStyle>
            <a:lvl1pPr>
              <a:defRPr/>
            </a:lvl1pPr>
          </a:lstStyle>
          <a:p>
            <a:pPr>
              <a:defRPr/>
            </a:pPr>
            <a:fld id="{12FB1DE3-56EA-4DD7-A3B8-DF6DF2B3B3DE}" type="slidenum">
              <a:rPr lang="en-GB"/>
              <a:pPr>
                <a:defRPr/>
              </a:pPr>
              <a:t>‹#›</a:t>
            </a:fld>
            <a:endParaRPr lang="en-GB" dirty="0"/>
          </a:p>
        </p:txBody>
      </p:sp>
    </p:spTree>
    <p:extLst>
      <p:ext uri="{BB962C8B-B14F-4D97-AF65-F5344CB8AC3E}">
        <p14:creationId xmlns:p14="http://schemas.microsoft.com/office/powerpoint/2010/main" val="80525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6BA2A47C-E4FF-4B9C-A4D4-84CCC270EB11}" type="datetimeFigureOut">
              <a:rPr lang="en-US"/>
              <a:pPr>
                <a:defRPr/>
              </a:pPr>
              <a:t>1/18/2019</a:t>
            </a:fld>
            <a:endParaRPr lang="en-GB"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202679D8-6FBE-4D41-944F-2319187EDB02}" type="slidenum">
              <a:rPr lang="en-GB"/>
              <a:pPr>
                <a:defRPr/>
              </a:pPr>
              <a:t>‹#›</a:t>
            </a:fld>
            <a:endParaRPr lang="en-GB"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2" r:id="rId4"/>
    <p:sldLayoutId id="2147483719" r:id="rId5"/>
    <p:sldLayoutId id="2147483713" r:id="rId6"/>
    <p:sldLayoutId id="2147483720" r:id="rId7"/>
    <p:sldLayoutId id="2147483721" r:id="rId8"/>
    <p:sldLayoutId id="2147483722" r:id="rId9"/>
    <p:sldLayoutId id="2147483714" r:id="rId10"/>
    <p:sldLayoutId id="2147483723" r:id="rId11"/>
    <p:sldLayoutId id="2147483715" r:id="rId12"/>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678017"/>
            <a:ext cx="9144000" cy="1524000"/>
          </a:xfrm>
        </p:spPr>
        <p:style>
          <a:lnRef idx="1">
            <a:schemeClr val="accent1"/>
          </a:lnRef>
          <a:fillRef idx="2">
            <a:schemeClr val="accent1"/>
          </a:fillRef>
          <a:effectRef idx="1">
            <a:schemeClr val="accent1"/>
          </a:effectRef>
          <a:fontRef idx="minor">
            <a:schemeClr val="dk1"/>
          </a:fontRef>
        </p:style>
        <p:txBody>
          <a:bodyPr>
            <a:noAutofit/>
          </a:bodyPr>
          <a:lstStyle/>
          <a:p>
            <a:pPr algn="ctr" eaLnBrk="1" fontAlgn="auto" hangingPunct="1">
              <a:spcAft>
                <a:spcPts val="0"/>
              </a:spcAft>
              <a:defRPr/>
            </a:pPr>
            <a:r>
              <a:rPr lang="en-US" sz="4400" b="1" dirty="0" smtClean="0">
                <a:solidFill>
                  <a:schemeClr val="accent3">
                    <a:lumMod val="50000"/>
                  </a:schemeClr>
                </a:solidFill>
                <a:latin typeface="Broadway BT" pitchFamily="82" charset="0"/>
              </a:rPr>
              <a:t>Volumetric ANALYSIS/TITRATION</a:t>
            </a:r>
            <a:endParaRPr lang="en-GB" sz="4400" b="1" dirty="0">
              <a:solidFill>
                <a:schemeClr val="accent3">
                  <a:lumMod val="50000"/>
                </a:schemeClr>
              </a:solidFill>
              <a:latin typeface="Broadway BT" pitchFamily="82"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5400" dirty="0" smtClean="0">
                <a:latin typeface="Arial Black" pitchFamily="34" charset="0"/>
              </a:rPr>
              <a:t>alternatively</a:t>
            </a:r>
            <a:endParaRPr lang="en-GB" sz="5400" dirty="0">
              <a:latin typeface="Arial Black" pitchFamily="34" charset="0"/>
            </a:endParaRPr>
          </a:p>
        </p:txBody>
      </p:sp>
      <p:sp>
        <p:nvSpPr>
          <p:cNvPr id="3" name="Content Placeholder 2"/>
          <p:cNvSpPr>
            <a:spLocks noGrp="1"/>
          </p:cNvSpPr>
          <p:nvPr>
            <p:ph idx="1"/>
          </p:nvPr>
        </p:nvSpPr>
        <p:spPr/>
        <p:txBody>
          <a:bodyPr>
            <a:normAutofit fontScale="92500" lnSpcReduction="20000"/>
          </a:bodyPr>
          <a:lstStyle/>
          <a:p>
            <a:pPr eaLnBrk="1" fontAlgn="auto" hangingPunct="1">
              <a:spcAft>
                <a:spcPts val="0"/>
              </a:spcAft>
              <a:buFont typeface="Wingdings 2"/>
              <a:buChar char=""/>
              <a:defRPr/>
            </a:pPr>
            <a:r>
              <a:rPr lang="en-US" b="1" dirty="0" smtClean="0">
                <a:solidFill>
                  <a:srgbClr val="00B0F0"/>
                </a:solidFill>
              </a:rPr>
              <a:t>You can use this formula:</a:t>
            </a:r>
          </a:p>
          <a:p>
            <a:pPr eaLnBrk="1" fontAlgn="auto" hangingPunct="1">
              <a:spcAft>
                <a:spcPts val="0"/>
              </a:spcAft>
              <a:buFont typeface="Wingdings 2"/>
              <a:buChar char=""/>
              <a:defRPr/>
            </a:pPr>
            <a:r>
              <a:rPr lang="en-US" b="1" dirty="0" smtClean="0"/>
              <a:t>Mass </a:t>
            </a:r>
            <a:r>
              <a:rPr lang="en-US" b="1" dirty="0" err="1" smtClean="0"/>
              <a:t>conc</a:t>
            </a:r>
            <a:r>
              <a:rPr lang="en-US" b="1" dirty="0" smtClean="0"/>
              <a:t> = mass(g)/</a:t>
            </a:r>
            <a:r>
              <a:rPr lang="en-US" b="1" dirty="0" err="1" smtClean="0"/>
              <a:t>vol</a:t>
            </a:r>
            <a:r>
              <a:rPr lang="en-US" b="1" dirty="0" smtClean="0"/>
              <a:t>(dm</a:t>
            </a:r>
            <a:r>
              <a:rPr lang="en-US" b="1" baseline="30000" dirty="0" smtClean="0"/>
              <a:t>3</a:t>
            </a:r>
            <a:r>
              <a:rPr lang="en-US" b="1" dirty="0" smtClean="0"/>
              <a:t>)</a:t>
            </a:r>
          </a:p>
          <a:p>
            <a:pPr eaLnBrk="1" fontAlgn="auto" hangingPunct="1">
              <a:spcAft>
                <a:spcPts val="0"/>
              </a:spcAft>
              <a:buFont typeface="Wingdings 2"/>
              <a:buNone/>
              <a:defRPr/>
            </a:pPr>
            <a:r>
              <a:rPr lang="en-US" b="1" dirty="0" smtClean="0"/>
              <a:t>	</a:t>
            </a:r>
            <a:r>
              <a:rPr lang="en-US" b="1" dirty="0" smtClean="0">
                <a:solidFill>
                  <a:srgbClr val="00B0F0"/>
                </a:solidFill>
              </a:rPr>
              <a:t>[can you remember?]</a:t>
            </a:r>
          </a:p>
          <a:p>
            <a:pPr eaLnBrk="1" fontAlgn="auto" hangingPunct="1">
              <a:spcAft>
                <a:spcPts val="0"/>
              </a:spcAft>
              <a:buFont typeface="Wingdings 2"/>
              <a:buNone/>
              <a:defRPr/>
            </a:pPr>
            <a:r>
              <a:rPr lang="en-US" b="1" dirty="0" smtClean="0"/>
              <a:t>Mass = 2.65g(given), </a:t>
            </a:r>
            <a:r>
              <a:rPr lang="en-US" b="1" dirty="0" err="1" smtClean="0"/>
              <a:t>Vol</a:t>
            </a:r>
            <a:r>
              <a:rPr lang="en-US" b="1" dirty="0" smtClean="0"/>
              <a:t> in dm</a:t>
            </a:r>
            <a:r>
              <a:rPr lang="en-US" b="1" baseline="30000" dirty="0" smtClean="0"/>
              <a:t>3</a:t>
            </a:r>
            <a:r>
              <a:rPr lang="en-US" b="1" dirty="0" smtClean="0"/>
              <a:t> = 200</a:t>
            </a:r>
          </a:p>
          <a:p>
            <a:pPr eaLnBrk="1" fontAlgn="auto" hangingPunct="1">
              <a:spcAft>
                <a:spcPts val="0"/>
              </a:spcAft>
              <a:buFont typeface="Wingdings 2"/>
              <a:buNone/>
              <a:defRPr/>
            </a:pPr>
            <a:r>
              <a:rPr lang="en-US" b="1" dirty="0" smtClean="0"/>
              <a:t>                                                          1000</a:t>
            </a:r>
          </a:p>
          <a:p>
            <a:pPr eaLnBrk="1" fontAlgn="auto" hangingPunct="1">
              <a:spcAft>
                <a:spcPts val="0"/>
              </a:spcAft>
              <a:buFont typeface="Wingdings 2"/>
              <a:buNone/>
              <a:defRPr/>
            </a:pPr>
            <a:r>
              <a:rPr lang="en-US" b="1" dirty="0" smtClean="0"/>
              <a:t>						       =	0.200dm</a:t>
            </a:r>
            <a:r>
              <a:rPr lang="en-US" b="1" baseline="30000" dirty="0" smtClean="0"/>
              <a:t>3</a:t>
            </a:r>
          </a:p>
          <a:p>
            <a:pPr eaLnBrk="1" fontAlgn="auto" hangingPunct="1">
              <a:spcAft>
                <a:spcPts val="0"/>
              </a:spcAft>
              <a:buFont typeface="Wingdings 2"/>
              <a:buNone/>
              <a:defRPr/>
            </a:pPr>
            <a:r>
              <a:rPr lang="en-US" b="1" dirty="0" smtClean="0"/>
              <a:t>.: mass </a:t>
            </a:r>
            <a:r>
              <a:rPr lang="en-US" b="1" dirty="0" err="1" smtClean="0"/>
              <a:t>conc</a:t>
            </a:r>
            <a:r>
              <a:rPr lang="en-US" b="1" dirty="0" smtClean="0"/>
              <a:t> = 2.65</a:t>
            </a:r>
          </a:p>
          <a:p>
            <a:pPr eaLnBrk="1" fontAlgn="auto" hangingPunct="1">
              <a:spcAft>
                <a:spcPts val="0"/>
              </a:spcAft>
              <a:buFont typeface="Wingdings 2"/>
              <a:buNone/>
              <a:defRPr/>
            </a:pPr>
            <a:r>
              <a:rPr lang="en-US" b="1" dirty="0" smtClean="0"/>
              <a:t>                        0.200</a:t>
            </a:r>
          </a:p>
          <a:p>
            <a:pPr eaLnBrk="1" fontAlgn="auto" hangingPunct="1">
              <a:spcAft>
                <a:spcPts val="0"/>
              </a:spcAft>
              <a:buFont typeface="Wingdings 2"/>
              <a:buNone/>
              <a:defRPr/>
            </a:pPr>
            <a:r>
              <a:rPr lang="en-US" b="1" dirty="0" smtClean="0"/>
              <a:t>=13.25gdm</a:t>
            </a:r>
            <a:r>
              <a:rPr lang="en-US" b="1" baseline="30000" dirty="0" smtClean="0"/>
              <a:t>3</a:t>
            </a:r>
            <a:endParaRPr lang="en-GB" b="1" baseline="30000" dirty="0" smtClean="0"/>
          </a:p>
          <a:p>
            <a:pPr eaLnBrk="1" fontAlgn="auto" hangingPunct="1">
              <a:spcAft>
                <a:spcPts val="0"/>
              </a:spcAft>
              <a:buFont typeface="Wingdings 2"/>
              <a:buChar char=""/>
              <a:defRPr/>
            </a:pPr>
            <a:endParaRPr lang="en-GB" b="1" dirty="0"/>
          </a:p>
        </p:txBody>
      </p:sp>
      <p:cxnSp>
        <p:nvCxnSpPr>
          <p:cNvPr id="5" name="Straight Connector 4"/>
          <p:cNvCxnSpPr/>
          <p:nvPr/>
        </p:nvCxnSpPr>
        <p:spPr>
          <a:xfrm>
            <a:off x="2667000" y="4722813"/>
            <a:ext cx="990600" cy="1587"/>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5791200" y="3352800"/>
            <a:ext cx="9906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066800"/>
          </a:xfrm>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4400" dirty="0" smtClean="0">
                <a:latin typeface="Arial Black" pitchFamily="34" charset="0"/>
              </a:rPr>
              <a:t/>
            </a:r>
            <a:br>
              <a:rPr lang="en-US" sz="4400" dirty="0" smtClean="0">
                <a:latin typeface="Arial Black" pitchFamily="34" charset="0"/>
              </a:rPr>
            </a:br>
            <a:r>
              <a:rPr lang="en-US" sz="4400" dirty="0" smtClean="0">
                <a:latin typeface="Arial Black" pitchFamily="34" charset="0"/>
              </a:rPr>
              <a:t>One more</a:t>
            </a:r>
            <a:br>
              <a:rPr lang="en-US" sz="4400" dirty="0" smtClean="0">
                <a:latin typeface="Arial Black" pitchFamily="34" charset="0"/>
              </a:rPr>
            </a:br>
            <a:endParaRPr lang="en-GB" sz="4400" dirty="0">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pPr eaLnBrk="1" fontAlgn="auto" hangingPunct="1">
              <a:spcAft>
                <a:spcPts val="0"/>
              </a:spcAft>
              <a:buFont typeface="Wingdings 2"/>
              <a:buNone/>
              <a:defRPr/>
            </a:pPr>
            <a:r>
              <a:rPr lang="en-US" b="1" dirty="0" smtClean="0">
                <a:latin typeface="Comic Sans MS" pitchFamily="66" charset="0"/>
              </a:rPr>
              <a:t>What is the </a:t>
            </a:r>
            <a:r>
              <a:rPr lang="en-US" b="1" dirty="0" smtClean="0">
                <a:solidFill>
                  <a:srgbClr val="00B0F0"/>
                </a:solidFill>
                <a:latin typeface="Comic Sans MS" pitchFamily="66" charset="0"/>
              </a:rPr>
              <a:t>molar conc</a:t>
            </a:r>
            <a:r>
              <a:rPr lang="en-US" b="1" dirty="0" smtClean="0">
                <a:latin typeface="Comic Sans MS" pitchFamily="66" charset="0"/>
              </a:rPr>
              <a:t>. of a solution containing 1.12g of potassium hydroxide in 250cm3 of solution? [KOH = 56]</a:t>
            </a:r>
          </a:p>
          <a:p>
            <a:pPr eaLnBrk="1" fontAlgn="auto" hangingPunct="1">
              <a:spcAft>
                <a:spcPts val="0"/>
              </a:spcAft>
              <a:buFont typeface="Wingdings 2"/>
              <a:buNone/>
              <a:defRPr/>
            </a:pPr>
            <a:r>
              <a:rPr lang="en-US" b="1" dirty="0" smtClean="0">
                <a:latin typeface="Comic Sans MS" pitchFamily="66" charset="0"/>
              </a:rPr>
              <a:t> </a:t>
            </a:r>
            <a:r>
              <a:rPr lang="en-US" b="1" dirty="0" smtClean="0">
                <a:solidFill>
                  <a:srgbClr val="00B0F0"/>
                </a:solidFill>
                <a:latin typeface="Comic Sans MS" pitchFamily="66" charset="0"/>
              </a:rPr>
              <a:t>Hint:</a:t>
            </a:r>
            <a:r>
              <a:rPr lang="en-US" b="1" dirty="0" smtClean="0">
                <a:latin typeface="Comic Sans MS" pitchFamily="66" charset="0"/>
              </a:rPr>
              <a:t> molar conc. means ??????????</a:t>
            </a:r>
          </a:p>
          <a:p>
            <a:pPr eaLnBrk="1" fontAlgn="auto" hangingPunct="1">
              <a:spcAft>
                <a:spcPts val="0"/>
              </a:spcAft>
              <a:buFont typeface="Wingdings 2"/>
              <a:buNone/>
              <a:defRPr/>
            </a:pPr>
            <a:r>
              <a:rPr lang="en-US" b="1" dirty="0" smtClean="0">
                <a:latin typeface="Comic Sans MS" pitchFamily="66" charset="0"/>
              </a:rPr>
              <a:t>Conc. in mole per dm</a:t>
            </a:r>
            <a:r>
              <a:rPr lang="en-US" b="1" baseline="30000" dirty="0" smtClean="0">
                <a:latin typeface="Comic Sans MS" pitchFamily="66" charset="0"/>
              </a:rPr>
              <a:t>3</a:t>
            </a:r>
            <a:r>
              <a:rPr lang="en-US" b="1" dirty="0" smtClean="0">
                <a:latin typeface="Comic Sans MS" pitchFamily="66" charset="0"/>
              </a:rPr>
              <a:t> </a:t>
            </a:r>
          </a:p>
          <a:p>
            <a:pPr eaLnBrk="1" fontAlgn="auto" hangingPunct="1">
              <a:spcAft>
                <a:spcPts val="0"/>
              </a:spcAft>
              <a:buFont typeface="Wingdings 2"/>
              <a:buNone/>
              <a:defRPr/>
            </a:pPr>
            <a:r>
              <a:rPr lang="en-US" b="1" dirty="0" smtClean="0">
                <a:latin typeface="Comic Sans MS" pitchFamily="66" charset="0"/>
              </a:rPr>
              <a:t>Get your answer in gdm</a:t>
            </a:r>
            <a:r>
              <a:rPr lang="en-US" b="1" baseline="30000" dirty="0" smtClean="0">
                <a:latin typeface="Comic Sans MS" pitchFamily="66" charset="0"/>
              </a:rPr>
              <a:t>-3</a:t>
            </a:r>
            <a:r>
              <a:rPr lang="en-US" b="1" dirty="0" smtClean="0">
                <a:latin typeface="Comic Sans MS" pitchFamily="66" charset="0"/>
              </a:rPr>
              <a:t> and convert it to </a:t>
            </a:r>
          </a:p>
          <a:p>
            <a:pPr eaLnBrk="1" fontAlgn="auto" hangingPunct="1">
              <a:spcAft>
                <a:spcPts val="0"/>
              </a:spcAft>
              <a:buFont typeface="Wingdings 2"/>
              <a:buNone/>
              <a:defRPr/>
            </a:pPr>
            <a:r>
              <a:rPr lang="en-US" b="1" dirty="0" smtClean="0">
                <a:latin typeface="Comic Sans MS" pitchFamily="66" charset="0"/>
              </a:rPr>
              <a:t>moldm</a:t>
            </a:r>
            <a:r>
              <a:rPr lang="en-US" b="1" baseline="30000" dirty="0" smtClean="0">
                <a:latin typeface="Comic Sans MS" pitchFamily="66" charset="0"/>
              </a:rPr>
              <a:t>-3</a:t>
            </a:r>
          </a:p>
          <a:p>
            <a:pPr eaLnBrk="1" fontAlgn="auto" hangingPunct="1">
              <a:spcAft>
                <a:spcPts val="0"/>
              </a:spcAft>
              <a:buFont typeface="Wingdings 2"/>
              <a:buChar char=""/>
              <a:defRPr/>
            </a:pPr>
            <a:endParaRPr lang="en-US" b="1" dirty="0" smtClean="0">
              <a:latin typeface="Comic Sans MS" pitchFamily="66" charset="0"/>
            </a:endParaRPr>
          </a:p>
          <a:p>
            <a:pPr eaLnBrk="1" fontAlgn="auto" hangingPunct="1">
              <a:spcAft>
                <a:spcPts val="0"/>
              </a:spcAft>
              <a:buFont typeface="Wingdings 2"/>
              <a:buNone/>
              <a:defRPr/>
            </a:pPr>
            <a:r>
              <a:rPr lang="en-US" b="1" dirty="0" smtClean="0">
                <a:solidFill>
                  <a:srgbClr val="00B0F0"/>
                </a:solidFill>
                <a:latin typeface="Comic Sans MS" pitchFamily="66" charset="0"/>
              </a:rPr>
              <a:t>	Then you’ve solved the problem</a:t>
            </a:r>
            <a:endParaRPr lang="en-GB" b="1" dirty="0">
              <a:solidFill>
                <a:srgbClr val="00B0F0"/>
              </a:solidFill>
              <a:latin typeface="Comic Sans MS" pitchFamily="66"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par>
                                <p:cTn id="21" presetID="54" presetClass="entr" presetSubtype="0" accel="10000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4" presetClass="entr" presetSubtype="0" accel="10000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6" dur="500"/>
                                        <p:tgtEl>
                                          <p:spTgt spid="3">
                                            <p:txEl>
                                              <p:pRg st="3" end="3"/>
                                            </p:txEl>
                                          </p:spTgt>
                                        </p:tgtEl>
                                      </p:cBhvr>
                                    </p:animEffect>
                                  </p:childTnLst>
                                </p:cTn>
                              </p:par>
                              <p:par>
                                <p:cTn id="37" presetID="54" presetClass="entr" presetSubtype="0" accel="10000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4" end="4"/>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4" presetClass="entr" presetSubtype="0" accel="100000"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49"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0"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686800" cy="841248"/>
          </a:xfrm>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4400" dirty="0" smtClean="0">
                <a:latin typeface="Arial Black" pitchFamily="34" charset="0"/>
              </a:rPr>
              <a:t>		Now let’s do it</a:t>
            </a:r>
            <a:endParaRPr lang="en-GB" sz="4400" dirty="0">
              <a:latin typeface="Arial Black" pitchFamily="34" charset="0"/>
            </a:endParaRPr>
          </a:p>
        </p:txBody>
      </p:sp>
      <p:sp>
        <p:nvSpPr>
          <p:cNvPr id="3" name="Content Placeholder 2"/>
          <p:cNvSpPr>
            <a:spLocks noGrp="1"/>
          </p:cNvSpPr>
          <p:nvPr>
            <p:ph sz="half" idx="1"/>
          </p:nvPr>
        </p:nvSpPr>
        <p:spPr/>
        <p:txBody>
          <a:bodyPr>
            <a:normAutofit fontScale="92500" lnSpcReduction="20000"/>
          </a:bodyPr>
          <a:lstStyle/>
          <a:p>
            <a:pPr eaLnBrk="1" fontAlgn="auto" hangingPunct="1">
              <a:spcAft>
                <a:spcPts val="0"/>
              </a:spcAft>
              <a:buFont typeface="Wingdings 2"/>
              <a:buNone/>
              <a:defRPr/>
            </a:pPr>
            <a:r>
              <a:rPr lang="en-US" dirty="0" smtClean="0">
                <a:latin typeface="Comic Sans MS" pitchFamily="66" charset="0"/>
              </a:rPr>
              <a:t>	250cm3 contain 1.12g</a:t>
            </a:r>
          </a:p>
          <a:p>
            <a:pPr eaLnBrk="1" fontAlgn="auto" hangingPunct="1">
              <a:spcAft>
                <a:spcPts val="0"/>
              </a:spcAft>
              <a:buFont typeface="Wingdings 2"/>
              <a:buNone/>
              <a:defRPr/>
            </a:pPr>
            <a:r>
              <a:rPr lang="en-US" dirty="0" smtClean="0">
                <a:latin typeface="Comic Sans MS" pitchFamily="66" charset="0"/>
              </a:rPr>
              <a:t>	1000cm3 will contain X</a:t>
            </a:r>
          </a:p>
          <a:p>
            <a:pPr eaLnBrk="1" fontAlgn="auto" hangingPunct="1">
              <a:spcAft>
                <a:spcPts val="0"/>
              </a:spcAft>
              <a:buFont typeface="Wingdings 2"/>
              <a:buNone/>
              <a:defRPr/>
            </a:pPr>
            <a:r>
              <a:rPr lang="en-US" dirty="0" smtClean="0">
                <a:latin typeface="Comic Sans MS" pitchFamily="66" charset="0"/>
              </a:rPr>
              <a:t>	X = 1000 x 1.12</a:t>
            </a:r>
          </a:p>
          <a:p>
            <a:pPr eaLnBrk="1" fontAlgn="auto" hangingPunct="1">
              <a:spcAft>
                <a:spcPts val="0"/>
              </a:spcAft>
              <a:buFont typeface="Wingdings 2"/>
              <a:buNone/>
              <a:defRPr/>
            </a:pPr>
            <a:r>
              <a:rPr lang="en-US" dirty="0" smtClean="0">
                <a:latin typeface="Comic Sans MS" pitchFamily="66" charset="0"/>
              </a:rPr>
              <a:t>		       250</a:t>
            </a:r>
          </a:p>
          <a:p>
            <a:pPr eaLnBrk="1" fontAlgn="auto" hangingPunct="1">
              <a:spcAft>
                <a:spcPts val="0"/>
              </a:spcAft>
              <a:buFont typeface="Wingdings 2"/>
              <a:buNone/>
              <a:defRPr/>
            </a:pPr>
            <a:r>
              <a:rPr lang="en-US" dirty="0" smtClean="0">
                <a:latin typeface="Comic Sans MS" pitchFamily="66" charset="0"/>
              </a:rPr>
              <a:t>X = 4.48gdm</a:t>
            </a:r>
            <a:r>
              <a:rPr lang="en-US" baseline="30000" dirty="0" smtClean="0">
                <a:latin typeface="Comic Sans MS" pitchFamily="66" charset="0"/>
              </a:rPr>
              <a:t>-3</a:t>
            </a:r>
          </a:p>
          <a:p>
            <a:pPr eaLnBrk="1" fontAlgn="auto" hangingPunct="1">
              <a:spcAft>
                <a:spcPts val="0"/>
              </a:spcAft>
              <a:buFont typeface="Wingdings 2"/>
              <a:buNone/>
              <a:defRPr/>
            </a:pPr>
            <a:r>
              <a:rPr lang="en-US" dirty="0" smtClean="0">
                <a:latin typeface="Comic Sans MS" pitchFamily="66" charset="0"/>
              </a:rPr>
              <a:t>Convert to molar conc.</a:t>
            </a:r>
          </a:p>
          <a:p>
            <a:pPr eaLnBrk="1" fontAlgn="auto" hangingPunct="1">
              <a:spcAft>
                <a:spcPts val="0"/>
              </a:spcAft>
              <a:buFont typeface="Wingdings 2"/>
              <a:buNone/>
              <a:defRPr/>
            </a:pPr>
            <a:r>
              <a:rPr lang="en-US" dirty="0" smtClean="0">
                <a:latin typeface="Comic Sans MS" pitchFamily="66" charset="0"/>
              </a:rPr>
              <a:t>Molarity = mass </a:t>
            </a:r>
            <a:r>
              <a:rPr lang="en-US" dirty="0" err="1" smtClean="0">
                <a:latin typeface="Comic Sans MS" pitchFamily="66" charset="0"/>
              </a:rPr>
              <a:t>conc</a:t>
            </a:r>
            <a:r>
              <a:rPr lang="en-US" dirty="0" smtClean="0">
                <a:latin typeface="Comic Sans MS" pitchFamily="66" charset="0"/>
              </a:rPr>
              <a:t>      		        			      </a:t>
            </a:r>
            <a:r>
              <a:rPr lang="en-US" dirty="0" err="1" smtClean="0">
                <a:latin typeface="Comic Sans MS" pitchFamily="66" charset="0"/>
              </a:rPr>
              <a:t>molarmass</a:t>
            </a:r>
            <a:endParaRPr lang="en-US" dirty="0" smtClean="0">
              <a:latin typeface="Comic Sans MS" pitchFamily="66" charset="0"/>
            </a:endParaRPr>
          </a:p>
          <a:p>
            <a:pPr eaLnBrk="1" fontAlgn="auto" hangingPunct="1">
              <a:spcAft>
                <a:spcPts val="0"/>
              </a:spcAft>
              <a:buFont typeface="Wingdings 2"/>
              <a:buNone/>
              <a:defRPr/>
            </a:pPr>
            <a:r>
              <a:rPr lang="en-US" dirty="0" smtClean="0">
                <a:latin typeface="Comic Sans MS" pitchFamily="66" charset="0"/>
              </a:rPr>
              <a:t>		     = 4.48/56</a:t>
            </a:r>
          </a:p>
          <a:p>
            <a:pPr eaLnBrk="1" fontAlgn="auto" hangingPunct="1">
              <a:spcAft>
                <a:spcPts val="0"/>
              </a:spcAft>
              <a:buFont typeface="Wingdings 2"/>
              <a:buNone/>
              <a:defRPr/>
            </a:pPr>
            <a:r>
              <a:rPr lang="en-US" dirty="0" smtClean="0">
                <a:latin typeface="Comic Sans MS" pitchFamily="66" charset="0"/>
              </a:rPr>
              <a:t>		     = 0.080mol/dm</a:t>
            </a:r>
            <a:r>
              <a:rPr lang="en-US" baseline="30000" dirty="0" smtClean="0">
                <a:latin typeface="Comic Sans MS" pitchFamily="66" charset="0"/>
              </a:rPr>
              <a:t>3</a:t>
            </a:r>
            <a:r>
              <a:rPr lang="en-US" dirty="0" smtClean="0">
                <a:latin typeface="Comic Sans MS" pitchFamily="66" charset="0"/>
              </a:rPr>
              <a:t>	</a:t>
            </a:r>
          </a:p>
          <a:p>
            <a:pPr eaLnBrk="1" fontAlgn="auto" hangingPunct="1">
              <a:spcAft>
                <a:spcPts val="0"/>
              </a:spcAft>
              <a:buFont typeface="Wingdings 2"/>
              <a:buNone/>
              <a:defRPr/>
            </a:pPr>
            <a:endParaRPr lang="en-GB" dirty="0" smtClean="0">
              <a:latin typeface="Comic Sans MS" pitchFamily="66" charset="0"/>
            </a:endParaRPr>
          </a:p>
          <a:p>
            <a:pPr eaLnBrk="1" fontAlgn="auto" hangingPunct="1">
              <a:spcAft>
                <a:spcPts val="0"/>
              </a:spcAft>
              <a:buFont typeface="Wingdings 2"/>
              <a:buChar char=""/>
              <a:defRPr/>
            </a:pPr>
            <a:endParaRPr lang="en-GB" dirty="0">
              <a:latin typeface="Comic Sans MS" pitchFamily="66" charset="0"/>
            </a:endParaRPr>
          </a:p>
        </p:txBody>
      </p:sp>
      <p:sp>
        <p:nvSpPr>
          <p:cNvPr id="4" name="Content Placeholder 3"/>
          <p:cNvSpPr>
            <a:spLocks noGrp="1"/>
          </p:cNvSpPr>
          <p:nvPr>
            <p:ph sz="half" idx="2"/>
          </p:nvPr>
        </p:nvSpPr>
        <p:spPr>
          <a:xfrm>
            <a:off x="4648200" y="1066800"/>
            <a:ext cx="4343400" cy="5257800"/>
          </a:xfrm>
        </p:spPr>
        <p:txBody>
          <a:bodyPr>
            <a:normAutofit fontScale="92500" lnSpcReduction="20000"/>
          </a:bodyPr>
          <a:lstStyle/>
          <a:p>
            <a:pPr eaLnBrk="1" fontAlgn="auto" hangingPunct="1">
              <a:spcAft>
                <a:spcPts val="0"/>
              </a:spcAft>
              <a:buFont typeface="Wingdings 2"/>
              <a:buNone/>
              <a:defRPr/>
            </a:pPr>
            <a:r>
              <a:rPr lang="en-US" u="sng" dirty="0" smtClean="0">
                <a:latin typeface="Comic Sans MS" pitchFamily="66" charset="0"/>
              </a:rPr>
              <a:t>Using </a:t>
            </a:r>
            <a:r>
              <a:rPr lang="en-US" u="sng" dirty="0" err="1" smtClean="0">
                <a:latin typeface="Comic Sans MS" pitchFamily="66" charset="0"/>
              </a:rPr>
              <a:t>formular</a:t>
            </a:r>
            <a:endParaRPr lang="en-US" u="sng" dirty="0" smtClean="0">
              <a:latin typeface="Comic Sans MS" pitchFamily="66" charset="0"/>
            </a:endParaRPr>
          </a:p>
          <a:p>
            <a:pPr eaLnBrk="1" fontAlgn="auto" hangingPunct="1">
              <a:spcAft>
                <a:spcPts val="0"/>
              </a:spcAft>
              <a:buFont typeface="Wingdings 2"/>
              <a:buNone/>
              <a:defRPr/>
            </a:pPr>
            <a:r>
              <a:rPr lang="en-US" dirty="0" smtClean="0">
                <a:latin typeface="Comic Sans MS" pitchFamily="66" charset="0"/>
              </a:rPr>
              <a:t>	Molar </a:t>
            </a:r>
            <a:r>
              <a:rPr lang="en-US" dirty="0" err="1" smtClean="0">
                <a:latin typeface="Comic Sans MS" pitchFamily="66" charset="0"/>
              </a:rPr>
              <a:t>conc</a:t>
            </a:r>
            <a:r>
              <a:rPr lang="en-US" dirty="0" smtClean="0">
                <a:latin typeface="Comic Sans MS" pitchFamily="66" charset="0"/>
              </a:rPr>
              <a:t> = </a:t>
            </a:r>
            <a:r>
              <a:rPr lang="en-US" dirty="0" err="1" smtClean="0">
                <a:latin typeface="Comic Sans MS" pitchFamily="66" charset="0"/>
              </a:rPr>
              <a:t>amnt</a:t>
            </a:r>
            <a:r>
              <a:rPr lang="en-US" dirty="0" smtClean="0">
                <a:latin typeface="Comic Sans MS" pitchFamily="66" charset="0"/>
              </a:rPr>
              <a:t> (mol)</a:t>
            </a:r>
          </a:p>
          <a:p>
            <a:pPr eaLnBrk="1" fontAlgn="auto" hangingPunct="1">
              <a:spcAft>
                <a:spcPts val="0"/>
              </a:spcAft>
              <a:buFont typeface="Wingdings 2"/>
              <a:buNone/>
              <a:defRPr/>
            </a:pPr>
            <a:r>
              <a:rPr lang="en-US" dirty="0" smtClean="0">
                <a:latin typeface="Comic Sans MS" pitchFamily="66" charset="0"/>
              </a:rPr>
              <a:t>                         </a:t>
            </a:r>
            <a:r>
              <a:rPr lang="en-US" dirty="0" err="1" smtClean="0">
                <a:latin typeface="Comic Sans MS" pitchFamily="66" charset="0"/>
              </a:rPr>
              <a:t>Vol</a:t>
            </a:r>
            <a:r>
              <a:rPr lang="en-US" dirty="0" smtClean="0">
                <a:latin typeface="Comic Sans MS" pitchFamily="66" charset="0"/>
              </a:rPr>
              <a:t>(dm</a:t>
            </a:r>
            <a:r>
              <a:rPr lang="en-US" baseline="30000" dirty="0" smtClean="0">
                <a:latin typeface="Comic Sans MS" pitchFamily="66" charset="0"/>
              </a:rPr>
              <a:t>3</a:t>
            </a:r>
            <a:r>
              <a:rPr lang="en-US" dirty="0" smtClean="0">
                <a:latin typeface="Comic Sans MS" pitchFamily="66" charset="0"/>
              </a:rPr>
              <a:t>) </a:t>
            </a:r>
          </a:p>
          <a:p>
            <a:pPr eaLnBrk="1" fontAlgn="auto" hangingPunct="1">
              <a:spcAft>
                <a:spcPts val="0"/>
              </a:spcAft>
              <a:buFont typeface="Wingdings 2"/>
              <a:buNone/>
              <a:defRPr/>
            </a:pPr>
            <a:r>
              <a:rPr lang="en-US" dirty="0" smtClean="0">
                <a:latin typeface="Comic Sans MS" pitchFamily="66" charset="0"/>
              </a:rPr>
              <a:t>	Mole = mass/Mm</a:t>
            </a:r>
          </a:p>
          <a:p>
            <a:pPr eaLnBrk="1" fontAlgn="auto" hangingPunct="1">
              <a:spcAft>
                <a:spcPts val="0"/>
              </a:spcAft>
              <a:buFont typeface="Wingdings 2"/>
              <a:buNone/>
              <a:defRPr/>
            </a:pPr>
            <a:r>
              <a:rPr lang="en-US" dirty="0" smtClean="0">
                <a:latin typeface="Comic Sans MS" pitchFamily="66" charset="0"/>
              </a:rPr>
              <a:t>      	= 1.12/56 = 0.020mol</a:t>
            </a:r>
          </a:p>
          <a:p>
            <a:pPr eaLnBrk="1" fontAlgn="auto" hangingPunct="1">
              <a:spcAft>
                <a:spcPts val="0"/>
              </a:spcAft>
              <a:buFont typeface="Wingdings 2"/>
              <a:buNone/>
              <a:defRPr/>
            </a:pPr>
            <a:r>
              <a:rPr lang="en-US" dirty="0" smtClean="0">
                <a:latin typeface="Comic Sans MS" pitchFamily="66" charset="0"/>
              </a:rPr>
              <a:t>	</a:t>
            </a:r>
            <a:r>
              <a:rPr lang="en-US" dirty="0" err="1" smtClean="0">
                <a:latin typeface="Comic Sans MS" pitchFamily="66" charset="0"/>
              </a:rPr>
              <a:t>Vol</a:t>
            </a:r>
            <a:r>
              <a:rPr lang="en-US" dirty="0" smtClean="0">
                <a:latin typeface="Comic Sans MS" pitchFamily="66" charset="0"/>
              </a:rPr>
              <a:t> (dm</a:t>
            </a:r>
            <a:r>
              <a:rPr lang="en-US" baseline="30000" dirty="0" smtClean="0">
                <a:latin typeface="Comic Sans MS" pitchFamily="66" charset="0"/>
              </a:rPr>
              <a:t>3</a:t>
            </a:r>
            <a:r>
              <a:rPr lang="en-US" dirty="0" smtClean="0">
                <a:latin typeface="Comic Sans MS" pitchFamily="66" charset="0"/>
              </a:rPr>
              <a:t>) = 250/1000    	         = 0.250dm</a:t>
            </a:r>
            <a:r>
              <a:rPr lang="en-US" baseline="30000" dirty="0" smtClean="0">
                <a:latin typeface="Comic Sans MS" pitchFamily="66" charset="0"/>
              </a:rPr>
              <a:t>3</a:t>
            </a:r>
            <a:r>
              <a:rPr lang="en-US" dirty="0" smtClean="0">
                <a:latin typeface="Comic Sans MS" pitchFamily="66" charset="0"/>
              </a:rPr>
              <a:t> </a:t>
            </a:r>
          </a:p>
          <a:p>
            <a:pPr eaLnBrk="1" fontAlgn="auto" hangingPunct="1">
              <a:spcAft>
                <a:spcPts val="0"/>
              </a:spcAft>
              <a:buFont typeface="Wingdings 2"/>
              <a:buNone/>
              <a:defRPr/>
            </a:pPr>
            <a:r>
              <a:rPr lang="en-US" dirty="0" smtClean="0">
                <a:latin typeface="Comic Sans MS" pitchFamily="66" charset="0"/>
              </a:rPr>
              <a:t>	Molar conc. = 0.020</a:t>
            </a:r>
          </a:p>
          <a:p>
            <a:pPr eaLnBrk="1" fontAlgn="auto" hangingPunct="1">
              <a:spcAft>
                <a:spcPts val="0"/>
              </a:spcAft>
              <a:buFont typeface="Wingdings 2"/>
              <a:buNone/>
              <a:defRPr/>
            </a:pPr>
            <a:r>
              <a:rPr lang="en-US" dirty="0" smtClean="0">
                <a:latin typeface="Comic Sans MS" pitchFamily="66" charset="0"/>
              </a:rPr>
              <a:t>	 		      0.250</a:t>
            </a:r>
          </a:p>
          <a:p>
            <a:pPr eaLnBrk="1" fontAlgn="auto" hangingPunct="1">
              <a:spcAft>
                <a:spcPts val="0"/>
              </a:spcAft>
              <a:buFont typeface="Wingdings 2"/>
              <a:buNone/>
              <a:defRPr/>
            </a:pPr>
            <a:r>
              <a:rPr lang="en-US" dirty="0" smtClean="0">
                <a:latin typeface="Comic Sans MS" pitchFamily="66" charset="0"/>
              </a:rPr>
              <a:t>		= 0.080 mol/dm</a:t>
            </a:r>
            <a:r>
              <a:rPr lang="en-US" baseline="30000" dirty="0" smtClean="0">
                <a:latin typeface="Comic Sans MS" pitchFamily="66" charset="0"/>
              </a:rPr>
              <a:t>3</a:t>
            </a:r>
          </a:p>
        </p:txBody>
      </p:sp>
      <p:cxnSp>
        <p:nvCxnSpPr>
          <p:cNvPr id="6" name="Straight Connector 5"/>
          <p:cNvCxnSpPr/>
          <p:nvPr/>
        </p:nvCxnSpPr>
        <p:spPr>
          <a:xfrm>
            <a:off x="1371600" y="2743200"/>
            <a:ext cx="1828800" cy="158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905000" y="4494213"/>
            <a:ext cx="1828800" cy="1587"/>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5400000">
            <a:off x="2209801" y="3886200"/>
            <a:ext cx="4876800" cy="3175"/>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858000" y="1828800"/>
            <a:ext cx="1828800"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7162800" y="4113213"/>
            <a:ext cx="1143000" cy="1587"/>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0-#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0-#ppt_w/2"/>
                                          </p:val>
                                        </p:tav>
                                        <p:tav tm="100000">
                                          <p:val>
                                            <p:strVal val="#ppt_x"/>
                                          </p:val>
                                        </p:tav>
                                      </p:tavLst>
                                    </p:anim>
                                    <p:anim calcmode="lin" valueType="num">
                                      <p:cBhvr additive="base">
                                        <p:cTn id="5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additive="base">
                                        <p:cTn id="5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2" fill="hold" grpId="0" nodeType="clickEffect">
                                  <p:stCondLst>
                                    <p:cond delay="0"/>
                                  </p:stCondLst>
                                  <p:childTnLst>
                                    <p:set>
                                      <p:cBhvr>
                                        <p:cTn id="64" dur="1" fill="hold">
                                          <p:stCondLst>
                                            <p:cond delay="0"/>
                                          </p:stCondLst>
                                        </p:cTn>
                                        <p:tgtEl>
                                          <p:spTgt spid="4">
                                            <p:txEl>
                                              <p:pRg st="0" end="0"/>
                                            </p:txEl>
                                          </p:spTgt>
                                        </p:tgtEl>
                                        <p:attrNameLst>
                                          <p:attrName>style.visibility</p:attrName>
                                        </p:attrNameLst>
                                      </p:cBhvr>
                                      <p:to>
                                        <p:strVal val="visible"/>
                                      </p:to>
                                    </p:set>
                                    <p:anim calcmode="lin" valueType="num">
                                      <p:cBhvr additive="base">
                                        <p:cTn id="65"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2" fill="hold" grpId="0" nodeType="clickEffect">
                                  <p:stCondLst>
                                    <p:cond delay="0"/>
                                  </p:stCondLst>
                                  <p:childTnLst>
                                    <p:set>
                                      <p:cBhvr>
                                        <p:cTn id="70" dur="1" fill="hold">
                                          <p:stCondLst>
                                            <p:cond delay="0"/>
                                          </p:stCondLst>
                                        </p:cTn>
                                        <p:tgtEl>
                                          <p:spTgt spid="4">
                                            <p:txEl>
                                              <p:pRg st="1" end="1"/>
                                            </p:txEl>
                                          </p:spTgt>
                                        </p:tgtEl>
                                        <p:attrNameLst>
                                          <p:attrName>style.visibility</p:attrName>
                                        </p:attrNameLst>
                                      </p:cBhvr>
                                      <p:to>
                                        <p:strVal val="visible"/>
                                      </p:to>
                                    </p:set>
                                    <p:anim calcmode="lin" valueType="num">
                                      <p:cBhvr additive="base">
                                        <p:cTn id="7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72" dur="500" fill="hold"/>
                                        <p:tgtEl>
                                          <p:spTgt spid="4">
                                            <p:txEl>
                                              <p:pRg st="1" end="1"/>
                                            </p:txEl>
                                          </p:spTgt>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fill="hold"/>
                                        <p:tgtEl>
                                          <p:spTgt spid="10"/>
                                        </p:tgtEl>
                                        <p:attrNameLst>
                                          <p:attrName>ppt_x</p:attrName>
                                        </p:attrNameLst>
                                      </p:cBhvr>
                                      <p:tavLst>
                                        <p:tav tm="0">
                                          <p:val>
                                            <p:strVal val="1+#ppt_w/2"/>
                                          </p:val>
                                        </p:tav>
                                        <p:tav tm="100000">
                                          <p:val>
                                            <p:strVal val="#ppt_x"/>
                                          </p:val>
                                        </p:tav>
                                      </p:tavLst>
                                    </p:anim>
                                    <p:anim calcmode="lin" valueType="num">
                                      <p:cBhvr additive="base">
                                        <p:cTn id="76" dur="500" fill="hold"/>
                                        <p:tgtEl>
                                          <p:spTgt spid="10"/>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4">
                                            <p:txEl>
                                              <p:pRg st="2" end="2"/>
                                            </p:txEl>
                                          </p:spTgt>
                                        </p:tgtEl>
                                        <p:attrNameLst>
                                          <p:attrName>style.visibility</p:attrName>
                                        </p:attrNameLst>
                                      </p:cBhvr>
                                      <p:to>
                                        <p:strVal val="visible"/>
                                      </p:to>
                                    </p:set>
                                    <p:anim calcmode="lin" valueType="num">
                                      <p:cBhvr additive="base">
                                        <p:cTn id="79"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4">
                                            <p:txEl>
                                              <p:pRg st="3" end="3"/>
                                            </p:txEl>
                                          </p:spTgt>
                                        </p:tgtEl>
                                        <p:attrNameLst>
                                          <p:attrName>style.visibility</p:attrName>
                                        </p:attrNameLst>
                                      </p:cBhvr>
                                      <p:to>
                                        <p:strVal val="visible"/>
                                      </p:to>
                                    </p:set>
                                    <p:anim calcmode="lin" valueType="num">
                                      <p:cBhvr additive="base">
                                        <p:cTn id="85" dur="500" fill="hold"/>
                                        <p:tgtEl>
                                          <p:spTgt spid="4">
                                            <p:txEl>
                                              <p:pRg st="3" end="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4">
                                            <p:txEl>
                                              <p:pRg st="3" end="3"/>
                                            </p:txEl>
                                          </p:spTgt>
                                        </p:tgtEl>
                                        <p:attrNameLst>
                                          <p:attrName>ppt_y</p:attrName>
                                        </p:attrNameLst>
                                      </p:cBhvr>
                                      <p:tavLst>
                                        <p:tav tm="0">
                                          <p:val>
                                            <p:strVal val="#ppt_y"/>
                                          </p:val>
                                        </p:tav>
                                        <p:tav tm="100000">
                                          <p:val>
                                            <p:strVal val="#ppt_y"/>
                                          </p:val>
                                        </p:tav>
                                      </p:tavLst>
                                    </p:anim>
                                  </p:childTnLst>
                                </p:cTn>
                              </p:par>
                              <p:par>
                                <p:cTn id="87" presetID="2" presetClass="entr" presetSubtype="2" fill="hold" grpId="0" nodeType="withEffect">
                                  <p:stCondLst>
                                    <p:cond delay="0"/>
                                  </p:stCondLst>
                                  <p:childTnLst>
                                    <p:set>
                                      <p:cBhvr>
                                        <p:cTn id="88" dur="1" fill="hold">
                                          <p:stCondLst>
                                            <p:cond delay="0"/>
                                          </p:stCondLst>
                                        </p:cTn>
                                        <p:tgtEl>
                                          <p:spTgt spid="4">
                                            <p:txEl>
                                              <p:pRg st="4" end="4"/>
                                            </p:txEl>
                                          </p:spTgt>
                                        </p:tgtEl>
                                        <p:attrNameLst>
                                          <p:attrName>style.visibility</p:attrName>
                                        </p:attrNameLst>
                                      </p:cBhvr>
                                      <p:to>
                                        <p:strVal val="visible"/>
                                      </p:to>
                                    </p:set>
                                    <p:anim calcmode="lin" valueType="num">
                                      <p:cBhvr additive="base">
                                        <p:cTn id="89"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90"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2" fill="hold" grpId="0" nodeType="clickEffect">
                                  <p:stCondLst>
                                    <p:cond delay="0"/>
                                  </p:stCondLst>
                                  <p:childTnLst>
                                    <p:set>
                                      <p:cBhvr>
                                        <p:cTn id="94" dur="1" fill="hold">
                                          <p:stCondLst>
                                            <p:cond delay="0"/>
                                          </p:stCondLst>
                                        </p:cTn>
                                        <p:tgtEl>
                                          <p:spTgt spid="4">
                                            <p:txEl>
                                              <p:pRg st="5" end="5"/>
                                            </p:txEl>
                                          </p:spTgt>
                                        </p:tgtEl>
                                        <p:attrNameLst>
                                          <p:attrName>style.visibility</p:attrName>
                                        </p:attrNameLst>
                                      </p:cBhvr>
                                      <p:to>
                                        <p:strVal val="visible"/>
                                      </p:to>
                                    </p:set>
                                    <p:anim calcmode="lin" valueType="num">
                                      <p:cBhvr additive="base">
                                        <p:cTn id="95"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96"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2" fill="hold" grpId="0" nodeType="clickEffect">
                                  <p:stCondLst>
                                    <p:cond delay="0"/>
                                  </p:stCondLst>
                                  <p:childTnLst>
                                    <p:set>
                                      <p:cBhvr>
                                        <p:cTn id="100" dur="1" fill="hold">
                                          <p:stCondLst>
                                            <p:cond delay="0"/>
                                          </p:stCondLst>
                                        </p:cTn>
                                        <p:tgtEl>
                                          <p:spTgt spid="4">
                                            <p:txEl>
                                              <p:pRg st="6" end="6"/>
                                            </p:txEl>
                                          </p:spTgt>
                                        </p:tgtEl>
                                        <p:attrNameLst>
                                          <p:attrName>style.visibility</p:attrName>
                                        </p:attrNameLst>
                                      </p:cBhvr>
                                      <p:to>
                                        <p:strVal val="visible"/>
                                      </p:to>
                                    </p:set>
                                    <p:anim calcmode="lin" valueType="num">
                                      <p:cBhvr additive="base">
                                        <p:cTn id="101"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102" dur="500" fill="hold"/>
                                        <p:tgtEl>
                                          <p:spTgt spid="4">
                                            <p:txEl>
                                              <p:pRg st="6" end="6"/>
                                            </p:txEl>
                                          </p:spTgt>
                                        </p:tgtEl>
                                        <p:attrNameLst>
                                          <p:attrName>ppt_y</p:attrName>
                                        </p:attrNameLst>
                                      </p:cBhvr>
                                      <p:tavLst>
                                        <p:tav tm="0">
                                          <p:val>
                                            <p:strVal val="#ppt_y"/>
                                          </p:val>
                                        </p:tav>
                                        <p:tav tm="100000">
                                          <p:val>
                                            <p:strVal val="#ppt_y"/>
                                          </p:val>
                                        </p:tav>
                                      </p:tavLst>
                                    </p:anim>
                                  </p:childTnLst>
                                </p:cTn>
                              </p:par>
                              <p:par>
                                <p:cTn id="103" presetID="2" presetClass="entr" presetSubtype="2" fill="hold" nodeType="withEffect">
                                  <p:stCondLst>
                                    <p:cond delay="0"/>
                                  </p:stCondLst>
                                  <p:childTnLst>
                                    <p:set>
                                      <p:cBhvr>
                                        <p:cTn id="104" dur="1" fill="hold">
                                          <p:stCondLst>
                                            <p:cond delay="0"/>
                                          </p:stCondLst>
                                        </p:cTn>
                                        <p:tgtEl>
                                          <p:spTgt spid="11"/>
                                        </p:tgtEl>
                                        <p:attrNameLst>
                                          <p:attrName>style.visibility</p:attrName>
                                        </p:attrNameLst>
                                      </p:cBhvr>
                                      <p:to>
                                        <p:strVal val="visible"/>
                                      </p:to>
                                    </p:set>
                                    <p:anim calcmode="lin" valueType="num">
                                      <p:cBhvr additive="base">
                                        <p:cTn id="105" dur="500" fill="hold"/>
                                        <p:tgtEl>
                                          <p:spTgt spid="11"/>
                                        </p:tgtEl>
                                        <p:attrNameLst>
                                          <p:attrName>ppt_x</p:attrName>
                                        </p:attrNameLst>
                                      </p:cBhvr>
                                      <p:tavLst>
                                        <p:tav tm="0">
                                          <p:val>
                                            <p:strVal val="1+#ppt_w/2"/>
                                          </p:val>
                                        </p:tav>
                                        <p:tav tm="100000">
                                          <p:val>
                                            <p:strVal val="#ppt_x"/>
                                          </p:val>
                                        </p:tav>
                                      </p:tavLst>
                                    </p:anim>
                                    <p:anim calcmode="lin" valueType="num">
                                      <p:cBhvr additive="base">
                                        <p:cTn id="106" dur="500" fill="hold"/>
                                        <p:tgtEl>
                                          <p:spTgt spid="11"/>
                                        </p:tgtEl>
                                        <p:attrNameLst>
                                          <p:attrName>ppt_y</p:attrName>
                                        </p:attrNameLst>
                                      </p:cBhvr>
                                      <p:tavLst>
                                        <p:tav tm="0">
                                          <p:val>
                                            <p:strVal val="#ppt_y"/>
                                          </p:val>
                                        </p:tav>
                                        <p:tav tm="100000">
                                          <p:val>
                                            <p:strVal val="#ppt_y"/>
                                          </p:val>
                                        </p:tav>
                                      </p:tavLst>
                                    </p:anim>
                                  </p:childTnLst>
                                </p:cTn>
                              </p:par>
                              <p:par>
                                <p:cTn id="107" presetID="2" presetClass="entr" presetSubtype="2" fill="hold" grpId="0" nodeType="withEffect">
                                  <p:stCondLst>
                                    <p:cond delay="0"/>
                                  </p:stCondLst>
                                  <p:childTnLst>
                                    <p:set>
                                      <p:cBhvr>
                                        <p:cTn id="108" dur="1" fill="hold">
                                          <p:stCondLst>
                                            <p:cond delay="0"/>
                                          </p:stCondLst>
                                        </p:cTn>
                                        <p:tgtEl>
                                          <p:spTgt spid="4">
                                            <p:txEl>
                                              <p:pRg st="7" end="7"/>
                                            </p:txEl>
                                          </p:spTgt>
                                        </p:tgtEl>
                                        <p:attrNameLst>
                                          <p:attrName>style.visibility</p:attrName>
                                        </p:attrNameLst>
                                      </p:cBhvr>
                                      <p:to>
                                        <p:strVal val="visible"/>
                                      </p:to>
                                    </p:set>
                                    <p:anim calcmode="lin" valueType="num">
                                      <p:cBhvr additive="base">
                                        <p:cTn id="109" dur="500" fill="hold"/>
                                        <p:tgtEl>
                                          <p:spTgt spid="4">
                                            <p:txEl>
                                              <p:pRg st="7" end="7"/>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2" fill="hold" grpId="0" nodeType="clickEffect">
                                  <p:stCondLst>
                                    <p:cond delay="0"/>
                                  </p:stCondLst>
                                  <p:childTnLst>
                                    <p:set>
                                      <p:cBhvr>
                                        <p:cTn id="114" dur="1" fill="hold">
                                          <p:stCondLst>
                                            <p:cond delay="0"/>
                                          </p:stCondLst>
                                        </p:cTn>
                                        <p:tgtEl>
                                          <p:spTgt spid="4">
                                            <p:txEl>
                                              <p:pRg st="8" end="8"/>
                                            </p:txEl>
                                          </p:spTgt>
                                        </p:tgtEl>
                                        <p:attrNameLst>
                                          <p:attrName>style.visibility</p:attrName>
                                        </p:attrNameLst>
                                      </p:cBhvr>
                                      <p:to>
                                        <p:strVal val="visible"/>
                                      </p:to>
                                    </p:set>
                                    <p:anim calcmode="lin" valueType="num">
                                      <p:cBhvr additive="base">
                                        <p:cTn id="115"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4">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dirty="0" smtClean="0">
                <a:latin typeface="Arial Black" pitchFamily="34" charset="0"/>
              </a:rPr>
              <a:t>More examples</a:t>
            </a:r>
            <a:endParaRPr lang="en-GB" dirty="0">
              <a:latin typeface="Arial Black" pitchFamily="34" charset="0"/>
            </a:endParaRPr>
          </a:p>
        </p:txBody>
      </p:sp>
      <p:sp>
        <p:nvSpPr>
          <p:cNvPr id="3" name="Content Placeholder 2"/>
          <p:cNvSpPr>
            <a:spLocks noGrp="1"/>
          </p:cNvSpPr>
          <p:nvPr>
            <p:ph sz="half" idx="1"/>
          </p:nvPr>
        </p:nvSpPr>
        <p:spPr>
          <a:xfrm>
            <a:off x="381000" y="1600200"/>
            <a:ext cx="8534400" cy="4724400"/>
          </a:xfrm>
        </p:spPr>
        <p:txBody>
          <a:bodyPr>
            <a:normAutofit fontScale="92500"/>
          </a:bodyPr>
          <a:lstStyle/>
          <a:p>
            <a:pPr eaLnBrk="1" fontAlgn="auto" hangingPunct="1">
              <a:spcAft>
                <a:spcPts val="0"/>
              </a:spcAft>
              <a:buFont typeface="Wingdings 2"/>
              <a:buNone/>
              <a:defRPr/>
            </a:pPr>
            <a:r>
              <a:rPr lang="en-US" b="1" dirty="0" smtClean="0">
                <a:latin typeface="Comic Sans MS" pitchFamily="66" charset="0"/>
              </a:rPr>
              <a:t>	What mass of sodium hydrogen </a:t>
            </a:r>
            <a:r>
              <a:rPr lang="en-US" b="1" dirty="0" err="1" smtClean="0">
                <a:latin typeface="Comic Sans MS" pitchFamily="66" charset="0"/>
              </a:rPr>
              <a:t>trioxocarbonate</a:t>
            </a:r>
            <a:r>
              <a:rPr lang="en-US" b="1" dirty="0" smtClean="0">
                <a:latin typeface="Comic Sans MS" pitchFamily="66" charset="0"/>
              </a:rPr>
              <a:t> (iv) NaHCO</a:t>
            </a:r>
            <a:r>
              <a:rPr lang="en-US" b="1" baseline="-25000" dirty="0" smtClean="0">
                <a:latin typeface="Comic Sans MS" pitchFamily="66" charset="0"/>
              </a:rPr>
              <a:t>3</a:t>
            </a:r>
            <a:r>
              <a:rPr lang="en-US" b="1" dirty="0" smtClean="0">
                <a:latin typeface="Comic Sans MS" pitchFamily="66" charset="0"/>
              </a:rPr>
              <a:t> would be required to prepare 100cm</a:t>
            </a:r>
            <a:r>
              <a:rPr lang="en-US" b="1" baseline="30000" dirty="0" smtClean="0">
                <a:latin typeface="Comic Sans MS" pitchFamily="66" charset="0"/>
              </a:rPr>
              <a:t>3</a:t>
            </a:r>
            <a:r>
              <a:rPr lang="en-US" b="1" dirty="0" smtClean="0">
                <a:latin typeface="Comic Sans MS" pitchFamily="66" charset="0"/>
              </a:rPr>
              <a:t> of 2.0 molar solution? [NaHCO</a:t>
            </a:r>
            <a:r>
              <a:rPr lang="en-US" b="1" baseline="-25000" dirty="0" smtClean="0">
                <a:latin typeface="Comic Sans MS" pitchFamily="66" charset="0"/>
              </a:rPr>
              <a:t>3 </a:t>
            </a:r>
            <a:r>
              <a:rPr lang="en-US" b="1" dirty="0" smtClean="0">
                <a:latin typeface="Comic Sans MS" pitchFamily="66" charset="0"/>
              </a:rPr>
              <a:t>= 84]</a:t>
            </a:r>
          </a:p>
          <a:p>
            <a:pPr eaLnBrk="1" fontAlgn="auto" hangingPunct="1">
              <a:spcAft>
                <a:spcPts val="0"/>
              </a:spcAft>
              <a:buFont typeface="Wingdings 2"/>
              <a:buNone/>
              <a:defRPr/>
            </a:pPr>
            <a:r>
              <a:rPr lang="en-US" b="1" dirty="0" smtClean="0">
                <a:solidFill>
                  <a:srgbClr val="00B0F0"/>
                </a:solidFill>
                <a:latin typeface="Comic Sans MS" pitchFamily="66" charset="0"/>
              </a:rPr>
              <a:t>Remember</a:t>
            </a:r>
          </a:p>
          <a:p>
            <a:pPr eaLnBrk="1" fontAlgn="auto" hangingPunct="1">
              <a:spcAft>
                <a:spcPts val="0"/>
              </a:spcAft>
              <a:buFont typeface="Wingdings 2"/>
              <a:buNone/>
              <a:defRPr/>
            </a:pPr>
            <a:r>
              <a:rPr lang="en-US" b="1" dirty="0" smtClean="0">
                <a:latin typeface="Comic Sans MS" pitchFamily="66" charset="0"/>
              </a:rPr>
              <a:t>Molar means mol/dm</a:t>
            </a:r>
            <a:r>
              <a:rPr lang="en-US" b="1" baseline="30000" dirty="0" smtClean="0">
                <a:latin typeface="Comic Sans MS" pitchFamily="66" charset="0"/>
              </a:rPr>
              <a:t>3</a:t>
            </a:r>
          </a:p>
          <a:p>
            <a:pPr eaLnBrk="1" fontAlgn="auto" hangingPunct="1">
              <a:spcAft>
                <a:spcPts val="0"/>
              </a:spcAft>
              <a:buFont typeface="Wingdings 2"/>
              <a:buNone/>
              <a:defRPr/>
            </a:pPr>
            <a:r>
              <a:rPr lang="en-US" b="1" dirty="0" smtClean="0">
                <a:latin typeface="Comic Sans MS" pitchFamily="66" charset="0"/>
              </a:rPr>
              <a:t>i.e. what mass is needed to prepare 2mol/dm</a:t>
            </a:r>
            <a:r>
              <a:rPr lang="en-US" b="1" baseline="30000" dirty="0" smtClean="0">
                <a:latin typeface="Comic Sans MS" pitchFamily="66" charset="0"/>
              </a:rPr>
              <a:t>3</a:t>
            </a:r>
            <a:r>
              <a:rPr lang="en-US" b="1" dirty="0" smtClean="0">
                <a:latin typeface="Comic Sans MS" pitchFamily="66" charset="0"/>
              </a:rPr>
              <a:t> </a:t>
            </a:r>
          </a:p>
          <a:p>
            <a:pPr eaLnBrk="1" fontAlgn="auto" hangingPunct="1">
              <a:spcAft>
                <a:spcPts val="0"/>
              </a:spcAft>
              <a:buFont typeface="Wingdings 2"/>
              <a:buNone/>
              <a:defRPr/>
            </a:pPr>
            <a:r>
              <a:rPr lang="en-US" b="1" dirty="0" smtClean="0">
                <a:solidFill>
                  <a:srgbClr val="7030A0"/>
                </a:solidFill>
                <a:latin typeface="Comic Sans MS" pitchFamily="66" charset="0"/>
              </a:rPr>
              <a:t>You can solve it in mol &amp; then </a:t>
            </a:r>
            <a:r>
              <a:rPr lang="en-US" b="1" dirty="0" err="1" smtClean="0">
                <a:solidFill>
                  <a:srgbClr val="7030A0"/>
                </a:solidFill>
                <a:latin typeface="Comic Sans MS" pitchFamily="66" charset="0"/>
              </a:rPr>
              <a:t>conve</a:t>
            </a:r>
            <a:r>
              <a:rPr lang="en-GB" b="1" dirty="0" err="1" smtClean="0">
                <a:solidFill>
                  <a:srgbClr val="7030A0"/>
                </a:solidFill>
                <a:latin typeface="Comic Sans MS" pitchFamily="66" charset="0"/>
              </a:rPr>
              <a:t>rt</a:t>
            </a:r>
            <a:r>
              <a:rPr lang="en-GB" b="1" dirty="0" smtClean="0">
                <a:solidFill>
                  <a:srgbClr val="7030A0"/>
                </a:solidFill>
                <a:latin typeface="Comic Sans MS" pitchFamily="66" charset="0"/>
              </a:rPr>
              <a:t> it to mass.</a:t>
            </a:r>
          </a:p>
          <a:p>
            <a:pPr eaLnBrk="1" fontAlgn="auto" hangingPunct="1">
              <a:spcAft>
                <a:spcPts val="0"/>
              </a:spcAft>
              <a:buFont typeface="Wingdings 2"/>
              <a:buNone/>
              <a:defRPr/>
            </a:pPr>
            <a:r>
              <a:rPr lang="en-US" b="1" dirty="0" smtClean="0">
                <a:latin typeface="Comic Sans MS" pitchFamily="66" charset="0"/>
              </a:rPr>
              <a:t>					OR</a:t>
            </a:r>
          </a:p>
          <a:p>
            <a:pPr eaLnBrk="1" fontAlgn="auto" hangingPunct="1">
              <a:spcAft>
                <a:spcPts val="0"/>
              </a:spcAft>
              <a:buFont typeface="Wingdings 2"/>
              <a:buNone/>
              <a:defRPr/>
            </a:pPr>
            <a:r>
              <a:rPr lang="en-US" b="1" dirty="0" smtClean="0">
                <a:solidFill>
                  <a:srgbClr val="7030A0"/>
                </a:solidFill>
                <a:latin typeface="Comic Sans MS" pitchFamily="66" charset="0"/>
              </a:rPr>
              <a:t>Convert the given mol/dm</a:t>
            </a:r>
            <a:r>
              <a:rPr lang="en-US" b="1" baseline="30000" dirty="0" smtClean="0">
                <a:solidFill>
                  <a:srgbClr val="7030A0"/>
                </a:solidFill>
                <a:latin typeface="Comic Sans MS" pitchFamily="66" charset="0"/>
              </a:rPr>
              <a:t>3</a:t>
            </a:r>
            <a:r>
              <a:rPr lang="en-US" b="1" dirty="0" smtClean="0">
                <a:solidFill>
                  <a:srgbClr val="7030A0"/>
                </a:solidFill>
                <a:latin typeface="Comic Sans MS" pitchFamily="66" charset="0"/>
              </a:rPr>
              <a:t> to gdm</a:t>
            </a:r>
            <a:r>
              <a:rPr lang="en-US" b="1" baseline="30000" dirty="0" smtClean="0">
                <a:solidFill>
                  <a:srgbClr val="7030A0"/>
                </a:solidFill>
                <a:latin typeface="Comic Sans MS" pitchFamily="66" charset="0"/>
              </a:rPr>
              <a:t>3</a:t>
            </a:r>
            <a:r>
              <a:rPr lang="en-US" b="1" dirty="0" smtClean="0">
                <a:solidFill>
                  <a:srgbClr val="7030A0"/>
                </a:solidFill>
                <a:latin typeface="Comic Sans MS" pitchFamily="66" charset="0"/>
              </a:rPr>
              <a:t> and solve the problem</a:t>
            </a:r>
            <a:r>
              <a:rPr lang="en-US" b="1" dirty="0" smtClean="0">
                <a:latin typeface="Comic Sans MS" pitchFamily="66" charset="0"/>
              </a:rPr>
              <a:t>.</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3"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4"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5"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6" dur="500"/>
                                        <p:tgtEl>
                                          <p:spTgt spid="3">
                                            <p:txEl>
                                              <p:pRg st="5" end="5"/>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62"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3"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64"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6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4400" dirty="0" smtClean="0">
                <a:latin typeface="Arial Black" pitchFamily="34" charset="0"/>
              </a:rPr>
              <a:t>Have a look!</a:t>
            </a:r>
            <a:endParaRPr lang="en-GB" sz="4400" dirty="0">
              <a:latin typeface="Arial Black" pitchFamily="34" charset="0"/>
            </a:endParaRPr>
          </a:p>
        </p:txBody>
      </p:sp>
      <p:sp>
        <p:nvSpPr>
          <p:cNvPr id="3" name="Content Placeholder 2"/>
          <p:cNvSpPr>
            <a:spLocks noGrp="1"/>
          </p:cNvSpPr>
          <p:nvPr>
            <p:ph idx="1"/>
          </p:nvPr>
        </p:nvSpPr>
        <p:spPr/>
        <p:txBody>
          <a:bodyPr>
            <a:normAutofit lnSpcReduction="10000"/>
          </a:bodyPr>
          <a:lstStyle/>
          <a:p>
            <a:pPr eaLnBrk="1" fontAlgn="auto" hangingPunct="1">
              <a:spcAft>
                <a:spcPts val="0"/>
              </a:spcAft>
              <a:buFont typeface="Wingdings 2"/>
              <a:buNone/>
              <a:defRPr/>
            </a:pPr>
            <a:r>
              <a:rPr lang="en-US" b="1" dirty="0" smtClean="0">
                <a:latin typeface="Comic Sans MS" pitchFamily="66" charset="0"/>
              </a:rPr>
              <a:t>2molar </a:t>
            </a:r>
            <a:r>
              <a:rPr lang="en-US" b="1" dirty="0" err="1" smtClean="0">
                <a:latin typeface="Comic Sans MS" pitchFamily="66" charset="0"/>
              </a:rPr>
              <a:t>soln</a:t>
            </a:r>
            <a:r>
              <a:rPr lang="en-US" b="1" dirty="0" smtClean="0">
                <a:latin typeface="Comic Sans MS" pitchFamily="66" charset="0"/>
              </a:rPr>
              <a:t> means ?????  2mol/dm</a:t>
            </a:r>
            <a:r>
              <a:rPr lang="en-US" b="1" baseline="30000" dirty="0" smtClean="0">
                <a:latin typeface="Comic Sans MS" pitchFamily="66" charset="0"/>
              </a:rPr>
              <a:t>3</a:t>
            </a:r>
          </a:p>
          <a:p>
            <a:pPr eaLnBrk="1" fontAlgn="auto" hangingPunct="1">
              <a:spcAft>
                <a:spcPts val="0"/>
              </a:spcAft>
              <a:buFont typeface="Wingdings 2"/>
              <a:buNone/>
              <a:defRPr/>
            </a:pPr>
            <a:r>
              <a:rPr lang="en-US" b="1" dirty="0" smtClean="0">
                <a:latin typeface="Comic Sans MS" pitchFamily="66" charset="0"/>
              </a:rPr>
              <a:t>1000cm</a:t>
            </a:r>
            <a:r>
              <a:rPr lang="en-US" b="1" baseline="30000" dirty="0" smtClean="0">
                <a:latin typeface="Comic Sans MS" pitchFamily="66" charset="0"/>
              </a:rPr>
              <a:t>3</a:t>
            </a:r>
            <a:r>
              <a:rPr lang="en-US" b="1" dirty="0" smtClean="0">
                <a:latin typeface="Comic Sans MS" pitchFamily="66" charset="0"/>
              </a:rPr>
              <a:t> of the </a:t>
            </a:r>
            <a:r>
              <a:rPr lang="en-US" b="1" dirty="0" err="1" smtClean="0">
                <a:latin typeface="Comic Sans MS" pitchFamily="66" charset="0"/>
              </a:rPr>
              <a:t>soln</a:t>
            </a:r>
            <a:r>
              <a:rPr lang="en-US" b="1" dirty="0" smtClean="0">
                <a:latin typeface="Comic Sans MS" pitchFamily="66" charset="0"/>
              </a:rPr>
              <a:t> contain 2mol NaHCO</a:t>
            </a:r>
            <a:r>
              <a:rPr lang="en-US" b="1" baseline="-25000" dirty="0" smtClean="0">
                <a:latin typeface="Comic Sans MS" pitchFamily="66" charset="0"/>
              </a:rPr>
              <a:t>3</a:t>
            </a:r>
          </a:p>
          <a:p>
            <a:pPr eaLnBrk="1" fontAlgn="auto" hangingPunct="1">
              <a:spcAft>
                <a:spcPts val="0"/>
              </a:spcAft>
              <a:buFont typeface="Wingdings 2"/>
              <a:buNone/>
              <a:defRPr/>
            </a:pPr>
            <a:r>
              <a:rPr lang="en-US" b="1" dirty="0" smtClean="0">
                <a:latin typeface="Comic Sans MS" pitchFamily="66" charset="0"/>
              </a:rPr>
              <a:t> 100cm</a:t>
            </a:r>
            <a:r>
              <a:rPr lang="en-US" b="1" baseline="30000" dirty="0" smtClean="0">
                <a:latin typeface="Comic Sans MS" pitchFamily="66" charset="0"/>
              </a:rPr>
              <a:t>3</a:t>
            </a:r>
            <a:r>
              <a:rPr lang="en-US" b="1" dirty="0" smtClean="0">
                <a:latin typeface="Comic Sans MS" pitchFamily="66" charset="0"/>
              </a:rPr>
              <a:t>	will contain	X	 </a:t>
            </a:r>
          </a:p>
          <a:p>
            <a:pPr eaLnBrk="1" fontAlgn="auto" hangingPunct="1">
              <a:spcAft>
                <a:spcPts val="0"/>
              </a:spcAft>
              <a:buFont typeface="Wingdings 2"/>
              <a:buNone/>
              <a:defRPr/>
            </a:pPr>
            <a:r>
              <a:rPr lang="en-US" b="1" dirty="0" smtClean="0">
                <a:latin typeface="Comic Sans MS" pitchFamily="66" charset="0"/>
              </a:rPr>
              <a:t>X = 100 X 2	= 0.2mol</a:t>
            </a:r>
          </a:p>
          <a:p>
            <a:pPr eaLnBrk="1" fontAlgn="auto" hangingPunct="1">
              <a:spcAft>
                <a:spcPts val="0"/>
              </a:spcAft>
              <a:buFont typeface="Wingdings 2"/>
              <a:buNone/>
              <a:defRPr/>
            </a:pPr>
            <a:r>
              <a:rPr lang="en-US" b="1" dirty="0" smtClean="0">
                <a:latin typeface="Comic Sans MS" pitchFamily="66" charset="0"/>
              </a:rPr>
              <a:t>         1000</a:t>
            </a:r>
          </a:p>
          <a:p>
            <a:pPr eaLnBrk="1" fontAlgn="auto" hangingPunct="1">
              <a:spcAft>
                <a:spcPts val="0"/>
              </a:spcAft>
              <a:buFont typeface="Wingdings 2"/>
              <a:buNone/>
              <a:defRPr/>
            </a:pPr>
            <a:r>
              <a:rPr lang="en-US" b="1" dirty="0" smtClean="0">
                <a:solidFill>
                  <a:srgbClr val="00B0F0"/>
                </a:solidFill>
                <a:latin typeface="Comic Sans MS" pitchFamily="66" charset="0"/>
              </a:rPr>
              <a:t>Convert to mass</a:t>
            </a:r>
            <a:r>
              <a:rPr lang="en-US" b="1" dirty="0" smtClean="0">
                <a:latin typeface="Comic Sans MS" pitchFamily="66" charset="0"/>
              </a:rPr>
              <a:t>: </a:t>
            </a:r>
          </a:p>
          <a:p>
            <a:pPr eaLnBrk="1" fontAlgn="auto" hangingPunct="1">
              <a:spcAft>
                <a:spcPts val="0"/>
              </a:spcAft>
              <a:buFont typeface="Wingdings 2"/>
              <a:buNone/>
              <a:defRPr/>
            </a:pPr>
            <a:r>
              <a:rPr lang="en-US" b="1" dirty="0" smtClean="0">
                <a:latin typeface="Comic Sans MS" pitchFamily="66" charset="0"/>
              </a:rPr>
              <a:t>Mass of NaHCO</a:t>
            </a:r>
            <a:r>
              <a:rPr lang="en-US" b="1" baseline="-25000" dirty="0" smtClean="0">
                <a:latin typeface="Comic Sans MS" pitchFamily="66" charset="0"/>
              </a:rPr>
              <a:t>3</a:t>
            </a:r>
            <a:r>
              <a:rPr lang="en-US" b="1" dirty="0" smtClean="0">
                <a:latin typeface="Comic Sans MS" pitchFamily="66" charset="0"/>
              </a:rPr>
              <a:t> required = 0.2 X 84</a:t>
            </a:r>
          </a:p>
          <a:p>
            <a:pPr eaLnBrk="1" fontAlgn="auto" hangingPunct="1">
              <a:spcAft>
                <a:spcPts val="0"/>
              </a:spcAft>
              <a:buFont typeface="Wingdings 2"/>
              <a:buNone/>
              <a:defRPr/>
            </a:pPr>
            <a:r>
              <a:rPr lang="en-US" b="1" dirty="0" smtClean="0">
                <a:latin typeface="Comic Sans MS" pitchFamily="66" charset="0"/>
              </a:rPr>
              <a:t>					         = 16.8g</a:t>
            </a:r>
            <a:endParaRPr lang="en-GB" b="1" dirty="0">
              <a:latin typeface="Comic Sans MS" pitchFamily="66" charset="0"/>
            </a:endParaRPr>
          </a:p>
        </p:txBody>
      </p:sp>
      <p:cxnSp>
        <p:nvCxnSpPr>
          <p:cNvPr id="5" name="Straight Connector 4"/>
          <p:cNvCxnSpPr/>
          <p:nvPr/>
        </p:nvCxnSpPr>
        <p:spPr>
          <a:xfrm>
            <a:off x="1524000" y="3657600"/>
            <a:ext cx="14478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6" end="6"/>
                                            </p:txEl>
                                          </p:spTgt>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219200"/>
            <a:ext cx="8001000" cy="4495800"/>
          </a:xfrm>
          <a:scene3d>
            <a:camera prst="isometricRightUp"/>
            <a:lightRig rig="glow" dir="t">
              <a:rot lat="0" lon="0" rev="6360000"/>
            </a:lightRig>
          </a:scene3d>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5400" b="1" dirty="0" smtClean="0">
                <a:latin typeface="Arial Black" pitchFamily="34" charset="0"/>
              </a:rPr>
              <a:t>		</a:t>
            </a:r>
            <a:r>
              <a:rPr lang="en-US" sz="5400" b="1" dirty="0" err="1" smtClean="0">
                <a:latin typeface="Arial Black" pitchFamily="34" charset="0"/>
              </a:rPr>
              <a:t>PRActice</a:t>
            </a:r>
            <a:r>
              <a:rPr lang="en-US" sz="5400" b="1" dirty="0" smtClean="0">
                <a:latin typeface="Arial Black" pitchFamily="34" charset="0"/>
              </a:rPr>
              <a:t> 			 		problems</a:t>
            </a:r>
            <a:endParaRPr lang="en-GB" sz="5400" b="1" dirty="0">
              <a:latin typeface="Arial Black" pitchFamily="34" charset="0"/>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pPr algn="ctr" eaLnBrk="1" fontAlgn="auto" hangingPunct="1">
              <a:spcAft>
                <a:spcPts val="0"/>
              </a:spcAft>
              <a:defRPr/>
            </a:pPr>
            <a:r>
              <a:rPr lang="en-US" dirty="0" smtClean="0">
                <a:latin typeface="Arial Black" pitchFamily="34" charset="0"/>
              </a:rPr>
              <a:t>Principle of </a:t>
            </a:r>
            <a:r>
              <a:rPr lang="en-US" dirty="0" err="1" smtClean="0">
                <a:latin typeface="Arial Black" pitchFamily="34" charset="0"/>
              </a:rPr>
              <a:t>dillution</a:t>
            </a:r>
            <a:r>
              <a:rPr lang="en-US" dirty="0" smtClean="0">
                <a:latin typeface="Arial Black" pitchFamily="34" charset="0"/>
              </a:rPr>
              <a:t> 	(</a:t>
            </a:r>
            <a:r>
              <a:rPr lang="en-US" dirty="0" err="1" smtClean="0">
                <a:latin typeface="Arial Black" pitchFamily="34" charset="0"/>
              </a:rPr>
              <a:t>dillution</a:t>
            </a:r>
            <a:r>
              <a:rPr lang="en-US" dirty="0" smtClean="0">
                <a:latin typeface="Arial Black" pitchFamily="34" charset="0"/>
              </a:rPr>
              <a:t> factor)</a:t>
            </a:r>
            <a:endParaRPr lang="en-GB" dirty="0">
              <a:latin typeface="Arial Black" pitchFamily="34" charset="0"/>
            </a:endParaRPr>
          </a:p>
        </p:txBody>
      </p:sp>
      <p:sp>
        <p:nvSpPr>
          <p:cNvPr id="4" name="Content Placeholder 3"/>
          <p:cNvSpPr>
            <a:spLocks noGrp="1"/>
          </p:cNvSpPr>
          <p:nvPr>
            <p:ph idx="1"/>
          </p:nvPr>
        </p:nvSpPr>
        <p:spPr>
          <a:xfrm>
            <a:off x="304800" y="1371600"/>
            <a:ext cx="8686800" cy="601980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eaLnBrk="1" fontAlgn="auto" hangingPunct="1">
              <a:spcAft>
                <a:spcPts val="0"/>
              </a:spcAft>
              <a:buFont typeface="Wingdings 2"/>
              <a:buChar char=""/>
              <a:defRPr/>
            </a:pPr>
            <a:r>
              <a:rPr lang="en-GB" b="1" dirty="0" smtClean="0">
                <a:solidFill>
                  <a:srgbClr val="00B0F0"/>
                </a:solidFill>
                <a:latin typeface="Comic Sans MS" pitchFamily="66" charset="0"/>
              </a:rPr>
              <a:t>Key Concepts</a:t>
            </a:r>
          </a:p>
          <a:p>
            <a:pPr eaLnBrk="1" fontAlgn="auto" hangingPunct="1">
              <a:spcAft>
                <a:spcPts val="0"/>
              </a:spcAft>
              <a:buFont typeface="Wingdings 2"/>
              <a:buChar char=""/>
              <a:defRPr/>
            </a:pPr>
            <a:r>
              <a:rPr lang="en-GB" b="1" dirty="0" smtClean="0">
                <a:solidFill>
                  <a:srgbClr val="7030A0"/>
                </a:solidFill>
                <a:latin typeface="Comic Sans MS" pitchFamily="66" charset="0"/>
              </a:rPr>
              <a:t>The concentration of a solution is usually given in moles per dm</a:t>
            </a:r>
            <a:r>
              <a:rPr lang="en-GB" b="1" baseline="30000" dirty="0" smtClean="0">
                <a:solidFill>
                  <a:srgbClr val="7030A0"/>
                </a:solidFill>
                <a:latin typeface="Comic Sans MS" pitchFamily="66" charset="0"/>
              </a:rPr>
              <a:t>-3</a:t>
            </a:r>
            <a:r>
              <a:rPr lang="en-GB" b="1" dirty="0" smtClean="0">
                <a:solidFill>
                  <a:srgbClr val="7030A0"/>
                </a:solidFill>
                <a:latin typeface="Comic Sans MS" pitchFamily="66" charset="0"/>
              </a:rPr>
              <a:t>  (mol dm</a:t>
            </a:r>
            <a:r>
              <a:rPr lang="en-GB" b="1" baseline="30000" dirty="0" smtClean="0">
                <a:solidFill>
                  <a:srgbClr val="7030A0"/>
                </a:solidFill>
                <a:latin typeface="Comic Sans MS" pitchFamily="66" charset="0"/>
              </a:rPr>
              <a:t>-3</a:t>
            </a:r>
            <a:r>
              <a:rPr lang="en-GB" b="1" dirty="0" smtClean="0">
                <a:solidFill>
                  <a:srgbClr val="7030A0"/>
                </a:solidFill>
                <a:latin typeface="Comic Sans MS" pitchFamily="66" charset="0"/>
              </a:rPr>
              <a:t> OR mol/dm</a:t>
            </a:r>
            <a:r>
              <a:rPr lang="en-GB" b="1" baseline="30000" dirty="0" smtClean="0">
                <a:solidFill>
                  <a:srgbClr val="7030A0"/>
                </a:solidFill>
                <a:latin typeface="Comic Sans MS" pitchFamily="66" charset="0"/>
              </a:rPr>
              <a:t>3</a:t>
            </a:r>
            <a:r>
              <a:rPr lang="en-GB" b="1" dirty="0" smtClean="0">
                <a:solidFill>
                  <a:srgbClr val="7030A0"/>
                </a:solidFill>
                <a:latin typeface="Comic Sans MS" pitchFamily="66" charset="0"/>
              </a:rPr>
              <a:t>). </a:t>
            </a:r>
          </a:p>
          <a:p>
            <a:pPr eaLnBrk="1" fontAlgn="auto" hangingPunct="1">
              <a:spcAft>
                <a:spcPts val="0"/>
              </a:spcAft>
              <a:buFont typeface="Wingdings 2"/>
              <a:buChar char=""/>
              <a:defRPr/>
            </a:pPr>
            <a:r>
              <a:rPr lang="en-GB" b="1" dirty="0" smtClean="0">
                <a:solidFill>
                  <a:srgbClr val="7030A0"/>
                </a:solidFill>
                <a:latin typeface="Comic Sans MS" pitchFamily="66" charset="0"/>
              </a:rPr>
              <a:t>    This is also known as molarity. </a:t>
            </a:r>
          </a:p>
          <a:p>
            <a:pPr eaLnBrk="1" fontAlgn="auto" hangingPunct="1">
              <a:spcAft>
                <a:spcPts val="0"/>
              </a:spcAft>
              <a:buFont typeface="Wingdings 2"/>
              <a:buChar char=""/>
              <a:defRPr/>
            </a:pPr>
            <a:endParaRPr lang="en-GB" b="1" dirty="0" smtClean="0">
              <a:solidFill>
                <a:srgbClr val="7030A0"/>
              </a:solidFill>
              <a:latin typeface="Comic Sans MS" pitchFamily="66" charset="0"/>
            </a:endParaRPr>
          </a:p>
          <a:p>
            <a:pPr eaLnBrk="1" fontAlgn="auto" hangingPunct="1">
              <a:spcAft>
                <a:spcPts val="0"/>
              </a:spcAft>
              <a:buFont typeface="Wingdings 2"/>
              <a:buChar char=""/>
              <a:defRPr/>
            </a:pPr>
            <a:r>
              <a:rPr lang="en-GB" b="1" dirty="0" smtClean="0">
                <a:solidFill>
                  <a:srgbClr val="7030A0"/>
                </a:solidFill>
                <a:latin typeface="Comic Sans MS" pitchFamily="66" charset="0"/>
              </a:rPr>
              <a:t>Concentration, or Molarity, is given the symbol </a:t>
            </a:r>
            <a:r>
              <a:rPr lang="en-GB" b="1" dirty="0" smtClean="0">
                <a:solidFill>
                  <a:srgbClr val="00B0F0"/>
                </a:solidFill>
                <a:latin typeface="Comic Sans MS" pitchFamily="66" charset="0"/>
              </a:rPr>
              <a:t>C. </a:t>
            </a:r>
          </a:p>
          <a:p>
            <a:pPr eaLnBrk="1" fontAlgn="auto" hangingPunct="1">
              <a:spcAft>
                <a:spcPts val="0"/>
              </a:spcAft>
              <a:buFont typeface="Wingdings 2"/>
              <a:buChar char=""/>
              <a:defRPr/>
            </a:pPr>
            <a:r>
              <a:rPr lang="en-GB" b="1" dirty="0" smtClean="0">
                <a:solidFill>
                  <a:srgbClr val="7030A0"/>
                </a:solidFill>
                <a:latin typeface="Comic Sans MS" pitchFamily="66" charset="0"/>
              </a:rPr>
              <a:t>    A short way to write that the concentration of a solution of hydrochloric acid is 0.01 mol/L is to write [HCl]=0.01M </a:t>
            </a:r>
          </a:p>
          <a:p>
            <a:pPr eaLnBrk="1" fontAlgn="auto" hangingPunct="1">
              <a:spcAft>
                <a:spcPts val="0"/>
              </a:spcAft>
              <a:buFont typeface="Wingdings 2"/>
              <a:buChar char=""/>
              <a:defRPr/>
            </a:pPr>
            <a:r>
              <a:rPr lang="en-GB" b="1" dirty="0" smtClean="0">
                <a:solidFill>
                  <a:srgbClr val="7030A0"/>
                </a:solidFill>
                <a:latin typeface="Comic Sans MS" pitchFamily="66" charset="0"/>
              </a:rPr>
              <a:t>    The square brackets around the substance indicate concentration. </a:t>
            </a:r>
          </a:p>
          <a:p>
            <a:pPr eaLnBrk="1" fontAlgn="auto" hangingPunct="1">
              <a:spcAft>
                <a:spcPts val="0"/>
              </a:spcAft>
              <a:buFont typeface="Wingdings 2"/>
              <a:buChar char=""/>
              <a:defRPr/>
            </a:pPr>
            <a:endParaRPr lang="en-GB" b="1" dirty="0" smtClean="0">
              <a:solidFill>
                <a:srgbClr val="7030A0"/>
              </a:solidFill>
              <a:latin typeface="Comic Sans MS" pitchFamily="66" charset="0"/>
            </a:endParaRPr>
          </a:p>
          <a:p>
            <a:pPr eaLnBrk="1" fontAlgn="auto" hangingPunct="1">
              <a:spcAft>
                <a:spcPts val="0"/>
              </a:spcAft>
              <a:buFont typeface="Wingdings 2"/>
              <a:buChar char=""/>
              <a:defRPr/>
            </a:pPr>
            <a:r>
              <a:rPr lang="en-GB" b="1" dirty="0" smtClean="0">
                <a:solidFill>
                  <a:srgbClr val="7030A0"/>
                </a:solidFill>
                <a:latin typeface="Comic Sans MS" pitchFamily="66" charset="0"/>
              </a:rPr>
              <a:t>The solute is the substance which dissolves. </a:t>
            </a:r>
          </a:p>
          <a:p>
            <a:pPr eaLnBrk="1" fontAlgn="auto" hangingPunct="1">
              <a:spcAft>
                <a:spcPts val="0"/>
              </a:spcAft>
              <a:buFont typeface="Wingdings 2"/>
              <a:buChar char=""/>
              <a:defRPr/>
            </a:pPr>
            <a:endParaRPr lang="en-GB" b="1" dirty="0" smtClean="0">
              <a:solidFill>
                <a:srgbClr val="7030A0"/>
              </a:solidFill>
              <a:latin typeface="Comic Sans MS" pitchFamily="66" charset="0"/>
            </a:endParaRPr>
          </a:p>
          <a:p>
            <a:pPr eaLnBrk="1" fontAlgn="auto" hangingPunct="1">
              <a:spcAft>
                <a:spcPts val="0"/>
              </a:spcAft>
              <a:buFont typeface="Wingdings 2"/>
              <a:buChar char=""/>
              <a:defRPr/>
            </a:pPr>
            <a:r>
              <a:rPr lang="en-GB" b="1" dirty="0" smtClean="0">
                <a:solidFill>
                  <a:srgbClr val="7030A0"/>
                </a:solidFill>
                <a:latin typeface="Comic Sans MS" pitchFamily="66" charset="0"/>
              </a:rPr>
              <a:t>The solvent is the liquid which does the dissolving. </a:t>
            </a:r>
          </a:p>
          <a:p>
            <a:pPr eaLnBrk="1" fontAlgn="auto" hangingPunct="1">
              <a:spcAft>
                <a:spcPts val="0"/>
              </a:spcAft>
              <a:buFont typeface="Wingdings 2"/>
              <a:buChar char=""/>
              <a:defRPr/>
            </a:pPr>
            <a:endParaRPr lang="en-GB" b="1" dirty="0" smtClean="0">
              <a:solidFill>
                <a:srgbClr val="7030A0"/>
              </a:solidFill>
              <a:latin typeface="Comic Sans MS" pitchFamily="66" charset="0"/>
            </a:endParaRPr>
          </a:p>
          <a:p>
            <a:pPr eaLnBrk="1" fontAlgn="auto" hangingPunct="1">
              <a:spcAft>
                <a:spcPts val="0"/>
              </a:spcAft>
              <a:buFont typeface="Wingdings 2"/>
              <a:buChar char=""/>
              <a:defRPr/>
            </a:pPr>
            <a:r>
              <a:rPr lang="en-GB" b="1" dirty="0" smtClean="0">
                <a:solidFill>
                  <a:srgbClr val="7030A0"/>
                </a:solidFill>
                <a:latin typeface="Comic Sans MS" pitchFamily="66" charset="0"/>
              </a:rPr>
              <a:t>A solution is prepared by dissolving a solute in a solvent.</a:t>
            </a:r>
            <a:endParaRPr lang="en-GB" b="1" dirty="0">
              <a:solidFill>
                <a:srgbClr val="7030A0"/>
              </a:solidFill>
              <a:latin typeface="Comic Sans MS" pitchFamily="66"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8" end="8"/>
                                            </p:txEl>
                                          </p:spTgt>
                                        </p:tgtEl>
                                        <p:attrNameLst>
                                          <p:attrName>style.visibility</p:attrName>
                                        </p:attrNameLst>
                                      </p:cBhvr>
                                      <p:to>
                                        <p:strVal val="visible"/>
                                      </p:to>
                                    </p:set>
                                    <p:anim calcmode="lin" valueType="num">
                                      <p:cBhvr additive="base">
                                        <p:cTn id="4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12" end="12"/>
                                            </p:txEl>
                                          </p:spTgt>
                                        </p:tgtEl>
                                        <p:attrNameLst>
                                          <p:attrName>style.visibility</p:attrName>
                                        </p:attrNameLst>
                                      </p:cBhvr>
                                      <p:to>
                                        <p:strVal val="visible"/>
                                      </p:to>
                                    </p:set>
                                    <p:anim calcmode="lin" valueType="num">
                                      <p:cBhvr additive="base">
                                        <p:cTn id="6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622925"/>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eaLnBrk="1" fontAlgn="auto" hangingPunct="1">
              <a:spcAft>
                <a:spcPts val="0"/>
              </a:spcAft>
              <a:buFont typeface="Wingdings 2"/>
              <a:buChar char=""/>
              <a:defRPr/>
            </a:pPr>
            <a:r>
              <a:rPr lang="en-GB" dirty="0" smtClean="0">
                <a:solidFill>
                  <a:srgbClr val="7030A0"/>
                </a:solidFill>
                <a:latin typeface="Comic Sans MS" pitchFamily="66" charset="0"/>
              </a:rPr>
              <a:t>When a solution is diluted, more solvent is added to it, the number of moles of solute stays the same.</a:t>
            </a:r>
          </a:p>
          <a:p>
            <a:pPr eaLnBrk="1" fontAlgn="auto" hangingPunct="1">
              <a:spcAft>
                <a:spcPts val="0"/>
              </a:spcAft>
              <a:buFont typeface="Wingdings 2"/>
              <a:buChar char=""/>
              <a:defRPr/>
            </a:pPr>
            <a:r>
              <a:rPr lang="en-GB" dirty="0" smtClean="0">
                <a:solidFill>
                  <a:srgbClr val="7030A0"/>
                </a:solidFill>
                <a:latin typeface="Comic Sans MS" pitchFamily="66" charset="0"/>
              </a:rPr>
              <a:t>i.e. n</a:t>
            </a:r>
            <a:r>
              <a:rPr lang="en-GB" baseline="-25000" dirty="0" smtClean="0">
                <a:solidFill>
                  <a:srgbClr val="7030A0"/>
                </a:solidFill>
                <a:latin typeface="Comic Sans MS" pitchFamily="66" charset="0"/>
              </a:rPr>
              <a:t>1</a:t>
            </a:r>
            <a:r>
              <a:rPr lang="en-GB" dirty="0" smtClean="0">
                <a:solidFill>
                  <a:srgbClr val="7030A0"/>
                </a:solidFill>
                <a:latin typeface="Comic Sans MS" pitchFamily="66" charset="0"/>
              </a:rPr>
              <a:t> = n</a:t>
            </a:r>
            <a:r>
              <a:rPr lang="en-GB" baseline="-25000" dirty="0" smtClean="0">
                <a:solidFill>
                  <a:srgbClr val="7030A0"/>
                </a:solidFill>
                <a:latin typeface="Comic Sans MS" pitchFamily="66" charset="0"/>
              </a:rPr>
              <a:t>2</a:t>
            </a:r>
            <a:r>
              <a:rPr lang="en-GB" dirty="0" smtClean="0">
                <a:solidFill>
                  <a:srgbClr val="7030A0"/>
                </a:solidFill>
                <a:latin typeface="Comic Sans MS" pitchFamily="66" charset="0"/>
              </a:rPr>
              <a:t>  </a:t>
            </a:r>
          </a:p>
          <a:p>
            <a:pPr eaLnBrk="1" fontAlgn="auto" hangingPunct="1">
              <a:spcAft>
                <a:spcPts val="0"/>
              </a:spcAft>
              <a:buFont typeface="Wingdings 2"/>
              <a:buChar char=""/>
              <a:defRPr/>
            </a:pPr>
            <a:r>
              <a:rPr lang="en-GB" dirty="0" smtClean="0">
                <a:solidFill>
                  <a:srgbClr val="7030A0"/>
                </a:solidFill>
                <a:latin typeface="Comic Sans MS" pitchFamily="66" charset="0"/>
              </a:rPr>
              <a:t>    Recall, C = n ÷ V, </a:t>
            </a:r>
          </a:p>
          <a:p>
            <a:pPr eaLnBrk="1" fontAlgn="auto" hangingPunct="1">
              <a:spcAft>
                <a:spcPts val="0"/>
              </a:spcAft>
              <a:buFont typeface="Wingdings 2"/>
              <a:buChar char=""/>
              <a:defRPr/>
            </a:pPr>
            <a:r>
              <a:rPr lang="en-GB" dirty="0" smtClean="0">
                <a:solidFill>
                  <a:srgbClr val="7030A0"/>
                </a:solidFill>
                <a:latin typeface="Comic Sans MS" pitchFamily="66" charset="0"/>
              </a:rPr>
              <a:t>Make n the subject and substitute, it follows that</a:t>
            </a:r>
          </a:p>
          <a:p>
            <a:pPr eaLnBrk="1" fontAlgn="auto" hangingPunct="1">
              <a:spcAft>
                <a:spcPts val="0"/>
              </a:spcAft>
              <a:buFont typeface="Wingdings 2"/>
              <a:buNone/>
              <a:defRPr/>
            </a:pPr>
            <a:r>
              <a:rPr lang="en-GB" dirty="0" smtClean="0">
                <a:solidFill>
                  <a:srgbClr val="7030A0"/>
                </a:solidFill>
                <a:latin typeface="Comic Sans MS" pitchFamily="66" charset="0"/>
              </a:rPr>
              <a:t> 	  			</a:t>
            </a:r>
            <a:r>
              <a:rPr lang="en-GB" dirty="0" smtClean="0">
                <a:solidFill>
                  <a:srgbClr val="00B0F0"/>
                </a:solidFill>
                <a:latin typeface="Comic Sans MS" pitchFamily="66" charset="0"/>
              </a:rPr>
              <a:t>C</a:t>
            </a:r>
            <a:r>
              <a:rPr lang="en-GB" baseline="-25000" dirty="0" smtClean="0">
                <a:solidFill>
                  <a:srgbClr val="00B0F0"/>
                </a:solidFill>
                <a:latin typeface="Comic Sans MS" pitchFamily="66" charset="0"/>
              </a:rPr>
              <a:t>1</a:t>
            </a:r>
            <a:r>
              <a:rPr lang="en-GB" dirty="0" smtClean="0">
                <a:solidFill>
                  <a:srgbClr val="00B0F0"/>
                </a:solidFill>
                <a:latin typeface="Comic Sans MS" pitchFamily="66" charset="0"/>
              </a:rPr>
              <a:t>V</a:t>
            </a:r>
            <a:r>
              <a:rPr lang="en-GB" baseline="-25000" dirty="0" smtClean="0">
                <a:solidFill>
                  <a:srgbClr val="00B0F0"/>
                </a:solidFill>
                <a:latin typeface="Comic Sans MS" pitchFamily="66" charset="0"/>
              </a:rPr>
              <a:t>1</a:t>
            </a:r>
            <a:r>
              <a:rPr lang="en-GB" dirty="0" smtClean="0">
                <a:solidFill>
                  <a:srgbClr val="00B0F0"/>
                </a:solidFill>
                <a:latin typeface="Comic Sans MS" pitchFamily="66" charset="0"/>
              </a:rPr>
              <a:t> = C</a:t>
            </a:r>
            <a:r>
              <a:rPr lang="en-GB" baseline="-25000" dirty="0" smtClean="0">
                <a:solidFill>
                  <a:srgbClr val="00B0F0"/>
                </a:solidFill>
                <a:latin typeface="Comic Sans MS" pitchFamily="66" charset="0"/>
              </a:rPr>
              <a:t>2</a:t>
            </a:r>
            <a:r>
              <a:rPr lang="en-GB" dirty="0" smtClean="0">
                <a:solidFill>
                  <a:srgbClr val="00B0F0"/>
                </a:solidFill>
                <a:latin typeface="Comic Sans MS" pitchFamily="66" charset="0"/>
              </a:rPr>
              <a:t>V</a:t>
            </a:r>
            <a:r>
              <a:rPr lang="en-GB" baseline="-25000" dirty="0" smtClean="0">
                <a:solidFill>
                  <a:srgbClr val="00B0F0"/>
                </a:solidFill>
                <a:latin typeface="Comic Sans MS" pitchFamily="66" charset="0"/>
              </a:rPr>
              <a:t>2</a:t>
            </a:r>
            <a:r>
              <a:rPr lang="en-GB" baseline="30000" dirty="0" smtClean="0">
                <a:solidFill>
                  <a:srgbClr val="00B0F0"/>
                </a:solidFill>
                <a:latin typeface="Comic Sans MS" pitchFamily="66" charset="0"/>
              </a:rPr>
              <a:t> </a:t>
            </a:r>
          </a:p>
          <a:p>
            <a:pPr eaLnBrk="1" fontAlgn="auto" hangingPunct="1">
              <a:spcAft>
                <a:spcPts val="0"/>
              </a:spcAft>
              <a:buFont typeface="Wingdings 2"/>
              <a:buChar char=""/>
              <a:defRPr/>
            </a:pPr>
            <a:r>
              <a:rPr lang="en-GB" dirty="0" smtClean="0">
                <a:solidFill>
                  <a:srgbClr val="00B0F0"/>
                </a:solidFill>
                <a:latin typeface="Comic Sans MS" pitchFamily="66" charset="0"/>
              </a:rPr>
              <a:t>where</a:t>
            </a:r>
            <a:r>
              <a:rPr lang="en-GB" dirty="0" smtClean="0">
                <a:solidFill>
                  <a:srgbClr val="7030A0"/>
                </a:solidFill>
                <a:latin typeface="Comic Sans MS" pitchFamily="66" charset="0"/>
              </a:rPr>
              <a:t> C</a:t>
            </a:r>
            <a:r>
              <a:rPr lang="en-GB" baseline="-25000" dirty="0" smtClean="0">
                <a:solidFill>
                  <a:srgbClr val="7030A0"/>
                </a:solidFill>
                <a:latin typeface="Comic Sans MS" pitchFamily="66" charset="0"/>
              </a:rPr>
              <a:t>1</a:t>
            </a:r>
            <a:r>
              <a:rPr lang="en-GB" dirty="0" smtClean="0">
                <a:solidFill>
                  <a:srgbClr val="7030A0"/>
                </a:solidFill>
                <a:latin typeface="Comic Sans MS" pitchFamily="66" charset="0"/>
              </a:rPr>
              <a:t>=original concentration of solution </a:t>
            </a:r>
          </a:p>
          <a:p>
            <a:pPr eaLnBrk="1" fontAlgn="auto" hangingPunct="1">
              <a:spcAft>
                <a:spcPts val="0"/>
              </a:spcAft>
              <a:buFont typeface="Wingdings 2"/>
              <a:buChar char=""/>
              <a:defRPr/>
            </a:pPr>
            <a:r>
              <a:rPr lang="en-GB" dirty="0" smtClean="0">
                <a:solidFill>
                  <a:srgbClr val="7030A0"/>
                </a:solidFill>
                <a:latin typeface="Comic Sans MS" pitchFamily="66" charset="0"/>
              </a:rPr>
              <a:t>            V</a:t>
            </a:r>
            <a:r>
              <a:rPr lang="en-GB" baseline="-25000" dirty="0" smtClean="0">
                <a:solidFill>
                  <a:srgbClr val="7030A0"/>
                </a:solidFill>
                <a:latin typeface="Comic Sans MS" pitchFamily="66" charset="0"/>
              </a:rPr>
              <a:t>1</a:t>
            </a:r>
            <a:r>
              <a:rPr lang="en-GB" dirty="0" smtClean="0">
                <a:solidFill>
                  <a:srgbClr val="7030A0"/>
                </a:solidFill>
                <a:latin typeface="Comic Sans MS" pitchFamily="66" charset="0"/>
              </a:rPr>
              <a:t>=original volume of solution </a:t>
            </a:r>
          </a:p>
          <a:p>
            <a:pPr eaLnBrk="1" fontAlgn="auto" hangingPunct="1">
              <a:spcAft>
                <a:spcPts val="0"/>
              </a:spcAft>
              <a:buFont typeface="Wingdings 2"/>
              <a:buChar char=""/>
              <a:defRPr/>
            </a:pPr>
            <a:r>
              <a:rPr lang="en-GB" dirty="0" smtClean="0">
                <a:solidFill>
                  <a:srgbClr val="7030A0"/>
                </a:solidFill>
                <a:latin typeface="Comic Sans MS" pitchFamily="66" charset="0"/>
              </a:rPr>
              <a:t>            C</a:t>
            </a:r>
            <a:r>
              <a:rPr lang="en-GB" baseline="-25000" dirty="0" smtClean="0">
                <a:solidFill>
                  <a:srgbClr val="7030A0"/>
                </a:solidFill>
                <a:latin typeface="Comic Sans MS" pitchFamily="66" charset="0"/>
              </a:rPr>
              <a:t>2</a:t>
            </a:r>
            <a:r>
              <a:rPr lang="en-GB" dirty="0" smtClean="0">
                <a:solidFill>
                  <a:srgbClr val="7030A0"/>
                </a:solidFill>
                <a:latin typeface="Comic Sans MS" pitchFamily="66" charset="0"/>
              </a:rPr>
              <a:t>=new concentration of solution after 				dilution </a:t>
            </a:r>
          </a:p>
          <a:p>
            <a:pPr eaLnBrk="1" fontAlgn="auto" hangingPunct="1">
              <a:spcAft>
                <a:spcPts val="0"/>
              </a:spcAft>
              <a:buFont typeface="Wingdings 2"/>
              <a:buChar char=""/>
              <a:defRPr/>
            </a:pPr>
            <a:r>
              <a:rPr lang="en-GB" dirty="0" smtClean="0">
                <a:solidFill>
                  <a:srgbClr val="7030A0"/>
                </a:solidFill>
                <a:latin typeface="Comic Sans MS" pitchFamily="66" charset="0"/>
              </a:rPr>
              <a:t>            V</a:t>
            </a:r>
            <a:r>
              <a:rPr lang="en-GB" baseline="-25000" dirty="0" smtClean="0">
                <a:solidFill>
                  <a:srgbClr val="7030A0"/>
                </a:solidFill>
                <a:latin typeface="Comic Sans MS" pitchFamily="66" charset="0"/>
              </a:rPr>
              <a:t>2</a:t>
            </a:r>
            <a:r>
              <a:rPr lang="en-GB" dirty="0" smtClean="0">
                <a:solidFill>
                  <a:srgbClr val="7030A0"/>
                </a:solidFill>
                <a:latin typeface="Comic Sans MS" pitchFamily="66" charset="0"/>
              </a:rPr>
              <a:t>=new volume of solution after dilution</a:t>
            </a:r>
            <a:endParaRPr lang="en-GB" dirty="0">
              <a:solidFill>
                <a:srgbClr val="7030A0"/>
              </a:solidFill>
              <a:latin typeface="Comic Sans MS" pitchFamily="66" charset="0"/>
            </a:endParaRPr>
          </a:p>
        </p:txBody>
      </p:sp>
      <p:sp>
        <p:nvSpPr>
          <p:cNvPr id="4" name="TextBox 3"/>
          <p:cNvSpPr txBox="1">
            <a:spLocks noChangeArrowheads="1"/>
          </p:cNvSpPr>
          <p:nvPr/>
        </p:nvSpPr>
        <p:spPr bwMode="auto">
          <a:xfrm>
            <a:off x="3276600" y="1295400"/>
            <a:ext cx="5697538" cy="8302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solidFill>
                  <a:srgbClr val="00B0F0"/>
                </a:solidFill>
                <a:latin typeface="Comic Sans MS" pitchFamily="66" charset="0"/>
              </a:rPr>
              <a:t>n</a:t>
            </a:r>
            <a:r>
              <a:rPr lang="en-US" sz="2400" baseline="-25000">
                <a:solidFill>
                  <a:srgbClr val="00B0F0"/>
                </a:solidFill>
                <a:latin typeface="Comic Sans MS" pitchFamily="66" charset="0"/>
              </a:rPr>
              <a:t>1</a:t>
            </a:r>
            <a:r>
              <a:rPr lang="en-US" sz="2400">
                <a:solidFill>
                  <a:srgbClr val="00B0F0"/>
                </a:solidFill>
                <a:latin typeface="Comic Sans MS" pitchFamily="66" charset="0"/>
              </a:rPr>
              <a:t> = no of mol of solute before dilution</a:t>
            </a:r>
          </a:p>
          <a:p>
            <a:pPr eaLnBrk="1" hangingPunct="1"/>
            <a:r>
              <a:rPr lang="en-US" sz="2400">
                <a:solidFill>
                  <a:srgbClr val="00B0F0"/>
                </a:solidFill>
                <a:latin typeface="Comic Sans MS" pitchFamily="66" charset="0"/>
              </a:rPr>
              <a:t>n</a:t>
            </a:r>
            <a:r>
              <a:rPr lang="en-US" sz="2400" baseline="-25000">
                <a:solidFill>
                  <a:srgbClr val="00B0F0"/>
                </a:solidFill>
                <a:latin typeface="Comic Sans MS" pitchFamily="66" charset="0"/>
              </a:rPr>
              <a:t>2</a:t>
            </a:r>
            <a:r>
              <a:rPr lang="en-US" sz="2400">
                <a:solidFill>
                  <a:srgbClr val="00B0F0"/>
                </a:solidFill>
                <a:latin typeface="Comic Sans MS" pitchFamily="66" charset="0"/>
              </a:rPr>
              <a:t> = no of mole of solute after dilution</a:t>
            </a:r>
            <a:endParaRPr lang="en-GB" sz="2400">
              <a:solidFill>
                <a:srgbClr val="00B0F0"/>
              </a:solidFill>
              <a:latin typeface="Comic Sans MS" pitchFamily="66"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p:cTn id="6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8"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Char char=""/>
              <a:defRPr/>
            </a:pPr>
            <a:endParaRPr lang="en-GB" sz="3600" dirty="0" smtClean="0">
              <a:solidFill>
                <a:srgbClr val="7030A0"/>
              </a:solidFill>
              <a:latin typeface="Comic Sans MS" pitchFamily="66" charset="0"/>
            </a:endParaRPr>
          </a:p>
          <a:p>
            <a:pPr eaLnBrk="1" fontAlgn="auto" hangingPunct="1">
              <a:spcAft>
                <a:spcPts val="0"/>
              </a:spcAft>
              <a:buFont typeface="Wingdings 2"/>
              <a:buChar char=""/>
              <a:defRPr/>
            </a:pPr>
            <a:endParaRPr lang="en-GB" sz="3600" dirty="0" smtClean="0">
              <a:solidFill>
                <a:srgbClr val="7030A0"/>
              </a:solidFill>
              <a:latin typeface="Comic Sans MS" pitchFamily="66" charset="0"/>
            </a:endParaRPr>
          </a:p>
          <a:p>
            <a:pPr eaLnBrk="1" fontAlgn="auto" hangingPunct="1">
              <a:spcAft>
                <a:spcPts val="0"/>
              </a:spcAft>
              <a:buFont typeface="Wingdings 2"/>
              <a:buChar char=""/>
              <a:defRPr/>
            </a:pPr>
            <a:endParaRPr lang="en-GB" sz="3600" dirty="0" smtClean="0">
              <a:solidFill>
                <a:srgbClr val="7030A0"/>
              </a:solidFill>
              <a:latin typeface="Comic Sans MS" pitchFamily="66" charset="0"/>
            </a:endParaRPr>
          </a:p>
          <a:p>
            <a:pPr eaLnBrk="1" fontAlgn="auto" hangingPunct="1">
              <a:spcAft>
                <a:spcPts val="0"/>
              </a:spcAft>
              <a:buFont typeface="Wingdings 2"/>
              <a:buChar char=""/>
              <a:defRPr/>
            </a:pPr>
            <a:r>
              <a:rPr lang="en-GB" sz="3600" dirty="0" smtClean="0">
                <a:solidFill>
                  <a:srgbClr val="7030A0"/>
                </a:solidFill>
                <a:latin typeface="Comic Sans MS" pitchFamily="66" charset="0"/>
              </a:rPr>
              <a:t>To calculate the new concentration (C</a:t>
            </a:r>
            <a:r>
              <a:rPr lang="en-GB" sz="3600" baseline="-25000" dirty="0" smtClean="0">
                <a:solidFill>
                  <a:srgbClr val="7030A0"/>
                </a:solidFill>
                <a:latin typeface="Comic Sans MS" pitchFamily="66" charset="0"/>
              </a:rPr>
              <a:t>2</a:t>
            </a:r>
            <a:r>
              <a:rPr lang="en-GB" sz="3600" dirty="0" smtClean="0">
                <a:solidFill>
                  <a:srgbClr val="7030A0"/>
                </a:solidFill>
                <a:latin typeface="Comic Sans MS" pitchFamily="66" charset="0"/>
              </a:rPr>
              <a:t>) of a solution given its new volume (V</a:t>
            </a:r>
            <a:r>
              <a:rPr lang="en-GB" sz="3600" baseline="-25000" dirty="0" smtClean="0">
                <a:solidFill>
                  <a:srgbClr val="7030A0"/>
                </a:solidFill>
                <a:latin typeface="Comic Sans MS" pitchFamily="66" charset="0"/>
              </a:rPr>
              <a:t>2</a:t>
            </a:r>
            <a:r>
              <a:rPr lang="en-GB" sz="3600" dirty="0" smtClean="0">
                <a:solidFill>
                  <a:srgbClr val="7030A0"/>
                </a:solidFill>
                <a:latin typeface="Comic Sans MS" pitchFamily="66" charset="0"/>
              </a:rPr>
              <a:t>) and its original concentration (C</a:t>
            </a:r>
            <a:r>
              <a:rPr lang="en-GB" sz="3600" baseline="-25000" dirty="0" smtClean="0">
                <a:solidFill>
                  <a:srgbClr val="7030A0"/>
                </a:solidFill>
                <a:latin typeface="Comic Sans MS" pitchFamily="66" charset="0"/>
              </a:rPr>
              <a:t>1</a:t>
            </a:r>
            <a:r>
              <a:rPr lang="en-GB" sz="3600" dirty="0" smtClean="0">
                <a:solidFill>
                  <a:srgbClr val="7030A0"/>
                </a:solidFill>
                <a:latin typeface="Comic Sans MS" pitchFamily="66" charset="0"/>
              </a:rPr>
              <a:t>) and original volume (V</a:t>
            </a:r>
            <a:r>
              <a:rPr lang="en-GB" sz="3600" baseline="-25000" dirty="0" smtClean="0">
                <a:solidFill>
                  <a:srgbClr val="7030A0"/>
                </a:solidFill>
                <a:latin typeface="Comic Sans MS" pitchFamily="66" charset="0"/>
              </a:rPr>
              <a:t>1</a:t>
            </a:r>
            <a:r>
              <a:rPr lang="en-GB" sz="3600" dirty="0" smtClean="0">
                <a:solidFill>
                  <a:srgbClr val="7030A0"/>
                </a:solidFill>
                <a:latin typeface="Comic Sans MS" pitchFamily="66" charset="0"/>
              </a:rPr>
              <a:t>).</a:t>
            </a:r>
          </a:p>
          <a:p>
            <a:pPr eaLnBrk="1" fontAlgn="auto" hangingPunct="1">
              <a:spcAft>
                <a:spcPts val="0"/>
              </a:spcAft>
              <a:buFont typeface="Wingdings 2"/>
              <a:buChar char=""/>
              <a:defRPr/>
            </a:pPr>
            <a:r>
              <a:rPr lang="en-US" sz="3600" dirty="0" smtClean="0">
                <a:solidFill>
                  <a:srgbClr val="7030A0"/>
                </a:solidFill>
                <a:latin typeface="Comic Sans MS" pitchFamily="66" charset="0"/>
              </a:rPr>
              <a:t>Note: V</a:t>
            </a:r>
            <a:r>
              <a:rPr lang="en-US" sz="3600" baseline="-25000" dirty="0" smtClean="0">
                <a:solidFill>
                  <a:srgbClr val="7030A0"/>
                </a:solidFill>
                <a:latin typeface="Comic Sans MS" pitchFamily="66" charset="0"/>
              </a:rPr>
              <a:t>2</a:t>
            </a:r>
            <a:r>
              <a:rPr lang="en-US" sz="3600" dirty="0" smtClean="0">
                <a:solidFill>
                  <a:srgbClr val="7030A0"/>
                </a:solidFill>
                <a:latin typeface="Comic Sans MS" pitchFamily="66" charset="0"/>
              </a:rPr>
              <a:t> = V</a:t>
            </a:r>
            <a:r>
              <a:rPr lang="en-US" sz="3600" baseline="-25000" dirty="0" smtClean="0">
                <a:solidFill>
                  <a:srgbClr val="7030A0"/>
                </a:solidFill>
                <a:latin typeface="Comic Sans MS" pitchFamily="66" charset="0"/>
              </a:rPr>
              <a:t>1</a:t>
            </a:r>
            <a:r>
              <a:rPr lang="en-US" sz="3600" dirty="0" smtClean="0">
                <a:solidFill>
                  <a:srgbClr val="7030A0"/>
                </a:solidFill>
                <a:latin typeface="Comic Sans MS" pitchFamily="66" charset="0"/>
              </a:rPr>
              <a:t> + vol. of water added.</a:t>
            </a:r>
            <a:endParaRPr lang="en-GB" sz="3600" dirty="0" smtClean="0">
              <a:solidFill>
                <a:srgbClr val="7030A0"/>
              </a:solidFill>
              <a:latin typeface="Comic Sans MS" pitchFamily="66" charset="0"/>
            </a:endParaRPr>
          </a:p>
          <a:p>
            <a:pPr eaLnBrk="1" fontAlgn="auto" hangingPunct="1">
              <a:spcAft>
                <a:spcPts val="0"/>
              </a:spcAft>
              <a:buFont typeface="Wingdings 2"/>
              <a:buNone/>
              <a:defRPr/>
            </a:pPr>
            <a:endParaRPr lang="en-GB" sz="3600" baseline="-25000" dirty="0">
              <a:solidFill>
                <a:srgbClr val="7030A0"/>
              </a:solidFill>
              <a:latin typeface="Comic Sans MS" pitchFamily="66"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400" decel="100000"/>
                                        <p:tgtEl>
                                          <p:spTgt spid="3">
                                            <p:bg/>
                                          </p:spTgt>
                                        </p:tgtEl>
                                      </p:cBhvr>
                                    </p:animEffect>
                                    <p:anim calcmode="lin" valueType="num">
                                      <p:cBhvr>
                                        <p:cTn id="8" dur="400" decel="100000" fill="hold"/>
                                        <p:tgtEl>
                                          <p:spTgt spid="3">
                                            <p:bg/>
                                          </p:spTgt>
                                        </p:tgtEl>
                                        <p:attrNameLst>
                                          <p:attrName>style.rotation</p:attrName>
                                        </p:attrNameLst>
                                      </p:cBhvr>
                                      <p:tavLst>
                                        <p:tav tm="0">
                                          <p:val>
                                            <p:fltVal val="-90"/>
                                          </p:val>
                                        </p:tav>
                                        <p:tav tm="100000">
                                          <p:val>
                                            <p:fltVal val="0"/>
                                          </p:val>
                                        </p:tav>
                                      </p:tavLst>
                                    </p:anim>
                                    <p:anim calcmode="lin" valueType="num">
                                      <p:cBhvr>
                                        <p:cTn id="9" dur="400" decel="100000" fill="hold"/>
                                        <p:tgtEl>
                                          <p:spTgt spid="3">
                                            <p:bg/>
                                          </p:spTgt>
                                        </p:tgtEl>
                                        <p:attrNameLst>
                                          <p:attrName>ppt_x</p:attrName>
                                        </p:attrNameLst>
                                      </p:cBhvr>
                                      <p:tavLst>
                                        <p:tav tm="0">
                                          <p:val>
                                            <p:strVal val="#ppt_x+0.4"/>
                                          </p:val>
                                        </p:tav>
                                        <p:tav tm="100000">
                                          <p:val>
                                            <p:strVal val="#ppt_x-0.05"/>
                                          </p:val>
                                        </p:tav>
                                      </p:tavLst>
                                    </p:anim>
                                    <p:anim calcmode="lin" valueType="num">
                                      <p:cBhvr>
                                        <p:cTn id="10" dur="400" decel="100000" fill="hold"/>
                                        <p:tgtEl>
                                          <p:spTgt spid="3">
                                            <p:bg/>
                                          </p:spTgt>
                                        </p:tgtEl>
                                        <p:attrNameLst>
                                          <p:attrName>ppt_y</p:attrName>
                                        </p:attrNameLst>
                                      </p:cBhvr>
                                      <p:tavLst>
                                        <p:tav tm="0">
                                          <p:val>
                                            <p:strVal val="#ppt_y-0.4"/>
                                          </p:val>
                                        </p:tav>
                                        <p:tav tm="100000">
                                          <p:val>
                                            <p:strVal val="#ppt_y+0.1"/>
                                          </p:val>
                                        </p:tav>
                                      </p:tavLst>
                                    </p:anim>
                                    <p:anim calcmode="lin" valueType="num">
                                      <p:cBhvr>
                                        <p:cTn id="11" dur="100" accel="100000" fill="hold">
                                          <p:stCondLst>
                                            <p:cond delay="400"/>
                                          </p:stCondLst>
                                        </p:cTn>
                                        <p:tgtEl>
                                          <p:spTgt spid="3">
                                            <p:bg/>
                                          </p:spTgt>
                                        </p:tgtEl>
                                        <p:attrNameLst>
                                          <p:attrName>ppt_x</p:attrName>
                                        </p:attrNameLst>
                                      </p:cBhvr>
                                      <p:tavLst>
                                        <p:tav tm="0">
                                          <p:val>
                                            <p:strVal val="#ppt_x-0.05"/>
                                          </p:val>
                                        </p:tav>
                                        <p:tav tm="100000">
                                          <p:val>
                                            <p:strVal val="#ppt_x"/>
                                          </p:val>
                                        </p:tav>
                                      </p:tavLst>
                                    </p:anim>
                                    <p:anim calcmode="lin" valueType="num">
                                      <p:cBhvr>
                                        <p:cTn id="12" dur="100" accel="100000" fill="hold">
                                          <p:stCondLst>
                                            <p:cond delay="400"/>
                                          </p:stCondLst>
                                        </p:cTn>
                                        <p:tgtEl>
                                          <p:spTgt spid="3">
                                            <p:bg/>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400" decel="100000"/>
                                        <p:tgtEl>
                                          <p:spTgt spid="3">
                                            <p:txEl>
                                              <p:pRg st="3" end="3"/>
                                            </p:txEl>
                                          </p:spTgt>
                                        </p:tgtEl>
                                      </p:cBhvr>
                                    </p:animEffect>
                                    <p:anim calcmode="lin" valueType="num">
                                      <p:cBhvr>
                                        <p:cTn id="18" dur="4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19" dur="4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20" dur="4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21" dur="100" accel="100000" fill="hold">
                                          <p:stCondLst>
                                            <p:cond delay="4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22" dur="100" accel="100000" fill="hold">
                                          <p:stCondLst>
                                            <p:cond delay="4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400" decel="100000"/>
                                        <p:tgtEl>
                                          <p:spTgt spid="3">
                                            <p:txEl>
                                              <p:pRg st="4" end="4"/>
                                            </p:txEl>
                                          </p:spTgt>
                                        </p:tgtEl>
                                      </p:cBhvr>
                                    </p:animEffect>
                                    <p:anim calcmode="lin" valueType="num">
                                      <p:cBhvr>
                                        <p:cTn id="28" dur="4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29" dur="4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30" dur="4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31" dur="100" accel="100000" fill="hold">
                                          <p:stCondLst>
                                            <p:cond delay="4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32" dur="100" accel="100000" fill="hold">
                                          <p:stCondLst>
                                            <p:cond delay="4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GB" sz="5400" b="1" dirty="0" smtClean="0">
                <a:latin typeface="Arial Black" pitchFamily="34" charset="0"/>
              </a:rPr>
              <a:t>Examples</a:t>
            </a:r>
            <a:endParaRPr lang="en-GB" sz="5400" b="1" dirty="0">
              <a:latin typeface="Arial Black" pitchFamily="34"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eaLnBrk="1" fontAlgn="auto" hangingPunct="1">
              <a:spcAft>
                <a:spcPts val="0"/>
              </a:spcAft>
              <a:buFont typeface="Wingdings 2"/>
              <a:buNone/>
              <a:defRPr/>
            </a:pPr>
            <a:r>
              <a:rPr lang="en-GB" b="1" dirty="0" smtClean="0">
                <a:latin typeface="Comic Sans MS" pitchFamily="66" charset="0"/>
              </a:rPr>
              <a:t>	Calculate the new concentration (molarity) if enough water is added to 100cm</a:t>
            </a:r>
            <a:r>
              <a:rPr lang="en-GB" b="1" baseline="30000" dirty="0" smtClean="0">
                <a:latin typeface="Comic Sans MS" pitchFamily="66" charset="0"/>
              </a:rPr>
              <a:t>3</a:t>
            </a:r>
            <a:r>
              <a:rPr lang="en-GB" b="1" dirty="0" smtClean="0">
                <a:latin typeface="Comic Sans MS" pitchFamily="66" charset="0"/>
              </a:rPr>
              <a:t> of 0.25M sodium chloride to make up 1.5dm</a:t>
            </a:r>
            <a:r>
              <a:rPr lang="en-GB" b="1" baseline="30000" dirty="0" smtClean="0">
                <a:latin typeface="Comic Sans MS" pitchFamily="66" charset="0"/>
              </a:rPr>
              <a:t>3</a:t>
            </a:r>
            <a:r>
              <a:rPr lang="en-GB" b="1" dirty="0" smtClean="0">
                <a:latin typeface="Comic Sans MS" pitchFamily="66" charset="0"/>
              </a:rPr>
              <a:t>. </a:t>
            </a:r>
          </a:p>
          <a:p>
            <a:pPr eaLnBrk="1" fontAlgn="auto" hangingPunct="1">
              <a:spcAft>
                <a:spcPts val="0"/>
              </a:spcAft>
              <a:buFont typeface="Wingdings 2"/>
              <a:buNone/>
              <a:defRPr/>
            </a:pPr>
            <a:r>
              <a:rPr lang="en-GB" b="1" dirty="0" smtClean="0">
                <a:latin typeface="Comic Sans MS" pitchFamily="66" charset="0"/>
              </a:rPr>
              <a:t>	C</a:t>
            </a:r>
            <a:r>
              <a:rPr lang="en-GB" b="1" baseline="-25000" dirty="0" smtClean="0">
                <a:latin typeface="Comic Sans MS" pitchFamily="66" charset="0"/>
              </a:rPr>
              <a:t>2</a:t>
            </a:r>
            <a:r>
              <a:rPr lang="en-GB" b="1" dirty="0" smtClean="0">
                <a:latin typeface="Comic Sans MS" pitchFamily="66" charset="0"/>
              </a:rPr>
              <a:t>=(C</a:t>
            </a:r>
            <a:r>
              <a:rPr lang="en-GB" b="1" baseline="-25000" dirty="0" smtClean="0">
                <a:latin typeface="Comic Sans MS" pitchFamily="66" charset="0"/>
              </a:rPr>
              <a:t>1</a:t>
            </a:r>
            <a:r>
              <a:rPr lang="en-GB" b="1" dirty="0" smtClean="0">
                <a:latin typeface="Comic Sans MS" pitchFamily="66" charset="0"/>
              </a:rPr>
              <a:t>V</a:t>
            </a:r>
            <a:r>
              <a:rPr lang="en-GB" b="1" baseline="-25000" dirty="0" smtClean="0">
                <a:latin typeface="Comic Sans MS" pitchFamily="66" charset="0"/>
              </a:rPr>
              <a:t>1</a:t>
            </a:r>
            <a:r>
              <a:rPr lang="en-GB" b="1" dirty="0" smtClean="0">
                <a:latin typeface="Comic Sans MS" pitchFamily="66" charset="0"/>
              </a:rPr>
              <a:t>) ÷ V</a:t>
            </a:r>
            <a:r>
              <a:rPr lang="en-GB" b="1" baseline="-25000" dirty="0" smtClean="0">
                <a:latin typeface="Comic Sans MS" pitchFamily="66" charset="0"/>
              </a:rPr>
              <a:t>2</a:t>
            </a:r>
            <a:r>
              <a:rPr lang="en-GB" b="1" dirty="0" smtClean="0">
                <a:latin typeface="Comic Sans MS" pitchFamily="66" charset="0"/>
              </a:rPr>
              <a:t> </a:t>
            </a:r>
          </a:p>
          <a:p>
            <a:pPr eaLnBrk="1" fontAlgn="auto" hangingPunct="1">
              <a:spcAft>
                <a:spcPts val="0"/>
              </a:spcAft>
              <a:buFont typeface="Wingdings 2"/>
              <a:buChar char=""/>
              <a:defRPr/>
            </a:pPr>
            <a:endParaRPr lang="en-GB" b="1" dirty="0" smtClean="0">
              <a:latin typeface="Comic Sans MS" pitchFamily="66" charset="0"/>
            </a:endParaRPr>
          </a:p>
          <a:p>
            <a:pPr eaLnBrk="1" fontAlgn="auto" hangingPunct="1">
              <a:spcAft>
                <a:spcPts val="0"/>
              </a:spcAft>
              <a:buFont typeface="Wingdings 2"/>
              <a:buNone/>
              <a:defRPr/>
            </a:pPr>
            <a:r>
              <a:rPr lang="en-GB" b="1" dirty="0" smtClean="0">
                <a:latin typeface="Comic Sans MS" pitchFamily="66" charset="0"/>
              </a:rPr>
              <a:t>	C</a:t>
            </a:r>
            <a:r>
              <a:rPr lang="en-GB" b="1" baseline="-25000" dirty="0" smtClean="0">
                <a:latin typeface="Comic Sans MS" pitchFamily="66" charset="0"/>
              </a:rPr>
              <a:t>1</a:t>
            </a:r>
            <a:r>
              <a:rPr lang="en-GB" b="1" dirty="0" smtClean="0">
                <a:latin typeface="Comic Sans MS" pitchFamily="66" charset="0"/>
              </a:rPr>
              <a:t> = 0.25M </a:t>
            </a:r>
          </a:p>
          <a:p>
            <a:pPr eaLnBrk="1" fontAlgn="auto" hangingPunct="1">
              <a:spcAft>
                <a:spcPts val="0"/>
              </a:spcAft>
              <a:buFont typeface="Wingdings 2"/>
              <a:buChar char=""/>
              <a:defRPr/>
            </a:pPr>
            <a:endParaRPr lang="en-GB" b="1" dirty="0" smtClean="0">
              <a:latin typeface="Comic Sans MS" pitchFamily="66" charset="0"/>
            </a:endParaRPr>
          </a:p>
          <a:p>
            <a:pPr eaLnBrk="1" fontAlgn="auto" hangingPunct="1">
              <a:spcAft>
                <a:spcPts val="0"/>
              </a:spcAft>
              <a:buFont typeface="Wingdings 2"/>
              <a:buNone/>
              <a:defRPr/>
            </a:pPr>
            <a:r>
              <a:rPr lang="en-GB" b="1" dirty="0" smtClean="0">
                <a:latin typeface="Comic Sans MS" pitchFamily="66" charset="0"/>
              </a:rPr>
              <a:t>	V</a:t>
            </a:r>
            <a:r>
              <a:rPr lang="en-GB" b="1" baseline="-25000" dirty="0" smtClean="0">
                <a:latin typeface="Comic Sans MS" pitchFamily="66" charset="0"/>
              </a:rPr>
              <a:t>1</a:t>
            </a:r>
            <a:r>
              <a:rPr lang="en-GB" b="1" dirty="0" smtClean="0">
                <a:latin typeface="Comic Sans MS" pitchFamily="66" charset="0"/>
              </a:rPr>
              <a:t> = 100cm</a:t>
            </a:r>
            <a:r>
              <a:rPr lang="en-GB" b="1" baseline="30000" dirty="0" smtClean="0">
                <a:latin typeface="Comic Sans MS" pitchFamily="66" charset="0"/>
              </a:rPr>
              <a:t>3</a:t>
            </a:r>
            <a:r>
              <a:rPr lang="en-GB" b="1" dirty="0" smtClean="0">
                <a:latin typeface="Comic Sans MS" pitchFamily="66" charset="0"/>
              </a:rPr>
              <a:t> = 100 ÷ 1000 = 0.100dm</a:t>
            </a:r>
            <a:r>
              <a:rPr lang="en-GB" b="1" baseline="30000" dirty="0" smtClean="0">
                <a:latin typeface="Comic Sans MS" pitchFamily="66" charset="0"/>
              </a:rPr>
              <a:t>3</a:t>
            </a:r>
            <a:r>
              <a:rPr lang="en-GB" b="1" dirty="0" smtClean="0">
                <a:latin typeface="Comic Sans MS" pitchFamily="66" charset="0"/>
              </a:rPr>
              <a:t> (volume must be in dm</a:t>
            </a:r>
            <a:r>
              <a:rPr lang="en-GB" b="1" baseline="30000" dirty="0" smtClean="0">
                <a:latin typeface="Comic Sans MS" pitchFamily="66" charset="0"/>
              </a:rPr>
              <a:t>3</a:t>
            </a:r>
            <a:r>
              <a:rPr lang="en-GB" b="1" dirty="0" smtClean="0">
                <a:latin typeface="Comic Sans MS" pitchFamily="66" charset="0"/>
              </a:rPr>
              <a:t>) </a:t>
            </a:r>
          </a:p>
          <a:p>
            <a:pPr eaLnBrk="1" fontAlgn="auto" hangingPunct="1">
              <a:spcAft>
                <a:spcPts val="0"/>
              </a:spcAft>
              <a:buFont typeface="Wingdings 2"/>
              <a:buChar char=""/>
              <a:defRPr/>
            </a:pPr>
            <a:endParaRPr lang="en-GB" b="1" dirty="0" smtClean="0">
              <a:latin typeface="Comic Sans MS" pitchFamily="66" charset="0"/>
            </a:endParaRPr>
          </a:p>
          <a:p>
            <a:pPr eaLnBrk="1" fontAlgn="auto" hangingPunct="1">
              <a:spcAft>
                <a:spcPts val="0"/>
              </a:spcAft>
              <a:buFont typeface="Wingdings 2"/>
              <a:buNone/>
              <a:defRPr/>
            </a:pPr>
            <a:r>
              <a:rPr lang="en-GB" b="1" dirty="0" smtClean="0">
                <a:latin typeface="Comic Sans MS" pitchFamily="66" charset="0"/>
              </a:rPr>
              <a:t>	V</a:t>
            </a:r>
            <a:r>
              <a:rPr lang="en-GB" b="1" baseline="-25000" dirty="0" smtClean="0">
                <a:latin typeface="Comic Sans MS" pitchFamily="66" charset="0"/>
              </a:rPr>
              <a:t>2</a:t>
            </a:r>
            <a:r>
              <a:rPr lang="en-GB" b="1" dirty="0" smtClean="0">
                <a:latin typeface="Comic Sans MS" pitchFamily="66" charset="0"/>
              </a:rPr>
              <a:t> = 1.5dm</a:t>
            </a:r>
            <a:r>
              <a:rPr lang="en-GB" b="1" baseline="30000" dirty="0" smtClean="0">
                <a:latin typeface="Comic Sans MS" pitchFamily="66" charset="0"/>
              </a:rPr>
              <a:t>3</a:t>
            </a:r>
          </a:p>
          <a:p>
            <a:pPr eaLnBrk="1" fontAlgn="auto" hangingPunct="1">
              <a:spcAft>
                <a:spcPts val="0"/>
              </a:spcAft>
              <a:buFont typeface="Wingdings 2"/>
              <a:buChar char=""/>
              <a:defRPr/>
            </a:pPr>
            <a:endParaRPr lang="en-GB" b="1" dirty="0" smtClean="0">
              <a:latin typeface="Comic Sans MS" pitchFamily="66" charset="0"/>
            </a:endParaRPr>
          </a:p>
          <a:p>
            <a:pPr eaLnBrk="1" fontAlgn="auto" hangingPunct="1">
              <a:spcAft>
                <a:spcPts val="0"/>
              </a:spcAft>
              <a:buFont typeface="Wingdings 2"/>
              <a:buNone/>
              <a:defRPr/>
            </a:pPr>
            <a:r>
              <a:rPr lang="en-GB" b="1" dirty="0" smtClean="0">
                <a:latin typeface="Comic Sans MS" pitchFamily="66" charset="0"/>
              </a:rPr>
              <a:t>	[</a:t>
            </a:r>
            <a:r>
              <a:rPr lang="en-GB" b="1" dirty="0" err="1" smtClean="0">
                <a:latin typeface="Comic Sans MS" pitchFamily="66" charset="0"/>
              </a:rPr>
              <a:t>NaCl</a:t>
            </a:r>
            <a:r>
              <a:rPr lang="en-GB" b="1" dirty="0" smtClean="0">
                <a:latin typeface="Comic Sans MS" pitchFamily="66" charset="0"/>
              </a:rPr>
              <a:t>(</a:t>
            </a:r>
            <a:r>
              <a:rPr lang="en-GB" b="1" dirty="0" err="1" smtClean="0">
                <a:latin typeface="Comic Sans MS" pitchFamily="66" charset="0"/>
              </a:rPr>
              <a:t>aq</a:t>
            </a:r>
            <a:r>
              <a:rPr lang="en-GB" b="1" dirty="0" smtClean="0">
                <a:latin typeface="Comic Sans MS" pitchFamily="66" charset="0"/>
              </a:rPr>
              <a:t>)]new = C</a:t>
            </a:r>
            <a:r>
              <a:rPr lang="en-GB" b="1" baseline="-25000" dirty="0" smtClean="0">
                <a:latin typeface="Comic Sans MS" pitchFamily="66" charset="0"/>
              </a:rPr>
              <a:t>2</a:t>
            </a:r>
            <a:r>
              <a:rPr lang="en-GB" b="1" dirty="0" smtClean="0">
                <a:latin typeface="Comic Sans MS" pitchFamily="66" charset="0"/>
              </a:rPr>
              <a:t> = (0.25 x 0.100) ÷ 1.5 = 0.017M </a:t>
            </a:r>
          </a:p>
          <a:p>
            <a:pPr eaLnBrk="1" fontAlgn="auto" hangingPunct="1">
              <a:spcAft>
                <a:spcPts val="0"/>
              </a:spcAft>
              <a:buFont typeface="Wingdings 2"/>
              <a:buNone/>
              <a:defRPr/>
            </a:pPr>
            <a:r>
              <a:rPr lang="en-GB" b="1" dirty="0" smtClean="0">
                <a:latin typeface="Comic Sans MS" pitchFamily="66" charset="0"/>
              </a:rPr>
              <a:t>	    (or 0.0.017 mol/dm</a:t>
            </a:r>
            <a:r>
              <a:rPr lang="en-GB" b="1" baseline="30000" dirty="0" smtClean="0">
                <a:latin typeface="Comic Sans MS" pitchFamily="66" charset="0"/>
              </a:rPr>
              <a:t>3</a:t>
            </a:r>
            <a:r>
              <a:rPr lang="en-GB" b="1" dirty="0" smtClean="0">
                <a:latin typeface="Comic Sans MS" pitchFamily="66" charset="0"/>
              </a:rPr>
              <a:t>)</a:t>
            </a:r>
            <a:endParaRPr lang="en-GB" b="1" dirty="0">
              <a:latin typeface="Comic Sans MS" pitchFamily="66"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686800" cy="838200"/>
          </a:xfrm>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7200" dirty="0" smtClean="0">
                <a:solidFill>
                  <a:schemeClr val="bg1"/>
                </a:solidFill>
                <a:latin typeface="Broadway BT" pitchFamily="82" charset="0"/>
              </a:rPr>
              <a:t>Introduction</a:t>
            </a:r>
            <a:endParaRPr lang="en-GB" sz="7200" dirty="0">
              <a:solidFill>
                <a:schemeClr val="bg1"/>
              </a:solidFill>
              <a:latin typeface="Broadway BT" pitchFamily="82" charset="0"/>
            </a:endParaRPr>
          </a:p>
        </p:txBody>
      </p:sp>
      <p:sp>
        <p:nvSpPr>
          <p:cNvPr id="3" name="Content Placeholder 2"/>
          <p:cNvSpPr>
            <a:spLocks noGrp="1"/>
          </p:cNvSpPr>
          <p:nvPr>
            <p:ph idx="1"/>
          </p:nvPr>
        </p:nvSpPr>
        <p:spPr/>
        <p:txBody>
          <a:bodyPr/>
          <a:lstStyle/>
          <a:p>
            <a:pPr eaLnBrk="1" hangingPunct="1"/>
            <a:r>
              <a:rPr lang="en-GB" sz="4000" b="1" smtClean="0">
                <a:solidFill>
                  <a:srgbClr val="0070C0"/>
                </a:solidFill>
                <a:latin typeface="Arial Narrow" pitchFamily="34" charset="0"/>
              </a:rPr>
              <a:t>Titration</a:t>
            </a:r>
            <a:r>
              <a:rPr lang="en-GB" sz="4000" b="1" smtClean="0">
                <a:latin typeface="Arial Narrow" pitchFamily="34" charset="0"/>
              </a:rPr>
              <a:t> is a common laboratory method of quantitative chemical analysis that is used to determine the </a:t>
            </a:r>
            <a:r>
              <a:rPr lang="en-GB" sz="4000" b="1" smtClean="0">
                <a:solidFill>
                  <a:srgbClr val="C00000"/>
                </a:solidFill>
                <a:latin typeface="Arial Narrow" pitchFamily="34" charset="0"/>
              </a:rPr>
              <a:t>unknown concentration</a:t>
            </a:r>
            <a:r>
              <a:rPr lang="en-GB" sz="4000" b="1" smtClean="0">
                <a:latin typeface="Arial Narrow" pitchFamily="34" charset="0"/>
              </a:rPr>
              <a:t> of a known reactant. Because volume measurements play a key role in titration, </a:t>
            </a:r>
            <a:r>
              <a:rPr lang="en-GB" sz="4000" b="1" i="1" smtClean="0">
                <a:solidFill>
                  <a:srgbClr val="C00000"/>
                </a:solidFill>
                <a:latin typeface="Arial Narrow" pitchFamily="34" charset="0"/>
              </a:rPr>
              <a:t>it is also known as volumetric analysis.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6000" b="1" dirty="0" smtClean="0">
                <a:latin typeface="Arial Black" pitchFamily="34" charset="0"/>
              </a:rPr>
              <a:t>More	</a:t>
            </a:r>
            <a:endParaRPr lang="en-GB" sz="6000" b="1" dirty="0">
              <a:latin typeface="Arial Black" pitchFamily="34"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Char char=""/>
              <a:defRPr/>
            </a:pPr>
            <a:r>
              <a:rPr lang="en-US" b="1" dirty="0" smtClean="0">
                <a:latin typeface="Comic Sans MS" pitchFamily="66" charset="0"/>
              </a:rPr>
              <a:t>If 280cm</a:t>
            </a:r>
            <a:r>
              <a:rPr lang="en-US" b="1" baseline="30000" dirty="0" smtClean="0">
                <a:latin typeface="Comic Sans MS" pitchFamily="66" charset="0"/>
              </a:rPr>
              <a:t>3</a:t>
            </a:r>
            <a:r>
              <a:rPr lang="en-US" b="1" dirty="0" smtClean="0">
                <a:latin typeface="Comic Sans MS" pitchFamily="66" charset="0"/>
              </a:rPr>
              <a:t> of a 3moldm</a:t>
            </a:r>
            <a:r>
              <a:rPr lang="en-US" b="1" baseline="30000" dirty="0" smtClean="0">
                <a:latin typeface="Comic Sans MS" pitchFamily="66" charset="0"/>
              </a:rPr>
              <a:t>-3</a:t>
            </a:r>
            <a:r>
              <a:rPr lang="en-US" b="1" dirty="0" smtClean="0">
                <a:latin typeface="Comic Sans MS" pitchFamily="66" charset="0"/>
              </a:rPr>
              <a:t> sodium hydroxide solution is diluted to give 0.7moldm</a:t>
            </a:r>
            <a:r>
              <a:rPr lang="en-US" b="1" baseline="30000" dirty="0" smtClean="0">
                <a:latin typeface="Comic Sans MS" pitchFamily="66" charset="0"/>
              </a:rPr>
              <a:t>-3</a:t>
            </a:r>
            <a:r>
              <a:rPr lang="en-US" b="1" dirty="0" smtClean="0">
                <a:latin typeface="Comic Sans MS" pitchFamily="66" charset="0"/>
              </a:rPr>
              <a:t> soln. </a:t>
            </a:r>
          </a:p>
          <a:p>
            <a:pPr marL="571500" indent="-571500" eaLnBrk="1" fontAlgn="auto" hangingPunct="1">
              <a:spcAft>
                <a:spcPts val="0"/>
              </a:spcAft>
              <a:buFont typeface="+mj-lt"/>
              <a:buAutoNum type="romanUcPeriod"/>
              <a:defRPr/>
            </a:pPr>
            <a:r>
              <a:rPr lang="en-US" b="1" dirty="0" smtClean="0">
                <a:latin typeface="Comic Sans MS" pitchFamily="66" charset="0"/>
              </a:rPr>
              <a:t>What is the vol. of the resulting diluted solution?</a:t>
            </a:r>
          </a:p>
          <a:p>
            <a:pPr marL="514350" indent="-514350" eaLnBrk="1" fontAlgn="auto" hangingPunct="1">
              <a:spcAft>
                <a:spcPts val="0"/>
              </a:spcAft>
              <a:buFont typeface="+mj-lt"/>
              <a:buAutoNum type="romanUcPeriod"/>
              <a:defRPr/>
            </a:pPr>
            <a:r>
              <a:rPr lang="en-US" b="1" dirty="0" smtClean="0">
                <a:latin typeface="Comic Sans MS" pitchFamily="66" charset="0"/>
              </a:rPr>
              <a:t>What is the vol. of distilled water added to the original soln.?</a:t>
            </a:r>
            <a:endParaRPr lang="en-GB" b="1" dirty="0">
              <a:latin typeface="Comic Sans MS" pitchFamily="66"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par>
                                <p:cTn id="30" presetID="54" presetClass="entr" presetSubtype="0" accel="100000" fill="hold" grpId="0" nodeType="with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3"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4"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5"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US" sz="5400" dirty="0" smtClean="0">
                <a:latin typeface="Arial Black" pitchFamily="34" charset="0"/>
              </a:rPr>
              <a:t>Let’s do it</a:t>
            </a:r>
            <a:endParaRPr lang="en-GB" sz="5400" dirty="0">
              <a:latin typeface="Arial Black" pitchFamily="34" charset="0"/>
            </a:endParaRPr>
          </a:p>
        </p:txBody>
      </p:sp>
      <p:sp>
        <p:nvSpPr>
          <p:cNvPr id="3" name="Content Placeholder 2"/>
          <p:cNvSpPr>
            <a:spLocks noGrp="1"/>
          </p:cNvSpPr>
          <p:nvPr>
            <p:ph idx="1"/>
          </p:nvPr>
        </p:nvSpPr>
        <p:spPr>
          <a:xfrm>
            <a:off x="228600" y="1219200"/>
            <a:ext cx="8686800" cy="5638800"/>
          </a:xfrm>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eaLnBrk="1" fontAlgn="auto" hangingPunct="1">
              <a:spcAft>
                <a:spcPts val="0"/>
              </a:spcAft>
              <a:buFont typeface="Wingdings 2"/>
              <a:buNone/>
              <a:defRPr/>
            </a:pPr>
            <a:r>
              <a:rPr lang="en-US" dirty="0" smtClean="0"/>
              <a:t>	V</a:t>
            </a:r>
            <a:r>
              <a:rPr lang="en-US" baseline="-25000" dirty="0" smtClean="0"/>
              <a:t>1</a:t>
            </a:r>
            <a:r>
              <a:rPr lang="en-US" dirty="0" smtClean="0"/>
              <a:t> =  280cm</a:t>
            </a:r>
            <a:r>
              <a:rPr lang="en-US" baseline="30000" dirty="0" smtClean="0"/>
              <a:t>3</a:t>
            </a:r>
            <a:r>
              <a:rPr lang="en-US" dirty="0" smtClean="0"/>
              <a:t> ,</a:t>
            </a:r>
            <a:r>
              <a:rPr lang="en-GB" dirty="0" smtClean="0"/>
              <a:t>C</a:t>
            </a:r>
            <a:r>
              <a:rPr lang="en-GB" baseline="-25000" dirty="0" smtClean="0"/>
              <a:t>1</a:t>
            </a:r>
            <a:r>
              <a:rPr lang="en-GB" dirty="0" smtClean="0"/>
              <a:t> = </a:t>
            </a:r>
            <a:r>
              <a:rPr lang="en-US" dirty="0" smtClean="0"/>
              <a:t>3moldm</a:t>
            </a:r>
            <a:r>
              <a:rPr lang="en-US" baseline="30000" dirty="0" smtClean="0"/>
              <a:t>-3</a:t>
            </a:r>
            <a:r>
              <a:rPr lang="en-GB" dirty="0" smtClean="0"/>
              <a:t> ,C</a:t>
            </a:r>
            <a:r>
              <a:rPr lang="en-GB" baseline="-25000" dirty="0" smtClean="0"/>
              <a:t>2</a:t>
            </a:r>
            <a:r>
              <a:rPr lang="en-GB" dirty="0" smtClean="0"/>
              <a:t> = 0.7</a:t>
            </a:r>
            <a:r>
              <a:rPr lang="en-US" dirty="0" smtClean="0"/>
              <a:t>moldm</a:t>
            </a:r>
            <a:r>
              <a:rPr lang="en-US" baseline="30000" dirty="0" smtClean="0"/>
              <a:t>-3</a:t>
            </a:r>
          </a:p>
          <a:p>
            <a:pPr eaLnBrk="1" fontAlgn="auto" hangingPunct="1">
              <a:spcAft>
                <a:spcPts val="0"/>
              </a:spcAft>
              <a:buFont typeface="Wingdings 2"/>
              <a:buNone/>
              <a:defRPr/>
            </a:pPr>
            <a:r>
              <a:rPr lang="en-GB" dirty="0" smtClean="0"/>
              <a:t>	 </a:t>
            </a:r>
            <a:r>
              <a:rPr lang="en-US" dirty="0" smtClean="0"/>
              <a:t>V</a:t>
            </a:r>
            <a:r>
              <a:rPr lang="en-US" baseline="-25000" dirty="0" smtClean="0"/>
              <a:t>2</a:t>
            </a:r>
            <a:r>
              <a:rPr lang="en-US" dirty="0" smtClean="0"/>
              <a:t> = ?</a:t>
            </a:r>
          </a:p>
          <a:p>
            <a:pPr eaLnBrk="1" fontAlgn="auto" hangingPunct="1">
              <a:spcAft>
                <a:spcPts val="0"/>
              </a:spcAft>
              <a:buFont typeface="Wingdings 2"/>
              <a:buNone/>
              <a:defRPr/>
            </a:pPr>
            <a:r>
              <a:rPr lang="en-GB" dirty="0" smtClean="0"/>
              <a:t>	C</a:t>
            </a:r>
            <a:r>
              <a:rPr lang="en-GB" baseline="-25000" dirty="0" smtClean="0"/>
              <a:t>1</a:t>
            </a:r>
            <a:r>
              <a:rPr lang="en-GB" dirty="0" smtClean="0"/>
              <a:t>V</a:t>
            </a:r>
            <a:r>
              <a:rPr lang="en-GB" baseline="-25000" dirty="0" smtClean="0"/>
              <a:t>1</a:t>
            </a:r>
            <a:r>
              <a:rPr lang="en-GB" dirty="0" smtClean="0"/>
              <a:t> = C</a:t>
            </a:r>
            <a:r>
              <a:rPr lang="en-GB" baseline="-25000" dirty="0" smtClean="0"/>
              <a:t>2</a:t>
            </a:r>
            <a:r>
              <a:rPr lang="en-GB" dirty="0" smtClean="0"/>
              <a:t>V</a:t>
            </a:r>
            <a:r>
              <a:rPr lang="en-GB" baseline="-25000" dirty="0" smtClean="0"/>
              <a:t>2</a:t>
            </a:r>
          </a:p>
          <a:p>
            <a:pPr eaLnBrk="1" fontAlgn="auto" hangingPunct="1">
              <a:spcAft>
                <a:spcPts val="0"/>
              </a:spcAft>
              <a:buFont typeface="Wingdings 2"/>
              <a:buNone/>
              <a:defRPr/>
            </a:pPr>
            <a:r>
              <a:rPr lang="en-US" baseline="-25000" dirty="0" smtClean="0"/>
              <a:t> </a:t>
            </a:r>
            <a:r>
              <a:rPr lang="en-US" dirty="0" smtClean="0"/>
              <a:t>    V</a:t>
            </a:r>
            <a:r>
              <a:rPr lang="en-US" baseline="-25000" dirty="0" smtClean="0"/>
              <a:t>2</a:t>
            </a:r>
            <a:r>
              <a:rPr lang="en-US" dirty="0" smtClean="0"/>
              <a:t> = 3 X 280	 = 1200cm</a:t>
            </a:r>
            <a:r>
              <a:rPr lang="en-US" baseline="30000" dirty="0" smtClean="0"/>
              <a:t>3</a:t>
            </a:r>
            <a:r>
              <a:rPr lang="en-US" dirty="0" smtClean="0"/>
              <a:t>						      0.7						</a:t>
            </a:r>
          </a:p>
          <a:p>
            <a:pPr eaLnBrk="1" fontAlgn="auto" hangingPunct="1">
              <a:spcAft>
                <a:spcPts val="0"/>
              </a:spcAft>
              <a:buFont typeface="Wingdings 2"/>
              <a:buNone/>
              <a:defRPr/>
            </a:pPr>
            <a:r>
              <a:rPr lang="en-US" dirty="0" smtClean="0"/>
              <a:t>	</a:t>
            </a:r>
            <a:r>
              <a:rPr lang="en-US" dirty="0" smtClean="0">
                <a:solidFill>
                  <a:srgbClr val="00B0F0"/>
                </a:solidFill>
              </a:rPr>
              <a:t>To know the vol. of distill water added	</a:t>
            </a:r>
          </a:p>
          <a:p>
            <a:pPr eaLnBrk="1" fontAlgn="auto" hangingPunct="1">
              <a:spcAft>
                <a:spcPts val="0"/>
              </a:spcAft>
              <a:buFont typeface="Wingdings 2"/>
              <a:buNone/>
              <a:defRPr/>
            </a:pPr>
            <a:r>
              <a:rPr lang="en-US" dirty="0" smtClean="0"/>
              <a:t>	V</a:t>
            </a:r>
            <a:r>
              <a:rPr lang="en-US" baseline="-25000" dirty="0" smtClean="0"/>
              <a:t>2</a:t>
            </a:r>
            <a:r>
              <a:rPr lang="en-US" dirty="0" smtClean="0"/>
              <a:t> = V</a:t>
            </a:r>
            <a:r>
              <a:rPr lang="en-US" baseline="-25000" dirty="0" smtClean="0"/>
              <a:t>1</a:t>
            </a:r>
            <a:r>
              <a:rPr lang="en-US" dirty="0" smtClean="0"/>
              <a:t> + vol. of distill water added.</a:t>
            </a:r>
          </a:p>
          <a:p>
            <a:pPr eaLnBrk="1" fontAlgn="auto" hangingPunct="1">
              <a:spcAft>
                <a:spcPts val="0"/>
              </a:spcAft>
              <a:buFont typeface="Wingdings 2"/>
              <a:buNone/>
              <a:defRPr/>
            </a:pPr>
            <a:r>
              <a:rPr lang="en-US" dirty="0" smtClean="0"/>
              <a:t>	vol. of distill water added.= 1200 – 280</a:t>
            </a:r>
          </a:p>
          <a:p>
            <a:pPr eaLnBrk="1" fontAlgn="auto" hangingPunct="1">
              <a:spcAft>
                <a:spcPts val="0"/>
              </a:spcAft>
              <a:buFont typeface="Wingdings 2"/>
              <a:buNone/>
              <a:defRPr/>
            </a:pPr>
            <a:r>
              <a:rPr lang="en-US" dirty="0" smtClean="0"/>
              <a:t>   					= 920cm</a:t>
            </a:r>
            <a:r>
              <a:rPr lang="en-US" baseline="30000" dirty="0" smtClean="0"/>
              <a:t>3</a:t>
            </a:r>
          </a:p>
          <a:p>
            <a:pPr eaLnBrk="1" fontAlgn="auto" hangingPunct="1">
              <a:spcAft>
                <a:spcPts val="0"/>
              </a:spcAft>
              <a:buFont typeface="Wingdings 2"/>
              <a:buNone/>
              <a:defRPr/>
            </a:pPr>
            <a:r>
              <a:rPr lang="en-US" dirty="0" smtClean="0"/>
              <a:t>				 				</a:t>
            </a:r>
          </a:p>
          <a:p>
            <a:pPr eaLnBrk="1" fontAlgn="auto" hangingPunct="1">
              <a:spcAft>
                <a:spcPts val="0"/>
              </a:spcAft>
              <a:buFont typeface="Wingdings 2"/>
              <a:buNone/>
              <a:defRPr/>
            </a:pPr>
            <a:endParaRPr lang="en-US" dirty="0" smtClean="0"/>
          </a:p>
          <a:p>
            <a:pPr eaLnBrk="1" fontAlgn="auto" hangingPunct="1">
              <a:spcAft>
                <a:spcPts val="0"/>
              </a:spcAft>
              <a:buFont typeface="Wingdings 2"/>
              <a:buNone/>
              <a:defRPr/>
            </a:pPr>
            <a:endParaRPr lang="en-GB" dirty="0" smtClean="0"/>
          </a:p>
          <a:p>
            <a:pPr eaLnBrk="1" fontAlgn="auto" hangingPunct="1">
              <a:spcAft>
                <a:spcPts val="0"/>
              </a:spcAft>
              <a:buFont typeface="Wingdings 2"/>
              <a:buNone/>
              <a:defRPr/>
            </a:pPr>
            <a:r>
              <a:rPr lang="en-US" dirty="0" smtClean="0"/>
              <a:t>	</a:t>
            </a:r>
          </a:p>
          <a:p>
            <a:pPr eaLnBrk="1" fontAlgn="auto" hangingPunct="1">
              <a:spcAft>
                <a:spcPts val="0"/>
              </a:spcAft>
              <a:buFont typeface="Wingdings 2"/>
              <a:buNone/>
              <a:defRPr/>
            </a:pPr>
            <a:endParaRPr lang="en-US" baseline="-25000" dirty="0" smtClean="0"/>
          </a:p>
          <a:p>
            <a:pPr eaLnBrk="1" fontAlgn="auto" hangingPunct="1">
              <a:spcAft>
                <a:spcPts val="0"/>
              </a:spcAft>
              <a:buFont typeface="Wingdings 2"/>
              <a:buNone/>
              <a:defRPr/>
            </a:pPr>
            <a:r>
              <a:rPr lang="en-US" dirty="0" smtClean="0"/>
              <a:t>		</a:t>
            </a:r>
            <a:endParaRPr lang="en-GB" dirty="0"/>
          </a:p>
        </p:txBody>
      </p:sp>
      <p:cxnSp>
        <p:nvCxnSpPr>
          <p:cNvPr id="5" name="Straight Connector 4"/>
          <p:cNvCxnSpPr/>
          <p:nvPr/>
        </p:nvCxnSpPr>
        <p:spPr>
          <a:xfrm>
            <a:off x="1371600" y="2667000"/>
            <a:ext cx="14478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2.5"/>
                                          </p:val>
                                        </p:tav>
                                        <p:tav tm="100000">
                                          <p:val>
                                            <p:strVal val="#ppt_w"/>
                                          </p:val>
                                        </p:tav>
                                      </p:tavLst>
                                    </p:anim>
                                    <p:anim calcmode="lin" valueType="num">
                                      <p:cBhvr>
                                        <p:cTn id="8" dur="500" fill="hold"/>
                                        <p:tgtEl>
                                          <p:spTgt spid="3">
                                            <p:bg/>
                                          </p:spTgt>
                                        </p:tgtEl>
                                        <p:attrNameLst>
                                          <p:attrName>ppt_h</p:attrName>
                                        </p:attrNameLst>
                                      </p:cBhvr>
                                      <p:tavLst>
                                        <p:tav tm="0">
                                          <p:val>
                                            <p:strVal val="#ppt_h*0.01"/>
                                          </p:val>
                                        </p:tav>
                                        <p:tav tm="100000">
                                          <p:val>
                                            <p:strVal val="#ppt_h"/>
                                          </p:val>
                                        </p:tav>
                                      </p:tavLst>
                                    </p:anim>
                                    <p:anim calcmode="lin" valueType="num">
                                      <p:cBhvr>
                                        <p:cTn id="9" dur="500" fill="hold"/>
                                        <p:tgtEl>
                                          <p:spTgt spid="3">
                                            <p:bg/>
                                          </p:spTgt>
                                        </p:tgtEl>
                                        <p:attrNameLst>
                                          <p:attrName>ppt_x</p:attrName>
                                        </p:attrNameLst>
                                      </p:cBhvr>
                                      <p:tavLst>
                                        <p:tav tm="0">
                                          <p:val>
                                            <p:strVal val="#ppt_x"/>
                                          </p:val>
                                        </p:tav>
                                        <p:tav tm="100000">
                                          <p:val>
                                            <p:strVal val="#ppt_x"/>
                                          </p:val>
                                        </p:tav>
                                      </p:tavLst>
                                    </p:anim>
                                    <p:anim calcmode="lin" valueType="num">
                                      <p:cBhvr>
                                        <p:cTn id="10" dur="500" fill="hold"/>
                                        <p:tgtEl>
                                          <p:spTgt spid="3">
                                            <p:bg/>
                                          </p:spTgt>
                                        </p:tgtEl>
                                        <p:attrNameLst>
                                          <p:attrName>ppt_y</p:attrName>
                                        </p:attrNameLst>
                                      </p:cBhvr>
                                      <p:tavLst>
                                        <p:tav tm="0">
                                          <p:val>
                                            <p:strVal val="#ppt_h+1"/>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8" dur="500"/>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44"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4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47" dur="500"/>
                                        <p:tgtEl>
                                          <p:spTgt spid="3">
                                            <p:txEl>
                                              <p:pRg st="3" end="3"/>
                                            </p:txEl>
                                          </p:spTgt>
                                        </p:tgtEl>
                                      </p:cBhvr>
                                    </p:animEffect>
                                  </p:childTnLst>
                                </p:cTn>
                              </p:par>
                              <p:par>
                                <p:cTn id="48" presetID="58" presetClass="entr" presetSubtype="0" accel="100000" fill="hold" nodeType="with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500" fill="hold"/>
                                        <p:tgtEl>
                                          <p:spTgt spid="5"/>
                                        </p:tgtEl>
                                        <p:attrNameLst>
                                          <p:attrName>ppt_w</p:attrName>
                                        </p:attrNameLst>
                                      </p:cBhvr>
                                      <p:tavLst>
                                        <p:tav tm="0">
                                          <p:val>
                                            <p:strVal val="#ppt_w*2.5"/>
                                          </p:val>
                                        </p:tav>
                                        <p:tav tm="100000">
                                          <p:val>
                                            <p:strVal val="#ppt_w"/>
                                          </p:val>
                                        </p:tav>
                                      </p:tavLst>
                                    </p:anim>
                                    <p:anim calcmode="lin" valueType="num">
                                      <p:cBhvr>
                                        <p:cTn id="51" dur="500" fill="hold"/>
                                        <p:tgtEl>
                                          <p:spTgt spid="5"/>
                                        </p:tgtEl>
                                        <p:attrNameLst>
                                          <p:attrName>ppt_h</p:attrName>
                                        </p:attrNameLst>
                                      </p:cBhvr>
                                      <p:tavLst>
                                        <p:tav tm="0">
                                          <p:val>
                                            <p:strVal val="#ppt_h*0.01"/>
                                          </p:val>
                                        </p:tav>
                                        <p:tav tm="100000">
                                          <p:val>
                                            <p:strVal val="#ppt_h"/>
                                          </p:val>
                                        </p:tav>
                                      </p:tavLst>
                                    </p:anim>
                                    <p:anim calcmode="lin" valueType="num">
                                      <p:cBhvr>
                                        <p:cTn id="52" dur="500" fill="hold"/>
                                        <p:tgtEl>
                                          <p:spTgt spid="5"/>
                                        </p:tgtEl>
                                        <p:attrNameLst>
                                          <p:attrName>ppt_x</p:attrName>
                                        </p:attrNameLst>
                                      </p:cBhvr>
                                      <p:tavLst>
                                        <p:tav tm="0">
                                          <p:val>
                                            <p:strVal val="#ppt_x"/>
                                          </p:val>
                                        </p:tav>
                                        <p:tav tm="100000">
                                          <p:val>
                                            <p:strVal val="#ppt_x"/>
                                          </p:val>
                                        </p:tav>
                                      </p:tavLst>
                                    </p:anim>
                                    <p:anim calcmode="lin" valueType="num">
                                      <p:cBhvr>
                                        <p:cTn id="53" dur="500" fill="hold"/>
                                        <p:tgtEl>
                                          <p:spTgt spid="5"/>
                                        </p:tgtEl>
                                        <p:attrNameLst>
                                          <p:attrName>ppt_y</p:attrName>
                                        </p:attrNameLst>
                                      </p:cBhvr>
                                      <p:tavLst>
                                        <p:tav tm="0">
                                          <p:val>
                                            <p:strVal val="#ppt_h+1"/>
                                          </p:val>
                                        </p:tav>
                                        <p:tav tm="100000">
                                          <p:val>
                                            <p:strVal val="#ppt_y"/>
                                          </p:val>
                                        </p:tav>
                                      </p:tavLst>
                                    </p:anim>
                                    <p:animEffect transition="in" filter="fade">
                                      <p:cBhvr>
                                        <p:cTn id="54" dur="500"/>
                                        <p:tgtEl>
                                          <p:spTgt spid="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8" presetClass="entr" presetSubtype="0" accel="100000" fill="hold" grpId="0" nodeType="clickEffect">
                                  <p:stCondLst>
                                    <p:cond delay="0"/>
                                  </p:stCondLst>
                                  <p:childTnLst>
                                    <p:set>
                                      <p:cBhvr>
                                        <p:cTn id="58" dur="1" fill="hold">
                                          <p:stCondLst>
                                            <p:cond delay="0"/>
                                          </p:stCondLst>
                                        </p:cTn>
                                        <p:tgtEl>
                                          <p:spTgt spid="3">
                                            <p:txEl>
                                              <p:pRg st="4" end="4"/>
                                            </p:txEl>
                                          </p:spTgt>
                                        </p:tgtEl>
                                        <p:attrNameLst>
                                          <p:attrName>style.visibility</p:attrName>
                                        </p:attrNameLst>
                                      </p:cBhvr>
                                      <p:to>
                                        <p:strVal val="visible"/>
                                      </p:to>
                                    </p:set>
                                    <p:anim calcmode="lin" valueType="num">
                                      <p:cBhvr>
                                        <p:cTn id="59"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60"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6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2"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63" dur="500"/>
                                        <p:tgtEl>
                                          <p:spTgt spid="3">
                                            <p:txEl>
                                              <p:pRg st="4" end="4"/>
                                            </p:txEl>
                                          </p:spTgt>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8" presetClass="entr" presetSubtype="0" accel="100000" fill="hold" grpId="0" nodeType="clickEffect">
                                  <p:stCondLst>
                                    <p:cond delay="0"/>
                                  </p:stCondLst>
                                  <p:childTnLst>
                                    <p:set>
                                      <p:cBhvr>
                                        <p:cTn id="67" dur="1" fill="hold">
                                          <p:stCondLst>
                                            <p:cond delay="0"/>
                                          </p:stCondLst>
                                        </p:cTn>
                                        <p:tgtEl>
                                          <p:spTgt spid="3">
                                            <p:txEl>
                                              <p:pRg st="5" end="5"/>
                                            </p:txEl>
                                          </p:spTgt>
                                        </p:tgtEl>
                                        <p:attrNameLst>
                                          <p:attrName>style.visibility</p:attrName>
                                        </p:attrNameLst>
                                      </p:cBhvr>
                                      <p:to>
                                        <p:strVal val="visible"/>
                                      </p:to>
                                    </p:set>
                                    <p:anim calcmode="lin" valueType="num">
                                      <p:cBhvr>
                                        <p:cTn id="68"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69"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7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71"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72" dur="500"/>
                                        <p:tgtEl>
                                          <p:spTgt spid="3">
                                            <p:txEl>
                                              <p:pRg st="5" end="5"/>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8" presetClass="entr" presetSubtype="0" accel="100000" fill="hold" grpId="0" nodeType="clickEffect">
                                  <p:stCondLst>
                                    <p:cond delay="0"/>
                                  </p:stCondLst>
                                  <p:childTnLst>
                                    <p:set>
                                      <p:cBhvr>
                                        <p:cTn id="76" dur="1" fill="hold">
                                          <p:stCondLst>
                                            <p:cond delay="0"/>
                                          </p:stCondLst>
                                        </p:cTn>
                                        <p:tgtEl>
                                          <p:spTgt spid="3">
                                            <p:txEl>
                                              <p:pRg st="6" end="6"/>
                                            </p:txEl>
                                          </p:spTgt>
                                        </p:tgtEl>
                                        <p:attrNameLst>
                                          <p:attrName>style.visibility</p:attrName>
                                        </p:attrNameLst>
                                      </p:cBhvr>
                                      <p:to>
                                        <p:strVal val="visible"/>
                                      </p:to>
                                    </p:set>
                                    <p:anim calcmode="lin" valueType="num">
                                      <p:cBhvr>
                                        <p:cTn id="77" dur="500" fill="hold"/>
                                        <p:tgtEl>
                                          <p:spTgt spid="3">
                                            <p:txEl>
                                              <p:pRg st="6" end="6"/>
                                            </p:txEl>
                                          </p:spTgt>
                                        </p:tgtEl>
                                        <p:attrNameLst>
                                          <p:attrName>ppt_w</p:attrName>
                                        </p:attrNameLst>
                                      </p:cBhvr>
                                      <p:tavLst>
                                        <p:tav tm="0">
                                          <p:val>
                                            <p:strVal val="#ppt_w*2.5"/>
                                          </p:val>
                                        </p:tav>
                                        <p:tav tm="100000">
                                          <p:val>
                                            <p:strVal val="#ppt_w"/>
                                          </p:val>
                                        </p:tav>
                                      </p:tavLst>
                                    </p:anim>
                                    <p:anim calcmode="lin" valueType="num">
                                      <p:cBhvr>
                                        <p:cTn id="78" dur="500" fill="hold"/>
                                        <p:tgtEl>
                                          <p:spTgt spid="3">
                                            <p:txEl>
                                              <p:pRg st="6" end="6"/>
                                            </p:txEl>
                                          </p:spTgt>
                                        </p:tgtEl>
                                        <p:attrNameLst>
                                          <p:attrName>ppt_h</p:attrName>
                                        </p:attrNameLst>
                                      </p:cBhvr>
                                      <p:tavLst>
                                        <p:tav tm="0">
                                          <p:val>
                                            <p:strVal val="#ppt_h*0.01"/>
                                          </p:val>
                                        </p:tav>
                                        <p:tav tm="100000">
                                          <p:val>
                                            <p:strVal val="#ppt_h"/>
                                          </p:val>
                                        </p:tav>
                                      </p:tavLst>
                                    </p:anim>
                                    <p:anim calcmode="lin" valueType="num">
                                      <p:cBhvr>
                                        <p:cTn id="7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80" dur="500" fill="hold"/>
                                        <p:tgtEl>
                                          <p:spTgt spid="3">
                                            <p:txEl>
                                              <p:pRg st="6" end="6"/>
                                            </p:txEl>
                                          </p:spTgt>
                                        </p:tgtEl>
                                        <p:attrNameLst>
                                          <p:attrName>ppt_y</p:attrName>
                                        </p:attrNameLst>
                                      </p:cBhvr>
                                      <p:tavLst>
                                        <p:tav tm="0">
                                          <p:val>
                                            <p:strVal val="#ppt_h+1"/>
                                          </p:val>
                                        </p:tav>
                                        <p:tav tm="100000">
                                          <p:val>
                                            <p:strVal val="#ppt_y"/>
                                          </p:val>
                                        </p:tav>
                                      </p:tavLst>
                                    </p:anim>
                                    <p:animEffect transition="in" filter="fade">
                                      <p:cBhvr>
                                        <p:cTn id="81" dur="500"/>
                                        <p:tgtEl>
                                          <p:spTgt spid="3">
                                            <p:txEl>
                                              <p:pRg st="6" end="6"/>
                                            </p:txEl>
                                          </p:spTgt>
                                        </p:tgtEl>
                                      </p:cBhvr>
                                    </p:animEffect>
                                  </p:childTnLst>
                                </p:cTn>
                              </p:par>
                              <p:par>
                                <p:cTn id="82" presetID="58" presetClass="entr" presetSubtype="0" accel="100000" fill="hold" grpId="0" nodeType="withEffect">
                                  <p:stCondLst>
                                    <p:cond delay="0"/>
                                  </p:stCondLst>
                                  <p:childTnLst>
                                    <p:set>
                                      <p:cBhvr>
                                        <p:cTn id="83" dur="1" fill="hold">
                                          <p:stCondLst>
                                            <p:cond delay="0"/>
                                          </p:stCondLst>
                                        </p:cTn>
                                        <p:tgtEl>
                                          <p:spTgt spid="3">
                                            <p:txEl>
                                              <p:pRg st="7" end="7"/>
                                            </p:txEl>
                                          </p:spTgt>
                                        </p:tgtEl>
                                        <p:attrNameLst>
                                          <p:attrName>style.visibility</p:attrName>
                                        </p:attrNameLst>
                                      </p:cBhvr>
                                      <p:to>
                                        <p:strVal val="visible"/>
                                      </p:to>
                                    </p:set>
                                    <p:anim calcmode="lin" valueType="num">
                                      <p:cBhvr>
                                        <p:cTn id="84" dur="500" fill="hold"/>
                                        <p:tgtEl>
                                          <p:spTgt spid="3">
                                            <p:txEl>
                                              <p:pRg st="7" end="7"/>
                                            </p:txEl>
                                          </p:spTgt>
                                        </p:tgtEl>
                                        <p:attrNameLst>
                                          <p:attrName>ppt_w</p:attrName>
                                        </p:attrNameLst>
                                      </p:cBhvr>
                                      <p:tavLst>
                                        <p:tav tm="0">
                                          <p:val>
                                            <p:strVal val="#ppt_w*2.5"/>
                                          </p:val>
                                        </p:tav>
                                        <p:tav tm="100000">
                                          <p:val>
                                            <p:strVal val="#ppt_w"/>
                                          </p:val>
                                        </p:tav>
                                      </p:tavLst>
                                    </p:anim>
                                    <p:anim calcmode="lin" valueType="num">
                                      <p:cBhvr>
                                        <p:cTn id="85" dur="500" fill="hold"/>
                                        <p:tgtEl>
                                          <p:spTgt spid="3">
                                            <p:txEl>
                                              <p:pRg st="7" end="7"/>
                                            </p:txEl>
                                          </p:spTgt>
                                        </p:tgtEl>
                                        <p:attrNameLst>
                                          <p:attrName>ppt_h</p:attrName>
                                        </p:attrNameLst>
                                      </p:cBhvr>
                                      <p:tavLst>
                                        <p:tav tm="0">
                                          <p:val>
                                            <p:strVal val="#ppt_h*0.01"/>
                                          </p:val>
                                        </p:tav>
                                        <p:tav tm="100000">
                                          <p:val>
                                            <p:strVal val="#ppt_h"/>
                                          </p:val>
                                        </p:tav>
                                      </p:tavLst>
                                    </p:anim>
                                    <p:anim calcmode="lin" valueType="num">
                                      <p:cBhvr>
                                        <p:cTn id="8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87" dur="500" fill="hold"/>
                                        <p:tgtEl>
                                          <p:spTgt spid="3">
                                            <p:txEl>
                                              <p:pRg st="7" end="7"/>
                                            </p:txEl>
                                          </p:spTgt>
                                        </p:tgtEl>
                                        <p:attrNameLst>
                                          <p:attrName>ppt_y</p:attrName>
                                        </p:attrNameLst>
                                      </p:cBhvr>
                                      <p:tavLst>
                                        <p:tav tm="0">
                                          <p:val>
                                            <p:strVal val="#ppt_h+1"/>
                                          </p:val>
                                        </p:tav>
                                        <p:tav tm="100000">
                                          <p:val>
                                            <p:strVal val="#ppt_y"/>
                                          </p:val>
                                        </p:tav>
                                      </p:tavLst>
                                    </p:anim>
                                    <p:animEffect transition="in" filter="fade">
                                      <p:cBhvr>
                                        <p:cTn id="8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6000" b="1" dirty="0" smtClean="0">
                <a:latin typeface="Arial Black" pitchFamily="34" charset="0"/>
              </a:rPr>
              <a:t>One more!</a:t>
            </a:r>
            <a:endParaRPr lang="en-GB" sz="6000" b="1" dirty="0">
              <a:latin typeface="Arial Black" pitchFamily="34"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None/>
              <a:defRPr/>
            </a:pPr>
            <a:r>
              <a:rPr lang="en-US" dirty="0" smtClean="0">
                <a:latin typeface="Comic Sans MS" pitchFamily="66" charset="0"/>
              </a:rPr>
              <a:t>	Calculate the vol. of a 12.0moldm</a:t>
            </a:r>
            <a:r>
              <a:rPr lang="en-US" baseline="30000" dirty="0" smtClean="0">
                <a:latin typeface="Comic Sans MS" pitchFamily="66" charset="0"/>
              </a:rPr>
              <a:t>-3</a:t>
            </a:r>
            <a:r>
              <a:rPr lang="en-US" dirty="0" smtClean="0">
                <a:latin typeface="Comic Sans MS" pitchFamily="66" charset="0"/>
              </a:rPr>
              <a:t> HCl that should be diluted with distilled water to obtain 1.0dm</a:t>
            </a:r>
            <a:r>
              <a:rPr lang="en-US" baseline="30000" dirty="0" smtClean="0">
                <a:latin typeface="Comic Sans MS" pitchFamily="66" charset="0"/>
              </a:rPr>
              <a:t>3</a:t>
            </a:r>
            <a:r>
              <a:rPr lang="en-US" dirty="0" smtClean="0">
                <a:latin typeface="Comic Sans MS" pitchFamily="66" charset="0"/>
              </a:rPr>
              <a:t> of a 0.05moldm</a:t>
            </a:r>
            <a:r>
              <a:rPr lang="en-US" baseline="30000" dirty="0" smtClean="0">
                <a:latin typeface="Comic Sans MS" pitchFamily="66" charset="0"/>
              </a:rPr>
              <a:t>-3</a:t>
            </a:r>
            <a:r>
              <a:rPr lang="en-US" dirty="0" smtClean="0">
                <a:latin typeface="Comic Sans MS" pitchFamily="66" charset="0"/>
              </a:rPr>
              <a:t> HCl.</a:t>
            </a:r>
          </a:p>
          <a:p>
            <a:pPr eaLnBrk="1" fontAlgn="auto" hangingPunct="1">
              <a:spcAft>
                <a:spcPts val="0"/>
              </a:spcAft>
              <a:buFont typeface="Wingdings 2"/>
              <a:buNone/>
              <a:defRPr/>
            </a:pPr>
            <a:r>
              <a:rPr lang="en-US" dirty="0" smtClean="0">
                <a:solidFill>
                  <a:srgbClr val="FF0000"/>
                </a:solidFill>
                <a:latin typeface="Comic Sans MS" pitchFamily="66" charset="0"/>
              </a:rPr>
              <a:t>	Soln.</a:t>
            </a:r>
          </a:p>
          <a:p>
            <a:pPr eaLnBrk="1" fontAlgn="auto" hangingPunct="1">
              <a:spcAft>
                <a:spcPts val="0"/>
              </a:spcAft>
              <a:buFont typeface="Wingdings 2"/>
              <a:buNone/>
              <a:defRPr/>
            </a:pPr>
            <a:r>
              <a:rPr lang="en-US" dirty="0" smtClean="0">
                <a:latin typeface="Comic Sans MS" pitchFamily="66" charset="0"/>
              </a:rPr>
              <a:t>	C</a:t>
            </a:r>
            <a:r>
              <a:rPr lang="en-US" baseline="-25000" dirty="0" smtClean="0">
                <a:latin typeface="Comic Sans MS" pitchFamily="66" charset="0"/>
              </a:rPr>
              <a:t>1</a:t>
            </a:r>
            <a:r>
              <a:rPr lang="en-US" dirty="0" smtClean="0">
                <a:latin typeface="Comic Sans MS" pitchFamily="66" charset="0"/>
              </a:rPr>
              <a:t> = 12moldm</a:t>
            </a:r>
            <a:r>
              <a:rPr lang="en-US" baseline="30000" dirty="0" smtClean="0">
                <a:latin typeface="Comic Sans MS" pitchFamily="66" charset="0"/>
              </a:rPr>
              <a:t>-3</a:t>
            </a:r>
            <a:r>
              <a:rPr lang="en-US" dirty="0" smtClean="0">
                <a:latin typeface="Comic Sans MS" pitchFamily="66" charset="0"/>
              </a:rPr>
              <a:t>, V</a:t>
            </a:r>
            <a:r>
              <a:rPr lang="en-US" baseline="-25000" dirty="0" smtClean="0">
                <a:latin typeface="Comic Sans MS" pitchFamily="66" charset="0"/>
              </a:rPr>
              <a:t>1</a:t>
            </a:r>
            <a:r>
              <a:rPr lang="en-US" dirty="0" smtClean="0">
                <a:latin typeface="Comic Sans MS" pitchFamily="66" charset="0"/>
              </a:rPr>
              <a:t> = ?</a:t>
            </a:r>
          </a:p>
          <a:p>
            <a:pPr eaLnBrk="1" fontAlgn="auto" hangingPunct="1">
              <a:spcAft>
                <a:spcPts val="0"/>
              </a:spcAft>
              <a:buFont typeface="Wingdings 2"/>
              <a:buNone/>
              <a:defRPr/>
            </a:pPr>
            <a:r>
              <a:rPr lang="en-US" dirty="0" smtClean="0">
                <a:latin typeface="Comic Sans MS" pitchFamily="66" charset="0"/>
              </a:rPr>
              <a:t>	C</a:t>
            </a:r>
            <a:r>
              <a:rPr lang="en-US" baseline="-25000" dirty="0" smtClean="0">
                <a:latin typeface="Comic Sans MS" pitchFamily="66" charset="0"/>
              </a:rPr>
              <a:t>2</a:t>
            </a:r>
            <a:r>
              <a:rPr lang="en-US" dirty="0" smtClean="0">
                <a:latin typeface="Comic Sans MS" pitchFamily="66" charset="0"/>
              </a:rPr>
              <a:t> = 0.05moldm</a:t>
            </a:r>
            <a:r>
              <a:rPr lang="en-US" baseline="30000" dirty="0" smtClean="0">
                <a:latin typeface="Comic Sans MS" pitchFamily="66" charset="0"/>
              </a:rPr>
              <a:t>-3</a:t>
            </a:r>
            <a:r>
              <a:rPr lang="en-US" dirty="0" smtClean="0">
                <a:latin typeface="Comic Sans MS" pitchFamily="66" charset="0"/>
              </a:rPr>
              <a:t> , V</a:t>
            </a:r>
            <a:r>
              <a:rPr lang="en-US" baseline="-25000" dirty="0" smtClean="0">
                <a:latin typeface="Comic Sans MS" pitchFamily="66" charset="0"/>
              </a:rPr>
              <a:t>2</a:t>
            </a:r>
            <a:r>
              <a:rPr lang="en-US" dirty="0" smtClean="0">
                <a:latin typeface="Comic Sans MS" pitchFamily="66" charset="0"/>
              </a:rPr>
              <a:t> = 1.0dm</a:t>
            </a:r>
            <a:r>
              <a:rPr lang="en-US" baseline="30000" dirty="0" smtClean="0">
                <a:latin typeface="Comic Sans MS" pitchFamily="66" charset="0"/>
              </a:rPr>
              <a:t>3</a:t>
            </a:r>
            <a:r>
              <a:rPr lang="en-GB" baseline="30000" dirty="0" smtClean="0">
                <a:latin typeface="Comic Sans MS" pitchFamily="66" charset="0"/>
              </a:rPr>
              <a:t> </a:t>
            </a:r>
            <a:r>
              <a:rPr lang="en-GB" dirty="0" smtClean="0">
                <a:latin typeface="Comic Sans MS" pitchFamily="66" charset="0"/>
              </a:rPr>
              <a:t> </a:t>
            </a:r>
          </a:p>
          <a:p>
            <a:pPr eaLnBrk="1" fontAlgn="auto" hangingPunct="1">
              <a:spcAft>
                <a:spcPts val="0"/>
              </a:spcAft>
              <a:buFont typeface="Wingdings 2"/>
              <a:buNone/>
              <a:defRPr/>
            </a:pPr>
            <a:r>
              <a:rPr lang="en-GB" dirty="0" smtClean="0">
                <a:solidFill>
                  <a:srgbClr val="FF0000"/>
                </a:solidFill>
                <a:latin typeface="Comic Sans MS" pitchFamily="66" charset="0"/>
              </a:rPr>
              <a:t>	I’ve done my own part, do yours!</a:t>
            </a:r>
            <a:endParaRPr lang="en-US" baseline="30000" dirty="0" smtClean="0">
              <a:solidFill>
                <a:srgbClr val="FF0000"/>
              </a:solidFill>
              <a:latin typeface="Comic Sans MS" pitchFamily="66"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219200"/>
            <a:ext cx="8001000" cy="4495800"/>
          </a:xfrm>
          <a:scene3d>
            <a:camera prst="isometricRightUp"/>
            <a:lightRig rig="glow" dir="t">
              <a:rot lat="0" lon="0" rev="6360000"/>
            </a:lightRig>
          </a:scene3d>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5400" b="1" dirty="0" smtClean="0">
                <a:latin typeface="Arial Black" pitchFamily="34" charset="0"/>
              </a:rPr>
              <a:t>		</a:t>
            </a:r>
            <a:r>
              <a:rPr lang="en-US" sz="5400" b="1" dirty="0" err="1" smtClean="0">
                <a:latin typeface="Arial Black" pitchFamily="34" charset="0"/>
              </a:rPr>
              <a:t>PRActice</a:t>
            </a:r>
            <a:r>
              <a:rPr lang="en-US" sz="5400" b="1" dirty="0" smtClean="0">
                <a:latin typeface="Arial Black" pitchFamily="34" charset="0"/>
              </a:rPr>
              <a:t> 			 		problems</a:t>
            </a:r>
            <a:endParaRPr lang="en-GB" sz="5400" b="1" dirty="0">
              <a:latin typeface="Arial Black" pitchFamily="34" charset="0"/>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GB" sz="4800" dirty="0" smtClean="0">
                <a:latin typeface="Arial Black" pitchFamily="34" charset="0"/>
              </a:rPr>
              <a:t>Acid-Base Titrations</a:t>
            </a:r>
            <a:endParaRPr lang="en-GB" sz="4800" dirty="0">
              <a:latin typeface="Arial Black" pitchFamily="34" charset="0"/>
            </a:endParaRPr>
          </a:p>
        </p:txBody>
      </p:sp>
      <p:sp>
        <p:nvSpPr>
          <p:cNvPr id="3" name="Content Placeholder 2"/>
          <p:cNvSpPr>
            <a:spLocks noGrp="1"/>
          </p:cNvSpPr>
          <p:nvPr>
            <p:ph idx="1"/>
          </p:nvPr>
        </p:nvSpPr>
        <p:spPr/>
        <p:txBody>
          <a:bodyPr/>
          <a:lstStyle/>
          <a:p>
            <a:pPr eaLnBrk="1" hangingPunct="1">
              <a:buFont typeface="Wingdings 2" pitchFamily="18" charset="2"/>
              <a:buNone/>
            </a:pPr>
            <a:r>
              <a:rPr lang="en-GB" b="1" smtClean="0">
                <a:solidFill>
                  <a:srgbClr val="7030A0"/>
                </a:solidFill>
                <a:latin typeface="Comic Sans MS" pitchFamily="66" charset="0"/>
              </a:rPr>
              <a:t>	Acid-base titrations are lab procedures used to determine the concentration of a solution. We will examine it's use in determining the concentration of acid and base solutions. </a:t>
            </a:r>
          </a:p>
          <a:p>
            <a:pPr eaLnBrk="1" hangingPunct="1">
              <a:buFont typeface="Wingdings 2" pitchFamily="18" charset="2"/>
              <a:buNone/>
            </a:pPr>
            <a:r>
              <a:rPr lang="en-GB" b="1" smtClean="0">
                <a:solidFill>
                  <a:srgbClr val="7030A0"/>
                </a:solidFill>
                <a:latin typeface="Comic Sans MS" pitchFamily="66" charset="0"/>
              </a:rPr>
              <a:t>	Titrations are important analytical tools in chemistry.</a:t>
            </a: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4800" dirty="0" smtClean="0">
                <a:latin typeface="Arial Black" pitchFamily="34" charset="0"/>
              </a:rPr>
              <a:t>During the titration</a:t>
            </a:r>
            <a:endParaRPr lang="en-GB" sz="4800" dirty="0">
              <a:latin typeface="Arial Black" pitchFamily="34" charset="0"/>
            </a:endParaRPr>
          </a:p>
        </p:txBody>
      </p:sp>
      <p:sp>
        <p:nvSpPr>
          <p:cNvPr id="3" name="Content Placeholder 2"/>
          <p:cNvSpPr>
            <a:spLocks noGrp="1"/>
          </p:cNvSpPr>
          <p:nvPr>
            <p:ph idx="1"/>
          </p:nvPr>
        </p:nvSpPr>
        <p:spPr>
          <a:xfrm>
            <a:off x="304800" y="1554163"/>
            <a:ext cx="8686800" cy="4999037"/>
          </a:xfrm>
        </p:spPr>
        <p:txBody>
          <a:bodyPr/>
          <a:lstStyle/>
          <a:p>
            <a:pPr eaLnBrk="1" hangingPunct="1"/>
            <a:r>
              <a:rPr lang="en-GB" b="1" smtClean="0">
                <a:latin typeface="Comic Sans MS" pitchFamily="66" charset="0"/>
              </a:rPr>
              <a:t>An acid with a known concentration (a standard solution) is slowly added to a base with an unknown concentration (or vice versa). A few drops of indicator solution are added to the base.</a:t>
            </a:r>
          </a:p>
          <a:p>
            <a:pPr eaLnBrk="1" hangingPunct="1"/>
            <a:r>
              <a:rPr lang="en-GB" b="1" smtClean="0">
                <a:latin typeface="Comic Sans MS" pitchFamily="66" charset="0"/>
              </a:rPr>
              <a:t>The indicator will signal, by colour change, when the base has been neutralized </a:t>
            </a:r>
          </a:p>
          <a:p>
            <a:pPr eaLnBrk="1" hangingPunct="1"/>
            <a:r>
              <a:rPr lang="en-GB" b="1" smtClean="0">
                <a:latin typeface="Comic Sans MS" pitchFamily="66" charset="0"/>
              </a:rPr>
              <a:t>i.e. when [H</a:t>
            </a:r>
            <a:r>
              <a:rPr lang="en-GB" b="1" baseline="30000" smtClean="0">
                <a:latin typeface="Comic Sans MS" pitchFamily="66" charset="0"/>
              </a:rPr>
              <a:t>+</a:t>
            </a:r>
            <a:r>
              <a:rPr lang="en-GB" b="1" smtClean="0">
                <a:latin typeface="Comic Sans MS" pitchFamily="66" charset="0"/>
              </a:rPr>
              <a:t>] = [OH</a:t>
            </a:r>
            <a:r>
              <a:rPr lang="en-GB" b="1" baseline="30000" smtClean="0">
                <a:latin typeface="Comic Sans MS" pitchFamily="66" charset="0"/>
              </a:rPr>
              <a:t>-</a:t>
            </a:r>
            <a:r>
              <a:rPr lang="en-GB" b="1" smtClean="0">
                <a:latin typeface="Comic Sans MS" pitchFamily="66" charset="0"/>
              </a:rP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6000" dirty="0" smtClean="0">
                <a:latin typeface="Arial Black" pitchFamily="34" charset="0"/>
              </a:rPr>
              <a:t>At the end point</a:t>
            </a:r>
            <a:endParaRPr lang="en-GB" sz="6000" dirty="0">
              <a:latin typeface="Arial Black" pitchFamily="34" charset="0"/>
            </a:endParaRPr>
          </a:p>
        </p:txBody>
      </p:sp>
      <p:sp>
        <p:nvSpPr>
          <p:cNvPr id="3" name="Content Placeholder 2"/>
          <p:cNvSpPr>
            <a:spLocks noGrp="1"/>
          </p:cNvSpPr>
          <p:nvPr>
            <p:ph idx="1"/>
          </p:nvPr>
        </p:nvSpPr>
        <p:spPr/>
        <p:txBody>
          <a:bodyPr/>
          <a:lstStyle/>
          <a:p>
            <a:pPr eaLnBrk="1" hangingPunct="1"/>
            <a:r>
              <a:rPr lang="en-GB" b="1" smtClean="0">
                <a:solidFill>
                  <a:srgbClr val="00B0F0"/>
                </a:solidFill>
                <a:latin typeface="Comic Sans MS" pitchFamily="66" charset="0"/>
              </a:rPr>
              <a:t>At that point </a:t>
            </a:r>
            <a:r>
              <a:rPr lang="en-GB" b="1" smtClean="0">
                <a:latin typeface="Comic Sans MS" pitchFamily="66" charset="0"/>
              </a:rPr>
              <a:t>- </a:t>
            </a:r>
            <a:r>
              <a:rPr lang="en-GB" b="1" smtClean="0">
                <a:solidFill>
                  <a:srgbClr val="92D050"/>
                </a:solidFill>
                <a:latin typeface="Comic Sans MS" pitchFamily="66" charset="0"/>
              </a:rPr>
              <a:t>called the equivalence point or end point </a:t>
            </a:r>
            <a:r>
              <a:rPr lang="en-GB" b="1" smtClean="0">
                <a:latin typeface="Comic Sans MS" pitchFamily="66" charset="0"/>
              </a:rPr>
              <a:t>- the titration is stopped. By knowing the volumes of acid and base used, and the concentration of the standard solution, calculations allow us to determine the concentration of the other solution.</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US" dirty="0" smtClean="0">
                <a:latin typeface="Arial Black" pitchFamily="34" charset="0"/>
              </a:rPr>
              <a:t>Volumetric apparatus</a:t>
            </a:r>
            <a:endParaRPr lang="en-GB" dirty="0">
              <a:latin typeface="Arial Black" pitchFamily="34" charset="0"/>
            </a:endParaRPr>
          </a:p>
        </p:txBody>
      </p:sp>
      <p:pic>
        <p:nvPicPr>
          <p:cNvPr id="3686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800" y="4191000"/>
            <a:ext cx="2630488" cy="2590800"/>
          </a:xfrm>
        </p:spPr>
      </p:pic>
      <p:pic>
        <p:nvPicPr>
          <p:cNvPr id="3686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9725" y="1371600"/>
            <a:ext cx="1971675"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6250" y="1485900"/>
            <a:ext cx="5715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1450" y="2119313"/>
            <a:ext cx="3435350" cy="306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Box 7"/>
          <p:cNvSpPr txBox="1">
            <a:spLocks noChangeArrowheads="1"/>
          </p:cNvSpPr>
          <p:nvPr/>
        </p:nvSpPr>
        <p:spPr bwMode="auto">
          <a:xfrm>
            <a:off x="6400800" y="5257800"/>
            <a:ext cx="866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Franklin Gothic Book" pitchFamily="34" charset="0"/>
              </a:rPr>
              <a:t>Pipette</a:t>
            </a:r>
            <a:endParaRPr lang="en-GB" b="1">
              <a:latin typeface="Franklin Gothic Book" pitchFamily="34" charset="0"/>
            </a:endParaRPr>
          </a:p>
        </p:txBody>
      </p:sp>
      <p:sp>
        <p:nvSpPr>
          <p:cNvPr id="36872" name="TextBox 8"/>
          <p:cNvSpPr txBox="1">
            <a:spLocks noChangeArrowheads="1"/>
          </p:cNvSpPr>
          <p:nvPr/>
        </p:nvSpPr>
        <p:spPr bwMode="auto">
          <a:xfrm>
            <a:off x="4114800" y="5562600"/>
            <a:ext cx="901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Franklin Gothic Book" pitchFamily="34" charset="0"/>
              </a:rPr>
              <a:t>Burette</a:t>
            </a:r>
            <a:endParaRPr lang="en-GB" b="1">
              <a:latin typeface="Franklin Gothic Book" pitchFamily="34" charset="0"/>
            </a:endParaRPr>
          </a:p>
        </p:txBody>
      </p:sp>
      <p:sp>
        <p:nvSpPr>
          <p:cNvPr id="36873" name="TextBox 9"/>
          <p:cNvSpPr txBox="1">
            <a:spLocks noChangeArrowheads="1"/>
          </p:cNvSpPr>
          <p:nvPr/>
        </p:nvSpPr>
        <p:spPr bwMode="auto">
          <a:xfrm>
            <a:off x="228600" y="1752600"/>
            <a:ext cx="1422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Franklin Gothic Book" pitchFamily="34" charset="0"/>
              </a:rPr>
              <a:t>Conical flask</a:t>
            </a:r>
            <a:endParaRPr lang="en-GB" b="1">
              <a:latin typeface="Franklin Gothic Book" pitchFamily="34" charset="0"/>
            </a:endParaRPr>
          </a:p>
        </p:txBody>
      </p:sp>
      <p:sp>
        <p:nvSpPr>
          <p:cNvPr id="36874" name="TextBox 10"/>
          <p:cNvSpPr txBox="1">
            <a:spLocks noChangeArrowheads="1"/>
          </p:cNvSpPr>
          <p:nvPr/>
        </p:nvSpPr>
        <p:spPr bwMode="auto">
          <a:xfrm>
            <a:off x="2971800" y="6248400"/>
            <a:ext cx="855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b="1">
                <a:latin typeface="Franklin Gothic Book" pitchFamily="34" charset="0"/>
              </a:rPr>
              <a:t>beaker</a:t>
            </a:r>
            <a:endParaRPr lang="en-GB" b="1">
              <a:latin typeface="Franklin Gothic Book" pitchFamily="34" charset="0"/>
            </a:endParaRPr>
          </a:p>
        </p:txBody>
      </p:sp>
    </p:spTree>
  </p:cSld>
  <p:clrMapOvr>
    <a:masterClrMapping/>
  </p:clrMapOvr>
  <p:transition>
    <p:pull dir="l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GB" sz="4400" dirty="0" smtClean="0">
                <a:latin typeface="Arial Black" pitchFamily="34" charset="0"/>
              </a:rPr>
              <a:t>Titration Procedure</a:t>
            </a:r>
            <a:endParaRPr lang="en-GB" sz="4400" dirty="0">
              <a:latin typeface="Arial Black" pitchFamily="34" charset="0"/>
            </a:endParaRPr>
          </a:p>
        </p:txBody>
      </p:sp>
      <p:sp>
        <p:nvSpPr>
          <p:cNvPr id="3" name="Content Placeholder 2"/>
          <p:cNvSpPr>
            <a:spLocks noGrp="1"/>
          </p:cNvSpPr>
          <p:nvPr>
            <p:ph idx="1"/>
          </p:nvPr>
        </p:nvSpPr>
        <p:spPr>
          <a:xfrm>
            <a:off x="304800" y="1554163"/>
            <a:ext cx="8686800" cy="5303837"/>
          </a:xfrm>
        </p:spPr>
        <p:style>
          <a:lnRef idx="2">
            <a:schemeClr val="accent1"/>
          </a:lnRef>
          <a:fillRef idx="1">
            <a:schemeClr val="lt1"/>
          </a:fillRef>
          <a:effectRef idx="0">
            <a:schemeClr val="accent1"/>
          </a:effectRef>
          <a:fontRef idx="minor">
            <a:schemeClr val="dk1"/>
          </a:fontRef>
        </p:style>
        <p:txBody>
          <a:bodyPr>
            <a:normAutofit fontScale="92500"/>
          </a:bodyPr>
          <a:lstStyle/>
          <a:p>
            <a:pPr eaLnBrk="1" fontAlgn="auto" hangingPunct="1">
              <a:spcAft>
                <a:spcPts val="0"/>
              </a:spcAft>
              <a:buFont typeface="Wingdings 2"/>
              <a:buChar char=""/>
              <a:defRPr/>
            </a:pPr>
            <a:r>
              <a:rPr lang="en-GB" dirty="0" smtClean="0">
                <a:latin typeface="Comic Sans MS" pitchFamily="66" charset="0"/>
              </a:rPr>
              <a:t>Rinse 20 or 25cm</a:t>
            </a:r>
            <a:r>
              <a:rPr lang="en-GB" baseline="30000" dirty="0" smtClean="0">
                <a:latin typeface="Comic Sans MS" pitchFamily="66" charset="0"/>
              </a:rPr>
              <a:t>3 </a:t>
            </a:r>
            <a:r>
              <a:rPr lang="en-GB" dirty="0" smtClean="0">
                <a:latin typeface="Comic Sans MS" pitchFamily="66" charset="0"/>
              </a:rPr>
              <a:t>pipette with the base solutions.</a:t>
            </a:r>
          </a:p>
          <a:p>
            <a:pPr eaLnBrk="1" fontAlgn="auto" hangingPunct="1">
              <a:spcAft>
                <a:spcPts val="0"/>
              </a:spcAft>
              <a:buFont typeface="Wingdings 2"/>
              <a:buChar char=""/>
              <a:defRPr/>
            </a:pPr>
            <a:r>
              <a:rPr lang="en-GB" dirty="0" smtClean="0">
                <a:latin typeface="Comic Sans MS" pitchFamily="66" charset="0"/>
              </a:rPr>
              <a:t>Using the pipette, accurately measure 20 or 25cm</a:t>
            </a:r>
            <a:r>
              <a:rPr lang="en-GB" baseline="30000" dirty="0" smtClean="0">
                <a:latin typeface="Comic Sans MS" pitchFamily="66" charset="0"/>
              </a:rPr>
              <a:t>3 </a:t>
            </a:r>
            <a:r>
              <a:rPr lang="en-GB" dirty="0" smtClean="0">
                <a:latin typeface="Comic Sans MS" pitchFamily="66" charset="0"/>
              </a:rPr>
              <a:t>of the base into a clean conical flask. </a:t>
            </a:r>
          </a:p>
          <a:p>
            <a:pPr eaLnBrk="1" fontAlgn="auto" hangingPunct="1">
              <a:spcAft>
                <a:spcPts val="0"/>
              </a:spcAft>
              <a:buFont typeface="Wingdings 2"/>
              <a:buChar char=""/>
              <a:defRPr/>
            </a:pPr>
            <a:r>
              <a:rPr lang="en-GB" dirty="0" smtClean="0">
                <a:latin typeface="Comic Sans MS" pitchFamily="66" charset="0"/>
              </a:rPr>
              <a:t>Add 2 or 3 drops of a suitable indicator  to the base in the flask.</a:t>
            </a:r>
          </a:p>
          <a:p>
            <a:pPr eaLnBrk="1" fontAlgn="auto" hangingPunct="1">
              <a:spcAft>
                <a:spcPts val="0"/>
              </a:spcAft>
              <a:buFont typeface="Wingdings 2"/>
              <a:buChar char=""/>
              <a:defRPr/>
            </a:pPr>
            <a:r>
              <a:rPr lang="en-US" dirty="0" smtClean="0">
                <a:latin typeface="Comic Sans MS" pitchFamily="66" charset="0"/>
              </a:rPr>
              <a:t>Pour the acid into the burette using a funnel.</a:t>
            </a:r>
          </a:p>
          <a:p>
            <a:pPr eaLnBrk="1" fontAlgn="auto" hangingPunct="1">
              <a:spcAft>
                <a:spcPts val="0"/>
              </a:spcAft>
              <a:buFont typeface="Wingdings 2"/>
              <a:buChar char=""/>
              <a:defRPr/>
            </a:pPr>
            <a:r>
              <a:rPr lang="en-US" dirty="0" smtClean="0">
                <a:latin typeface="Comic Sans MS" pitchFamily="66" charset="0"/>
              </a:rPr>
              <a:t>Adjust the tap to expel air bubbles and then take the initial burette reading.</a:t>
            </a:r>
            <a:endParaRPr lang="en-GB" dirty="0">
              <a:latin typeface="Comic Sans MS" pitchFamily="66"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Char char=""/>
              <a:defRPr/>
            </a:pPr>
            <a:r>
              <a:rPr lang="en-US" dirty="0" smtClean="0">
                <a:latin typeface="Comic Sans MS" pitchFamily="66" charset="0"/>
              </a:rPr>
              <a:t>Place the conical flask on a white tile under the burette.</a:t>
            </a:r>
          </a:p>
          <a:p>
            <a:pPr eaLnBrk="1" fontAlgn="auto" hangingPunct="1">
              <a:spcAft>
                <a:spcPts val="0"/>
              </a:spcAft>
              <a:buFont typeface="Wingdings 2"/>
              <a:buChar char=""/>
              <a:defRPr/>
            </a:pPr>
            <a:r>
              <a:rPr lang="en-US" dirty="0" smtClean="0">
                <a:latin typeface="Comic Sans MS" pitchFamily="66" charset="0"/>
              </a:rPr>
              <a:t> Run the solution gradually from the burette into the conical flask and swirl the flask along.</a:t>
            </a:r>
          </a:p>
          <a:p>
            <a:pPr eaLnBrk="1" fontAlgn="auto" hangingPunct="1">
              <a:spcAft>
                <a:spcPts val="0"/>
              </a:spcAft>
              <a:buFont typeface="Wingdings 2"/>
              <a:buChar char=""/>
              <a:defRPr/>
            </a:pPr>
            <a:r>
              <a:rPr lang="en-US" dirty="0" smtClean="0">
                <a:latin typeface="Comic Sans MS" pitchFamily="66" charset="0"/>
              </a:rPr>
              <a:t>Continue the addition with swirling until the end point is reached.</a:t>
            </a:r>
            <a:endParaRPr lang="en-GB" dirty="0">
              <a:latin typeface="Comic Sans MS" pitchFamily="66" charset="0"/>
            </a:endParaRPr>
          </a:p>
        </p:txBody>
      </p:sp>
      <p:sp>
        <p:nvSpPr>
          <p:cNvPr id="4"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GB" dirty="0" smtClean="0">
                <a:latin typeface="Arial Black" pitchFamily="34" charset="0"/>
              </a:rPr>
              <a:t>Titration Procedure </a:t>
            </a:r>
            <a:endParaRPr lang="en-GB" dirty="0">
              <a:latin typeface="Arial Black" pitchFamily="34" charset="0"/>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04800" y="1554163"/>
            <a:ext cx="8686800" cy="5303837"/>
          </a:xfrm>
        </p:spPr>
        <p:style>
          <a:lnRef idx="2">
            <a:schemeClr val="accent1"/>
          </a:lnRef>
          <a:fillRef idx="1">
            <a:schemeClr val="lt1"/>
          </a:fillRef>
          <a:effectRef idx="0">
            <a:schemeClr val="accent1"/>
          </a:effectRef>
          <a:fontRef idx="minor">
            <a:schemeClr val="dk1"/>
          </a:fontRef>
        </p:style>
        <p:txBody>
          <a:bodyPr>
            <a:noAutofit/>
          </a:bodyPr>
          <a:lstStyle/>
          <a:p>
            <a:pPr eaLnBrk="1" fontAlgn="auto" hangingPunct="1">
              <a:spcAft>
                <a:spcPts val="0"/>
              </a:spcAft>
              <a:buFont typeface="Wingdings 2"/>
              <a:buChar char=""/>
              <a:defRPr/>
            </a:pPr>
            <a:r>
              <a:rPr lang="en-GB" b="1" u="sng" dirty="0" smtClean="0">
                <a:solidFill>
                  <a:srgbClr val="0070C0"/>
                </a:solidFill>
              </a:rPr>
              <a:t>Standard solution </a:t>
            </a:r>
            <a:r>
              <a:rPr lang="en-GB" dirty="0" smtClean="0"/>
              <a:t>is a chemical term which describes a solution of </a:t>
            </a:r>
            <a:r>
              <a:rPr lang="en-GB" i="1" dirty="0" smtClean="0">
                <a:solidFill>
                  <a:srgbClr val="C00000"/>
                </a:solidFill>
              </a:rPr>
              <a:t>known concentration</a:t>
            </a:r>
            <a:r>
              <a:rPr lang="en-GB" dirty="0" smtClean="0"/>
              <a:t>.</a:t>
            </a:r>
          </a:p>
          <a:p>
            <a:pPr eaLnBrk="1" fontAlgn="auto" hangingPunct="1">
              <a:spcAft>
                <a:spcPts val="0"/>
              </a:spcAft>
              <a:buFont typeface="Wingdings 2"/>
              <a:buChar char=""/>
              <a:defRPr/>
            </a:pPr>
            <a:r>
              <a:rPr lang="en-US" b="1" dirty="0" smtClean="0">
                <a:solidFill>
                  <a:srgbClr val="FF0000"/>
                </a:solidFill>
              </a:rPr>
              <a:t>[see me for the lab, manual on standard soln.]</a:t>
            </a:r>
            <a:endParaRPr lang="en-GB" b="1" dirty="0" smtClean="0">
              <a:solidFill>
                <a:srgbClr val="FF0000"/>
              </a:solidFill>
            </a:endParaRPr>
          </a:p>
          <a:p>
            <a:pPr eaLnBrk="1" fontAlgn="auto" hangingPunct="1">
              <a:spcAft>
                <a:spcPts val="0"/>
              </a:spcAft>
              <a:buFont typeface="Wingdings 2"/>
              <a:buChar char=""/>
              <a:defRPr/>
            </a:pPr>
            <a:r>
              <a:rPr lang="en-US" b="1" dirty="0" smtClean="0">
                <a:solidFill>
                  <a:srgbClr val="0070C0"/>
                </a:solidFill>
              </a:rPr>
              <a:t>Concentration</a:t>
            </a:r>
          </a:p>
          <a:p>
            <a:pPr marL="514350" indent="-514350" eaLnBrk="1" fontAlgn="auto" hangingPunct="1">
              <a:spcAft>
                <a:spcPts val="0"/>
              </a:spcAft>
              <a:buFont typeface="+mj-lt"/>
              <a:buAutoNum type="arabicPeriod"/>
              <a:defRPr/>
            </a:pPr>
            <a:r>
              <a:rPr lang="en-US" b="1" dirty="0" smtClean="0"/>
              <a:t>Mass </a:t>
            </a:r>
            <a:r>
              <a:rPr lang="en-US" b="1" dirty="0" err="1" smtClean="0"/>
              <a:t>conc</a:t>
            </a:r>
            <a:r>
              <a:rPr lang="en-US" b="1" dirty="0" smtClean="0"/>
              <a:t> ( conc. In gdm</a:t>
            </a:r>
            <a:r>
              <a:rPr lang="en-US" b="1" baseline="30000" dirty="0" smtClean="0"/>
              <a:t>-3</a:t>
            </a:r>
            <a:r>
              <a:rPr lang="en-US" b="1" dirty="0" smtClean="0"/>
              <a:t> ) </a:t>
            </a:r>
            <a:r>
              <a:rPr lang="en-US" dirty="0" smtClean="0"/>
              <a:t>:Mass (in grams) of a substance dissolved in 1dm</a:t>
            </a:r>
            <a:r>
              <a:rPr lang="en-US" baseline="30000" dirty="0" smtClean="0"/>
              <a:t>-3</a:t>
            </a:r>
            <a:r>
              <a:rPr lang="en-US" dirty="0" smtClean="0"/>
              <a:t> of solution.</a:t>
            </a:r>
          </a:p>
          <a:p>
            <a:pPr marL="514350" indent="-514350" eaLnBrk="1" fontAlgn="auto" hangingPunct="1">
              <a:spcAft>
                <a:spcPts val="0"/>
              </a:spcAft>
              <a:buFont typeface="Wingdings 2"/>
              <a:buChar char=""/>
              <a:defRPr/>
            </a:pPr>
            <a:r>
              <a:rPr lang="en-US" b="1" i="1" dirty="0" smtClean="0"/>
              <a:t>Mathematically; </a:t>
            </a:r>
          </a:p>
          <a:p>
            <a:pPr marL="514350" indent="-514350" eaLnBrk="1" fontAlgn="auto" hangingPunct="1">
              <a:spcAft>
                <a:spcPts val="0"/>
              </a:spcAft>
              <a:buFont typeface="Wingdings 2"/>
              <a:buChar char=""/>
              <a:defRPr/>
            </a:pPr>
            <a:r>
              <a:rPr lang="en-US" dirty="0" smtClean="0"/>
              <a:t>	Mass </a:t>
            </a:r>
            <a:r>
              <a:rPr lang="en-US" dirty="0" err="1" smtClean="0"/>
              <a:t>conc</a:t>
            </a:r>
            <a:r>
              <a:rPr lang="en-US" dirty="0" smtClean="0"/>
              <a:t> =</a:t>
            </a:r>
            <a:endParaRPr lang="en-GB" dirty="0"/>
          </a:p>
        </p:txBody>
      </p:sp>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4800" dirty="0" smtClean="0">
                <a:solidFill>
                  <a:schemeClr val="bg1"/>
                </a:solidFill>
                <a:latin typeface="Broadway BT" pitchFamily="82" charset="0"/>
              </a:rPr>
              <a:t>Definition of terms</a:t>
            </a:r>
            <a:endParaRPr lang="en-GB" sz="4800" dirty="0">
              <a:solidFill>
                <a:schemeClr val="bg1"/>
              </a:solidFill>
              <a:latin typeface="Broadway BT" pitchFamily="82" charset="0"/>
            </a:endParaRPr>
          </a:p>
        </p:txBody>
      </p:sp>
      <p:sp>
        <p:nvSpPr>
          <p:cNvPr id="6" name="TextBox 5"/>
          <p:cNvSpPr txBox="1"/>
          <p:nvPr/>
        </p:nvSpPr>
        <p:spPr>
          <a:xfrm>
            <a:off x="3733800" y="5449888"/>
            <a:ext cx="1371600" cy="646112"/>
          </a:xfrm>
          <a:prstGeom prst="rect">
            <a:avLst/>
          </a:prstGeom>
          <a:ln>
            <a:noFill/>
          </a:ln>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en-US" b="1" dirty="0"/>
              <a:t>Mass(g)</a:t>
            </a:r>
          </a:p>
          <a:p>
            <a:pPr fontAlgn="auto">
              <a:spcBef>
                <a:spcPts val="0"/>
              </a:spcBef>
              <a:spcAft>
                <a:spcPts val="0"/>
              </a:spcAft>
              <a:defRPr/>
            </a:pPr>
            <a:r>
              <a:rPr lang="en-US" b="1" dirty="0" err="1"/>
              <a:t>Vol</a:t>
            </a:r>
            <a:r>
              <a:rPr lang="en-US" b="1" dirty="0"/>
              <a:t>(dm</a:t>
            </a:r>
            <a:r>
              <a:rPr lang="en-US" b="1" baseline="30000" dirty="0"/>
              <a:t>3</a:t>
            </a:r>
            <a:r>
              <a:rPr lang="en-US" b="1" dirty="0"/>
              <a:t>)</a:t>
            </a:r>
            <a:endParaRPr lang="en-GB" b="1" dirty="0"/>
          </a:p>
        </p:txBody>
      </p:sp>
      <p:cxnSp>
        <p:nvCxnSpPr>
          <p:cNvPr id="10" name="Straight Connector 9"/>
          <p:cNvCxnSpPr/>
          <p:nvPr/>
        </p:nvCxnSpPr>
        <p:spPr>
          <a:xfrm>
            <a:off x="3733800" y="5749925"/>
            <a:ext cx="9906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7">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7">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7">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p:cTn id="16" dur="500" fill="hold"/>
                                        <p:tgtEl>
                                          <p:spTgt spid="7">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7">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7">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7">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anim calcmode="lin" valueType="num">
                                      <p:cBhvr>
                                        <p:cTn id="25" dur="500" fill="hold"/>
                                        <p:tgtEl>
                                          <p:spTgt spid="7">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8" presetClass="entr" presetSubtype="0" accel="100000" fill="hold" nodeType="clickEffect">
                                  <p:stCondLst>
                                    <p:cond delay="0"/>
                                  </p:stCondLst>
                                  <p:childTnLst>
                                    <p:set>
                                      <p:cBhvr>
                                        <p:cTn id="33" dur="1" fill="hold">
                                          <p:stCondLst>
                                            <p:cond delay="0"/>
                                          </p:stCondLst>
                                        </p:cTn>
                                        <p:tgtEl>
                                          <p:spTgt spid="7">
                                            <p:txEl>
                                              <p:pRg st="3" end="3"/>
                                            </p:txEl>
                                          </p:spTgt>
                                        </p:tgtEl>
                                        <p:attrNameLst>
                                          <p:attrName>style.visibility</p:attrName>
                                        </p:attrNameLst>
                                      </p:cBhvr>
                                      <p:to>
                                        <p:strVal val="visible"/>
                                      </p:to>
                                    </p:set>
                                    <p:anim calcmode="lin" valueType="num">
                                      <p:cBhvr>
                                        <p:cTn id="34" dur="500" fill="hold"/>
                                        <p:tgtEl>
                                          <p:spTgt spid="7">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7">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7">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7">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nodeType="clickEffect">
                                  <p:stCondLst>
                                    <p:cond delay="0"/>
                                  </p:stCondLst>
                                  <p:childTnLst>
                                    <p:set>
                                      <p:cBhvr>
                                        <p:cTn id="42" dur="1" fill="hold">
                                          <p:stCondLst>
                                            <p:cond delay="0"/>
                                          </p:stCondLst>
                                        </p:cTn>
                                        <p:tgtEl>
                                          <p:spTgt spid="7">
                                            <p:txEl>
                                              <p:pRg st="4" end="4"/>
                                            </p:txEl>
                                          </p:spTgt>
                                        </p:tgtEl>
                                        <p:attrNameLst>
                                          <p:attrName>style.visibility</p:attrName>
                                        </p:attrNameLst>
                                      </p:cBhvr>
                                      <p:to>
                                        <p:strVal val="visible"/>
                                      </p:to>
                                    </p:set>
                                    <p:anim calcmode="lin" valueType="num">
                                      <p:cBhvr>
                                        <p:cTn id="43" dur="500" fill="hold"/>
                                        <p:tgtEl>
                                          <p:spTgt spid="7">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7">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7">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7">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7">
                                            <p:txEl>
                                              <p:pRg st="4" end="4"/>
                                            </p:txEl>
                                          </p:spTgt>
                                        </p:tgtEl>
                                      </p:cBhvr>
                                    </p:animEffect>
                                  </p:childTnLst>
                                </p:cTn>
                              </p:par>
                              <p:par>
                                <p:cTn id="48" presetID="54" presetClass="entr" presetSubtype="0" accel="100000" fill="hold" nodeType="withEffect">
                                  <p:stCondLst>
                                    <p:cond delay="0"/>
                                  </p:stCondLst>
                                  <p:childTnLst>
                                    <p:set>
                                      <p:cBhvr>
                                        <p:cTn id="49" dur="1" fill="hold">
                                          <p:stCondLst>
                                            <p:cond delay="0"/>
                                          </p:stCondLst>
                                        </p:cTn>
                                        <p:tgtEl>
                                          <p:spTgt spid="7">
                                            <p:txEl>
                                              <p:pRg st="5" end="5"/>
                                            </p:txEl>
                                          </p:spTgt>
                                        </p:tgtEl>
                                        <p:attrNameLst>
                                          <p:attrName>style.visibility</p:attrName>
                                        </p:attrNameLst>
                                      </p:cBhvr>
                                      <p:to>
                                        <p:strVal val="visible"/>
                                      </p:to>
                                    </p:set>
                                    <p:anim calcmode="lin" valueType="num">
                                      <p:cBhvr>
                                        <p:cTn id="50" dur="500" fill="hold"/>
                                        <p:tgtEl>
                                          <p:spTgt spid="7">
                                            <p:txEl>
                                              <p:pRg st="5" end="5"/>
                                            </p:txEl>
                                          </p:spTgt>
                                        </p:tgtEl>
                                        <p:attrNameLst>
                                          <p:attrName>ppt_w</p:attrName>
                                        </p:attrNameLst>
                                      </p:cBhvr>
                                      <p:tavLst>
                                        <p:tav tm="0">
                                          <p:val>
                                            <p:strVal val="#ppt_w*0.05"/>
                                          </p:val>
                                        </p:tav>
                                        <p:tav tm="100000">
                                          <p:val>
                                            <p:strVal val="#ppt_w"/>
                                          </p:val>
                                        </p:tav>
                                      </p:tavLst>
                                    </p:anim>
                                    <p:anim calcmode="lin" valueType="num">
                                      <p:cBhvr>
                                        <p:cTn id="51" dur="500" fill="hold"/>
                                        <p:tgtEl>
                                          <p:spTgt spid="7">
                                            <p:txEl>
                                              <p:pRg st="5" end="5"/>
                                            </p:txEl>
                                          </p:spTgt>
                                        </p:tgtEl>
                                        <p:attrNameLst>
                                          <p:attrName>ppt_h</p:attrName>
                                        </p:attrNameLst>
                                      </p:cBhvr>
                                      <p:tavLst>
                                        <p:tav tm="0">
                                          <p:val>
                                            <p:strVal val="#ppt_h"/>
                                          </p:val>
                                        </p:tav>
                                        <p:tav tm="100000">
                                          <p:val>
                                            <p:strVal val="#ppt_h"/>
                                          </p:val>
                                        </p:tav>
                                      </p:tavLst>
                                    </p:anim>
                                    <p:anim calcmode="lin" valueType="num">
                                      <p:cBhvr>
                                        <p:cTn id="52" dur="500" fill="hold"/>
                                        <p:tgtEl>
                                          <p:spTgt spid="7">
                                            <p:txEl>
                                              <p:pRg st="5" end="5"/>
                                            </p:txEl>
                                          </p:spTgt>
                                        </p:tgtEl>
                                        <p:attrNameLst>
                                          <p:attrName>ppt_x</p:attrName>
                                        </p:attrNameLst>
                                      </p:cBhvr>
                                      <p:tavLst>
                                        <p:tav tm="0">
                                          <p:val>
                                            <p:strVal val="#ppt_x-.2"/>
                                          </p:val>
                                        </p:tav>
                                        <p:tav tm="100000">
                                          <p:val>
                                            <p:strVal val="#ppt_x"/>
                                          </p:val>
                                        </p:tav>
                                      </p:tavLst>
                                    </p:anim>
                                    <p:anim calcmode="lin" valueType="num">
                                      <p:cBhvr>
                                        <p:cTn id="53" dur="500" fill="hold"/>
                                        <p:tgtEl>
                                          <p:spTgt spid="7">
                                            <p:txEl>
                                              <p:pRg st="5" end="5"/>
                                            </p:txEl>
                                          </p:spTgt>
                                        </p:tgtEl>
                                        <p:attrNameLst>
                                          <p:attrName>ppt_y</p:attrName>
                                        </p:attrNameLst>
                                      </p:cBhvr>
                                      <p:tavLst>
                                        <p:tav tm="0">
                                          <p:val>
                                            <p:strVal val="#ppt_y"/>
                                          </p:val>
                                        </p:tav>
                                        <p:tav tm="100000">
                                          <p:val>
                                            <p:strVal val="#ppt_y"/>
                                          </p:val>
                                        </p:tav>
                                      </p:tavLst>
                                    </p:anim>
                                    <p:animEffect transition="in" filter="fade">
                                      <p:cBhvr>
                                        <p:cTn id="54" dur="500"/>
                                        <p:tgtEl>
                                          <p:spTgt spid="7">
                                            <p:txEl>
                                              <p:pRg st="5" end="5"/>
                                            </p:txEl>
                                          </p:spTgt>
                                        </p:tgtEl>
                                      </p:cBhvr>
                                    </p:animEffect>
                                  </p:childTnLst>
                                </p:cTn>
                              </p:par>
                              <p:par>
                                <p:cTn id="55" presetID="54" presetClass="entr" presetSubtype="0" accel="10000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p:cTn id="57" dur="500" fill="hold"/>
                                        <p:tgtEl>
                                          <p:spTgt spid="6"/>
                                        </p:tgtEl>
                                        <p:attrNameLst>
                                          <p:attrName>ppt_w</p:attrName>
                                        </p:attrNameLst>
                                      </p:cBhvr>
                                      <p:tavLst>
                                        <p:tav tm="0">
                                          <p:val>
                                            <p:strVal val="#ppt_w*0.05"/>
                                          </p:val>
                                        </p:tav>
                                        <p:tav tm="100000">
                                          <p:val>
                                            <p:strVal val="#ppt_w"/>
                                          </p:val>
                                        </p:tav>
                                      </p:tavLst>
                                    </p:anim>
                                    <p:anim calcmode="lin" valueType="num">
                                      <p:cBhvr>
                                        <p:cTn id="58" dur="500" fill="hold"/>
                                        <p:tgtEl>
                                          <p:spTgt spid="6"/>
                                        </p:tgtEl>
                                        <p:attrNameLst>
                                          <p:attrName>ppt_h</p:attrName>
                                        </p:attrNameLst>
                                      </p:cBhvr>
                                      <p:tavLst>
                                        <p:tav tm="0">
                                          <p:val>
                                            <p:strVal val="#ppt_h"/>
                                          </p:val>
                                        </p:tav>
                                        <p:tav tm="100000">
                                          <p:val>
                                            <p:strVal val="#ppt_h"/>
                                          </p:val>
                                        </p:tav>
                                      </p:tavLst>
                                    </p:anim>
                                    <p:anim calcmode="lin" valueType="num">
                                      <p:cBhvr>
                                        <p:cTn id="59" dur="500" fill="hold"/>
                                        <p:tgtEl>
                                          <p:spTgt spid="6"/>
                                        </p:tgtEl>
                                        <p:attrNameLst>
                                          <p:attrName>ppt_x</p:attrName>
                                        </p:attrNameLst>
                                      </p:cBhvr>
                                      <p:tavLst>
                                        <p:tav tm="0">
                                          <p:val>
                                            <p:strVal val="#ppt_x-.2"/>
                                          </p:val>
                                        </p:tav>
                                        <p:tav tm="100000">
                                          <p:val>
                                            <p:strVal val="#ppt_x"/>
                                          </p:val>
                                        </p:tav>
                                      </p:tavLst>
                                    </p:anim>
                                    <p:anim calcmode="lin" valueType="num">
                                      <p:cBhvr>
                                        <p:cTn id="60" dur="500" fill="hold"/>
                                        <p:tgtEl>
                                          <p:spTgt spid="6"/>
                                        </p:tgtEl>
                                        <p:attrNameLst>
                                          <p:attrName>ppt_y</p:attrName>
                                        </p:attrNameLst>
                                      </p:cBhvr>
                                      <p:tavLst>
                                        <p:tav tm="0">
                                          <p:val>
                                            <p:strVal val="#ppt_y"/>
                                          </p:val>
                                        </p:tav>
                                        <p:tav tm="100000">
                                          <p:val>
                                            <p:strVal val="#ppt_y"/>
                                          </p:val>
                                        </p:tav>
                                      </p:tavLst>
                                    </p:anim>
                                    <p:animEffect transition="in" filter="fade">
                                      <p:cBhvr>
                                        <p:cTn id="61" dur="500"/>
                                        <p:tgtEl>
                                          <p:spTgt spid="6"/>
                                        </p:tgtEl>
                                      </p:cBhvr>
                                    </p:animEffect>
                                  </p:childTnLst>
                                </p:cTn>
                              </p:par>
                              <p:par>
                                <p:cTn id="62" presetID="23" presetClass="entr" presetSubtype="16" fill="hold" nodeType="with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ppt_w</p:attrName>
                                        </p:attrNameLst>
                                      </p:cBhvr>
                                      <p:tavLst>
                                        <p:tav tm="0">
                                          <p:val>
                                            <p:fltVal val="0"/>
                                          </p:val>
                                        </p:tav>
                                        <p:tav tm="100000">
                                          <p:val>
                                            <p:strVal val="#ppt_w"/>
                                          </p:val>
                                        </p:tav>
                                      </p:tavLst>
                                    </p:anim>
                                    <p:anim calcmode="lin" valueType="num">
                                      <p:cBhvr>
                                        <p:cTn id="65"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GB" sz="3200" b="1" dirty="0" smtClean="0">
                <a:latin typeface="Arial Black" pitchFamily="34" charset="0"/>
              </a:rPr>
              <a:t>How do you know when you are reaching the endpoint?</a:t>
            </a:r>
            <a:endParaRPr lang="en-GB" sz="3200" b="1" dirty="0">
              <a:latin typeface="Arial Black" pitchFamily="34" charset="0"/>
            </a:endParaRPr>
          </a:p>
        </p:txBody>
      </p:sp>
      <p:sp>
        <p:nvSpPr>
          <p:cNvPr id="3" name="Content Placeholder 2"/>
          <p:cNvSpPr>
            <a:spLocks noGrp="1"/>
          </p:cNvSpPr>
          <p:nvPr>
            <p:ph idx="1"/>
          </p:nvPr>
        </p:nvSpPr>
        <p:spPr>
          <a:xfrm>
            <a:off x="304800" y="1554162"/>
            <a:ext cx="8686800" cy="4525963"/>
          </a:xfrm>
          <a:ln>
            <a:noFill/>
            <a:miter lim="800000"/>
            <a:headEnd/>
            <a:tailEnd/>
          </a:ln>
          <a:scene3d>
            <a:camera prst="isometricOffAxis1Right"/>
            <a:lightRig rig="threePt" dir="t"/>
          </a:scene3d>
          <a:extLs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None/>
              <a:defRPr/>
            </a:pPr>
            <a:r>
              <a:rPr lang="en-GB" dirty="0" smtClean="0">
                <a:latin typeface="Comic Sans MS" pitchFamily="66" charset="0"/>
              </a:rPr>
              <a:t>	The indicator will begin to show a change in colour. Swirling the flask will cause the colour to disappear.</a:t>
            </a:r>
          </a:p>
          <a:p>
            <a:pPr eaLnBrk="1" fontAlgn="auto" hangingPunct="1">
              <a:spcAft>
                <a:spcPts val="0"/>
              </a:spcAft>
              <a:buFont typeface="Wingdings 2"/>
              <a:buNone/>
              <a:defRPr/>
            </a:pPr>
            <a:r>
              <a:rPr lang="en-GB" dirty="0" smtClean="0">
                <a:latin typeface="Comic Sans MS" pitchFamily="66" charset="0"/>
              </a:rPr>
              <a:t>	</a:t>
            </a:r>
            <a:r>
              <a:rPr lang="en-GB" dirty="0" smtClean="0">
                <a:solidFill>
                  <a:srgbClr val="7030A0"/>
                </a:solidFill>
                <a:latin typeface="Comic Sans MS" pitchFamily="66" charset="0"/>
              </a:rPr>
              <a:t>ENDPOINT IS REACHED AS SOON AS THE COLOUR CHANGE IN PERMANENT.</a:t>
            </a:r>
          </a:p>
          <a:p>
            <a:pPr eaLnBrk="1" fontAlgn="auto" hangingPunct="1">
              <a:spcAft>
                <a:spcPts val="0"/>
              </a:spcAft>
              <a:buFont typeface="Wingdings 2"/>
              <a:buNone/>
              <a:defRPr/>
            </a:pPr>
            <a:r>
              <a:rPr lang="en-GB" dirty="0" smtClean="0">
                <a:latin typeface="Comic Sans MS" pitchFamily="66" charset="0"/>
              </a:rPr>
              <a:t>	ONE DROP WILL DO IT - once the colour change has occurred, stop adding additional acid</a:t>
            </a:r>
            <a:endParaRPr lang="en-GB" dirty="0">
              <a:latin typeface="Comic Sans MS" pitchFamily="66" charset="0"/>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bg/>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3840">
            <a:off x="304800" y="457200"/>
            <a:ext cx="8686800" cy="838200"/>
          </a:xfrm>
          <a:scene3d>
            <a:camera prst="isometricOffAxis1Right"/>
            <a:lightRig rig="glow" dir="t">
              <a:rot lat="0" lon="0" rev="6360000"/>
            </a:lightRig>
          </a:scene3d>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8800" dirty="0" smtClean="0">
                <a:latin typeface="Arial Black" pitchFamily="34" charset="0"/>
              </a:rPr>
              <a:t>Warning!</a:t>
            </a:r>
            <a:endParaRPr lang="en-GB" sz="8800" dirty="0">
              <a:latin typeface="Arial Black" pitchFamily="34" charset="0"/>
            </a:endParaRPr>
          </a:p>
        </p:txBody>
      </p:sp>
      <p:sp>
        <p:nvSpPr>
          <p:cNvPr id="3" name="Content Placeholder 2"/>
          <p:cNvSpPr>
            <a:spLocks noGrp="1"/>
          </p:cNvSpPr>
          <p:nvPr>
            <p:ph idx="1"/>
          </p:nvPr>
        </p:nvSpPr>
        <p:spPr>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None/>
              <a:defRPr/>
            </a:pPr>
            <a:r>
              <a:rPr lang="en-GB" dirty="0" smtClean="0">
                <a:latin typeface="Comic Sans MS" pitchFamily="66" charset="0"/>
              </a:rPr>
              <a:t>	</a:t>
            </a:r>
            <a:r>
              <a:rPr lang="en-GB" dirty="0" smtClean="0">
                <a:solidFill>
                  <a:srgbClr val="FF0000"/>
                </a:solidFill>
                <a:latin typeface="Comic Sans MS" pitchFamily="66" charset="0"/>
              </a:rPr>
              <a:t>Do NOT</a:t>
            </a:r>
            <a:r>
              <a:rPr lang="en-GB" dirty="0" smtClean="0">
                <a:latin typeface="Comic Sans MS" pitchFamily="66" charset="0"/>
              </a:rPr>
              <a:t> continue adding until you get a deep colour change - you just want to get a permanent colour change that does not disappear upon mixing.</a:t>
            </a:r>
          </a:p>
          <a:p>
            <a:pPr eaLnBrk="1" fontAlgn="auto" hangingPunct="1">
              <a:spcAft>
                <a:spcPts val="0"/>
              </a:spcAft>
              <a:buFont typeface="Wingdings 2"/>
              <a:buNone/>
              <a:defRPr/>
            </a:pPr>
            <a:r>
              <a:rPr lang="en-US" dirty="0" smtClean="0">
                <a:latin typeface="Comic Sans MS" pitchFamily="66" charset="0"/>
              </a:rPr>
              <a:t>	</a:t>
            </a:r>
            <a:r>
              <a:rPr lang="en-US" dirty="0" smtClean="0">
                <a:solidFill>
                  <a:srgbClr val="FF0000"/>
                </a:solidFill>
                <a:latin typeface="Comic Sans MS" pitchFamily="66" charset="0"/>
              </a:rPr>
              <a:t>NOTE:</a:t>
            </a:r>
            <a:endParaRPr lang="en-GB" dirty="0" smtClean="0">
              <a:solidFill>
                <a:srgbClr val="FF0000"/>
              </a:solidFill>
              <a:latin typeface="Comic Sans MS" pitchFamily="66" charset="0"/>
            </a:endParaRPr>
          </a:p>
          <a:p>
            <a:pPr eaLnBrk="1" fontAlgn="auto" hangingPunct="1">
              <a:spcAft>
                <a:spcPts val="0"/>
              </a:spcAft>
              <a:buFont typeface="Wingdings 2"/>
              <a:buNone/>
              <a:defRPr/>
            </a:pPr>
            <a:r>
              <a:rPr lang="en-GB" dirty="0" smtClean="0">
                <a:latin typeface="Comic Sans MS" pitchFamily="66" charset="0"/>
              </a:rPr>
              <a:t>	If a pH meter is used instead of an indicator, endpoint will be reached when there is a sudden change in </a:t>
            </a:r>
            <a:r>
              <a:rPr lang="en-GB" dirty="0" err="1" smtClean="0">
                <a:latin typeface="Comic Sans MS" pitchFamily="66" charset="0"/>
              </a:rPr>
              <a:t>pH.</a:t>
            </a:r>
            <a:endParaRPr lang="en-GB" dirty="0">
              <a:latin typeface="Comic Sans MS" pitchFamily="66" charset="0"/>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3505200" cy="914400"/>
          </a:xfrm>
          <a:scene3d>
            <a:camera prst="isometricOffAxis1Right"/>
            <a:lightRig rig="glow" dir="t">
              <a:rot lat="0" lon="0" rev="6360000"/>
            </a:lightRig>
          </a:scene3d>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US" sz="4000" dirty="0" smtClean="0">
                <a:latin typeface="Arial Black" pitchFamily="34" charset="0"/>
              </a:rPr>
              <a:t>Then,</a:t>
            </a:r>
            <a:endParaRPr lang="en-GB" sz="4000" dirty="0">
              <a:latin typeface="Arial Black" pitchFamily="34" charset="0"/>
            </a:endParaRPr>
          </a:p>
        </p:txBody>
      </p:sp>
      <p:sp>
        <p:nvSpPr>
          <p:cNvPr id="3" name="Content Placeholder 2"/>
          <p:cNvSpPr>
            <a:spLocks noGrp="1"/>
          </p:cNvSpPr>
          <p:nvPr>
            <p:ph idx="1"/>
          </p:nvPr>
        </p:nvSpPr>
        <p:spPr>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a:normAutofit/>
          </a:bodyPr>
          <a:lstStyle/>
          <a:p>
            <a:pPr eaLnBrk="1" fontAlgn="auto" hangingPunct="1">
              <a:spcAft>
                <a:spcPts val="0"/>
              </a:spcAft>
              <a:buFont typeface="Wingdings 2"/>
              <a:buChar char=""/>
              <a:defRPr/>
            </a:pPr>
            <a:r>
              <a:rPr lang="en-GB" b="1" dirty="0" smtClean="0">
                <a:latin typeface="Comic Sans MS" pitchFamily="66" charset="0"/>
              </a:rPr>
              <a:t>Record the burette reading. The difference between the final and the initial burette readings gives the volume of the acid used.</a:t>
            </a:r>
          </a:p>
          <a:p>
            <a:pPr eaLnBrk="1" fontAlgn="auto" hangingPunct="1">
              <a:spcAft>
                <a:spcPts val="0"/>
              </a:spcAft>
              <a:buFont typeface="Wingdings 2"/>
              <a:buChar char=""/>
              <a:defRPr/>
            </a:pPr>
            <a:r>
              <a:rPr lang="en-GB" b="1" dirty="0" smtClean="0">
                <a:latin typeface="Comic Sans MS" pitchFamily="66" charset="0"/>
              </a:rPr>
              <a:t>The titration should be repeated two or more times and the results averaged.</a:t>
            </a:r>
            <a:endParaRPr lang="en-GB" b="1" dirty="0">
              <a:latin typeface="Comic Sans MS" pitchFamily="66" charset="0"/>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rmAutofit fontScale="90000"/>
          </a:bodyPr>
          <a:lstStyle/>
          <a:p>
            <a:pPr eaLnBrk="1" fontAlgn="auto" hangingPunct="1">
              <a:spcAft>
                <a:spcPts val="0"/>
              </a:spcAft>
              <a:defRPr/>
            </a:pPr>
            <a:r>
              <a:rPr lang="en-US" dirty="0" smtClean="0">
                <a:latin typeface="Arial Black" pitchFamily="34" charset="0"/>
              </a:rPr>
              <a:t>Precautions during titration</a:t>
            </a:r>
            <a:endParaRPr lang="en-GB" dirty="0">
              <a:latin typeface="Arial Black" pitchFamily="34" charset="0"/>
            </a:endParaRPr>
          </a:p>
        </p:txBody>
      </p:sp>
      <p:sp>
        <p:nvSpPr>
          <p:cNvPr id="3" name="Content Placeholder 2"/>
          <p:cNvSpPr>
            <a:spLocks noGrp="1"/>
          </p:cNvSpPr>
          <p:nvPr>
            <p:ph idx="1"/>
          </p:nvPr>
        </p:nvSpPr>
        <p:spPr>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a:normAutofit fontScale="92500" lnSpcReduction="10000"/>
          </a:bodyPr>
          <a:lstStyle/>
          <a:p>
            <a:pPr eaLnBrk="1" fontAlgn="auto" hangingPunct="1">
              <a:spcAft>
                <a:spcPts val="0"/>
              </a:spcAft>
              <a:buFont typeface="Wingdings 2"/>
              <a:buChar char=""/>
              <a:defRPr/>
            </a:pPr>
            <a:r>
              <a:rPr lang="en-US" b="1" dirty="0" smtClean="0">
                <a:latin typeface="Comic Sans MS" pitchFamily="66" charset="0"/>
              </a:rPr>
              <a:t>Rinse the burette and the pipette with the solutions to be used in them, to avoid dilution with water.</a:t>
            </a:r>
          </a:p>
          <a:p>
            <a:pPr eaLnBrk="1" fontAlgn="auto" hangingPunct="1">
              <a:spcAft>
                <a:spcPts val="0"/>
              </a:spcAft>
              <a:buFont typeface="Wingdings 2"/>
              <a:buChar char=""/>
              <a:defRPr/>
            </a:pPr>
            <a:r>
              <a:rPr lang="en-US" b="1" dirty="0" smtClean="0">
                <a:latin typeface="Comic Sans MS" pitchFamily="66" charset="0"/>
              </a:rPr>
              <a:t>The burette tap must be tight to avoid leakage.</a:t>
            </a:r>
          </a:p>
          <a:p>
            <a:pPr eaLnBrk="1" fontAlgn="auto" hangingPunct="1">
              <a:spcAft>
                <a:spcPts val="0"/>
              </a:spcAft>
              <a:buFont typeface="Wingdings 2"/>
              <a:buChar char=""/>
              <a:defRPr/>
            </a:pPr>
            <a:r>
              <a:rPr lang="en-US" b="1" dirty="0" smtClean="0">
                <a:latin typeface="Comic Sans MS" pitchFamily="66" charset="0"/>
              </a:rPr>
              <a:t>Remove the funnel from the burette before titration, to avoid an increase in the volume of the solution in the burette.</a:t>
            </a:r>
          </a:p>
          <a:p>
            <a:pPr eaLnBrk="1" fontAlgn="auto" hangingPunct="1">
              <a:spcAft>
                <a:spcPts val="0"/>
              </a:spcAft>
              <a:buFont typeface="Wingdings 2"/>
              <a:buChar char=""/>
              <a:defRPr/>
            </a:pPr>
            <a:r>
              <a:rPr lang="en-US" b="1" dirty="0" smtClean="0">
                <a:solidFill>
                  <a:srgbClr val="0070C0"/>
                </a:solidFill>
                <a:latin typeface="Comic Sans MS" pitchFamily="66" charset="0"/>
              </a:rPr>
              <a:t>CONSULT YOUR TEXTBOOKS FOR MORE PRECAUTIONS</a:t>
            </a:r>
            <a:endParaRPr lang="en-GB" b="1" dirty="0">
              <a:solidFill>
                <a:srgbClr val="0070C0"/>
              </a:solidFill>
              <a:latin typeface="Comic Sans MS" pitchFamily="66" charset="0"/>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3" end="3"/>
                                            </p:txEl>
                                          </p:spTgt>
                                        </p:tgtEl>
                                      </p:cBhvr>
                                    </p:animEffect>
                                  </p:childTnLst>
                                </p:cTn>
                              </p:par>
                              <p:par>
                                <p:cTn id="48" presetID="8" presetClass="emph" presetSubtype="0" fill="hold" nodeType="withEffect">
                                  <p:stCondLst>
                                    <p:cond delay="0"/>
                                  </p:stCondLst>
                                  <p:childTnLst>
                                    <p:animRot by="21600000">
                                      <p:cBhvr>
                                        <p:cTn id="49" dur="2000" fill="hold"/>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US" sz="4400" dirty="0" smtClean="0">
                <a:latin typeface="Arial Black" pitchFamily="34" charset="0"/>
              </a:rPr>
              <a:t>Recording in titration</a:t>
            </a:r>
            <a:endParaRPr lang="en-GB" sz="4400" dirty="0">
              <a:latin typeface="Arial Black" pitchFamily="34" charset="0"/>
            </a:endParaRPr>
          </a:p>
        </p:txBody>
      </p:sp>
      <p:sp>
        <p:nvSpPr>
          <p:cNvPr id="3" name="Content Placeholder 2"/>
          <p:cNvSpPr>
            <a:spLocks noGrp="1"/>
          </p:cNvSpPr>
          <p:nvPr>
            <p:ph idx="1"/>
          </p:nvPr>
        </p:nvSpPr>
        <p:spPr>
          <a:xfrm>
            <a:off x="304800" y="1554163"/>
            <a:ext cx="8686800" cy="5303837"/>
          </a:xfrm>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Char char=""/>
              <a:defRPr/>
            </a:pPr>
            <a:r>
              <a:rPr lang="en-US" dirty="0" smtClean="0">
                <a:latin typeface="Comic Sans MS" pitchFamily="66" charset="0"/>
              </a:rPr>
              <a:t>Titration work could be recorded thus:</a:t>
            </a:r>
          </a:p>
          <a:p>
            <a:pPr marL="514350" indent="-514350" eaLnBrk="1" fontAlgn="auto" hangingPunct="1">
              <a:spcAft>
                <a:spcPts val="0"/>
              </a:spcAft>
              <a:buFont typeface="+mj-lt"/>
              <a:buAutoNum type="arabicPeriod"/>
              <a:defRPr/>
            </a:pPr>
            <a:r>
              <a:rPr lang="en-US" dirty="0" smtClean="0">
                <a:latin typeface="Comic Sans MS" pitchFamily="66" charset="0"/>
              </a:rPr>
              <a:t>state the size of the pipette used in cm</a:t>
            </a:r>
            <a:r>
              <a:rPr lang="en-US" baseline="30000" dirty="0" smtClean="0">
                <a:latin typeface="Comic Sans MS" pitchFamily="66" charset="0"/>
              </a:rPr>
              <a:t>3</a:t>
            </a:r>
          </a:p>
          <a:p>
            <a:pPr marL="514350" indent="-514350" eaLnBrk="1" fontAlgn="auto" hangingPunct="1">
              <a:spcAft>
                <a:spcPts val="0"/>
              </a:spcAft>
              <a:buFont typeface="+mj-lt"/>
              <a:buAutoNum type="arabicPeriod"/>
              <a:defRPr/>
            </a:pPr>
            <a:r>
              <a:rPr lang="en-US" dirty="0" smtClean="0">
                <a:latin typeface="Comic Sans MS" pitchFamily="66" charset="0"/>
              </a:rPr>
              <a:t>name the indicator used</a:t>
            </a:r>
          </a:p>
          <a:p>
            <a:pPr marL="514350" indent="-514350" eaLnBrk="1" fontAlgn="auto" hangingPunct="1">
              <a:spcAft>
                <a:spcPts val="0"/>
              </a:spcAft>
              <a:buFont typeface="+mj-lt"/>
              <a:buAutoNum type="arabicPeriod"/>
              <a:defRPr/>
            </a:pPr>
            <a:r>
              <a:rPr lang="en-US" dirty="0" smtClean="0">
                <a:latin typeface="Comic Sans MS" pitchFamily="66" charset="0"/>
              </a:rPr>
              <a:t>record your titrations in tabular form as shown below </a:t>
            </a:r>
          </a:p>
          <a:p>
            <a:pPr marL="514350" indent="-514350" eaLnBrk="1" fontAlgn="auto" hangingPunct="1">
              <a:spcAft>
                <a:spcPts val="0"/>
              </a:spcAft>
              <a:buFont typeface="Wingdings 2"/>
              <a:buNone/>
              <a:defRPr/>
            </a:pPr>
            <a:endParaRPr lang="en-US" dirty="0" smtClean="0">
              <a:latin typeface="Comic Sans MS" pitchFamily="66" charset="0"/>
            </a:endParaRPr>
          </a:p>
        </p:txBody>
      </p:sp>
      <p:graphicFrame>
        <p:nvGraphicFramePr>
          <p:cNvPr id="4" name="Table 3"/>
          <p:cNvGraphicFramePr>
            <a:graphicFrameLocks noGrp="1"/>
          </p:cNvGraphicFramePr>
          <p:nvPr/>
        </p:nvGraphicFramePr>
        <p:xfrm>
          <a:off x="685800" y="4454525"/>
          <a:ext cx="7848600" cy="2022475"/>
        </p:xfrm>
        <a:graphic>
          <a:graphicData uri="http://schemas.openxmlformats.org/drawingml/2006/table">
            <a:tbl>
              <a:tblPr firstRow="1" bandRow="1">
                <a:tableStyleId>{5C22544A-7EE6-4342-B048-85BDC9FD1C3A}</a:tableStyleId>
              </a:tblPr>
              <a:tblGrid>
                <a:gridCol w="1962150"/>
                <a:gridCol w="1962150"/>
                <a:gridCol w="1962150"/>
                <a:gridCol w="1962150"/>
              </a:tblGrid>
              <a:tr h="640281">
                <a:tc>
                  <a:txBody>
                    <a:bodyPr/>
                    <a:lstStyle/>
                    <a:p>
                      <a:r>
                        <a:rPr lang="en-US" sz="1800" dirty="0" smtClean="0"/>
                        <a:t>Burette Reading</a:t>
                      </a:r>
                      <a:endParaRPr lang="en-GB" sz="1800" dirty="0"/>
                    </a:p>
                  </a:txBody>
                  <a:tcPr marT="45734" marB="45734"/>
                </a:tc>
                <a:tc>
                  <a:txBody>
                    <a:bodyPr/>
                    <a:lstStyle/>
                    <a:p>
                      <a:r>
                        <a:rPr lang="en-US" sz="1800" dirty="0" smtClean="0"/>
                        <a:t>Rough /trial</a:t>
                      </a:r>
                      <a:endParaRPr lang="en-GB" sz="1800" dirty="0"/>
                    </a:p>
                  </a:txBody>
                  <a:tcPr marT="45734" marB="45734"/>
                </a:tc>
                <a:tc>
                  <a:txBody>
                    <a:bodyPr/>
                    <a:lstStyle/>
                    <a:p>
                      <a:r>
                        <a:rPr lang="en-US" sz="1800" dirty="0" smtClean="0"/>
                        <a:t>1</a:t>
                      </a:r>
                      <a:r>
                        <a:rPr lang="en-US" sz="1800" baseline="30000" dirty="0" smtClean="0"/>
                        <a:t>st</a:t>
                      </a:r>
                      <a:r>
                        <a:rPr lang="en-US" sz="1800" dirty="0" smtClean="0"/>
                        <a:t> titration</a:t>
                      </a:r>
                    </a:p>
                    <a:p>
                      <a:endParaRPr lang="en-GB" sz="1800" dirty="0"/>
                    </a:p>
                  </a:txBody>
                  <a:tcPr marT="45734" marB="45734"/>
                </a:tc>
                <a:tc>
                  <a:txBody>
                    <a:bodyPr/>
                    <a:lstStyle/>
                    <a:p>
                      <a:r>
                        <a:rPr lang="en-US" sz="1800" dirty="0" smtClean="0"/>
                        <a:t>2</a:t>
                      </a:r>
                      <a:r>
                        <a:rPr lang="en-US" sz="1800" baseline="30000" dirty="0" smtClean="0"/>
                        <a:t>nd</a:t>
                      </a:r>
                      <a:r>
                        <a:rPr lang="en-US" sz="1800" dirty="0" smtClean="0"/>
                        <a:t> titration</a:t>
                      </a:r>
                    </a:p>
                    <a:p>
                      <a:endParaRPr lang="en-GB" sz="1800" dirty="0"/>
                    </a:p>
                  </a:txBody>
                  <a:tcPr marT="45734" marB="45734"/>
                </a:tc>
              </a:tr>
              <a:tr h="370956">
                <a:tc>
                  <a:txBody>
                    <a:bodyPr/>
                    <a:lstStyle/>
                    <a:p>
                      <a:r>
                        <a:rPr lang="en-US" sz="1800" dirty="0" smtClean="0"/>
                        <a:t>Final </a:t>
                      </a:r>
                      <a:r>
                        <a:rPr lang="en-US" sz="1800" baseline="0" dirty="0" smtClean="0"/>
                        <a:t>(cm</a:t>
                      </a:r>
                      <a:r>
                        <a:rPr lang="en-US" sz="1800" baseline="30000" dirty="0" smtClean="0"/>
                        <a:t>3</a:t>
                      </a:r>
                      <a:r>
                        <a:rPr lang="en-US" sz="1800" baseline="0" dirty="0" smtClean="0"/>
                        <a:t>)</a:t>
                      </a:r>
                      <a:endParaRPr lang="en-GB" sz="1800" dirty="0"/>
                    </a:p>
                  </a:txBody>
                  <a:tcPr marT="45734" marB="45734"/>
                </a:tc>
                <a:tc>
                  <a:txBody>
                    <a:bodyPr/>
                    <a:lstStyle/>
                    <a:p>
                      <a:endParaRPr lang="en-GB" sz="1800" dirty="0"/>
                    </a:p>
                  </a:txBody>
                  <a:tcPr marT="45734" marB="45734"/>
                </a:tc>
                <a:tc>
                  <a:txBody>
                    <a:bodyPr/>
                    <a:lstStyle/>
                    <a:p>
                      <a:endParaRPr lang="en-GB" sz="1800"/>
                    </a:p>
                  </a:txBody>
                  <a:tcPr marT="45734" marB="45734"/>
                </a:tc>
                <a:tc>
                  <a:txBody>
                    <a:bodyPr/>
                    <a:lstStyle/>
                    <a:p>
                      <a:endParaRPr lang="en-GB" sz="1800"/>
                    </a:p>
                  </a:txBody>
                  <a:tcPr marT="45734" marB="45734"/>
                </a:tc>
              </a:tr>
              <a:tr h="370956">
                <a:tc>
                  <a:txBody>
                    <a:bodyPr/>
                    <a:lstStyle/>
                    <a:p>
                      <a:r>
                        <a:rPr lang="en-US" sz="1800" dirty="0" smtClean="0"/>
                        <a:t>Initial </a:t>
                      </a:r>
                      <a:r>
                        <a:rPr lang="en-US" sz="1800" baseline="0" dirty="0" smtClean="0"/>
                        <a:t>(cm</a:t>
                      </a:r>
                      <a:r>
                        <a:rPr lang="en-US" sz="1800" baseline="30000" dirty="0" smtClean="0"/>
                        <a:t>3</a:t>
                      </a:r>
                      <a:r>
                        <a:rPr lang="en-US" sz="1800" baseline="0" dirty="0" smtClean="0"/>
                        <a:t>)</a:t>
                      </a:r>
                      <a:endParaRPr lang="en-GB" sz="1800" dirty="0"/>
                    </a:p>
                  </a:txBody>
                  <a:tcPr marT="45734" marB="45734"/>
                </a:tc>
                <a:tc>
                  <a:txBody>
                    <a:bodyPr/>
                    <a:lstStyle/>
                    <a:p>
                      <a:endParaRPr lang="en-GB" sz="1800"/>
                    </a:p>
                  </a:txBody>
                  <a:tcPr marT="45734" marB="45734"/>
                </a:tc>
                <a:tc>
                  <a:txBody>
                    <a:bodyPr/>
                    <a:lstStyle/>
                    <a:p>
                      <a:endParaRPr lang="en-GB" sz="1800" dirty="0"/>
                    </a:p>
                  </a:txBody>
                  <a:tcPr marT="45734" marB="45734"/>
                </a:tc>
                <a:tc>
                  <a:txBody>
                    <a:bodyPr/>
                    <a:lstStyle/>
                    <a:p>
                      <a:endParaRPr lang="en-GB" sz="1800" dirty="0"/>
                    </a:p>
                  </a:txBody>
                  <a:tcPr marT="45734" marB="45734"/>
                </a:tc>
              </a:tr>
              <a:tr h="640281">
                <a:tc>
                  <a:txBody>
                    <a:bodyPr/>
                    <a:lstStyle/>
                    <a:p>
                      <a:r>
                        <a:rPr lang="en-US" sz="1800" dirty="0" smtClean="0"/>
                        <a:t>Volume</a:t>
                      </a:r>
                      <a:r>
                        <a:rPr lang="en-US" sz="1800" baseline="0" dirty="0" smtClean="0"/>
                        <a:t> </a:t>
                      </a:r>
                      <a:r>
                        <a:rPr lang="en-US" sz="1800" dirty="0" smtClean="0"/>
                        <a:t>of acid used </a:t>
                      </a:r>
                      <a:r>
                        <a:rPr lang="en-US" sz="1800" baseline="0" dirty="0" smtClean="0"/>
                        <a:t>(cm</a:t>
                      </a:r>
                      <a:r>
                        <a:rPr lang="en-US" sz="1800" baseline="30000" dirty="0" smtClean="0"/>
                        <a:t>3</a:t>
                      </a:r>
                      <a:r>
                        <a:rPr lang="en-US" sz="1800" baseline="0" dirty="0" smtClean="0"/>
                        <a:t>)</a:t>
                      </a:r>
                      <a:endParaRPr lang="en-GB" sz="1800" dirty="0"/>
                    </a:p>
                  </a:txBody>
                  <a:tcPr marT="45734" marB="45734"/>
                </a:tc>
                <a:tc>
                  <a:txBody>
                    <a:bodyPr/>
                    <a:lstStyle/>
                    <a:p>
                      <a:endParaRPr lang="en-GB" sz="1800"/>
                    </a:p>
                  </a:txBody>
                  <a:tcPr marT="45734" marB="45734"/>
                </a:tc>
                <a:tc>
                  <a:txBody>
                    <a:bodyPr/>
                    <a:lstStyle/>
                    <a:p>
                      <a:endParaRPr lang="en-GB" sz="1800" dirty="0"/>
                    </a:p>
                  </a:txBody>
                  <a:tcPr marT="45734" marB="45734"/>
                </a:tc>
                <a:tc>
                  <a:txBody>
                    <a:bodyPr/>
                    <a:lstStyle/>
                    <a:p>
                      <a:endParaRPr lang="en-GB" sz="1800" dirty="0"/>
                    </a:p>
                  </a:txBody>
                  <a:tcPr marT="45734" marB="45734"/>
                </a:tc>
              </a:tr>
            </a:tbl>
          </a:graphicData>
        </a:graphic>
      </p:graphicFrame>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ppt_x"/>
                                          </p:val>
                                        </p:tav>
                                        <p:tav tm="100000">
                                          <p:val>
                                            <p:strVal val="#ppt_x"/>
                                          </p:val>
                                        </p:tav>
                                      </p:tavLst>
                                    </p:anim>
                                    <p:anim calcmode="lin" valueType="num">
                                      <p:cBhvr additive="base">
                                        <p:cTn id="5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a:normAutofit/>
          </a:bodyPr>
          <a:lstStyle/>
          <a:p>
            <a:pPr marL="514350" indent="-514350" eaLnBrk="1" fontAlgn="auto" hangingPunct="1">
              <a:spcAft>
                <a:spcPts val="0"/>
              </a:spcAft>
              <a:buFont typeface="Wingdings 2"/>
              <a:buAutoNum type="arabicPeriod" startAt="4"/>
              <a:defRPr/>
            </a:pPr>
            <a:r>
              <a:rPr lang="en-US" b="1" dirty="0" smtClean="0">
                <a:latin typeface="Comic Sans MS" pitchFamily="66" charset="0"/>
              </a:rPr>
              <a:t>Find the average volume of acid used from any two or more titre values that do not differ by more than 0.20cm</a:t>
            </a:r>
            <a:r>
              <a:rPr lang="en-US" b="1" baseline="30000" dirty="0" smtClean="0">
                <a:latin typeface="Comic Sans MS" pitchFamily="66" charset="0"/>
              </a:rPr>
              <a:t>3</a:t>
            </a:r>
            <a:r>
              <a:rPr lang="en-US" b="1" dirty="0" smtClean="0">
                <a:latin typeface="Comic Sans MS" pitchFamily="66" charset="0"/>
              </a:rPr>
              <a:t> .This called concordancy</a:t>
            </a:r>
          </a:p>
          <a:p>
            <a:pPr marL="514350" indent="-514350" eaLnBrk="1" fontAlgn="auto" hangingPunct="1">
              <a:spcAft>
                <a:spcPts val="0"/>
              </a:spcAft>
              <a:buFont typeface="Wingdings 2"/>
              <a:buAutoNum type="arabicPeriod" startAt="4"/>
              <a:defRPr/>
            </a:pPr>
            <a:r>
              <a:rPr lang="en-US" b="1" dirty="0" smtClean="0">
                <a:latin typeface="Comic Sans MS" pitchFamily="66" charset="0"/>
              </a:rPr>
              <a:t>Rough titre may be used in averaging if it is within the concordant values. </a:t>
            </a:r>
            <a:r>
              <a:rPr lang="en-US" b="1" baseline="30000" dirty="0" smtClean="0">
                <a:latin typeface="Comic Sans MS" pitchFamily="66" charset="0"/>
              </a:rPr>
              <a:t>	    </a:t>
            </a:r>
            <a:endParaRPr lang="en-GB" b="1" baseline="30000" dirty="0">
              <a:latin typeface="Comic Sans MS" pitchFamily="66" charset="0"/>
            </a:endParaRPr>
          </a:p>
        </p:txBody>
      </p:sp>
      <p:sp>
        <p:nvSpPr>
          <p:cNvPr id="4"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US" dirty="0" smtClean="0">
                <a:latin typeface="Arial Black" pitchFamily="34" charset="0"/>
              </a:rPr>
              <a:t>Recording in titration</a:t>
            </a:r>
            <a:endParaRPr lang="en-GB" dirty="0">
              <a:latin typeface="Arial Black" pitchFamily="34" charset="0"/>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2.5"/>
                                          </p:val>
                                        </p:tav>
                                        <p:tav tm="100000">
                                          <p:val>
                                            <p:strVal val="#ppt_w"/>
                                          </p:val>
                                        </p:tav>
                                      </p:tavLst>
                                    </p:anim>
                                    <p:anim calcmode="lin" valueType="num">
                                      <p:cBhvr>
                                        <p:cTn id="8" dur="500" fill="hold"/>
                                        <p:tgtEl>
                                          <p:spTgt spid="3">
                                            <p:bg/>
                                          </p:spTgt>
                                        </p:tgtEl>
                                        <p:attrNameLst>
                                          <p:attrName>ppt_h</p:attrName>
                                        </p:attrNameLst>
                                      </p:cBhvr>
                                      <p:tavLst>
                                        <p:tav tm="0">
                                          <p:val>
                                            <p:strVal val="#ppt_h*0.01"/>
                                          </p:val>
                                        </p:tav>
                                        <p:tav tm="100000">
                                          <p:val>
                                            <p:strVal val="#ppt_h"/>
                                          </p:val>
                                        </p:tav>
                                      </p:tavLst>
                                    </p:anim>
                                    <p:anim calcmode="lin" valueType="num">
                                      <p:cBhvr>
                                        <p:cTn id="9" dur="500" fill="hold"/>
                                        <p:tgtEl>
                                          <p:spTgt spid="3">
                                            <p:bg/>
                                          </p:spTgt>
                                        </p:tgtEl>
                                        <p:attrNameLst>
                                          <p:attrName>ppt_x</p:attrName>
                                        </p:attrNameLst>
                                      </p:cBhvr>
                                      <p:tavLst>
                                        <p:tav tm="0">
                                          <p:val>
                                            <p:strVal val="#ppt_x"/>
                                          </p:val>
                                        </p:tav>
                                        <p:tav tm="100000">
                                          <p:val>
                                            <p:strVal val="#ppt_x"/>
                                          </p:val>
                                        </p:tav>
                                      </p:tavLst>
                                    </p:anim>
                                    <p:anim calcmode="lin" valueType="num">
                                      <p:cBhvr>
                                        <p:cTn id="10" dur="500" fill="hold"/>
                                        <p:tgtEl>
                                          <p:spTgt spid="3">
                                            <p:bg/>
                                          </p:spTgt>
                                        </p:tgtEl>
                                        <p:attrNameLst>
                                          <p:attrName>ppt_y</p:attrName>
                                        </p:attrNameLst>
                                      </p:cBhvr>
                                      <p:tavLst>
                                        <p:tav tm="0">
                                          <p:val>
                                            <p:strVal val="#ppt_h+1"/>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GB" sz="2800" dirty="0" smtClean="0">
                <a:latin typeface="Arial Black" pitchFamily="34" charset="0"/>
              </a:rPr>
              <a:t>Indicator Selection for Titrations</a:t>
            </a:r>
            <a:endParaRPr lang="en-GB" sz="2800" dirty="0">
              <a:latin typeface="Arial Black" pitchFamily="34" charset="0"/>
            </a:endParaRPr>
          </a:p>
        </p:txBody>
      </p:sp>
      <p:sp>
        <p:nvSpPr>
          <p:cNvPr id="46083" name="Content Placeholder 2"/>
          <p:cNvSpPr>
            <a:spLocks noGrp="1"/>
          </p:cNvSpPr>
          <p:nvPr>
            <p:ph idx="1"/>
          </p:nvPr>
        </p:nvSpPr>
        <p:spPr/>
        <p:txBody>
          <a:bodyPr/>
          <a:lstStyle/>
          <a:p>
            <a:pPr eaLnBrk="1" hangingPunct="1">
              <a:buFont typeface="Wingdings 2" pitchFamily="18" charset="2"/>
              <a:buNone/>
            </a:pPr>
            <a:r>
              <a:rPr lang="en-US" smtClean="0"/>
              <a:t> </a:t>
            </a:r>
            <a:endParaRPr lang="en-GB" smtClean="0"/>
          </a:p>
        </p:txBody>
      </p:sp>
      <p:graphicFrame>
        <p:nvGraphicFramePr>
          <p:cNvPr id="4" name="Table 3"/>
          <p:cNvGraphicFramePr>
            <a:graphicFrameLocks noGrp="1"/>
          </p:cNvGraphicFramePr>
          <p:nvPr/>
        </p:nvGraphicFramePr>
        <p:xfrm>
          <a:off x="304800" y="1397000"/>
          <a:ext cx="8610600" cy="4775200"/>
        </p:xfrm>
        <a:graphic>
          <a:graphicData uri="http://schemas.openxmlformats.org/drawingml/2006/table">
            <a:tbl>
              <a:tblPr firstRow="1" bandRow="1">
                <a:tableStyleId>{5C22544A-7EE6-4342-B048-85BDC9FD1C3A}</a:tableStyleId>
              </a:tblPr>
              <a:tblGrid>
                <a:gridCol w="2870200"/>
                <a:gridCol w="2870200"/>
                <a:gridCol w="2870200"/>
              </a:tblGrid>
              <a:tr h="484826">
                <a:tc>
                  <a:txBody>
                    <a:bodyPr/>
                    <a:lstStyle/>
                    <a:p>
                      <a:r>
                        <a:rPr lang="en-GB" sz="1800" dirty="0" smtClean="0"/>
                        <a:t>Titration between . . .</a:t>
                      </a:r>
                      <a:endParaRPr lang="en-GB" sz="1800" dirty="0"/>
                    </a:p>
                  </a:txBody>
                  <a:tcPr/>
                </a:tc>
                <a:tc>
                  <a:txBody>
                    <a:bodyPr/>
                    <a:lstStyle/>
                    <a:p>
                      <a:r>
                        <a:rPr lang="en-GB" sz="1800" dirty="0" smtClean="0"/>
                        <a:t>Indicator</a:t>
                      </a:r>
                      <a:endParaRPr lang="en-GB" sz="1800" dirty="0"/>
                    </a:p>
                  </a:txBody>
                  <a:tcPr/>
                </a:tc>
                <a:tc>
                  <a:txBody>
                    <a:bodyPr/>
                    <a:lstStyle/>
                    <a:p>
                      <a:r>
                        <a:rPr lang="en-GB" sz="1800" dirty="0" smtClean="0"/>
                        <a:t>Explanation</a:t>
                      </a:r>
                      <a:endParaRPr lang="en-GB" sz="1800" dirty="0"/>
                    </a:p>
                  </a:txBody>
                  <a:tcPr/>
                </a:tc>
              </a:tr>
              <a:tr h="836822">
                <a:tc>
                  <a:txBody>
                    <a:bodyPr/>
                    <a:lstStyle/>
                    <a:p>
                      <a:r>
                        <a:rPr lang="en-GB" sz="1800" dirty="0" smtClean="0"/>
                        <a:t>strong acid and strong base</a:t>
                      </a:r>
                      <a:endParaRPr lang="en-GB" sz="1800" dirty="0"/>
                    </a:p>
                  </a:txBody>
                  <a:tcPr/>
                </a:tc>
                <a:tc>
                  <a:txBody>
                    <a:bodyPr/>
                    <a:lstStyle/>
                    <a:p>
                      <a:r>
                        <a:rPr lang="en-GB" sz="1800" dirty="0" smtClean="0"/>
                        <a:t>any</a:t>
                      </a:r>
                      <a:endParaRPr lang="en-GB" sz="1800" dirty="0"/>
                    </a:p>
                  </a:txBody>
                  <a:tcPr/>
                </a:tc>
                <a:tc>
                  <a:txBody>
                    <a:bodyPr/>
                    <a:lstStyle/>
                    <a:p>
                      <a:endParaRPr lang="en-GB" sz="1800"/>
                    </a:p>
                  </a:txBody>
                  <a:tcPr/>
                </a:tc>
              </a:tr>
              <a:tr h="836822">
                <a:tc>
                  <a:txBody>
                    <a:bodyPr/>
                    <a:lstStyle/>
                    <a:p>
                      <a:r>
                        <a:rPr lang="en-GB" sz="1800" dirty="0" smtClean="0"/>
                        <a:t>strong acid and weak base</a:t>
                      </a:r>
                      <a:endParaRPr lang="en-GB" sz="1800" dirty="0"/>
                    </a:p>
                  </a:txBody>
                  <a:tcPr/>
                </a:tc>
                <a:tc>
                  <a:txBody>
                    <a:bodyPr/>
                    <a:lstStyle/>
                    <a:p>
                      <a:r>
                        <a:rPr lang="en-GB" sz="1800" dirty="0" smtClean="0"/>
                        <a:t>methyl orange</a:t>
                      </a:r>
                      <a:endParaRPr lang="en-GB" sz="1800" dirty="0"/>
                    </a:p>
                  </a:txBody>
                  <a:tcPr/>
                </a:tc>
                <a:tc>
                  <a:txBody>
                    <a:bodyPr/>
                    <a:lstStyle/>
                    <a:p>
                      <a:r>
                        <a:rPr lang="en-GB" sz="1800" dirty="0" smtClean="0"/>
                        <a:t>changes </a:t>
                      </a:r>
                      <a:r>
                        <a:rPr lang="en-GB" sz="1800" dirty="0" err="1" smtClean="0"/>
                        <a:t>color</a:t>
                      </a:r>
                      <a:r>
                        <a:rPr lang="en-GB" sz="1800" dirty="0" smtClean="0"/>
                        <a:t> in the acidic range (3.2 - 4.4)</a:t>
                      </a:r>
                      <a:endParaRPr lang="en-GB" sz="1800" dirty="0"/>
                    </a:p>
                  </a:txBody>
                  <a:tcPr/>
                </a:tc>
              </a:tr>
              <a:tr h="836822">
                <a:tc>
                  <a:txBody>
                    <a:bodyPr/>
                    <a:lstStyle/>
                    <a:p>
                      <a:r>
                        <a:rPr lang="en-GB" sz="1800" dirty="0" smtClean="0"/>
                        <a:t> weak acid and strong base</a:t>
                      </a:r>
                      <a:endParaRPr lang="en-GB" sz="1800" dirty="0"/>
                    </a:p>
                  </a:txBody>
                  <a:tcPr/>
                </a:tc>
                <a:tc>
                  <a:txBody>
                    <a:bodyPr/>
                    <a:lstStyle/>
                    <a:p>
                      <a:r>
                        <a:rPr lang="en-GB" sz="1800" dirty="0" smtClean="0"/>
                        <a:t>phenolphthalein</a:t>
                      </a:r>
                      <a:endParaRPr lang="en-GB" sz="1800" dirty="0"/>
                    </a:p>
                  </a:txBody>
                  <a:tcPr/>
                </a:tc>
                <a:tc>
                  <a:txBody>
                    <a:bodyPr/>
                    <a:lstStyle/>
                    <a:p>
                      <a:r>
                        <a:rPr lang="en-GB" sz="1800" dirty="0" smtClean="0"/>
                        <a:t>changes </a:t>
                      </a:r>
                      <a:r>
                        <a:rPr lang="en-GB" sz="1800" dirty="0" err="1" smtClean="0"/>
                        <a:t>color</a:t>
                      </a:r>
                      <a:r>
                        <a:rPr lang="en-GB" sz="1800" dirty="0" smtClean="0"/>
                        <a:t> in the basic range (8.2 - 10.6)</a:t>
                      </a:r>
                      <a:endParaRPr lang="en-GB" sz="1800" dirty="0"/>
                    </a:p>
                  </a:txBody>
                  <a:tcPr/>
                </a:tc>
              </a:tr>
              <a:tr h="1779909">
                <a:tc>
                  <a:txBody>
                    <a:bodyPr/>
                    <a:lstStyle/>
                    <a:p>
                      <a:r>
                        <a:rPr lang="en-US" sz="1800" dirty="0" smtClean="0"/>
                        <a:t>Weak acid and weak base</a:t>
                      </a:r>
                      <a:endParaRPr lang="en-GB" sz="1800" dirty="0"/>
                    </a:p>
                  </a:txBody>
                  <a:tcPr/>
                </a:tc>
                <a:tc>
                  <a:txBody>
                    <a:bodyPr/>
                    <a:lstStyle/>
                    <a:p>
                      <a:r>
                        <a:rPr lang="en-US" sz="1800" dirty="0" smtClean="0"/>
                        <a:t>No suitable</a:t>
                      </a:r>
                      <a:endParaRPr lang="en-GB" sz="1800" dirty="0"/>
                    </a:p>
                  </a:txBody>
                  <a:tcPr/>
                </a:tc>
                <a:tc>
                  <a:txBody>
                    <a:bodyPr/>
                    <a:lstStyle/>
                    <a:p>
                      <a:endParaRPr lang="en-GB" sz="1800" dirty="0"/>
                    </a:p>
                  </a:txBody>
                  <a:tcPr/>
                </a:tc>
              </a:tr>
            </a:tbl>
          </a:graphicData>
        </a:graphic>
      </p:graphicFrame>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GB" sz="4400" dirty="0" smtClean="0">
                <a:latin typeface="Arial Black" pitchFamily="34" charset="0"/>
              </a:rPr>
              <a:t>Titration Calculations</a:t>
            </a:r>
            <a:endParaRPr lang="en-GB" sz="4400" dirty="0">
              <a:latin typeface="Arial Black" pitchFamily="34" charset="0"/>
            </a:endParaRPr>
          </a:p>
        </p:txBody>
      </p:sp>
      <p:sp>
        <p:nvSpPr>
          <p:cNvPr id="3" name="Content Placeholder 2"/>
          <p:cNvSpPr>
            <a:spLocks noGrp="1"/>
          </p:cNvSpPr>
          <p:nvPr>
            <p:ph idx="1"/>
          </p:nvPr>
        </p:nvSpPr>
        <p:spPr>
          <a:ln>
            <a:noFill/>
          </a:ln>
          <a:extLs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a:normAutofit fontScale="92500" lnSpcReduction="20000"/>
          </a:bodyPr>
          <a:lstStyle/>
          <a:p>
            <a:pPr eaLnBrk="1" fontAlgn="auto" hangingPunct="1">
              <a:spcAft>
                <a:spcPts val="0"/>
              </a:spcAft>
              <a:buFont typeface="Wingdings 2"/>
              <a:buChar char=""/>
              <a:defRPr/>
            </a:pPr>
            <a:r>
              <a:rPr lang="en-GB" b="1" u="sng" dirty="0" smtClean="0">
                <a:solidFill>
                  <a:srgbClr val="92D050"/>
                </a:solidFill>
                <a:latin typeface="Comic Sans MS" pitchFamily="66" charset="0"/>
              </a:rPr>
              <a:t>Useful Information.</a:t>
            </a:r>
          </a:p>
          <a:p>
            <a:pPr eaLnBrk="1" fontAlgn="auto" hangingPunct="1">
              <a:spcAft>
                <a:spcPts val="0"/>
              </a:spcAft>
              <a:buFont typeface="Wingdings 2"/>
              <a:buChar char=""/>
              <a:defRPr/>
            </a:pPr>
            <a:r>
              <a:rPr lang="en-GB" b="1" dirty="0" smtClean="0">
                <a:latin typeface="Comic Sans MS" pitchFamily="66" charset="0"/>
              </a:rPr>
              <a:t>The concentration of one of the solutions, the acid for example (C</a:t>
            </a:r>
            <a:r>
              <a:rPr lang="en-GB" b="1" baseline="-25000" dirty="0" smtClean="0">
                <a:latin typeface="Comic Sans MS" pitchFamily="66" charset="0"/>
              </a:rPr>
              <a:t>A</a:t>
            </a:r>
            <a:r>
              <a:rPr lang="en-GB" b="1" dirty="0" smtClean="0">
                <a:latin typeface="Comic Sans MS" pitchFamily="66" charset="0"/>
              </a:rPr>
              <a:t>)</a:t>
            </a:r>
          </a:p>
          <a:p>
            <a:pPr eaLnBrk="1" fontAlgn="auto" hangingPunct="1">
              <a:spcAft>
                <a:spcPts val="0"/>
              </a:spcAft>
              <a:buFont typeface="Wingdings 2"/>
              <a:buChar char=""/>
              <a:defRPr/>
            </a:pPr>
            <a:r>
              <a:rPr lang="en-GB" b="1" dirty="0" smtClean="0">
                <a:latin typeface="Comic Sans MS" pitchFamily="66" charset="0"/>
              </a:rPr>
              <a:t>The volume of acid used for the titration (V</a:t>
            </a:r>
            <a:r>
              <a:rPr lang="en-GB" b="1" baseline="-25000" dirty="0" smtClean="0">
                <a:latin typeface="Comic Sans MS" pitchFamily="66" charset="0"/>
              </a:rPr>
              <a:t>A</a:t>
            </a:r>
            <a:r>
              <a:rPr lang="en-GB" b="1" dirty="0" smtClean="0">
                <a:latin typeface="Comic Sans MS" pitchFamily="66" charset="0"/>
              </a:rPr>
              <a:t>)</a:t>
            </a:r>
          </a:p>
          <a:p>
            <a:pPr eaLnBrk="1" fontAlgn="auto" hangingPunct="1">
              <a:spcAft>
                <a:spcPts val="0"/>
              </a:spcAft>
              <a:buFont typeface="Wingdings 2"/>
              <a:buChar char=""/>
              <a:defRPr/>
            </a:pPr>
            <a:r>
              <a:rPr lang="en-GB" b="1" dirty="0" smtClean="0">
                <a:latin typeface="Comic Sans MS" pitchFamily="66" charset="0"/>
              </a:rPr>
              <a:t>The volume of base used for the titration (V</a:t>
            </a:r>
            <a:r>
              <a:rPr lang="en-GB" b="1" baseline="-25000" dirty="0" smtClean="0">
                <a:latin typeface="Comic Sans MS" pitchFamily="66" charset="0"/>
              </a:rPr>
              <a:t>B</a:t>
            </a:r>
            <a:r>
              <a:rPr lang="en-GB" b="1" dirty="0" smtClean="0">
                <a:latin typeface="Comic Sans MS" pitchFamily="66" charset="0"/>
              </a:rPr>
              <a:t>)</a:t>
            </a:r>
          </a:p>
          <a:p>
            <a:pPr eaLnBrk="1" fontAlgn="auto" hangingPunct="1">
              <a:spcAft>
                <a:spcPts val="0"/>
              </a:spcAft>
              <a:buFont typeface="Wingdings 2"/>
              <a:buNone/>
              <a:defRPr/>
            </a:pPr>
            <a:r>
              <a:rPr lang="en-GB" b="1" dirty="0" smtClean="0">
                <a:latin typeface="Comic Sans MS" pitchFamily="66" charset="0"/>
              </a:rPr>
              <a:t>	What you will calculate:</a:t>
            </a:r>
          </a:p>
          <a:p>
            <a:pPr eaLnBrk="1" fontAlgn="auto" hangingPunct="1">
              <a:spcAft>
                <a:spcPts val="0"/>
              </a:spcAft>
              <a:buFont typeface="Wingdings 2"/>
              <a:buChar char=""/>
              <a:defRPr/>
            </a:pPr>
            <a:r>
              <a:rPr lang="en-GB" b="1" dirty="0" smtClean="0">
                <a:latin typeface="Comic Sans MS" pitchFamily="66" charset="0"/>
              </a:rPr>
              <a:t>The concentration of the other solution, the base for example (C</a:t>
            </a:r>
            <a:r>
              <a:rPr lang="en-GB" b="1" baseline="-25000" dirty="0" smtClean="0">
                <a:latin typeface="Comic Sans MS" pitchFamily="66" charset="0"/>
              </a:rPr>
              <a:t>B</a:t>
            </a:r>
            <a:r>
              <a:rPr lang="en-GB" b="1" dirty="0" smtClean="0">
                <a:latin typeface="Comic Sans MS" pitchFamily="66" charset="0"/>
              </a:rPr>
              <a:t>)</a:t>
            </a:r>
            <a:endParaRPr lang="en-GB" b="1" dirty="0">
              <a:latin typeface="Comic Sans MS" pitchFamily="66" charset="0"/>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3">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p:cTn id="61"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62"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3"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64"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6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style>
          <a:lnRef idx="0">
            <a:schemeClr val="accent1"/>
          </a:lnRef>
          <a:fillRef idx="3">
            <a:schemeClr val="accent1"/>
          </a:fillRef>
          <a:effectRef idx="3">
            <a:schemeClr val="accent1"/>
          </a:effectRef>
          <a:fontRef idx="minor">
            <a:schemeClr val="lt1"/>
          </a:fontRef>
        </p:style>
        <p:txBody>
          <a:bodyPr/>
          <a:lstStyle/>
          <a:p>
            <a:pPr eaLnBrk="1" fontAlgn="auto" hangingPunct="1">
              <a:spcAft>
                <a:spcPts val="0"/>
              </a:spcAft>
              <a:defRPr/>
            </a:pPr>
            <a:r>
              <a:rPr lang="en-GB" b="1" dirty="0" smtClean="0">
                <a:latin typeface="Arial Black" pitchFamily="34" charset="0"/>
              </a:rPr>
              <a:t>details of the theory behind the calculations</a:t>
            </a:r>
            <a:endParaRPr lang="en-GB" b="1" dirty="0">
              <a:latin typeface="Arial Black" pitchFamily="34" charset="0"/>
            </a:endParaRPr>
          </a:p>
        </p:txBody>
      </p:sp>
      <p:sp>
        <p:nvSpPr>
          <p:cNvPr id="3" name="Content Placeholder 2"/>
          <p:cNvSpPr>
            <a:spLocks noGrp="1"/>
          </p:cNvSpPr>
          <p:nvPr>
            <p:ph idx="1"/>
          </p:nvPr>
        </p:nvSpPr>
        <p:spPr>
          <a:xfrm>
            <a:off x="0" y="1219200"/>
            <a:ext cx="9144000" cy="5638800"/>
          </a:xfrm>
        </p:spPr>
        <p:style>
          <a:lnRef idx="2">
            <a:schemeClr val="dk1"/>
          </a:lnRef>
          <a:fillRef idx="1">
            <a:schemeClr val="lt1"/>
          </a:fillRef>
          <a:effectRef idx="0">
            <a:schemeClr val="dk1"/>
          </a:effectRef>
          <a:fontRef idx="minor">
            <a:schemeClr val="dk1"/>
          </a:fontRef>
        </p:style>
        <p:txBody>
          <a:bodyPr>
            <a:normAutofit/>
          </a:bodyPr>
          <a:lstStyle/>
          <a:p>
            <a:pPr eaLnBrk="1" fontAlgn="auto" hangingPunct="1">
              <a:spcAft>
                <a:spcPts val="0"/>
              </a:spcAft>
              <a:buFont typeface="Wingdings 2"/>
              <a:buChar char=""/>
              <a:defRPr/>
            </a:pPr>
            <a:endParaRPr lang="en-US" dirty="0" smtClean="0">
              <a:solidFill>
                <a:srgbClr val="0070C0"/>
              </a:solidFill>
              <a:latin typeface="Comic Sans MS" pitchFamily="66" charset="0"/>
            </a:endParaRPr>
          </a:p>
          <a:p>
            <a:pPr eaLnBrk="1" fontAlgn="auto" hangingPunct="1">
              <a:spcAft>
                <a:spcPts val="0"/>
              </a:spcAft>
              <a:buFont typeface="Wingdings 2"/>
              <a:buChar char=""/>
              <a:defRPr/>
            </a:pPr>
            <a:endParaRPr lang="en-US" dirty="0" smtClean="0">
              <a:solidFill>
                <a:srgbClr val="0070C0"/>
              </a:solidFill>
              <a:latin typeface="Comic Sans MS" pitchFamily="66" charset="0"/>
            </a:endParaRPr>
          </a:p>
          <a:p>
            <a:pPr eaLnBrk="1" fontAlgn="auto" hangingPunct="1">
              <a:spcAft>
                <a:spcPts val="0"/>
              </a:spcAft>
              <a:buFont typeface="Wingdings 2"/>
              <a:buNone/>
              <a:defRPr/>
            </a:pPr>
            <a:r>
              <a:rPr lang="en-US" dirty="0" smtClean="0">
                <a:solidFill>
                  <a:srgbClr val="0070C0"/>
                </a:solidFill>
                <a:latin typeface="Comic Sans MS" pitchFamily="66" charset="0"/>
              </a:rPr>
              <a:t>	Let’s work through this example:</a:t>
            </a:r>
          </a:p>
          <a:p>
            <a:pPr eaLnBrk="1" fontAlgn="auto" hangingPunct="1">
              <a:spcAft>
                <a:spcPts val="0"/>
              </a:spcAft>
              <a:buFont typeface="Wingdings 2"/>
              <a:buNone/>
              <a:defRPr/>
            </a:pPr>
            <a:r>
              <a:rPr lang="en-US" dirty="0" smtClean="0">
                <a:latin typeface="Comic Sans MS" pitchFamily="66" charset="0"/>
              </a:rPr>
              <a:t>	</a:t>
            </a:r>
            <a:r>
              <a:rPr lang="en-GB" dirty="0" smtClean="0">
                <a:latin typeface="Comic Sans MS" pitchFamily="66" charset="0"/>
              </a:rPr>
              <a:t> During a titration 75.8 cm</a:t>
            </a:r>
            <a:r>
              <a:rPr lang="en-GB" baseline="30000" dirty="0" smtClean="0">
                <a:latin typeface="Comic Sans MS" pitchFamily="66" charset="0"/>
              </a:rPr>
              <a:t>3</a:t>
            </a:r>
            <a:r>
              <a:rPr lang="en-GB" dirty="0" smtClean="0">
                <a:latin typeface="Comic Sans MS" pitchFamily="66" charset="0"/>
              </a:rPr>
              <a:t> of a 0.100M standard solution of HCl is titrated to end point with 100.0 cm</a:t>
            </a:r>
            <a:r>
              <a:rPr lang="en-GB" baseline="30000" dirty="0" smtClean="0">
                <a:latin typeface="Comic Sans MS" pitchFamily="66" charset="0"/>
              </a:rPr>
              <a:t>3</a:t>
            </a:r>
            <a:r>
              <a:rPr lang="en-GB" dirty="0" smtClean="0">
                <a:latin typeface="Comic Sans MS" pitchFamily="66" charset="0"/>
              </a:rPr>
              <a:t> of a NaOH solution with an unknown concentration. What is the concentration of the NaOH solution.</a:t>
            </a:r>
          </a:p>
          <a:p>
            <a:pPr eaLnBrk="1" fontAlgn="auto" hangingPunct="1">
              <a:spcAft>
                <a:spcPts val="0"/>
              </a:spcAft>
              <a:buFont typeface="Wingdings 2"/>
              <a:buNone/>
              <a:defRPr/>
            </a:pPr>
            <a:endParaRPr lang="en-GB" dirty="0">
              <a:latin typeface="Comic Sans MS" pitchFamily="66" charset="0"/>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GB" sz="8800" dirty="0" smtClean="0">
                <a:latin typeface="Arial Black" pitchFamily="34" charset="0"/>
              </a:rPr>
              <a:t>The theory</a:t>
            </a:r>
            <a:endParaRPr lang="en-GB" sz="8800" dirty="0">
              <a:latin typeface="Arial Black" pitchFamily="34" charset="0"/>
            </a:endParaRPr>
          </a:p>
        </p:txBody>
      </p:sp>
      <p:sp>
        <p:nvSpPr>
          <p:cNvPr id="3" name="Content Placeholder 2"/>
          <p:cNvSpPr>
            <a:spLocks noGrp="1"/>
          </p:cNvSpPr>
          <p:nvPr>
            <p:ph idx="1"/>
          </p:nvPr>
        </p:nvSpPr>
        <p:spPr>
          <a:xfrm>
            <a:off x="0" y="1371600"/>
            <a:ext cx="9144000" cy="5486400"/>
          </a:xfrm>
        </p:spPr>
        <p:style>
          <a:lnRef idx="2">
            <a:schemeClr val="dk1"/>
          </a:lnRef>
          <a:fillRef idx="1">
            <a:schemeClr val="lt1"/>
          </a:fillRef>
          <a:effectRef idx="0">
            <a:schemeClr val="dk1"/>
          </a:effectRef>
          <a:fontRef idx="minor">
            <a:schemeClr val="dk1"/>
          </a:fontRef>
        </p:style>
        <p:txBody>
          <a:bodyPr>
            <a:normAutofit/>
          </a:bodyPr>
          <a:lstStyle/>
          <a:p>
            <a:pPr eaLnBrk="1" fontAlgn="auto" hangingPunct="1">
              <a:spcAft>
                <a:spcPts val="0"/>
              </a:spcAft>
              <a:buFont typeface="Wingdings 2"/>
              <a:buChar char=""/>
              <a:defRPr/>
            </a:pPr>
            <a:r>
              <a:rPr lang="en-GB" dirty="0" smtClean="0">
                <a:solidFill>
                  <a:srgbClr val="0070C0"/>
                </a:solidFill>
                <a:latin typeface="Comic Sans MS" pitchFamily="66" charset="0"/>
              </a:rPr>
              <a:t>Begin with a balanced equation for the reaction:</a:t>
            </a:r>
          </a:p>
          <a:p>
            <a:pPr eaLnBrk="1" fontAlgn="auto" hangingPunct="1">
              <a:spcAft>
                <a:spcPts val="0"/>
              </a:spcAft>
              <a:buFont typeface="Wingdings 2"/>
              <a:buNone/>
              <a:defRPr/>
            </a:pPr>
            <a:r>
              <a:rPr lang="en-US" dirty="0" smtClean="0">
                <a:latin typeface="Comic Sans MS" pitchFamily="66" charset="0"/>
              </a:rPr>
              <a:t>	 HCl</a:t>
            </a:r>
            <a:r>
              <a:rPr lang="en-US" baseline="-25000" dirty="0" smtClean="0">
                <a:latin typeface="Comic Sans MS" pitchFamily="66" charset="0"/>
              </a:rPr>
              <a:t>(</a:t>
            </a:r>
            <a:r>
              <a:rPr lang="en-US" baseline="-25000" dirty="0" err="1" smtClean="0">
                <a:latin typeface="Comic Sans MS" pitchFamily="66" charset="0"/>
              </a:rPr>
              <a:t>aq</a:t>
            </a:r>
            <a:r>
              <a:rPr lang="en-US" baseline="-25000" dirty="0" smtClean="0">
                <a:latin typeface="Comic Sans MS" pitchFamily="66" charset="0"/>
              </a:rPr>
              <a:t>)</a:t>
            </a:r>
            <a:r>
              <a:rPr lang="en-US" dirty="0" smtClean="0">
                <a:latin typeface="Comic Sans MS" pitchFamily="66" charset="0"/>
              </a:rPr>
              <a:t> + </a:t>
            </a:r>
            <a:r>
              <a:rPr lang="en-US" dirty="0" err="1" smtClean="0">
                <a:latin typeface="Comic Sans MS" pitchFamily="66" charset="0"/>
              </a:rPr>
              <a:t>NaOH</a:t>
            </a:r>
            <a:r>
              <a:rPr lang="en-US" baseline="-25000" dirty="0" smtClean="0">
                <a:latin typeface="Comic Sans MS" pitchFamily="66" charset="0"/>
              </a:rPr>
              <a:t>(</a:t>
            </a:r>
            <a:r>
              <a:rPr lang="en-US" baseline="-25000" dirty="0" err="1" smtClean="0">
                <a:latin typeface="Comic Sans MS" pitchFamily="66" charset="0"/>
              </a:rPr>
              <a:t>aq</a:t>
            </a:r>
            <a:r>
              <a:rPr lang="en-US" baseline="-25000" dirty="0" smtClean="0">
                <a:latin typeface="Comic Sans MS" pitchFamily="66" charset="0"/>
              </a:rPr>
              <a:t>)</a:t>
            </a:r>
            <a:r>
              <a:rPr lang="en-US" dirty="0" smtClean="0">
                <a:latin typeface="Comic Sans MS" pitchFamily="66" charset="0"/>
              </a:rPr>
              <a:t> → </a:t>
            </a:r>
            <a:r>
              <a:rPr lang="en-US" dirty="0" err="1" smtClean="0">
                <a:latin typeface="Comic Sans MS" pitchFamily="66" charset="0"/>
              </a:rPr>
              <a:t>NaCl</a:t>
            </a:r>
            <a:r>
              <a:rPr lang="en-US" baseline="-25000" dirty="0" smtClean="0">
                <a:latin typeface="Comic Sans MS" pitchFamily="66" charset="0"/>
              </a:rPr>
              <a:t>(</a:t>
            </a:r>
            <a:r>
              <a:rPr lang="en-US" baseline="-25000" dirty="0" err="1" smtClean="0">
                <a:latin typeface="Comic Sans MS" pitchFamily="66" charset="0"/>
              </a:rPr>
              <a:t>aq</a:t>
            </a:r>
            <a:r>
              <a:rPr lang="en-US" baseline="-25000" dirty="0" smtClean="0">
                <a:latin typeface="Comic Sans MS" pitchFamily="66" charset="0"/>
              </a:rPr>
              <a:t>)</a:t>
            </a:r>
            <a:r>
              <a:rPr lang="en-US" dirty="0" smtClean="0">
                <a:latin typeface="Comic Sans MS" pitchFamily="66" charset="0"/>
              </a:rPr>
              <a:t> + H</a:t>
            </a:r>
            <a:r>
              <a:rPr lang="en-US" baseline="-25000" dirty="0" smtClean="0">
                <a:latin typeface="Comic Sans MS" pitchFamily="66" charset="0"/>
              </a:rPr>
              <a:t>2</a:t>
            </a:r>
            <a:r>
              <a:rPr lang="en-US" dirty="0" smtClean="0">
                <a:latin typeface="Comic Sans MS" pitchFamily="66" charset="0"/>
              </a:rPr>
              <a:t>O</a:t>
            </a:r>
            <a:r>
              <a:rPr lang="en-US" baseline="-25000" dirty="0" smtClean="0">
                <a:latin typeface="Comic Sans MS" pitchFamily="66" charset="0"/>
              </a:rPr>
              <a:t>(l)</a:t>
            </a:r>
            <a:r>
              <a:rPr lang="en-US" dirty="0" smtClean="0">
                <a:latin typeface="Comic Sans MS" pitchFamily="66" charset="0"/>
              </a:rPr>
              <a:t>                       </a:t>
            </a:r>
            <a:r>
              <a:rPr lang="en-US" dirty="0" err="1" smtClean="0">
                <a:latin typeface="Comic Sans MS" pitchFamily="66" charset="0"/>
              </a:rPr>
              <a:t>n</a:t>
            </a:r>
            <a:r>
              <a:rPr lang="en-US" baseline="-25000" dirty="0" err="1" smtClean="0">
                <a:latin typeface="Comic Sans MS" pitchFamily="66" charset="0"/>
              </a:rPr>
              <a:t>a</a:t>
            </a:r>
            <a:r>
              <a:rPr lang="en-US" dirty="0" smtClean="0">
                <a:latin typeface="Comic Sans MS" pitchFamily="66" charset="0"/>
              </a:rPr>
              <a:t> = 1     </a:t>
            </a:r>
            <a:r>
              <a:rPr lang="en-US" dirty="0" err="1" smtClean="0">
                <a:latin typeface="Comic Sans MS" pitchFamily="66" charset="0"/>
              </a:rPr>
              <a:t>n</a:t>
            </a:r>
            <a:r>
              <a:rPr lang="en-US" baseline="-25000" dirty="0" err="1" smtClean="0">
                <a:latin typeface="Comic Sans MS" pitchFamily="66" charset="0"/>
              </a:rPr>
              <a:t>b</a:t>
            </a:r>
            <a:r>
              <a:rPr lang="en-US" dirty="0" smtClean="0">
                <a:latin typeface="Comic Sans MS" pitchFamily="66" charset="0"/>
              </a:rPr>
              <a:t> = 1 (mole ratios of acid and base)</a:t>
            </a:r>
          </a:p>
          <a:p>
            <a:pPr eaLnBrk="1" fontAlgn="auto" hangingPunct="1">
              <a:spcAft>
                <a:spcPts val="0"/>
              </a:spcAft>
              <a:buFont typeface="Wingdings 2"/>
              <a:buNone/>
              <a:defRPr/>
            </a:pPr>
            <a:r>
              <a:rPr lang="en-US" dirty="0" smtClean="0">
                <a:latin typeface="Comic Sans MS" pitchFamily="66" charset="0"/>
              </a:rPr>
              <a:t>	Mole = concentration X volume</a:t>
            </a:r>
          </a:p>
          <a:p>
            <a:pPr eaLnBrk="1" fontAlgn="auto" hangingPunct="1">
              <a:spcAft>
                <a:spcPts val="0"/>
              </a:spcAft>
              <a:buFont typeface="Wingdings 2"/>
              <a:buNone/>
              <a:defRPr/>
            </a:pPr>
            <a:r>
              <a:rPr lang="en-US" dirty="0" smtClean="0">
                <a:latin typeface="Comic Sans MS" pitchFamily="66" charset="0"/>
              </a:rPr>
              <a:t>		For the acid: </a:t>
            </a:r>
            <a:r>
              <a:rPr lang="en-US" dirty="0" err="1" smtClean="0">
                <a:latin typeface="Comic Sans MS" pitchFamily="66" charset="0"/>
              </a:rPr>
              <a:t>n</a:t>
            </a:r>
            <a:r>
              <a:rPr lang="en-US" baseline="-25000" dirty="0" err="1" smtClean="0">
                <a:latin typeface="Comic Sans MS" pitchFamily="66" charset="0"/>
              </a:rPr>
              <a:t>a</a:t>
            </a:r>
            <a:r>
              <a:rPr lang="en-US" dirty="0" smtClean="0">
                <a:latin typeface="Comic Sans MS" pitchFamily="66" charset="0"/>
              </a:rPr>
              <a:t> = </a:t>
            </a:r>
            <a:r>
              <a:rPr lang="en-US" dirty="0" err="1" smtClean="0">
                <a:latin typeface="Comic Sans MS" pitchFamily="66" charset="0"/>
              </a:rPr>
              <a:t>C</a:t>
            </a:r>
            <a:r>
              <a:rPr lang="en-US" baseline="-25000" dirty="0" err="1" smtClean="0">
                <a:latin typeface="Comic Sans MS" pitchFamily="66" charset="0"/>
              </a:rPr>
              <a:t>a</a:t>
            </a:r>
            <a:r>
              <a:rPr lang="en-US" dirty="0" err="1" smtClean="0">
                <a:latin typeface="Comic Sans MS" pitchFamily="66" charset="0"/>
              </a:rPr>
              <a:t>V</a:t>
            </a:r>
            <a:r>
              <a:rPr lang="en-US" baseline="-25000" dirty="0" err="1" smtClean="0">
                <a:latin typeface="Comic Sans MS" pitchFamily="66" charset="0"/>
              </a:rPr>
              <a:t>a</a:t>
            </a:r>
            <a:endParaRPr lang="en-US" baseline="-25000" dirty="0" smtClean="0">
              <a:latin typeface="Comic Sans MS" pitchFamily="66" charset="0"/>
            </a:endParaRPr>
          </a:p>
          <a:p>
            <a:pPr eaLnBrk="1" fontAlgn="auto" hangingPunct="1">
              <a:spcAft>
                <a:spcPts val="0"/>
              </a:spcAft>
              <a:buFont typeface="Wingdings 2"/>
              <a:buNone/>
              <a:defRPr/>
            </a:pPr>
            <a:r>
              <a:rPr lang="en-US" dirty="0" smtClean="0">
                <a:latin typeface="Comic Sans MS" pitchFamily="66" charset="0"/>
              </a:rPr>
              <a:t>		For the base: </a:t>
            </a:r>
            <a:r>
              <a:rPr lang="en-US" dirty="0" err="1" smtClean="0">
                <a:latin typeface="Comic Sans MS" pitchFamily="66" charset="0"/>
              </a:rPr>
              <a:t>n</a:t>
            </a:r>
            <a:r>
              <a:rPr lang="en-US" baseline="-25000" dirty="0" err="1" smtClean="0">
                <a:latin typeface="Comic Sans MS" pitchFamily="66" charset="0"/>
              </a:rPr>
              <a:t>b</a:t>
            </a:r>
            <a:r>
              <a:rPr lang="en-US" dirty="0" smtClean="0">
                <a:latin typeface="Comic Sans MS" pitchFamily="66" charset="0"/>
              </a:rPr>
              <a:t> = </a:t>
            </a:r>
            <a:r>
              <a:rPr lang="en-US" dirty="0" err="1" smtClean="0">
                <a:latin typeface="Comic Sans MS" pitchFamily="66" charset="0"/>
              </a:rPr>
              <a:t>C</a:t>
            </a:r>
            <a:r>
              <a:rPr lang="en-US" baseline="-25000" dirty="0" err="1" smtClean="0">
                <a:latin typeface="Comic Sans MS" pitchFamily="66" charset="0"/>
              </a:rPr>
              <a:t>b</a:t>
            </a:r>
            <a:r>
              <a:rPr lang="en-US" dirty="0" err="1" smtClean="0">
                <a:latin typeface="Comic Sans MS" pitchFamily="66" charset="0"/>
              </a:rPr>
              <a:t>V</a:t>
            </a:r>
            <a:r>
              <a:rPr lang="en-US" baseline="-25000" dirty="0" err="1" smtClean="0">
                <a:latin typeface="Comic Sans MS" pitchFamily="66" charset="0"/>
              </a:rPr>
              <a:t>b</a:t>
            </a:r>
            <a:r>
              <a:rPr lang="en-US" dirty="0" smtClean="0">
                <a:latin typeface="Comic Sans MS" pitchFamily="66" charset="0"/>
              </a:rPr>
              <a:t>  </a:t>
            </a:r>
            <a:r>
              <a:rPr lang="en-US" baseline="-25000" dirty="0" smtClean="0">
                <a:latin typeface="Comic Sans MS" pitchFamily="66" charset="0"/>
              </a:rPr>
              <a:t> </a:t>
            </a:r>
            <a:r>
              <a:rPr lang="en-US" dirty="0" smtClean="0">
                <a:latin typeface="Comic Sans MS" pitchFamily="66" charset="0"/>
              </a:rPr>
              <a:t> </a:t>
            </a:r>
          </a:p>
          <a:p>
            <a:pPr eaLnBrk="1" fontAlgn="auto" hangingPunct="1">
              <a:spcAft>
                <a:spcPts val="0"/>
              </a:spcAft>
              <a:buFont typeface="Wingdings 2"/>
              <a:buNone/>
              <a:defRPr/>
            </a:pPr>
            <a:r>
              <a:rPr lang="en-US" dirty="0" smtClean="0">
                <a:latin typeface="Comic Sans MS" pitchFamily="66" charset="0"/>
              </a:rPr>
              <a:t>		  </a:t>
            </a:r>
            <a:r>
              <a:rPr lang="en-US" dirty="0" err="1" smtClean="0">
                <a:latin typeface="Comic Sans MS" pitchFamily="66" charset="0"/>
              </a:rPr>
              <a:t>n</a:t>
            </a:r>
            <a:r>
              <a:rPr lang="en-US" baseline="-25000" dirty="0" err="1" smtClean="0">
                <a:latin typeface="Comic Sans MS" pitchFamily="66" charset="0"/>
              </a:rPr>
              <a:t>a</a:t>
            </a:r>
            <a:r>
              <a:rPr lang="en-US" dirty="0" smtClean="0">
                <a:latin typeface="Comic Sans MS" pitchFamily="66" charset="0"/>
              </a:rPr>
              <a:t> 	: 	</a:t>
            </a:r>
            <a:r>
              <a:rPr lang="en-US" dirty="0" err="1" smtClean="0">
                <a:latin typeface="Comic Sans MS" pitchFamily="66" charset="0"/>
              </a:rPr>
              <a:t>n</a:t>
            </a:r>
            <a:r>
              <a:rPr lang="en-US" baseline="-25000" dirty="0" err="1" smtClean="0">
                <a:latin typeface="Comic Sans MS" pitchFamily="66" charset="0"/>
              </a:rPr>
              <a:t>b</a:t>
            </a:r>
            <a:r>
              <a:rPr lang="en-US" dirty="0" smtClean="0">
                <a:latin typeface="Comic Sans MS" pitchFamily="66" charset="0"/>
              </a:rPr>
              <a:t> (</a:t>
            </a:r>
            <a:r>
              <a:rPr lang="en-US" dirty="0" err="1" smtClean="0">
                <a:latin typeface="Comic Sans MS" pitchFamily="66" charset="0"/>
              </a:rPr>
              <a:t>stoichiometry</a:t>
            </a:r>
            <a:r>
              <a:rPr lang="en-US" dirty="0" smtClean="0">
                <a:latin typeface="Comic Sans MS" pitchFamily="66" charset="0"/>
              </a:rPr>
              <a:t> mole ratio)</a:t>
            </a:r>
            <a:endParaRPr lang="en-US" baseline="-25000" dirty="0" smtClean="0">
              <a:latin typeface="Comic Sans MS" pitchFamily="66" charset="0"/>
            </a:endParaRPr>
          </a:p>
          <a:p>
            <a:pPr eaLnBrk="1" fontAlgn="auto" hangingPunct="1">
              <a:spcAft>
                <a:spcPts val="0"/>
              </a:spcAft>
              <a:buFont typeface="Wingdings 2"/>
              <a:buNone/>
              <a:defRPr/>
            </a:pPr>
            <a:r>
              <a:rPr lang="en-US" dirty="0" smtClean="0">
                <a:latin typeface="Comic Sans MS" pitchFamily="66" charset="0"/>
              </a:rPr>
              <a:t>		</a:t>
            </a:r>
            <a:r>
              <a:rPr lang="en-US" dirty="0" err="1" smtClean="0">
                <a:latin typeface="Comic Sans MS" pitchFamily="66" charset="0"/>
              </a:rPr>
              <a:t>C</a:t>
            </a:r>
            <a:r>
              <a:rPr lang="en-US" baseline="-25000" dirty="0" err="1" smtClean="0">
                <a:latin typeface="Comic Sans MS" pitchFamily="66" charset="0"/>
              </a:rPr>
              <a:t>a</a:t>
            </a:r>
            <a:r>
              <a:rPr lang="en-US" dirty="0" err="1" smtClean="0">
                <a:latin typeface="Comic Sans MS" pitchFamily="66" charset="0"/>
              </a:rPr>
              <a:t>V</a:t>
            </a:r>
            <a:r>
              <a:rPr lang="en-US" baseline="-25000" dirty="0" err="1" smtClean="0">
                <a:latin typeface="Comic Sans MS" pitchFamily="66" charset="0"/>
              </a:rPr>
              <a:t>a</a:t>
            </a:r>
            <a:r>
              <a:rPr lang="en-US" baseline="-25000" dirty="0" smtClean="0">
                <a:latin typeface="Comic Sans MS" pitchFamily="66" charset="0"/>
              </a:rPr>
              <a:t> </a:t>
            </a:r>
            <a:r>
              <a:rPr lang="en-US" dirty="0" smtClean="0">
                <a:latin typeface="Comic Sans MS" pitchFamily="66" charset="0"/>
              </a:rPr>
              <a:t> 	:	 </a:t>
            </a:r>
            <a:r>
              <a:rPr lang="en-US" dirty="0" err="1" smtClean="0">
                <a:latin typeface="Comic Sans MS" pitchFamily="66" charset="0"/>
              </a:rPr>
              <a:t>C</a:t>
            </a:r>
            <a:r>
              <a:rPr lang="en-US" baseline="-25000" dirty="0" err="1" smtClean="0">
                <a:latin typeface="Comic Sans MS" pitchFamily="66" charset="0"/>
              </a:rPr>
              <a:t>b</a:t>
            </a:r>
            <a:r>
              <a:rPr lang="en-US" dirty="0" err="1" smtClean="0">
                <a:latin typeface="Comic Sans MS" pitchFamily="66" charset="0"/>
              </a:rPr>
              <a:t>V</a:t>
            </a:r>
            <a:r>
              <a:rPr lang="en-US" baseline="-25000" dirty="0" err="1" smtClean="0">
                <a:latin typeface="Comic Sans MS" pitchFamily="66" charset="0"/>
              </a:rPr>
              <a:t>b</a:t>
            </a:r>
            <a:r>
              <a:rPr lang="en-US" dirty="0" smtClean="0">
                <a:latin typeface="Comic Sans MS" pitchFamily="66" charset="0"/>
              </a:rPr>
              <a:t> </a:t>
            </a: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05"/>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 calcmode="lin" valueType="num">
                                      <p:cBhvr>
                                        <p:cTn id="9" dur="500" fill="hold"/>
                                        <p:tgtEl>
                                          <p:spTgt spid="3">
                                            <p:bg/>
                                          </p:spTgt>
                                        </p:tgtEl>
                                        <p:attrNameLst>
                                          <p:attrName>ppt_x</p:attrName>
                                        </p:attrNameLst>
                                      </p:cBhvr>
                                      <p:tavLst>
                                        <p:tav tm="0">
                                          <p:val>
                                            <p:strVal val="#ppt_x-.2"/>
                                          </p:val>
                                        </p:tav>
                                        <p:tav tm="100000">
                                          <p:val>
                                            <p:strVal val="#ppt_x"/>
                                          </p:val>
                                        </p:tav>
                                      </p:tavLst>
                                    </p:anim>
                                    <p:anim calcmode="lin" valueType="num">
                                      <p:cBhvr>
                                        <p:cTn id="10" dur="500" fill="hold"/>
                                        <p:tgtEl>
                                          <p:spTgt spid="3">
                                            <p:bg/>
                                          </p:spTgt>
                                        </p:tgtEl>
                                        <p:attrNameLst>
                                          <p:attrName>ppt_y</p:attrName>
                                        </p:attrNameLst>
                                      </p:cBhvr>
                                      <p:tavLst>
                                        <p:tav tm="0">
                                          <p:val>
                                            <p:strVal val="#ppt_y"/>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8" dur="500"/>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44"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5"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46"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47" dur="500"/>
                                        <p:tgtEl>
                                          <p:spTgt spid="3">
                                            <p:txEl>
                                              <p:pRg st="3" end="3"/>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3">
                                            <p:txEl>
                                              <p:pRg st="4" end="4"/>
                                            </p:txEl>
                                          </p:spTgt>
                                        </p:tgtEl>
                                        <p:attrNameLst>
                                          <p:attrName>style.visibility</p:attrName>
                                        </p:attrNameLst>
                                      </p:cBhvr>
                                      <p:to>
                                        <p:strVal val="visible"/>
                                      </p:to>
                                    </p:set>
                                    <p:anim calcmode="lin" valueType="num">
                                      <p:cBhvr>
                                        <p:cTn id="52"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53"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4"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55"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56" dur="500"/>
                                        <p:tgtEl>
                                          <p:spTgt spid="3">
                                            <p:txEl>
                                              <p:pRg st="4" end="4"/>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4" presetClass="entr" presetSubtype="0" accel="10000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 calcmode="lin" valueType="num">
                                      <p:cBhvr>
                                        <p:cTn id="61"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62"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63"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64"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65" dur="500"/>
                                        <p:tgtEl>
                                          <p:spTgt spid="3">
                                            <p:txEl>
                                              <p:pRg st="5" end="5"/>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54" presetClass="entr" presetSubtype="0" accel="100000" fill="hold" grpId="0" nodeType="clickEffect">
                                  <p:stCondLst>
                                    <p:cond delay="0"/>
                                  </p:stCondLst>
                                  <p:childTnLst>
                                    <p:set>
                                      <p:cBhvr>
                                        <p:cTn id="69" dur="1" fill="hold">
                                          <p:stCondLst>
                                            <p:cond delay="0"/>
                                          </p:stCondLst>
                                        </p:cTn>
                                        <p:tgtEl>
                                          <p:spTgt spid="3">
                                            <p:txEl>
                                              <p:pRg st="6" end="6"/>
                                            </p:txEl>
                                          </p:spTgt>
                                        </p:tgtEl>
                                        <p:attrNameLst>
                                          <p:attrName>style.visibility</p:attrName>
                                        </p:attrNameLst>
                                      </p:cBhvr>
                                      <p:to>
                                        <p:strVal val="visible"/>
                                      </p:to>
                                    </p:set>
                                    <p:anim calcmode="lin" valueType="num">
                                      <p:cBhvr>
                                        <p:cTn id="70"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71"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72"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73"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7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4800" dirty="0" smtClean="0">
                <a:latin typeface="Broadway BT" pitchFamily="82" charset="0"/>
              </a:rPr>
              <a:t>Definition of terms</a:t>
            </a:r>
            <a:endParaRPr lang="en-GB" sz="4800" dirty="0">
              <a:latin typeface="Broadway BT" pitchFamily="82"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eaLnBrk="1" fontAlgn="auto" hangingPunct="1">
              <a:spcAft>
                <a:spcPts val="0"/>
              </a:spcAft>
              <a:buFont typeface="Wingdings 2"/>
              <a:buChar char=""/>
              <a:defRPr/>
            </a:pPr>
            <a:r>
              <a:rPr lang="en-US" dirty="0" smtClean="0">
                <a:latin typeface="Comic Sans MS" pitchFamily="66" charset="0"/>
              </a:rPr>
              <a:t>Molar </a:t>
            </a:r>
            <a:r>
              <a:rPr lang="en-US" dirty="0" err="1" smtClean="0">
                <a:latin typeface="Comic Sans MS" pitchFamily="66" charset="0"/>
              </a:rPr>
              <a:t>Conc</a:t>
            </a:r>
            <a:r>
              <a:rPr lang="en-US" dirty="0" smtClean="0">
                <a:latin typeface="Comic Sans MS" pitchFamily="66" charset="0"/>
              </a:rPr>
              <a:t> (</a:t>
            </a:r>
            <a:r>
              <a:rPr lang="en-US" dirty="0" err="1" smtClean="0">
                <a:latin typeface="Comic Sans MS" pitchFamily="66" charset="0"/>
              </a:rPr>
              <a:t>conc</a:t>
            </a:r>
            <a:r>
              <a:rPr lang="en-US" dirty="0" smtClean="0">
                <a:latin typeface="Comic Sans MS" pitchFamily="66" charset="0"/>
              </a:rPr>
              <a:t> in moldm</a:t>
            </a:r>
            <a:r>
              <a:rPr lang="en-US" baseline="30000" dirty="0" smtClean="0">
                <a:latin typeface="Comic Sans MS" pitchFamily="66" charset="0"/>
              </a:rPr>
              <a:t>-3 </a:t>
            </a:r>
            <a:r>
              <a:rPr lang="en-US" dirty="0" smtClean="0">
                <a:latin typeface="Comic Sans MS" pitchFamily="66" charset="0"/>
              </a:rPr>
              <a:t> ): amount of substance (in moles) present in 1dm</a:t>
            </a:r>
            <a:r>
              <a:rPr lang="en-US" baseline="30000" dirty="0" smtClean="0">
                <a:latin typeface="Comic Sans MS" pitchFamily="66" charset="0"/>
              </a:rPr>
              <a:t>3</a:t>
            </a:r>
            <a:r>
              <a:rPr lang="en-US" dirty="0" smtClean="0">
                <a:latin typeface="Comic Sans MS" pitchFamily="66" charset="0"/>
              </a:rPr>
              <a:t> of solution. </a:t>
            </a:r>
          </a:p>
          <a:p>
            <a:pPr eaLnBrk="1" fontAlgn="auto" hangingPunct="1">
              <a:spcAft>
                <a:spcPts val="0"/>
              </a:spcAft>
              <a:buFont typeface="Wingdings 2"/>
              <a:buChar char=""/>
              <a:defRPr/>
            </a:pPr>
            <a:r>
              <a:rPr lang="en-US" dirty="0" smtClean="0">
                <a:latin typeface="Comic Sans MS" pitchFamily="66" charset="0"/>
              </a:rPr>
              <a:t>Mathematically;</a:t>
            </a:r>
          </a:p>
          <a:p>
            <a:pPr eaLnBrk="1" fontAlgn="auto" hangingPunct="1">
              <a:spcAft>
                <a:spcPts val="0"/>
              </a:spcAft>
              <a:buFont typeface="Wingdings 2"/>
              <a:buChar char=""/>
              <a:defRPr/>
            </a:pPr>
            <a:r>
              <a:rPr lang="en-US" dirty="0" smtClean="0">
                <a:latin typeface="Comic Sans MS" pitchFamily="66" charset="0"/>
              </a:rPr>
              <a:t>Molar </a:t>
            </a:r>
            <a:r>
              <a:rPr lang="en-US" dirty="0" err="1" smtClean="0">
                <a:latin typeface="Comic Sans MS" pitchFamily="66" charset="0"/>
              </a:rPr>
              <a:t>conc</a:t>
            </a:r>
            <a:r>
              <a:rPr lang="en-US" dirty="0" smtClean="0">
                <a:latin typeface="Comic Sans MS" pitchFamily="66" charset="0"/>
              </a:rPr>
              <a:t> =</a:t>
            </a:r>
          </a:p>
          <a:p>
            <a:pPr eaLnBrk="1" fontAlgn="auto" hangingPunct="1">
              <a:spcAft>
                <a:spcPts val="0"/>
              </a:spcAft>
              <a:buFont typeface="Wingdings 2"/>
              <a:buNone/>
              <a:defRPr/>
            </a:pPr>
            <a:endParaRPr lang="en-US" dirty="0" smtClean="0">
              <a:latin typeface="Comic Sans MS" pitchFamily="66" charset="0"/>
            </a:endParaRPr>
          </a:p>
          <a:p>
            <a:pPr eaLnBrk="1" fontAlgn="auto" hangingPunct="1">
              <a:spcAft>
                <a:spcPts val="0"/>
              </a:spcAft>
              <a:buFont typeface="Wingdings 2"/>
              <a:buNone/>
              <a:defRPr/>
            </a:pPr>
            <a:r>
              <a:rPr lang="en-US" dirty="0" smtClean="0">
                <a:latin typeface="Comic Sans MS" pitchFamily="66" charset="0"/>
              </a:rPr>
              <a:t>Note: Molar </a:t>
            </a:r>
            <a:r>
              <a:rPr lang="en-US" dirty="0" err="1" smtClean="0">
                <a:latin typeface="Comic Sans MS" pitchFamily="66" charset="0"/>
              </a:rPr>
              <a:t>conc</a:t>
            </a:r>
            <a:r>
              <a:rPr lang="en-US" dirty="0" smtClean="0">
                <a:latin typeface="Comic Sans MS" pitchFamily="66" charset="0"/>
              </a:rPr>
              <a:t> </a:t>
            </a:r>
            <a:r>
              <a:rPr lang="en-US" dirty="0" err="1" smtClean="0">
                <a:latin typeface="Comic Sans MS" pitchFamily="66" charset="0"/>
              </a:rPr>
              <a:t>a.k.a</a:t>
            </a:r>
            <a:r>
              <a:rPr lang="en-US" dirty="0" smtClean="0">
                <a:latin typeface="Comic Sans MS" pitchFamily="66" charset="0"/>
              </a:rPr>
              <a:t> MOLARITY (M)</a:t>
            </a:r>
          </a:p>
        </p:txBody>
      </p:sp>
      <p:sp>
        <p:nvSpPr>
          <p:cNvPr id="6" name="TextBox 5"/>
          <p:cNvSpPr txBox="1">
            <a:spLocks noChangeArrowheads="1"/>
          </p:cNvSpPr>
          <p:nvPr/>
        </p:nvSpPr>
        <p:spPr bwMode="auto">
          <a:xfrm>
            <a:off x="3200400" y="3657600"/>
            <a:ext cx="220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atin typeface="Comic Sans MS" pitchFamily="66" charset="0"/>
              </a:rPr>
              <a:t>Amount, n (mol)</a:t>
            </a:r>
          </a:p>
          <a:p>
            <a:pPr eaLnBrk="1" hangingPunct="1"/>
            <a:r>
              <a:rPr lang="en-US">
                <a:latin typeface="Comic Sans MS" pitchFamily="66" charset="0"/>
              </a:rPr>
              <a:t>Volume, V(dm</a:t>
            </a:r>
            <a:r>
              <a:rPr lang="en-US" baseline="30000">
                <a:latin typeface="Comic Sans MS" pitchFamily="66" charset="0"/>
              </a:rPr>
              <a:t>3</a:t>
            </a:r>
            <a:r>
              <a:rPr lang="en-US">
                <a:latin typeface="Comic Sans MS" pitchFamily="66" charset="0"/>
              </a:rPr>
              <a:t>)</a:t>
            </a:r>
            <a:endParaRPr lang="en-GB">
              <a:latin typeface="Comic Sans MS" pitchFamily="66" charset="0"/>
            </a:endParaRPr>
          </a:p>
        </p:txBody>
      </p:sp>
      <p:cxnSp>
        <p:nvCxnSpPr>
          <p:cNvPr id="8" name="Straight Connector 7"/>
          <p:cNvCxnSpPr/>
          <p:nvPr/>
        </p:nvCxnSpPr>
        <p:spPr>
          <a:xfrm>
            <a:off x="3581400" y="3960813"/>
            <a:ext cx="1219200" cy="1587"/>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pull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2.5"/>
                                          </p:val>
                                        </p:tav>
                                        <p:tav tm="100000">
                                          <p:val>
                                            <p:strVal val="#ppt_w"/>
                                          </p:val>
                                        </p:tav>
                                      </p:tavLst>
                                    </p:anim>
                                    <p:anim calcmode="lin" valueType="num">
                                      <p:cBhvr>
                                        <p:cTn id="8" dur="500" fill="hold"/>
                                        <p:tgtEl>
                                          <p:spTgt spid="3">
                                            <p:bg/>
                                          </p:spTgt>
                                        </p:tgtEl>
                                        <p:attrNameLst>
                                          <p:attrName>ppt_h</p:attrName>
                                        </p:attrNameLst>
                                      </p:cBhvr>
                                      <p:tavLst>
                                        <p:tav tm="0">
                                          <p:val>
                                            <p:strVal val="#ppt_h*0.01"/>
                                          </p:val>
                                        </p:tav>
                                        <p:tav tm="100000">
                                          <p:val>
                                            <p:strVal val="#ppt_h"/>
                                          </p:val>
                                        </p:tav>
                                      </p:tavLst>
                                    </p:anim>
                                    <p:anim calcmode="lin" valueType="num">
                                      <p:cBhvr>
                                        <p:cTn id="9" dur="500" fill="hold"/>
                                        <p:tgtEl>
                                          <p:spTgt spid="3">
                                            <p:bg/>
                                          </p:spTgt>
                                        </p:tgtEl>
                                        <p:attrNameLst>
                                          <p:attrName>ppt_x</p:attrName>
                                        </p:attrNameLst>
                                      </p:cBhvr>
                                      <p:tavLst>
                                        <p:tav tm="0">
                                          <p:val>
                                            <p:strVal val="#ppt_x"/>
                                          </p:val>
                                        </p:tav>
                                        <p:tav tm="100000">
                                          <p:val>
                                            <p:strVal val="#ppt_x"/>
                                          </p:val>
                                        </p:tav>
                                      </p:tavLst>
                                    </p:anim>
                                    <p:anim calcmode="lin" valueType="num">
                                      <p:cBhvr>
                                        <p:cTn id="10" dur="500" fill="hold"/>
                                        <p:tgtEl>
                                          <p:spTgt spid="3">
                                            <p:bg/>
                                          </p:spTgt>
                                        </p:tgtEl>
                                        <p:attrNameLst>
                                          <p:attrName>ppt_y</p:attrName>
                                        </p:attrNameLst>
                                      </p:cBhvr>
                                      <p:tavLst>
                                        <p:tav tm="0">
                                          <p:val>
                                            <p:strVal val="#ppt_h+1"/>
                                          </p:val>
                                        </p:tav>
                                        <p:tav tm="100000">
                                          <p:val>
                                            <p:strVal val="#ppt_y"/>
                                          </p:val>
                                        </p:tav>
                                      </p:tavLst>
                                    </p:anim>
                                    <p:animEffect transition="in" filter="fade">
                                      <p:cBhvr>
                                        <p:cTn id="11" dur="500"/>
                                        <p:tgtEl>
                                          <p:spTgt spid="3">
                                            <p:bg/>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5"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8" dur="500"/>
                                        <p:tgtEl>
                                          <p:spTgt spid="3">
                                            <p:txEl>
                                              <p:pRg st="2" end="2"/>
                                            </p:txEl>
                                          </p:spTgt>
                                        </p:tgtEl>
                                      </p:cBhvr>
                                    </p:animEffect>
                                  </p:childTnLst>
                                </p:cTn>
                              </p:par>
                              <p:par>
                                <p:cTn id="39" presetID="54" presetClass="entr" presetSubtype="0" accel="10000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ppt_w</p:attrName>
                                        </p:attrNameLst>
                                      </p:cBhvr>
                                      <p:tavLst>
                                        <p:tav tm="0">
                                          <p:val>
                                            <p:strVal val="#ppt_w*0.05"/>
                                          </p:val>
                                        </p:tav>
                                        <p:tav tm="100000">
                                          <p:val>
                                            <p:strVal val="#ppt_w"/>
                                          </p:val>
                                        </p:tav>
                                      </p:tavLst>
                                    </p:anim>
                                    <p:anim calcmode="lin" valueType="num">
                                      <p:cBhvr>
                                        <p:cTn id="42" dur="500" fill="hold"/>
                                        <p:tgtEl>
                                          <p:spTgt spid="6"/>
                                        </p:tgtEl>
                                        <p:attrNameLst>
                                          <p:attrName>ppt_h</p:attrName>
                                        </p:attrNameLst>
                                      </p:cBhvr>
                                      <p:tavLst>
                                        <p:tav tm="0">
                                          <p:val>
                                            <p:strVal val="#ppt_h"/>
                                          </p:val>
                                        </p:tav>
                                        <p:tav tm="100000">
                                          <p:val>
                                            <p:strVal val="#ppt_h"/>
                                          </p:val>
                                        </p:tav>
                                      </p:tavLst>
                                    </p:anim>
                                    <p:anim calcmode="lin" valueType="num">
                                      <p:cBhvr>
                                        <p:cTn id="43" dur="500" fill="hold"/>
                                        <p:tgtEl>
                                          <p:spTgt spid="6"/>
                                        </p:tgtEl>
                                        <p:attrNameLst>
                                          <p:attrName>ppt_x</p:attrName>
                                        </p:attrNameLst>
                                      </p:cBhvr>
                                      <p:tavLst>
                                        <p:tav tm="0">
                                          <p:val>
                                            <p:strVal val="#ppt_x-.2"/>
                                          </p:val>
                                        </p:tav>
                                        <p:tav tm="100000">
                                          <p:val>
                                            <p:strVal val="#ppt_x"/>
                                          </p:val>
                                        </p:tav>
                                      </p:tavLst>
                                    </p:anim>
                                    <p:anim calcmode="lin" valueType="num">
                                      <p:cBhvr>
                                        <p:cTn id="44" dur="500" fill="hold"/>
                                        <p:tgtEl>
                                          <p:spTgt spid="6"/>
                                        </p:tgtEl>
                                        <p:attrNameLst>
                                          <p:attrName>ppt_y</p:attrName>
                                        </p:attrNameLst>
                                      </p:cBhvr>
                                      <p:tavLst>
                                        <p:tav tm="0">
                                          <p:val>
                                            <p:strVal val="#ppt_y"/>
                                          </p:val>
                                        </p:tav>
                                        <p:tav tm="100000">
                                          <p:val>
                                            <p:strVal val="#ppt_y"/>
                                          </p:val>
                                        </p:tav>
                                      </p:tavLst>
                                    </p:anim>
                                    <p:animEffect transition="in" filter="fade">
                                      <p:cBhvr>
                                        <p:cTn id="45" dur="500"/>
                                        <p:tgtEl>
                                          <p:spTgt spid="6"/>
                                        </p:tgtEl>
                                      </p:cBhvr>
                                    </p:animEffect>
                                  </p:childTnLst>
                                </p:cTn>
                              </p:par>
                              <p:par>
                                <p:cTn id="46" presetID="54" presetClass="entr" presetSubtype="0" accel="100000" fill="hold" nodeType="with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500" fill="hold"/>
                                        <p:tgtEl>
                                          <p:spTgt spid="8"/>
                                        </p:tgtEl>
                                        <p:attrNameLst>
                                          <p:attrName>ppt_w</p:attrName>
                                        </p:attrNameLst>
                                      </p:cBhvr>
                                      <p:tavLst>
                                        <p:tav tm="0">
                                          <p:val>
                                            <p:strVal val="#ppt_w*0.05"/>
                                          </p:val>
                                        </p:tav>
                                        <p:tav tm="100000">
                                          <p:val>
                                            <p:strVal val="#ppt_w"/>
                                          </p:val>
                                        </p:tav>
                                      </p:tavLst>
                                    </p:anim>
                                    <p:anim calcmode="lin" valueType="num">
                                      <p:cBhvr>
                                        <p:cTn id="49" dur="500" fill="hold"/>
                                        <p:tgtEl>
                                          <p:spTgt spid="8"/>
                                        </p:tgtEl>
                                        <p:attrNameLst>
                                          <p:attrName>ppt_h</p:attrName>
                                        </p:attrNameLst>
                                      </p:cBhvr>
                                      <p:tavLst>
                                        <p:tav tm="0">
                                          <p:val>
                                            <p:strVal val="#ppt_h"/>
                                          </p:val>
                                        </p:tav>
                                        <p:tav tm="100000">
                                          <p:val>
                                            <p:strVal val="#ppt_h"/>
                                          </p:val>
                                        </p:tav>
                                      </p:tavLst>
                                    </p:anim>
                                    <p:anim calcmode="lin" valueType="num">
                                      <p:cBhvr>
                                        <p:cTn id="50" dur="500" fill="hold"/>
                                        <p:tgtEl>
                                          <p:spTgt spid="8"/>
                                        </p:tgtEl>
                                        <p:attrNameLst>
                                          <p:attrName>ppt_x</p:attrName>
                                        </p:attrNameLst>
                                      </p:cBhvr>
                                      <p:tavLst>
                                        <p:tav tm="0">
                                          <p:val>
                                            <p:strVal val="#ppt_x-.2"/>
                                          </p:val>
                                        </p:tav>
                                        <p:tav tm="100000">
                                          <p:val>
                                            <p:strVal val="#ppt_x"/>
                                          </p:val>
                                        </p:tav>
                                      </p:tavLst>
                                    </p:anim>
                                    <p:anim calcmode="lin" valueType="num">
                                      <p:cBhvr>
                                        <p:cTn id="51" dur="500" fill="hold"/>
                                        <p:tgtEl>
                                          <p:spTgt spid="8"/>
                                        </p:tgtEl>
                                        <p:attrNameLst>
                                          <p:attrName>ppt_y</p:attrName>
                                        </p:attrNameLst>
                                      </p:cBhvr>
                                      <p:tavLst>
                                        <p:tav tm="0">
                                          <p:val>
                                            <p:strVal val="#ppt_y"/>
                                          </p:val>
                                        </p:tav>
                                        <p:tav tm="100000">
                                          <p:val>
                                            <p:strVal val="#ppt_y"/>
                                          </p:val>
                                        </p:tav>
                                      </p:tavLst>
                                    </p:anim>
                                    <p:animEffect transition="in" filter="fade">
                                      <p:cBhvr>
                                        <p:cTn id="52" dur="500"/>
                                        <p:tgtEl>
                                          <p:spTgt spid="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8" presetClass="entr" presetSubtype="0" accel="100000" fill="hold" grpId="0"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 calcmode="lin" valueType="num">
                                      <p:cBhvr>
                                        <p:cTn id="57"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58"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5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0"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6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981200" y="3962400"/>
            <a:ext cx="2971800" cy="1295400"/>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endParaRPr lang="en-GB"/>
          </a:p>
        </p:txBody>
      </p:sp>
      <p:sp>
        <p:nvSpPr>
          <p:cNvPr id="2" name="Title 1"/>
          <p:cNvSpPr>
            <a:spLocks noGrp="1"/>
          </p:cNvSpPr>
          <p:nvPr>
            <p:ph type="title"/>
          </p:nvPr>
        </p:nvSpPr>
        <p:spPr>
          <a:xfrm>
            <a:off x="304800" y="0"/>
            <a:ext cx="8686800" cy="1295400"/>
          </a:xfrm>
        </p:spPr>
        <p:style>
          <a:lnRef idx="0">
            <a:schemeClr val="accent1"/>
          </a:lnRef>
          <a:fillRef idx="3">
            <a:schemeClr val="accent1"/>
          </a:fillRef>
          <a:effectRef idx="3">
            <a:schemeClr val="accent1"/>
          </a:effectRef>
          <a:fontRef idx="minor">
            <a:schemeClr val="lt1"/>
          </a:fontRef>
        </p:style>
        <p:txBody>
          <a:bodyPr>
            <a:noAutofit/>
          </a:bodyPr>
          <a:lstStyle/>
          <a:p>
            <a:pPr eaLnBrk="1" fontAlgn="auto" hangingPunct="1">
              <a:spcAft>
                <a:spcPts val="0"/>
              </a:spcAft>
              <a:defRPr/>
            </a:pPr>
            <a:r>
              <a:rPr lang="en-US" sz="8800" dirty="0" smtClean="0">
                <a:latin typeface="Arial Black" pitchFamily="34" charset="0"/>
              </a:rPr>
              <a:t>The Theory</a:t>
            </a:r>
            <a:r>
              <a:rPr lang="en-US" sz="7200" dirty="0" smtClean="0">
                <a:latin typeface="Arial Black" pitchFamily="34" charset="0"/>
              </a:rPr>
              <a:t> </a:t>
            </a:r>
            <a:endParaRPr lang="en-GB" sz="7200" dirty="0">
              <a:latin typeface="Arial Black" pitchFamily="34" charset="0"/>
            </a:endParaRPr>
          </a:p>
        </p:txBody>
      </p:sp>
      <p:sp>
        <p:nvSpPr>
          <p:cNvPr id="3" name="Content Placeholder 2"/>
          <p:cNvSpPr>
            <a:spLocks noGrp="1"/>
          </p:cNvSpPr>
          <p:nvPr>
            <p:ph idx="1"/>
          </p:nvPr>
        </p:nvSpPr>
        <p:spPr/>
        <p:txBody>
          <a:bodyPr/>
          <a:lstStyle/>
          <a:p>
            <a:pPr eaLnBrk="1" hangingPunct="1">
              <a:buFont typeface="Wingdings 2" pitchFamily="18" charset="2"/>
              <a:buNone/>
            </a:pPr>
            <a:r>
              <a:rPr lang="en-US" smtClean="0">
                <a:latin typeface="Comic Sans MS" pitchFamily="66" charset="0"/>
              </a:rPr>
              <a:t>			 n</a:t>
            </a:r>
            <a:r>
              <a:rPr lang="en-US" baseline="-25000" smtClean="0">
                <a:latin typeface="Comic Sans MS" pitchFamily="66" charset="0"/>
              </a:rPr>
              <a:t>a</a:t>
            </a:r>
            <a:r>
              <a:rPr lang="en-US" smtClean="0">
                <a:latin typeface="Comic Sans MS" pitchFamily="66" charset="0"/>
              </a:rPr>
              <a:t> 	: 	n</a:t>
            </a:r>
            <a:r>
              <a:rPr lang="en-US" baseline="-25000" smtClean="0">
                <a:latin typeface="Comic Sans MS" pitchFamily="66" charset="0"/>
              </a:rPr>
              <a:t>b</a:t>
            </a:r>
            <a:r>
              <a:rPr lang="en-US" smtClean="0">
                <a:latin typeface="Comic Sans MS" pitchFamily="66" charset="0"/>
              </a:rPr>
              <a:t> </a:t>
            </a:r>
            <a:endParaRPr lang="en-US" baseline="-25000" smtClean="0">
              <a:latin typeface="Comic Sans MS" pitchFamily="66" charset="0"/>
            </a:endParaRPr>
          </a:p>
          <a:p>
            <a:pPr eaLnBrk="1" hangingPunct="1">
              <a:buFont typeface="Wingdings 2" pitchFamily="18" charset="2"/>
              <a:buNone/>
            </a:pPr>
            <a:r>
              <a:rPr lang="en-US" smtClean="0">
                <a:latin typeface="Comic Sans MS" pitchFamily="66" charset="0"/>
              </a:rPr>
              <a:t>			C</a:t>
            </a:r>
            <a:r>
              <a:rPr lang="en-US" baseline="-25000" smtClean="0">
                <a:latin typeface="Comic Sans MS" pitchFamily="66" charset="0"/>
              </a:rPr>
              <a:t>a</a:t>
            </a:r>
            <a:r>
              <a:rPr lang="en-US" smtClean="0">
                <a:latin typeface="Comic Sans MS" pitchFamily="66" charset="0"/>
              </a:rPr>
              <a:t>V</a:t>
            </a:r>
            <a:r>
              <a:rPr lang="en-US" baseline="-25000" smtClean="0">
                <a:latin typeface="Comic Sans MS" pitchFamily="66" charset="0"/>
              </a:rPr>
              <a:t>a </a:t>
            </a:r>
            <a:r>
              <a:rPr lang="en-US" smtClean="0">
                <a:latin typeface="Comic Sans MS" pitchFamily="66" charset="0"/>
              </a:rPr>
              <a:t> 	:	 C</a:t>
            </a:r>
            <a:r>
              <a:rPr lang="en-US" baseline="-25000" smtClean="0">
                <a:latin typeface="Comic Sans MS" pitchFamily="66" charset="0"/>
              </a:rPr>
              <a:t>b</a:t>
            </a:r>
            <a:r>
              <a:rPr lang="en-US" smtClean="0">
                <a:latin typeface="Comic Sans MS" pitchFamily="66" charset="0"/>
              </a:rPr>
              <a:t>V</a:t>
            </a:r>
            <a:r>
              <a:rPr lang="en-US" baseline="-25000" smtClean="0">
                <a:latin typeface="Comic Sans MS" pitchFamily="66" charset="0"/>
              </a:rPr>
              <a:t>b</a:t>
            </a:r>
            <a:r>
              <a:rPr lang="en-US" smtClean="0">
                <a:latin typeface="Comic Sans MS" pitchFamily="66" charset="0"/>
              </a:rPr>
              <a:t> </a:t>
            </a:r>
          </a:p>
          <a:p>
            <a:pPr eaLnBrk="1" hangingPunct="1">
              <a:buFont typeface="Wingdings 2" pitchFamily="18" charset="2"/>
              <a:buNone/>
            </a:pPr>
            <a:r>
              <a:rPr lang="en-US" smtClean="0">
                <a:latin typeface="Comic Sans MS" pitchFamily="66" charset="0"/>
              </a:rPr>
              <a:t>i.e.		 n</a:t>
            </a:r>
            <a:r>
              <a:rPr lang="en-US" baseline="-25000" smtClean="0">
                <a:latin typeface="Comic Sans MS" pitchFamily="66" charset="0"/>
              </a:rPr>
              <a:t>a</a:t>
            </a:r>
            <a:r>
              <a:rPr lang="en-US" smtClean="0">
                <a:latin typeface="Comic Sans MS" pitchFamily="66" charset="0"/>
              </a:rPr>
              <a:t> 	 	n</a:t>
            </a:r>
            <a:r>
              <a:rPr lang="en-US" baseline="-25000" smtClean="0">
                <a:latin typeface="Comic Sans MS" pitchFamily="66" charset="0"/>
              </a:rPr>
              <a:t>b</a:t>
            </a:r>
            <a:r>
              <a:rPr lang="en-US" smtClean="0">
                <a:latin typeface="Comic Sans MS" pitchFamily="66" charset="0"/>
              </a:rPr>
              <a:t> </a:t>
            </a:r>
            <a:endParaRPr lang="en-US" baseline="-25000" smtClean="0">
              <a:latin typeface="Comic Sans MS" pitchFamily="66" charset="0"/>
            </a:endParaRPr>
          </a:p>
          <a:p>
            <a:pPr eaLnBrk="1" hangingPunct="1">
              <a:buFont typeface="Wingdings 2" pitchFamily="18" charset="2"/>
              <a:buNone/>
            </a:pPr>
            <a:r>
              <a:rPr lang="en-US" smtClean="0">
                <a:latin typeface="Comic Sans MS" pitchFamily="66" charset="0"/>
              </a:rPr>
              <a:t>			C</a:t>
            </a:r>
            <a:r>
              <a:rPr lang="en-US" baseline="-25000" smtClean="0">
                <a:latin typeface="Comic Sans MS" pitchFamily="66" charset="0"/>
              </a:rPr>
              <a:t>a</a:t>
            </a:r>
            <a:r>
              <a:rPr lang="en-US" smtClean="0">
                <a:latin typeface="Comic Sans MS" pitchFamily="66" charset="0"/>
              </a:rPr>
              <a:t>V</a:t>
            </a:r>
            <a:r>
              <a:rPr lang="en-US" baseline="-25000" smtClean="0">
                <a:latin typeface="Comic Sans MS" pitchFamily="66" charset="0"/>
              </a:rPr>
              <a:t>a </a:t>
            </a:r>
            <a:r>
              <a:rPr lang="en-US" smtClean="0">
                <a:latin typeface="Comic Sans MS" pitchFamily="66" charset="0"/>
              </a:rPr>
              <a:t> 	C</a:t>
            </a:r>
            <a:r>
              <a:rPr lang="en-US" baseline="-25000" smtClean="0">
                <a:latin typeface="Comic Sans MS" pitchFamily="66" charset="0"/>
              </a:rPr>
              <a:t>b</a:t>
            </a:r>
            <a:r>
              <a:rPr lang="en-US" smtClean="0">
                <a:latin typeface="Comic Sans MS" pitchFamily="66" charset="0"/>
              </a:rPr>
              <a:t>V</a:t>
            </a:r>
            <a:r>
              <a:rPr lang="en-US" baseline="-25000" smtClean="0">
                <a:latin typeface="Comic Sans MS" pitchFamily="66" charset="0"/>
              </a:rPr>
              <a:t>b</a:t>
            </a:r>
            <a:r>
              <a:rPr lang="en-US" smtClean="0">
                <a:latin typeface="Comic Sans MS" pitchFamily="66" charset="0"/>
              </a:rPr>
              <a:t> </a:t>
            </a:r>
          </a:p>
          <a:p>
            <a:pPr eaLnBrk="1" hangingPunct="1">
              <a:buFont typeface="Wingdings 2" pitchFamily="18" charset="2"/>
              <a:buNone/>
            </a:pPr>
            <a:r>
              <a:rPr lang="en-US" smtClean="0">
                <a:latin typeface="Comic Sans MS" pitchFamily="66" charset="0"/>
              </a:rPr>
              <a:t>Then,	 C</a:t>
            </a:r>
            <a:r>
              <a:rPr lang="en-US" baseline="-25000" smtClean="0">
                <a:latin typeface="Comic Sans MS" pitchFamily="66" charset="0"/>
              </a:rPr>
              <a:t>a</a:t>
            </a:r>
            <a:r>
              <a:rPr lang="en-US" smtClean="0">
                <a:latin typeface="Comic Sans MS" pitchFamily="66" charset="0"/>
              </a:rPr>
              <a:t>V</a:t>
            </a:r>
            <a:r>
              <a:rPr lang="en-US" baseline="-25000" smtClean="0">
                <a:latin typeface="Comic Sans MS" pitchFamily="66" charset="0"/>
              </a:rPr>
              <a:t>a   	</a:t>
            </a:r>
            <a:r>
              <a:rPr lang="en-US" smtClean="0">
                <a:latin typeface="Comic Sans MS" pitchFamily="66" charset="0"/>
              </a:rPr>
              <a:t> n</a:t>
            </a:r>
            <a:r>
              <a:rPr lang="en-US" baseline="-25000" smtClean="0">
                <a:latin typeface="Comic Sans MS" pitchFamily="66" charset="0"/>
              </a:rPr>
              <a:t>a</a:t>
            </a:r>
            <a:r>
              <a:rPr lang="en-US" smtClean="0">
                <a:latin typeface="Comic Sans MS" pitchFamily="66" charset="0"/>
              </a:rPr>
              <a:t> </a:t>
            </a:r>
            <a:r>
              <a:rPr lang="en-US" baseline="-25000" smtClean="0">
                <a:latin typeface="Comic Sans MS" pitchFamily="66" charset="0"/>
              </a:rPr>
              <a:t>	</a:t>
            </a:r>
          </a:p>
          <a:p>
            <a:pPr eaLnBrk="1" hangingPunct="1">
              <a:buFont typeface="Wingdings 2" pitchFamily="18" charset="2"/>
              <a:buNone/>
            </a:pPr>
            <a:r>
              <a:rPr lang="en-US" baseline="-25000" smtClean="0">
                <a:latin typeface="Comic Sans MS" pitchFamily="66" charset="0"/>
              </a:rPr>
              <a:t>			</a:t>
            </a:r>
            <a:r>
              <a:rPr lang="en-US" smtClean="0">
                <a:latin typeface="Comic Sans MS" pitchFamily="66" charset="0"/>
              </a:rPr>
              <a:t> C</a:t>
            </a:r>
            <a:r>
              <a:rPr lang="en-US" baseline="-25000" smtClean="0">
                <a:latin typeface="Comic Sans MS" pitchFamily="66" charset="0"/>
              </a:rPr>
              <a:t>b</a:t>
            </a:r>
            <a:r>
              <a:rPr lang="en-US" smtClean="0">
                <a:latin typeface="Comic Sans MS" pitchFamily="66" charset="0"/>
              </a:rPr>
              <a:t>V</a:t>
            </a:r>
            <a:r>
              <a:rPr lang="en-US" baseline="-25000" smtClean="0">
                <a:latin typeface="Comic Sans MS" pitchFamily="66" charset="0"/>
              </a:rPr>
              <a:t>b      	</a:t>
            </a:r>
            <a:r>
              <a:rPr lang="en-US" smtClean="0">
                <a:latin typeface="Comic Sans MS" pitchFamily="66" charset="0"/>
              </a:rPr>
              <a:t> n</a:t>
            </a:r>
            <a:r>
              <a:rPr lang="en-US" baseline="-25000" smtClean="0">
                <a:latin typeface="Comic Sans MS" pitchFamily="66" charset="0"/>
              </a:rPr>
              <a:t>b</a:t>
            </a:r>
            <a:r>
              <a:rPr lang="en-US" smtClean="0">
                <a:latin typeface="Comic Sans MS" pitchFamily="66" charset="0"/>
              </a:rPr>
              <a:t> </a:t>
            </a:r>
            <a:r>
              <a:rPr lang="en-US" baseline="-25000" smtClean="0">
                <a:latin typeface="Comic Sans MS" pitchFamily="66" charset="0"/>
              </a:rPr>
              <a:t>	  </a:t>
            </a:r>
            <a:endParaRPr lang="en-GB" smtClean="0">
              <a:latin typeface="Comic Sans MS" pitchFamily="66" charset="0"/>
            </a:endParaRPr>
          </a:p>
        </p:txBody>
      </p:sp>
      <p:sp>
        <p:nvSpPr>
          <p:cNvPr id="50181" name="TextBox 3"/>
          <p:cNvSpPr txBox="1">
            <a:spLocks noChangeArrowheads="1"/>
          </p:cNvSpPr>
          <p:nvPr/>
        </p:nvSpPr>
        <p:spPr bwMode="auto">
          <a:xfrm>
            <a:off x="3352800" y="3048000"/>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a:latin typeface="Franklin Gothic Book" pitchFamily="34" charset="0"/>
              </a:rPr>
              <a:t>=</a:t>
            </a:r>
            <a:endParaRPr lang="en-GB" sz="2800" b="1">
              <a:latin typeface="Franklin Gothic Book" pitchFamily="34" charset="0"/>
            </a:endParaRPr>
          </a:p>
        </p:txBody>
      </p:sp>
      <p:cxnSp>
        <p:nvCxnSpPr>
          <p:cNvPr id="6" name="Straight Connector 5"/>
          <p:cNvCxnSpPr/>
          <p:nvPr/>
        </p:nvCxnSpPr>
        <p:spPr>
          <a:xfrm>
            <a:off x="2133600" y="3352800"/>
            <a:ext cx="685800" cy="158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962400" y="3351213"/>
            <a:ext cx="685800" cy="1587"/>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3962400" y="4494213"/>
            <a:ext cx="685800" cy="1587"/>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362200" y="4494213"/>
            <a:ext cx="685800" cy="1587"/>
          </a:xfrm>
          <a:prstGeom prst="line">
            <a:avLst/>
          </a:prstGeom>
        </p:spPr>
        <p:style>
          <a:lnRef idx="1">
            <a:schemeClr val="dk1"/>
          </a:lnRef>
          <a:fillRef idx="0">
            <a:schemeClr val="dk1"/>
          </a:fillRef>
          <a:effectRef idx="0">
            <a:schemeClr val="dk1"/>
          </a:effectRef>
          <a:fontRef idx="minor">
            <a:schemeClr val="tx1"/>
          </a:fontRef>
        </p:style>
      </p:cxnSp>
      <p:sp>
        <p:nvSpPr>
          <p:cNvPr id="50186" name="TextBox 9"/>
          <p:cNvSpPr txBox="1">
            <a:spLocks noChangeArrowheads="1"/>
          </p:cNvSpPr>
          <p:nvPr/>
        </p:nvSpPr>
        <p:spPr bwMode="auto">
          <a:xfrm>
            <a:off x="3429000" y="4200525"/>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800" b="1">
                <a:latin typeface="Franklin Gothic Book" pitchFamily="34" charset="0"/>
              </a:rPr>
              <a:t>=</a:t>
            </a:r>
            <a:endParaRPr lang="en-GB" sz="2800" b="1">
              <a:latin typeface="Franklin Gothic Book"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3">
                                            <p:txEl>
                                              <p:pRg st="2" end="2"/>
                                            </p:txEl>
                                          </p:spTgt>
                                        </p:tgtEl>
                                      </p:cBhvr>
                                    </p:animEffect>
                                  </p:childTnLst>
                                </p:cTn>
                              </p:par>
                              <p:par>
                                <p:cTn id="30" presetID="58" presetClass="entr" presetSubtype="0" accel="100000" fill="hold" grpId="0"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33"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36" dur="500"/>
                                        <p:tgtEl>
                                          <p:spTgt spid="3">
                                            <p:txEl>
                                              <p:pRg st="3" end="3"/>
                                            </p:txEl>
                                          </p:spTgt>
                                        </p:tgtEl>
                                      </p:cBhvr>
                                    </p:animEffect>
                                  </p:childTnLst>
                                </p:cTn>
                              </p:par>
                              <p:par>
                                <p:cTn id="37" presetID="58" presetClass="entr" presetSubtype="0" accel="10000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strVal val="#ppt_w*2.5"/>
                                          </p:val>
                                        </p:tav>
                                        <p:tav tm="100000">
                                          <p:val>
                                            <p:strVal val="#ppt_w"/>
                                          </p:val>
                                        </p:tav>
                                      </p:tavLst>
                                    </p:anim>
                                    <p:anim calcmode="lin" valueType="num">
                                      <p:cBhvr>
                                        <p:cTn id="40" dur="500" fill="hold"/>
                                        <p:tgtEl>
                                          <p:spTgt spid="7"/>
                                        </p:tgtEl>
                                        <p:attrNameLst>
                                          <p:attrName>ppt_h</p:attrName>
                                        </p:attrNameLst>
                                      </p:cBhvr>
                                      <p:tavLst>
                                        <p:tav tm="0">
                                          <p:val>
                                            <p:strVal val="#ppt_h*0.01"/>
                                          </p:val>
                                        </p:tav>
                                        <p:tav tm="100000">
                                          <p:val>
                                            <p:strVal val="#ppt_h"/>
                                          </p:val>
                                        </p:tav>
                                      </p:tavLst>
                                    </p:anim>
                                    <p:anim calcmode="lin" valueType="num">
                                      <p:cBhvr>
                                        <p:cTn id="41" dur="500" fill="hold"/>
                                        <p:tgtEl>
                                          <p:spTgt spid="7"/>
                                        </p:tgtEl>
                                        <p:attrNameLst>
                                          <p:attrName>ppt_x</p:attrName>
                                        </p:attrNameLst>
                                      </p:cBhvr>
                                      <p:tavLst>
                                        <p:tav tm="0">
                                          <p:val>
                                            <p:strVal val="#ppt_x"/>
                                          </p:val>
                                        </p:tav>
                                        <p:tav tm="100000">
                                          <p:val>
                                            <p:strVal val="#ppt_x"/>
                                          </p:val>
                                        </p:tav>
                                      </p:tavLst>
                                    </p:anim>
                                    <p:anim calcmode="lin" valueType="num">
                                      <p:cBhvr>
                                        <p:cTn id="42" dur="500" fill="hold"/>
                                        <p:tgtEl>
                                          <p:spTgt spid="7"/>
                                        </p:tgtEl>
                                        <p:attrNameLst>
                                          <p:attrName>ppt_y</p:attrName>
                                        </p:attrNameLst>
                                      </p:cBhvr>
                                      <p:tavLst>
                                        <p:tav tm="0">
                                          <p:val>
                                            <p:strVal val="#ppt_h+1"/>
                                          </p:val>
                                        </p:tav>
                                        <p:tav tm="100000">
                                          <p:val>
                                            <p:strVal val="#ppt_y"/>
                                          </p:val>
                                        </p:tav>
                                      </p:tavLst>
                                    </p:anim>
                                    <p:animEffect transition="in" filter="fade">
                                      <p:cBhvr>
                                        <p:cTn id="43" dur="500"/>
                                        <p:tgtEl>
                                          <p:spTgt spid="7"/>
                                        </p:tgtEl>
                                      </p:cBhvr>
                                    </p:animEffect>
                                  </p:childTnLst>
                                </p:cTn>
                              </p:par>
                              <p:par>
                                <p:cTn id="44" presetID="58" presetClass="entr" presetSubtype="0" accel="100000" fill="hold" nodeType="with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500" fill="hold"/>
                                        <p:tgtEl>
                                          <p:spTgt spid="6"/>
                                        </p:tgtEl>
                                        <p:attrNameLst>
                                          <p:attrName>ppt_w</p:attrName>
                                        </p:attrNameLst>
                                      </p:cBhvr>
                                      <p:tavLst>
                                        <p:tav tm="0">
                                          <p:val>
                                            <p:strVal val="#ppt_w*2.5"/>
                                          </p:val>
                                        </p:tav>
                                        <p:tav tm="100000">
                                          <p:val>
                                            <p:strVal val="#ppt_w"/>
                                          </p:val>
                                        </p:tav>
                                      </p:tavLst>
                                    </p:anim>
                                    <p:anim calcmode="lin" valueType="num">
                                      <p:cBhvr>
                                        <p:cTn id="47" dur="500" fill="hold"/>
                                        <p:tgtEl>
                                          <p:spTgt spid="6"/>
                                        </p:tgtEl>
                                        <p:attrNameLst>
                                          <p:attrName>ppt_h</p:attrName>
                                        </p:attrNameLst>
                                      </p:cBhvr>
                                      <p:tavLst>
                                        <p:tav tm="0">
                                          <p:val>
                                            <p:strVal val="#ppt_h*0.01"/>
                                          </p:val>
                                        </p:tav>
                                        <p:tav tm="100000">
                                          <p:val>
                                            <p:strVal val="#ppt_h"/>
                                          </p:val>
                                        </p:tav>
                                      </p:tavLst>
                                    </p:anim>
                                    <p:anim calcmode="lin" valueType="num">
                                      <p:cBhvr>
                                        <p:cTn id="48" dur="500" fill="hold"/>
                                        <p:tgtEl>
                                          <p:spTgt spid="6"/>
                                        </p:tgtEl>
                                        <p:attrNameLst>
                                          <p:attrName>ppt_x</p:attrName>
                                        </p:attrNameLst>
                                      </p:cBhvr>
                                      <p:tavLst>
                                        <p:tav tm="0">
                                          <p:val>
                                            <p:strVal val="#ppt_x"/>
                                          </p:val>
                                        </p:tav>
                                        <p:tav tm="100000">
                                          <p:val>
                                            <p:strVal val="#ppt_x"/>
                                          </p:val>
                                        </p:tav>
                                      </p:tavLst>
                                    </p:anim>
                                    <p:anim calcmode="lin" valueType="num">
                                      <p:cBhvr>
                                        <p:cTn id="49" dur="500" fill="hold"/>
                                        <p:tgtEl>
                                          <p:spTgt spid="6"/>
                                        </p:tgtEl>
                                        <p:attrNameLst>
                                          <p:attrName>ppt_y</p:attrName>
                                        </p:attrNameLst>
                                      </p:cBhvr>
                                      <p:tavLst>
                                        <p:tav tm="0">
                                          <p:val>
                                            <p:strVal val="#ppt_h+1"/>
                                          </p:val>
                                        </p:tav>
                                        <p:tav tm="100000">
                                          <p:val>
                                            <p:strVal val="#ppt_y"/>
                                          </p:val>
                                        </p:tav>
                                      </p:tavLst>
                                    </p:anim>
                                    <p:animEffect transition="in" filter="fade">
                                      <p:cBhvr>
                                        <p:cTn id="50" dur="500"/>
                                        <p:tgtEl>
                                          <p:spTgt spid="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8" presetClass="entr" presetSubtype="0" accel="10000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56"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5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59" dur="500"/>
                                        <p:tgtEl>
                                          <p:spTgt spid="3">
                                            <p:txEl>
                                              <p:pRg st="4" end="4"/>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8" presetClass="entr" presetSubtype="0" accel="100000" fill="hold" grpId="0" nodeType="clickEffect">
                                  <p:stCondLst>
                                    <p:cond delay="0"/>
                                  </p:stCondLst>
                                  <p:childTnLst>
                                    <p:set>
                                      <p:cBhvr>
                                        <p:cTn id="63" dur="1" fill="hold">
                                          <p:stCondLst>
                                            <p:cond delay="0"/>
                                          </p:stCondLst>
                                        </p:cTn>
                                        <p:tgtEl>
                                          <p:spTgt spid="3">
                                            <p:txEl>
                                              <p:pRg st="5" end="5"/>
                                            </p:txEl>
                                          </p:spTgt>
                                        </p:tgtEl>
                                        <p:attrNameLst>
                                          <p:attrName>style.visibility</p:attrName>
                                        </p:attrNameLst>
                                      </p:cBhvr>
                                      <p:to>
                                        <p:strVal val="visible"/>
                                      </p:to>
                                    </p:set>
                                    <p:anim calcmode="lin" valueType="num">
                                      <p:cBhvr>
                                        <p:cTn id="64"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65"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6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7"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68" dur="500"/>
                                        <p:tgtEl>
                                          <p:spTgt spid="3">
                                            <p:txEl>
                                              <p:pRg st="5" end="5"/>
                                            </p:txEl>
                                          </p:spTgt>
                                        </p:tgtEl>
                                      </p:cBhvr>
                                    </p:animEffect>
                                  </p:childTnLst>
                                </p:cTn>
                              </p:par>
                              <p:par>
                                <p:cTn id="69" presetID="58" presetClass="entr" presetSubtype="0" accel="100000" fill="hold" nodeType="with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p:cTn id="71" dur="500" fill="hold"/>
                                        <p:tgtEl>
                                          <p:spTgt spid="9"/>
                                        </p:tgtEl>
                                        <p:attrNameLst>
                                          <p:attrName>ppt_w</p:attrName>
                                        </p:attrNameLst>
                                      </p:cBhvr>
                                      <p:tavLst>
                                        <p:tav tm="0">
                                          <p:val>
                                            <p:strVal val="#ppt_w*2.5"/>
                                          </p:val>
                                        </p:tav>
                                        <p:tav tm="100000">
                                          <p:val>
                                            <p:strVal val="#ppt_w"/>
                                          </p:val>
                                        </p:tav>
                                      </p:tavLst>
                                    </p:anim>
                                    <p:anim calcmode="lin" valueType="num">
                                      <p:cBhvr>
                                        <p:cTn id="72" dur="500" fill="hold"/>
                                        <p:tgtEl>
                                          <p:spTgt spid="9"/>
                                        </p:tgtEl>
                                        <p:attrNameLst>
                                          <p:attrName>ppt_h</p:attrName>
                                        </p:attrNameLst>
                                      </p:cBhvr>
                                      <p:tavLst>
                                        <p:tav tm="0">
                                          <p:val>
                                            <p:strVal val="#ppt_h*0.01"/>
                                          </p:val>
                                        </p:tav>
                                        <p:tav tm="100000">
                                          <p:val>
                                            <p:strVal val="#ppt_h"/>
                                          </p:val>
                                        </p:tav>
                                      </p:tavLst>
                                    </p:anim>
                                    <p:anim calcmode="lin" valueType="num">
                                      <p:cBhvr>
                                        <p:cTn id="73" dur="500" fill="hold"/>
                                        <p:tgtEl>
                                          <p:spTgt spid="9"/>
                                        </p:tgtEl>
                                        <p:attrNameLst>
                                          <p:attrName>ppt_x</p:attrName>
                                        </p:attrNameLst>
                                      </p:cBhvr>
                                      <p:tavLst>
                                        <p:tav tm="0">
                                          <p:val>
                                            <p:strVal val="#ppt_x"/>
                                          </p:val>
                                        </p:tav>
                                        <p:tav tm="100000">
                                          <p:val>
                                            <p:strVal val="#ppt_x"/>
                                          </p:val>
                                        </p:tav>
                                      </p:tavLst>
                                    </p:anim>
                                    <p:anim calcmode="lin" valueType="num">
                                      <p:cBhvr>
                                        <p:cTn id="74" dur="500" fill="hold"/>
                                        <p:tgtEl>
                                          <p:spTgt spid="9"/>
                                        </p:tgtEl>
                                        <p:attrNameLst>
                                          <p:attrName>ppt_y</p:attrName>
                                        </p:attrNameLst>
                                      </p:cBhvr>
                                      <p:tavLst>
                                        <p:tav tm="0">
                                          <p:val>
                                            <p:strVal val="#ppt_h+1"/>
                                          </p:val>
                                        </p:tav>
                                        <p:tav tm="100000">
                                          <p:val>
                                            <p:strVal val="#ppt_y"/>
                                          </p:val>
                                        </p:tav>
                                      </p:tavLst>
                                    </p:anim>
                                    <p:animEffect transition="in" filter="fade">
                                      <p:cBhvr>
                                        <p:cTn id="75" dur="500"/>
                                        <p:tgtEl>
                                          <p:spTgt spid="9"/>
                                        </p:tgtEl>
                                      </p:cBhvr>
                                    </p:animEffect>
                                  </p:childTnLst>
                                </p:cTn>
                              </p:par>
                              <p:par>
                                <p:cTn id="76" presetID="58" presetClass="entr" presetSubtype="0" accel="100000" fill="hold" nodeType="with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par>
                                <p:cTn id="83" presetID="58" presetClass="entr" presetSubtype="0" accel="100000" fill="hold" grpId="0" nodeType="withEffect">
                                  <p:stCondLst>
                                    <p:cond delay="0"/>
                                  </p:stCondLst>
                                  <p:childTnLst>
                                    <p:set>
                                      <p:cBhvr>
                                        <p:cTn id="84" dur="1" fill="hold">
                                          <p:stCondLst>
                                            <p:cond delay="0"/>
                                          </p:stCondLst>
                                        </p:cTn>
                                        <p:tgtEl>
                                          <p:spTgt spid="11"/>
                                        </p:tgtEl>
                                        <p:attrNameLst>
                                          <p:attrName>style.visibility</p:attrName>
                                        </p:attrNameLst>
                                      </p:cBhvr>
                                      <p:to>
                                        <p:strVal val="visible"/>
                                      </p:to>
                                    </p:set>
                                    <p:anim calcmode="lin" valueType="num">
                                      <p:cBhvr>
                                        <p:cTn id="85" dur="500" fill="hold"/>
                                        <p:tgtEl>
                                          <p:spTgt spid="11"/>
                                        </p:tgtEl>
                                        <p:attrNameLst>
                                          <p:attrName>ppt_w</p:attrName>
                                        </p:attrNameLst>
                                      </p:cBhvr>
                                      <p:tavLst>
                                        <p:tav tm="0">
                                          <p:val>
                                            <p:strVal val="#ppt_w*2.5"/>
                                          </p:val>
                                        </p:tav>
                                        <p:tav tm="100000">
                                          <p:val>
                                            <p:strVal val="#ppt_w"/>
                                          </p:val>
                                        </p:tav>
                                      </p:tavLst>
                                    </p:anim>
                                    <p:anim calcmode="lin" valueType="num">
                                      <p:cBhvr>
                                        <p:cTn id="86" dur="500" fill="hold"/>
                                        <p:tgtEl>
                                          <p:spTgt spid="11"/>
                                        </p:tgtEl>
                                        <p:attrNameLst>
                                          <p:attrName>ppt_h</p:attrName>
                                        </p:attrNameLst>
                                      </p:cBhvr>
                                      <p:tavLst>
                                        <p:tav tm="0">
                                          <p:val>
                                            <p:strVal val="#ppt_h*0.01"/>
                                          </p:val>
                                        </p:tav>
                                        <p:tav tm="100000">
                                          <p:val>
                                            <p:strVal val="#ppt_h"/>
                                          </p:val>
                                        </p:tav>
                                      </p:tavLst>
                                    </p:anim>
                                    <p:anim calcmode="lin" valueType="num">
                                      <p:cBhvr>
                                        <p:cTn id="87" dur="500" fill="hold"/>
                                        <p:tgtEl>
                                          <p:spTgt spid="11"/>
                                        </p:tgtEl>
                                        <p:attrNameLst>
                                          <p:attrName>ppt_x</p:attrName>
                                        </p:attrNameLst>
                                      </p:cBhvr>
                                      <p:tavLst>
                                        <p:tav tm="0">
                                          <p:val>
                                            <p:strVal val="#ppt_x"/>
                                          </p:val>
                                        </p:tav>
                                        <p:tav tm="100000">
                                          <p:val>
                                            <p:strVal val="#ppt_x"/>
                                          </p:val>
                                        </p:tav>
                                      </p:tavLst>
                                    </p:anim>
                                    <p:anim calcmode="lin" valueType="num">
                                      <p:cBhvr>
                                        <p:cTn id="88" dur="500" fill="hold"/>
                                        <p:tgtEl>
                                          <p:spTgt spid="11"/>
                                        </p:tgtEl>
                                        <p:attrNameLst>
                                          <p:attrName>ppt_y</p:attrName>
                                        </p:attrNameLst>
                                      </p:cBhvr>
                                      <p:tavLst>
                                        <p:tav tm="0">
                                          <p:val>
                                            <p:strVal val="#ppt_h+1"/>
                                          </p:val>
                                        </p:tav>
                                        <p:tav tm="100000">
                                          <p:val>
                                            <p:strVal val="#ppt_y"/>
                                          </p:val>
                                        </p:tav>
                                      </p:tavLst>
                                    </p:anim>
                                    <p:animEffect transition="in" filter="fade">
                                      <p:cBhvr>
                                        <p:cTn id="8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Tips on solving the problem</a:t>
            </a:r>
            <a:endParaRPr lang="en-GB" dirty="0"/>
          </a:p>
        </p:txBody>
      </p:sp>
      <p:sp>
        <p:nvSpPr>
          <p:cNvPr id="3" name="Content Placeholder 2"/>
          <p:cNvSpPr>
            <a:spLocks noGrp="1"/>
          </p:cNvSpPr>
          <p:nvPr>
            <p:ph idx="1"/>
          </p:nvPr>
        </p:nvSpPr>
        <p:spPr>
          <a:xfrm>
            <a:off x="304800" y="1554163"/>
            <a:ext cx="8686800" cy="5075237"/>
          </a:xfrm>
        </p:spPr>
        <p:txBody>
          <a:bodyPr>
            <a:normAutofit lnSpcReduction="10000"/>
          </a:bodyPr>
          <a:lstStyle/>
          <a:p>
            <a:pPr eaLnBrk="1" fontAlgn="auto" hangingPunct="1">
              <a:spcAft>
                <a:spcPts val="0"/>
              </a:spcAft>
              <a:buFont typeface="Wingdings 2"/>
              <a:buChar char=""/>
              <a:defRPr/>
            </a:pPr>
            <a:r>
              <a:rPr lang="en-US" dirty="0" smtClean="0"/>
              <a:t>Convert the </a:t>
            </a:r>
            <a:r>
              <a:rPr lang="en-US" b="1" dirty="0" smtClean="0"/>
              <a:t>given</a:t>
            </a:r>
            <a:r>
              <a:rPr lang="en-US" dirty="0" smtClean="0"/>
              <a:t> conc. (base/acid) mol/dm</a:t>
            </a:r>
            <a:r>
              <a:rPr lang="en-US" baseline="30000" dirty="0" smtClean="0"/>
              <a:t>3</a:t>
            </a:r>
            <a:r>
              <a:rPr lang="en-US" dirty="0" smtClean="0"/>
              <a:t> to mol/</a:t>
            </a:r>
            <a:r>
              <a:rPr lang="en-US" b="1" dirty="0" smtClean="0"/>
              <a:t>given</a:t>
            </a:r>
            <a:r>
              <a:rPr lang="en-US" dirty="0" smtClean="0"/>
              <a:t> </a:t>
            </a:r>
            <a:r>
              <a:rPr lang="en-US" dirty="0" err="1" smtClean="0"/>
              <a:t>vol</a:t>
            </a:r>
            <a:r>
              <a:rPr lang="en-US" dirty="0" smtClean="0"/>
              <a:t>(base/acid).</a:t>
            </a:r>
          </a:p>
          <a:p>
            <a:pPr eaLnBrk="1" fontAlgn="auto" hangingPunct="1">
              <a:spcAft>
                <a:spcPts val="0"/>
              </a:spcAft>
              <a:buFont typeface="Wingdings 2"/>
              <a:buChar char=""/>
              <a:defRPr/>
            </a:pPr>
            <a:r>
              <a:rPr lang="en-US" dirty="0" smtClean="0"/>
              <a:t>If the conc. Is given in g/dm3, first convert to . mol/dm</a:t>
            </a:r>
            <a:r>
              <a:rPr lang="en-US" baseline="30000" dirty="0" smtClean="0"/>
              <a:t>3</a:t>
            </a:r>
            <a:r>
              <a:rPr lang="en-US" dirty="0" smtClean="0"/>
              <a:t> then to mol/</a:t>
            </a:r>
            <a:r>
              <a:rPr lang="en-US" b="1" dirty="0" smtClean="0"/>
              <a:t>given</a:t>
            </a:r>
            <a:r>
              <a:rPr lang="en-US" dirty="0" smtClean="0"/>
              <a:t> </a:t>
            </a:r>
            <a:r>
              <a:rPr lang="en-US" dirty="0" err="1" smtClean="0"/>
              <a:t>vol</a:t>
            </a:r>
            <a:r>
              <a:rPr lang="en-US" dirty="0" smtClean="0"/>
              <a:t>(base/acid).</a:t>
            </a:r>
          </a:p>
          <a:p>
            <a:pPr eaLnBrk="1" fontAlgn="auto" hangingPunct="1">
              <a:spcAft>
                <a:spcPts val="0"/>
              </a:spcAft>
              <a:buFont typeface="Wingdings 2"/>
              <a:buChar char=""/>
              <a:defRPr/>
            </a:pPr>
            <a:r>
              <a:rPr lang="en-US" dirty="0" smtClean="0"/>
              <a:t>Use the mole ratio and mol/</a:t>
            </a:r>
            <a:r>
              <a:rPr lang="en-US" b="1" dirty="0" smtClean="0"/>
              <a:t>given</a:t>
            </a:r>
            <a:r>
              <a:rPr lang="en-US" dirty="0" smtClean="0"/>
              <a:t> </a:t>
            </a:r>
            <a:r>
              <a:rPr lang="en-US" dirty="0" err="1" smtClean="0"/>
              <a:t>vol</a:t>
            </a:r>
            <a:r>
              <a:rPr lang="en-US" dirty="0" smtClean="0"/>
              <a:t>(base/acid)., get the mol/</a:t>
            </a:r>
            <a:r>
              <a:rPr lang="en-US" b="1" dirty="0" smtClean="0"/>
              <a:t>given</a:t>
            </a:r>
            <a:r>
              <a:rPr lang="en-US" dirty="0" smtClean="0"/>
              <a:t> vol.(acid/base).</a:t>
            </a:r>
          </a:p>
          <a:p>
            <a:pPr eaLnBrk="1" fontAlgn="auto" hangingPunct="1">
              <a:spcAft>
                <a:spcPts val="0"/>
              </a:spcAft>
              <a:buFont typeface="Wingdings 2"/>
              <a:buChar char=""/>
              <a:defRPr/>
            </a:pPr>
            <a:r>
              <a:rPr lang="en-US" dirty="0" smtClean="0"/>
              <a:t>Convert mol/</a:t>
            </a:r>
            <a:r>
              <a:rPr lang="en-US" b="1" dirty="0" smtClean="0"/>
              <a:t>given</a:t>
            </a:r>
            <a:r>
              <a:rPr lang="en-US" dirty="0" smtClean="0"/>
              <a:t> vol.(acid/base) to </a:t>
            </a:r>
            <a:r>
              <a:rPr lang="en-US" dirty="0" err="1" smtClean="0"/>
              <a:t>conc</a:t>
            </a:r>
            <a:r>
              <a:rPr lang="en-US" dirty="0" smtClean="0"/>
              <a:t>(acid/base). in mol/dm</a:t>
            </a:r>
            <a:r>
              <a:rPr lang="en-US" baseline="30000" dirty="0" smtClean="0"/>
              <a:t>3</a:t>
            </a:r>
            <a:r>
              <a:rPr lang="en-US" dirty="0" smtClean="0"/>
              <a:t> </a:t>
            </a:r>
          </a:p>
          <a:p>
            <a:pPr eaLnBrk="1" fontAlgn="auto" hangingPunct="1">
              <a:spcAft>
                <a:spcPts val="0"/>
              </a:spcAft>
              <a:buFont typeface="Wingdings 2"/>
              <a:buChar char=""/>
              <a:defRPr/>
            </a:pPr>
            <a:r>
              <a:rPr lang="en-US" dirty="0" smtClean="0"/>
              <a:t>This method is called FIRST PRINCIPLE </a:t>
            </a:r>
            <a:endParaRPr lang="en-US" baseline="30000" dirty="0" smtClean="0"/>
          </a:p>
          <a:p>
            <a:pPr eaLnBrk="1" fontAlgn="auto" hangingPunct="1">
              <a:spcAft>
                <a:spcPts val="0"/>
              </a:spcAft>
              <a:buFont typeface="Wingdings 2"/>
              <a:buChar char=""/>
              <a:defRPr/>
            </a:pPr>
            <a:endParaRPr lang="en-US" dirty="0" smtClean="0"/>
          </a:p>
          <a:p>
            <a:pPr eaLnBrk="1" fontAlgn="auto" hangingPunct="1">
              <a:spcAft>
                <a:spcPts val="0"/>
              </a:spcAft>
              <a:buFont typeface="Wingdings 2"/>
              <a:buChar char=""/>
              <a:defRPr/>
            </a:pP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304800" y="1554163"/>
            <a:ext cx="8686800" cy="3246437"/>
          </a:xfrm>
        </p:spPr>
        <p:txBody>
          <a:bodyPr/>
          <a:lstStyle/>
          <a:p>
            <a:pPr eaLnBrk="1" hangingPunct="1">
              <a:buFont typeface="Wingdings 2" pitchFamily="18" charset="2"/>
              <a:buNone/>
            </a:pPr>
            <a:endParaRPr lang="en-GB" smtClean="0"/>
          </a:p>
        </p:txBody>
      </p:sp>
      <p:sp>
        <p:nvSpPr>
          <p:cNvPr id="4" name="Title 1"/>
          <p:cNvSpPr>
            <a:spLocks noGrp="1"/>
          </p:cNvSpPr>
          <p:nvPr>
            <p:ph type="title"/>
          </p:nvPr>
        </p:nvSpPr>
        <p:spPr/>
        <p:txBody>
          <a:bodyPr/>
          <a:lstStyle/>
          <a:p>
            <a:pPr eaLnBrk="1" fontAlgn="auto" hangingPunct="1">
              <a:spcAft>
                <a:spcPts val="0"/>
              </a:spcAft>
              <a:defRPr/>
            </a:pPr>
            <a:r>
              <a:rPr lang="en-US" dirty="0" smtClean="0"/>
              <a:t>The tips in chart</a:t>
            </a:r>
            <a:endParaRPr lang="en-GB" dirty="0"/>
          </a:p>
        </p:txBody>
      </p:sp>
      <p:sp>
        <p:nvSpPr>
          <p:cNvPr id="52228" name="TextBox 4"/>
          <p:cNvSpPr txBox="1">
            <a:spLocks noChangeArrowheads="1"/>
          </p:cNvSpPr>
          <p:nvPr/>
        </p:nvSpPr>
        <p:spPr bwMode="auto">
          <a:xfrm>
            <a:off x="381000" y="2514600"/>
            <a:ext cx="8305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latin typeface="Franklin Gothic Book" pitchFamily="34" charset="0"/>
              </a:rPr>
              <a:t>	        acid					 acid</a:t>
            </a:r>
          </a:p>
          <a:p>
            <a:pPr eaLnBrk="1" hangingPunct="1"/>
            <a:r>
              <a:rPr lang="en-US" sz="1400">
                <a:latin typeface="Franklin Gothic Book" pitchFamily="34" charset="0"/>
              </a:rPr>
              <a:t>Molar conc.	      	Conc. in given vol. </a:t>
            </a:r>
            <a:r>
              <a:rPr lang="en-US" sz="1400" b="1">
                <a:latin typeface="Franklin Gothic Book" pitchFamily="34" charset="0"/>
              </a:rPr>
              <a:t>mole ratio  </a:t>
            </a:r>
            <a:r>
              <a:rPr lang="en-US" sz="1400">
                <a:latin typeface="Franklin Gothic Book" pitchFamily="34" charset="0"/>
              </a:rPr>
              <a:t>Conc. In given vol.	            molar conc. </a:t>
            </a:r>
          </a:p>
          <a:p>
            <a:pPr eaLnBrk="1" hangingPunct="1"/>
            <a:r>
              <a:rPr lang="en-US" sz="1400">
                <a:latin typeface="Franklin Gothic Book" pitchFamily="34" charset="0"/>
              </a:rPr>
              <a:t>	        base					base</a:t>
            </a:r>
            <a:endParaRPr lang="en-GB" sz="1400">
              <a:latin typeface="Franklin Gothic Book" pitchFamily="34" charset="0"/>
            </a:endParaRPr>
          </a:p>
        </p:txBody>
      </p:sp>
      <p:cxnSp>
        <p:nvCxnSpPr>
          <p:cNvPr id="7" name="Straight Arrow Connector 6"/>
          <p:cNvCxnSpPr/>
          <p:nvPr/>
        </p:nvCxnSpPr>
        <p:spPr>
          <a:xfrm>
            <a:off x="1600200" y="2894013"/>
            <a:ext cx="6096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Straight Arrow Connector 7"/>
          <p:cNvCxnSpPr/>
          <p:nvPr/>
        </p:nvCxnSpPr>
        <p:spPr>
          <a:xfrm rot="10800000">
            <a:off x="1600200" y="2970213"/>
            <a:ext cx="5334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rot="10800000">
            <a:off x="5921375" y="2943225"/>
            <a:ext cx="533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a:off x="5861050" y="2838450"/>
            <a:ext cx="609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 name="Rectangle 13"/>
          <p:cNvSpPr/>
          <p:nvPr/>
        </p:nvSpPr>
        <p:spPr>
          <a:xfrm>
            <a:off x="3657600" y="2819400"/>
            <a:ext cx="914400" cy="152400"/>
          </a:xfrm>
          <a:prstGeom prst="rect">
            <a:avLst/>
          </a:prstGeom>
          <a:noFill/>
          <a:ln w="28575">
            <a:solidFill>
              <a:schemeClr val="tx1"/>
            </a:solidFill>
          </a:ln>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en-GB"/>
          </a:p>
        </p:txBody>
      </p:sp>
      <p:sp>
        <p:nvSpPr>
          <p:cNvPr id="52236" name="TextBox 14"/>
          <p:cNvSpPr txBox="1">
            <a:spLocks noChangeArrowheads="1"/>
          </p:cNvSpPr>
          <p:nvPr/>
        </p:nvSpPr>
        <p:spPr bwMode="auto">
          <a:xfrm>
            <a:off x="381000" y="2057400"/>
            <a:ext cx="137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solidFill>
                  <a:srgbClr val="002060"/>
                </a:solidFill>
                <a:latin typeface="Franklin Gothic Book" pitchFamily="34" charset="0"/>
              </a:rPr>
              <a:t>Mass conc</a:t>
            </a:r>
            <a:r>
              <a:rPr lang="en-US" sz="1400">
                <a:latin typeface="Franklin Gothic Book" pitchFamily="34" charset="0"/>
              </a:rPr>
              <a:t>.</a:t>
            </a:r>
            <a:endParaRPr lang="en-GB" sz="1400">
              <a:latin typeface="Franklin Gothic Book" pitchFamily="34" charset="0"/>
            </a:endParaRPr>
          </a:p>
        </p:txBody>
      </p:sp>
      <p:sp>
        <p:nvSpPr>
          <p:cNvPr id="52237" name="TextBox 15"/>
          <p:cNvSpPr txBox="1">
            <a:spLocks noChangeArrowheads="1"/>
          </p:cNvSpPr>
          <p:nvPr/>
        </p:nvSpPr>
        <p:spPr bwMode="auto">
          <a:xfrm>
            <a:off x="6477000" y="3349625"/>
            <a:ext cx="137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latin typeface="Franklin Gothic Book" pitchFamily="34" charset="0"/>
              </a:rPr>
              <a:t>Mass conc.</a:t>
            </a:r>
            <a:endParaRPr lang="en-GB" sz="1400">
              <a:latin typeface="Franklin Gothic Book" pitchFamily="34" charset="0"/>
            </a:endParaRPr>
          </a:p>
        </p:txBody>
      </p:sp>
      <p:cxnSp>
        <p:nvCxnSpPr>
          <p:cNvPr id="17" name="Straight Arrow Connector 16"/>
          <p:cNvCxnSpPr/>
          <p:nvPr/>
        </p:nvCxnSpPr>
        <p:spPr>
          <a:xfrm rot="5400000">
            <a:off x="571500" y="2560638"/>
            <a:ext cx="533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rot="16200000" flipV="1">
            <a:off x="6705600" y="3200400"/>
            <a:ext cx="4572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rot="16200000" flipV="1">
            <a:off x="529431" y="2558257"/>
            <a:ext cx="46513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rot="5400000">
            <a:off x="6781800" y="3228975"/>
            <a:ext cx="4572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eaLnBrk="1" fontAlgn="auto" hangingPunct="1">
              <a:spcAft>
                <a:spcPts val="0"/>
              </a:spcAft>
              <a:defRPr/>
            </a:pPr>
            <a:r>
              <a:rPr lang="en-US" b="1" dirty="0" smtClean="0"/>
              <a:t>Examples</a:t>
            </a:r>
            <a:endParaRPr lang="en-US" dirty="0" smtClean="0"/>
          </a:p>
        </p:txBody>
      </p:sp>
      <p:sp>
        <p:nvSpPr>
          <p:cNvPr id="3" name="Content Placeholder 2"/>
          <p:cNvSpPr>
            <a:spLocks noGrp="1"/>
          </p:cNvSpPr>
          <p:nvPr>
            <p:ph idx="1"/>
          </p:nvPr>
        </p:nvSpPr>
        <p:spPr/>
        <p:txBody>
          <a:bodyPr>
            <a:normAutofit/>
          </a:bodyPr>
          <a:lstStyle/>
          <a:p>
            <a:pPr marL="514350" indent="-514350" eaLnBrk="1" fontAlgn="auto" hangingPunct="1">
              <a:spcAft>
                <a:spcPts val="0"/>
              </a:spcAft>
              <a:buFont typeface="Wingdings 2"/>
              <a:buNone/>
              <a:defRPr/>
            </a:pPr>
            <a:endParaRPr lang="en-US" dirty="0" smtClean="0"/>
          </a:p>
          <a:p>
            <a:pPr marL="514350" indent="-514350" eaLnBrk="1" fontAlgn="auto" hangingPunct="1">
              <a:spcAft>
                <a:spcPts val="0"/>
              </a:spcAft>
              <a:buFont typeface="+mj-lt"/>
              <a:buAutoNum type="arabicPeriod"/>
              <a:defRPr/>
            </a:pPr>
            <a:r>
              <a:rPr lang="en-US" dirty="0" smtClean="0"/>
              <a:t>20cm</a:t>
            </a:r>
            <a:r>
              <a:rPr lang="en-US" baseline="30000" dirty="0" smtClean="0"/>
              <a:t>3</a:t>
            </a:r>
            <a:r>
              <a:rPr lang="en-US" dirty="0" smtClean="0"/>
              <a:t> of tetraoxosulphate (vi) acid was neutralized with 25cm</a:t>
            </a:r>
            <a:r>
              <a:rPr lang="en-US" baseline="30000" dirty="0" smtClean="0"/>
              <a:t>3</a:t>
            </a:r>
            <a:r>
              <a:rPr lang="en-US" dirty="0" smtClean="0"/>
              <a:t> of 0.1mold</a:t>
            </a:r>
            <a:r>
              <a:rPr lang="en-US" baseline="30000" dirty="0" smtClean="0"/>
              <a:t>-3</a:t>
            </a:r>
            <a:r>
              <a:rPr lang="en-US" dirty="0" smtClean="0"/>
              <a:t> sodium hydroxide solution. The equation of reaction is </a:t>
            </a:r>
          </a:p>
          <a:p>
            <a:pPr eaLnBrk="1" fontAlgn="auto" hangingPunct="1">
              <a:spcAft>
                <a:spcPts val="0"/>
              </a:spcAft>
              <a:buFont typeface="Wingdings 2"/>
              <a:buNone/>
              <a:defRPr/>
            </a:pPr>
            <a:r>
              <a:rPr lang="en-US" dirty="0" smtClean="0"/>
              <a:t>H</a:t>
            </a:r>
            <a:r>
              <a:rPr lang="en-US" baseline="-25000" dirty="0" smtClean="0"/>
              <a:t>2</a:t>
            </a:r>
            <a:r>
              <a:rPr lang="en-US" dirty="0" smtClean="0"/>
              <a:t>SO</a:t>
            </a:r>
            <a:r>
              <a:rPr lang="en-US" baseline="-25000" dirty="0" smtClean="0"/>
              <a:t>4</a:t>
            </a:r>
            <a:r>
              <a:rPr lang="en-US" dirty="0" smtClean="0"/>
              <a:t> + 2NaOH	  Na</a:t>
            </a:r>
            <a:r>
              <a:rPr lang="en-US" baseline="-25000" dirty="0" smtClean="0"/>
              <a:t>2</a:t>
            </a:r>
            <a:r>
              <a:rPr lang="en-US" dirty="0" smtClean="0"/>
              <a:t>SO</a:t>
            </a:r>
            <a:r>
              <a:rPr lang="en-US" baseline="-25000" dirty="0" smtClean="0"/>
              <a:t>4</a:t>
            </a:r>
            <a:r>
              <a:rPr lang="en-US" dirty="0" smtClean="0"/>
              <a:t> + 2H</a:t>
            </a:r>
            <a:r>
              <a:rPr lang="en-US" baseline="-25000" dirty="0" smtClean="0"/>
              <a:t>2</a:t>
            </a:r>
            <a:r>
              <a:rPr lang="en-US" dirty="0" smtClean="0"/>
              <a:t>O</a:t>
            </a:r>
          </a:p>
          <a:p>
            <a:pPr eaLnBrk="1" fontAlgn="auto" hangingPunct="1">
              <a:spcAft>
                <a:spcPts val="0"/>
              </a:spcAft>
              <a:buFont typeface="Wingdings 2"/>
              <a:buNone/>
              <a:defRPr/>
            </a:pPr>
            <a:r>
              <a:rPr lang="en-US" dirty="0" smtClean="0"/>
              <a:t>	Calculate (</a:t>
            </a:r>
            <a:r>
              <a:rPr lang="en-US" dirty="0" err="1" smtClean="0"/>
              <a:t>i</a:t>
            </a:r>
            <a:r>
              <a:rPr lang="en-US" dirty="0" smtClean="0"/>
              <a:t>) conc. of acid in moldm</a:t>
            </a:r>
            <a:r>
              <a:rPr lang="en-US" baseline="30000" dirty="0" smtClean="0"/>
              <a:t>-3</a:t>
            </a:r>
            <a:r>
              <a:rPr lang="en-US" dirty="0" smtClean="0"/>
              <a:t> (ii) mass conc. of the acid.</a:t>
            </a:r>
          </a:p>
          <a:p>
            <a:pPr eaLnBrk="1" fontAlgn="auto" hangingPunct="1">
              <a:spcAft>
                <a:spcPts val="0"/>
              </a:spcAft>
              <a:buFont typeface="Wingdings 2"/>
              <a:buNone/>
              <a:defRPr/>
            </a:pPr>
            <a:r>
              <a:rPr lang="en-US" dirty="0" smtClean="0"/>
              <a:t>	 [H=1, S= 32, O=16]</a:t>
            </a:r>
            <a:endParaRPr lang="en-GB" dirty="0" smtClean="0"/>
          </a:p>
          <a:p>
            <a:pPr eaLnBrk="1" fontAlgn="auto" hangingPunct="1">
              <a:spcAft>
                <a:spcPts val="0"/>
              </a:spcAft>
              <a:buFont typeface="Wingdings 2"/>
              <a:buChar char=""/>
              <a:defRPr/>
            </a:pP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457200"/>
            <a:ext cx="8686800" cy="841375"/>
          </a:xfrm>
        </p:spPr>
        <p:txBody>
          <a:bodyPr/>
          <a:lstStyle/>
          <a:p>
            <a:pPr eaLnBrk="1" fontAlgn="auto" hangingPunct="1">
              <a:spcAft>
                <a:spcPts val="0"/>
              </a:spcAft>
              <a:defRPr/>
            </a:pPr>
            <a:endParaRPr lang="en-GB"/>
          </a:p>
        </p:txBody>
      </p:sp>
      <p:sp>
        <p:nvSpPr>
          <p:cNvPr id="3" name="Content Placeholder 2"/>
          <p:cNvSpPr>
            <a:spLocks noGrp="1"/>
          </p:cNvSpPr>
          <p:nvPr>
            <p:ph sz="half" idx="1"/>
          </p:nvPr>
        </p:nvSpPr>
        <p:spPr>
          <a:xfrm>
            <a:off x="304800" y="1447800"/>
            <a:ext cx="4191000" cy="5105400"/>
          </a:xfrm>
        </p:spPr>
        <p:txBody>
          <a:bodyPr>
            <a:normAutofit fontScale="85000" lnSpcReduction="20000"/>
          </a:bodyPr>
          <a:lstStyle/>
          <a:p>
            <a:pPr eaLnBrk="1" fontAlgn="auto" hangingPunct="1">
              <a:spcAft>
                <a:spcPts val="0"/>
              </a:spcAft>
              <a:buFont typeface="Wingdings 2"/>
              <a:buNone/>
              <a:defRPr/>
            </a:pPr>
            <a:r>
              <a:rPr lang="en-US" dirty="0" smtClean="0"/>
              <a:t>	Given:</a:t>
            </a:r>
          </a:p>
          <a:p>
            <a:pPr eaLnBrk="1" fontAlgn="auto" hangingPunct="1">
              <a:spcAft>
                <a:spcPts val="0"/>
              </a:spcAft>
              <a:buFont typeface="Wingdings 2"/>
              <a:buNone/>
              <a:defRPr/>
            </a:pPr>
            <a:r>
              <a:rPr lang="en-US" dirty="0" smtClean="0"/>
              <a:t>	conc. of the base = 0.1moldm</a:t>
            </a:r>
            <a:r>
              <a:rPr lang="en-US" baseline="30000" dirty="0" smtClean="0"/>
              <a:t>-3</a:t>
            </a:r>
          </a:p>
          <a:p>
            <a:pPr eaLnBrk="1" fontAlgn="auto" hangingPunct="1">
              <a:spcAft>
                <a:spcPts val="0"/>
              </a:spcAft>
              <a:buFont typeface="Wingdings 2"/>
              <a:buNone/>
              <a:defRPr/>
            </a:pPr>
            <a:r>
              <a:rPr lang="en-US" dirty="0" smtClean="0"/>
              <a:t>	Vol. of the base = 25cm</a:t>
            </a:r>
            <a:r>
              <a:rPr lang="en-US" baseline="30000" dirty="0" smtClean="0"/>
              <a:t>3</a:t>
            </a:r>
            <a:r>
              <a:rPr lang="en-US" dirty="0" smtClean="0"/>
              <a:t>  </a:t>
            </a:r>
          </a:p>
          <a:p>
            <a:pPr eaLnBrk="1" fontAlgn="auto" hangingPunct="1">
              <a:spcAft>
                <a:spcPts val="0"/>
              </a:spcAft>
              <a:buFont typeface="Wingdings 2"/>
              <a:buNone/>
              <a:defRPr/>
            </a:pPr>
            <a:r>
              <a:rPr lang="en-US" dirty="0" smtClean="0"/>
              <a:t>	Convert to conc. in given vol.</a:t>
            </a:r>
          </a:p>
          <a:p>
            <a:pPr eaLnBrk="1" fontAlgn="auto" hangingPunct="1">
              <a:spcAft>
                <a:spcPts val="0"/>
              </a:spcAft>
              <a:buFont typeface="Wingdings 2"/>
              <a:buNone/>
              <a:defRPr/>
            </a:pPr>
            <a:r>
              <a:rPr lang="en-US" dirty="0" smtClean="0"/>
              <a:t>	0.1 mol in 1000cm</a:t>
            </a:r>
            <a:r>
              <a:rPr lang="en-US" baseline="30000" dirty="0" smtClean="0"/>
              <a:t>3</a:t>
            </a:r>
          </a:p>
          <a:p>
            <a:pPr eaLnBrk="1" fontAlgn="auto" hangingPunct="1">
              <a:spcAft>
                <a:spcPts val="0"/>
              </a:spcAft>
              <a:buFont typeface="Wingdings 2"/>
              <a:buNone/>
              <a:defRPr/>
            </a:pPr>
            <a:r>
              <a:rPr lang="en-US" dirty="0" smtClean="0"/>
              <a:t>	X mol	in 25cm</a:t>
            </a:r>
            <a:r>
              <a:rPr lang="en-US" baseline="30000" dirty="0" smtClean="0"/>
              <a:t>3 </a:t>
            </a:r>
            <a:r>
              <a:rPr lang="en-US" dirty="0" smtClean="0"/>
              <a:t> </a:t>
            </a:r>
            <a:r>
              <a:rPr lang="en-US" baseline="30000" dirty="0" smtClean="0"/>
              <a:t> </a:t>
            </a:r>
            <a:r>
              <a:rPr lang="en-US" dirty="0" smtClean="0"/>
              <a:t>    </a:t>
            </a:r>
          </a:p>
          <a:p>
            <a:pPr eaLnBrk="1" fontAlgn="auto" hangingPunct="1">
              <a:spcAft>
                <a:spcPts val="0"/>
              </a:spcAft>
              <a:buFont typeface="Wingdings 2"/>
              <a:buNone/>
              <a:defRPr/>
            </a:pPr>
            <a:r>
              <a:rPr lang="en-US" dirty="0" smtClean="0"/>
              <a:t>	X = 0.1 x 25   </a:t>
            </a:r>
          </a:p>
          <a:p>
            <a:pPr eaLnBrk="1" fontAlgn="auto" hangingPunct="1">
              <a:spcAft>
                <a:spcPts val="0"/>
              </a:spcAft>
              <a:buFont typeface="Wingdings 2"/>
              <a:buNone/>
              <a:defRPr/>
            </a:pPr>
            <a:r>
              <a:rPr lang="en-US" dirty="0" smtClean="0"/>
              <a:t>	  	   1000</a:t>
            </a:r>
          </a:p>
          <a:p>
            <a:pPr eaLnBrk="1" fontAlgn="auto" hangingPunct="1">
              <a:spcAft>
                <a:spcPts val="0"/>
              </a:spcAft>
              <a:buFont typeface="Wingdings 2"/>
              <a:buNone/>
              <a:defRPr/>
            </a:pPr>
            <a:r>
              <a:rPr lang="en-US" dirty="0" smtClean="0"/>
              <a:t>	0.0025mol(per25cm</a:t>
            </a:r>
            <a:r>
              <a:rPr lang="en-US" baseline="30000" dirty="0" smtClean="0"/>
              <a:t>3</a:t>
            </a:r>
            <a:r>
              <a:rPr lang="en-US" dirty="0" smtClean="0"/>
              <a:t>)</a:t>
            </a:r>
          </a:p>
          <a:p>
            <a:pPr eaLnBrk="1" fontAlgn="auto" hangingPunct="1">
              <a:spcAft>
                <a:spcPts val="0"/>
              </a:spcAft>
              <a:buFont typeface="Wingdings 2"/>
              <a:buChar char=""/>
              <a:defRPr/>
            </a:pPr>
            <a:endParaRPr lang="en-US" dirty="0" smtClean="0"/>
          </a:p>
          <a:p>
            <a:pPr eaLnBrk="1" fontAlgn="auto" hangingPunct="1">
              <a:spcAft>
                <a:spcPts val="0"/>
              </a:spcAft>
              <a:buFont typeface="Wingdings 2"/>
              <a:buChar char=""/>
              <a:defRPr/>
            </a:pPr>
            <a:endParaRPr lang="en-GB" dirty="0"/>
          </a:p>
        </p:txBody>
      </p:sp>
      <p:sp>
        <p:nvSpPr>
          <p:cNvPr id="4" name="Content Placeholder 3"/>
          <p:cNvSpPr>
            <a:spLocks noGrp="1"/>
          </p:cNvSpPr>
          <p:nvPr>
            <p:ph sz="half" idx="2"/>
          </p:nvPr>
        </p:nvSpPr>
        <p:spPr/>
        <p:txBody>
          <a:bodyPr>
            <a:normAutofit fontScale="85000" lnSpcReduction="20000"/>
          </a:bodyPr>
          <a:lstStyle/>
          <a:p>
            <a:pPr eaLnBrk="1" fontAlgn="auto" hangingPunct="1">
              <a:spcAft>
                <a:spcPts val="0"/>
              </a:spcAft>
              <a:buFont typeface="Wingdings 2"/>
              <a:buNone/>
              <a:defRPr/>
            </a:pPr>
            <a:r>
              <a:rPr lang="en-US" dirty="0" smtClean="0"/>
              <a:t>	Use mole ratio</a:t>
            </a:r>
          </a:p>
          <a:p>
            <a:pPr eaLnBrk="1" fontAlgn="auto" hangingPunct="1">
              <a:spcAft>
                <a:spcPts val="0"/>
              </a:spcAft>
              <a:buFont typeface="Wingdings 2"/>
              <a:buNone/>
              <a:defRPr/>
            </a:pPr>
            <a:r>
              <a:rPr lang="en-US" dirty="0" smtClean="0"/>
              <a:t>	Acid : base</a:t>
            </a:r>
          </a:p>
          <a:p>
            <a:pPr eaLnBrk="1" fontAlgn="auto" hangingPunct="1">
              <a:spcAft>
                <a:spcPts val="0"/>
              </a:spcAft>
              <a:buFont typeface="Wingdings 2"/>
              <a:buNone/>
              <a:defRPr/>
            </a:pPr>
            <a:r>
              <a:rPr lang="en-US" dirty="0" smtClean="0"/>
              <a:t>	1	:     2</a:t>
            </a:r>
          </a:p>
          <a:p>
            <a:pPr eaLnBrk="1" fontAlgn="auto" hangingPunct="1">
              <a:spcAft>
                <a:spcPts val="0"/>
              </a:spcAft>
              <a:buFont typeface="Wingdings 2"/>
              <a:buNone/>
              <a:defRPr/>
            </a:pPr>
            <a:r>
              <a:rPr lang="en-US" dirty="0" smtClean="0"/>
              <a:t>	X	:  0.0025</a:t>
            </a:r>
          </a:p>
          <a:p>
            <a:pPr eaLnBrk="1" fontAlgn="auto" hangingPunct="1">
              <a:spcAft>
                <a:spcPts val="0"/>
              </a:spcAft>
              <a:buFont typeface="Wingdings 2"/>
              <a:buNone/>
              <a:defRPr/>
            </a:pPr>
            <a:r>
              <a:rPr lang="en-US" dirty="0" smtClean="0"/>
              <a:t>	X = 0.00125mol(in given </a:t>
            </a:r>
            <a:r>
              <a:rPr lang="en-US" dirty="0" err="1" smtClean="0"/>
              <a:t>vol</a:t>
            </a:r>
            <a:r>
              <a:rPr lang="en-US" dirty="0" smtClean="0"/>
              <a:t> of the acid) </a:t>
            </a:r>
            <a:r>
              <a:rPr lang="en-US" dirty="0" err="1" smtClean="0"/>
              <a:t>i.e</a:t>
            </a:r>
            <a:r>
              <a:rPr lang="en-US" dirty="0" smtClean="0"/>
              <a:t> 20cm</a:t>
            </a:r>
            <a:r>
              <a:rPr lang="en-US" baseline="30000" dirty="0" smtClean="0"/>
              <a:t>3</a:t>
            </a:r>
          </a:p>
          <a:p>
            <a:pPr eaLnBrk="1" fontAlgn="auto" hangingPunct="1">
              <a:spcAft>
                <a:spcPts val="0"/>
              </a:spcAft>
              <a:buFont typeface="Wingdings 2"/>
              <a:buNone/>
              <a:defRPr/>
            </a:pPr>
            <a:r>
              <a:rPr lang="en-US" dirty="0" smtClean="0"/>
              <a:t>	Convert to conc.(acid) in moldm</a:t>
            </a:r>
            <a:r>
              <a:rPr lang="en-US" baseline="30000" dirty="0" smtClean="0"/>
              <a:t>-3</a:t>
            </a:r>
            <a:r>
              <a:rPr lang="en-US" dirty="0" smtClean="0"/>
              <a:t> </a:t>
            </a:r>
          </a:p>
          <a:p>
            <a:pPr eaLnBrk="1" fontAlgn="auto" hangingPunct="1">
              <a:spcAft>
                <a:spcPts val="0"/>
              </a:spcAft>
              <a:buFont typeface="Wingdings 2"/>
              <a:buNone/>
              <a:defRPr/>
            </a:pPr>
            <a:r>
              <a:rPr lang="en-US" dirty="0" smtClean="0"/>
              <a:t>	0.00125mol in 20cm3</a:t>
            </a:r>
          </a:p>
          <a:p>
            <a:pPr eaLnBrk="1" fontAlgn="auto" hangingPunct="1">
              <a:spcAft>
                <a:spcPts val="0"/>
              </a:spcAft>
              <a:buFont typeface="Wingdings 2"/>
              <a:buNone/>
              <a:defRPr/>
            </a:pPr>
            <a:r>
              <a:rPr lang="en-US" dirty="0" smtClean="0"/>
              <a:t>	X 		    in 1000cm3</a:t>
            </a:r>
          </a:p>
          <a:p>
            <a:pPr eaLnBrk="1" fontAlgn="auto" hangingPunct="1">
              <a:spcAft>
                <a:spcPts val="0"/>
              </a:spcAft>
              <a:buFont typeface="Wingdings 2"/>
              <a:buNone/>
              <a:defRPr/>
            </a:pPr>
            <a:r>
              <a:rPr lang="en-US" dirty="0" smtClean="0"/>
              <a:t>	X = 0.0625mol.</a:t>
            </a:r>
          </a:p>
          <a:p>
            <a:pPr eaLnBrk="1" fontAlgn="auto" hangingPunct="1">
              <a:spcAft>
                <a:spcPts val="0"/>
              </a:spcAft>
              <a:buFont typeface="Wingdings 2"/>
              <a:buNone/>
              <a:defRPr/>
            </a:pPr>
            <a:r>
              <a:rPr lang="en-US" dirty="0" smtClean="0"/>
              <a:t>	.: conc. of acid</a:t>
            </a:r>
          </a:p>
          <a:p>
            <a:pPr eaLnBrk="1" fontAlgn="auto" hangingPunct="1">
              <a:spcAft>
                <a:spcPts val="0"/>
              </a:spcAft>
              <a:buFont typeface="Wingdings 2"/>
              <a:buNone/>
              <a:defRPr/>
            </a:pPr>
            <a:r>
              <a:rPr lang="en-US" dirty="0" smtClean="0"/>
              <a:t>	 = 0.0625moldm</a:t>
            </a:r>
            <a:r>
              <a:rPr lang="en-US" baseline="30000" dirty="0" smtClean="0"/>
              <a:t>-3</a:t>
            </a:r>
            <a:r>
              <a:rPr lang="en-US" dirty="0" smtClean="0"/>
              <a:t>        </a:t>
            </a:r>
            <a:r>
              <a:rPr lang="en-US" baseline="30000" dirty="0" smtClean="0"/>
              <a:t>                        </a:t>
            </a:r>
            <a:endParaRPr lang="en-US" dirty="0" smtClean="0"/>
          </a:p>
          <a:p>
            <a:pPr eaLnBrk="1" fontAlgn="auto" hangingPunct="1">
              <a:spcAft>
                <a:spcPts val="0"/>
              </a:spcAft>
              <a:buFont typeface="Wingdings 2"/>
              <a:buChar char=""/>
              <a:defRPr/>
            </a:pPr>
            <a:endParaRPr lang="en-GB" dirty="0"/>
          </a:p>
        </p:txBody>
      </p:sp>
      <p:cxnSp>
        <p:nvCxnSpPr>
          <p:cNvPr id="6" name="Straight Connector 5"/>
          <p:cNvCxnSpPr/>
          <p:nvPr/>
        </p:nvCxnSpPr>
        <p:spPr>
          <a:xfrm>
            <a:off x="1371600" y="4295775"/>
            <a:ext cx="9906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Example 1 continues</a:t>
            </a:r>
            <a:endParaRPr lang="en-GB" dirty="0"/>
          </a:p>
        </p:txBody>
      </p:sp>
      <p:sp>
        <p:nvSpPr>
          <p:cNvPr id="55299" name="Content Placeholder 2"/>
          <p:cNvSpPr>
            <a:spLocks noGrp="1"/>
          </p:cNvSpPr>
          <p:nvPr>
            <p:ph idx="1"/>
          </p:nvPr>
        </p:nvSpPr>
        <p:spPr/>
        <p:txBody>
          <a:bodyPr/>
          <a:lstStyle/>
          <a:p>
            <a:pPr marL="571500" indent="-571500" eaLnBrk="1" hangingPunct="1">
              <a:buFont typeface="Wingdings 2" pitchFamily="18" charset="2"/>
              <a:buNone/>
            </a:pPr>
            <a:r>
              <a:rPr lang="en-US" smtClean="0"/>
              <a:t>ii mass conc. of the acid :</a:t>
            </a:r>
          </a:p>
          <a:p>
            <a:pPr marL="571500" indent="-571500" eaLnBrk="1" hangingPunct="1">
              <a:buFont typeface="Wingdings 2" pitchFamily="18" charset="2"/>
              <a:buNone/>
            </a:pPr>
            <a:r>
              <a:rPr lang="en-US" smtClean="0"/>
              <a:t>Mass conc. = molar conc. X molar mass</a:t>
            </a:r>
          </a:p>
          <a:p>
            <a:pPr marL="571500" indent="-571500" eaLnBrk="1" hangingPunct="1">
              <a:buFont typeface="Wingdings 2" pitchFamily="18" charset="2"/>
              <a:buNone/>
            </a:pPr>
            <a:r>
              <a:rPr lang="en-US" smtClean="0"/>
              <a:t>				0.0625 x [2+32+64]</a:t>
            </a:r>
          </a:p>
          <a:p>
            <a:pPr marL="571500" indent="-571500" eaLnBrk="1" hangingPunct="1">
              <a:buFont typeface="Wingdings 2" pitchFamily="18" charset="2"/>
              <a:buNone/>
            </a:pPr>
            <a:r>
              <a:rPr lang="en-US" smtClean="0"/>
              <a:t>				0.0625 x 98=6.13gdm</a:t>
            </a:r>
            <a:r>
              <a:rPr lang="en-US" baseline="30000" smtClean="0"/>
              <a:t>-3</a:t>
            </a:r>
            <a:r>
              <a:rPr lang="en-US" smtClean="0"/>
              <a:t>                 </a:t>
            </a:r>
          </a:p>
          <a:p>
            <a:pPr marL="571500" indent="-571500" eaLnBrk="1" hangingPunct="1">
              <a:buFont typeface="Wingdings 2" pitchFamily="18" charset="2"/>
              <a:buNone/>
            </a:pPr>
            <a:r>
              <a:rPr lang="en-US" smtClean="0"/>
              <a:t>Remember, always leave your answers in 3 s.f.</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More  </a:t>
            </a:r>
            <a:endParaRPr lang="en-GB" dirty="0"/>
          </a:p>
        </p:txBody>
      </p:sp>
      <p:sp>
        <p:nvSpPr>
          <p:cNvPr id="56323" name="Content Placeholder 2"/>
          <p:cNvSpPr>
            <a:spLocks noGrp="1"/>
          </p:cNvSpPr>
          <p:nvPr>
            <p:ph idx="1"/>
          </p:nvPr>
        </p:nvSpPr>
        <p:spPr/>
        <p:txBody>
          <a:bodyPr/>
          <a:lstStyle/>
          <a:p>
            <a:pPr eaLnBrk="1" hangingPunct="1"/>
            <a:r>
              <a:rPr lang="en-US" smtClean="0"/>
              <a:t>If 18.50cm</a:t>
            </a:r>
            <a:r>
              <a:rPr lang="en-US" baseline="30000" smtClean="0"/>
              <a:t>3</a:t>
            </a:r>
            <a:r>
              <a:rPr lang="en-US" smtClean="0"/>
              <a:t> hydrochloric acid were neutralized by 25cm</a:t>
            </a:r>
            <a:r>
              <a:rPr lang="en-US" baseline="30000" smtClean="0"/>
              <a:t>3</a:t>
            </a:r>
            <a:r>
              <a:rPr lang="en-US" smtClean="0"/>
              <a:t> of potassium hydroxide solution containing 7gdm</a:t>
            </a:r>
            <a:r>
              <a:rPr lang="en-US" baseline="30000" smtClean="0"/>
              <a:t>-3</a:t>
            </a:r>
            <a:r>
              <a:rPr lang="en-US" smtClean="0"/>
              <a:t>. what is the conc. of the acid in moldm</a:t>
            </a:r>
            <a:r>
              <a:rPr lang="en-US" baseline="30000" smtClean="0"/>
              <a:t>-3</a:t>
            </a:r>
            <a:r>
              <a:rPr lang="en-US" smtClean="0"/>
              <a:t>?</a:t>
            </a:r>
          </a:p>
          <a:p>
            <a:pPr eaLnBrk="1" hangingPunct="1"/>
            <a:r>
              <a:rPr lang="en-US" smtClean="0"/>
              <a:t>The equation of reaction: </a:t>
            </a:r>
          </a:p>
          <a:p>
            <a:pPr eaLnBrk="1" hangingPunct="1">
              <a:buFont typeface="Wingdings 2" pitchFamily="18" charset="2"/>
              <a:buNone/>
            </a:pPr>
            <a:r>
              <a:rPr lang="en-US" smtClean="0"/>
              <a:t>	HCl + KOH 		HCl + H</a:t>
            </a:r>
            <a:r>
              <a:rPr lang="en-US" baseline="-25000" smtClean="0"/>
              <a:t>2</a:t>
            </a:r>
            <a:r>
              <a:rPr lang="en-US" smtClean="0"/>
              <a:t>O </a:t>
            </a:r>
          </a:p>
          <a:p>
            <a:pPr eaLnBrk="1" hangingPunct="1">
              <a:buFont typeface="Wingdings 2" pitchFamily="18" charset="2"/>
              <a:buNone/>
            </a:pPr>
            <a:r>
              <a:rPr lang="en-US" smtClean="0"/>
              <a:t>[K = 39, O = 16, H = 1]</a:t>
            </a:r>
            <a:endParaRPr lang="en-GB" smtClean="0"/>
          </a:p>
        </p:txBody>
      </p:sp>
      <p:cxnSp>
        <p:nvCxnSpPr>
          <p:cNvPr id="5" name="Straight Arrow Connector 4"/>
          <p:cNvCxnSpPr/>
          <p:nvPr/>
        </p:nvCxnSpPr>
        <p:spPr>
          <a:xfrm>
            <a:off x="2743200" y="4495800"/>
            <a:ext cx="990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Let’s solve it together</a:t>
            </a:r>
            <a:endParaRPr lang="en-GB" dirty="0"/>
          </a:p>
        </p:txBody>
      </p:sp>
      <p:sp>
        <p:nvSpPr>
          <p:cNvPr id="57347" name="Content Placeholder 2"/>
          <p:cNvSpPr>
            <a:spLocks noGrp="1"/>
          </p:cNvSpPr>
          <p:nvPr>
            <p:ph sz="half" idx="1"/>
          </p:nvPr>
        </p:nvSpPr>
        <p:spPr>
          <a:xfrm>
            <a:off x="304800" y="1143000"/>
            <a:ext cx="4191000" cy="5181600"/>
          </a:xfrm>
        </p:spPr>
        <p:txBody>
          <a:bodyPr/>
          <a:lstStyle/>
          <a:p>
            <a:pPr eaLnBrk="1" hangingPunct="1"/>
            <a:r>
              <a:rPr lang="en-US" sz="2400" smtClean="0"/>
              <a:t>Given:</a:t>
            </a:r>
          </a:p>
          <a:p>
            <a:pPr eaLnBrk="1" hangingPunct="1"/>
            <a:r>
              <a:rPr lang="en-US" sz="2400" smtClean="0"/>
              <a:t>Mass conc. of the base = 7gdm</a:t>
            </a:r>
            <a:r>
              <a:rPr lang="en-US" sz="2400" baseline="30000" smtClean="0"/>
              <a:t>-3</a:t>
            </a:r>
            <a:r>
              <a:rPr lang="en-US" sz="2400" smtClean="0"/>
              <a:t> </a:t>
            </a:r>
          </a:p>
          <a:p>
            <a:pPr eaLnBrk="1" hangingPunct="1"/>
            <a:r>
              <a:rPr lang="en-US" sz="2400" smtClean="0"/>
              <a:t>Convert to moldm</a:t>
            </a:r>
            <a:r>
              <a:rPr lang="en-US" sz="2400" baseline="30000" smtClean="0"/>
              <a:t>-3</a:t>
            </a:r>
            <a:r>
              <a:rPr lang="en-US" sz="2400" smtClean="0"/>
              <a:t> : Mass conc.  =  	7</a:t>
            </a:r>
          </a:p>
          <a:p>
            <a:pPr eaLnBrk="1" hangingPunct="1"/>
            <a:r>
              <a:rPr lang="en-US" sz="2400" smtClean="0"/>
              <a:t>Molar mass  [39+16+1]</a:t>
            </a:r>
            <a:endParaRPr lang="en-GB" sz="2400" smtClean="0"/>
          </a:p>
          <a:p>
            <a:pPr eaLnBrk="1" hangingPunct="1"/>
            <a:r>
              <a:rPr lang="en-US" sz="2400" smtClean="0"/>
              <a:t>  	= 0.125 moldm</a:t>
            </a:r>
            <a:r>
              <a:rPr lang="en-US" sz="2400" baseline="30000" smtClean="0"/>
              <a:t>-3</a:t>
            </a:r>
            <a:r>
              <a:rPr lang="en-US" sz="2400" smtClean="0"/>
              <a:t>  </a:t>
            </a:r>
          </a:p>
          <a:p>
            <a:pPr eaLnBrk="1" hangingPunct="1"/>
            <a:r>
              <a:rPr lang="en-US" sz="2400" smtClean="0"/>
              <a:t>Mol reacted at the given vol.(25cm</a:t>
            </a:r>
            <a:r>
              <a:rPr lang="en-US" sz="2400" baseline="30000" smtClean="0"/>
              <a:t>3</a:t>
            </a:r>
            <a:r>
              <a:rPr lang="en-US" sz="2400" smtClean="0"/>
              <a:t>)</a:t>
            </a:r>
          </a:p>
          <a:p>
            <a:pPr eaLnBrk="1" hangingPunct="1"/>
            <a:r>
              <a:rPr lang="en-US" sz="2400" smtClean="0"/>
              <a:t>n = conc. in moldm</a:t>
            </a:r>
            <a:r>
              <a:rPr lang="en-US" sz="2400" baseline="30000" smtClean="0"/>
              <a:t>-3</a:t>
            </a:r>
            <a:r>
              <a:rPr lang="en-US" sz="2400" smtClean="0"/>
              <a:t>  x vol.(dm</a:t>
            </a:r>
            <a:r>
              <a:rPr lang="en-US" sz="2400" baseline="30000" smtClean="0"/>
              <a:t>3</a:t>
            </a:r>
            <a:r>
              <a:rPr lang="en-US" sz="2400" smtClean="0"/>
              <a:t>) 0.125 x 25/1000</a:t>
            </a:r>
          </a:p>
          <a:p>
            <a:pPr eaLnBrk="1" hangingPunct="1"/>
            <a:r>
              <a:rPr lang="en-US" sz="2400" smtClean="0"/>
              <a:t> 	0.003125mol</a:t>
            </a:r>
          </a:p>
          <a:p>
            <a:pPr eaLnBrk="1" hangingPunct="1"/>
            <a:r>
              <a:rPr lang="en-US" sz="2400" smtClean="0"/>
              <a:t> 	</a:t>
            </a:r>
          </a:p>
          <a:p>
            <a:pPr eaLnBrk="1" hangingPunct="1"/>
            <a:endParaRPr lang="en-GB" sz="2400" smtClean="0"/>
          </a:p>
        </p:txBody>
      </p:sp>
      <p:sp>
        <p:nvSpPr>
          <p:cNvPr id="4" name="Content Placeholder 3"/>
          <p:cNvSpPr>
            <a:spLocks noGrp="1"/>
          </p:cNvSpPr>
          <p:nvPr>
            <p:ph sz="half" idx="2"/>
          </p:nvPr>
        </p:nvSpPr>
        <p:spPr>
          <a:xfrm>
            <a:off x="4648200" y="1143000"/>
            <a:ext cx="4343400" cy="5181600"/>
          </a:xfrm>
        </p:spPr>
        <p:txBody>
          <a:bodyPr>
            <a:normAutofit fontScale="92500" lnSpcReduction="10000"/>
          </a:bodyPr>
          <a:lstStyle/>
          <a:p>
            <a:pPr eaLnBrk="1" fontAlgn="auto" hangingPunct="1">
              <a:spcAft>
                <a:spcPts val="0"/>
              </a:spcAft>
              <a:buFont typeface="Wingdings 2"/>
              <a:buNone/>
              <a:defRPr/>
            </a:pPr>
            <a:r>
              <a:rPr lang="en-US" dirty="0" smtClean="0"/>
              <a:t>	Using mole ratio</a:t>
            </a:r>
          </a:p>
          <a:p>
            <a:pPr eaLnBrk="1" fontAlgn="auto" hangingPunct="1">
              <a:spcAft>
                <a:spcPts val="0"/>
              </a:spcAft>
              <a:buFont typeface="Wingdings 2"/>
              <a:buNone/>
              <a:defRPr/>
            </a:pPr>
            <a:r>
              <a:rPr lang="en-US" dirty="0" smtClean="0"/>
              <a:t>	Acid : base</a:t>
            </a:r>
          </a:p>
          <a:p>
            <a:pPr eaLnBrk="1" fontAlgn="auto" hangingPunct="1">
              <a:spcAft>
                <a:spcPts val="0"/>
              </a:spcAft>
              <a:buFont typeface="Wingdings 2"/>
              <a:buNone/>
              <a:defRPr/>
            </a:pPr>
            <a:r>
              <a:rPr lang="en-US" dirty="0" smtClean="0"/>
              <a:t>	1      :   1</a:t>
            </a:r>
          </a:p>
          <a:p>
            <a:pPr eaLnBrk="1" fontAlgn="auto" hangingPunct="1">
              <a:spcAft>
                <a:spcPts val="0"/>
              </a:spcAft>
              <a:buFont typeface="Wingdings 2"/>
              <a:buChar char=""/>
              <a:defRPr/>
            </a:pPr>
            <a:r>
              <a:rPr lang="en-US" dirty="0" smtClean="0"/>
              <a:t>X	  : 0.003125</a:t>
            </a:r>
          </a:p>
          <a:p>
            <a:pPr eaLnBrk="1" fontAlgn="auto" hangingPunct="1">
              <a:spcAft>
                <a:spcPts val="0"/>
              </a:spcAft>
              <a:buFont typeface="Wingdings 2"/>
              <a:buChar char=""/>
              <a:defRPr/>
            </a:pPr>
            <a:r>
              <a:rPr lang="en-US" dirty="0" smtClean="0"/>
              <a:t>X = 0.003125</a:t>
            </a:r>
          </a:p>
          <a:p>
            <a:pPr eaLnBrk="1" fontAlgn="auto" hangingPunct="1">
              <a:spcAft>
                <a:spcPts val="0"/>
              </a:spcAft>
              <a:buFont typeface="Wingdings 2"/>
              <a:buNone/>
              <a:defRPr/>
            </a:pPr>
            <a:r>
              <a:rPr lang="en-US" dirty="0" smtClean="0"/>
              <a:t>0.003125mol[per18.5cm</a:t>
            </a:r>
            <a:r>
              <a:rPr lang="en-US" baseline="30000" dirty="0" smtClean="0"/>
              <a:t>3</a:t>
            </a:r>
            <a:r>
              <a:rPr lang="en-US" dirty="0" smtClean="0"/>
              <a:t>]   in moldm</a:t>
            </a:r>
            <a:r>
              <a:rPr lang="en-US" baseline="30000" dirty="0" smtClean="0"/>
              <a:t>-3</a:t>
            </a:r>
            <a:r>
              <a:rPr lang="en-US" dirty="0" smtClean="0"/>
              <a:t> </a:t>
            </a:r>
            <a:endParaRPr lang="en-US" baseline="30000" dirty="0" smtClean="0"/>
          </a:p>
          <a:p>
            <a:pPr eaLnBrk="1" fontAlgn="auto" hangingPunct="1">
              <a:spcAft>
                <a:spcPts val="0"/>
              </a:spcAft>
              <a:buFont typeface="Wingdings 2"/>
              <a:buNone/>
              <a:defRPr/>
            </a:pPr>
            <a:r>
              <a:rPr lang="en-US" dirty="0" smtClean="0"/>
              <a:t>0.003125mol in 18.5cm</a:t>
            </a:r>
            <a:r>
              <a:rPr lang="en-US" baseline="30000" dirty="0" smtClean="0"/>
              <a:t>3</a:t>
            </a:r>
            <a:r>
              <a:rPr lang="en-US" dirty="0" smtClean="0"/>
              <a:t> </a:t>
            </a:r>
          </a:p>
          <a:p>
            <a:pPr eaLnBrk="1" fontAlgn="auto" hangingPunct="1">
              <a:spcAft>
                <a:spcPts val="0"/>
              </a:spcAft>
              <a:buFont typeface="Wingdings 2"/>
              <a:buChar char=""/>
              <a:defRPr/>
            </a:pPr>
            <a:r>
              <a:rPr lang="en-US" dirty="0" smtClean="0"/>
              <a:t>X		in     1000cm</a:t>
            </a:r>
            <a:r>
              <a:rPr lang="en-US" baseline="30000" dirty="0" smtClean="0"/>
              <a:t>3</a:t>
            </a:r>
            <a:r>
              <a:rPr lang="en-GB" dirty="0" smtClean="0"/>
              <a:t>   x = 0.169mol</a:t>
            </a:r>
            <a:r>
              <a:rPr lang="en-US" baseline="30000" dirty="0" smtClean="0"/>
              <a:t> </a:t>
            </a:r>
            <a:r>
              <a:rPr lang="en-US" dirty="0" smtClean="0"/>
              <a:t> </a:t>
            </a:r>
          </a:p>
          <a:p>
            <a:pPr eaLnBrk="1" fontAlgn="auto" hangingPunct="1">
              <a:spcAft>
                <a:spcPts val="0"/>
              </a:spcAft>
              <a:buFont typeface="Wingdings 2"/>
              <a:buChar char=""/>
              <a:defRPr/>
            </a:pPr>
            <a:r>
              <a:rPr lang="en-US" dirty="0" smtClean="0"/>
              <a:t>.: conc. of the acid</a:t>
            </a:r>
          </a:p>
          <a:p>
            <a:pPr eaLnBrk="1" fontAlgn="auto" hangingPunct="1">
              <a:spcAft>
                <a:spcPts val="0"/>
              </a:spcAft>
              <a:buFont typeface="Wingdings 2"/>
              <a:buChar char=""/>
              <a:defRPr/>
            </a:pPr>
            <a:r>
              <a:rPr lang="en-US" dirty="0" smtClean="0"/>
              <a:t> = 0.169 moldm</a:t>
            </a:r>
            <a:r>
              <a:rPr lang="en-US" baseline="30000" dirty="0" smtClean="0"/>
              <a:t>-3</a:t>
            </a:r>
            <a:endParaRPr lang="en-GB" dirty="0" smtClean="0"/>
          </a:p>
        </p:txBody>
      </p:sp>
      <p:cxnSp>
        <p:nvCxnSpPr>
          <p:cNvPr id="6" name="Straight Connector 5"/>
          <p:cNvCxnSpPr/>
          <p:nvPr/>
        </p:nvCxnSpPr>
        <p:spPr>
          <a:xfrm>
            <a:off x="685800" y="3581400"/>
            <a:ext cx="1828800" cy="1588"/>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2819400" y="3581400"/>
            <a:ext cx="12192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You can use “the theory”</a:t>
            </a:r>
            <a:endParaRPr lang="en-GB" dirty="0"/>
          </a:p>
        </p:txBody>
      </p:sp>
      <p:sp>
        <p:nvSpPr>
          <p:cNvPr id="3" name="Content Placeholder 2"/>
          <p:cNvSpPr>
            <a:spLocks noGrp="1"/>
          </p:cNvSpPr>
          <p:nvPr>
            <p:ph sz="half" idx="1"/>
          </p:nvPr>
        </p:nvSpPr>
        <p:spPr/>
        <p:txBody>
          <a:bodyPr>
            <a:normAutofit fontScale="85000" lnSpcReduction="20000"/>
          </a:bodyPr>
          <a:lstStyle/>
          <a:p>
            <a:pPr eaLnBrk="1" fontAlgn="auto" hangingPunct="1">
              <a:spcAft>
                <a:spcPts val="0"/>
              </a:spcAft>
              <a:buFont typeface="Wingdings 2"/>
              <a:buChar char=""/>
              <a:defRPr/>
            </a:pPr>
            <a:r>
              <a:rPr lang="en-US" dirty="0" err="1" smtClean="0"/>
              <a:t>C</a:t>
            </a:r>
            <a:r>
              <a:rPr lang="en-US" baseline="-25000" dirty="0" err="1" smtClean="0"/>
              <a:t>a</a:t>
            </a:r>
            <a:r>
              <a:rPr lang="en-US" dirty="0" err="1" smtClean="0"/>
              <a:t>V</a:t>
            </a:r>
            <a:r>
              <a:rPr lang="en-US" baseline="-25000" dirty="0" err="1" smtClean="0"/>
              <a:t>a</a:t>
            </a:r>
            <a:r>
              <a:rPr lang="en-US" dirty="0" smtClean="0"/>
              <a:t> = </a:t>
            </a:r>
            <a:r>
              <a:rPr lang="en-US" dirty="0" err="1" smtClean="0"/>
              <a:t>n</a:t>
            </a:r>
            <a:r>
              <a:rPr lang="en-US" baseline="-25000" dirty="0" err="1" smtClean="0"/>
              <a:t>a</a:t>
            </a:r>
            <a:endParaRPr lang="en-US" baseline="-25000" dirty="0" smtClean="0"/>
          </a:p>
          <a:p>
            <a:pPr eaLnBrk="1" fontAlgn="auto" hangingPunct="1">
              <a:spcAft>
                <a:spcPts val="0"/>
              </a:spcAft>
              <a:buFont typeface="Wingdings 2"/>
              <a:buChar char=""/>
              <a:defRPr/>
            </a:pPr>
            <a:r>
              <a:rPr lang="en-US" dirty="0" err="1" smtClean="0"/>
              <a:t>C</a:t>
            </a:r>
            <a:r>
              <a:rPr lang="en-US" baseline="-25000" dirty="0" err="1" smtClean="0"/>
              <a:t>b</a:t>
            </a:r>
            <a:r>
              <a:rPr lang="en-US" dirty="0" err="1" smtClean="0"/>
              <a:t>V</a:t>
            </a:r>
            <a:r>
              <a:rPr lang="en-US" baseline="-25000" dirty="0" err="1" smtClean="0"/>
              <a:t>b</a:t>
            </a:r>
            <a:r>
              <a:rPr lang="en-US" dirty="0" smtClean="0"/>
              <a:t>     </a:t>
            </a:r>
            <a:r>
              <a:rPr lang="en-US" dirty="0" err="1" smtClean="0"/>
              <a:t>n</a:t>
            </a:r>
            <a:r>
              <a:rPr lang="en-US" baseline="-25000" dirty="0" err="1" smtClean="0"/>
              <a:t>b</a:t>
            </a:r>
            <a:r>
              <a:rPr lang="en-GB" baseline="-25000" dirty="0" smtClean="0"/>
              <a:t> </a:t>
            </a:r>
            <a:r>
              <a:rPr lang="en-GB" dirty="0" smtClean="0"/>
              <a:t>   </a:t>
            </a:r>
          </a:p>
          <a:p>
            <a:pPr eaLnBrk="1" fontAlgn="auto" hangingPunct="1">
              <a:spcAft>
                <a:spcPts val="0"/>
              </a:spcAft>
              <a:buFont typeface="Wingdings 2"/>
              <a:buChar char=""/>
              <a:defRPr/>
            </a:pPr>
            <a:r>
              <a:rPr lang="en-GB" dirty="0" smtClean="0"/>
              <a:t>Example 1 again.		</a:t>
            </a:r>
          </a:p>
          <a:p>
            <a:pPr marL="514350" indent="-514350" eaLnBrk="1" fontAlgn="auto" hangingPunct="1">
              <a:spcAft>
                <a:spcPts val="0"/>
              </a:spcAft>
              <a:buFont typeface="+mj-lt"/>
              <a:buAutoNum type="arabicPeriod"/>
              <a:defRPr/>
            </a:pPr>
            <a:r>
              <a:rPr lang="en-US" dirty="0" smtClean="0"/>
              <a:t>20cm</a:t>
            </a:r>
            <a:r>
              <a:rPr lang="en-US" baseline="30000" dirty="0" smtClean="0"/>
              <a:t>3</a:t>
            </a:r>
            <a:r>
              <a:rPr lang="en-US" dirty="0" smtClean="0"/>
              <a:t> of tetraoxosulphate (vi) acid was neutralized with 25cm</a:t>
            </a:r>
            <a:r>
              <a:rPr lang="en-US" baseline="30000" dirty="0" smtClean="0"/>
              <a:t>3</a:t>
            </a:r>
            <a:r>
              <a:rPr lang="en-US" dirty="0" smtClean="0"/>
              <a:t> of 0.1mold</a:t>
            </a:r>
            <a:r>
              <a:rPr lang="en-US" baseline="30000" dirty="0" smtClean="0"/>
              <a:t>-3</a:t>
            </a:r>
            <a:r>
              <a:rPr lang="en-US" dirty="0" smtClean="0"/>
              <a:t> sodium hydroxide solution. The equation of reaction is </a:t>
            </a:r>
          </a:p>
          <a:p>
            <a:pPr eaLnBrk="1" fontAlgn="auto" hangingPunct="1">
              <a:spcAft>
                <a:spcPts val="0"/>
              </a:spcAft>
              <a:buFont typeface="Wingdings 2"/>
              <a:buNone/>
              <a:defRPr/>
            </a:pPr>
            <a:r>
              <a:rPr lang="en-US" dirty="0" smtClean="0"/>
              <a:t>H</a:t>
            </a:r>
            <a:r>
              <a:rPr lang="en-US" baseline="-25000" dirty="0" smtClean="0"/>
              <a:t>2</a:t>
            </a:r>
            <a:r>
              <a:rPr lang="en-US" dirty="0" smtClean="0"/>
              <a:t>SO</a:t>
            </a:r>
            <a:r>
              <a:rPr lang="en-US" baseline="-25000" dirty="0" smtClean="0"/>
              <a:t>4</a:t>
            </a:r>
            <a:r>
              <a:rPr lang="en-US" dirty="0" smtClean="0"/>
              <a:t> + 2NaOH	  Na</a:t>
            </a:r>
            <a:r>
              <a:rPr lang="en-US" baseline="-25000" dirty="0" smtClean="0"/>
              <a:t>2</a:t>
            </a:r>
            <a:r>
              <a:rPr lang="en-US" dirty="0" smtClean="0"/>
              <a:t>SO</a:t>
            </a:r>
            <a:r>
              <a:rPr lang="en-US" baseline="-25000" dirty="0" smtClean="0"/>
              <a:t>4</a:t>
            </a:r>
            <a:r>
              <a:rPr lang="en-US" dirty="0" smtClean="0"/>
              <a:t> + 2H</a:t>
            </a:r>
            <a:r>
              <a:rPr lang="en-US" baseline="-25000" dirty="0" smtClean="0"/>
              <a:t>2</a:t>
            </a:r>
            <a:r>
              <a:rPr lang="en-US" dirty="0" smtClean="0"/>
              <a:t>O</a:t>
            </a:r>
          </a:p>
          <a:p>
            <a:pPr eaLnBrk="1" fontAlgn="auto" hangingPunct="1">
              <a:spcAft>
                <a:spcPts val="0"/>
              </a:spcAft>
              <a:buFont typeface="Wingdings 2"/>
              <a:buNone/>
              <a:defRPr/>
            </a:pPr>
            <a:r>
              <a:rPr lang="en-US" dirty="0" smtClean="0"/>
              <a:t>	Calculate (</a:t>
            </a:r>
            <a:r>
              <a:rPr lang="en-US" dirty="0" err="1" smtClean="0"/>
              <a:t>i</a:t>
            </a:r>
            <a:r>
              <a:rPr lang="en-US" dirty="0" smtClean="0"/>
              <a:t>) conc. of acid in moldm</a:t>
            </a:r>
            <a:r>
              <a:rPr lang="en-US" baseline="30000" dirty="0" smtClean="0"/>
              <a:t>-3</a:t>
            </a:r>
            <a:r>
              <a:rPr lang="en-US" dirty="0" smtClean="0"/>
              <a:t> (ii) mass conc. of the acid.</a:t>
            </a:r>
          </a:p>
          <a:p>
            <a:pPr eaLnBrk="1" fontAlgn="auto" hangingPunct="1">
              <a:spcAft>
                <a:spcPts val="0"/>
              </a:spcAft>
              <a:buFont typeface="Wingdings 2"/>
              <a:buNone/>
              <a:defRPr/>
            </a:pPr>
            <a:r>
              <a:rPr lang="en-US" dirty="0" smtClean="0"/>
              <a:t>	 [H=1, S= 32, O=16]</a:t>
            </a:r>
            <a:endParaRPr lang="en-GB" dirty="0" smtClean="0"/>
          </a:p>
        </p:txBody>
      </p:sp>
      <p:sp>
        <p:nvSpPr>
          <p:cNvPr id="4" name="Content Placeholder 3"/>
          <p:cNvSpPr>
            <a:spLocks noGrp="1"/>
          </p:cNvSpPr>
          <p:nvPr>
            <p:ph sz="half" idx="2"/>
          </p:nvPr>
        </p:nvSpPr>
        <p:spPr/>
        <p:txBody>
          <a:bodyPr>
            <a:normAutofit fontScale="85000" lnSpcReduction="20000"/>
          </a:bodyPr>
          <a:lstStyle/>
          <a:p>
            <a:pPr eaLnBrk="1" fontAlgn="auto" hangingPunct="1">
              <a:spcAft>
                <a:spcPts val="0"/>
              </a:spcAft>
              <a:buFont typeface="Wingdings 2"/>
              <a:buChar char=""/>
              <a:defRPr/>
            </a:pPr>
            <a:r>
              <a:rPr lang="en-US" dirty="0" err="1" smtClean="0"/>
              <a:t>C</a:t>
            </a:r>
            <a:r>
              <a:rPr lang="en-US" baseline="-25000" dirty="0" err="1" smtClean="0"/>
              <a:t>b</a:t>
            </a:r>
            <a:r>
              <a:rPr lang="en-US" dirty="0" smtClean="0"/>
              <a:t> = 0.1 moldm</a:t>
            </a:r>
            <a:r>
              <a:rPr lang="en-US" baseline="30000" dirty="0" smtClean="0"/>
              <a:t>-3</a:t>
            </a:r>
            <a:endParaRPr lang="en-US" dirty="0" smtClean="0"/>
          </a:p>
          <a:p>
            <a:pPr eaLnBrk="1" fontAlgn="auto" hangingPunct="1">
              <a:spcAft>
                <a:spcPts val="0"/>
              </a:spcAft>
              <a:buFont typeface="Wingdings 2"/>
              <a:buChar char=""/>
              <a:defRPr/>
            </a:pPr>
            <a:r>
              <a:rPr lang="en-US" dirty="0" err="1" smtClean="0"/>
              <a:t>V</a:t>
            </a:r>
            <a:r>
              <a:rPr lang="en-US" baseline="-25000" dirty="0" err="1" smtClean="0"/>
              <a:t>b</a:t>
            </a:r>
            <a:r>
              <a:rPr lang="en-US" dirty="0" smtClean="0"/>
              <a:t> = 25cm3</a:t>
            </a:r>
          </a:p>
          <a:p>
            <a:pPr eaLnBrk="1" fontAlgn="auto" hangingPunct="1">
              <a:spcAft>
                <a:spcPts val="0"/>
              </a:spcAft>
              <a:buFont typeface="Wingdings 2"/>
              <a:buChar char=""/>
              <a:defRPr/>
            </a:pPr>
            <a:r>
              <a:rPr lang="en-US" dirty="0" err="1" smtClean="0"/>
              <a:t>V</a:t>
            </a:r>
            <a:r>
              <a:rPr lang="en-US" baseline="-25000" dirty="0" err="1" smtClean="0"/>
              <a:t>a</a:t>
            </a:r>
            <a:r>
              <a:rPr lang="en-US" baseline="-25000" dirty="0" smtClean="0"/>
              <a:t> </a:t>
            </a:r>
            <a:r>
              <a:rPr lang="en-US" dirty="0" smtClean="0"/>
              <a:t>= 20cm3</a:t>
            </a:r>
          </a:p>
          <a:p>
            <a:pPr eaLnBrk="1" fontAlgn="auto" hangingPunct="1">
              <a:spcAft>
                <a:spcPts val="0"/>
              </a:spcAft>
              <a:buFont typeface="Wingdings 2"/>
              <a:buChar char=""/>
              <a:defRPr/>
            </a:pPr>
            <a:r>
              <a:rPr lang="en-US" dirty="0" smtClean="0"/>
              <a:t>C</a:t>
            </a:r>
            <a:r>
              <a:rPr lang="en-US" baseline="-25000" dirty="0" smtClean="0"/>
              <a:t>a</a:t>
            </a:r>
            <a:r>
              <a:rPr lang="en-US" dirty="0" smtClean="0"/>
              <a:t> = ?</a:t>
            </a:r>
          </a:p>
          <a:p>
            <a:pPr eaLnBrk="1" fontAlgn="auto" hangingPunct="1">
              <a:spcAft>
                <a:spcPts val="0"/>
              </a:spcAft>
              <a:buFont typeface="Wingdings 2"/>
              <a:buChar char=""/>
              <a:defRPr/>
            </a:pPr>
            <a:r>
              <a:rPr lang="en-US" dirty="0" err="1" smtClean="0"/>
              <a:t>n</a:t>
            </a:r>
            <a:r>
              <a:rPr lang="en-US" baseline="-25000" dirty="0" err="1" smtClean="0"/>
              <a:t>a</a:t>
            </a:r>
            <a:r>
              <a:rPr lang="en-US" dirty="0" smtClean="0"/>
              <a:t> = 1</a:t>
            </a:r>
          </a:p>
          <a:p>
            <a:pPr eaLnBrk="1" fontAlgn="auto" hangingPunct="1">
              <a:spcAft>
                <a:spcPts val="0"/>
              </a:spcAft>
              <a:buFont typeface="Wingdings 2"/>
              <a:buChar char=""/>
              <a:defRPr/>
            </a:pPr>
            <a:r>
              <a:rPr lang="en-US" dirty="0" err="1" smtClean="0"/>
              <a:t>n</a:t>
            </a:r>
            <a:r>
              <a:rPr lang="en-US" baseline="-25000" dirty="0" err="1" smtClean="0"/>
              <a:t>b</a:t>
            </a:r>
            <a:r>
              <a:rPr lang="en-US" dirty="0" smtClean="0"/>
              <a:t> = 2</a:t>
            </a:r>
          </a:p>
          <a:p>
            <a:pPr eaLnBrk="1" fontAlgn="auto" hangingPunct="1">
              <a:spcAft>
                <a:spcPts val="0"/>
              </a:spcAft>
              <a:buFont typeface="Wingdings 2"/>
              <a:buChar char=""/>
              <a:defRPr/>
            </a:pPr>
            <a:r>
              <a:rPr lang="en-US" dirty="0" smtClean="0"/>
              <a:t>make C</a:t>
            </a:r>
            <a:r>
              <a:rPr lang="en-US" baseline="-25000" dirty="0" smtClean="0"/>
              <a:t>a</a:t>
            </a:r>
            <a:r>
              <a:rPr lang="en-US" dirty="0" smtClean="0"/>
              <a:t>  the subject</a:t>
            </a:r>
          </a:p>
          <a:p>
            <a:pPr eaLnBrk="1" fontAlgn="auto" hangingPunct="1">
              <a:spcAft>
                <a:spcPts val="0"/>
              </a:spcAft>
              <a:buFont typeface="Wingdings 2"/>
              <a:buChar char=""/>
              <a:defRPr/>
            </a:pPr>
            <a:r>
              <a:rPr lang="en-US" dirty="0" smtClean="0"/>
              <a:t> C</a:t>
            </a:r>
            <a:r>
              <a:rPr lang="en-US" baseline="-25000" dirty="0" smtClean="0"/>
              <a:t>a</a:t>
            </a:r>
            <a:r>
              <a:rPr lang="en-US" dirty="0" smtClean="0"/>
              <a:t> = </a:t>
            </a:r>
            <a:r>
              <a:rPr lang="en-US" dirty="0" err="1" smtClean="0"/>
              <a:t>C</a:t>
            </a:r>
            <a:r>
              <a:rPr lang="en-US" baseline="-25000" dirty="0" err="1" smtClean="0"/>
              <a:t>b</a:t>
            </a:r>
            <a:r>
              <a:rPr lang="en-US" dirty="0" err="1" smtClean="0"/>
              <a:t>V</a:t>
            </a:r>
            <a:r>
              <a:rPr lang="en-US" baseline="-25000" dirty="0" err="1" smtClean="0"/>
              <a:t>b</a:t>
            </a:r>
            <a:r>
              <a:rPr lang="en-US" dirty="0" smtClean="0"/>
              <a:t> x </a:t>
            </a:r>
            <a:r>
              <a:rPr lang="en-US" dirty="0" err="1" smtClean="0"/>
              <a:t>n</a:t>
            </a:r>
            <a:r>
              <a:rPr lang="en-US" baseline="-25000" dirty="0" err="1" smtClean="0"/>
              <a:t>a</a:t>
            </a:r>
            <a:r>
              <a:rPr lang="en-US" dirty="0" smtClean="0"/>
              <a:t>  </a:t>
            </a:r>
          </a:p>
          <a:p>
            <a:pPr eaLnBrk="1" fontAlgn="auto" hangingPunct="1">
              <a:spcAft>
                <a:spcPts val="0"/>
              </a:spcAft>
              <a:buFont typeface="Wingdings 2"/>
              <a:buChar char=""/>
              <a:defRPr/>
            </a:pPr>
            <a:r>
              <a:rPr lang="en-US" dirty="0" smtClean="0"/>
              <a:t>  	     </a:t>
            </a:r>
            <a:r>
              <a:rPr lang="en-US" dirty="0" err="1" smtClean="0"/>
              <a:t>V</a:t>
            </a:r>
            <a:r>
              <a:rPr lang="en-US" baseline="-25000" dirty="0" err="1" smtClean="0"/>
              <a:t>a</a:t>
            </a:r>
            <a:r>
              <a:rPr lang="en-US" dirty="0" smtClean="0"/>
              <a:t> x </a:t>
            </a:r>
            <a:r>
              <a:rPr lang="en-US" dirty="0" err="1" smtClean="0"/>
              <a:t>n</a:t>
            </a:r>
            <a:r>
              <a:rPr lang="en-US" baseline="-25000" dirty="0" err="1" smtClean="0"/>
              <a:t>b</a:t>
            </a:r>
            <a:r>
              <a:rPr lang="en-GB" baseline="-25000" dirty="0" smtClean="0"/>
              <a:t> </a:t>
            </a:r>
            <a:r>
              <a:rPr lang="en-GB" dirty="0" smtClean="0"/>
              <a:t>  </a:t>
            </a:r>
            <a:r>
              <a:rPr lang="en-GB" baseline="-25000" dirty="0" smtClean="0"/>
              <a:t> </a:t>
            </a:r>
            <a:r>
              <a:rPr lang="en-GB" dirty="0" smtClean="0"/>
              <a:t>      </a:t>
            </a:r>
          </a:p>
          <a:p>
            <a:pPr eaLnBrk="1" fontAlgn="auto" hangingPunct="1">
              <a:spcAft>
                <a:spcPts val="0"/>
              </a:spcAft>
              <a:buFont typeface="Wingdings 2"/>
              <a:buChar char=""/>
              <a:defRPr/>
            </a:pPr>
            <a:r>
              <a:rPr lang="en-US" dirty="0" smtClean="0"/>
              <a:t>Complete it, </a:t>
            </a:r>
            <a:r>
              <a:rPr lang="en-US" smtClean="0"/>
              <a:t>I’m tired!</a:t>
            </a:r>
            <a:endParaRPr lang="en-GB" dirty="0" smtClean="0"/>
          </a:p>
        </p:txBody>
      </p:sp>
      <p:cxnSp>
        <p:nvCxnSpPr>
          <p:cNvPr id="6" name="Straight Connector 5"/>
          <p:cNvCxnSpPr/>
          <p:nvPr/>
        </p:nvCxnSpPr>
        <p:spPr>
          <a:xfrm>
            <a:off x="838200" y="1981200"/>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524000" y="1981200"/>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2590800" y="4418013"/>
            <a:ext cx="6096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5867400" y="4570413"/>
            <a:ext cx="990600" cy="1587"/>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2000" b="1" dirty="0" smtClean="0">
                <a:latin typeface="Arial Black" pitchFamily="34" charset="0"/>
              </a:rPr>
              <a:t>Relationship between molar </a:t>
            </a:r>
            <a:r>
              <a:rPr lang="en-US" sz="2000" b="1" dirty="0" err="1" smtClean="0">
                <a:latin typeface="Arial Black" pitchFamily="34" charset="0"/>
              </a:rPr>
              <a:t>conc</a:t>
            </a:r>
            <a:r>
              <a:rPr lang="en-US" sz="2000" b="1" dirty="0" smtClean="0">
                <a:latin typeface="Arial Black" pitchFamily="34" charset="0"/>
              </a:rPr>
              <a:t> &amp; mass </a:t>
            </a:r>
            <a:r>
              <a:rPr lang="en-US" sz="2000" b="1" dirty="0" err="1" smtClean="0">
                <a:latin typeface="Arial Black" pitchFamily="34" charset="0"/>
              </a:rPr>
              <a:t>conc</a:t>
            </a:r>
            <a:endParaRPr lang="en-GB" sz="2000" b="1" dirty="0">
              <a:latin typeface="Arial Black" pitchFamily="34" charset="0"/>
            </a:endParaRPr>
          </a:p>
        </p:txBody>
      </p:sp>
      <p:sp>
        <p:nvSpPr>
          <p:cNvPr id="3" name="Content Placeholder 2"/>
          <p:cNvSpPr>
            <a:spLocks noGrp="1"/>
          </p:cNvSpPr>
          <p:nvPr>
            <p:ph idx="1"/>
          </p:nvPr>
        </p:nvSpPr>
        <p:spPr>
          <a:xfrm>
            <a:off x="228600" y="1447800"/>
            <a:ext cx="8686800" cy="5029200"/>
          </a:xfrm>
        </p:spPr>
        <p:txBody>
          <a:bodyPr/>
          <a:lstStyle/>
          <a:p>
            <a:pPr eaLnBrk="1" hangingPunct="1"/>
            <a:endParaRPr lang="en-US" smtClean="0">
              <a:latin typeface="Comic Sans MS" pitchFamily="66" charset="0"/>
            </a:endParaRPr>
          </a:p>
          <a:p>
            <a:pPr eaLnBrk="1" hangingPunct="1"/>
            <a:endParaRPr lang="en-US" smtClean="0">
              <a:latin typeface="Comic Sans MS" pitchFamily="66" charset="0"/>
            </a:endParaRPr>
          </a:p>
          <a:p>
            <a:pPr eaLnBrk="1" hangingPunct="1">
              <a:buFont typeface="Wingdings 2" pitchFamily="18" charset="2"/>
              <a:buNone/>
            </a:pPr>
            <a:endParaRPr lang="en-US" smtClean="0">
              <a:latin typeface="Comic Sans MS" pitchFamily="66" charset="0"/>
            </a:endParaRPr>
          </a:p>
          <a:p>
            <a:pPr eaLnBrk="1" hangingPunct="1"/>
            <a:r>
              <a:rPr lang="en-US" smtClean="0">
                <a:latin typeface="Comic Sans MS" pitchFamily="66" charset="0"/>
              </a:rPr>
              <a:t>i.e. molar conc (M) = mass conc/molar mass</a:t>
            </a:r>
          </a:p>
          <a:p>
            <a:pPr eaLnBrk="1" hangingPunct="1"/>
            <a:r>
              <a:rPr lang="en-US" smtClean="0">
                <a:latin typeface="Comic Sans MS" pitchFamily="66" charset="0"/>
              </a:rPr>
              <a:t>Just like in solid</a:t>
            </a:r>
          </a:p>
          <a:p>
            <a:pPr eaLnBrk="1" hangingPunct="1"/>
            <a:r>
              <a:rPr lang="en-US" smtClean="0">
                <a:latin typeface="Comic Sans MS" pitchFamily="66" charset="0"/>
              </a:rPr>
              <a:t> no of mole = mass/molar mass</a:t>
            </a:r>
          </a:p>
        </p:txBody>
      </p:sp>
      <p:sp>
        <p:nvSpPr>
          <p:cNvPr id="4" name="TextBox 3"/>
          <p:cNvSpPr txBox="1">
            <a:spLocks noChangeArrowheads="1"/>
          </p:cNvSpPr>
          <p:nvPr/>
        </p:nvSpPr>
        <p:spPr bwMode="auto">
          <a:xfrm>
            <a:off x="685800" y="2082800"/>
            <a:ext cx="3810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omic Sans MS" pitchFamily="66" charset="0"/>
              </a:rPr>
              <a:t>Conc in moldm</a:t>
            </a:r>
            <a:r>
              <a:rPr lang="en-US" sz="3200" baseline="30000">
                <a:latin typeface="Comic Sans MS" pitchFamily="66" charset="0"/>
              </a:rPr>
              <a:t>-3 </a:t>
            </a:r>
            <a:r>
              <a:rPr lang="en-US" sz="3200">
                <a:latin typeface="Comic Sans MS" pitchFamily="66" charset="0"/>
              </a:rPr>
              <a:t> =</a:t>
            </a:r>
            <a:endParaRPr lang="en-GB" sz="3200" baseline="30000">
              <a:latin typeface="Comic Sans MS" pitchFamily="66" charset="0"/>
            </a:endParaRPr>
          </a:p>
        </p:txBody>
      </p:sp>
      <p:cxnSp>
        <p:nvCxnSpPr>
          <p:cNvPr id="6" name="Straight Connector 5"/>
          <p:cNvCxnSpPr/>
          <p:nvPr/>
        </p:nvCxnSpPr>
        <p:spPr>
          <a:xfrm>
            <a:off x="4419600" y="2362200"/>
            <a:ext cx="1295400" cy="1588"/>
          </a:xfrm>
          <a:prstGeom prst="line">
            <a:avLst/>
          </a:prstGeom>
        </p:spPr>
        <p:style>
          <a:lnRef idx="1">
            <a:schemeClr val="dk1"/>
          </a:lnRef>
          <a:fillRef idx="0">
            <a:schemeClr val="dk1"/>
          </a:fillRef>
          <a:effectRef idx="0">
            <a:schemeClr val="dk1"/>
          </a:effectRef>
          <a:fontRef idx="minor">
            <a:schemeClr val="tx1"/>
          </a:fontRef>
        </p:style>
      </p:cxnSp>
      <p:sp>
        <p:nvSpPr>
          <p:cNvPr id="8" name="TextBox 7"/>
          <p:cNvSpPr txBox="1">
            <a:spLocks noChangeArrowheads="1"/>
          </p:cNvSpPr>
          <p:nvPr/>
        </p:nvSpPr>
        <p:spPr bwMode="auto">
          <a:xfrm>
            <a:off x="4191000" y="1944688"/>
            <a:ext cx="2438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b="1">
                <a:latin typeface="Comic Sans MS" pitchFamily="66" charset="0"/>
              </a:rPr>
              <a:t>Conc in gdm</a:t>
            </a:r>
            <a:r>
              <a:rPr lang="en-US" sz="2400" b="1" baseline="30000">
                <a:latin typeface="Comic Sans MS" pitchFamily="66" charset="0"/>
              </a:rPr>
              <a:t>-3</a:t>
            </a:r>
            <a:r>
              <a:rPr lang="en-US" sz="2400" b="1">
                <a:latin typeface="Comic Sans MS" pitchFamily="66" charset="0"/>
              </a:rPr>
              <a:t>  molar mass</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4800" b="1" dirty="0" smtClean="0"/>
              <a:t>Concentration of solution</a:t>
            </a:r>
            <a:endParaRPr lang="en-GB" sz="4800" b="1" dirty="0"/>
          </a:p>
        </p:txBody>
      </p:sp>
      <p:sp>
        <p:nvSpPr>
          <p:cNvPr id="3" name="Content Placeholder 2"/>
          <p:cNvSpPr>
            <a:spLocks noGrp="1"/>
          </p:cNvSpPr>
          <p:nvPr>
            <p:ph idx="1"/>
          </p:nvPr>
        </p:nvSpPr>
        <p:spPr>
          <a:xfrm>
            <a:off x="304800" y="1554163"/>
            <a:ext cx="8686800" cy="4922837"/>
          </a:xfrm>
        </p:spPr>
        <p:txBody>
          <a:bodyPr/>
          <a:lstStyle/>
          <a:p>
            <a:pPr eaLnBrk="1" hangingPunct="1">
              <a:buFont typeface="Wingdings 2" pitchFamily="18" charset="2"/>
              <a:buNone/>
            </a:pPr>
            <a:r>
              <a:rPr lang="en-US" sz="3600" b="1" smtClean="0">
                <a:latin typeface="Comic Sans MS" pitchFamily="66" charset="0"/>
              </a:rPr>
              <a:t>	Concentration is just like </a:t>
            </a:r>
            <a:r>
              <a:rPr lang="en-US" sz="3600" b="1" smtClean="0">
                <a:solidFill>
                  <a:srgbClr val="00B0F0"/>
                </a:solidFill>
                <a:latin typeface="Comic Sans MS" pitchFamily="66" charset="0"/>
              </a:rPr>
              <a:t>‘sweetness’ </a:t>
            </a:r>
            <a:r>
              <a:rPr lang="en-US" sz="3600" b="1" smtClean="0">
                <a:latin typeface="Comic Sans MS" pitchFamily="66" charset="0"/>
              </a:rPr>
              <a:t>of a solution.</a:t>
            </a:r>
          </a:p>
          <a:p>
            <a:pPr eaLnBrk="1" hangingPunct="1">
              <a:buFont typeface="Wingdings 2" pitchFamily="18" charset="2"/>
              <a:buNone/>
            </a:pPr>
            <a:r>
              <a:rPr lang="en-US" sz="3600" b="1" smtClean="0">
                <a:solidFill>
                  <a:srgbClr val="7030A0"/>
                </a:solidFill>
                <a:latin typeface="Comic Sans MS" pitchFamily="66" charset="0"/>
              </a:rPr>
              <a:t>	Imagine</a:t>
            </a:r>
            <a:r>
              <a:rPr lang="en-US" sz="3600" b="1" smtClean="0">
                <a:latin typeface="Comic Sans MS" pitchFamily="66" charset="0"/>
              </a:rPr>
              <a:t>: A sugar solution contains 10.0g of sugar per dm</a:t>
            </a:r>
            <a:r>
              <a:rPr lang="en-US" sz="3600" b="1" baseline="30000" smtClean="0">
                <a:latin typeface="Comic Sans MS" pitchFamily="66" charset="0"/>
              </a:rPr>
              <a:t>3 </a:t>
            </a:r>
            <a:r>
              <a:rPr lang="en-US" sz="3600" b="1" smtClean="0">
                <a:latin typeface="Comic Sans MS" pitchFamily="66" charset="0"/>
              </a:rPr>
              <a:t>of solution and another contains 2.0g sugar per dm</a:t>
            </a:r>
            <a:r>
              <a:rPr lang="en-US" sz="3600" b="1" baseline="30000" smtClean="0">
                <a:latin typeface="Comic Sans MS" pitchFamily="66" charset="0"/>
              </a:rPr>
              <a:t>3</a:t>
            </a:r>
            <a:r>
              <a:rPr lang="en-US" sz="3600" b="1" smtClean="0">
                <a:latin typeface="Comic Sans MS" pitchFamily="66" charset="0"/>
              </a:rPr>
              <a:t> of solution. </a:t>
            </a:r>
          </a:p>
          <a:p>
            <a:pPr eaLnBrk="1" hangingPunct="1">
              <a:buFont typeface="Wingdings 2" pitchFamily="18" charset="2"/>
              <a:buNone/>
            </a:pPr>
            <a:r>
              <a:rPr lang="en-US" sz="3600" b="1" smtClean="0">
                <a:latin typeface="Comic Sans MS" pitchFamily="66" charset="0"/>
              </a:rPr>
              <a:t>	The more </a:t>
            </a:r>
            <a:r>
              <a:rPr lang="en-US" sz="3600" b="1" smtClean="0">
                <a:solidFill>
                  <a:srgbClr val="FF0000"/>
                </a:solidFill>
                <a:latin typeface="Comic Sans MS" pitchFamily="66" charset="0"/>
              </a:rPr>
              <a:t>concentrated</a:t>
            </a:r>
            <a:r>
              <a:rPr lang="en-US" sz="3600" b="1" smtClean="0">
                <a:latin typeface="Comic Sans MS" pitchFamily="66" charset="0"/>
              </a:rPr>
              <a:t> one will be </a:t>
            </a:r>
            <a:r>
              <a:rPr lang="en-US" sz="3600" b="1" smtClean="0">
                <a:solidFill>
                  <a:srgbClr val="FF0000"/>
                </a:solidFill>
                <a:latin typeface="Comic Sans MS" pitchFamily="66" charset="0"/>
              </a:rPr>
              <a:t>sweeter</a:t>
            </a:r>
            <a:r>
              <a:rPr lang="en-US" sz="3600" b="1" smtClean="0">
                <a:latin typeface="Comic Sans MS" pitchFamily="66" charset="0"/>
              </a:rPr>
              <a:t>.</a:t>
            </a:r>
          </a:p>
          <a:p>
            <a:pPr eaLnBrk="1" hangingPunct="1">
              <a:buFont typeface="Wingdings 2" pitchFamily="18" charset="2"/>
              <a:buNone/>
            </a:pPr>
            <a:r>
              <a:rPr lang="en-US" sz="3600" b="1" smtClean="0">
                <a:solidFill>
                  <a:srgbClr val="0070C0"/>
                </a:solidFill>
                <a:latin typeface="Comic Sans MS" pitchFamily="66" charset="0"/>
              </a:rPr>
              <a:t>	Can you identify the sweeter?</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xit" presetSubtype="4" fill="hold" nodeType="clickEffect">
                                  <p:stCondLst>
                                    <p:cond delay="0"/>
                                  </p:stCondLst>
                                  <p:childTnLst>
                                    <p:anim calcmode="lin" valueType="num">
                                      <p:cBhvr additive="base">
                                        <p:cTn id="15"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p:tgtEl>
                                          <p:spTgt spid="3">
                                            <p:txEl>
                                              <p:pRg st="0" end="0"/>
                                            </p:txEl>
                                          </p:spTgt>
                                        </p:tgtEl>
                                        <p:attrNameLst>
                                          <p:attrName>ppt_y</p:attrName>
                                        </p:attrNameLst>
                                      </p:cBhvr>
                                      <p:tavLst>
                                        <p:tav tm="0">
                                          <p:val>
                                            <p:strVal val="ppt_y"/>
                                          </p:val>
                                        </p:tav>
                                        <p:tav tm="100000">
                                          <p:val>
                                            <p:strVal val="1+ppt_h/2"/>
                                          </p:val>
                                        </p:tav>
                                      </p:tavLst>
                                    </p:anim>
                                    <p:set>
                                      <p:cBhvr>
                                        <p:cTn id="1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58" presetClass="entr" presetSubtype="0" accel="10000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3"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6" dur="500"/>
                                        <p:tgtEl>
                                          <p:spTgt spid="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8" presetClass="entr" presetSubtype="0" ac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2"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5" dur="500"/>
                                        <p:tgtEl>
                                          <p:spTgt spid="3">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8" presetClass="entr" presetSubtype="0" accel="10000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41"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4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4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pPr eaLnBrk="1" fontAlgn="auto" hangingPunct="1">
              <a:spcAft>
                <a:spcPts val="0"/>
              </a:spcAft>
              <a:defRPr/>
            </a:pPr>
            <a:r>
              <a:rPr lang="en-US" sz="4800" dirty="0" smtClean="0">
                <a:latin typeface="Arial Black" pitchFamily="34" charset="0"/>
              </a:rPr>
              <a:t>now it follows that:</a:t>
            </a:r>
            <a:endParaRPr lang="en-GB" sz="4800" dirty="0">
              <a:latin typeface="Arial Black" pitchFamily="34" charset="0"/>
            </a:endParaRPr>
          </a:p>
        </p:txBody>
      </p:sp>
      <p:sp>
        <p:nvSpPr>
          <p:cNvPr id="3" name="Content Placeholder 2"/>
          <p:cNvSpPr>
            <a:spLocks noGrp="1"/>
          </p:cNvSpPr>
          <p:nvPr>
            <p:ph idx="1"/>
          </p:nvPr>
        </p:nvSpPr>
        <p:spPr>
          <a:xfrm>
            <a:off x="304800" y="1554163"/>
            <a:ext cx="8686800" cy="5151437"/>
          </a:xfrm>
        </p:spPr>
        <p:txBody>
          <a:bodyPr/>
          <a:lstStyle/>
          <a:p>
            <a:pPr eaLnBrk="1" hangingPunct="1">
              <a:buFont typeface="Wingdings 2" pitchFamily="18" charset="2"/>
              <a:buNone/>
            </a:pPr>
            <a:r>
              <a:rPr lang="en-US" b="1" smtClean="0">
                <a:latin typeface="Comic Sans MS" pitchFamily="66" charset="0"/>
              </a:rPr>
              <a:t>	The conc. of a solution is directly proportional to the amount(mole,n) of substance in solution at constant volume. </a:t>
            </a:r>
            <a:r>
              <a:rPr lang="en-US" b="1" smtClean="0">
                <a:solidFill>
                  <a:srgbClr val="0070C0"/>
                </a:solidFill>
                <a:latin typeface="Comic Sans MS" pitchFamily="66" charset="0"/>
              </a:rPr>
              <a:t>C </a:t>
            </a:r>
            <a:r>
              <a:rPr lang="el-GR" b="1" smtClean="0">
                <a:solidFill>
                  <a:srgbClr val="0070C0"/>
                </a:solidFill>
                <a:latin typeface="Comic Sans MS" pitchFamily="66" charset="0"/>
              </a:rPr>
              <a:t>α</a:t>
            </a:r>
            <a:r>
              <a:rPr lang="en-US" b="1" smtClean="0">
                <a:solidFill>
                  <a:srgbClr val="0070C0"/>
                </a:solidFill>
                <a:latin typeface="Comic Sans MS" pitchFamily="66" charset="0"/>
              </a:rPr>
              <a:t> n (V constant).</a:t>
            </a:r>
          </a:p>
          <a:p>
            <a:pPr eaLnBrk="1" hangingPunct="1">
              <a:buFont typeface="Wingdings 2" pitchFamily="18" charset="2"/>
              <a:buNone/>
            </a:pPr>
            <a:endParaRPr lang="en-US" b="1" smtClean="0">
              <a:latin typeface="Comic Sans MS" pitchFamily="66" charset="0"/>
            </a:endParaRPr>
          </a:p>
          <a:p>
            <a:pPr eaLnBrk="1" hangingPunct="1">
              <a:buFont typeface="Wingdings 2" pitchFamily="18" charset="2"/>
              <a:buNone/>
            </a:pPr>
            <a:r>
              <a:rPr lang="en-US" b="1" smtClean="0">
                <a:latin typeface="Comic Sans MS" pitchFamily="66" charset="0"/>
              </a:rPr>
              <a:t>	The conc. (c) of a soln. is inversely proportional to the vol(V) of soln, if the amount(mole/mass) is constant. </a:t>
            </a:r>
            <a:r>
              <a:rPr lang="en-US" b="1" smtClean="0">
                <a:solidFill>
                  <a:srgbClr val="0070C0"/>
                </a:solidFill>
                <a:latin typeface="Comic Sans MS" pitchFamily="66" charset="0"/>
              </a:rPr>
              <a:t>C </a:t>
            </a:r>
            <a:r>
              <a:rPr lang="el-GR" b="1" smtClean="0">
                <a:solidFill>
                  <a:srgbClr val="0070C0"/>
                </a:solidFill>
                <a:latin typeface="Comic Sans MS" pitchFamily="66" charset="0"/>
              </a:rPr>
              <a:t>α</a:t>
            </a:r>
            <a:r>
              <a:rPr lang="en-US" b="1" smtClean="0">
                <a:solidFill>
                  <a:srgbClr val="0070C0"/>
                </a:solidFill>
                <a:latin typeface="Comic Sans MS" pitchFamily="66" charset="0"/>
              </a:rPr>
              <a:t> 1/v (n constant).  </a:t>
            </a:r>
          </a:p>
          <a:p>
            <a:pPr eaLnBrk="1" hangingPunct="1">
              <a:buFont typeface="Wingdings 2" pitchFamily="18" charset="2"/>
              <a:buNone/>
            </a:pPr>
            <a:endParaRPr lang="en-US" b="1" smtClean="0">
              <a:latin typeface="Comic Sans MS" pitchFamily="66" charset="0"/>
            </a:endParaRPr>
          </a:p>
          <a:p>
            <a:pPr eaLnBrk="1" hangingPunct="1">
              <a:buFont typeface="Wingdings 2" pitchFamily="18" charset="2"/>
              <a:buNone/>
            </a:pPr>
            <a:endParaRPr lang="en-US" b="1" smtClean="0">
              <a:latin typeface="Comic Sans MS" pitchFamily="66" charset="0"/>
            </a:endParaRPr>
          </a:p>
          <a:p>
            <a:pPr eaLnBrk="1" hangingPunct="1"/>
            <a:endParaRPr lang="en-US" b="1" smtClean="0">
              <a:latin typeface="Comic Sans MS" pitchFamily="66" charset="0"/>
            </a:endParaRPr>
          </a:p>
          <a:p>
            <a:pPr eaLnBrk="1" hangingPunct="1"/>
            <a:endParaRPr lang="en-US" b="1" smtClean="0">
              <a:latin typeface="Comic Sans MS" pitchFamily="66" charset="0"/>
            </a:endParaRPr>
          </a:p>
          <a:p>
            <a:pPr eaLnBrk="1" hangingPunct="1"/>
            <a:endParaRPr lang="en-US" b="1" smtClean="0">
              <a:latin typeface="Comic Sans MS" pitchFamily="66" charset="0"/>
            </a:endParaRPr>
          </a:p>
          <a:p>
            <a:pPr eaLnBrk="1" hangingPunct="1"/>
            <a:endParaRPr lang="en-GB" b="1" smtClean="0">
              <a:latin typeface="Comic Sans MS" pitchFamily="66" charset="0"/>
            </a:endParaRPr>
          </a:p>
        </p:txBody>
      </p:sp>
      <p:sp>
        <p:nvSpPr>
          <p:cNvPr id="5" name="TextBox 4"/>
          <p:cNvSpPr txBox="1"/>
          <p:nvPr/>
        </p:nvSpPr>
        <p:spPr>
          <a:xfrm>
            <a:off x="3810000" y="5797550"/>
            <a:ext cx="1981200" cy="98425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endParaRPr lang="en-US" dirty="0"/>
          </a:p>
          <a:p>
            <a:pPr fontAlgn="auto">
              <a:spcBef>
                <a:spcPts val="0"/>
              </a:spcBef>
              <a:spcAft>
                <a:spcPts val="0"/>
              </a:spcAft>
              <a:defRPr/>
            </a:pPr>
            <a:r>
              <a:rPr lang="en-US" dirty="0"/>
              <a:t>   V </a:t>
            </a:r>
            <a:r>
              <a:rPr lang="en-US" sz="2400" dirty="0" err="1"/>
              <a:t>V</a:t>
            </a:r>
            <a:r>
              <a:rPr lang="en-US" sz="2400" dirty="0"/>
              <a:t> </a:t>
            </a:r>
            <a:r>
              <a:rPr lang="en-US" sz="2800" dirty="0" err="1"/>
              <a:t>V</a:t>
            </a:r>
            <a:r>
              <a:rPr lang="en-US" sz="2800" dirty="0"/>
              <a:t> </a:t>
            </a:r>
            <a:r>
              <a:rPr lang="en-US" sz="3200" dirty="0" err="1"/>
              <a:t>V</a:t>
            </a:r>
            <a:r>
              <a:rPr lang="en-US" sz="3200" dirty="0"/>
              <a:t> </a:t>
            </a:r>
            <a:r>
              <a:rPr lang="en-US" sz="4000" dirty="0" err="1"/>
              <a:t>V</a:t>
            </a:r>
            <a:endParaRPr lang="en-GB" dirty="0"/>
          </a:p>
        </p:txBody>
      </p:sp>
      <p:cxnSp>
        <p:nvCxnSpPr>
          <p:cNvPr id="7" name="Straight Connector 6"/>
          <p:cNvCxnSpPr/>
          <p:nvPr/>
        </p:nvCxnSpPr>
        <p:spPr>
          <a:xfrm flipV="1">
            <a:off x="3886200" y="6096000"/>
            <a:ext cx="1676400" cy="381000"/>
          </a:xfrm>
          <a:prstGeom prst="line">
            <a:avLst/>
          </a:prstGeom>
        </p:spPr>
        <p:style>
          <a:lnRef idx="1">
            <a:schemeClr val="dk1"/>
          </a:lnRef>
          <a:fillRef idx="0">
            <a:schemeClr val="dk1"/>
          </a:fillRef>
          <a:effectRef idx="0">
            <a:schemeClr val="dk1"/>
          </a:effectRef>
          <a:fontRef idx="minor">
            <a:schemeClr val="tx1"/>
          </a:fontRef>
        </p:style>
      </p:cxnSp>
      <p:sp>
        <p:nvSpPr>
          <p:cNvPr id="8" name="TextBox 7"/>
          <p:cNvSpPr txBox="1">
            <a:spLocks noChangeArrowheads="1"/>
          </p:cNvSpPr>
          <p:nvPr/>
        </p:nvSpPr>
        <p:spPr bwMode="auto">
          <a:xfrm rot="-841603">
            <a:off x="3789363" y="5691188"/>
            <a:ext cx="1981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4000">
                <a:latin typeface="Franklin Gothic Book" pitchFamily="34" charset="0"/>
              </a:rPr>
              <a:t>C </a:t>
            </a:r>
            <a:r>
              <a:rPr lang="en-US" sz="3600">
                <a:latin typeface="Franklin Gothic Book" pitchFamily="34" charset="0"/>
              </a:rPr>
              <a:t>C </a:t>
            </a:r>
            <a:r>
              <a:rPr lang="en-US" sz="2800">
                <a:latin typeface="Franklin Gothic Book" pitchFamily="34" charset="0"/>
              </a:rPr>
              <a:t>C </a:t>
            </a:r>
            <a:r>
              <a:rPr lang="en-US" sz="2400">
                <a:latin typeface="Franklin Gothic Book" pitchFamily="34" charset="0"/>
              </a:rPr>
              <a:t>C </a:t>
            </a:r>
            <a:r>
              <a:rPr lang="en-US">
                <a:latin typeface="Franklin Gothic Book" pitchFamily="34" charset="0"/>
              </a:rPr>
              <a:t>C</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childTnLst>
                                </p:cTn>
                              </p:par>
                              <p:par>
                                <p:cTn id="27" presetID="58" presetClass="entr" presetSubtype="0" accel="10000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strVal val="#ppt_w*2.5"/>
                                          </p:val>
                                        </p:tav>
                                        <p:tav tm="100000">
                                          <p:val>
                                            <p:strVal val="#ppt_w"/>
                                          </p:val>
                                        </p:tav>
                                      </p:tavLst>
                                    </p:anim>
                                    <p:anim calcmode="lin" valueType="num">
                                      <p:cBhvr>
                                        <p:cTn id="30" dur="500" fill="hold"/>
                                        <p:tgtEl>
                                          <p:spTgt spid="8"/>
                                        </p:tgtEl>
                                        <p:attrNameLst>
                                          <p:attrName>ppt_h</p:attrName>
                                        </p:attrNameLst>
                                      </p:cBhvr>
                                      <p:tavLst>
                                        <p:tav tm="0">
                                          <p:val>
                                            <p:strVal val="#ppt_h*0.01"/>
                                          </p:val>
                                        </p:tav>
                                        <p:tav tm="100000">
                                          <p:val>
                                            <p:strVal val="#ppt_h"/>
                                          </p:val>
                                        </p:tav>
                                      </p:tavLst>
                                    </p:anim>
                                    <p:anim calcmode="lin" valueType="num">
                                      <p:cBhvr>
                                        <p:cTn id="31" dur="500" fill="hold"/>
                                        <p:tgtEl>
                                          <p:spTgt spid="8"/>
                                        </p:tgtEl>
                                        <p:attrNameLst>
                                          <p:attrName>ppt_x</p:attrName>
                                        </p:attrNameLst>
                                      </p:cBhvr>
                                      <p:tavLst>
                                        <p:tav tm="0">
                                          <p:val>
                                            <p:strVal val="#ppt_x"/>
                                          </p:val>
                                        </p:tav>
                                        <p:tav tm="100000">
                                          <p:val>
                                            <p:strVal val="#ppt_x"/>
                                          </p:val>
                                        </p:tav>
                                      </p:tavLst>
                                    </p:anim>
                                    <p:anim calcmode="lin" valueType="num">
                                      <p:cBhvr>
                                        <p:cTn id="32" dur="500" fill="hold"/>
                                        <p:tgtEl>
                                          <p:spTgt spid="8"/>
                                        </p:tgtEl>
                                        <p:attrNameLst>
                                          <p:attrName>ppt_y</p:attrName>
                                        </p:attrNameLst>
                                      </p:cBhvr>
                                      <p:tavLst>
                                        <p:tav tm="0">
                                          <p:val>
                                            <p:strVal val="#ppt_h+1"/>
                                          </p:val>
                                        </p:tav>
                                        <p:tav tm="100000">
                                          <p:val>
                                            <p:strVal val="#ppt_y"/>
                                          </p:val>
                                        </p:tav>
                                      </p:tavLst>
                                    </p:anim>
                                    <p:animEffect transition="in" filter="fade">
                                      <p:cBhvr>
                                        <p:cTn id="33" dur="500"/>
                                        <p:tgtEl>
                                          <p:spTgt spid="8"/>
                                        </p:tgtEl>
                                      </p:cBhvr>
                                    </p:animEffect>
                                  </p:childTnLst>
                                </p:cTn>
                              </p:par>
                              <p:par>
                                <p:cTn id="34" presetID="58" presetClass="entr" presetSubtype="0" accel="100000"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strVal val="#ppt_w*2.5"/>
                                          </p:val>
                                        </p:tav>
                                        <p:tav tm="100000">
                                          <p:val>
                                            <p:strVal val="#ppt_w"/>
                                          </p:val>
                                        </p:tav>
                                      </p:tavLst>
                                    </p:anim>
                                    <p:anim calcmode="lin" valueType="num">
                                      <p:cBhvr>
                                        <p:cTn id="37" dur="500" fill="hold"/>
                                        <p:tgtEl>
                                          <p:spTgt spid="7"/>
                                        </p:tgtEl>
                                        <p:attrNameLst>
                                          <p:attrName>ppt_h</p:attrName>
                                        </p:attrNameLst>
                                      </p:cBhvr>
                                      <p:tavLst>
                                        <p:tav tm="0">
                                          <p:val>
                                            <p:strVal val="#ppt_h*0.01"/>
                                          </p:val>
                                        </p:tav>
                                        <p:tav tm="100000">
                                          <p:val>
                                            <p:strVal val="#ppt_h"/>
                                          </p:val>
                                        </p:tav>
                                      </p:tavLst>
                                    </p:anim>
                                    <p:anim calcmode="lin" valueType="num">
                                      <p:cBhvr>
                                        <p:cTn id="38" dur="500" fill="hold"/>
                                        <p:tgtEl>
                                          <p:spTgt spid="7"/>
                                        </p:tgtEl>
                                        <p:attrNameLst>
                                          <p:attrName>ppt_x</p:attrName>
                                        </p:attrNameLst>
                                      </p:cBhvr>
                                      <p:tavLst>
                                        <p:tav tm="0">
                                          <p:val>
                                            <p:strVal val="#ppt_x"/>
                                          </p:val>
                                        </p:tav>
                                        <p:tav tm="100000">
                                          <p:val>
                                            <p:strVal val="#ppt_x"/>
                                          </p:val>
                                        </p:tav>
                                      </p:tavLst>
                                    </p:anim>
                                    <p:anim calcmode="lin" valueType="num">
                                      <p:cBhvr>
                                        <p:cTn id="39" dur="500" fill="hold"/>
                                        <p:tgtEl>
                                          <p:spTgt spid="7"/>
                                        </p:tgtEl>
                                        <p:attrNameLst>
                                          <p:attrName>ppt_y</p:attrName>
                                        </p:attrNameLst>
                                      </p:cBhvr>
                                      <p:tavLst>
                                        <p:tav tm="0">
                                          <p:val>
                                            <p:strVal val="#ppt_h+1"/>
                                          </p:val>
                                        </p:tav>
                                        <p:tav tm="100000">
                                          <p:val>
                                            <p:strVal val="#ppt_y"/>
                                          </p:val>
                                        </p:tav>
                                      </p:tavLst>
                                    </p:anim>
                                    <p:animEffect transition="in" filter="fade">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2400" b="1" dirty="0" smtClean="0">
                <a:latin typeface="Arial Black" pitchFamily="34" charset="0"/>
              </a:rPr>
              <a:t>Solved problems involved concentration</a:t>
            </a:r>
            <a:endParaRPr lang="en-GB" sz="2400" b="1" dirty="0">
              <a:latin typeface="Arial Black" pitchFamily="34" charset="0"/>
            </a:endParaRPr>
          </a:p>
        </p:txBody>
      </p:sp>
      <p:sp>
        <p:nvSpPr>
          <p:cNvPr id="3" name="Content Placeholder 2"/>
          <p:cNvSpPr>
            <a:spLocks noGrp="1"/>
          </p:cNvSpPr>
          <p:nvPr>
            <p:ph idx="1"/>
          </p:nvPr>
        </p:nvSpPr>
        <p:spPr/>
        <p:txBody>
          <a:bodyPr/>
          <a:lstStyle/>
          <a:p>
            <a:pPr marL="514350" indent="-514350" eaLnBrk="1" hangingPunct="1">
              <a:buFont typeface="Franklin Gothic Medium" pitchFamily="34" charset="0"/>
              <a:buAutoNum type="arabicPeriod"/>
            </a:pPr>
            <a:r>
              <a:rPr lang="en-US" sz="2800" b="1" smtClean="0">
                <a:latin typeface="Comic Sans MS" pitchFamily="66" charset="0"/>
              </a:rPr>
              <a:t>A solution contains 2.65g of anhydrous Na</a:t>
            </a:r>
            <a:r>
              <a:rPr lang="en-US" sz="2800" b="1" baseline="-25000" smtClean="0">
                <a:latin typeface="Comic Sans MS" pitchFamily="66" charset="0"/>
              </a:rPr>
              <a:t>2</a:t>
            </a:r>
            <a:r>
              <a:rPr lang="en-US" sz="2800" b="1" smtClean="0">
                <a:latin typeface="Comic Sans MS" pitchFamily="66" charset="0"/>
              </a:rPr>
              <a:t>CO</a:t>
            </a:r>
            <a:r>
              <a:rPr lang="en-US" sz="2800" b="1" baseline="-25000" smtClean="0">
                <a:latin typeface="Comic Sans MS" pitchFamily="66" charset="0"/>
              </a:rPr>
              <a:t>3</a:t>
            </a:r>
            <a:r>
              <a:rPr lang="en-US" sz="2800" b="1" smtClean="0">
                <a:latin typeface="Comic Sans MS" pitchFamily="66" charset="0"/>
              </a:rPr>
              <a:t> in 200cm</a:t>
            </a:r>
            <a:r>
              <a:rPr lang="en-US" sz="2800" b="1" baseline="30000" smtClean="0">
                <a:latin typeface="Comic Sans MS" pitchFamily="66" charset="0"/>
              </a:rPr>
              <a:t>3</a:t>
            </a:r>
            <a:r>
              <a:rPr lang="en-US" sz="2800" b="1" smtClean="0">
                <a:latin typeface="Comic Sans MS" pitchFamily="66" charset="0"/>
              </a:rPr>
              <a:t> of solution. Calculate the conc. of the soln in gdm</a:t>
            </a:r>
            <a:r>
              <a:rPr lang="en-US" sz="2800" b="1" baseline="30000" smtClean="0">
                <a:latin typeface="Comic Sans MS" pitchFamily="66" charset="0"/>
              </a:rPr>
              <a:t>-3</a:t>
            </a:r>
            <a:r>
              <a:rPr lang="en-US" sz="2800" b="1" smtClean="0">
                <a:latin typeface="Comic Sans MS" pitchFamily="66" charset="0"/>
              </a:rPr>
              <a:t> [Na</a:t>
            </a:r>
            <a:r>
              <a:rPr lang="en-US" sz="2800" b="1" baseline="-25000" smtClean="0">
                <a:latin typeface="Comic Sans MS" pitchFamily="66" charset="0"/>
              </a:rPr>
              <a:t>2</a:t>
            </a:r>
            <a:r>
              <a:rPr lang="en-US" sz="2800" b="1" smtClean="0">
                <a:latin typeface="Comic Sans MS" pitchFamily="66" charset="0"/>
              </a:rPr>
              <a:t>CO</a:t>
            </a:r>
            <a:r>
              <a:rPr lang="en-US" sz="2800" b="1" baseline="-25000" smtClean="0">
                <a:latin typeface="Comic Sans MS" pitchFamily="66" charset="0"/>
              </a:rPr>
              <a:t>3 </a:t>
            </a:r>
            <a:r>
              <a:rPr lang="en-US" sz="2800" b="1" smtClean="0">
                <a:latin typeface="Comic Sans MS" pitchFamily="66" charset="0"/>
              </a:rPr>
              <a:t>= 106]</a:t>
            </a:r>
          </a:p>
          <a:p>
            <a:pPr marL="514350" indent="-514350" eaLnBrk="1" hangingPunct="1">
              <a:buFont typeface="Wingdings 2" pitchFamily="18" charset="2"/>
              <a:buNone/>
            </a:pPr>
            <a:r>
              <a:rPr lang="en-US" sz="2800" b="1" smtClean="0">
                <a:latin typeface="Comic Sans MS" pitchFamily="66" charset="0"/>
              </a:rPr>
              <a:t> </a:t>
            </a:r>
            <a:r>
              <a:rPr lang="en-US" sz="2800" b="1" smtClean="0">
                <a:solidFill>
                  <a:srgbClr val="0070C0"/>
                </a:solidFill>
                <a:latin typeface="Comic Sans MS" pitchFamily="66" charset="0"/>
              </a:rPr>
              <a:t>Hint:</a:t>
            </a:r>
            <a:r>
              <a:rPr lang="en-US" sz="2800" b="1" smtClean="0">
                <a:latin typeface="Comic Sans MS" pitchFamily="66" charset="0"/>
              </a:rPr>
              <a:t> Do you notice that the problem is given in 2.65g per 200cm</a:t>
            </a:r>
            <a:r>
              <a:rPr lang="en-US" sz="2800" b="1" baseline="30000" smtClean="0">
                <a:latin typeface="Comic Sans MS" pitchFamily="66" charset="0"/>
              </a:rPr>
              <a:t> 3</a:t>
            </a:r>
            <a:r>
              <a:rPr lang="en-US" sz="2800" b="1" smtClean="0">
                <a:latin typeface="Comic Sans MS" pitchFamily="66" charset="0"/>
              </a:rPr>
              <a:t> ?.  </a:t>
            </a:r>
          </a:p>
          <a:p>
            <a:pPr marL="514350" indent="-514350" eaLnBrk="1" hangingPunct="1">
              <a:buFont typeface="Wingdings 2" pitchFamily="18" charset="2"/>
              <a:buNone/>
            </a:pPr>
            <a:r>
              <a:rPr lang="en-US" sz="2800" b="1" smtClean="0">
                <a:latin typeface="Comic Sans MS" pitchFamily="66" charset="0"/>
              </a:rPr>
              <a:t>			</a:t>
            </a:r>
            <a:r>
              <a:rPr lang="en-US" sz="2800" b="1" smtClean="0">
                <a:solidFill>
                  <a:srgbClr val="7030A0"/>
                </a:solidFill>
                <a:latin typeface="Comic Sans MS" pitchFamily="66" charset="0"/>
              </a:rPr>
              <a:t>Good! </a:t>
            </a:r>
          </a:p>
          <a:p>
            <a:pPr marL="514350" indent="-514350" eaLnBrk="1" hangingPunct="1">
              <a:buFont typeface="Wingdings 2" pitchFamily="18" charset="2"/>
              <a:buNone/>
            </a:pPr>
            <a:r>
              <a:rPr lang="en-US" sz="2800" b="1" smtClean="0">
                <a:latin typeface="Comic Sans MS" pitchFamily="66" charset="0"/>
              </a:rPr>
              <a:t>		Just express it in gdm</a:t>
            </a:r>
            <a:r>
              <a:rPr lang="en-US" sz="2800" b="1" baseline="30000" smtClean="0">
                <a:latin typeface="Comic Sans MS" pitchFamily="66" charset="0"/>
              </a:rPr>
              <a:t>-3</a:t>
            </a:r>
            <a:r>
              <a:rPr lang="en-US" sz="2800" b="1" smtClean="0">
                <a:latin typeface="Comic Sans MS" pitchFamily="66" charset="0"/>
              </a:rPr>
              <a:t> .</a:t>
            </a:r>
          </a:p>
          <a:p>
            <a:pPr marL="514350" indent="-514350" eaLnBrk="1" hangingPunct="1">
              <a:buFont typeface="Wingdings 2" pitchFamily="18" charset="2"/>
              <a:buNone/>
            </a:pPr>
            <a:r>
              <a:rPr lang="en-US" sz="2800" b="1" smtClean="0">
                <a:latin typeface="Comic Sans MS" pitchFamily="66" charset="0"/>
              </a:rPr>
              <a:t>		</a:t>
            </a:r>
            <a:r>
              <a:rPr lang="en-US" sz="2800" b="1" smtClean="0">
                <a:solidFill>
                  <a:srgbClr val="00B0F0"/>
                </a:solidFill>
                <a:latin typeface="Comic Sans MS" pitchFamily="66" charset="0"/>
              </a:rPr>
              <a:t>I mean gram in 1000cm</a:t>
            </a:r>
            <a:r>
              <a:rPr lang="en-US" sz="2800" b="1" baseline="30000" smtClean="0">
                <a:solidFill>
                  <a:srgbClr val="00B0F0"/>
                </a:solidFill>
                <a:latin typeface="Comic Sans MS" pitchFamily="66" charset="0"/>
              </a:rPr>
              <a:t>3</a:t>
            </a:r>
          </a:p>
          <a:p>
            <a:pPr marL="514350" indent="-514350" eaLnBrk="1" hangingPunct="1">
              <a:buFont typeface="Wingdings 2" pitchFamily="18" charset="2"/>
              <a:buNone/>
            </a:pPr>
            <a:r>
              <a:rPr lang="en-US" sz="2800" b="1" smtClean="0">
                <a:latin typeface="Comic Sans MS" pitchFamily="66" charset="0"/>
              </a:rPr>
              <a:t> 				</a:t>
            </a:r>
            <a:r>
              <a:rPr lang="en-US" sz="2800" b="1" smtClean="0">
                <a:solidFill>
                  <a:srgbClr val="7030A0"/>
                </a:solidFill>
                <a:latin typeface="Comic Sans MS" pitchFamily="66" charset="0"/>
              </a:rPr>
              <a:t>SIMPLE!</a:t>
            </a:r>
          </a:p>
          <a:p>
            <a:pPr marL="514350" indent="-514350" eaLnBrk="1" hangingPunct="1">
              <a:buFont typeface="Wingdings 2" pitchFamily="18" charset="2"/>
              <a:buNone/>
            </a:pPr>
            <a:r>
              <a:rPr lang="en-US" sz="2800" b="1" smtClean="0">
                <a:latin typeface="Comic Sans MS" pitchFamily="66" charset="0"/>
              </a:rPr>
              <a:t>						</a:t>
            </a:r>
            <a:endParaRPr lang="en-GB" sz="2800" b="1" smtClean="0">
              <a:latin typeface="Comic Sans MS" pitchFamily="66"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Autofit/>
          </a:bodyPr>
          <a:lstStyle/>
          <a:p>
            <a:pPr eaLnBrk="1" fontAlgn="auto" hangingPunct="1">
              <a:spcAft>
                <a:spcPts val="0"/>
              </a:spcAft>
              <a:defRPr/>
            </a:pPr>
            <a:r>
              <a:rPr lang="en-US" sz="6000" b="1" dirty="0" smtClean="0">
                <a:latin typeface="Arial Black" pitchFamily="34" charset="0"/>
              </a:rPr>
              <a:t> let’s go</a:t>
            </a:r>
            <a:endParaRPr lang="en-GB" sz="6000" b="1" dirty="0">
              <a:latin typeface="Arial Black" pitchFamily="34" charset="0"/>
            </a:endParaRPr>
          </a:p>
        </p:txBody>
      </p:sp>
      <p:sp>
        <p:nvSpPr>
          <p:cNvPr id="3" name="Content Placeholder 2"/>
          <p:cNvSpPr>
            <a:spLocks noGrp="1"/>
          </p:cNvSpPr>
          <p:nvPr>
            <p:ph idx="1"/>
          </p:nvPr>
        </p:nvSpPr>
        <p:spPr>
          <a:xfrm>
            <a:off x="304800" y="1554163"/>
            <a:ext cx="8686800" cy="5075237"/>
          </a:xfrm>
        </p:spPr>
        <p:txBody>
          <a:bodyPr/>
          <a:lstStyle/>
          <a:p>
            <a:pPr eaLnBrk="1" hangingPunct="1">
              <a:buFont typeface="Wingdings 2" pitchFamily="18" charset="2"/>
              <a:buNone/>
            </a:pPr>
            <a:r>
              <a:rPr lang="en-US" b="1" u="sng" smtClean="0">
                <a:solidFill>
                  <a:srgbClr val="00B0F0"/>
                </a:solidFill>
                <a:latin typeface="Comic Sans MS" pitchFamily="66" charset="0"/>
              </a:rPr>
              <a:t>	Soln</a:t>
            </a:r>
          </a:p>
          <a:p>
            <a:pPr eaLnBrk="1" hangingPunct="1">
              <a:buFont typeface="Wingdings 2" pitchFamily="18" charset="2"/>
              <a:buNone/>
            </a:pPr>
            <a:r>
              <a:rPr lang="en-US" b="1" smtClean="0">
                <a:latin typeface="Comic Sans MS" pitchFamily="66" charset="0"/>
              </a:rPr>
              <a:t>	200cm</a:t>
            </a:r>
            <a:r>
              <a:rPr lang="en-US" b="1" baseline="30000" smtClean="0">
                <a:latin typeface="Comic Sans MS" pitchFamily="66" charset="0"/>
              </a:rPr>
              <a:t>3</a:t>
            </a:r>
            <a:r>
              <a:rPr lang="en-US" b="1" smtClean="0">
                <a:latin typeface="Comic Sans MS" pitchFamily="66" charset="0"/>
              </a:rPr>
              <a:t> of solution contain 2.65g of Na</a:t>
            </a:r>
            <a:r>
              <a:rPr lang="en-US" b="1" baseline="-25000" smtClean="0">
                <a:latin typeface="Comic Sans MS" pitchFamily="66" charset="0"/>
              </a:rPr>
              <a:t>2</a:t>
            </a:r>
            <a:r>
              <a:rPr lang="en-US" b="1" smtClean="0">
                <a:latin typeface="Comic Sans MS" pitchFamily="66" charset="0"/>
              </a:rPr>
              <a:t>CO</a:t>
            </a:r>
            <a:r>
              <a:rPr lang="en-US" b="1" baseline="-25000" smtClean="0">
                <a:latin typeface="Comic Sans MS" pitchFamily="66" charset="0"/>
              </a:rPr>
              <a:t>3</a:t>
            </a:r>
            <a:r>
              <a:rPr lang="en-US" b="1" smtClean="0">
                <a:latin typeface="Comic Sans MS" pitchFamily="66" charset="0"/>
              </a:rPr>
              <a:t> </a:t>
            </a:r>
          </a:p>
          <a:p>
            <a:pPr eaLnBrk="1" hangingPunct="1">
              <a:buFont typeface="Wingdings 2" pitchFamily="18" charset="2"/>
              <a:buNone/>
            </a:pPr>
            <a:r>
              <a:rPr lang="en-US" b="1" smtClean="0">
                <a:latin typeface="Comic Sans MS" pitchFamily="66" charset="0"/>
              </a:rPr>
              <a:t>	1000cm</a:t>
            </a:r>
            <a:r>
              <a:rPr lang="en-US" b="1" baseline="30000" smtClean="0">
                <a:latin typeface="Comic Sans MS" pitchFamily="66" charset="0"/>
              </a:rPr>
              <a:t>3</a:t>
            </a:r>
            <a:r>
              <a:rPr lang="en-US" b="1" smtClean="0">
                <a:latin typeface="Comic Sans MS" pitchFamily="66" charset="0"/>
              </a:rPr>
              <a:t> of soln will contain  X</a:t>
            </a:r>
          </a:p>
          <a:p>
            <a:pPr eaLnBrk="1" hangingPunct="1">
              <a:buFont typeface="Wingdings 2" pitchFamily="18" charset="2"/>
              <a:buNone/>
            </a:pPr>
            <a:r>
              <a:rPr lang="en-US" b="1" smtClean="0">
                <a:latin typeface="Comic Sans MS" pitchFamily="66" charset="0"/>
              </a:rPr>
              <a:t>	X = 1000cm</a:t>
            </a:r>
            <a:r>
              <a:rPr lang="en-US" b="1" baseline="30000" smtClean="0">
                <a:latin typeface="Comic Sans MS" pitchFamily="66" charset="0"/>
              </a:rPr>
              <a:t>3</a:t>
            </a:r>
            <a:r>
              <a:rPr lang="en-US" b="1" smtClean="0">
                <a:latin typeface="Comic Sans MS" pitchFamily="66" charset="0"/>
              </a:rPr>
              <a:t> x 2.65g</a:t>
            </a:r>
          </a:p>
          <a:p>
            <a:pPr eaLnBrk="1" hangingPunct="1">
              <a:buFont typeface="Wingdings 2" pitchFamily="18" charset="2"/>
              <a:buNone/>
            </a:pPr>
            <a:r>
              <a:rPr lang="en-US" b="1" smtClean="0">
                <a:latin typeface="Comic Sans MS" pitchFamily="66" charset="0"/>
              </a:rPr>
              <a:t>               200cm</a:t>
            </a:r>
            <a:r>
              <a:rPr lang="en-US" b="1" baseline="30000" smtClean="0">
                <a:latin typeface="Comic Sans MS" pitchFamily="66" charset="0"/>
              </a:rPr>
              <a:t>3</a:t>
            </a:r>
            <a:r>
              <a:rPr lang="en-US" b="1" smtClean="0">
                <a:latin typeface="Comic Sans MS" pitchFamily="66" charset="0"/>
              </a:rPr>
              <a:t>   											X = 13.3g</a:t>
            </a:r>
          </a:p>
          <a:p>
            <a:pPr eaLnBrk="1" hangingPunct="1">
              <a:buFont typeface="Wingdings 2" pitchFamily="18" charset="2"/>
              <a:buNone/>
            </a:pPr>
            <a:r>
              <a:rPr lang="en-US" b="1" smtClean="0">
                <a:solidFill>
                  <a:srgbClr val="00B0F0"/>
                </a:solidFill>
                <a:latin typeface="Comic Sans MS" pitchFamily="66" charset="0"/>
              </a:rPr>
              <a:t>Simple arithmetic!</a:t>
            </a:r>
          </a:p>
          <a:p>
            <a:pPr eaLnBrk="1" hangingPunct="1">
              <a:buFont typeface="Wingdings 2" pitchFamily="18" charset="2"/>
              <a:buNone/>
            </a:pPr>
            <a:r>
              <a:rPr lang="en-US" b="1" smtClean="0">
                <a:latin typeface="Comic Sans MS" pitchFamily="66" charset="0"/>
              </a:rPr>
              <a:t>Remember 1dm</a:t>
            </a:r>
            <a:r>
              <a:rPr lang="en-US" b="1" baseline="30000" smtClean="0">
                <a:latin typeface="Comic Sans MS" pitchFamily="66" charset="0"/>
              </a:rPr>
              <a:t>3</a:t>
            </a:r>
            <a:r>
              <a:rPr lang="en-US" b="1" smtClean="0">
                <a:latin typeface="Comic Sans MS" pitchFamily="66" charset="0"/>
              </a:rPr>
              <a:t> = 1000cm</a:t>
            </a:r>
            <a:r>
              <a:rPr lang="en-US" b="1" baseline="30000" smtClean="0">
                <a:latin typeface="Comic Sans MS" pitchFamily="66" charset="0"/>
              </a:rPr>
              <a:t>3</a:t>
            </a:r>
          </a:p>
          <a:p>
            <a:pPr eaLnBrk="1" hangingPunct="1">
              <a:buFont typeface="Wingdings 2" pitchFamily="18" charset="2"/>
              <a:buNone/>
            </a:pPr>
            <a:endParaRPr lang="en-US" b="1" baseline="30000" smtClean="0">
              <a:latin typeface="Comic Sans MS" pitchFamily="66" charset="0"/>
            </a:endParaRPr>
          </a:p>
          <a:p>
            <a:pPr eaLnBrk="1" hangingPunct="1">
              <a:buFont typeface="Wingdings 2" pitchFamily="18" charset="2"/>
              <a:buNone/>
            </a:pPr>
            <a:endParaRPr lang="en-US" b="1" baseline="30000" smtClean="0">
              <a:latin typeface="Comic Sans MS" pitchFamily="66" charset="0"/>
            </a:endParaRPr>
          </a:p>
          <a:p>
            <a:pPr eaLnBrk="1" hangingPunct="1">
              <a:buFont typeface="Wingdings 2" pitchFamily="18" charset="2"/>
              <a:buNone/>
            </a:pPr>
            <a:endParaRPr lang="en-US" b="1" baseline="30000" smtClean="0">
              <a:latin typeface="Comic Sans MS" pitchFamily="66" charset="0"/>
            </a:endParaRPr>
          </a:p>
          <a:p>
            <a:pPr eaLnBrk="1" hangingPunct="1">
              <a:buFont typeface="Wingdings 2" pitchFamily="18" charset="2"/>
              <a:buNone/>
            </a:pPr>
            <a:endParaRPr lang="en-GB" b="1" u="sng" smtClean="0">
              <a:latin typeface="Comic Sans MS" pitchFamily="66" charset="0"/>
            </a:endParaRPr>
          </a:p>
        </p:txBody>
      </p:sp>
      <p:cxnSp>
        <p:nvCxnSpPr>
          <p:cNvPr id="5" name="Straight Connector 4"/>
          <p:cNvCxnSpPr/>
          <p:nvPr/>
        </p:nvCxnSpPr>
        <p:spPr>
          <a:xfrm>
            <a:off x="2057400" y="4341813"/>
            <a:ext cx="2971800" cy="1587"/>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3" presetClass="entr" presetSubtype="16"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a:lstStyle/>
      <a:style>
        <a:lnRef idx="0">
          <a:schemeClr val="accent6"/>
        </a:lnRef>
        <a:fillRef idx="3">
          <a:schemeClr val="accent6"/>
        </a:fillRef>
        <a:effectRef idx="3">
          <a:schemeClr val="accent6"/>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2616</TotalTime>
  <Words>1460</Words>
  <Application>Microsoft Office PowerPoint</Application>
  <PresentationFormat>On-screen Show (4:3)</PresentationFormat>
  <Paragraphs>420</Paragraphs>
  <Slides>48</Slides>
  <Notes>48</Notes>
  <HiddenSlides>0</HiddenSlides>
  <MMClips>0</MMClips>
  <ScaleCrop>false</ScaleCrop>
  <HeadingPairs>
    <vt:vector size="8" baseType="variant">
      <vt:variant>
        <vt:lpstr>Fonts Used</vt:lpstr>
      </vt:variant>
      <vt:variant>
        <vt:i4>7</vt:i4>
      </vt:variant>
      <vt:variant>
        <vt:lpstr>Theme</vt:lpstr>
      </vt:variant>
      <vt:variant>
        <vt:i4>1</vt:i4>
      </vt:variant>
      <vt:variant>
        <vt:lpstr>Slide Titles</vt:lpstr>
      </vt:variant>
      <vt:variant>
        <vt:i4>48</vt:i4>
      </vt:variant>
      <vt:variant>
        <vt:lpstr>Custom Shows</vt:lpstr>
      </vt:variant>
      <vt:variant>
        <vt:i4>1</vt:i4>
      </vt:variant>
    </vt:vector>
  </HeadingPairs>
  <TitlesOfParts>
    <vt:vector size="57" baseType="lpstr">
      <vt:lpstr>Arial</vt:lpstr>
      <vt:lpstr>Franklin Gothic Medium</vt:lpstr>
      <vt:lpstr>Franklin Gothic Book</vt:lpstr>
      <vt:lpstr>Wingdings 2</vt:lpstr>
      <vt:lpstr>Calibri</vt:lpstr>
      <vt:lpstr>Arial Narrow</vt:lpstr>
      <vt:lpstr>Comic Sans MS</vt:lpstr>
      <vt:lpstr>Trek</vt:lpstr>
      <vt:lpstr>Volumetric ANALYSIS/TITRATION</vt:lpstr>
      <vt:lpstr>Introduction</vt:lpstr>
      <vt:lpstr>Definition of terms</vt:lpstr>
      <vt:lpstr>Definition of terms</vt:lpstr>
      <vt:lpstr>Relationship between molar conc &amp; mass conc</vt:lpstr>
      <vt:lpstr>Concentration of solution</vt:lpstr>
      <vt:lpstr>now it follows that:</vt:lpstr>
      <vt:lpstr>Solved problems involved concentration</vt:lpstr>
      <vt:lpstr> let’s go</vt:lpstr>
      <vt:lpstr>alternatively</vt:lpstr>
      <vt:lpstr> One more </vt:lpstr>
      <vt:lpstr>  Now let’s do it</vt:lpstr>
      <vt:lpstr>More examples</vt:lpstr>
      <vt:lpstr>Have a look!</vt:lpstr>
      <vt:lpstr>  PRActice       problems</vt:lpstr>
      <vt:lpstr>Principle of dillution  (dillution factor)</vt:lpstr>
      <vt:lpstr>PowerPoint Presentation</vt:lpstr>
      <vt:lpstr>PowerPoint Presentation</vt:lpstr>
      <vt:lpstr>Examples</vt:lpstr>
      <vt:lpstr>More </vt:lpstr>
      <vt:lpstr>Let’s do it</vt:lpstr>
      <vt:lpstr>One more!</vt:lpstr>
      <vt:lpstr>  PRActice       problems</vt:lpstr>
      <vt:lpstr>Acid-Base Titrations</vt:lpstr>
      <vt:lpstr>During the titration</vt:lpstr>
      <vt:lpstr>At the end point</vt:lpstr>
      <vt:lpstr>Volumetric apparatus</vt:lpstr>
      <vt:lpstr>Titration Procedure</vt:lpstr>
      <vt:lpstr>Titration Procedure </vt:lpstr>
      <vt:lpstr>How do you know when you are reaching the endpoint?</vt:lpstr>
      <vt:lpstr>Warning!</vt:lpstr>
      <vt:lpstr>Then,</vt:lpstr>
      <vt:lpstr>Precautions during titration</vt:lpstr>
      <vt:lpstr>Recording in titration</vt:lpstr>
      <vt:lpstr>Recording in titration</vt:lpstr>
      <vt:lpstr>Indicator Selection for Titrations</vt:lpstr>
      <vt:lpstr>Titration Calculations</vt:lpstr>
      <vt:lpstr>details of the theory behind the calculations</vt:lpstr>
      <vt:lpstr>The theory</vt:lpstr>
      <vt:lpstr>The Theory </vt:lpstr>
      <vt:lpstr>Tips on solving the problem</vt:lpstr>
      <vt:lpstr>The tips in chart</vt:lpstr>
      <vt:lpstr>Examples</vt:lpstr>
      <vt:lpstr>PowerPoint Presentation</vt:lpstr>
      <vt:lpstr>Example 1 continues</vt:lpstr>
      <vt:lpstr>More  </vt:lpstr>
      <vt:lpstr>Let’s solve it together</vt:lpstr>
      <vt:lpstr>You can use “the theory”</vt:lpstr>
      <vt:lpstr>Custom Show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Saddam</dc:creator>
  <cp:lastModifiedBy>Teacher E-Solutions</cp:lastModifiedBy>
  <cp:revision>243</cp:revision>
  <dcterms:created xsi:type="dcterms:W3CDTF">2009-01-07T13:42:38Z</dcterms:created>
  <dcterms:modified xsi:type="dcterms:W3CDTF">2019-01-18T16:39:49Z</dcterms:modified>
</cp:coreProperties>
</file>